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8" r:id="rId1"/>
  </p:sldMasterIdLst>
  <p:notesMasterIdLst>
    <p:notesMasterId r:id="rId50"/>
  </p:notesMasterIdLst>
  <p:sldIdLst>
    <p:sldId id="256" r:id="rId2"/>
    <p:sldId id="257" r:id="rId3"/>
    <p:sldId id="258" r:id="rId4"/>
    <p:sldId id="259" r:id="rId5"/>
    <p:sldId id="260" r:id="rId6"/>
    <p:sldId id="261" r:id="rId7"/>
    <p:sldId id="262" r:id="rId8"/>
    <p:sldId id="300" r:id="rId9"/>
    <p:sldId id="263" r:id="rId10"/>
    <p:sldId id="301" r:id="rId11"/>
    <p:sldId id="264" r:id="rId12"/>
    <p:sldId id="302" r:id="rId13"/>
    <p:sldId id="265" r:id="rId14"/>
    <p:sldId id="266" r:id="rId15"/>
    <p:sldId id="267" r:id="rId16"/>
    <p:sldId id="268" r:id="rId17"/>
    <p:sldId id="269" r:id="rId18"/>
    <p:sldId id="270" r:id="rId19"/>
    <p:sldId id="271" r:id="rId20"/>
    <p:sldId id="303"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72" autoAdjust="0"/>
  </p:normalViewPr>
  <p:slideViewPr>
    <p:cSldViewPr snapToGrid="0">
      <p:cViewPr varScale="1">
        <p:scale>
          <a:sx n="44" d="100"/>
          <a:sy n="44" d="100"/>
        </p:scale>
        <p:origin x="106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B035CEA-0BF8-4C99-96D9-1C3EDD4F8BD5}" type="datetimeFigureOut">
              <a:rPr lang="es-SV" smtClean="0"/>
              <a:t>21/10/2020</a:t>
            </a:fld>
            <a:endParaRPr lang="es-SV"/>
          </a:p>
        </p:txBody>
      </p:sp>
      <p:sp>
        <p:nvSpPr>
          <p:cNvPr id="4" name="Marcador de imagen de diapositiva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Marcador de pie de página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D222417-BBBE-472C-B3A0-90043C587778}" type="slidenum">
              <a:rPr lang="es-SV" smtClean="0"/>
              <a:t>‹Nº›</a:t>
            </a:fld>
            <a:endParaRPr lang="es-SV"/>
          </a:p>
        </p:txBody>
      </p:sp>
    </p:spTree>
    <p:extLst>
      <p:ext uri="{BB962C8B-B14F-4D97-AF65-F5344CB8AC3E}">
        <p14:creationId xmlns:p14="http://schemas.microsoft.com/office/powerpoint/2010/main" val="83660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7D222417-BBBE-472C-B3A0-90043C587778}" type="slidenum">
              <a:rPr lang="es-SV" smtClean="0"/>
              <a:t>13</a:t>
            </a:fld>
            <a:endParaRPr lang="es-SV"/>
          </a:p>
        </p:txBody>
      </p:sp>
    </p:spTree>
    <p:extLst>
      <p:ext uri="{BB962C8B-B14F-4D97-AF65-F5344CB8AC3E}">
        <p14:creationId xmlns:p14="http://schemas.microsoft.com/office/powerpoint/2010/main" val="38354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7D222417-BBBE-472C-B3A0-90043C587778}" type="slidenum">
              <a:rPr lang="es-SV" smtClean="0"/>
              <a:t>20</a:t>
            </a:fld>
            <a:endParaRPr lang="es-SV"/>
          </a:p>
        </p:txBody>
      </p:sp>
    </p:spTree>
    <p:extLst>
      <p:ext uri="{BB962C8B-B14F-4D97-AF65-F5344CB8AC3E}">
        <p14:creationId xmlns:p14="http://schemas.microsoft.com/office/powerpoint/2010/main" val="85781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441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384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953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0479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18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865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336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117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142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060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780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725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2609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503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8832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4664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222882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9523" y="2724943"/>
            <a:ext cx="9890125" cy="2408237"/>
          </a:xfrm>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ORGANIGRAMA ALCALDIA </a:t>
            </a:r>
            <a:r>
              <a:rPr lang="pt-BR" dirty="0"/>
              <a:t>MUNICIPAL</a:t>
            </a:r>
            <a:br>
              <a:rPr lang="pt-BR" dirty="0"/>
            </a:br>
            <a:r>
              <a:rPr lang="pt-BR" dirty="0" smtClean="0"/>
              <a:t>                        ZARAGOZA 2020 /</a:t>
            </a:r>
            <a:r>
              <a:rPr lang="pt-BR" sz="1200" dirty="0" smtClean="0"/>
              <a:t>ACTUALIZACION OCTUBRE</a:t>
            </a:r>
            <a:r>
              <a:rPr lang="pt-BR" dirty="0"/>
              <a:t/>
            </a:r>
            <a:br>
              <a:rPr lang="pt-BR" dirty="0"/>
            </a:br>
            <a:endParaRPr lang="es-SV" dirty="0"/>
          </a:p>
        </p:txBody>
      </p:sp>
      <p:pic>
        <p:nvPicPr>
          <p:cNvPr id="6" name="Imagen 5"/>
          <p:cNvPicPr>
            <a:picLocks noChangeAspect="1"/>
          </p:cNvPicPr>
          <p:nvPr/>
        </p:nvPicPr>
        <p:blipFill>
          <a:blip r:embed="rId2"/>
          <a:stretch>
            <a:fillRect/>
          </a:stretch>
        </p:blipFill>
        <p:spPr>
          <a:xfrm>
            <a:off x="3914775" y="1100138"/>
            <a:ext cx="3228975" cy="2828924"/>
          </a:xfrm>
          <a:prstGeom prst="rect">
            <a:avLst/>
          </a:prstGeom>
        </p:spPr>
      </p:pic>
    </p:spTree>
    <p:extLst>
      <p:ext uri="{BB962C8B-B14F-4D97-AF65-F5344CB8AC3E}">
        <p14:creationId xmlns:p14="http://schemas.microsoft.com/office/powerpoint/2010/main" val="334261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4983" y="194161"/>
            <a:ext cx="8501061" cy="6340197"/>
          </a:xfrm>
          <a:prstGeom prst="rect">
            <a:avLst/>
          </a:prstGeom>
        </p:spPr>
        <p:txBody>
          <a:bodyPr wrap="square">
            <a:spAutoFit/>
          </a:bodyPr>
          <a:lstStyle/>
          <a:p>
            <a:pPr algn="ctr"/>
            <a:r>
              <a:rPr lang="es-SV" sz="2800" b="1" dirty="0">
                <a:latin typeface="Calisto MT" panose="02040603050505030304" pitchFamily="18" charset="0"/>
              </a:rPr>
              <a:t>ASESOR MUNICIPAL</a:t>
            </a:r>
          </a:p>
          <a:p>
            <a:endParaRPr lang="es-SV" dirty="0"/>
          </a:p>
          <a:p>
            <a:pPr algn="just">
              <a:lnSpc>
                <a:spcPct val="150000"/>
              </a:lnSpc>
            </a:pPr>
            <a:r>
              <a:rPr lang="es-SV" sz="2400" dirty="0"/>
              <a:t>Asesorar al Pleno, a los comités y a las demás unidades organizativas de la municipalidad, en aspectos legales institucionales. Emitir opinión jurídica cuando se le solicite. Asesorar en la formulación de proyectos de leyes, convenios, contratos, lineamientos, guías, dictámenes, formularios y otros documentos afines que establece la municipalidad.</a:t>
            </a:r>
          </a:p>
          <a:p>
            <a:pPr algn="just">
              <a:lnSpc>
                <a:spcPct val="150000"/>
              </a:lnSpc>
            </a:pPr>
            <a:r>
              <a:rPr lang="es-SV" sz="2400" dirty="0"/>
              <a:t>Responsable: </a:t>
            </a:r>
          </a:p>
          <a:p>
            <a:pPr algn="just"/>
            <a:endParaRPr lang="es-SV" sz="2400" dirty="0"/>
          </a:p>
          <a:p>
            <a:endParaRPr lang="es-SV" sz="2400" dirty="0"/>
          </a:p>
          <a:p>
            <a:r>
              <a:rPr lang="es-SV" sz="2400" dirty="0"/>
              <a:t>1.	Lic. Erick Huezo Aquino</a:t>
            </a:r>
            <a:r>
              <a:rPr lang="es-SV" dirty="0"/>
              <a:t>. </a:t>
            </a:r>
          </a:p>
        </p:txBody>
      </p:sp>
    </p:spTree>
    <p:extLst>
      <p:ext uri="{BB962C8B-B14F-4D97-AF65-F5344CB8AC3E}">
        <p14:creationId xmlns:p14="http://schemas.microsoft.com/office/powerpoint/2010/main" val="124036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4525" y="341650"/>
            <a:ext cx="9844088" cy="8556188"/>
          </a:xfrm>
          <a:prstGeom prst="rect">
            <a:avLst/>
          </a:prstGeom>
        </p:spPr>
        <p:txBody>
          <a:bodyPr wrap="square">
            <a:spAutoFit/>
          </a:bodyPr>
          <a:lstStyle/>
          <a:p>
            <a:pPr algn="ctr"/>
            <a:endParaRPr lang="es-SV" b="1" dirty="0" smtClean="0"/>
          </a:p>
          <a:p>
            <a:pPr algn="ctr"/>
            <a:r>
              <a:rPr lang="es-SV" sz="2800" b="1" dirty="0" smtClean="0">
                <a:latin typeface="Calisto MT" panose="02040603050505030304" pitchFamily="18" charset="0"/>
              </a:rPr>
              <a:t>COMISIONES</a:t>
            </a:r>
          </a:p>
          <a:p>
            <a:pPr algn="ctr">
              <a:lnSpc>
                <a:spcPct val="150000"/>
              </a:lnSpc>
            </a:pPr>
            <a:endParaRPr lang="es-SV" b="1" dirty="0"/>
          </a:p>
          <a:p>
            <a:pPr algn="just">
              <a:lnSpc>
                <a:spcPct val="150000"/>
              </a:lnSpc>
            </a:pPr>
            <a:r>
              <a:rPr lang="es-SV" sz="2400" dirty="0"/>
              <a:t>Colaborar con el Concejo Municipal en la ejecución de Planes de Trabajo, Proyectos y    Programas a favor de la Comunidad</a:t>
            </a:r>
            <a:r>
              <a:rPr lang="es-SV" sz="2400" dirty="0" smtClean="0"/>
              <a:t>.</a:t>
            </a:r>
            <a:endParaRPr lang="es-SV" sz="2400" dirty="0"/>
          </a:p>
          <a:p>
            <a:pPr algn="just">
              <a:lnSpc>
                <a:spcPct val="150000"/>
              </a:lnSpc>
            </a:pPr>
            <a:endParaRPr lang="es-SV" sz="2400" dirty="0" smtClean="0"/>
          </a:p>
          <a:p>
            <a:pPr algn="just">
              <a:lnSpc>
                <a:spcPct val="150000"/>
              </a:lnSpc>
            </a:pPr>
            <a:r>
              <a:rPr lang="es-SV" sz="2400" dirty="0" smtClean="0"/>
              <a:t>De </a:t>
            </a:r>
            <a:r>
              <a:rPr lang="es-SV" sz="2400" dirty="0"/>
              <a:t>las Comisiones dependen las personas que les colaboran para desarrollar un trabajo específico</a:t>
            </a:r>
            <a:r>
              <a:rPr lang="es-SV" dirty="0" smtClean="0"/>
              <a:t>.</a:t>
            </a:r>
          </a:p>
          <a:p>
            <a:pPr algn="just">
              <a:lnSpc>
                <a:spcPct val="150000"/>
              </a:lnSpc>
            </a:pPr>
            <a:endParaRPr lang="es-SV" dirty="0" smtClean="0"/>
          </a:p>
          <a:p>
            <a:pPr algn="just"/>
            <a:endParaRPr lang="es-SV" dirty="0"/>
          </a:p>
          <a:p>
            <a:pPr algn="just"/>
            <a:endParaRPr lang="es-SV" dirty="0" smtClean="0"/>
          </a:p>
          <a:p>
            <a:pPr algn="just"/>
            <a:endParaRPr lang="es-SV" dirty="0"/>
          </a:p>
          <a:p>
            <a:pPr algn="just"/>
            <a:endParaRPr lang="es-SV" dirty="0" smtClean="0"/>
          </a:p>
          <a:p>
            <a:pPr algn="just"/>
            <a:endParaRPr lang="es-SV" dirty="0"/>
          </a:p>
          <a:p>
            <a:pPr algn="just"/>
            <a:endParaRPr lang="es-SV" dirty="0" smtClean="0"/>
          </a:p>
          <a:p>
            <a:pPr algn="just"/>
            <a:endParaRPr lang="es-SV" dirty="0"/>
          </a:p>
          <a:p>
            <a:pPr algn="just"/>
            <a:endParaRPr lang="es-SV" dirty="0" smtClean="0"/>
          </a:p>
          <a:p>
            <a:pPr algn="just"/>
            <a:endParaRPr lang="es-SV" dirty="0"/>
          </a:p>
          <a:p>
            <a:pPr algn="just"/>
            <a:endParaRPr lang="es-SV" dirty="0" smtClean="0"/>
          </a:p>
          <a:p>
            <a:pPr algn="just"/>
            <a:endParaRPr lang="es-SV" dirty="0"/>
          </a:p>
          <a:p>
            <a:pPr algn="just"/>
            <a:endParaRPr lang="es-SV" dirty="0" smtClean="0"/>
          </a:p>
          <a:p>
            <a:pPr algn="just"/>
            <a:endParaRPr lang="es-SV" dirty="0"/>
          </a:p>
          <a:p>
            <a:endParaRPr lang="es-SV" dirty="0"/>
          </a:p>
        </p:txBody>
      </p:sp>
    </p:spTree>
    <p:extLst>
      <p:ext uri="{BB962C8B-B14F-4D97-AF65-F5344CB8AC3E}">
        <p14:creationId xmlns:p14="http://schemas.microsoft.com/office/powerpoint/2010/main" val="93495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823003821"/>
              </p:ext>
            </p:extLst>
          </p:nvPr>
        </p:nvGraphicFramePr>
        <p:xfrm>
          <a:off x="640080" y="481013"/>
          <a:ext cx="11170920" cy="5243511"/>
        </p:xfrm>
        <a:graphic>
          <a:graphicData uri="http://schemas.openxmlformats.org/drawingml/2006/table">
            <a:tbl>
              <a:tblPr firstRow="1" firstCol="1" bandRow="1">
                <a:tableStyleId>{5C22544A-7EE6-4342-B048-85BDC9FD1C3A}</a:tableStyleId>
              </a:tblPr>
              <a:tblGrid>
                <a:gridCol w="3583652">
                  <a:extLst>
                    <a:ext uri="{9D8B030D-6E8A-4147-A177-3AD203B41FA5}">
                      <a16:colId xmlns:a16="http://schemas.microsoft.com/office/drawing/2014/main" val="3781425640"/>
                    </a:ext>
                  </a:extLst>
                </a:gridCol>
                <a:gridCol w="7587268">
                  <a:extLst>
                    <a:ext uri="{9D8B030D-6E8A-4147-A177-3AD203B41FA5}">
                      <a16:colId xmlns:a16="http://schemas.microsoft.com/office/drawing/2014/main" val="3037736526"/>
                    </a:ext>
                  </a:extLst>
                </a:gridCol>
              </a:tblGrid>
              <a:tr h="350923">
                <a:tc>
                  <a:txBody>
                    <a:bodyPr/>
                    <a:lstStyle/>
                    <a:p>
                      <a:pPr algn="ctr">
                        <a:lnSpc>
                          <a:spcPct val="120000"/>
                        </a:lnSpc>
                        <a:spcAft>
                          <a:spcPts val="1000"/>
                        </a:spcAft>
                      </a:pPr>
                      <a:r>
                        <a:rPr lang="es-SV" sz="1400" dirty="0">
                          <a:effectLst/>
                        </a:rPr>
                        <a:t>Comisión</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Aft>
                          <a:spcPts val="1000"/>
                        </a:spcAft>
                      </a:pPr>
                      <a:r>
                        <a:rPr lang="es-SV" sz="1400">
                          <a:effectLst/>
                        </a:rPr>
                        <a:t>Integrantes</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334469"/>
                  </a:ext>
                </a:extLst>
              </a:tr>
              <a:tr h="351054">
                <a:tc>
                  <a:txBody>
                    <a:bodyPr/>
                    <a:lstStyle/>
                    <a:p>
                      <a:pPr algn="just">
                        <a:lnSpc>
                          <a:spcPct val="120000"/>
                        </a:lnSpc>
                        <a:spcAft>
                          <a:spcPts val="1000"/>
                        </a:spcAft>
                      </a:pPr>
                      <a:r>
                        <a:rPr lang="es-SV" sz="1400">
                          <a:effectLst/>
                        </a:rPr>
                        <a:t>SALUD</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a:effectLst/>
                        </a:rPr>
                        <a:t>Cecilia Guadalupe Mejía; Miranda Nubia Lisseth López Elías.</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7535247"/>
                  </a:ext>
                </a:extLst>
              </a:tr>
              <a:tr h="992551">
                <a:tc>
                  <a:txBody>
                    <a:bodyPr/>
                    <a:lstStyle/>
                    <a:p>
                      <a:pPr algn="just">
                        <a:lnSpc>
                          <a:spcPct val="120000"/>
                        </a:lnSpc>
                        <a:spcAft>
                          <a:spcPts val="1000"/>
                        </a:spcAft>
                      </a:pPr>
                      <a:r>
                        <a:rPr lang="es-SV" sz="1400" dirty="0">
                          <a:effectLst/>
                        </a:rPr>
                        <a:t>EDUCACION</a:t>
                      </a:r>
                    </a:p>
                    <a:p>
                      <a:pPr algn="just">
                        <a:lnSpc>
                          <a:spcPct val="120000"/>
                        </a:lnSpc>
                        <a:spcAft>
                          <a:spcPts val="1000"/>
                        </a:spcAft>
                      </a:pPr>
                      <a:r>
                        <a:rPr lang="es-SV" sz="1400" dirty="0">
                          <a:effectLst/>
                        </a:rPr>
                        <a:t> </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a:effectLst/>
                        </a:rPr>
                        <a:t>Nubia Lisseth López Elías; Cecilia Guadalupe Mejía Miranda.</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8405128"/>
                  </a:ext>
                </a:extLst>
              </a:tr>
              <a:tr h="351054">
                <a:tc>
                  <a:txBody>
                    <a:bodyPr/>
                    <a:lstStyle/>
                    <a:p>
                      <a:pPr algn="just">
                        <a:lnSpc>
                          <a:spcPct val="120000"/>
                        </a:lnSpc>
                        <a:spcAft>
                          <a:spcPts val="1000"/>
                        </a:spcAft>
                      </a:pPr>
                      <a:r>
                        <a:rPr lang="es-SV" sz="1400">
                          <a:effectLst/>
                        </a:rPr>
                        <a:t>DEPORTE</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a:effectLst/>
                        </a:rPr>
                        <a:t>Mauricio Romero Argueta; Cecilia Guadalupe Mejía Miranda.</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2983686"/>
                  </a:ext>
                </a:extLst>
              </a:tr>
              <a:tr h="417974">
                <a:tc>
                  <a:txBody>
                    <a:bodyPr/>
                    <a:lstStyle/>
                    <a:p>
                      <a:pPr algn="just">
                        <a:lnSpc>
                          <a:spcPct val="120000"/>
                        </a:lnSpc>
                        <a:spcAft>
                          <a:spcPts val="1000"/>
                        </a:spcAft>
                      </a:pPr>
                      <a:r>
                        <a:rPr lang="es-SV" sz="1400" dirty="0">
                          <a:effectLst/>
                        </a:rPr>
                        <a:t>CULTURA</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a:effectLst/>
                        </a:rPr>
                        <a:t>Edgar Alexander Alemán Rivera; Esteban Ramírez Morales.</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6697923"/>
                  </a:ext>
                </a:extLst>
              </a:tr>
              <a:tr h="351054">
                <a:tc>
                  <a:txBody>
                    <a:bodyPr/>
                    <a:lstStyle/>
                    <a:p>
                      <a:pPr algn="just">
                        <a:lnSpc>
                          <a:spcPct val="120000"/>
                        </a:lnSpc>
                        <a:spcAft>
                          <a:spcPts val="1000"/>
                        </a:spcAft>
                      </a:pPr>
                      <a:r>
                        <a:rPr lang="es-SV" sz="1400" dirty="0">
                          <a:effectLst/>
                        </a:rPr>
                        <a:t>MEDIO AMBIENTE</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dirty="0">
                          <a:effectLst/>
                        </a:rPr>
                        <a:t>Esteban Ramírez Morales; Edgar Alexander Alemán Rivera.</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4655774"/>
                  </a:ext>
                </a:extLst>
              </a:tr>
              <a:tr h="590798">
                <a:tc>
                  <a:txBody>
                    <a:bodyPr/>
                    <a:lstStyle/>
                    <a:p>
                      <a:pPr algn="just">
                        <a:lnSpc>
                          <a:spcPct val="120000"/>
                        </a:lnSpc>
                        <a:spcAft>
                          <a:spcPts val="1000"/>
                        </a:spcAft>
                      </a:pPr>
                      <a:r>
                        <a:rPr lang="es-SV" sz="1400" dirty="0">
                          <a:effectLst/>
                        </a:rPr>
                        <a:t>PROYECTOS</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a:effectLst/>
                        </a:rPr>
                        <a:t>Rafael Cristóbal Hernández Mejía; Edgar Alexander Alemán Rivera. </a:t>
                      </a:r>
                      <a:endParaRPr lang="es-SV"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6852547"/>
                  </a:ext>
                </a:extLst>
              </a:tr>
              <a:tr h="729719">
                <a:tc>
                  <a:txBody>
                    <a:bodyPr/>
                    <a:lstStyle/>
                    <a:p>
                      <a:pPr algn="just">
                        <a:lnSpc>
                          <a:spcPct val="120000"/>
                        </a:lnSpc>
                        <a:spcAft>
                          <a:spcPts val="1000"/>
                        </a:spcAft>
                      </a:pPr>
                      <a:r>
                        <a:rPr lang="es-SV" sz="1400" dirty="0">
                          <a:effectLst/>
                        </a:rPr>
                        <a:t>ADMINISTRACION Y FINANZAS</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dirty="0">
                          <a:effectLst/>
                        </a:rPr>
                        <a:t>José Armando Rodríguez Barrera; </a:t>
                      </a:r>
                      <a:r>
                        <a:rPr lang="es-SV" sz="1400" dirty="0" smtClean="0">
                          <a:effectLst/>
                        </a:rPr>
                        <a:t>Mauricio </a:t>
                      </a:r>
                      <a:r>
                        <a:rPr lang="es-SV" sz="1400" dirty="0">
                          <a:effectLst/>
                        </a:rPr>
                        <a:t>Romero </a:t>
                      </a:r>
                      <a:r>
                        <a:rPr lang="es-SV" sz="1400" dirty="0" smtClean="0">
                          <a:effectLst/>
                        </a:rPr>
                        <a:t>Argueta, </a:t>
                      </a:r>
                      <a:r>
                        <a:rPr lang="es-SV" sz="1400" dirty="0">
                          <a:effectLst/>
                        </a:rPr>
                        <a:t>Evelio Pineda Romero. </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0950809"/>
                  </a:ext>
                </a:extLst>
              </a:tr>
              <a:tr h="1108384">
                <a:tc>
                  <a:txBody>
                    <a:bodyPr/>
                    <a:lstStyle/>
                    <a:p>
                      <a:pPr algn="just">
                        <a:lnSpc>
                          <a:spcPct val="120000"/>
                        </a:lnSpc>
                        <a:spcAft>
                          <a:spcPts val="1000"/>
                        </a:spcAft>
                      </a:pPr>
                      <a:r>
                        <a:rPr lang="es-SV" sz="1400" dirty="0">
                          <a:effectLst/>
                        </a:rPr>
                        <a:t>COMISION DE GENERO</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r>
                        <a:rPr lang="es-SV" sz="1400" dirty="0">
                          <a:effectLst/>
                        </a:rPr>
                        <a:t>Cecilia Guadalupe Mejía Miranda, Nubia </a:t>
                      </a:r>
                      <a:r>
                        <a:rPr lang="es-SV" sz="1400" dirty="0" err="1">
                          <a:effectLst/>
                        </a:rPr>
                        <a:t>Lisseth</a:t>
                      </a:r>
                      <a:r>
                        <a:rPr lang="es-SV" sz="1400" dirty="0">
                          <a:effectLst/>
                        </a:rPr>
                        <a:t> López Elías, María Morena Reyes, Verónica del Carmen Alfaro Galicias, Ana Milagro Paz Peña</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2254635"/>
                  </a:ext>
                </a:extLst>
              </a:tr>
            </a:tbl>
          </a:graphicData>
        </a:graphic>
      </p:graphicFrame>
    </p:spTree>
    <p:extLst>
      <p:ext uri="{BB962C8B-B14F-4D97-AF65-F5344CB8AC3E}">
        <p14:creationId xmlns:p14="http://schemas.microsoft.com/office/powerpoint/2010/main" val="328462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394642297"/>
              </p:ext>
            </p:extLst>
          </p:nvPr>
        </p:nvGraphicFramePr>
        <p:xfrm>
          <a:off x="335280" y="571501"/>
          <a:ext cx="11369039" cy="5528564"/>
        </p:xfrm>
        <a:graphic>
          <a:graphicData uri="http://schemas.openxmlformats.org/drawingml/2006/table">
            <a:tbl>
              <a:tblPr firstRow="1" firstCol="1" bandRow="1">
                <a:tableStyleId>{5C22544A-7EE6-4342-B048-85BDC9FD1C3A}</a:tableStyleId>
              </a:tblPr>
              <a:tblGrid>
                <a:gridCol w="3647210">
                  <a:extLst>
                    <a:ext uri="{9D8B030D-6E8A-4147-A177-3AD203B41FA5}">
                      <a16:colId xmlns:a16="http://schemas.microsoft.com/office/drawing/2014/main" val="3903760134"/>
                    </a:ext>
                  </a:extLst>
                </a:gridCol>
                <a:gridCol w="7721829">
                  <a:extLst>
                    <a:ext uri="{9D8B030D-6E8A-4147-A177-3AD203B41FA5}">
                      <a16:colId xmlns:a16="http://schemas.microsoft.com/office/drawing/2014/main" val="2095543277"/>
                    </a:ext>
                  </a:extLst>
                </a:gridCol>
              </a:tblGrid>
              <a:tr h="1222375">
                <a:tc>
                  <a:txBody>
                    <a:bodyPr/>
                    <a:lstStyle/>
                    <a:p>
                      <a:pPr algn="ctr">
                        <a:lnSpc>
                          <a:spcPct val="120000"/>
                        </a:lnSpc>
                        <a:spcAft>
                          <a:spcPts val="1000"/>
                        </a:spcAft>
                      </a:pPr>
                      <a:endParaRPr lang="es-SV" sz="1400" b="1" dirty="0" smtClean="0">
                        <a:effectLst/>
                      </a:endParaRPr>
                    </a:p>
                    <a:p>
                      <a:pPr algn="ctr">
                        <a:lnSpc>
                          <a:spcPct val="120000"/>
                        </a:lnSpc>
                        <a:spcAft>
                          <a:spcPts val="1000"/>
                        </a:spcAft>
                      </a:pPr>
                      <a:r>
                        <a:rPr lang="es-SV" sz="1400" b="1" dirty="0" smtClean="0">
                          <a:effectLst/>
                        </a:rPr>
                        <a:t>COMISION </a:t>
                      </a:r>
                      <a:r>
                        <a:rPr lang="es-SV" sz="1400" b="1" dirty="0">
                          <a:effectLst/>
                        </a:rPr>
                        <a:t>DE INTEGRIDAD MUNICIPAL</a:t>
                      </a:r>
                      <a:endParaRPr lang="es-SV"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endParaRPr lang="es-SV" sz="1400" dirty="0" smtClean="0">
                        <a:effectLst/>
                      </a:endParaRPr>
                    </a:p>
                    <a:p>
                      <a:pPr algn="just">
                        <a:lnSpc>
                          <a:spcPct val="120000"/>
                        </a:lnSpc>
                        <a:spcAft>
                          <a:spcPts val="1000"/>
                        </a:spcAft>
                      </a:pPr>
                      <a:r>
                        <a:rPr lang="es-SV" sz="1400" dirty="0" smtClean="0">
                          <a:solidFill>
                            <a:schemeClr val="tx1"/>
                          </a:solidFill>
                          <a:effectLst/>
                        </a:rPr>
                        <a:t>Esteban </a:t>
                      </a:r>
                      <a:r>
                        <a:rPr lang="es-SV" sz="1400" dirty="0">
                          <a:solidFill>
                            <a:schemeClr val="tx1"/>
                          </a:solidFill>
                          <a:effectLst/>
                        </a:rPr>
                        <a:t>Ramírez Morales, Evelio Pineda Romero, </a:t>
                      </a:r>
                      <a:r>
                        <a:rPr lang="es-SV" sz="1400" dirty="0" err="1">
                          <a:solidFill>
                            <a:schemeClr val="tx1"/>
                          </a:solidFill>
                          <a:effectLst/>
                        </a:rPr>
                        <a:t>Remberto</a:t>
                      </a:r>
                      <a:r>
                        <a:rPr lang="es-SV" sz="1400" dirty="0">
                          <a:solidFill>
                            <a:schemeClr val="tx1"/>
                          </a:solidFill>
                          <a:effectLst/>
                        </a:rPr>
                        <a:t> Miranda, Trinidad Guardado, Douglas Romero, Cesar Edgardo López Guzmán, Vilma Rosibel Amaya</a:t>
                      </a:r>
                      <a:r>
                        <a:rPr lang="es-SV" sz="1400" dirty="0">
                          <a:effectLst/>
                        </a:rPr>
                        <a:t>.</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5896546"/>
                  </a:ext>
                </a:extLst>
              </a:tr>
              <a:tr h="1222375">
                <a:tc>
                  <a:txBody>
                    <a:bodyPr/>
                    <a:lstStyle/>
                    <a:p>
                      <a:pPr algn="ctr">
                        <a:lnSpc>
                          <a:spcPct val="120000"/>
                        </a:lnSpc>
                        <a:spcAft>
                          <a:spcPts val="1000"/>
                        </a:spcAft>
                      </a:pPr>
                      <a:endParaRPr lang="es-SV" sz="1400" b="1" dirty="0" smtClean="0">
                        <a:effectLst/>
                      </a:endParaRPr>
                    </a:p>
                    <a:p>
                      <a:pPr algn="ctr">
                        <a:lnSpc>
                          <a:spcPct val="120000"/>
                        </a:lnSpc>
                        <a:spcAft>
                          <a:spcPts val="1000"/>
                        </a:spcAft>
                      </a:pPr>
                      <a:r>
                        <a:rPr lang="es-SV" sz="1400" b="1" dirty="0" smtClean="0">
                          <a:effectLst/>
                        </a:rPr>
                        <a:t>NORMAS </a:t>
                      </a:r>
                      <a:r>
                        <a:rPr lang="es-SV" sz="1400" b="1" dirty="0">
                          <a:effectLst/>
                        </a:rPr>
                        <a:t>TECNICAS DE CONTROL INTERNO  ESPECIFICO</a:t>
                      </a:r>
                      <a:endParaRPr lang="es-SV"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endParaRPr lang="es-SV" sz="1400" dirty="0" smtClean="0">
                        <a:effectLst/>
                      </a:endParaRPr>
                    </a:p>
                    <a:p>
                      <a:pPr algn="just">
                        <a:lnSpc>
                          <a:spcPct val="120000"/>
                        </a:lnSpc>
                        <a:spcAft>
                          <a:spcPts val="1000"/>
                        </a:spcAft>
                      </a:pPr>
                      <a:r>
                        <a:rPr lang="es-SV" sz="1400" dirty="0" smtClean="0">
                          <a:effectLst/>
                        </a:rPr>
                        <a:t>Dayana </a:t>
                      </a:r>
                      <a:r>
                        <a:rPr lang="es-SV" sz="1400" dirty="0">
                          <a:effectLst/>
                        </a:rPr>
                        <a:t>Yessenia Peña Navarrete, Vilma Rosibel Amaya Arce, Jorge Alberto Arias Mendoza, Oscar Ernesto Álvarez Alarcón</a:t>
                      </a:r>
                      <a:r>
                        <a:rPr lang="es-SV" sz="1400" dirty="0" smtClean="0">
                          <a:effectLst/>
                        </a:rPr>
                        <a:t>. </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0308471"/>
                  </a:ext>
                </a:extLst>
              </a:tr>
              <a:tr h="1222375">
                <a:tc>
                  <a:txBody>
                    <a:bodyPr/>
                    <a:lstStyle/>
                    <a:p>
                      <a:pPr algn="ctr">
                        <a:lnSpc>
                          <a:spcPct val="120000"/>
                        </a:lnSpc>
                        <a:spcAft>
                          <a:spcPts val="1000"/>
                        </a:spcAft>
                      </a:pPr>
                      <a:endParaRPr lang="es-SV" sz="1400" b="1" dirty="0" smtClean="0">
                        <a:effectLst/>
                      </a:endParaRPr>
                    </a:p>
                    <a:p>
                      <a:pPr algn="ctr">
                        <a:lnSpc>
                          <a:spcPct val="120000"/>
                        </a:lnSpc>
                        <a:spcAft>
                          <a:spcPts val="1000"/>
                        </a:spcAft>
                      </a:pPr>
                      <a:r>
                        <a:rPr lang="es-SV" sz="1400" b="1" dirty="0" smtClean="0">
                          <a:effectLst/>
                        </a:rPr>
                        <a:t>RENDICION </a:t>
                      </a:r>
                      <a:r>
                        <a:rPr lang="es-SV" sz="1400" b="1" dirty="0">
                          <a:effectLst/>
                        </a:rPr>
                        <a:t>DE CUENTAS</a:t>
                      </a:r>
                      <a:endParaRPr lang="es-SV"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endParaRPr lang="es-SV" sz="1400" dirty="0" smtClean="0">
                        <a:effectLst/>
                      </a:endParaRPr>
                    </a:p>
                    <a:p>
                      <a:pPr algn="just">
                        <a:lnSpc>
                          <a:spcPct val="120000"/>
                        </a:lnSpc>
                        <a:spcAft>
                          <a:spcPts val="1000"/>
                        </a:spcAft>
                      </a:pPr>
                      <a:r>
                        <a:rPr lang="es-SV" sz="1400" dirty="0" smtClean="0">
                          <a:effectLst/>
                        </a:rPr>
                        <a:t>Carlos </a:t>
                      </a:r>
                      <a:r>
                        <a:rPr lang="es-SV" sz="1400" dirty="0">
                          <a:effectLst/>
                        </a:rPr>
                        <a:t>José Jiménez, Dayana Peña Navarrete, Erasmo Antonio Santillana, Trinidad Guardado </a:t>
                      </a:r>
                      <a:r>
                        <a:rPr lang="es-SV" sz="1400" dirty="0" smtClean="0">
                          <a:effectLst/>
                        </a:rPr>
                        <a:t>Menjivar, </a:t>
                      </a:r>
                      <a:r>
                        <a:rPr lang="es-SV" sz="1400" dirty="0">
                          <a:effectLst/>
                        </a:rPr>
                        <a:t>Oscar Ernesto Álvarez Alarcón </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070048"/>
                  </a:ext>
                </a:extLst>
              </a:tr>
              <a:tr h="1222375">
                <a:tc>
                  <a:txBody>
                    <a:bodyPr/>
                    <a:lstStyle/>
                    <a:p>
                      <a:pPr algn="ctr">
                        <a:lnSpc>
                          <a:spcPct val="120000"/>
                        </a:lnSpc>
                        <a:spcAft>
                          <a:spcPts val="1000"/>
                        </a:spcAft>
                      </a:pPr>
                      <a:endParaRPr lang="es-SV" sz="1400" b="1" dirty="0" smtClean="0">
                        <a:effectLst/>
                      </a:endParaRPr>
                    </a:p>
                    <a:p>
                      <a:pPr algn="ctr">
                        <a:lnSpc>
                          <a:spcPct val="120000"/>
                        </a:lnSpc>
                        <a:spcAft>
                          <a:spcPts val="1000"/>
                        </a:spcAft>
                      </a:pPr>
                      <a:r>
                        <a:rPr lang="es-SV" sz="1400" b="1" dirty="0" smtClean="0">
                          <a:effectLst/>
                        </a:rPr>
                        <a:t>COMISION </a:t>
                      </a:r>
                      <a:r>
                        <a:rPr lang="es-SV" sz="1400" b="1" dirty="0">
                          <a:effectLst/>
                        </a:rPr>
                        <a:t>ETICA</a:t>
                      </a:r>
                      <a:endParaRPr lang="es-SV"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endParaRPr lang="es-SV" sz="1400" dirty="0" smtClean="0">
                        <a:effectLst/>
                      </a:endParaRPr>
                    </a:p>
                    <a:p>
                      <a:pPr algn="just">
                        <a:lnSpc>
                          <a:spcPct val="120000"/>
                        </a:lnSpc>
                        <a:spcAft>
                          <a:spcPts val="1000"/>
                        </a:spcAft>
                      </a:pPr>
                      <a:r>
                        <a:rPr lang="es-SV" sz="1400" dirty="0" smtClean="0">
                          <a:effectLst/>
                        </a:rPr>
                        <a:t> </a:t>
                      </a:r>
                      <a:r>
                        <a:rPr lang="es-SV" sz="1400" dirty="0">
                          <a:effectLst/>
                        </a:rPr>
                        <a:t>Lidia Arely Ortiz Olivar, Roxana Yanira Reyes Alvarado, Vilma Rosibel Amaya, Erick Leiva, Jorge Velásquez.</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7418600"/>
                  </a:ext>
                </a:extLst>
              </a:tr>
              <a:tr h="611188">
                <a:tc>
                  <a:txBody>
                    <a:bodyPr/>
                    <a:lstStyle/>
                    <a:p>
                      <a:pPr algn="ctr">
                        <a:lnSpc>
                          <a:spcPct val="120000"/>
                        </a:lnSpc>
                        <a:spcAft>
                          <a:spcPts val="1000"/>
                        </a:spcAft>
                      </a:pPr>
                      <a:r>
                        <a:rPr lang="es-SV" sz="1400" b="1" dirty="0">
                          <a:effectLst/>
                        </a:rPr>
                        <a:t>COMISION TRANSITORIA ELECTORAL</a:t>
                      </a:r>
                      <a:endParaRPr lang="es-SV"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1000"/>
                        </a:spcAft>
                      </a:pPr>
                      <a:endParaRPr lang="es-SV" sz="1400" dirty="0" smtClean="0">
                        <a:effectLst/>
                      </a:endParaRPr>
                    </a:p>
                    <a:p>
                      <a:pPr algn="just">
                        <a:lnSpc>
                          <a:spcPct val="120000"/>
                        </a:lnSpc>
                        <a:spcAft>
                          <a:spcPts val="1000"/>
                        </a:spcAft>
                      </a:pPr>
                      <a:r>
                        <a:rPr lang="es-SV" sz="1400" dirty="0" smtClean="0">
                          <a:effectLst/>
                        </a:rPr>
                        <a:t>Erick </a:t>
                      </a:r>
                      <a:r>
                        <a:rPr lang="es-SV" sz="1400" dirty="0">
                          <a:effectLst/>
                        </a:rPr>
                        <a:t>Ernesto Leiva, Lic. Vilma Rosibel Amaya Arce, Lic. Ricardo </a:t>
                      </a:r>
                      <a:r>
                        <a:rPr lang="es-SV" sz="1400" dirty="0" err="1">
                          <a:effectLst/>
                        </a:rPr>
                        <a:t>Starlin</a:t>
                      </a:r>
                      <a:r>
                        <a:rPr lang="es-SV" sz="1400" dirty="0">
                          <a:effectLst/>
                        </a:rPr>
                        <a:t> Flores Cisneros</a:t>
                      </a:r>
                      <a:endParaRPr lang="es-SV"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2274770"/>
                  </a:ext>
                </a:extLst>
              </a:tr>
            </a:tbl>
          </a:graphicData>
        </a:graphic>
      </p:graphicFrame>
    </p:spTree>
    <p:extLst>
      <p:ext uri="{BB962C8B-B14F-4D97-AF65-F5344CB8AC3E}">
        <p14:creationId xmlns:p14="http://schemas.microsoft.com/office/powerpoint/2010/main" val="109898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5369" y="210353"/>
            <a:ext cx="9779392" cy="7725192"/>
          </a:xfrm>
          <a:prstGeom prst="rect">
            <a:avLst/>
          </a:prstGeom>
        </p:spPr>
        <p:txBody>
          <a:bodyPr wrap="square">
            <a:spAutoFit/>
          </a:bodyPr>
          <a:lstStyle/>
          <a:p>
            <a:pPr algn="ctr"/>
            <a:endParaRPr lang="es-SV" b="1" dirty="0" smtClean="0"/>
          </a:p>
          <a:p>
            <a:pPr algn="ctr"/>
            <a:r>
              <a:rPr lang="es-SV" sz="2800" b="1" dirty="0" smtClean="0">
                <a:latin typeface="Calisto MT" panose="02040603050505030304" pitchFamily="18" charset="0"/>
              </a:rPr>
              <a:t>UNIDAD </a:t>
            </a:r>
            <a:r>
              <a:rPr lang="es-SV" sz="2800" b="1" dirty="0">
                <a:latin typeface="Calisto MT" panose="02040603050505030304" pitchFamily="18" charset="0"/>
              </a:rPr>
              <a:t>DE MEDIO </a:t>
            </a:r>
            <a:r>
              <a:rPr lang="es-SV" sz="2800" b="1" dirty="0" smtClean="0">
                <a:latin typeface="Calisto MT" panose="02040603050505030304" pitchFamily="18" charset="0"/>
              </a:rPr>
              <a:t>AMBIENTE</a:t>
            </a:r>
          </a:p>
          <a:p>
            <a:pPr algn="ctr"/>
            <a:endParaRPr lang="es-SV" b="1" dirty="0"/>
          </a:p>
          <a:p>
            <a:pPr algn="just">
              <a:lnSpc>
                <a:spcPct val="150000"/>
              </a:lnSpc>
            </a:pPr>
            <a:r>
              <a:rPr lang="es-SV" sz="2400" dirty="0"/>
              <a:t>Supervisar, coordinar y dar seguimiento a las políticas, planes, programas, </a:t>
            </a:r>
            <a:r>
              <a:rPr lang="es-SV" sz="2400" dirty="0" smtClean="0"/>
              <a:t>proyectos </a:t>
            </a:r>
            <a:r>
              <a:rPr lang="es-SV" sz="2400" dirty="0"/>
              <a:t>y acciones ambientales dentro de la Institución; velar por el cumplimiento de las normas ambientales por parte de la misma y asegurar la necesaria coordinación institucional en la gestión ambiental, de acuerdo a las directrices emitidas por el Ministerio del Medio Ambiente.</a:t>
            </a:r>
          </a:p>
          <a:p>
            <a:pPr algn="just">
              <a:lnSpc>
                <a:spcPct val="150000"/>
              </a:lnSpc>
            </a:pPr>
            <a:r>
              <a:rPr lang="es-SV" sz="2400" dirty="0"/>
              <a:t>Responsable: </a:t>
            </a:r>
          </a:p>
          <a:p>
            <a:pPr marL="342900" indent="-342900" algn="just">
              <a:lnSpc>
                <a:spcPct val="150000"/>
              </a:lnSpc>
              <a:buAutoNum type="arabicPeriod"/>
            </a:pPr>
            <a:r>
              <a:rPr lang="es-SV" sz="2400" dirty="0" smtClean="0"/>
              <a:t>Erick </a:t>
            </a:r>
            <a:r>
              <a:rPr lang="es-SV" sz="2400" dirty="0"/>
              <a:t>Ernesto Leiva Rodríguez </a:t>
            </a:r>
          </a:p>
          <a:p>
            <a:pPr algn="just">
              <a:lnSpc>
                <a:spcPct val="150000"/>
              </a:lnSpc>
            </a:pPr>
            <a:r>
              <a:rPr lang="es-SV" sz="2400" dirty="0"/>
              <a:t>Mujeres: 1</a:t>
            </a:r>
          </a:p>
          <a:p>
            <a:pPr algn="just">
              <a:lnSpc>
                <a:spcPct val="150000"/>
              </a:lnSpc>
            </a:pPr>
            <a:r>
              <a:rPr lang="es-SV" sz="2400" dirty="0"/>
              <a:t>Hombres: </a:t>
            </a:r>
            <a:r>
              <a:rPr lang="es-SV" sz="2400" dirty="0" smtClean="0"/>
              <a:t>3</a:t>
            </a:r>
          </a:p>
          <a:p>
            <a:pPr algn="just">
              <a:lnSpc>
                <a:spcPct val="150000"/>
              </a:lnSpc>
            </a:pPr>
            <a:r>
              <a:rPr lang="es-SV" sz="2400" dirty="0" smtClean="0"/>
              <a:t> </a:t>
            </a:r>
            <a:endParaRPr lang="es-SV" sz="2400" dirty="0"/>
          </a:p>
          <a:p>
            <a:pPr algn="just">
              <a:lnSpc>
                <a:spcPct val="150000"/>
              </a:lnSpc>
            </a:pPr>
            <a:r>
              <a:rPr lang="es-SV" sz="2400" dirty="0"/>
              <a:t> Total de empleados: 4</a:t>
            </a:r>
          </a:p>
        </p:txBody>
      </p:sp>
    </p:spTree>
    <p:extLst>
      <p:ext uri="{BB962C8B-B14F-4D97-AF65-F5344CB8AC3E}">
        <p14:creationId xmlns:p14="http://schemas.microsoft.com/office/powerpoint/2010/main" val="325444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7413" y="911990"/>
            <a:ext cx="8272461" cy="6863417"/>
          </a:xfrm>
          <a:prstGeom prst="rect">
            <a:avLst/>
          </a:prstGeom>
        </p:spPr>
        <p:txBody>
          <a:bodyPr wrap="square">
            <a:spAutoFit/>
          </a:bodyPr>
          <a:lstStyle/>
          <a:p>
            <a:pPr algn="ctr"/>
            <a:r>
              <a:rPr lang="es-SV" sz="2800" b="1" dirty="0">
                <a:latin typeface="Calisto MT" panose="02040603050505030304" pitchFamily="18" charset="0"/>
              </a:rPr>
              <a:t>UNIDAD DE COMUNICACIONES Y RELACIONES PÚBLICAS </a:t>
            </a:r>
            <a:endParaRPr lang="es-SV" sz="2800" b="1" dirty="0" smtClean="0">
              <a:latin typeface="Calisto MT" panose="02040603050505030304" pitchFamily="18" charset="0"/>
            </a:endParaRPr>
          </a:p>
          <a:p>
            <a:endParaRPr lang="es-SV" sz="2400" b="1" dirty="0">
              <a:latin typeface="Calisto MT" panose="02040603050505030304" pitchFamily="18" charset="0"/>
            </a:endParaRPr>
          </a:p>
          <a:p>
            <a:pPr algn="just">
              <a:lnSpc>
                <a:spcPct val="150000"/>
              </a:lnSpc>
            </a:pPr>
            <a:r>
              <a:rPr lang="es-SV" sz="2400" dirty="0"/>
              <a:t>Poner en marcha las políticas de información y comunicación, internas y externas de la Municipalidad. </a:t>
            </a:r>
          </a:p>
          <a:p>
            <a:pPr>
              <a:lnSpc>
                <a:spcPct val="150000"/>
              </a:lnSpc>
            </a:pPr>
            <a:r>
              <a:rPr lang="es-SV" sz="2400" dirty="0"/>
              <a:t>Responsable: </a:t>
            </a:r>
            <a:endParaRPr lang="es-SV" sz="2400" dirty="0" smtClean="0"/>
          </a:p>
          <a:p>
            <a:pPr>
              <a:lnSpc>
                <a:spcPct val="150000"/>
              </a:lnSpc>
            </a:pPr>
            <a:r>
              <a:rPr lang="es-SV" sz="2400" dirty="0" smtClean="0"/>
              <a:t>1</a:t>
            </a:r>
            <a:r>
              <a:rPr lang="es-SV" sz="2400" dirty="0"/>
              <a:t>.	Isaí Salvador Fuentes Molina </a:t>
            </a:r>
          </a:p>
          <a:p>
            <a:pPr>
              <a:lnSpc>
                <a:spcPct val="150000"/>
              </a:lnSpc>
            </a:pPr>
            <a:endParaRPr lang="es-SV" sz="2400" dirty="0" smtClean="0"/>
          </a:p>
          <a:p>
            <a:pPr>
              <a:lnSpc>
                <a:spcPct val="150000"/>
              </a:lnSpc>
            </a:pPr>
            <a:r>
              <a:rPr lang="es-SV" sz="2400" dirty="0" smtClean="0"/>
              <a:t>Mujeres</a:t>
            </a:r>
            <a:r>
              <a:rPr lang="es-SV" sz="2400" dirty="0"/>
              <a:t>: 2 </a:t>
            </a:r>
          </a:p>
          <a:p>
            <a:pPr>
              <a:lnSpc>
                <a:spcPct val="150000"/>
              </a:lnSpc>
            </a:pPr>
            <a:r>
              <a:rPr lang="es-SV" sz="2400" dirty="0"/>
              <a:t>Hombres: 1 </a:t>
            </a:r>
          </a:p>
          <a:p>
            <a:pPr>
              <a:lnSpc>
                <a:spcPct val="150000"/>
              </a:lnSpc>
            </a:pPr>
            <a:endParaRPr lang="es-SV" sz="2400" dirty="0" smtClean="0"/>
          </a:p>
          <a:p>
            <a:pPr>
              <a:lnSpc>
                <a:spcPct val="150000"/>
              </a:lnSpc>
            </a:pPr>
            <a:r>
              <a:rPr lang="es-SV" sz="2400" dirty="0" smtClean="0"/>
              <a:t>Total </a:t>
            </a:r>
            <a:r>
              <a:rPr lang="es-SV" sz="2400" dirty="0"/>
              <a:t>de empleados: 3 </a:t>
            </a:r>
          </a:p>
        </p:txBody>
      </p:sp>
    </p:spTree>
    <p:extLst>
      <p:ext uri="{BB962C8B-B14F-4D97-AF65-F5344CB8AC3E}">
        <p14:creationId xmlns:p14="http://schemas.microsoft.com/office/powerpoint/2010/main" val="237336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280" y="179844"/>
            <a:ext cx="11484292" cy="7448193"/>
          </a:xfrm>
          <a:prstGeom prst="rect">
            <a:avLst/>
          </a:prstGeom>
        </p:spPr>
        <p:txBody>
          <a:bodyPr wrap="square">
            <a:spAutoFit/>
          </a:bodyPr>
          <a:lstStyle/>
          <a:p>
            <a:pPr algn="ctr"/>
            <a:r>
              <a:rPr lang="es-SV" sz="2800" b="1" dirty="0">
                <a:latin typeface="Calisto MT" panose="02040603050505030304" pitchFamily="18" charset="0"/>
              </a:rPr>
              <a:t>UNIDAD DE ACCESO A LA INFORMACIÓN </a:t>
            </a:r>
          </a:p>
          <a:p>
            <a:endParaRPr lang="es-SV" dirty="0" smtClean="0"/>
          </a:p>
          <a:p>
            <a:pPr algn="just">
              <a:lnSpc>
                <a:spcPct val="150000"/>
              </a:lnSpc>
            </a:pPr>
            <a:r>
              <a:rPr lang="es-SV" sz="2400" dirty="0" smtClean="0"/>
              <a:t>Garantizar </a:t>
            </a:r>
            <a:r>
              <a:rPr lang="es-SV" sz="2400" dirty="0"/>
              <a:t>el derecho de acceso de toda persona a la información pública, a fin de contribuir con la transparencia de las actuaciones de la Municipalidad de manera oportuna fin de cumplir con lo establecido en la Ley de Acceso a la Información Pública (LAIP ); propiciar la transparencia de la gestión pública mediante la difusión,  divulgación y  actualización de la información, en los términos  y  lineamientos que el IAIP expida. </a:t>
            </a:r>
          </a:p>
          <a:p>
            <a:pPr algn="just">
              <a:lnSpc>
                <a:spcPct val="150000"/>
              </a:lnSpc>
            </a:pPr>
            <a:r>
              <a:rPr lang="es-SV" sz="2400" dirty="0"/>
              <a:t>Responsable: </a:t>
            </a:r>
            <a:endParaRPr lang="es-SV" sz="2400" dirty="0" smtClean="0"/>
          </a:p>
          <a:p>
            <a:pPr>
              <a:lnSpc>
                <a:spcPct val="150000"/>
              </a:lnSpc>
            </a:pPr>
            <a:r>
              <a:rPr lang="es-SV" sz="2400" dirty="0" smtClean="0"/>
              <a:t>1</a:t>
            </a:r>
            <a:r>
              <a:rPr lang="es-SV" sz="2400" dirty="0"/>
              <a:t>.	Trinidad Guardado </a:t>
            </a:r>
            <a:r>
              <a:rPr lang="es-SV" sz="2400" dirty="0" smtClean="0"/>
              <a:t>Menjivar  </a:t>
            </a:r>
          </a:p>
          <a:p>
            <a:pPr>
              <a:lnSpc>
                <a:spcPct val="150000"/>
              </a:lnSpc>
            </a:pPr>
            <a:r>
              <a:rPr lang="es-SV" sz="2400" dirty="0" smtClean="0"/>
              <a:t>Mujeres</a:t>
            </a:r>
            <a:r>
              <a:rPr lang="es-SV" sz="2400" dirty="0"/>
              <a:t>: 1 </a:t>
            </a:r>
          </a:p>
          <a:p>
            <a:pPr>
              <a:lnSpc>
                <a:spcPct val="150000"/>
              </a:lnSpc>
            </a:pPr>
            <a:r>
              <a:rPr lang="es-SV" sz="2400" dirty="0"/>
              <a:t>Hombres: 0</a:t>
            </a:r>
          </a:p>
          <a:p>
            <a:pPr>
              <a:lnSpc>
                <a:spcPct val="150000"/>
              </a:lnSpc>
            </a:pPr>
            <a:endParaRPr lang="es-SV" sz="2400" dirty="0" smtClean="0"/>
          </a:p>
          <a:p>
            <a:pPr>
              <a:lnSpc>
                <a:spcPct val="150000"/>
              </a:lnSpc>
            </a:pPr>
            <a:r>
              <a:rPr lang="es-SV" sz="2400" dirty="0" smtClean="0"/>
              <a:t>Total </a:t>
            </a:r>
            <a:r>
              <a:rPr lang="es-SV" sz="2400" dirty="0"/>
              <a:t>de empleados: 1 </a:t>
            </a:r>
          </a:p>
        </p:txBody>
      </p:sp>
    </p:spTree>
    <p:extLst>
      <p:ext uri="{BB962C8B-B14F-4D97-AF65-F5344CB8AC3E}">
        <p14:creationId xmlns:p14="http://schemas.microsoft.com/office/powerpoint/2010/main" val="42381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1892" y="116265"/>
            <a:ext cx="9759462" cy="5755422"/>
          </a:xfrm>
          <a:prstGeom prst="rect">
            <a:avLst/>
          </a:prstGeom>
        </p:spPr>
        <p:txBody>
          <a:bodyPr wrap="square">
            <a:spAutoFit/>
          </a:bodyPr>
          <a:lstStyle/>
          <a:p>
            <a:pPr algn="ctr"/>
            <a:r>
              <a:rPr lang="es-SV" sz="2800" b="1" dirty="0">
                <a:latin typeface="Calisto MT" panose="02040603050505030304" pitchFamily="18" charset="0"/>
              </a:rPr>
              <a:t>UNIDAD DE ADQUISICIONES Y CONTRATACIONES INSTITUCIONALES </a:t>
            </a:r>
            <a:r>
              <a:rPr lang="es-SV" sz="2800" b="1" dirty="0" smtClean="0">
                <a:latin typeface="Calisto MT" panose="02040603050505030304" pitchFamily="18" charset="0"/>
              </a:rPr>
              <a:t> </a:t>
            </a:r>
            <a:endParaRPr lang="es-SV" sz="2800" b="1" dirty="0">
              <a:latin typeface="Calisto MT" panose="02040603050505030304" pitchFamily="18" charset="0"/>
            </a:endParaRPr>
          </a:p>
          <a:p>
            <a:pPr algn="just">
              <a:lnSpc>
                <a:spcPct val="150000"/>
              </a:lnSpc>
            </a:pPr>
            <a:r>
              <a:rPr lang="es-SV" sz="2400" dirty="0"/>
              <a:t>Planificar y realizar las gestiones de compras, adquisiciones y contrataciones; así como, de proveer los bienes y servicios de forma oportuna y eficaz a las unidades </a:t>
            </a:r>
            <a:r>
              <a:rPr lang="es-SV" sz="2400" dirty="0" smtClean="0"/>
              <a:t>solicitantes</a:t>
            </a:r>
          </a:p>
          <a:p>
            <a:pPr>
              <a:lnSpc>
                <a:spcPct val="150000"/>
              </a:lnSpc>
            </a:pPr>
            <a:r>
              <a:rPr lang="es-SV" sz="2400" dirty="0" smtClean="0"/>
              <a:t>Responsable</a:t>
            </a:r>
            <a:r>
              <a:rPr lang="es-SV" sz="2400" dirty="0"/>
              <a:t>: </a:t>
            </a:r>
          </a:p>
          <a:p>
            <a:pPr>
              <a:lnSpc>
                <a:spcPct val="200000"/>
              </a:lnSpc>
            </a:pPr>
            <a:r>
              <a:rPr lang="es-SV" sz="2400" dirty="0"/>
              <a:t>1.	Lic. Luis Edgardo Cerna  </a:t>
            </a:r>
          </a:p>
          <a:p>
            <a:endParaRPr lang="es-SV" sz="2400" dirty="0" smtClean="0"/>
          </a:p>
          <a:p>
            <a:r>
              <a:rPr lang="es-SV" sz="2400" dirty="0" smtClean="0"/>
              <a:t>Mujeres</a:t>
            </a:r>
            <a:r>
              <a:rPr lang="es-SV" sz="2400" dirty="0"/>
              <a:t>: </a:t>
            </a:r>
            <a:r>
              <a:rPr lang="es-SV" sz="2400" dirty="0" smtClean="0"/>
              <a:t>1 </a:t>
            </a:r>
          </a:p>
          <a:p>
            <a:r>
              <a:rPr lang="es-SV" sz="2400" dirty="0" smtClean="0"/>
              <a:t>Hombres</a:t>
            </a:r>
            <a:r>
              <a:rPr lang="es-SV" sz="2400" dirty="0"/>
              <a:t>: </a:t>
            </a:r>
            <a:r>
              <a:rPr lang="es-SV" sz="2400" dirty="0" smtClean="0"/>
              <a:t>2 </a:t>
            </a:r>
          </a:p>
          <a:p>
            <a:endParaRPr lang="es-SV" sz="2400" dirty="0" smtClean="0"/>
          </a:p>
          <a:p>
            <a:r>
              <a:rPr lang="es-SV" sz="2400" dirty="0" smtClean="0"/>
              <a:t>Total </a:t>
            </a:r>
            <a:r>
              <a:rPr lang="es-SV" sz="2400" dirty="0"/>
              <a:t>de empleados: 3 </a:t>
            </a:r>
          </a:p>
        </p:txBody>
      </p:sp>
    </p:spTree>
    <p:extLst>
      <p:ext uri="{BB962C8B-B14F-4D97-AF65-F5344CB8AC3E}">
        <p14:creationId xmlns:p14="http://schemas.microsoft.com/office/powerpoint/2010/main" val="231323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2276" y="682009"/>
            <a:ext cx="10288173" cy="5786199"/>
          </a:xfrm>
          <a:prstGeom prst="rect">
            <a:avLst/>
          </a:prstGeom>
        </p:spPr>
        <p:txBody>
          <a:bodyPr wrap="square">
            <a:spAutoFit/>
          </a:bodyPr>
          <a:lstStyle/>
          <a:p>
            <a:pPr algn="ctr"/>
            <a:r>
              <a:rPr lang="es-SV" sz="2800" b="1" dirty="0">
                <a:latin typeface="Calisto MT" panose="02040603050505030304" pitchFamily="18" charset="0"/>
              </a:rPr>
              <a:t>UNIDAD JURÍDICA  </a:t>
            </a:r>
            <a:endParaRPr lang="es-SV" sz="2800" b="1" dirty="0" smtClean="0">
              <a:latin typeface="Calisto MT" panose="02040603050505030304" pitchFamily="18" charset="0"/>
            </a:endParaRPr>
          </a:p>
          <a:p>
            <a:pPr algn="just"/>
            <a:r>
              <a:rPr lang="es-SV" sz="2400" dirty="0" smtClean="0"/>
              <a:t>Gestionar </a:t>
            </a:r>
            <a:r>
              <a:rPr lang="es-SV" sz="2400" dirty="0"/>
              <a:t>los procedimientos institucionales, además de iniciar, dar seguimiento y palmar ante cualquier tribunal, autoridad o funcionarios, todos los trámites e instancias de derecho, procesos o diligencias en los que tenga interés de la municipalidad, asimismo sustanciar los procesos que se ventilan en la Sala de lo Constitucional y en la Sala de lo Contencioso Administrativo, ambas de la Corte Suprema de Justicia y Corte de Cuenta de la Republica.  </a:t>
            </a:r>
          </a:p>
          <a:p>
            <a:r>
              <a:rPr lang="es-SV" sz="2400" dirty="0" smtClean="0"/>
              <a:t>Responsable</a:t>
            </a:r>
            <a:r>
              <a:rPr lang="es-SV" sz="2400" dirty="0"/>
              <a:t>:</a:t>
            </a:r>
          </a:p>
          <a:p>
            <a:pPr>
              <a:lnSpc>
                <a:spcPct val="150000"/>
              </a:lnSpc>
            </a:pPr>
            <a:endParaRPr lang="es-SV" sz="2400" dirty="0" smtClean="0"/>
          </a:p>
          <a:p>
            <a:pPr>
              <a:lnSpc>
                <a:spcPct val="150000"/>
              </a:lnSpc>
            </a:pPr>
            <a:r>
              <a:rPr lang="es-SV" sz="2400" dirty="0" smtClean="0"/>
              <a:t>1</a:t>
            </a:r>
            <a:r>
              <a:rPr lang="es-SV" sz="2400" dirty="0"/>
              <a:t>.	Licda. Lidia Areli Ortiz Olivar. </a:t>
            </a:r>
          </a:p>
          <a:p>
            <a:pPr>
              <a:lnSpc>
                <a:spcPct val="150000"/>
              </a:lnSpc>
            </a:pPr>
            <a:endParaRPr lang="es-SV" dirty="0" smtClean="0"/>
          </a:p>
          <a:p>
            <a:pPr>
              <a:lnSpc>
                <a:spcPct val="150000"/>
              </a:lnSpc>
            </a:pPr>
            <a:r>
              <a:rPr lang="es-SV" dirty="0" smtClean="0"/>
              <a:t>Mujeres</a:t>
            </a:r>
            <a:r>
              <a:rPr lang="es-SV" dirty="0"/>
              <a:t>: 1 </a:t>
            </a:r>
          </a:p>
        </p:txBody>
      </p:sp>
    </p:spTree>
    <p:extLst>
      <p:ext uri="{BB962C8B-B14F-4D97-AF65-F5344CB8AC3E}">
        <p14:creationId xmlns:p14="http://schemas.microsoft.com/office/powerpoint/2010/main" val="109842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3920" y="595343"/>
            <a:ext cx="10530840" cy="4493538"/>
          </a:xfrm>
          <a:prstGeom prst="rect">
            <a:avLst/>
          </a:prstGeom>
        </p:spPr>
        <p:txBody>
          <a:bodyPr wrap="square">
            <a:spAutoFit/>
          </a:bodyPr>
          <a:lstStyle/>
          <a:p>
            <a:pPr algn="ctr"/>
            <a:r>
              <a:rPr lang="es-SV" sz="2800" b="1" dirty="0">
                <a:latin typeface="Calisto MT" panose="02040603050505030304" pitchFamily="18" charset="0"/>
              </a:rPr>
              <a:t>GESTION Y COOPERACIÓN </a:t>
            </a:r>
            <a:r>
              <a:rPr lang="es-SV" sz="2800" b="1" dirty="0" smtClean="0">
                <a:latin typeface="Calisto MT" panose="02040603050505030304" pitchFamily="18" charset="0"/>
              </a:rPr>
              <a:t>INTERNACIONAL</a:t>
            </a:r>
          </a:p>
          <a:p>
            <a:pPr algn="ctr"/>
            <a:endParaRPr lang="es-SV" sz="2400" b="1" dirty="0"/>
          </a:p>
          <a:p>
            <a:pPr algn="just"/>
            <a:endParaRPr lang="es-SV" sz="2400" dirty="0" smtClean="0"/>
          </a:p>
          <a:p>
            <a:pPr algn="just"/>
            <a:r>
              <a:rPr lang="es-SV" sz="2400" dirty="0" smtClean="0"/>
              <a:t>Responsable </a:t>
            </a:r>
            <a:r>
              <a:rPr lang="es-SV" sz="2400" dirty="0"/>
              <a:t>identificar mecanismos y fuentes de cooperación, de planificar y coordinar la gestión de recursos técnicos y financieros con fuentes bilaterales y multilaterales a nivel nacional e internacional; para el desarrollo y la proyección de la municipalidad. </a:t>
            </a:r>
          </a:p>
          <a:p>
            <a:pPr algn="just"/>
            <a:r>
              <a:rPr lang="es-SV" sz="2400" dirty="0"/>
              <a:t>Responsable:</a:t>
            </a:r>
          </a:p>
          <a:p>
            <a:pPr algn="just">
              <a:lnSpc>
                <a:spcPct val="150000"/>
              </a:lnSpc>
            </a:pPr>
            <a:endParaRPr lang="es-SV" sz="2400" dirty="0" smtClean="0"/>
          </a:p>
          <a:p>
            <a:pPr algn="just">
              <a:lnSpc>
                <a:spcPct val="150000"/>
              </a:lnSpc>
            </a:pPr>
            <a:r>
              <a:rPr lang="es-SV" sz="2400" b="1" dirty="0" smtClean="0"/>
              <a:t>Vacante</a:t>
            </a:r>
            <a:r>
              <a:rPr lang="es-SV" sz="2400" dirty="0" smtClean="0"/>
              <a:t> </a:t>
            </a:r>
            <a:endParaRPr lang="es-SV" sz="2400" dirty="0"/>
          </a:p>
          <a:p>
            <a:pPr algn="ctr"/>
            <a:endParaRPr lang="es-SV" b="1" dirty="0"/>
          </a:p>
        </p:txBody>
      </p:sp>
    </p:spTree>
    <p:extLst>
      <p:ext uri="{BB962C8B-B14F-4D97-AF65-F5344CB8AC3E}">
        <p14:creationId xmlns:p14="http://schemas.microsoft.com/office/powerpoint/2010/main" val="98032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4474" y="1"/>
            <a:ext cx="10487026" cy="6801862"/>
          </a:xfrm>
          <a:prstGeom prst="rect">
            <a:avLst/>
          </a:prstGeom>
        </p:spPr>
        <p:txBody>
          <a:bodyPr wrap="square">
            <a:spAutoFit/>
          </a:bodyPr>
          <a:lstStyle/>
          <a:p>
            <a:pPr algn="ctr"/>
            <a:r>
              <a:rPr lang="es-SV" b="1" dirty="0"/>
              <a:t>INTRODUCCIÓN</a:t>
            </a:r>
          </a:p>
          <a:p>
            <a:endParaRPr lang="es-SV" dirty="0"/>
          </a:p>
          <a:p>
            <a:pPr algn="just"/>
            <a:r>
              <a:rPr lang="es-SV" sz="2000" dirty="0">
                <a:latin typeface="Arial Narrow" panose="020B0606020202030204" pitchFamily="34" charset="0"/>
              </a:rPr>
              <a:t>La estructura organizacional constituye un mecanismo para fortalecer la capacidad de ejecutar con eficiencia y eficacia las actividades, que le corresponden a cada Unidad Organizativa.</a:t>
            </a:r>
          </a:p>
          <a:p>
            <a:pPr algn="just"/>
            <a:endParaRPr lang="es-SV" sz="2000" dirty="0">
              <a:latin typeface="Arial Narrow" panose="020B0606020202030204" pitchFamily="34" charset="0"/>
            </a:endParaRPr>
          </a:p>
          <a:p>
            <a:pPr algn="just"/>
            <a:r>
              <a:rPr lang="es-SV" sz="2000" dirty="0">
                <a:latin typeface="Arial Narrow" panose="020B0606020202030204" pitchFamily="34" charset="0"/>
              </a:rPr>
              <a:t>La importancia de contar con Manuales Administrativos que reflejen las atribuciones de todas las dependencias que conforman la Institución, es dar cumplimiento al marco legal y administrativo, así como; el de asumir el control administrativo de la Alcaldía Municipal de Zaragoza, con toda la Administración y ciudadanos.</a:t>
            </a:r>
          </a:p>
          <a:p>
            <a:pPr algn="just"/>
            <a:endParaRPr lang="es-SV" sz="2000" dirty="0">
              <a:latin typeface="Arial Narrow" panose="020B0606020202030204" pitchFamily="34" charset="0"/>
            </a:endParaRPr>
          </a:p>
          <a:p>
            <a:pPr algn="just"/>
            <a:r>
              <a:rPr lang="es-SV" sz="2000" dirty="0">
                <a:latin typeface="Arial Narrow" panose="020B0606020202030204" pitchFamily="34" charset="0"/>
              </a:rPr>
              <a:t>El Gobierno Local de Zaragoza, en cumplimiento a los artículos 10, 11 y 12 de las Normas Técnicas de Control Interno Especificas de la Municipalidad, ha elaborado el presente Manual de Organización y Funciones, que permite a los diferentes niveles jerárquicos un conocimiento integral de la organización y las funciones generales de cada dependencia, estableciendo las líneas de autoridad y responsabilidad. </a:t>
            </a:r>
          </a:p>
          <a:p>
            <a:pPr algn="just"/>
            <a:endParaRPr lang="es-SV" sz="2000" dirty="0">
              <a:latin typeface="Arial Narrow" panose="020B0606020202030204" pitchFamily="34" charset="0"/>
            </a:endParaRPr>
          </a:p>
          <a:p>
            <a:pPr algn="just"/>
            <a:r>
              <a:rPr lang="es-SV" sz="2000" dirty="0">
                <a:latin typeface="Arial Narrow" panose="020B0606020202030204" pitchFamily="34" charset="0"/>
              </a:rPr>
              <a:t>Este Instrumento Técnico contribuye a mejorar los canales de comunicación y coordinación; el uso interno y diario de este Documento, guía y especializa las áreas de trabajo, marca responsabilidades y fomenta el orden.</a:t>
            </a:r>
          </a:p>
          <a:p>
            <a:pPr algn="just"/>
            <a:endParaRPr lang="es-SV" sz="2000" dirty="0">
              <a:latin typeface="Arial Narrow" panose="020B0606020202030204" pitchFamily="34" charset="0"/>
            </a:endParaRPr>
          </a:p>
          <a:p>
            <a:pPr algn="just"/>
            <a:r>
              <a:rPr lang="es-SV" sz="2000" dirty="0">
                <a:latin typeface="Arial Narrow" panose="020B0606020202030204" pitchFamily="34" charset="0"/>
              </a:rPr>
              <a:t>Con la aprobación del presente Organigrama, por parte del Concejo Municipal, se fortalece la capacidad de gestión y administración municipal, incluyendo los sistemas administrativos y financieros internos. </a:t>
            </a:r>
          </a:p>
          <a:p>
            <a:pPr algn="just"/>
            <a:endParaRPr lang="es-SV" sz="2000" dirty="0">
              <a:latin typeface="Arial Narrow" panose="020B0606020202030204" pitchFamily="34" charset="0"/>
            </a:endParaRPr>
          </a:p>
          <a:p>
            <a:pPr algn="just"/>
            <a:r>
              <a:rPr lang="es-SV" sz="2000" dirty="0">
                <a:latin typeface="Arial Narrow" panose="020B0606020202030204" pitchFamily="34" charset="0"/>
              </a:rPr>
              <a:t>Su vigencia, implementación y aplicación de principios administrativos le da sostenibilidad a la modernización de la Municipalidad.</a:t>
            </a:r>
          </a:p>
        </p:txBody>
      </p:sp>
    </p:spTree>
    <p:extLst>
      <p:ext uri="{BB962C8B-B14F-4D97-AF65-F5344CB8AC3E}">
        <p14:creationId xmlns:p14="http://schemas.microsoft.com/office/powerpoint/2010/main" val="201706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28850" y="1717626"/>
            <a:ext cx="8858249" cy="4124206"/>
          </a:xfrm>
          <a:prstGeom prst="rect">
            <a:avLst/>
          </a:prstGeom>
        </p:spPr>
        <p:txBody>
          <a:bodyPr wrap="square">
            <a:spAutoFit/>
          </a:bodyPr>
          <a:lstStyle/>
          <a:p>
            <a:pPr lvl="0" algn="ctr"/>
            <a:r>
              <a:rPr lang="es-SV" sz="2800" b="1" dirty="0">
                <a:latin typeface="Calisto MT" panose="02040603050505030304" pitchFamily="18" charset="0"/>
              </a:rPr>
              <a:t>UNIDAD DE PLANIFICACIÓN</a:t>
            </a:r>
          </a:p>
          <a:p>
            <a:pPr lvl="0" algn="ctr"/>
            <a:r>
              <a:rPr lang="es-SV" b="1" dirty="0">
                <a:solidFill>
                  <a:prstClr val="black"/>
                </a:solidFill>
              </a:rPr>
              <a:t>  </a:t>
            </a:r>
          </a:p>
          <a:p>
            <a:pPr lvl="0" algn="just">
              <a:lnSpc>
                <a:spcPct val="150000"/>
              </a:lnSpc>
            </a:pPr>
            <a:r>
              <a:rPr lang="es-SV" sz="2400" dirty="0"/>
              <a:t>Planificar, realizar el seguimiento y evaluar el proceso de planificación Institucional, realizando mejoras de forma continua. </a:t>
            </a:r>
          </a:p>
          <a:p>
            <a:pPr lvl="0" algn="just">
              <a:lnSpc>
                <a:spcPct val="150000"/>
              </a:lnSpc>
            </a:pPr>
            <a:r>
              <a:rPr lang="es-SV" sz="2400" dirty="0"/>
              <a:t>Responsable:</a:t>
            </a:r>
          </a:p>
          <a:p>
            <a:pPr lvl="0" algn="just">
              <a:lnSpc>
                <a:spcPct val="150000"/>
              </a:lnSpc>
            </a:pPr>
            <a:endParaRPr lang="es-SV" sz="2400" dirty="0"/>
          </a:p>
          <a:p>
            <a:pPr lvl="0" algn="just">
              <a:lnSpc>
                <a:spcPct val="150000"/>
              </a:lnSpc>
            </a:pPr>
            <a:r>
              <a:rPr lang="es-SV" sz="2400" b="1" dirty="0"/>
              <a:t>Vacante </a:t>
            </a:r>
          </a:p>
        </p:txBody>
      </p:sp>
    </p:spTree>
    <p:extLst>
      <p:ext uri="{BB962C8B-B14F-4D97-AF65-F5344CB8AC3E}">
        <p14:creationId xmlns:p14="http://schemas.microsoft.com/office/powerpoint/2010/main" val="7234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 y="1059448"/>
            <a:ext cx="11201399" cy="3570208"/>
          </a:xfrm>
          <a:prstGeom prst="rect">
            <a:avLst/>
          </a:prstGeom>
        </p:spPr>
        <p:txBody>
          <a:bodyPr wrap="square">
            <a:spAutoFit/>
          </a:bodyPr>
          <a:lstStyle/>
          <a:p>
            <a:pPr algn="ctr"/>
            <a:r>
              <a:rPr lang="es-SV" sz="2800" b="1" dirty="0" smtClean="0">
                <a:latin typeface="Calisto MT" panose="02040603050505030304" pitchFamily="18" charset="0"/>
              </a:rPr>
              <a:t>UNIDAD </a:t>
            </a:r>
            <a:r>
              <a:rPr lang="es-SV" sz="2800" b="1" dirty="0">
                <a:latin typeface="Calisto MT" panose="02040603050505030304" pitchFamily="18" charset="0"/>
              </a:rPr>
              <a:t>FINANCIERA INSTITUCIONAL </a:t>
            </a:r>
            <a:endParaRPr lang="es-SV" sz="2800" b="1" dirty="0" smtClean="0">
              <a:latin typeface="Calisto MT" panose="02040603050505030304" pitchFamily="18" charset="0"/>
            </a:endParaRPr>
          </a:p>
          <a:p>
            <a:pPr algn="ctr"/>
            <a:endParaRPr lang="es-SV" b="1" dirty="0"/>
          </a:p>
          <a:p>
            <a:pPr algn="just">
              <a:lnSpc>
                <a:spcPct val="150000"/>
              </a:lnSpc>
            </a:pPr>
            <a:r>
              <a:rPr lang="es-SV" sz="2400" dirty="0"/>
              <a:t>Dirigir la gestión financiera institucional, llevando a cabo la planificación, coordinación, integración y supervisión de las actividades de presupuesto, tesorería y de contabilidad gubernamental, velando por el cumplimiento de la normativa definida por la Corte de Cuenta de la Republica de El Salvador y el Ministerio de Hacienda. </a:t>
            </a:r>
          </a:p>
        </p:txBody>
      </p:sp>
    </p:spTree>
    <p:extLst>
      <p:ext uri="{BB962C8B-B14F-4D97-AF65-F5344CB8AC3E}">
        <p14:creationId xmlns:p14="http://schemas.microsoft.com/office/powerpoint/2010/main" val="54027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21168" y="225236"/>
            <a:ext cx="8346831" cy="5786199"/>
          </a:xfrm>
          <a:prstGeom prst="rect">
            <a:avLst/>
          </a:prstGeom>
        </p:spPr>
        <p:txBody>
          <a:bodyPr wrap="square">
            <a:spAutoFit/>
          </a:bodyPr>
          <a:lstStyle/>
          <a:p>
            <a:pPr algn="ctr"/>
            <a:r>
              <a:rPr lang="es-SV" sz="2800" b="1" dirty="0" smtClean="0">
                <a:latin typeface="Calisto MT" panose="02040603050505030304" pitchFamily="18" charset="0"/>
              </a:rPr>
              <a:t>CONTABILIDAD</a:t>
            </a:r>
          </a:p>
          <a:p>
            <a:pPr algn="ctr"/>
            <a:endParaRPr lang="es-SV" b="1" dirty="0"/>
          </a:p>
          <a:p>
            <a:pPr algn="just">
              <a:lnSpc>
                <a:spcPct val="150000"/>
              </a:lnSpc>
            </a:pPr>
            <a:r>
              <a:rPr lang="es-SV" sz="2400" dirty="0"/>
              <a:t>Revisar y registrar las transacciones financieras realizadas en la Municipalidad, velando por el cumplimiento de su legalidad y oportunidad.</a:t>
            </a:r>
          </a:p>
          <a:p>
            <a:pPr algn="just">
              <a:lnSpc>
                <a:spcPct val="150000"/>
              </a:lnSpc>
            </a:pPr>
            <a:r>
              <a:rPr lang="es-SV" sz="2400" dirty="0" smtClean="0"/>
              <a:t>Responsable</a:t>
            </a:r>
            <a:r>
              <a:rPr lang="es-SV" sz="2400" dirty="0"/>
              <a:t>: </a:t>
            </a:r>
          </a:p>
          <a:p>
            <a:pPr algn="just">
              <a:lnSpc>
                <a:spcPct val="150000"/>
              </a:lnSpc>
            </a:pPr>
            <a:r>
              <a:rPr lang="es-SV" sz="2400" dirty="0"/>
              <a:t>1.	Erasmo Antonio Santillana Rivas</a:t>
            </a:r>
          </a:p>
          <a:p>
            <a:pPr algn="just">
              <a:lnSpc>
                <a:spcPct val="150000"/>
              </a:lnSpc>
            </a:pPr>
            <a:endParaRPr lang="es-SV" sz="2400" dirty="0" smtClean="0"/>
          </a:p>
          <a:p>
            <a:pPr algn="just">
              <a:lnSpc>
                <a:spcPct val="150000"/>
              </a:lnSpc>
            </a:pPr>
            <a:r>
              <a:rPr lang="es-SV" sz="2400" dirty="0" smtClean="0"/>
              <a:t>Mujeres</a:t>
            </a:r>
            <a:r>
              <a:rPr lang="es-SV" sz="2400" dirty="0"/>
              <a:t>: 1 </a:t>
            </a:r>
          </a:p>
          <a:p>
            <a:pPr algn="just">
              <a:lnSpc>
                <a:spcPct val="150000"/>
              </a:lnSpc>
            </a:pPr>
            <a:r>
              <a:rPr lang="es-SV" sz="2400" dirty="0"/>
              <a:t>Hombres: 1 </a:t>
            </a:r>
          </a:p>
          <a:p>
            <a:pPr algn="just">
              <a:lnSpc>
                <a:spcPct val="150000"/>
              </a:lnSpc>
            </a:pPr>
            <a:r>
              <a:rPr lang="es-SV" sz="2400" dirty="0"/>
              <a:t>Total de empleados: 2 </a:t>
            </a:r>
          </a:p>
        </p:txBody>
      </p:sp>
    </p:spTree>
    <p:extLst>
      <p:ext uri="{BB962C8B-B14F-4D97-AF65-F5344CB8AC3E}">
        <p14:creationId xmlns:p14="http://schemas.microsoft.com/office/powerpoint/2010/main" val="207628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97015" y="870079"/>
            <a:ext cx="8012870" cy="4770537"/>
          </a:xfrm>
          <a:prstGeom prst="rect">
            <a:avLst/>
          </a:prstGeom>
        </p:spPr>
        <p:txBody>
          <a:bodyPr wrap="square">
            <a:spAutoFit/>
          </a:bodyPr>
          <a:lstStyle/>
          <a:p>
            <a:pPr algn="ctr"/>
            <a:r>
              <a:rPr lang="es-SV" sz="4000" b="1" dirty="0" smtClean="0"/>
              <a:t>PRESUPUESTO</a:t>
            </a:r>
          </a:p>
          <a:p>
            <a:pPr algn="ctr"/>
            <a:endParaRPr lang="es-SV" sz="2400" b="1" dirty="0"/>
          </a:p>
          <a:p>
            <a:pPr algn="just"/>
            <a:r>
              <a:rPr lang="es-SV" sz="2400" dirty="0"/>
              <a:t>Coordinar las actividades relacionadas con la elaboración del proyecto de presupuesto institucional, ejecución, seguimiento y evaluación presupuestaria. </a:t>
            </a:r>
          </a:p>
          <a:p>
            <a:pPr algn="just"/>
            <a:endParaRPr lang="es-SV" sz="2400" dirty="0"/>
          </a:p>
          <a:p>
            <a:pPr algn="just"/>
            <a:r>
              <a:rPr lang="es-SV" sz="2400" dirty="0"/>
              <a:t>Responsable: </a:t>
            </a:r>
          </a:p>
          <a:p>
            <a:pPr algn="just"/>
            <a:r>
              <a:rPr lang="es-SV" sz="2400" dirty="0"/>
              <a:t>1.	Dayana </a:t>
            </a:r>
            <a:r>
              <a:rPr lang="es-SV" sz="2400" dirty="0" err="1"/>
              <a:t>Yessenia</a:t>
            </a:r>
            <a:r>
              <a:rPr lang="es-SV" sz="2400" dirty="0"/>
              <a:t> Peña Navarrete</a:t>
            </a:r>
          </a:p>
          <a:p>
            <a:pPr algn="just"/>
            <a:endParaRPr lang="es-SV" sz="2400" dirty="0" smtClean="0"/>
          </a:p>
          <a:p>
            <a:pPr algn="just"/>
            <a:r>
              <a:rPr lang="es-SV" sz="2400" dirty="0" smtClean="0"/>
              <a:t>Mujeres</a:t>
            </a:r>
            <a:r>
              <a:rPr lang="es-SV" sz="2400" dirty="0"/>
              <a:t>: 1 </a:t>
            </a:r>
          </a:p>
          <a:p>
            <a:pPr algn="just"/>
            <a:r>
              <a:rPr lang="es-SV" sz="2400" dirty="0"/>
              <a:t>Total de empleados: 1</a:t>
            </a:r>
          </a:p>
        </p:txBody>
      </p:sp>
    </p:spTree>
    <p:extLst>
      <p:ext uri="{BB962C8B-B14F-4D97-AF65-F5344CB8AC3E}">
        <p14:creationId xmlns:p14="http://schemas.microsoft.com/office/powerpoint/2010/main" val="177553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79431" y="1158687"/>
            <a:ext cx="8281916" cy="4770537"/>
          </a:xfrm>
          <a:prstGeom prst="rect">
            <a:avLst/>
          </a:prstGeom>
        </p:spPr>
        <p:txBody>
          <a:bodyPr wrap="square">
            <a:spAutoFit/>
          </a:bodyPr>
          <a:lstStyle/>
          <a:p>
            <a:pPr algn="ctr"/>
            <a:r>
              <a:rPr lang="es-SV" sz="4000" b="1" dirty="0"/>
              <a:t>TESORERIA</a:t>
            </a:r>
          </a:p>
          <a:p>
            <a:pPr algn="just"/>
            <a:r>
              <a:rPr lang="es-SV" sz="2400" dirty="0"/>
              <a:t>Planificar, organizar y controlar las actividades relacionados con el manejo de recursos públicos tales como: La recaudación, custodia y erogación de fondos.</a:t>
            </a:r>
          </a:p>
          <a:p>
            <a:pPr algn="just"/>
            <a:r>
              <a:rPr lang="es-SV" sz="2400" dirty="0"/>
              <a:t>Responsable: </a:t>
            </a:r>
          </a:p>
          <a:p>
            <a:pPr algn="just"/>
            <a:endParaRPr lang="es-SV" sz="2400" dirty="0" smtClean="0"/>
          </a:p>
          <a:p>
            <a:pPr algn="just"/>
            <a:r>
              <a:rPr lang="es-SV" sz="2400" dirty="0" smtClean="0"/>
              <a:t>1</a:t>
            </a:r>
            <a:r>
              <a:rPr lang="es-SV" sz="2400" dirty="0"/>
              <a:t>.	Lic. Carlos José Jiménez Vásquez </a:t>
            </a:r>
          </a:p>
          <a:p>
            <a:pPr algn="just"/>
            <a:r>
              <a:rPr lang="es-SV" sz="2400" dirty="0"/>
              <a:t>Mujeres: </a:t>
            </a:r>
            <a:r>
              <a:rPr lang="es-SV" sz="2400" dirty="0" smtClean="0"/>
              <a:t>1</a:t>
            </a:r>
            <a:endParaRPr lang="es-SV" sz="2400" dirty="0"/>
          </a:p>
          <a:p>
            <a:pPr algn="just"/>
            <a:r>
              <a:rPr lang="es-SV" sz="2400" dirty="0"/>
              <a:t>Hombres: </a:t>
            </a:r>
            <a:r>
              <a:rPr lang="es-SV" sz="2400" dirty="0" smtClean="0"/>
              <a:t>4 </a:t>
            </a:r>
            <a:endParaRPr lang="es-SV" sz="2400" dirty="0"/>
          </a:p>
          <a:p>
            <a:pPr algn="just"/>
            <a:endParaRPr lang="es-SV" sz="2400" dirty="0" smtClean="0"/>
          </a:p>
          <a:p>
            <a:pPr algn="just"/>
            <a:r>
              <a:rPr lang="es-SV" sz="2400" dirty="0" smtClean="0"/>
              <a:t>Total </a:t>
            </a:r>
            <a:r>
              <a:rPr lang="es-SV" sz="2400" dirty="0"/>
              <a:t>de empleados: </a:t>
            </a:r>
            <a:r>
              <a:rPr lang="es-SV" sz="2400" dirty="0" smtClean="0"/>
              <a:t>5</a:t>
            </a:r>
            <a:endParaRPr lang="es-SV" sz="2400" dirty="0"/>
          </a:p>
        </p:txBody>
      </p:sp>
    </p:spTree>
    <p:extLst>
      <p:ext uri="{BB962C8B-B14F-4D97-AF65-F5344CB8AC3E}">
        <p14:creationId xmlns:p14="http://schemas.microsoft.com/office/powerpoint/2010/main" val="1197743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15662" y="0"/>
            <a:ext cx="9473417" cy="6247864"/>
          </a:xfrm>
          <a:prstGeom prst="rect">
            <a:avLst/>
          </a:prstGeom>
        </p:spPr>
        <p:txBody>
          <a:bodyPr wrap="square">
            <a:spAutoFit/>
          </a:bodyPr>
          <a:lstStyle/>
          <a:p>
            <a:pPr algn="ctr"/>
            <a:r>
              <a:rPr lang="es-SV" sz="4000" b="1" dirty="0" smtClean="0"/>
              <a:t>CATASTRO</a:t>
            </a:r>
          </a:p>
          <a:p>
            <a:pPr algn="ctr"/>
            <a:endParaRPr lang="es-SV" sz="2400" b="1" dirty="0"/>
          </a:p>
          <a:p>
            <a:pPr algn="just"/>
            <a:r>
              <a:rPr lang="es-SV" sz="2400" dirty="0"/>
              <a:t>Registrar y calificar los inmuebles, empresas y a sus propietarios; personas naturales o jurídicas, sucesiones y fideicomisos y toda actividad comercial que se realiza dentro del Municipio, a fin de que se puedan generar los ingresos tributarios en concepto de impuestos o tasas por servicios recibidos.</a:t>
            </a:r>
          </a:p>
          <a:p>
            <a:pPr algn="just"/>
            <a:r>
              <a:rPr lang="es-SV" sz="2400" dirty="0"/>
              <a:t>Responsable: </a:t>
            </a:r>
          </a:p>
          <a:p>
            <a:pPr algn="just"/>
            <a:endParaRPr lang="es-SV" sz="2400" dirty="0" smtClean="0"/>
          </a:p>
          <a:p>
            <a:pPr algn="just"/>
            <a:r>
              <a:rPr lang="es-SV" sz="2400" dirty="0" smtClean="0"/>
              <a:t>1</a:t>
            </a:r>
            <a:r>
              <a:rPr lang="es-SV" sz="2400" dirty="0"/>
              <a:t>.	Jorge Alberto Mendoza Arias</a:t>
            </a:r>
          </a:p>
          <a:p>
            <a:pPr algn="just"/>
            <a:r>
              <a:rPr lang="es-SV" sz="2400" dirty="0"/>
              <a:t>Mujeres: 0 </a:t>
            </a:r>
          </a:p>
          <a:p>
            <a:pPr algn="just"/>
            <a:r>
              <a:rPr lang="es-SV" sz="2400" dirty="0"/>
              <a:t>Hombres: </a:t>
            </a:r>
            <a:r>
              <a:rPr lang="es-SV" sz="2400" dirty="0" smtClean="0"/>
              <a:t>6</a:t>
            </a:r>
            <a:endParaRPr lang="es-SV" sz="2400" dirty="0"/>
          </a:p>
          <a:p>
            <a:pPr algn="just"/>
            <a:endParaRPr lang="es-SV" sz="2400" dirty="0" smtClean="0"/>
          </a:p>
          <a:p>
            <a:pPr algn="just"/>
            <a:endParaRPr lang="es-SV" sz="2400" dirty="0"/>
          </a:p>
          <a:p>
            <a:pPr algn="just"/>
            <a:r>
              <a:rPr lang="es-SV" sz="2400" dirty="0" smtClean="0"/>
              <a:t>Total </a:t>
            </a:r>
            <a:r>
              <a:rPr lang="es-SV" sz="2400" dirty="0"/>
              <a:t>de empleados: </a:t>
            </a:r>
            <a:r>
              <a:rPr lang="es-SV" sz="2400" dirty="0" smtClean="0"/>
              <a:t>6</a:t>
            </a:r>
            <a:endParaRPr lang="es-SV" sz="2400" dirty="0"/>
          </a:p>
        </p:txBody>
      </p:sp>
    </p:spTree>
    <p:extLst>
      <p:ext uri="{BB962C8B-B14F-4D97-AF65-F5344CB8AC3E}">
        <p14:creationId xmlns:p14="http://schemas.microsoft.com/office/powerpoint/2010/main" val="83845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120" y="178921"/>
            <a:ext cx="11338560" cy="6247864"/>
          </a:xfrm>
          <a:prstGeom prst="rect">
            <a:avLst/>
          </a:prstGeom>
        </p:spPr>
        <p:txBody>
          <a:bodyPr wrap="square">
            <a:spAutoFit/>
          </a:bodyPr>
          <a:lstStyle/>
          <a:p>
            <a:pPr algn="ctr"/>
            <a:r>
              <a:rPr lang="es-SV" sz="4000" b="1" dirty="0"/>
              <a:t>CUENTAS CORRIENTES </a:t>
            </a:r>
            <a:endParaRPr lang="es-SV" sz="4000" b="1" dirty="0" smtClean="0"/>
          </a:p>
          <a:p>
            <a:pPr algn="ctr"/>
            <a:endParaRPr lang="es-SV" sz="2400" b="1" dirty="0"/>
          </a:p>
          <a:p>
            <a:pPr algn="just"/>
            <a:r>
              <a:rPr lang="es-SV" sz="2400" dirty="0"/>
              <a:t>Registrar y controlar las obligaciones tributarias de los sujetos pasivos calificados por la prestación de servicios a inmuebles y negocios, así como; realizar gestiones de cobro a contribuyentes propietarios de negocios y/o inmuebles.</a:t>
            </a:r>
          </a:p>
          <a:p>
            <a:pPr algn="just"/>
            <a:r>
              <a:rPr lang="es-SV" sz="2400" dirty="0"/>
              <a:t>Emitir informe de los ingresos percibidos para la gerencia, clasificándolos por cuenta.</a:t>
            </a:r>
          </a:p>
          <a:p>
            <a:pPr algn="just"/>
            <a:endParaRPr lang="es-SV" sz="2400" dirty="0"/>
          </a:p>
          <a:p>
            <a:pPr algn="just"/>
            <a:r>
              <a:rPr lang="es-SV" sz="2400" dirty="0"/>
              <a:t>Responsable: </a:t>
            </a:r>
          </a:p>
          <a:p>
            <a:pPr algn="just"/>
            <a:r>
              <a:rPr lang="es-SV" sz="2400" dirty="0"/>
              <a:t>1.	Julio Cesar Manuel Barrera Trujillo </a:t>
            </a:r>
          </a:p>
          <a:p>
            <a:pPr algn="just"/>
            <a:endParaRPr lang="es-SV" sz="2400" dirty="0" smtClean="0"/>
          </a:p>
          <a:p>
            <a:pPr algn="just"/>
            <a:r>
              <a:rPr lang="es-SV" sz="2400" dirty="0" smtClean="0"/>
              <a:t>Mujeres</a:t>
            </a:r>
            <a:r>
              <a:rPr lang="es-SV" sz="2400" dirty="0"/>
              <a:t>: 0 </a:t>
            </a:r>
          </a:p>
          <a:p>
            <a:pPr algn="just"/>
            <a:r>
              <a:rPr lang="es-SV" sz="2400" dirty="0"/>
              <a:t>Hombres: 2</a:t>
            </a:r>
          </a:p>
          <a:p>
            <a:pPr algn="just"/>
            <a:endParaRPr lang="es-SV" sz="2400" dirty="0" smtClean="0"/>
          </a:p>
          <a:p>
            <a:pPr algn="just"/>
            <a:r>
              <a:rPr lang="es-SV" sz="2400" dirty="0" smtClean="0"/>
              <a:t>Total </a:t>
            </a:r>
            <a:r>
              <a:rPr lang="es-SV" sz="2400" dirty="0"/>
              <a:t>de empleados: 2</a:t>
            </a:r>
          </a:p>
        </p:txBody>
      </p:sp>
    </p:spTree>
    <p:extLst>
      <p:ext uri="{BB962C8B-B14F-4D97-AF65-F5344CB8AC3E}">
        <p14:creationId xmlns:p14="http://schemas.microsoft.com/office/powerpoint/2010/main" val="305559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1041" y="1487716"/>
            <a:ext cx="9606914" cy="3785652"/>
          </a:xfrm>
          <a:prstGeom prst="rect">
            <a:avLst/>
          </a:prstGeom>
        </p:spPr>
        <p:txBody>
          <a:bodyPr wrap="square">
            <a:spAutoFit/>
          </a:bodyPr>
          <a:lstStyle/>
          <a:p>
            <a:pPr algn="ctr"/>
            <a:r>
              <a:rPr lang="es-SV" sz="4000" dirty="0"/>
              <a:t>UNIDAD DE FISCALIZACION</a:t>
            </a:r>
          </a:p>
          <a:p>
            <a:endParaRPr lang="es-SV" sz="4000" dirty="0" smtClean="0"/>
          </a:p>
          <a:p>
            <a:endParaRPr lang="es-SV" sz="4000" dirty="0"/>
          </a:p>
          <a:p>
            <a:r>
              <a:rPr lang="es-SV" sz="4000" dirty="0" smtClean="0"/>
              <a:t>Responsable</a:t>
            </a:r>
            <a:r>
              <a:rPr lang="es-SV" sz="4000" dirty="0"/>
              <a:t>:</a:t>
            </a:r>
          </a:p>
          <a:p>
            <a:r>
              <a:rPr lang="es-SV" sz="4000" dirty="0"/>
              <a:t>Vacante </a:t>
            </a:r>
          </a:p>
          <a:p>
            <a:endParaRPr lang="es-SV" sz="4000" dirty="0"/>
          </a:p>
        </p:txBody>
      </p:sp>
    </p:spTree>
    <p:extLst>
      <p:ext uri="{BB962C8B-B14F-4D97-AF65-F5344CB8AC3E}">
        <p14:creationId xmlns:p14="http://schemas.microsoft.com/office/powerpoint/2010/main" val="72789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0160" y="1022479"/>
            <a:ext cx="9479280" cy="5355312"/>
          </a:xfrm>
          <a:prstGeom prst="rect">
            <a:avLst/>
          </a:prstGeom>
        </p:spPr>
        <p:txBody>
          <a:bodyPr wrap="square">
            <a:spAutoFit/>
          </a:bodyPr>
          <a:lstStyle/>
          <a:p>
            <a:pPr algn="ctr"/>
            <a:r>
              <a:rPr lang="es-SV" sz="3600" b="1" dirty="0"/>
              <a:t>COBRO Y RECUPERACION DE </a:t>
            </a:r>
            <a:r>
              <a:rPr lang="es-SV" sz="3600" b="1" dirty="0" smtClean="0"/>
              <a:t>MORA</a:t>
            </a:r>
          </a:p>
          <a:p>
            <a:endParaRPr lang="es-SV" sz="2400" b="1" dirty="0"/>
          </a:p>
          <a:p>
            <a:pPr algn="just"/>
            <a:r>
              <a:rPr lang="es-SV" sz="2400" dirty="0"/>
              <a:t>recuperar con base a los procedimientos técnicos-administrativos y/o judiciales, la mora tributaria que por diversos motivos no se ha ya recaudado</a:t>
            </a:r>
            <a:r>
              <a:rPr lang="es-SV" sz="2400" dirty="0" smtClean="0"/>
              <a:t>.</a:t>
            </a:r>
          </a:p>
          <a:p>
            <a:pPr algn="just"/>
            <a:endParaRPr lang="es-SV" sz="2400" dirty="0"/>
          </a:p>
          <a:p>
            <a:pPr algn="just"/>
            <a:r>
              <a:rPr lang="es-SV" sz="2400" dirty="0"/>
              <a:t>Responsable: </a:t>
            </a:r>
          </a:p>
          <a:p>
            <a:pPr marL="342900" indent="-342900" algn="just">
              <a:buAutoNum type="arabicPeriod"/>
            </a:pPr>
            <a:r>
              <a:rPr lang="es-SV" sz="2400" dirty="0" err="1" smtClean="0"/>
              <a:t>Nahún</a:t>
            </a:r>
            <a:r>
              <a:rPr lang="es-SV" sz="2400" dirty="0" smtClean="0"/>
              <a:t> </a:t>
            </a:r>
            <a:r>
              <a:rPr lang="es-SV" sz="2400" dirty="0" err="1"/>
              <a:t>Urquilla</a:t>
            </a:r>
            <a:r>
              <a:rPr lang="es-SV" sz="2400" dirty="0"/>
              <a:t> </a:t>
            </a:r>
            <a:r>
              <a:rPr lang="es-SV" sz="2400" dirty="0" smtClean="0"/>
              <a:t>Flores</a:t>
            </a:r>
          </a:p>
          <a:p>
            <a:pPr algn="just"/>
            <a:endParaRPr lang="es-SV" sz="2400" dirty="0"/>
          </a:p>
          <a:p>
            <a:pPr algn="just"/>
            <a:r>
              <a:rPr lang="es-SV" sz="2400" dirty="0"/>
              <a:t>Mujeres: 1 </a:t>
            </a:r>
          </a:p>
          <a:p>
            <a:pPr algn="just"/>
            <a:r>
              <a:rPr lang="es-SV" sz="2400" dirty="0"/>
              <a:t>Hombres: 5</a:t>
            </a:r>
            <a:endParaRPr lang="es-SV" sz="2400" dirty="0" smtClean="0"/>
          </a:p>
          <a:p>
            <a:pPr algn="just"/>
            <a:endParaRPr lang="es-SV" sz="2400" dirty="0"/>
          </a:p>
          <a:p>
            <a:pPr algn="just"/>
            <a:r>
              <a:rPr lang="es-SV" sz="2400" dirty="0"/>
              <a:t>Total de empleados: </a:t>
            </a:r>
            <a:r>
              <a:rPr lang="es-SV" sz="2400" dirty="0" smtClean="0"/>
              <a:t>6</a:t>
            </a:r>
            <a:endParaRPr lang="es-SV" sz="2400" dirty="0"/>
          </a:p>
          <a:p>
            <a:endParaRPr lang="es-SV" dirty="0"/>
          </a:p>
        </p:txBody>
      </p:sp>
    </p:spTree>
    <p:extLst>
      <p:ext uri="{BB962C8B-B14F-4D97-AF65-F5344CB8AC3E}">
        <p14:creationId xmlns:p14="http://schemas.microsoft.com/office/powerpoint/2010/main" val="423647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2560" y="2672388"/>
            <a:ext cx="9387840" cy="1015663"/>
          </a:xfrm>
          <a:prstGeom prst="rect">
            <a:avLst/>
          </a:prstGeom>
        </p:spPr>
        <p:txBody>
          <a:bodyPr wrap="square">
            <a:spAutoFit/>
          </a:bodyPr>
          <a:lstStyle/>
          <a:p>
            <a:r>
              <a:rPr lang="es-SV" sz="6000" dirty="0"/>
              <a:t>AREA </a:t>
            </a:r>
            <a:r>
              <a:rPr lang="es-SV" sz="6000" dirty="0" smtClean="0"/>
              <a:t>ADMINISTRATIVA</a:t>
            </a:r>
            <a:endParaRPr lang="es-SV" sz="6000" dirty="0"/>
          </a:p>
        </p:txBody>
      </p:sp>
    </p:spTree>
    <p:extLst>
      <p:ext uri="{BB962C8B-B14F-4D97-AF65-F5344CB8AC3E}">
        <p14:creationId xmlns:p14="http://schemas.microsoft.com/office/powerpoint/2010/main" val="11428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7188" y="349486"/>
            <a:ext cx="11587162" cy="6094177"/>
          </a:xfrm>
          <a:prstGeom prst="rect">
            <a:avLst/>
          </a:prstGeom>
        </p:spPr>
      </p:pic>
    </p:spTree>
    <p:extLst>
      <p:ext uri="{BB962C8B-B14F-4D97-AF65-F5344CB8AC3E}">
        <p14:creationId xmlns:p14="http://schemas.microsoft.com/office/powerpoint/2010/main" val="263205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3922" y="1082100"/>
            <a:ext cx="7840687" cy="5078313"/>
          </a:xfrm>
          <a:prstGeom prst="rect">
            <a:avLst/>
          </a:prstGeom>
        </p:spPr>
        <p:txBody>
          <a:bodyPr wrap="square">
            <a:spAutoFit/>
          </a:bodyPr>
          <a:lstStyle/>
          <a:p>
            <a:pPr algn="ctr"/>
            <a:r>
              <a:rPr lang="es-SV" sz="3600" b="1" dirty="0" smtClean="0"/>
              <a:t>RECEPCIÓN</a:t>
            </a:r>
          </a:p>
          <a:p>
            <a:pPr algn="ctr"/>
            <a:endParaRPr lang="es-SV" sz="2400" b="1" dirty="0"/>
          </a:p>
          <a:p>
            <a:pPr algn="just"/>
            <a:r>
              <a:rPr lang="es-SV" sz="2400" dirty="0"/>
              <a:t>Su función consiste en proporcionar todo tipo de información y asistencia, por lo que usualmente suelen poseer conocimientos administrativos o secretariales, recepción, trámite y despacho de correspondencia.</a:t>
            </a:r>
          </a:p>
          <a:p>
            <a:pPr algn="just"/>
            <a:endParaRPr lang="es-SV" sz="2400" dirty="0"/>
          </a:p>
          <a:p>
            <a:pPr algn="just"/>
            <a:r>
              <a:rPr lang="es-SV" sz="2400" dirty="0"/>
              <a:t>Responsable: </a:t>
            </a:r>
          </a:p>
          <a:p>
            <a:pPr marL="342900" indent="-342900" algn="just">
              <a:buAutoNum type="arabicPeriod"/>
            </a:pPr>
            <a:r>
              <a:rPr lang="es-SV" sz="2400" dirty="0" smtClean="0"/>
              <a:t>Evelyn </a:t>
            </a:r>
            <a:r>
              <a:rPr lang="es-SV" sz="2400" dirty="0"/>
              <a:t>Yasmara Rivera de Mejía </a:t>
            </a:r>
            <a:endParaRPr lang="es-SV" sz="2400" dirty="0" smtClean="0"/>
          </a:p>
          <a:p>
            <a:pPr algn="just"/>
            <a:endParaRPr lang="es-SV" sz="2400" dirty="0"/>
          </a:p>
          <a:p>
            <a:pPr algn="just"/>
            <a:r>
              <a:rPr lang="es-SV" sz="2400" dirty="0"/>
              <a:t>Mujeres: 1 </a:t>
            </a:r>
          </a:p>
          <a:p>
            <a:pPr algn="just"/>
            <a:r>
              <a:rPr lang="es-SV" sz="2400" dirty="0"/>
              <a:t>Total de empleados: 1</a:t>
            </a:r>
          </a:p>
        </p:txBody>
      </p:sp>
    </p:spTree>
    <p:extLst>
      <p:ext uri="{BB962C8B-B14F-4D97-AF65-F5344CB8AC3E}">
        <p14:creationId xmlns:p14="http://schemas.microsoft.com/office/powerpoint/2010/main" val="332413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8461" y="420416"/>
            <a:ext cx="9843867" cy="5909310"/>
          </a:xfrm>
          <a:prstGeom prst="rect">
            <a:avLst/>
          </a:prstGeom>
        </p:spPr>
        <p:txBody>
          <a:bodyPr wrap="square">
            <a:spAutoFit/>
          </a:bodyPr>
          <a:lstStyle/>
          <a:p>
            <a:pPr algn="ctr"/>
            <a:r>
              <a:rPr lang="es-SV" sz="4800" b="1" dirty="0"/>
              <a:t>RECURSOS </a:t>
            </a:r>
            <a:r>
              <a:rPr lang="es-SV" sz="4800" b="1" dirty="0" smtClean="0"/>
              <a:t>HUMANOS</a:t>
            </a:r>
          </a:p>
          <a:p>
            <a:pPr algn="ctr"/>
            <a:endParaRPr lang="es-SV" b="1" dirty="0"/>
          </a:p>
          <a:p>
            <a:pPr algn="just"/>
            <a:r>
              <a:rPr lang="es-SV" sz="2400" dirty="0"/>
              <a:t>Realizar una gestión eficaz y eficiente del personal de la Alcaldía Municipal, de tal manera que se adecuen en todos los aspectos a las necesidades de cada una de sus áreas de trabajo, de igual manera desarrollar actividades de selección, contratación, capacitación y control del recurso humano de la Municipalidad.</a:t>
            </a:r>
          </a:p>
          <a:p>
            <a:pPr algn="just"/>
            <a:r>
              <a:rPr lang="es-SV" sz="2400" dirty="0"/>
              <a:t>Responsable: </a:t>
            </a:r>
          </a:p>
          <a:p>
            <a:pPr algn="just"/>
            <a:endParaRPr lang="es-SV" sz="2400" dirty="0" smtClean="0"/>
          </a:p>
          <a:p>
            <a:pPr algn="just"/>
            <a:r>
              <a:rPr lang="es-SV" sz="2400" dirty="0" smtClean="0"/>
              <a:t>1</a:t>
            </a:r>
            <a:r>
              <a:rPr lang="es-SV" sz="2400" dirty="0"/>
              <a:t>.	María Santiaga Morales Ramírez </a:t>
            </a:r>
            <a:r>
              <a:rPr lang="es-SV" sz="2400" dirty="0" smtClean="0"/>
              <a:t>(Encargada </a:t>
            </a:r>
            <a:r>
              <a:rPr lang="es-SV" sz="2400" dirty="0"/>
              <a:t>de RRHH)</a:t>
            </a:r>
          </a:p>
          <a:p>
            <a:pPr algn="just"/>
            <a:r>
              <a:rPr lang="es-SV" sz="2400" dirty="0"/>
              <a:t>Hombres: </a:t>
            </a:r>
            <a:r>
              <a:rPr lang="es-SV" sz="2400" dirty="0" smtClean="0"/>
              <a:t>1</a:t>
            </a:r>
            <a:endParaRPr lang="es-SV" sz="2400" dirty="0"/>
          </a:p>
          <a:p>
            <a:pPr algn="just"/>
            <a:r>
              <a:rPr lang="es-SV" sz="2400" dirty="0"/>
              <a:t>Mujeres: 1</a:t>
            </a:r>
          </a:p>
          <a:p>
            <a:pPr algn="just"/>
            <a:endParaRPr lang="es-SV" sz="2400" dirty="0" smtClean="0"/>
          </a:p>
          <a:p>
            <a:pPr algn="just"/>
            <a:endParaRPr lang="es-SV" sz="2400" dirty="0"/>
          </a:p>
          <a:p>
            <a:pPr algn="just"/>
            <a:r>
              <a:rPr lang="es-SV" sz="2400" dirty="0" smtClean="0"/>
              <a:t>Total </a:t>
            </a:r>
            <a:r>
              <a:rPr lang="es-SV" sz="2400" dirty="0"/>
              <a:t>de empleados: </a:t>
            </a:r>
            <a:r>
              <a:rPr lang="es-SV" sz="2400" dirty="0" smtClean="0"/>
              <a:t>2</a:t>
            </a:r>
            <a:endParaRPr lang="es-SV" sz="2400" dirty="0"/>
          </a:p>
        </p:txBody>
      </p:sp>
    </p:spTree>
    <p:extLst>
      <p:ext uri="{BB962C8B-B14F-4D97-AF65-F5344CB8AC3E}">
        <p14:creationId xmlns:p14="http://schemas.microsoft.com/office/powerpoint/2010/main" val="169097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5369" y="758041"/>
            <a:ext cx="10041330" cy="6155531"/>
          </a:xfrm>
          <a:prstGeom prst="rect">
            <a:avLst/>
          </a:prstGeom>
        </p:spPr>
        <p:txBody>
          <a:bodyPr wrap="square">
            <a:spAutoFit/>
          </a:bodyPr>
          <a:lstStyle/>
          <a:p>
            <a:pPr algn="ctr"/>
            <a:r>
              <a:rPr lang="es-SV" sz="4000" b="1" dirty="0" smtClean="0"/>
              <a:t>INFORMATICA</a:t>
            </a:r>
          </a:p>
          <a:p>
            <a:pPr algn="ctr"/>
            <a:endParaRPr lang="es-SV" b="1" dirty="0"/>
          </a:p>
          <a:p>
            <a:pPr algn="just"/>
            <a:r>
              <a:rPr lang="es-SV" sz="2400" dirty="0"/>
              <a:t>Diseñar, desarrollar e implementar programas de aplicación para las distintas unidades operativas de la Administración Municipal; capacitar al personal en el manejo y uso de uso de los mismos, así como brindarles mantenimiento y asistencia técnica, así como, la constante investigación de nuevas herramientas, de tal forma que la Institución logre mayores niveles de eficiencia y eficacia en el servicio que se proporciona.</a:t>
            </a:r>
          </a:p>
          <a:p>
            <a:pPr algn="just"/>
            <a:endParaRPr lang="es-SV" sz="2400" dirty="0" smtClean="0"/>
          </a:p>
          <a:p>
            <a:pPr algn="just"/>
            <a:r>
              <a:rPr lang="es-SV" sz="2400" dirty="0" smtClean="0"/>
              <a:t>Responsable</a:t>
            </a:r>
            <a:r>
              <a:rPr lang="es-SV" sz="2400" dirty="0"/>
              <a:t>: </a:t>
            </a:r>
          </a:p>
          <a:p>
            <a:pPr algn="just"/>
            <a:r>
              <a:rPr lang="es-SV" sz="2400" dirty="0"/>
              <a:t>1.	</a:t>
            </a:r>
            <a:r>
              <a:rPr lang="es-SV" sz="2400" dirty="0" err="1"/>
              <a:t>Eris</a:t>
            </a:r>
            <a:r>
              <a:rPr lang="es-SV" sz="2400" dirty="0"/>
              <a:t> </a:t>
            </a:r>
            <a:r>
              <a:rPr lang="es-SV" sz="2400" dirty="0" err="1"/>
              <a:t>Kenwy</a:t>
            </a:r>
            <a:r>
              <a:rPr lang="es-SV" sz="2400" dirty="0"/>
              <a:t> Ramírez Araujo  </a:t>
            </a:r>
          </a:p>
          <a:p>
            <a:pPr algn="just"/>
            <a:endParaRPr lang="es-SV" sz="2400" dirty="0" smtClean="0"/>
          </a:p>
          <a:p>
            <a:pPr algn="just"/>
            <a:r>
              <a:rPr lang="es-SV" sz="2400" dirty="0" smtClean="0"/>
              <a:t>Hombres</a:t>
            </a:r>
            <a:r>
              <a:rPr lang="es-SV" sz="2400" dirty="0"/>
              <a:t>: 2</a:t>
            </a:r>
          </a:p>
          <a:p>
            <a:pPr algn="just"/>
            <a:endParaRPr lang="es-SV" sz="2400" dirty="0" smtClean="0"/>
          </a:p>
          <a:p>
            <a:pPr algn="just"/>
            <a:r>
              <a:rPr lang="es-SV" sz="2400" dirty="0" smtClean="0"/>
              <a:t>Total </a:t>
            </a:r>
            <a:r>
              <a:rPr lang="es-SV" sz="2400" dirty="0"/>
              <a:t>de empleados: 2</a:t>
            </a:r>
          </a:p>
        </p:txBody>
      </p:sp>
    </p:spTree>
    <p:extLst>
      <p:ext uri="{BB962C8B-B14F-4D97-AF65-F5344CB8AC3E}">
        <p14:creationId xmlns:p14="http://schemas.microsoft.com/office/powerpoint/2010/main" val="180738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0" y="533460"/>
            <a:ext cx="9795510" cy="5509200"/>
          </a:xfrm>
          <a:prstGeom prst="rect">
            <a:avLst/>
          </a:prstGeom>
        </p:spPr>
        <p:txBody>
          <a:bodyPr wrap="square">
            <a:spAutoFit/>
          </a:bodyPr>
          <a:lstStyle/>
          <a:p>
            <a:pPr algn="ctr"/>
            <a:r>
              <a:rPr lang="es-SV" sz="4000" b="1" dirty="0" smtClean="0"/>
              <a:t>TRANSPORTE</a:t>
            </a:r>
          </a:p>
          <a:p>
            <a:pPr algn="ctr"/>
            <a:endParaRPr lang="es-SV" sz="2400" b="1" dirty="0"/>
          </a:p>
          <a:p>
            <a:pPr algn="just"/>
            <a:r>
              <a:rPr lang="es-SV" sz="2400" dirty="0"/>
              <a:t>Es la unidad responsable de la logística y métodos que permiten organizar un servicio de administrar los equipos de transporte asignados a la municipalidad, asegurando el uso eficiente.</a:t>
            </a:r>
          </a:p>
          <a:p>
            <a:endParaRPr lang="es-SV" sz="2400" dirty="0"/>
          </a:p>
          <a:p>
            <a:r>
              <a:rPr lang="es-SV" sz="2400" dirty="0"/>
              <a:t>Responsable</a:t>
            </a:r>
          </a:p>
          <a:p>
            <a:r>
              <a:rPr lang="es-SV" sz="2400" dirty="0"/>
              <a:t>1.	Santos Arnulfo Rivera </a:t>
            </a:r>
            <a:r>
              <a:rPr lang="es-SV" sz="2400" dirty="0" err="1"/>
              <a:t>Rivera</a:t>
            </a:r>
            <a:endParaRPr lang="es-SV" sz="2400" dirty="0"/>
          </a:p>
          <a:p>
            <a:endParaRPr lang="es-SV" sz="2400" dirty="0" smtClean="0"/>
          </a:p>
          <a:p>
            <a:r>
              <a:rPr lang="es-SV" sz="2400" dirty="0" smtClean="0"/>
              <a:t>Mujeres</a:t>
            </a:r>
            <a:r>
              <a:rPr lang="es-SV" sz="2400" dirty="0"/>
              <a:t>: 1 </a:t>
            </a:r>
          </a:p>
          <a:p>
            <a:r>
              <a:rPr lang="es-SV" sz="2400" dirty="0"/>
              <a:t>Hombres: 8 </a:t>
            </a:r>
          </a:p>
          <a:p>
            <a:endParaRPr lang="es-SV" sz="2400" dirty="0" smtClean="0"/>
          </a:p>
          <a:p>
            <a:endParaRPr lang="es-SV" sz="2400" dirty="0"/>
          </a:p>
          <a:p>
            <a:r>
              <a:rPr lang="es-SV" sz="2400" dirty="0" smtClean="0"/>
              <a:t>Total </a:t>
            </a:r>
            <a:r>
              <a:rPr lang="es-SV" sz="2400" dirty="0"/>
              <a:t>de empleados: 9</a:t>
            </a:r>
          </a:p>
        </p:txBody>
      </p:sp>
    </p:spTree>
    <p:extLst>
      <p:ext uri="{BB962C8B-B14F-4D97-AF65-F5344CB8AC3E}">
        <p14:creationId xmlns:p14="http://schemas.microsoft.com/office/powerpoint/2010/main" val="425431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8240" y="2390893"/>
            <a:ext cx="9235439" cy="707886"/>
          </a:xfrm>
          <a:prstGeom prst="rect">
            <a:avLst/>
          </a:prstGeom>
        </p:spPr>
        <p:txBody>
          <a:bodyPr wrap="square">
            <a:spAutoFit/>
          </a:bodyPr>
          <a:lstStyle/>
          <a:p>
            <a:pPr algn="ctr"/>
            <a:r>
              <a:rPr lang="es-SV" sz="4000" b="1" dirty="0"/>
              <a:t>AREA DESARROLLO SOCIAL</a:t>
            </a:r>
          </a:p>
        </p:txBody>
      </p:sp>
    </p:spTree>
    <p:extLst>
      <p:ext uri="{BB962C8B-B14F-4D97-AF65-F5344CB8AC3E}">
        <p14:creationId xmlns:p14="http://schemas.microsoft.com/office/powerpoint/2010/main" val="4013356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6723" y="0"/>
            <a:ext cx="9495692" cy="6432530"/>
          </a:xfrm>
          <a:prstGeom prst="rect">
            <a:avLst/>
          </a:prstGeom>
        </p:spPr>
        <p:txBody>
          <a:bodyPr wrap="square">
            <a:spAutoFit/>
          </a:bodyPr>
          <a:lstStyle/>
          <a:p>
            <a:pPr algn="ctr"/>
            <a:r>
              <a:rPr lang="es-SV" sz="4000" b="1" dirty="0"/>
              <a:t>PROYECCION </a:t>
            </a:r>
            <a:r>
              <a:rPr lang="es-SV" sz="4000" b="1" dirty="0" smtClean="0"/>
              <a:t>SOCIAL</a:t>
            </a:r>
          </a:p>
          <a:p>
            <a:pPr algn="ctr"/>
            <a:endParaRPr lang="es-SV" b="1" dirty="0"/>
          </a:p>
          <a:p>
            <a:pPr algn="just"/>
            <a:r>
              <a:rPr lang="es-SV" sz="2400" dirty="0"/>
              <a:t>Promover las organizaciones comunales y la participación activa de estas en actividades educativas, recreativas he informativas; así como su involucramiento en la identificación, priorización y ejecución de proyectos orientados al mejoramiento de las condiciones socio-económicas de las comunidades del municipio de Zaragoza</a:t>
            </a:r>
            <a:r>
              <a:rPr lang="es-SV" sz="2400" dirty="0" smtClean="0"/>
              <a:t>.</a:t>
            </a:r>
          </a:p>
          <a:p>
            <a:pPr algn="just"/>
            <a:endParaRPr lang="es-SV" sz="2400" dirty="0"/>
          </a:p>
          <a:p>
            <a:pPr algn="just"/>
            <a:r>
              <a:rPr lang="es-SV" sz="2400" dirty="0"/>
              <a:t>Responsable: </a:t>
            </a:r>
          </a:p>
          <a:p>
            <a:pPr marL="342900" indent="-342900" algn="just">
              <a:buAutoNum type="arabicPeriod"/>
            </a:pPr>
            <a:r>
              <a:rPr lang="es-SV" sz="2400" dirty="0" smtClean="0"/>
              <a:t>Oscar </a:t>
            </a:r>
            <a:r>
              <a:rPr lang="es-SV" sz="2400" dirty="0"/>
              <a:t>Ernesto Álvarez Alarcón </a:t>
            </a:r>
            <a:endParaRPr lang="es-SV" sz="2400" dirty="0" smtClean="0"/>
          </a:p>
          <a:p>
            <a:pPr algn="just"/>
            <a:endParaRPr lang="es-SV" sz="2400" dirty="0"/>
          </a:p>
          <a:p>
            <a:pPr algn="just"/>
            <a:r>
              <a:rPr lang="es-SV" sz="2400" dirty="0"/>
              <a:t>Mujeres: 1 </a:t>
            </a:r>
          </a:p>
          <a:p>
            <a:pPr algn="just"/>
            <a:r>
              <a:rPr lang="es-SV" sz="2400" dirty="0"/>
              <a:t>Hombres: </a:t>
            </a:r>
            <a:r>
              <a:rPr lang="es-SV" sz="2400" dirty="0" smtClean="0"/>
              <a:t>7</a:t>
            </a:r>
            <a:endParaRPr lang="es-SV" sz="2400" dirty="0"/>
          </a:p>
          <a:p>
            <a:pPr algn="just"/>
            <a:endParaRPr lang="es-SV" sz="2400" dirty="0" smtClean="0"/>
          </a:p>
          <a:p>
            <a:pPr algn="just"/>
            <a:r>
              <a:rPr lang="es-SV" sz="2400" dirty="0" smtClean="0"/>
              <a:t>Total </a:t>
            </a:r>
            <a:r>
              <a:rPr lang="es-SV" sz="2400" dirty="0"/>
              <a:t>de empleados: 8</a:t>
            </a:r>
            <a:endParaRPr lang="es-SV" sz="2400" dirty="0" smtClean="0"/>
          </a:p>
          <a:p>
            <a:pPr algn="just"/>
            <a:endParaRPr lang="es-SV" dirty="0"/>
          </a:p>
        </p:txBody>
      </p:sp>
    </p:spTree>
    <p:extLst>
      <p:ext uri="{BB962C8B-B14F-4D97-AF65-F5344CB8AC3E}">
        <p14:creationId xmlns:p14="http://schemas.microsoft.com/office/powerpoint/2010/main" val="278747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4645" y="469821"/>
            <a:ext cx="9126417" cy="5786199"/>
          </a:xfrm>
          <a:prstGeom prst="rect">
            <a:avLst/>
          </a:prstGeom>
        </p:spPr>
        <p:txBody>
          <a:bodyPr wrap="square">
            <a:spAutoFit/>
          </a:bodyPr>
          <a:lstStyle/>
          <a:p>
            <a:pPr algn="ctr"/>
            <a:r>
              <a:rPr lang="es-SV" sz="4000" b="1" dirty="0"/>
              <a:t>UNIDAD DE LA </a:t>
            </a:r>
            <a:r>
              <a:rPr lang="es-SV" sz="4000" b="1" dirty="0" smtClean="0"/>
              <a:t>MUJER</a:t>
            </a:r>
          </a:p>
          <a:p>
            <a:pPr algn="ctr"/>
            <a:endParaRPr lang="es-SV" b="1" dirty="0"/>
          </a:p>
          <a:p>
            <a:pPr algn="just"/>
            <a:r>
              <a:rPr lang="es-SV" sz="2400" dirty="0"/>
              <a:t>Diseñar y monitorear las estrategias de atención a demandas de las mujeres y familia, tomando como base Leyes, Acuerdos y Políticas Municipales, Reglamentos y Normativas relacionadas, y la protección de los datos personales de las mujeres, en igualdad de condiciones respecto de los hombres. </a:t>
            </a:r>
          </a:p>
          <a:p>
            <a:pPr algn="just"/>
            <a:r>
              <a:rPr lang="es-SV" sz="2400" dirty="0"/>
              <a:t>Responsable: </a:t>
            </a:r>
          </a:p>
          <a:p>
            <a:pPr algn="just"/>
            <a:r>
              <a:rPr lang="es-SV" sz="2400" dirty="0"/>
              <a:t>1.	Cecilia Guadalupe Mejía Miranda (ad honorem) </a:t>
            </a:r>
          </a:p>
          <a:p>
            <a:pPr algn="just"/>
            <a:r>
              <a:rPr lang="es-SV" sz="2400" dirty="0"/>
              <a:t>Mujeres: 2 </a:t>
            </a:r>
          </a:p>
          <a:p>
            <a:pPr algn="just"/>
            <a:r>
              <a:rPr lang="es-SV" sz="2400" dirty="0"/>
              <a:t>Hombres: 0 </a:t>
            </a:r>
          </a:p>
          <a:p>
            <a:pPr algn="just"/>
            <a:endParaRPr lang="es-SV" sz="2400" dirty="0" smtClean="0"/>
          </a:p>
          <a:p>
            <a:pPr algn="just"/>
            <a:endParaRPr lang="es-SV" sz="2400" dirty="0"/>
          </a:p>
          <a:p>
            <a:pPr algn="just"/>
            <a:r>
              <a:rPr lang="es-SV" sz="2400" dirty="0" smtClean="0"/>
              <a:t>Total </a:t>
            </a:r>
            <a:r>
              <a:rPr lang="es-SV" sz="2400" dirty="0"/>
              <a:t>de empleados: 2 </a:t>
            </a:r>
          </a:p>
        </p:txBody>
      </p:sp>
    </p:spTree>
    <p:extLst>
      <p:ext uri="{BB962C8B-B14F-4D97-AF65-F5344CB8AC3E}">
        <p14:creationId xmlns:p14="http://schemas.microsoft.com/office/powerpoint/2010/main" val="31178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8369" y="944880"/>
            <a:ext cx="8968154" cy="5940088"/>
          </a:xfrm>
          <a:prstGeom prst="rect">
            <a:avLst/>
          </a:prstGeom>
        </p:spPr>
        <p:txBody>
          <a:bodyPr wrap="square">
            <a:spAutoFit/>
          </a:bodyPr>
          <a:lstStyle/>
          <a:p>
            <a:pPr algn="ctr"/>
            <a:r>
              <a:rPr lang="es-SV" sz="4000" b="1" dirty="0"/>
              <a:t>UNIDAD DE LA NIÑEZ Y </a:t>
            </a:r>
            <a:r>
              <a:rPr lang="es-SV" sz="4000" b="1" dirty="0" smtClean="0"/>
              <a:t>ADOLESCENCIA</a:t>
            </a:r>
          </a:p>
          <a:p>
            <a:pPr algn="ctr"/>
            <a:endParaRPr lang="es-SV" b="1" dirty="0"/>
          </a:p>
          <a:p>
            <a:pPr algn="just"/>
            <a:r>
              <a:rPr lang="es-SV" sz="2400" dirty="0"/>
              <a:t>Diseñar y monitorear las estrategias de atención y protección a demandas de la niñez, adolescencia y familia, tomando como base Leyes, Acuerdos y Políticas Municipales, Reglamentos y Normativas relacionadas. </a:t>
            </a:r>
          </a:p>
          <a:p>
            <a:pPr algn="just"/>
            <a:r>
              <a:rPr lang="es-SV" sz="2400" dirty="0"/>
              <a:t>Responsable: </a:t>
            </a:r>
          </a:p>
          <a:p>
            <a:pPr algn="just"/>
            <a:r>
              <a:rPr lang="es-SV" sz="2400" dirty="0"/>
              <a:t>1.	Diana Lissette Panameño de Sol</a:t>
            </a:r>
          </a:p>
          <a:p>
            <a:pPr algn="just"/>
            <a:endParaRPr lang="es-SV" sz="2400" dirty="0" smtClean="0"/>
          </a:p>
          <a:p>
            <a:pPr algn="just"/>
            <a:r>
              <a:rPr lang="es-SV" sz="2400" dirty="0" smtClean="0"/>
              <a:t>Mujeres</a:t>
            </a:r>
            <a:r>
              <a:rPr lang="es-SV" sz="2400" dirty="0"/>
              <a:t>: 2 </a:t>
            </a:r>
          </a:p>
          <a:p>
            <a:pPr algn="just"/>
            <a:r>
              <a:rPr lang="es-SV" sz="2400" dirty="0"/>
              <a:t>Hombres: 0 </a:t>
            </a:r>
          </a:p>
          <a:p>
            <a:pPr algn="just"/>
            <a:endParaRPr lang="es-SV" sz="2400" dirty="0" smtClean="0"/>
          </a:p>
          <a:p>
            <a:pPr algn="just"/>
            <a:r>
              <a:rPr lang="es-SV" sz="2400" dirty="0" smtClean="0"/>
              <a:t>Total </a:t>
            </a:r>
            <a:r>
              <a:rPr lang="es-SV" sz="2400" dirty="0"/>
              <a:t>de empleados: 2 </a:t>
            </a:r>
          </a:p>
          <a:p>
            <a:pPr algn="just"/>
            <a:endParaRPr lang="es-SV" dirty="0"/>
          </a:p>
        </p:txBody>
      </p:sp>
    </p:spTree>
    <p:extLst>
      <p:ext uri="{BB962C8B-B14F-4D97-AF65-F5344CB8AC3E}">
        <p14:creationId xmlns:p14="http://schemas.microsoft.com/office/powerpoint/2010/main" val="987322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46385" y="989708"/>
            <a:ext cx="9601200" cy="5386090"/>
          </a:xfrm>
          <a:prstGeom prst="rect">
            <a:avLst/>
          </a:prstGeom>
        </p:spPr>
        <p:txBody>
          <a:bodyPr wrap="square">
            <a:spAutoFit/>
          </a:bodyPr>
          <a:lstStyle/>
          <a:p>
            <a:pPr algn="ctr"/>
            <a:r>
              <a:rPr lang="es-SV" dirty="0"/>
              <a:t> </a:t>
            </a:r>
            <a:r>
              <a:rPr lang="es-SV" sz="4400" b="1" dirty="0"/>
              <a:t>BOLSA DE </a:t>
            </a:r>
            <a:r>
              <a:rPr lang="es-SV" sz="4400" b="1" dirty="0" smtClean="0"/>
              <a:t>EMPLEO</a:t>
            </a:r>
          </a:p>
          <a:p>
            <a:pPr algn="ctr"/>
            <a:endParaRPr lang="es-SV" b="1" dirty="0"/>
          </a:p>
          <a:p>
            <a:pPr algn="just"/>
            <a:r>
              <a:rPr lang="es-SV" sz="2400" dirty="0"/>
              <a:t>Su función es interactuar entre la oferta y la demanda de trabajo, o sea servir de intermediarios entre los trabajadores que buscan empleo y los patronos que necesitan contratar trabajadores.</a:t>
            </a:r>
          </a:p>
          <a:p>
            <a:pPr algn="just"/>
            <a:r>
              <a:rPr lang="es-SV" sz="2400" dirty="0"/>
              <a:t> Responsable: </a:t>
            </a:r>
          </a:p>
          <a:p>
            <a:pPr algn="just"/>
            <a:r>
              <a:rPr lang="es-SV" sz="2400" dirty="0"/>
              <a:t>1.	</a:t>
            </a:r>
            <a:r>
              <a:rPr lang="es-SV" sz="2400" dirty="0" err="1" smtClean="0"/>
              <a:t>Zuleyma</a:t>
            </a:r>
            <a:r>
              <a:rPr lang="es-SV" sz="2400" dirty="0" smtClean="0"/>
              <a:t>  </a:t>
            </a:r>
            <a:r>
              <a:rPr lang="es-SV" sz="2400" dirty="0" err="1" smtClean="0"/>
              <a:t>Yemileth</a:t>
            </a:r>
            <a:r>
              <a:rPr lang="es-SV" sz="2400" dirty="0" smtClean="0"/>
              <a:t> Maldonado </a:t>
            </a:r>
            <a:endParaRPr lang="es-SV" sz="2400" dirty="0"/>
          </a:p>
          <a:p>
            <a:pPr algn="just"/>
            <a:endParaRPr lang="es-SV" sz="2400" dirty="0" smtClean="0"/>
          </a:p>
          <a:p>
            <a:pPr algn="just"/>
            <a:r>
              <a:rPr lang="es-SV" sz="2400" dirty="0" smtClean="0"/>
              <a:t>Mujeres</a:t>
            </a:r>
            <a:r>
              <a:rPr lang="es-SV" sz="2400" dirty="0"/>
              <a:t>: 1 </a:t>
            </a:r>
          </a:p>
          <a:p>
            <a:pPr algn="just"/>
            <a:r>
              <a:rPr lang="es-SV" sz="2400" dirty="0"/>
              <a:t>Hombres: 0 </a:t>
            </a:r>
          </a:p>
          <a:p>
            <a:pPr algn="just"/>
            <a:endParaRPr lang="es-SV" sz="2400" dirty="0" smtClean="0"/>
          </a:p>
          <a:p>
            <a:pPr algn="just"/>
            <a:r>
              <a:rPr lang="es-SV" sz="2400" dirty="0" smtClean="0"/>
              <a:t>Total </a:t>
            </a:r>
            <a:r>
              <a:rPr lang="es-SV" sz="2400" dirty="0"/>
              <a:t>de empleados: 1 </a:t>
            </a:r>
          </a:p>
          <a:p>
            <a:endParaRPr lang="es-SV" dirty="0"/>
          </a:p>
        </p:txBody>
      </p:sp>
    </p:spTree>
    <p:extLst>
      <p:ext uri="{BB962C8B-B14F-4D97-AF65-F5344CB8AC3E}">
        <p14:creationId xmlns:p14="http://schemas.microsoft.com/office/powerpoint/2010/main" val="2649283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62907" y="565697"/>
            <a:ext cx="9355015" cy="5755422"/>
          </a:xfrm>
          <a:prstGeom prst="rect">
            <a:avLst/>
          </a:prstGeom>
        </p:spPr>
        <p:txBody>
          <a:bodyPr wrap="square">
            <a:spAutoFit/>
          </a:bodyPr>
          <a:lstStyle/>
          <a:p>
            <a:pPr algn="ctr"/>
            <a:r>
              <a:rPr lang="es-SV" sz="3200" b="1" dirty="0"/>
              <a:t>UNIDAD DE TURISMO Y </a:t>
            </a:r>
            <a:r>
              <a:rPr lang="es-SV" sz="3200" b="1" dirty="0" smtClean="0"/>
              <a:t>EMPRENDIMIENTO</a:t>
            </a:r>
          </a:p>
          <a:p>
            <a:pPr algn="ctr"/>
            <a:endParaRPr lang="es-SV" b="1" dirty="0"/>
          </a:p>
          <a:p>
            <a:pPr algn="just"/>
            <a:r>
              <a:rPr lang="es-SV" sz="2400" dirty="0" smtClean="0"/>
              <a:t>Es la unidad responsable de  </a:t>
            </a:r>
            <a:r>
              <a:rPr lang="es-SV" sz="2400" dirty="0"/>
              <a:t>las actividades turísticas orientadas a la relajación y </a:t>
            </a:r>
            <a:r>
              <a:rPr lang="es-SV" sz="2400" dirty="0" smtClean="0"/>
              <a:t>diversión recreación; así como fortalecer y brindar apoyo a los emprendedores locales </a:t>
            </a:r>
            <a:endParaRPr lang="es-SV" sz="2400" b="1" dirty="0"/>
          </a:p>
          <a:p>
            <a:pPr algn="just"/>
            <a:endParaRPr lang="es-SV" sz="2400" dirty="0" smtClean="0"/>
          </a:p>
          <a:p>
            <a:pPr algn="just"/>
            <a:r>
              <a:rPr lang="es-SV" sz="2400" dirty="0" smtClean="0"/>
              <a:t>Responsable</a:t>
            </a:r>
            <a:endParaRPr lang="es-SV" sz="2400" dirty="0"/>
          </a:p>
          <a:p>
            <a:pPr algn="just"/>
            <a:r>
              <a:rPr lang="es-SV" sz="2400" dirty="0"/>
              <a:t>1.	Marta Julia Méndez Díaz </a:t>
            </a:r>
          </a:p>
          <a:p>
            <a:pPr algn="just"/>
            <a:endParaRPr lang="es-SV" sz="2400" dirty="0" smtClean="0"/>
          </a:p>
          <a:p>
            <a:pPr algn="just"/>
            <a:r>
              <a:rPr lang="es-SV" sz="2400" dirty="0" smtClean="0"/>
              <a:t>Mujeres</a:t>
            </a:r>
            <a:r>
              <a:rPr lang="es-SV" sz="2400" dirty="0"/>
              <a:t>: </a:t>
            </a:r>
            <a:r>
              <a:rPr lang="es-SV" sz="2400" dirty="0" smtClean="0"/>
              <a:t>2 </a:t>
            </a:r>
            <a:endParaRPr lang="es-SV" sz="2400" dirty="0"/>
          </a:p>
          <a:p>
            <a:pPr algn="just"/>
            <a:r>
              <a:rPr lang="es-SV" sz="2400" dirty="0"/>
              <a:t>Hombres: </a:t>
            </a:r>
            <a:r>
              <a:rPr lang="es-SV" sz="2400" dirty="0" smtClean="0"/>
              <a:t>4 </a:t>
            </a:r>
            <a:endParaRPr lang="es-SV" sz="2400" dirty="0"/>
          </a:p>
          <a:p>
            <a:pPr algn="just"/>
            <a:endParaRPr lang="es-SV" sz="2400" dirty="0" smtClean="0"/>
          </a:p>
          <a:p>
            <a:pPr algn="just"/>
            <a:r>
              <a:rPr lang="es-SV" sz="2400" dirty="0" smtClean="0"/>
              <a:t>Total </a:t>
            </a:r>
            <a:r>
              <a:rPr lang="es-SV" sz="2400" dirty="0"/>
              <a:t>de empleados: 6</a:t>
            </a:r>
          </a:p>
          <a:p>
            <a:pPr algn="just"/>
            <a:endParaRPr lang="es-SV" b="1" dirty="0" smtClean="0"/>
          </a:p>
          <a:p>
            <a:pPr algn="ctr"/>
            <a:endParaRPr lang="es-SV" b="1" dirty="0"/>
          </a:p>
          <a:p>
            <a:r>
              <a:rPr lang="es-SV" dirty="0"/>
              <a:t> </a:t>
            </a:r>
          </a:p>
        </p:txBody>
      </p:sp>
    </p:spTree>
    <p:extLst>
      <p:ext uri="{BB962C8B-B14F-4D97-AF65-F5344CB8AC3E}">
        <p14:creationId xmlns:p14="http://schemas.microsoft.com/office/powerpoint/2010/main" val="141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9913" y="242988"/>
            <a:ext cx="10058400" cy="6716454"/>
          </a:xfrm>
          <a:prstGeom prst="rect">
            <a:avLst/>
          </a:prstGeom>
        </p:spPr>
        <p:txBody>
          <a:bodyPr wrap="square" numCol="1">
            <a:spAutoFit/>
          </a:bodyPr>
          <a:lstStyle/>
          <a:p>
            <a:pPr algn="ctr">
              <a:lnSpc>
                <a:spcPct val="107000"/>
              </a:lnSpc>
              <a:spcAft>
                <a:spcPts val="800"/>
              </a:spcAft>
            </a:pPr>
            <a:r>
              <a:rPr lang="es-SV" sz="2800" dirty="0">
                <a:latin typeface="Calisto MT" panose="02040603050505030304" pitchFamily="18" charset="0"/>
                <a:ea typeface="Calibri" panose="020F0502020204030204" pitchFamily="34" charset="0"/>
                <a:cs typeface="Times New Roman" panose="02020603050405020304" pitchFamily="18" charset="0"/>
              </a:rPr>
              <a:t>NIVEL SUPERIOR</a:t>
            </a:r>
          </a:p>
          <a:p>
            <a:pPr algn="just">
              <a:lnSpc>
                <a:spcPct val="107000"/>
              </a:lnSpc>
              <a:spcAft>
                <a:spcPts val="800"/>
              </a:spcAft>
            </a:pPr>
            <a:r>
              <a:rPr lang="es-SV" sz="1400" b="1" dirty="0">
                <a:latin typeface="+mj-lt"/>
                <a:ea typeface="Calibri" panose="020F0502020204030204" pitchFamily="34" charset="0"/>
                <a:cs typeface="Times New Roman" panose="02020603050405020304" pitchFamily="18" charset="0"/>
              </a:rPr>
              <a:t>CONCEJO MUNICIPAL </a:t>
            </a:r>
          </a:p>
          <a:p>
            <a:pPr algn="just">
              <a:lnSpc>
                <a:spcPct val="107000"/>
              </a:lnSpc>
              <a:spcAft>
                <a:spcPts val="800"/>
              </a:spcAft>
            </a:pPr>
            <a:r>
              <a:rPr lang="es-SV" sz="1400" dirty="0">
                <a:latin typeface="+mj-lt"/>
                <a:ea typeface="Calibri" panose="020F0502020204030204" pitchFamily="34" charset="0"/>
                <a:cs typeface="Times New Roman" panose="02020603050405020304" pitchFamily="18" charset="0"/>
              </a:rPr>
              <a:t>El gobierno municipal estará ejercido por un concejo, que tiene carácter deliberante y normativo y lo integrará un alcalde, un síndico y ocho regidores propietarios y cuatro regidores suplentes, para sustituir indistintamente a cualquier propietario.</a:t>
            </a:r>
          </a:p>
          <a:p>
            <a:pPr algn="just">
              <a:lnSpc>
                <a:spcPct val="107000"/>
              </a:lnSpc>
              <a:spcAft>
                <a:spcPts val="800"/>
              </a:spcAft>
            </a:pPr>
            <a:r>
              <a:rPr lang="es-SV" sz="1600" b="1" dirty="0">
                <a:latin typeface="+mj-lt"/>
                <a:ea typeface="Calibri" panose="020F0502020204030204" pitchFamily="34" charset="0"/>
                <a:cs typeface="Times New Roman" panose="02020603050405020304" pitchFamily="18" charset="0"/>
              </a:rPr>
              <a:t>propietarios: </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Mauricio Romero Argueta		           </a:t>
            </a:r>
            <a:r>
              <a:rPr lang="es-SV" sz="1400" dirty="0" smtClean="0">
                <a:latin typeface="+mj-lt"/>
                <a:ea typeface="Calibri" panose="020F0502020204030204" pitchFamily="34" charset="0"/>
                <a:cs typeface="Times New Roman" panose="02020603050405020304" pitchFamily="18" charset="0"/>
              </a:rPr>
              <a:t>         primer </a:t>
            </a:r>
            <a:r>
              <a:rPr lang="es-SV" sz="1400" dirty="0">
                <a:latin typeface="+mj-lt"/>
                <a:ea typeface="Calibri" panose="020F0502020204030204" pitchFamily="34" charset="0"/>
                <a:cs typeface="Times New Roman" panose="02020603050405020304" pitchFamily="18" charset="0"/>
              </a:rPr>
              <a:t>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Edgar Alexander Alemán Rivera	           </a:t>
            </a:r>
            <a:r>
              <a:rPr lang="es-SV" sz="1400" dirty="0" smtClean="0">
                <a:latin typeface="+mj-lt"/>
                <a:ea typeface="Calibri" panose="020F0502020204030204" pitchFamily="34" charset="0"/>
                <a:cs typeface="Times New Roman" panose="02020603050405020304" pitchFamily="18" charset="0"/>
              </a:rPr>
              <a:t>         Segundo </a:t>
            </a:r>
            <a:r>
              <a:rPr lang="es-SV" sz="1400" dirty="0">
                <a:latin typeface="+mj-lt"/>
                <a:ea typeface="Calibri" panose="020F0502020204030204" pitchFamily="34" charset="0"/>
                <a:cs typeface="Times New Roman" panose="02020603050405020304" pitchFamily="18" charset="0"/>
              </a:rPr>
              <a:t>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José Armando Rodríguez Barrera	          </a:t>
            </a:r>
            <a:r>
              <a:rPr lang="es-SV" sz="1400" dirty="0" smtClean="0">
                <a:latin typeface="+mj-lt"/>
                <a:ea typeface="Calibri" panose="020F0502020204030204" pitchFamily="34" charset="0"/>
                <a:cs typeface="Times New Roman" panose="02020603050405020304" pitchFamily="18" charset="0"/>
              </a:rPr>
              <a:t>          </a:t>
            </a:r>
            <a:r>
              <a:rPr lang="es-SV" sz="1400" dirty="0">
                <a:latin typeface="+mj-lt"/>
                <a:ea typeface="Calibri" panose="020F0502020204030204" pitchFamily="34" charset="0"/>
                <a:cs typeface="Times New Roman" panose="02020603050405020304" pitchFamily="18" charset="0"/>
              </a:rPr>
              <a:t>tercer 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Esteban Ramírez Morales		       </a:t>
            </a:r>
            <a:r>
              <a:rPr lang="es-SV" sz="1400" dirty="0" smtClean="0">
                <a:latin typeface="+mj-lt"/>
                <a:ea typeface="Calibri" panose="020F0502020204030204" pitchFamily="34" charset="0"/>
                <a:cs typeface="Times New Roman" panose="02020603050405020304" pitchFamily="18" charset="0"/>
              </a:rPr>
              <a:t>             </a:t>
            </a:r>
            <a:r>
              <a:rPr lang="es-SV" sz="1400" dirty="0">
                <a:latin typeface="+mj-lt"/>
                <a:ea typeface="Calibri" panose="020F0502020204030204" pitchFamily="34" charset="0"/>
                <a:cs typeface="Times New Roman" panose="02020603050405020304" pitchFamily="18" charset="0"/>
              </a:rPr>
              <a:t>cuarto 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Dany Wilfredo Rodríguez Reyes	          </a:t>
            </a:r>
            <a:r>
              <a:rPr lang="es-SV" sz="1400" dirty="0" smtClean="0">
                <a:latin typeface="+mj-lt"/>
                <a:ea typeface="Calibri" panose="020F0502020204030204" pitchFamily="34" charset="0"/>
                <a:cs typeface="Times New Roman" panose="02020603050405020304" pitchFamily="18" charset="0"/>
              </a:rPr>
              <a:t>          quinto </a:t>
            </a:r>
            <a:r>
              <a:rPr lang="es-SV" sz="1400" dirty="0">
                <a:latin typeface="+mj-lt"/>
                <a:ea typeface="Calibri" panose="020F0502020204030204" pitchFamily="34" charset="0"/>
                <a:cs typeface="Times New Roman" panose="02020603050405020304" pitchFamily="18" charset="0"/>
              </a:rPr>
              <a:t>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María Morena Reyes Platero		          sexto 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Verónica del Carmen Alfaro		          séptimo regidor</a:t>
            </a:r>
          </a:p>
          <a:p>
            <a:pPr marL="342900" lvl="0" indent="-342900" algn="just">
              <a:lnSpc>
                <a:spcPct val="107000"/>
              </a:lnSpc>
              <a:spcAft>
                <a:spcPts val="800"/>
              </a:spcAft>
              <a:buFont typeface="+mj-lt"/>
              <a:buAutoNum type="arabicPeriod"/>
            </a:pPr>
            <a:r>
              <a:rPr lang="es-SV" sz="1400" dirty="0">
                <a:latin typeface="+mj-lt"/>
                <a:ea typeface="Calibri" panose="020F0502020204030204" pitchFamily="34" charset="0"/>
                <a:cs typeface="Times New Roman" panose="02020603050405020304" pitchFamily="18" charset="0"/>
              </a:rPr>
              <a:t>Evelio Pineda Romero		       </a:t>
            </a:r>
            <a:r>
              <a:rPr lang="es-SV" sz="1400" dirty="0" smtClean="0">
                <a:latin typeface="+mj-lt"/>
                <a:ea typeface="Calibri" panose="020F0502020204030204" pitchFamily="34" charset="0"/>
                <a:cs typeface="Times New Roman" panose="02020603050405020304" pitchFamily="18" charset="0"/>
              </a:rPr>
              <a:t>                      </a:t>
            </a:r>
            <a:r>
              <a:rPr lang="es-SV" sz="1400" dirty="0">
                <a:latin typeface="+mj-lt"/>
                <a:ea typeface="Calibri" panose="020F0502020204030204" pitchFamily="34" charset="0"/>
                <a:cs typeface="Times New Roman" panose="02020603050405020304" pitchFamily="18" charset="0"/>
              </a:rPr>
              <a:t>octavo </a:t>
            </a:r>
            <a:r>
              <a:rPr lang="es-SV" sz="1400" dirty="0" smtClean="0">
                <a:latin typeface="+mj-lt"/>
                <a:ea typeface="Calibri" panose="020F0502020204030204" pitchFamily="34" charset="0"/>
                <a:cs typeface="Times New Roman" panose="02020603050405020304" pitchFamily="18" charset="0"/>
              </a:rPr>
              <a:t>regidor</a:t>
            </a:r>
          </a:p>
          <a:p>
            <a:pPr lvl="0" algn="just">
              <a:lnSpc>
                <a:spcPct val="107000"/>
              </a:lnSpc>
              <a:spcAft>
                <a:spcPts val="800"/>
              </a:spcAft>
            </a:pPr>
            <a:endParaRPr lang="es-SV" sz="1400" dirty="0">
              <a:latin typeface="+mj-lt"/>
              <a:ea typeface="Calibri" panose="020F0502020204030204" pitchFamily="34" charset="0"/>
              <a:cs typeface="Times New Roman" panose="02020603050405020304" pitchFamily="18" charset="0"/>
            </a:endParaRPr>
          </a:p>
          <a:p>
            <a:pPr lvl="0" algn="just">
              <a:lnSpc>
                <a:spcPct val="107000"/>
              </a:lnSpc>
              <a:spcAft>
                <a:spcPts val="800"/>
              </a:spcAft>
            </a:pPr>
            <a:r>
              <a:rPr lang="es-SV" sz="1600" b="1" dirty="0" smtClean="0">
                <a:latin typeface="+mj-lt"/>
                <a:ea typeface="Calibri" panose="020F0502020204030204" pitchFamily="34" charset="0"/>
                <a:cs typeface="Times New Roman" panose="02020603050405020304" pitchFamily="18" charset="0"/>
              </a:rPr>
              <a:t>Suplentes</a:t>
            </a:r>
            <a:r>
              <a:rPr lang="es-SV" sz="1600" b="1" dirty="0">
                <a:latin typeface="+mj-lt"/>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Cecilia Guadalupe Mejía Miranda	           primer regidor</a:t>
            </a:r>
          </a:p>
          <a:p>
            <a:pPr marL="342900" lvl="0" indent="-342900" algn="just">
              <a:lnSpc>
                <a:spcPct val="107000"/>
              </a:lnSpc>
              <a:spcAft>
                <a:spcPts val="0"/>
              </a:spcAft>
              <a:buFont typeface="+mj-lt"/>
              <a:buAutoNum type="arabicPeriod"/>
            </a:pPr>
            <a:r>
              <a:rPr lang="es-SV" sz="1400" dirty="0" err="1">
                <a:latin typeface="+mj-lt"/>
                <a:ea typeface="Calibri" panose="020F0502020204030204" pitchFamily="34" charset="0"/>
                <a:cs typeface="Times New Roman" panose="02020603050405020304" pitchFamily="18" charset="0"/>
              </a:rPr>
              <a:t>Remberto</a:t>
            </a:r>
            <a:r>
              <a:rPr lang="es-SV" sz="1400" dirty="0">
                <a:latin typeface="+mj-lt"/>
                <a:ea typeface="Calibri" panose="020F0502020204030204" pitchFamily="34" charset="0"/>
                <a:cs typeface="Times New Roman" panose="02020603050405020304" pitchFamily="18" charset="0"/>
              </a:rPr>
              <a:t> Miranda Medina		       </a:t>
            </a:r>
            <a:r>
              <a:rPr lang="es-SV" sz="1400" dirty="0" smtClean="0">
                <a:latin typeface="+mj-lt"/>
                <a:ea typeface="Calibri" panose="020F0502020204030204" pitchFamily="34" charset="0"/>
                <a:cs typeface="Times New Roman" panose="02020603050405020304" pitchFamily="18" charset="0"/>
              </a:rPr>
              <a:t>             </a:t>
            </a:r>
            <a:r>
              <a:rPr lang="es-SV" sz="1400" dirty="0">
                <a:latin typeface="+mj-lt"/>
                <a:ea typeface="Calibri" panose="020F0502020204030204" pitchFamily="34" charset="0"/>
                <a:cs typeface="Times New Roman" panose="02020603050405020304" pitchFamily="18" charset="0"/>
              </a:rPr>
              <a:t>segundo regidor</a:t>
            </a:r>
          </a:p>
          <a:p>
            <a:pPr marL="342900" lvl="0" indent="-342900" algn="just">
              <a:lnSpc>
                <a:spcPct val="107000"/>
              </a:lnSpc>
              <a:spcAft>
                <a:spcPts val="0"/>
              </a:spcAft>
              <a:buFont typeface="+mj-lt"/>
              <a:buAutoNum type="arabicPeriod"/>
            </a:pPr>
            <a:r>
              <a:rPr lang="es-SV" sz="1400" dirty="0">
                <a:latin typeface="+mj-lt"/>
                <a:ea typeface="Calibri" panose="020F0502020204030204" pitchFamily="34" charset="0"/>
                <a:cs typeface="Times New Roman" panose="02020603050405020304" pitchFamily="18" charset="0"/>
              </a:rPr>
              <a:t>Nubia </a:t>
            </a:r>
            <a:r>
              <a:rPr lang="es-SV" sz="1400" dirty="0" err="1">
                <a:latin typeface="+mj-lt"/>
                <a:ea typeface="Calibri" panose="020F0502020204030204" pitchFamily="34" charset="0"/>
                <a:cs typeface="Times New Roman" panose="02020603050405020304" pitchFamily="18" charset="0"/>
              </a:rPr>
              <a:t>Lisseth</a:t>
            </a:r>
            <a:r>
              <a:rPr lang="es-SV" sz="1400" dirty="0">
                <a:latin typeface="+mj-lt"/>
                <a:ea typeface="Calibri" panose="020F0502020204030204" pitchFamily="34" charset="0"/>
                <a:cs typeface="Times New Roman" panose="02020603050405020304" pitchFamily="18" charset="0"/>
              </a:rPr>
              <a:t> López Elías		           </a:t>
            </a:r>
            <a:r>
              <a:rPr lang="es-SV" sz="1400" dirty="0" smtClean="0">
                <a:latin typeface="+mj-lt"/>
                <a:ea typeface="Calibri" panose="020F0502020204030204" pitchFamily="34" charset="0"/>
                <a:cs typeface="Times New Roman" panose="02020603050405020304" pitchFamily="18" charset="0"/>
              </a:rPr>
              <a:t>         tercer </a:t>
            </a:r>
            <a:r>
              <a:rPr lang="es-SV" sz="1400" dirty="0">
                <a:latin typeface="+mj-lt"/>
                <a:ea typeface="Calibri" panose="020F0502020204030204" pitchFamily="34" charset="0"/>
                <a:cs typeface="Times New Roman" panose="02020603050405020304" pitchFamily="18" charset="0"/>
              </a:rPr>
              <a:t>regidor</a:t>
            </a:r>
          </a:p>
          <a:p>
            <a:pPr marL="342900" lvl="0" indent="-342900" algn="just">
              <a:lnSpc>
                <a:spcPct val="107000"/>
              </a:lnSpc>
              <a:spcAft>
                <a:spcPts val="800"/>
              </a:spcAft>
              <a:buFont typeface="+mj-lt"/>
              <a:buAutoNum type="arabicPeriod"/>
            </a:pPr>
            <a:r>
              <a:rPr lang="es-SV" sz="1400" dirty="0">
                <a:latin typeface="+mj-lt"/>
                <a:ea typeface="Calibri" panose="020F0502020204030204" pitchFamily="34" charset="0"/>
                <a:cs typeface="Times New Roman" panose="02020603050405020304" pitchFamily="18" charset="0"/>
              </a:rPr>
              <a:t>Ana Milagro Paz Peña		        </a:t>
            </a:r>
            <a:r>
              <a:rPr lang="es-SV" sz="1400" dirty="0" smtClean="0">
                <a:latin typeface="+mj-lt"/>
                <a:ea typeface="Calibri" panose="020F0502020204030204" pitchFamily="34" charset="0"/>
                <a:cs typeface="Times New Roman" panose="02020603050405020304" pitchFamily="18" charset="0"/>
              </a:rPr>
              <a:t>                      </a:t>
            </a:r>
            <a:r>
              <a:rPr lang="es-SV" sz="1400" dirty="0">
                <a:latin typeface="+mj-lt"/>
                <a:ea typeface="Calibri" panose="020F0502020204030204" pitchFamily="34" charset="0"/>
                <a:cs typeface="Times New Roman" panose="02020603050405020304" pitchFamily="18" charset="0"/>
              </a:rPr>
              <a:t>cuarto regidor</a:t>
            </a:r>
          </a:p>
          <a:p>
            <a:pPr algn="just">
              <a:lnSpc>
                <a:spcPct val="107000"/>
              </a:lnSpc>
              <a:spcAft>
                <a:spcPts val="800"/>
              </a:spcAft>
            </a:pPr>
            <a:r>
              <a:rPr lang="es-SV" sz="1400" dirty="0">
                <a:latin typeface="+mj-lt"/>
                <a:ea typeface="Calibri" panose="020F0502020204030204" pitchFamily="34" charset="0"/>
                <a:cs typeface="Times New Roman" panose="02020603050405020304" pitchFamily="18" charset="0"/>
              </a:rPr>
              <a:t>Mujeres: 5 </a:t>
            </a:r>
          </a:p>
          <a:p>
            <a:pPr algn="just">
              <a:lnSpc>
                <a:spcPct val="107000"/>
              </a:lnSpc>
              <a:spcAft>
                <a:spcPts val="800"/>
              </a:spcAft>
            </a:pPr>
            <a:r>
              <a:rPr lang="es-SV" sz="1400" dirty="0">
                <a:latin typeface="+mj-lt"/>
                <a:ea typeface="Calibri" panose="020F0502020204030204" pitchFamily="34" charset="0"/>
                <a:cs typeface="Times New Roman" panose="02020603050405020304" pitchFamily="18" charset="0"/>
              </a:rPr>
              <a:t>Hombres: 6 </a:t>
            </a:r>
          </a:p>
          <a:p>
            <a:pPr marL="228600" algn="just">
              <a:lnSpc>
                <a:spcPct val="107000"/>
              </a:lnSpc>
              <a:spcAft>
                <a:spcPts val="800"/>
              </a:spcAft>
            </a:pPr>
            <a:r>
              <a:rPr lang="es-SV" sz="1400" dirty="0">
                <a:latin typeface="+mj-lt"/>
                <a:ea typeface="Calibri" panose="020F0502020204030204" pitchFamily="34" charset="0"/>
                <a:cs typeface="Times New Roman" panose="02020603050405020304" pitchFamily="18" charset="0"/>
              </a:rPr>
              <a:t>Total de regidores: 11 </a:t>
            </a:r>
            <a:endParaRPr lang="es-SV"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361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0040" y="2113895"/>
            <a:ext cx="11658600" cy="2431435"/>
          </a:xfrm>
          <a:prstGeom prst="rect">
            <a:avLst/>
          </a:prstGeom>
        </p:spPr>
        <p:txBody>
          <a:bodyPr wrap="square">
            <a:spAutoFit/>
          </a:bodyPr>
          <a:lstStyle/>
          <a:p>
            <a:endParaRPr lang="es-SV" dirty="0" smtClean="0"/>
          </a:p>
          <a:p>
            <a:endParaRPr lang="es-SV" dirty="0"/>
          </a:p>
          <a:p>
            <a:pPr algn="ctr"/>
            <a:r>
              <a:rPr lang="es-SV" sz="4000" b="1" dirty="0" smtClean="0"/>
              <a:t>SERVICIOS </a:t>
            </a:r>
            <a:r>
              <a:rPr lang="es-SV" sz="4000" b="1" dirty="0"/>
              <a:t>GENERALES </a:t>
            </a:r>
            <a:r>
              <a:rPr lang="es-SV" sz="4000" b="1" dirty="0" smtClean="0"/>
              <a:t>Y MUNICIPALES </a:t>
            </a:r>
            <a:r>
              <a:rPr lang="es-SV" sz="4000" b="1" dirty="0"/>
              <a:t>DIVERSOS </a:t>
            </a:r>
          </a:p>
          <a:p>
            <a:endParaRPr lang="es-SV" dirty="0"/>
          </a:p>
          <a:p>
            <a:endParaRPr lang="es-SV" dirty="0"/>
          </a:p>
        </p:txBody>
      </p:sp>
    </p:spTree>
    <p:extLst>
      <p:ext uri="{BB962C8B-B14F-4D97-AF65-F5344CB8AC3E}">
        <p14:creationId xmlns:p14="http://schemas.microsoft.com/office/powerpoint/2010/main" val="4202215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99139" y="839777"/>
            <a:ext cx="8839346" cy="5786199"/>
          </a:xfrm>
          <a:prstGeom prst="rect">
            <a:avLst/>
          </a:prstGeom>
        </p:spPr>
        <p:txBody>
          <a:bodyPr wrap="square">
            <a:spAutoFit/>
          </a:bodyPr>
          <a:lstStyle/>
          <a:p>
            <a:pPr algn="ctr"/>
            <a:r>
              <a:rPr lang="es-SV" dirty="0"/>
              <a:t>	</a:t>
            </a:r>
            <a:r>
              <a:rPr lang="es-SV" sz="4000" b="1" dirty="0"/>
              <a:t>SERVICIOS GENERALES DIVERSOS </a:t>
            </a:r>
            <a:endParaRPr lang="es-SV" sz="4000" b="1" dirty="0" smtClean="0"/>
          </a:p>
          <a:p>
            <a:pPr algn="ctr"/>
            <a:r>
              <a:rPr lang="es-SV" b="1" dirty="0" smtClean="0"/>
              <a:t> </a:t>
            </a:r>
            <a:endParaRPr lang="es-SV" b="1" dirty="0"/>
          </a:p>
          <a:p>
            <a:pPr algn="just"/>
            <a:r>
              <a:rPr lang="es-SV" sz="2400" dirty="0"/>
              <a:t>Coordinar y monitorear el buen funcionamiento de las diferentes áreas de trabajo de servicios municipales diversos, para un servicio óptimo y oportuno que contribuya al desarrollo económico y social.</a:t>
            </a:r>
          </a:p>
          <a:p>
            <a:pPr algn="just"/>
            <a:endParaRPr lang="es-SV" sz="2400" dirty="0"/>
          </a:p>
          <a:p>
            <a:pPr algn="just"/>
            <a:r>
              <a:rPr lang="es-SV" sz="2400" dirty="0"/>
              <a:t>Responsable</a:t>
            </a:r>
          </a:p>
          <a:p>
            <a:pPr algn="just"/>
            <a:r>
              <a:rPr lang="es-SV" sz="2400" dirty="0"/>
              <a:t>1.	German Antonio Araujo Chávez </a:t>
            </a:r>
          </a:p>
          <a:p>
            <a:pPr algn="just"/>
            <a:endParaRPr lang="es-SV" sz="2400" dirty="0" smtClean="0"/>
          </a:p>
          <a:p>
            <a:pPr algn="just"/>
            <a:r>
              <a:rPr lang="es-SV" sz="2400" dirty="0" smtClean="0"/>
              <a:t>Mujeres</a:t>
            </a:r>
            <a:r>
              <a:rPr lang="es-SV" sz="2400" dirty="0"/>
              <a:t>: 8 </a:t>
            </a:r>
          </a:p>
          <a:p>
            <a:pPr algn="just"/>
            <a:r>
              <a:rPr lang="es-SV" sz="2400" dirty="0"/>
              <a:t>Hombres: </a:t>
            </a:r>
            <a:r>
              <a:rPr lang="es-SV" sz="2400" dirty="0" smtClean="0"/>
              <a:t>33</a:t>
            </a:r>
            <a:endParaRPr lang="es-SV" sz="2400" dirty="0"/>
          </a:p>
          <a:p>
            <a:pPr algn="just"/>
            <a:endParaRPr lang="es-SV" sz="2400" dirty="0" smtClean="0"/>
          </a:p>
          <a:p>
            <a:pPr algn="just"/>
            <a:endParaRPr lang="es-SV" sz="2400" dirty="0"/>
          </a:p>
          <a:p>
            <a:pPr algn="just"/>
            <a:r>
              <a:rPr lang="es-SV" sz="2400" dirty="0" smtClean="0"/>
              <a:t>Total </a:t>
            </a:r>
            <a:r>
              <a:rPr lang="es-SV" sz="2400" dirty="0"/>
              <a:t>de empleados: </a:t>
            </a:r>
            <a:r>
              <a:rPr lang="es-SV" sz="2400" dirty="0" smtClean="0"/>
              <a:t>41 </a:t>
            </a:r>
            <a:endParaRPr lang="es-SV" sz="2400" dirty="0"/>
          </a:p>
        </p:txBody>
      </p:sp>
    </p:spTree>
    <p:extLst>
      <p:ext uri="{BB962C8B-B14F-4D97-AF65-F5344CB8AC3E}">
        <p14:creationId xmlns:p14="http://schemas.microsoft.com/office/powerpoint/2010/main" val="2317289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0492" y="867400"/>
            <a:ext cx="8739554" cy="5478423"/>
          </a:xfrm>
          <a:prstGeom prst="rect">
            <a:avLst/>
          </a:prstGeom>
        </p:spPr>
        <p:txBody>
          <a:bodyPr wrap="square">
            <a:spAutoFit/>
          </a:bodyPr>
          <a:lstStyle/>
          <a:p>
            <a:pPr algn="ctr"/>
            <a:r>
              <a:rPr lang="es-SV" sz="4400" b="1" dirty="0"/>
              <a:t>ALUMBRADO PUBLICO</a:t>
            </a:r>
          </a:p>
          <a:p>
            <a:pPr algn="just"/>
            <a:endParaRPr lang="es-SV" dirty="0" smtClean="0"/>
          </a:p>
          <a:p>
            <a:pPr algn="just"/>
            <a:r>
              <a:rPr lang="es-SV" sz="2400" dirty="0" smtClean="0"/>
              <a:t>Mantener </a:t>
            </a:r>
            <a:r>
              <a:rPr lang="es-SV" sz="2400" dirty="0"/>
              <a:t>en buen estado el sistema de Alumbrado Público del área urbana del Municipio y atender las solicitudes de la ciudadanía para brindar un mejor servicio.</a:t>
            </a:r>
          </a:p>
          <a:p>
            <a:pPr algn="just"/>
            <a:r>
              <a:rPr lang="es-SV" sz="2400" dirty="0"/>
              <a:t>Responsable</a:t>
            </a:r>
          </a:p>
          <a:p>
            <a:pPr algn="just"/>
            <a:endParaRPr lang="es-SV" sz="2400" dirty="0" smtClean="0"/>
          </a:p>
          <a:p>
            <a:pPr algn="just"/>
            <a:r>
              <a:rPr lang="es-SV" sz="2400" dirty="0" smtClean="0"/>
              <a:t>1</a:t>
            </a:r>
            <a:r>
              <a:rPr lang="es-SV" sz="2400" dirty="0"/>
              <a:t>.	Jorge Alberto Mata </a:t>
            </a:r>
            <a:r>
              <a:rPr lang="es-SV" sz="2400" dirty="0" err="1"/>
              <a:t>Arvaiza</a:t>
            </a:r>
            <a:r>
              <a:rPr lang="es-SV" sz="2400" dirty="0"/>
              <a:t>  </a:t>
            </a:r>
          </a:p>
          <a:p>
            <a:pPr algn="just"/>
            <a:r>
              <a:rPr lang="es-SV" sz="2400" dirty="0"/>
              <a:t>Mujeres: 0 </a:t>
            </a:r>
          </a:p>
          <a:p>
            <a:pPr algn="just"/>
            <a:r>
              <a:rPr lang="es-SV" sz="2400" dirty="0"/>
              <a:t>Hombres: 3 </a:t>
            </a:r>
          </a:p>
          <a:p>
            <a:pPr algn="just"/>
            <a:endParaRPr lang="es-SV" sz="2400" dirty="0" smtClean="0"/>
          </a:p>
          <a:p>
            <a:pPr algn="just"/>
            <a:r>
              <a:rPr lang="es-SV" sz="2400" dirty="0" smtClean="0"/>
              <a:t>Total </a:t>
            </a:r>
            <a:r>
              <a:rPr lang="es-SV" sz="2400" dirty="0"/>
              <a:t>de empleados: 3</a:t>
            </a:r>
          </a:p>
          <a:p>
            <a:endParaRPr lang="es-SV" sz="2400" dirty="0"/>
          </a:p>
        </p:txBody>
      </p:sp>
    </p:spTree>
    <p:extLst>
      <p:ext uri="{BB962C8B-B14F-4D97-AF65-F5344CB8AC3E}">
        <p14:creationId xmlns:p14="http://schemas.microsoft.com/office/powerpoint/2010/main" val="2921734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63969" y="1048941"/>
            <a:ext cx="9759462" cy="5047536"/>
          </a:xfrm>
          <a:prstGeom prst="rect">
            <a:avLst/>
          </a:prstGeom>
        </p:spPr>
        <p:txBody>
          <a:bodyPr wrap="square">
            <a:spAutoFit/>
          </a:bodyPr>
          <a:lstStyle/>
          <a:p>
            <a:pPr algn="ctr"/>
            <a:r>
              <a:rPr lang="es-SV" sz="4000" b="1" dirty="0" smtClean="0"/>
              <a:t>PROYECTOS</a:t>
            </a:r>
          </a:p>
          <a:p>
            <a:pPr algn="ctr"/>
            <a:endParaRPr lang="es-SV" b="1" dirty="0"/>
          </a:p>
          <a:p>
            <a:pPr algn="just"/>
            <a:r>
              <a:rPr lang="es-SV" sz="2400" dirty="0"/>
              <a:t>Unidad Responsable de la elaboración de carpetas técnicas, coordinación y supervisión de obras municipales, entre sus funciones destaca la ejecución de proyectos dentro del municipio y que no requieren la intervención de contratistas u otro mecanismo de licitaciones.</a:t>
            </a:r>
          </a:p>
          <a:p>
            <a:pPr algn="just"/>
            <a:endParaRPr lang="es-SV" sz="2400" dirty="0"/>
          </a:p>
          <a:p>
            <a:pPr algn="just"/>
            <a:r>
              <a:rPr lang="es-SV" sz="2400" dirty="0"/>
              <a:t>Responsable</a:t>
            </a:r>
          </a:p>
          <a:p>
            <a:pPr algn="just"/>
            <a:r>
              <a:rPr lang="es-SV" sz="2400" dirty="0"/>
              <a:t>1.	Brian Adalberto Torres Ángel </a:t>
            </a:r>
          </a:p>
          <a:p>
            <a:pPr algn="just"/>
            <a:r>
              <a:rPr lang="es-SV" sz="2400" dirty="0"/>
              <a:t>Mujeres: 0 </a:t>
            </a:r>
          </a:p>
          <a:p>
            <a:pPr algn="just"/>
            <a:r>
              <a:rPr lang="es-SV" sz="2400" dirty="0"/>
              <a:t>Hombres: </a:t>
            </a:r>
            <a:r>
              <a:rPr lang="es-SV" sz="2400" dirty="0" smtClean="0"/>
              <a:t>13</a:t>
            </a:r>
            <a:endParaRPr lang="es-SV" sz="2400" dirty="0"/>
          </a:p>
          <a:p>
            <a:pPr algn="just"/>
            <a:r>
              <a:rPr lang="es-SV" sz="2400" dirty="0"/>
              <a:t>Total de empleados: </a:t>
            </a:r>
            <a:r>
              <a:rPr lang="es-SV" sz="2400" dirty="0" smtClean="0"/>
              <a:t>13</a:t>
            </a:r>
            <a:endParaRPr lang="es-SV" sz="2400" dirty="0"/>
          </a:p>
        </p:txBody>
      </p:sp>
    </p:spTree>
    <p:extLst>
      <p:ext uri="{BB962C8B-B14F-4D97-AF65-F5344CB8AC3E}">
        <p14:creationId xmlns:p14="http://schemas.microsoft.com/office/powerpoint/2010/main" val="1850747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5913" y="1066860"/>
            <a:ext cx="9058275" cy="4678204"/>
          </a:xfrm>
          <a:prstGeom prst="rect">
            <a:avLst/>
          </a:prstGeom>
        </p:spPr>
        <p:txBody>
          <a:bodyPr wrap="square">
            <a:spAutoFit/>
          </a:bodyPr>
          <a:lstStyle/>
          <a:p>
            <a:pPr algn="ctr"/>
            <a:r>
              <a:rPr lang="es-SV" sz="4000" b="1" dirty="0" smtClean="0"/>
              <a:t>TRANSPORTE</a:t>
            </a:r>
          </a:p>
          <a:p>
            <a:pPr algn="ctr"/>
            <a:endParaRPr lang="es-SV" b="1" dirty="0"/>
          </a:p>
          <a:p>
            <a:pPr algn="just"/>
            <a:r>
              <a:rPr lang="es-SV" sz="2400" dirty="0"/>
              <a:t>Es la unidad responsable de la logística y métodos que permiten organizar un servicio de administrar los equipos de transporte asignados a la municipalidad, asegurando el uso eficiente.</a:t>
            </a:r>
          </a:p>
          <a:p>
            <a:pPr algn="just"/>
            <a:endParaRPr lang="es-SV" sz="2400" dirty="0"/>
          </a:p>
          <a:p>
            <a:pPr algn="just"/>
            <a:r>
              <a:rPr lang="es-SV" sz="2400" dirty="0"/>
              <a:t>Responsable</a:t>
            </a:r>
          </a:p>
          <a:p>
            <a:pPr algn="just"/>
            <a:r>
              <a:rPr lang="es-SV" sz="2400" dirty="0"/>
              <a:t>1.	Santos Arnulfo Rivera </a:t>
            </a:r>
            <a:r>
              <a:rPr lang="es-SV" sz="2400" dirty="0" err="1"/>
              <a:t>Rivera</a:t>
            </a:r>
            <a:endParaRPr lang="es-SV" sz="2400" dirty="0"/>
          </a:p>
          <a:p>
            <a:pPr algn="just"/>
            <a:r>
              <a:rPr lang="es-SV" sz="2400" dirty="0"/>
              <a:t>Mujeres: 1 </a:t>
            </a:r>
          </a:p>
          <a:p>
            <a:pPr algn="just"/>
            <a:r>
              <a:rPr lang="es-SV" sz="2400" dirty="0"/>
              <a:t>Hombres: 8 </a:t>
            </a:r>
          </a:p>
          <a:p>
            <a:pPr algn="just"/>
            <a:r>
              <a:rPr lang="es-SV" sz="2400" dirty="0"/>
              <a:t>Total de empleados: 9</a:t>
            </a:r>
          </a:p>
        </p:txBody>
      </p:sp>
    </p:spTree>
    <p:extLst>
      <p:ext uri="{BB962C8B-B14F-4D97-AF65-F5344CB8AC3E}">
        <p14:creationId xmlns:p14="http://schemas.microsoft.com/office/powerpoint/2010/main" val="30125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7760" y="755363"/>
            <a:ext cx="9781223" cy="5601533"/>
          </a:xfrm>
          <a:prstGeom prst="rect">
            <a:avLst/>
          </a:prstGeom>
        </p:spPr>
        <p:txBody>
          <a:bodyPr wrap="square">
            <a:spAutoFit/>
          </a:bodyPr>
          <a:lstStyle/>
          <a:p>
            <a:pPr algn="ctr"/>
            <a:endParaRPr lang="es-SV" b="1" dirty="0"/>
          </a:p>
          <a:p>
            <a:pPr algn="ctr"/>
            <a:r>
              <a:rPr lang="es-SV" sz="4000" b="1" dirty="0"/>
              <a:t>REGISTRO DEL ESTADO </a:t>
            </a:r>
            <a:r>
              <a:rPr lang="es-SV" sz="4000" b="1" dirty="0" smtClean="0"/>
              <a:t>FAMILIAR</a:t>
            </a:r>
          </a:p>
          <a:p>
            <a:pPr algn="ctr"/>
            <a:endParaRPr lang="es-SV" b="1" dirty="0"/>
          </a:p>
          <a:p>
            <a:pPr algn="just"/>
            <a:r>
              <a:rPr lang="es-SV" sz="2400" dirty="0"/>
              <a:t>Sistematizar las funciones de registrar, conservar y facilitar la localización y consulta de la información, sobre hechos y actos jurídicos constitutivos, modificativos o extintivos del Estado Familiar (nacimientos, defunciones, matrimonios, divorcios, etc.) de las personas naturales, así como, de los demás hechos o actos jurídicos que se inscriban.</a:t>
            </a:r>
          </a:p>
          <a:p>
            <a:pPr algn="just"/>
            <a:r>
              <a:rPr lang="es-SV" sz="2400" dirty="0"/>
              <a:t>Responsable</a:t>
            </a:r>
          </a:p>
          <a:p>
            <a:pPr algn="just"/>
            <a:r>
              <a:rPr lang="es-SV" sz="2400" dirty="0"/>
              <a:t>1.	Roxana Yanira Reyes Alvarado</a:t>
            </a:r>
          </a:p>
          <a:p>
            <a:pPr algn="just"/>
            <a:r>
              <a:rPr lang="es-SV" sz="2400" dirty="0"/>
              <a:t>Mujeres: 3 </a:t>
            </a:r>
          </a:p>
          <a:p>
            <a:pPr algn="just"/>
            <a:r>
              <a:rPr lang="es-SV" sz="2400" dirty="0"/>
              <a:t>Hombres: 1 </a:t>
            </a:r>
          </a:p>
          <a:p>
            <a:pPr algn="just"/>
            <a:r>
              <a:rPr lang="es-SV" sz="2400" dirty="0"/>
              <a:t>Total de empleados: 4</a:t>
            </a:r>
          </a:p>
          <a:p>
            <a:endParaRPr lang="es-SV" dirty="0"/>
          </a:p>
        </p:txBody>
      </p:sp>
    </p:spTree>
    <p:extLst>
      <p:ext uri="{BB962C8B-B14F-4D97-AF65-F5344CB8AC3E}">
        <p14:creationId xmlns:p14="http://schemas.microsoft.com/office/powerpoint/2010/main" val="192048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7720" y="925502"/>
            <a:ext cx="9906000" cy="4585871"/>
          </a:xfrm>
          <a:prstGeom prst="rect">
            <a:avLst/>
          </a:prstGeom>
        </p:spPr>
        <p:txBody>
          <a:bodyPr wrap="square">
            <a:spAutoFit/>
          </a:bodyPr>
          <a:lstStyle/>
          <a:p>
            <a:pPr algn="ctr"/>
            <a:r>
              <a:rPr lang="es-SV" sz="4000" b="1" dirty="0"/>
              <a:t>MERCADOS</a:t>
            </a:r>
            <a:r>
              <a:rPr lang="es-SV" sz="4000" dirty="0"/>
              <a:t> </a:t>
            </a:r>
            <a:endParaRPr lang="es-SV" sz="4000" dirty="0" smtClean="0"/>
          </a:p>
          <a:p>
            <a:pPr algn="ctr"/>
            <a:endParaRPr lang="es-SV" dirty="0"/>
          </a:p>
          <a:p>
            <a:pPr algn="just"/>
            <a:r>
              <a:rPr lang="es-SV" sz="2400" dirty="0"/>
              <a:t>Administrar las actividades del centro de abastos municipales, proporcionando a los usuarios y arrendatarios las condiciones necesarias de higiene, funcionalidad y legalidad en las operaciones realizadas.</a:t>
            </a:r>
          </a:p>
          <a:p>
            <a:pPr algn="just"/>
            <a:r>
              <a:rPr lang="es-SV" sz="2400" dirty="0"/>
              <a:t>Responsable</a:t>
            </a:r>
          </a:p>
          <a:p>
            <a:pPr algn="just"/>
            <a:r>
              <a:rPr lang="es-SV" sz="2400" dirty="0"/>
              <a:t>1.	Roberto Urbina Argueta</a:t>
            </a:r>
          </a:p>
          <a:p>
            <a:pPr algn="just"/>
            <a:r>
              <a:rPr lang="es-SV" sz="2400" dirty="0"/>
              <a:t>Mujeres: 0 </a:t>
            </a:r>
          </a:p>
          <a:p>
            <a:pPr algn="just"/>
            <a:r>
              <a:rPr lang="es-SV" sz="2400" dirty="0"/>
              <a:t>Hombres: 1 </a:t>
            </a:r>
          </a:p>
          <a:p>
            <a:pPr algn="just"/>
            <a:r>
              <a:rPr lang="es-SV" sz="2400" dirty="0"/>
              <a:t>Total de empleados: 1</a:t>
            </a:r>
          </a:p>
          <a:p>
            <a:endParaRPr lang="es-SV" dirty="0"/>
          </a:p>
        </p:txBody>
      </p:sp>
    </p:spTree>
    <p:extLst>
      <p:ext uri="{BB962C8B-B14F-4D97-AF65-F5344CB8AC3E}">
        <p14:creationId xmlns:p14="http://schemas.microsoft.com/office/powerpoint/2010/main" val="82711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9640" y="947619"/>
            <a:ext cx="8991600" cy="4431983"/>
          </a:xfrm>
          <a:prstGeom prst="rect">
            <a:avLst/>
          </a:prstGeom>
        </p:spPr>
        <p:txBody>
          <a:bodyPr wrap="square">
            <a:spAutoFit/>
          </a:bodyPr>
          <a:lstStyle/>
          <a:p>
            <a:pPr algn="ctr"/>
            <a:r>
              <a:rPr lang="es-SV" sz="4000" b="1" dirty="0" smtClean="0"/>
              <a:t>CEMENTERIOS</a:t>
            </a:r>
          </a:p>
          <a:p>
            <a:pPr algn="ctr"/>
            <a:endParaRPr lang="es-SV" sz="2800" b="1" dirty="0"/>
          </a:p>
          <a:p>
            <a:pPr algn="just"/>
            <a:r>
              <a:rPr lang="es-SV" sz="2800" dirty="0"/>
              <a:t>Controlar las operaciones realizadas en el Cementerio Municipal, velando por el cumplimiento legal de su funcionamiento.</a:t>
            </a:r>
          </a:p>
          <a:p>
            <a:pPr algn="just"/>
            <a:r>
              <a:rPr lang="es-SV" sz="2800" dirty="0"/>
              <a:t>Responsable</a:t>
            </a:r>
          </a:p>
          <a:p>
            <a:pPr algn="just"/>
            <a:r>
              <a:rPr lang="es-SV" sz="2800" dirty="0"/>
              <a:t>1.	Roberto Urbina Argueta</a:t>
            </a:r>
          </a:p>
          <a:p>
            <a:pPr algn="just"/>
            <a:r>
              <a:rPr lang="es-SV" sz="2800" dirty="0"/>
              <a:t>Mujeres: 0 </a:t>
            </a:r>
          </a:p>
          <a:p>
            <a:pPr algn="just"/>
            <a:r>
              <a:rPr lang="es-SV" sz="2800" dirty="0"/>
              <a:t>Hombres: 1 </a:t>
            </a:r>
          </a:p>
          <a:p>
            <a:endParaRPr lang="es-SV" dirty="0"/>
          </a:p>
        </p:txBody>
      </p:sp>
    </p:spTree>
    <p:extLst>
      <p:ext uri="{BB962C8B-B14F-4D97-AF65-F5344CB8AC3E}">
        <p14:creationId xmlns:p14="http://schemas.microsoft.com/office/powerpoint/2010/main" val="1910285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75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20863" y="647683"/>
            <a:ext cx="7721600" cy="5626156"/>
          </a:xfrm>
          <a:prstGeom prst="rect">
            <a:avLst/>
          </a:prstGeom>
        </p:spPr>
        <p:txBody>
          <a:bodyPr wrap="square">
            <a:spAutoFit/>
          </a:bodyPr>
          <a:lstStyle/>
          <a:p>
            <a:pPr algn="ctr">
              <a:lnSpc>
                <a:spcPct val="107000"/>
              </a:lnSpc>
              <a:spcAft>
                <a:spcPts val="800"/>
              </a:spcAft>
            </a:pPr>
            <a:r>
              <a:rPr lang="es-SV" sz="2000" b="1" dirty="0">
                <a:latin typeface="+mj-lt"/>
                <a:ea typeface="Calibri" panose="020F0502020204030204" pitchFamily="34" charset="0"/>
                <a:cs typeface="Times New Roman" panose="02020603050405020304" pitchFamily="18" charset="0"/>
              </a:rPr>
              <a:t>ALCALDE</a:t>
            </a:r>
            <a:endParaRPr lang="es-SV" sz="20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SV" sz="2000" dirty="0">
                <a:latin typeface="+mj-lt"/>
                <a:ea typeface="Calibri" panose="020F0502020204030204" pitchFamily="34" charset="0"/>
                <a:cs typeface="Times New Roman" panose="02020603050405020304" pitchFamily="18" charset="0"/>
              </a:rPr>
              <a:t>Es el titular del Gobierno Municipal, pone en práctica las políticas y Acuerdos emanados del Concejo Municipal</a:t>
            </a:r>
            <a:r>
              <a:rPr lang="es-SV" sz="2000" dirty="0" smtClean="0">
                <a:latin typeface="+mj-lt"/>
                <a:ea typeface="Calibri" panose="020F0502020204030204" pitchFamily="34" charset="0"/>
                <a:cs typeface="Times New Roman" panose="02020603050405020304" pitchFamily="18" charset="0"/>
              </a:rPr>
              <a:t>.</a:t>
            </a:r>
          </a:p>
          <a:p>
            <a:pPr algn="just">
              <a:lnSpc>
                <a:spcPct val="107000"/>
              </a:lnSpc>
              <a:spcAft>
                <a:spcPts val="800"/>
              </a:spcAft>
            </a:pPr>
            <a:endParaRPr lang="es-SV" sz="20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SV" sz="2000" dirty="0">
                <a:latin typeface="+mj-lt"/>
                <a:ea typeface="Calibri" panose="020F0502020204030204" pitchFamily="34" charset="0"/>
                <a:cs typeface="Times New Roman" panose="02020603050405020304" pitchFamily="18" charset="0"/>
              </a:rPr>
              <a:t>José Antonio Martínez </a:t>
            </a:r>
            <a:r>
              <a:rPr lang="es-SV" sz="2000" dirty="0" smtClean="0">
                <a:latin typeface="+mj-lt"/>
                <a:ea typeface="Calibri" panose="020F0502020204030204" pitchFamily="34" charset="0"/>
                <a:cs typeface="Times New Roman" panose="02020603050405020304" pitchFamily="18" charset="0"/>
              </a:rPr>
              <a:t>Salazar</a:t>
            </a:r>
          </a:p>
          <a:p>
            <a:pPr marL="342900" lvl="0" indent="-342900" algn="just">
              <a:lnSpc>
                <a:spcPct val="107000"/>
              </a:lnSpc>
              <a:spcAft>
                <a:spcPts val="800"/>
              </a:spcAft>
              <a:buFont typeface="+mj-lt"/>
              <a:buAutoNum type="arabicPeriod"/>
            </a:pPr>
            <a:endParaRPr lang="es-SV" sz="20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SV" sz="2000" b="1" dirty="0">
                <a:latin typeface="+mj-lt"/>
                <a:ea typeface="Calibri" panose="020F0502020204030204" pitchFamily="34" charset="0"/>
                <a:cs typeface="Times New Roman" panose="02020603050405020304" pitchFamily="18" charset="0"/>
              </a:rPr>
              <a:t>SINDICO</a:t>
            </a:r>
            <a:endParaRPr lang="es-SV" sz="20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SV" sz="2000" dirty="0">
                <a:latin typeface="+mj-lt"/>
                <a:ea typeface="Calibri" panose="020F0502020204030204" pitchFamily="34" charset="0"/>
                <a:cs typeface="Times New Roman" panose="02020603050405020304" pitchFamily="18" charset="0"/>
              </a:rPr>
              <a:t>Defender los intereses, bienes y derechos del Municipio; asesorar al Concejo Municipal en lo relativo a aspectos legales y emitir dictámenes sobre asuntos que el Concejo Municipal y Alcalde soliciten.</a:t>
            </a:r>
          </a:p>
          <a:p>
            <a:pPr algn="just">
              <a:lnSpc>
                <a:spcPct val="107000"/>
              </a:lnSpc>
              <a:spcAft>
                <a:spcPts val="800"/>
              </a:spcAft>
            </a:pPr>
            <a:r>
              <a:rPr lang="es-SV" sz="2000" dirty="0">
                <a:latin typeface="+mj-lt"/>
                <a:ea typeface="Calibri" panose="020F0502020204030204" pitchFamily="34" charset="0"/>
                <a:cs typeface="Times New Roman" panose="02020603050405020304" pitchFamily="18" charset="0"/>
              </a:rPr>
              <a:t>Responsable:</a:t>
            </a:r>
          </a:p>
          <a:p>
            <a:pPr marL="342900" lvl="0" indent="-342900" algn="just">
              <a:lnSpc>
                <a:spcPct val="107000"/>
              </a:lnSpc>
              <a:spcAft>
                <a:spcPts val="800"/>
              </a:spcAft>
              <a:buFont typeface="+mj-lt"/>
              <a:buAutoNum type="arabicPeriod"/>
            </a:pPr>
            <a:r>
              <a:rPr lang="es-SV" sz="2000" dirty="0" smtClean="0">
                <a:latin typeface="+mj-lt"/>
                <a:ea typeface="Calibri" panose="020F0502020204030204" pitchFamily="34" charset="0"/>
                <a:cs typeface="Times New Roman" panose="02020603050405020304" pitchFamily="18" charset="0"/>
              </a:rPr>
              <a:t>Rafael Cristóbal Hernández Mejía </a:t>
            </a:r>
            <a:endParaRPr lang="es-SV" sz="20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SV" sz="2000" b="1" dirty="0">
                <a:latin typeface="Calibri" panose="020F0502020204030204" pitchFamily="34" charset="0"/>
                <a:ea typeface="Calibri" panose="020F0502020204030204" pitchFamily="34" charset="0"/>
                <a:cs typeface="Times New Roman" panose="02020603050405020304" pitchFamily="18" charset="0"/>
              </a:rPr>
              <a:t>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2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934053"/>
            <a:ext cx="6096000" cy="573683"/>
          </a:xfrm>
          <a:prstGeom prst="rect">
            <a:avLst/>
          </a:prstGeom>
        </p:spPr>
        <p:txBody>
          <a:bodyPr>
            <a:spAutoFit/>
          </a:bodyPr>
          <a:lstStyle/>
          <a:p>
            <a:pPr algn="just">
              <a:lnSpc>
                <a:spcPct val="107000"/>
              </a:lnSpc>
              <a:spcAft>
                <a:spcPts val="800"/>
              </a:spcAft>
            </a:pPr>
            <a:r>
              <a:rPr lang="es-SV" sz="1200" b="1" dirty="0">
                <a:latin typeface="Times New Roman" panose="02020603050405020304" pitchFamily="18" charset="0"/>
                <a:ea typeface="Calibri" panose="020F0502020204030204" pitchFamily="34" charset="0"/>
                <a:cs typeface="Times New Roman" panose="02020603050405020304" pitchFamily="18" charset="0"/>
              </a:rPr>
              <a:t> </a:t>
            </a:r>
            <a:endParaRPr lang="es-SV"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1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ángulo 2"/>
          <p:cNvSpPr/>
          <p:nvPr/>
        </p:nvSpPr>
        <p:spPr>
          <a:xfrm>
            <a:off x="2184399" y="672851"/>
            <a:ext cx="7467600" cy="5770811"/>
          </a:xfrm>
          <a:prstGeom prst="rect">
            <a:avLst/>
          </a:prstGeom>
        </p:spPr>
        <p:txBody>
          <a:bodyPr wrap="square">
            <a:spAutoFit/>
          </a:bodyPr>
          <a:lstStyle/>
          <a:p>
            <a:pPr algn="ctr"/>
            <a:r>
              <a:rPr lang="es-SV" sz="3600" b="1" dirty="0" smtClean="0">
                <a:latin typeface="Calisto MT" panose="02040603050505030304" pitchFamily="18" charset="0"/>
              </a:rPr>
              <a:t>SECRETARIA MUNICIPAL</a:t>
            </a:r>
          </a:p>
          <a:p>
            <a:pPr algn="ctr"/>
            <a:endParaRPr lang="es-SV" sz="3600" b="1" dirty="0"/>
          </a:p>
          <a:p>
            <a:pPr algn="just">
              <a:lnSpc>
                <a:spcPct val="150000"/>
              </a:lnSpc>
            </a:pPr>
            <a:r>
              <a:rPr lang="es-SV" dirty="0"/>
              <a:t>Asesorar al Concejo Municipal y alcalde, de forma eficiente y oportuna, en asuntos legales y administrativos de la Municipalidad; además, Registrar en el correspondiente Libro todas las Actas y Acuerdos tomados por el Concejo Municipal.</a:t>
            </a:r>
          </a:p>
          <a:p>
            <a:pPr>
              <a:lnSpc>
                <a:spcPct val="150000"/>
              </a:lnSpc>
            </a:pPr>
            <a:endParaRPr lang="es-SV" dirty="0" smtClean="0"/>
          </a:p>
          <a:p>
            <a:pPr>
              <a:lnSpc>
                <a:spcPct val="150000"/>
              </a:lnSpc>
            </a:pPr>
            <a:r>
              <a:rPr lang="es-SV" dirty="0" smtClean="0"/>
              <a:t>Responsable</a:t>
            </a:r>
            <a:r>
              <a:rPr lang="es-SV" dirty="0"/>
              <a:t>:</a:t>
            </a:r>
          </a:p>
          <a:p>
            <a:pPr>
              <a:lnSpc>
                <a:spcPct val="150000"/>
              </a:lnSpc>
            </a:pPr>
            <a:r>
              <a:rPr lang="es-SV" dirty="0" smtClean="0"/>
              <a:t>Lic</a:t>
            </a:r>
            <a:r>
              <a:rPr lang="es-SV" dirty="0"/>
              <a:t>. Ricardo </a:t>
            </a:r>
            <a:r>
              <a:rPr lang="es-SV" dirty="0" err="1"/>
              <a:t>Starlin</a:t>
            </a:r>
            <a:r>
              <a:rPr lang="es-SV" dirty="0"/>
              <a:t> Flores Cisneros</a:t>
            </a:r>
          </a:p>
          <a:p>
            <a:pPr>
              <a:lnSpc>
                <a:spcPct val="150000"/>
              </a:lnSpc>
            </a:pPr>
            <a:r>
              <a:rPr lang="es-SV" dirty="0"/>
              <a:t> </a:t>
            </a:r>
          </a:p>
          <a:p>
            <a:pPr>
              <a:lnSpc>
                <a:spcPct val="150000"/>
              </a:lnSpc>
            </a:pPr>
            <a:r>
              <a:rPr lang="es-SV" dirty="0"/>
              <a:t>Mujeres: </a:t>
            </a:r>
            <a:r>
              <a:rPr lang="es-SV" dirty="0" smtClean="0"/>
              <a:t>2 </a:t>
            </a:r>
            <a:endParaRPr lang="es-SV" dirty="0"/>
          </a:p>
          <a:p>
            <a:pPr>
              <a:lnSpc>
                <a:spcPct val="150000"/>
              </a:lnSpc>
            </a:pPr>
            <a:r>
              <a:rPr lang="es-SV" dirty="0"/>
              <a:t>Hombres: 1 </a:t>
            </a:r>
          </a:p>
          <a:p>
            <a:pPr>
              <a:lnSpc>
                <a:spcPct val="150000"/>
              </a:lnSpc>
            </a:pPr>
            <a:r>
              <a:rPr lang="es-SV" dirty="0"/>
              <a:t>Total de empleados: </a:t>
            </a:r>
            <a:r>
              <a:rPr lang="es-SV" dirty="0" smtClean="0"/>
              <a:t>3 </a:t>
            </a:r>
            <a:endParaRPr lang="es-SV" dirty="0"/>
          </a:p>
        </p:txBody>
      </p:sp>
    </p:spTree>
    <p:extLst>
      <p:ext uri="{BB962C8B-B14F-4D97-AF65-F5344CB8AC3E}">
        <p14:creationId xmlns:p14="http://schemas.microsoft.com/office/powerpoint/2010/main" val="334564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2900" y="633829"/>
            <a:ext cx="10102850" cy="7432804"/>
          </a:xfrm>
          <a:prstGeom prst="rect">
            <a:avLst/>
          </a:prstGeom>
        </p:spPr>
        <p:txBody>
          <a:bodyPr wrap="square">
            <a:spAutoFit/>
          </a:bodyPr>
          <a:lstStyle/>
          <a:p>
            <a:pPr algn="ctr"/>
            <a:r>
              <a:rPr lang="es-SV" sz="3600" b="1" dirty="0">
                <a:latin typeface="Calisto MT" panose="02040603050505030304" pitchFamily="18" charset="0"/>
              </a:rPr>
              <a:t>UNIDAD DE GESTIÓN DOCUMENTAL Y ARCHIVO  </a:t>
            </a:r>
            <a:endParaRPr lang="es-SV" sz="3600" b="1" dirty="0" smtClean="0">
              <a:latin typeface="Calisto MT" panose="02040603050505030304" pitchFamily="18" charset="0"/>
            </a:endParaRPr>
          </a:p>
          <a:p>
            <a:pPr algn="ctr"/>
            <a:endParaRPr lang="es-SV" b="1" dirty="0"/>
          </a:p>
          <a:p>
            <a:pPr algn="just">
              <a:lnSpc>
                <a:spcPct val="150000"/>
              </a:lnSpc>
            </a:pPr>
            <a:r>
              <a:rPr lang="es-SV" dirty="0"/>
              <a:t>Cumplir con las funciones y responsabilidades que establece la Ley de Acceso a la Información Pública –LAIP- y de leyes afines a la gestión documental y administración de archivos. Impulsar mediante técnicas de la gestión documental la eficiencia, transparencia y buen uso de los recursos en la institución y colaborar en ese sentido con los Entes obligados. </a:t>
            </a:r>
          </a:p>
          <a:p>
            <a:pPr algn="just">
              <a:lnSpc>
                <a:spcPct val="150000"/>
              </a:lnSpc>
            </a:pPr>
            <a:endParaRPr lang="es-SV" dirty="0" smtClean="0"/>
          </a:p>
          <a:p>
            <a:pPr algn="just">
              <a:lnSpc>
                <a:spcPct val="150000"/>
              </a:lnSpc>
            </a:pPr>
            <a:r>
              <a:rPr lang="es-SV" dirty="0" smtClean="0"/>
              <a:t>Responsable</a:t>
            </a:r>
            <a:r>
              <a:rPr lang="es-SV" dirty="0"/>
              <a:t>: </a:t>
            </a:r>
          </a:p>
          <a:p>
            <a:pPr algn="just">
              <a:lnSpc>
                <a:spcPct val="150000"/>
              </a:lnSpc>
            </a:pPr>
            <a:r>
              <a:rPr lang="es-SV" dirty="0"/>
              <a:t>1.	Douglas Moisés Romero </a:t>
            </a:r>
          </a:p>
          <a:p>
            <a:pPr algn="just">
              <a:lnSpc>
                <a:spcPct val="150000"/>
              </a:lnSpc>
            </a:pPr>
            <a:r>
              <a:rPr lang="es-SV" dirty="0"/>
              <a:t>Mujeres: 1 </a:t>
            </a:r>
          </a:p>
          <a:p>
            <a:pPr algn="just">
              <a:lnSpc>
                <a:spcPct val="150000"/>
              </a:lnSpc>
            </a:pPr>
            <a:r>
              <a:rPr lang="es-SV" dirty="0"/>
              <a:t>Hombres: 1 </a:t>
            </a:r>
          </a:p>
          <a:p>
            <a:pPr algn="just">
              <a:lnSpc>
                <a:spcPct val="150000"/>
              </a:lnSpc>
            </a:pPr>
            <a:r>
              <a:rPr lang="es-SV" dirty="0"/>
              <a:t>Total de empleados: 2 </a:t>
            </a:r>
          </a:p>
          <a:p>
            <a:pPr algn="just">
              <a:lnSpc>
                <a:spcPct val="150000"/>
              </a:lnSpc>
            </a:pPr>
            <a:endParaRPr lang="es-SV" dirty="0" smtClean="0"/>
          </a:p>
          <a:p>
            <a:pPr algn="just">
              <a:lnSpc>
                <a:spcPct val="150000"/>
              </a:lnSpc>
            </a:pPr>
            <a:endParaRPr lang="es-SV" dirty="0"/>
          </a:p>
          <a:p>
            <a:pPr algn="just"/>
            <a:endParaRPr lang="es-SV" dirty="0"/>
          </a:p>
          <a:p>
            <a:endParaRPr lang="es-SV" dirty="0"/>
          </a:p>
        </p:txBody>
      </p:sp>
    </p:spTree>
    <p:extLst>
      <p:ext uri="{BB962C8B-B14F-4D97-AF65-F5344CB8AC3E}">
        <p14:creationId xmlns:p14="http://schemas.microsoft.com/office/powerpoint/2010/main" val="305914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7513" y="2134285"/>
            <a:ext cx="6043612" cy="3139321"/>
          </a:xfrm>
          <a:prstGeom prst="rect">
            <a:avLst/>
          </a:prstGeom>
        </p:spPr>
        <p:txBody>
          <a:bodyPr wrap="square">
            <a:spAutoFit/>
          </a:bodyPr>
          <a:lstStyle/>
          <a:p>
            <a:pPr algn="ctr"/>
            <a:r>
              <a:rPr lang="es-SV" sz="3600" b="1" dirty="0">
                <a:latin typeface="Calisto MT" panose="02040603050505030304" pitchFamily="18" charset="0"/>
              </a:rPr>
              <a:t>COORDINADOR </a:t>
            </a:r>
            <a:r>
              <a:rPr lang="es-SV" sz="3600" b="1" dirty="0" smtClean="0">
                <a:latin typeface="Calisto MT" panose="02040603050505030304" pitchFamily="18" charset="0"/>
              </a:rPr>
              <a:t>GENERAL</a:t>
            </a:r>
          </a:p>
          <a:p>
            <a:endParaRPr lang="es-SV" sz="3600" b="1" dirty="0"/>
          </a:p>
          <a:p>
            <a:endParaRPr lang="es-SV" sz="3600" b="1" dirty="0" smtClean="0"/>
          </a:p>
          <a:p>
            <a:endParaRPr lang="es-SV" sz="3600" b="1" dirty="0"/>
          </a:p>
          <a:p>
            <a:r>
              <a:rPr lang="es-SV" dirty="0"/>
              <a:t>1.	Vacante</a:t>
            </a:r>
          </a:p>
        </p:txBody>
      </p:sp>
    </p:spTree>
    <p:extLst>
      <p:ext uri="{BB962C8B-B14F-4D97-AF65-F5344CB8AC3E}">
        <p14:creationId xmlns:p14="http://schemas.microsoft.com/office/powerpoint/2010/main" val="8910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9640" y="1055077"/>
            <a:ext cx="10850880" cy="6340197"/>
          </a:xfrm>
          <a:prstGeom prst="rect">
            <a:avLst/>
          </a:prstGeom>
        </p:spPr>
        <p:txBody>
          <a:bodyPr wrap="square">
            <a:spAutoFit/>
          </a:bodyPr>
          <a:lstStyle/>
          <a:p>
            <a:pPr algn="ctr"/>
            <a:endParaRPr lang="es-SV" b="1" dirty="0" smtClean="0">
              <a:latin typeface="Calisto MT" panose="02040603050505030304" pitchFamily="18" charset="0"/>
            </a:endParaRPr>
          </a:p>
          <a:p>
            <a:pPr algn="ctr"/>
            <a:r>
              <a:rPr lang="es-SV" sz="2800" b="1" dirty="0" smtClean="0">
                <a:latin typeface="Calisto MT" panose="02040603050505030304" pitchFamily="18" charset="0"/>
              </a:rPr>
              <a:t>AUDITORIA INTERNA</a:t>
            </a:r>
          </a:p>
          <a:p>
            <a:pPr algn="ctr"/>
            <a:endParaRPr lang="es-SV" b="1" dirty="0">
              <a:latin typeface="Calisto MT" panose="02040603050505030304" pitchFamily="18" charset="0"/>
            </a:endParaRPr>
          </a:p>
          <a:p>
            <a:pPr algn="just">
              <a:lnSpc>
                <a:spcPct val="150000"/>
              </a:lnSpc>
            </a:pPr>
            <a:r>
              <a:rPr lang="es-SV" sz="2400" dirty="0"/>
              <a:t>Velar por la aplicación de las Normas Técnica de Control Interno Especificas de la Municipalidad, y proponer las medidas correctivas para proteger los bienes y/o valores Municipales, promoviendo la eficiencia de las operaciones.</a:t>
            </a:r>
          </a:p>
          <a:p>
            <a:pPr algn="just">
              <a:lnSpc>
                <a:spcPct val="150000"/>
              </a:lnSpc>
            </a:pPr>
            <a:endParaRPr lang="es-SV" sz="2400" dirty="0" smtClean="0"/>
          </a:p>
          <a:p>
            <a:pPr algn="just">
              <a:lnSpc>
                <a:spcPct val="150000"/>
              </a:lnSpc>
            </a:pPr>
            <a:endParaRPr lang="es-SV" sz="2400" dirty="0"/>
          </a:p>
          <a:p>
            <a:pPr algn="just">
              <a:lnSpc>
                <a:spcPct val="150000"/>
              </a:lnSpc>
            </a:pPr>
            <a:r>
              <a:rPr lang="es-SV" sz="2400" dirty="0" smtClean="0"/>
              <a:t>1</a:t>
            </a:r>
            <a:r>
              <a:rPr lang="es-SV" sz="2400" dirty="0"/>
              <a:t>.	En proceso de contratación </a:t>
            </a:r>
          </a:p>
          <a:p>
            <a:pPr algn="just"/>
            <a:endParaRPr lang="es-SV" sz="2400" dirty="0" smtClean="0"/>
          </a:p>
          <a:p>
            <a:endParaRPr lang="es-SV" sz="2400" dirty="0"/>
          </a:p>
          <a:p>
            <a:pPr algn="ctr"/>
            <a:r>
              <a:rPr lang="es-SV" sz="2400" dirty="0" smtClean="0"/>
              <a:t>. </a:t>
            </a:r>
            <a:endParaRPr lang="es-SV" sz="2400" dirty="0"/>
          </a:p>
          <a:p>
            <a:endParaRPr lang="es-SV" dirty="0"/>
          </a:p>
        </p:txBody>
      </p:sp>
    </p:spTree>
    <p:extLst>
      <p:ext uri="{BB962C8B-B14F-4D97-AF65-F5344CB8AC3E}">
        <p14:creationId xmlns:p14="http://schemas.microsoft.com/office/powerpoint/2010/main" val="247488199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1183</TotalTime>
  <Words>2242</Words>
  <Application>Microsoft Office PowerPoint</Application>
  <PresentationFormat>Panorámica</PresentationFormat>
  <Paragraphs>442</Paragraphs>
  <Slides>48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Arial</vt:lpstr>
      <vt:lpstr>Arial Narrow</vt:lpstr>
      <vt:lpstr>Calibri</vt:lpstr>
      <vt:lpstr>Calisto MT</vt:lpstr>
      <vt:lpstr>Century Gothic</vt:lpstr>
      <vt:lpstr>Times New Roman</vt:lpstr>
      <vt:lpstr>Wingdings 3</vt:lpstr>
      <vt:lpstr>Espiral</vt:lpstr>
      <vt:lpstr>             ORGANIGRAMA ALCALDIA MUNICIPAL                         ZARAGOZA 2020 /ACTUALIZACION OCTUBRE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ALCALDIA MUNICIPAL                  ZARAGOZA 2020</dc:title>
  <dc:creator>UAIP</dc:creator>
  <cp:lastModifiedBy>UAIP</cp:lastModifiedBy>
  <cp:revision>44</cp:revision>
  <cp:lastPrinted>2020-10-21T19:32:22Z</cp:lastPrinted>
  <dcterms:created xsi:type="dcterms:W3CDTF">2020-09-02T21:44:43Z</dcterms:created>
  <dcterms:modified xsi:type="dcterms:W3CDTF">2020-10-21T22:03:22Z</dcterms:modified>
</cp:coreProperties>
</file>