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notesMasterIdLst>
    <p:notesMasterId r:id="rId12"/>
  </p:notes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</p:sldIdLst>
  <p:sldSz cx="12192000" cy="6858000"/>
  <p:notesSz cx="6797675" cy="9926638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Oscar Aguilar" initials="OA" lastIdx="2" clrIdx="0">
    <p:extLst>
      <p:ext uri="{19B8F6BF-5375-455C-9EA6-DF929625EA0E}">
        <p15:presenceInfo xmlns:p15="http://schemas.microsoft.com/office/powerpoint/2012/main" userId="S-1-5-21-1008597916-9669902-3997563023-118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5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D64ECAFD-C189-46C8-9B8D-1E794A10FF6B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4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ED0236D7-01A6-4E24-9A84-023339DE242B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4918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9055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2923806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119588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2323326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766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566012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68669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876924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0669289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1558809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599360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729D3221-74A6-4BE2-A395-EE7B0D27131D}" type="datetimeFigureOut">
              <a:rPr lang="es-SV" smtClean="0"/>
              <a:t>26/7/2020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1171828-1C43-4D08-BBD5-7885DDF7DDBF}" type="slidenum">
              <a:rPr lang="es-SV" smtClean="0"/>
              <a:t>‹Nº›</a:t>
            </a:fld>
            <a:endParaRPr lang="es-SV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6044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40913" y="1635617"/>
            <a:ext cx="11101588" cy="3542926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>
                <a:latin typeface="Aharoni"/>
                <a:cs typeface="Aharoni"/>
              </a:rPr>
              <a:t>Plan de mejora </a:t>
            </a:r>
            <a:br>
              <a:rPr lang="es-SV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>
                <a:latin typeface="Aharoni"/>
                <a:cs typeface="Aharoni"/>
              </a:rPr>
              <a:t>en integridad pública</a:t>
            </a:r>
            <a:br>
              <a:rPr lang="es-SV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r>
              <a:rPr lang="es-SV" dirty="0">
                <a:latin typeface="Aharoni"/>
                <a:cs typeface="Aharoni"/>
              </a:rPr>
              <a:t>2019-2020</a:t>
            </a:r>
            <a:br>
              <a:rPr lang="es-SV" dirty="0">
                <a:latin typeface="Aharoni" panose="02010803020104030203" pitchFamily="2" charset="-79"/>
                <a:cs typeface="Aharoni" panose="02010803020104030203" pitchFamily="2" charset="-79"/>
              </a:rPr>
            </a:br>
            <a:br>
              <a:rPr lang="es-SV" dirty="0">
                <a:latin typeface="Aharoni"/>
                <a:cs typeface="Aharoni"/>
              </a:rPr>
            </a:br>
            <a:endParaRPr lang="es-SV" sz="2400">
              <a:latin typeface="Aharoni"/>
              <a:cs typeface="Aharoni"/>
            </a:endParaRPr>
          </a:p>
        </p:txBody>
      </p:sp>
    </p:spTree>
    <p:extLst>
      <p:ext uri="{BB962C8B-B14F-4D97-AF65-F5344CB8AC3E}">
        <p14:creationId xmlns:p14="http://schemas.microsoft.com/office/powerpoint/2010/main" val="3457237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00607615"/>
              </p:ext>
            </p:extLst>
          </p:nvPr>
        </p:nvGraphicFramePr>
        <p:xfrm>
          <a:off x="393895" y="337627"/>
          <a:ext cx="11493304" cy="626001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5425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183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0650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68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26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267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1267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1267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1267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75757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804122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Prevención y lucha contra la corrupción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Política de Talento Humano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Desarrollo de política de talento humano en el TEG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Pendiente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No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Mónica Reyes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7435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Eficiencia pública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Carta sobre derechos ciudadanos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Elaboración de carta de servicios sobre servicios prestados por TEG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Elaborada pero no implementada ni distribuida. Podría hacerse video de lanzamiento.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No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Implementación:</a:t>
                      </a:r>
                      <a:br>
                        <a:rPr lang="es-SV" sz="1400" u="none" strike="noStrike">
                          <a:effectLst/>
                        </a:rPr>
                      </a:br>
                      <a:r>
                        <a:rPr lang="es-SV" sz="1400" u="none" strike="noStrike">
                          <a:effectLst/>
                        </a:rPr>
                        <a:t>Luis Dueñas,</a:t>
                      </a:r>
                      <a:br>
                        <a:rPr lang="es-SV" sz="1400" u="none" strike="noStrike">
                          <a:effectLst/>
                        </a:rPr>
                      </a:br>
                      <a:r>
                        <a:rPr lang="es-SV" sz="1400" u="none" strike="noStrike">
                          <a:effectLst/>
                        </a:rPr>
                        <a:t>Evangelina Colato</a:t>
                      </a:r>
                      <a:br>
                        <a:rPr lang="es-SV" sz="1400" u="none" strike="noStrike">
                          <a:effectLst/>
                        </a:rPr>
                      </a:br>
                      <a:r>
                        <a:rPr lang="es-SV" sz="1400" u="none" strike="noStrike">
                          <a:effectLst/>
                        </a:rPr>
                        <a:t>Elaboración:</a:t>
                      </a:r>
                      <a:br>
                        <a:rPr lang="es-SV" sz="1400" u="none" strike="noStrike">
                          <a:effectLst/>
                        </a:rPr>
                      </a:br>
                      <a:r>
                        <a:rPr lang="es-SV" sz="1400" u="none" strike="noStrike">
                          <a:effectLst/>
                        </a:rPr>
                        <a:t>Marina Rosa</a:t>
                      </a:r>
                      <a:br>
                        <a:rPr lang="es-SV" sz="1400" u="none" strike="noStrike">
                          <a:effectLst/>
                        </a:rPr>
                      </a:br>
                      <a:r>
                        <a:rPr lang="es-SV" sz="1400" u="none" strike="noStrike">
                          <a:effectLst/>
                        </a:rPr>
                        <a:t>Jefaturas UFI, UDICA, UACI y OIP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5549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Eficiencia pública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Programa de cambio de cultura organizacional enfocado en integridad pública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Diseño e implementación de plan para mejora de cultura organizacional enfocado en integridad pública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Elaborado pero no implementado. Pro-Integridad puede apoyar impresión de materiales.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Si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Mónica Reyes,</a:t>
                      </a:r>
                      <a:br>
                        <a:rPr lang="es-SV" sz="1600" u="none" strike="noStrike">
                          <a:effectLst/>
                        </a:rPr>
                      </a:br>
                      <a:r>
                        <a:rPr lang="es-SV" sz="1600" u="none" strike="noStrike">
                          <a:effectLst/>
                        </a:rPr>
                        <a:t>Julio Ramírez,</a:t>
                      </a:r>
                      <a:br>
                        <a:rPr lang="es-SV" sz="1600" u="none" strike="noStrike">
                          <a:effectLst/>
                        </a:rPr>
                      </a:br>
                      <a:r>
                        <a:rPr lang="es-SV" sz="1600" u="none" strike="noStrike">
                          <a:effectLst/>
                        </a:rPr>
                        <a:t>Ana Ruth Díaz,</a:t>
                      </a:r>
                      <a:br>
                        <a:rPr lang="es-SV" sz="1600" u="none" strike="noStrike">
                          <a:effectLst/>
                        </a:rPr>
                      </a:br>
                      <a:r>
                        <a:rPr lang="es-SV" sz="1600" u="none" strike="noStrike">
                          <a:effectLst/>
                        </a:rPr>
                        <a:t>Cecilia Santamaría,</a:t>
                      </a:r>
                      <a:br>
                        <a:rPr lang="es-SV" sz="1600" u="none" strike="noStrike">
                          <a:effectLst/>
                        </a:rPr>
                      </a:br>
                      <a:r>
                        <a:rPr lang="es-SV" sz="1600" u="none" strike="noStrike">
                          <a:effectLst/>
                        </a:rPr>
                        <a:t>Gloria Coto,</a:t>
                      </a:r>
                      <a:br>
                        <a:rPr lang="es-SV" sz="1600" u="none" strike="noStrike">
                          <a:effectLst/>
                        </a:rPr>
                      </a:br>
                      <a:r>
                        <a:rPr lang="es-SV" sz="1600" u="none" strike="noStrike">
                          <a:effectLst/>
                        </a:rPr>
                        <a:t>(Responsable UEL)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04122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Eficiencia pública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Programa de formación de entidades públicas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Asistencia técnica y logística para lanzamiento e implementación del curso de ética pública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Pendiente. Pro-Integridad puede apoyar lanzamiento de curso.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Si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Juan Carlos García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1038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097280" y="286604"/>
            <a:ext cx="10058400" cy="684068"/>
          </a:xfrm>
        </p:spPr>
        <p:txBody>
          <a:bodyPr>
            <a:normAutofit fontScale="90000"/>
          </a:bodyPr>
          <a:lstStyle/>
          <a:p>
            <a:pPr algn="ctr"/>
            <a:r>
              <a:rPr lang="es-SV" dirty="0">
                <a:latin typeface="Aharoni" panose="02010803020104030203" pitchFamily="2" charset="-79"/>
                <a:cs typeface="Aharoni" panose="02010803020104030203" pitchFamily="2" charset="-79"/>
              </a:rPr>
              <a:t>Actividades prioritarias</a:t>
            </a:r>
          </a:p>
        </p:txBody>
      </p:sp>
      <p:graphicFrame>
        <p:nvGraphicFramePr>
          <p:cNvPr id="7" name="Marcador de contenido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61420906"/>
              </p:ext>
            </p:extLst>
          </p:nvPr>
        </p:nvGraphicFramePr>
        <p:xfrm>
          <a:off x="682579" y="1083211"/>
          <a:ext cx="10972799" cy="50081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71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78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861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6059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48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105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105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105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6105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6105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148619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677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210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08840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No.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DIMENSIÓN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INDICADOR DE INTEGRIDAD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ACTIVIDAD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ESTADO DE LA ACTIVIDAD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T3 (Ab-</a:t>
                      </a:r>
                      <a:r>
                        <a:rPr lang="es-SV" sz="11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Jn</a:t>
                      </a:r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 2019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T4  (</a:t>
                      </a:r>
                      <a:r>
                        <a:rPr lang="es-SV" sz="11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Jl-Spt</a:t>
                      </a:r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 2019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T1 (</a:t>
                      </a:r>
                      <a:r>
                        <a:rPr lang="es-SV" sz="11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Oc-Dc</a:t>
                      </a:r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 2019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T2 (En-Mar) 2020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T3 (Ab-</a:t>
                      </a:r>
                      <a:r>
                        <a:rPr lang="es-SV" sz="1100" u="none" strike="noStrike" dirty="0" err="1">
                          <a:solidFill>
                            <a:schemeClr val="tx1"/>
                          </a:solidFill>
                          <a:effectLst/>
                        </a:rPr>
                        <a:t>Jn</a:t>
                      </a:r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) 2020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Responsables TEG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APOYO PROYECTO PRO-INTEGRIDAD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PUNTAJE TOTAL CRITERIOS</a:t>
                      </a:r>
                      <a:endParaRPr lang="es-SV" sz="11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7693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Transparencia, prevención y lucha contra la corrupción, ética pública, participación ciudadana y rendición de cuentas 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Políticas de Transparencia, Prevención Lucha contra la Corrupción, Ética, Participación Ciudadana, Rendición de Cuentas y Eficiencia Pública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Asistencia técnica para el desarrollo de una "Política de Integridad Institucional y Gobierno Abierto" del TEG</a:t>
                      </a:r>
                      <a:br>
                        <a:rPr lang="es-SV" sz="1200" u="none" strike="noStrike" dirty="0">
                          <a:effectLst/>
                        </a:rPr>
                      </a:br>
                      <a:br>
                        <a:rPr lang="es-SV" sz="1200" u="none" strike="noStrike" dirty="0">
                          <a:effectLst/>
                        </a:rPr>
                      </a:br>
                      <a:r>
                        <a:rPr lang="es-SV" sz="1200" u="none" strike="noStrike" dirty="0">
                          <a:effectLst/>
                        </a:rPr>
                        <a:t>Inclusión de componente de datos abiertos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Propuesta para desarrollarse en 2019-2020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CII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Sí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14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9332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2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Eficiencia pública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Normativa sobre funcionamieno del pleno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 err="1">
                          <a:effectLst/>
                        </a:rPr>
                        <a:t>Desarollo</a:t>
                      </a:r>
                      <a:r>
                        <a:rPr lang="es-SV" sz="1200" u="none" strike="noStrike" dirty="0">
                          <a:effectLst/>
                        </a:rPr>
                        <a:t> de mecanismos y procedimientos para gestión interna del Pleno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Propuesta para desarrollarse en 2019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Karina de Olivares,</a:t>
                      </a:r>
                      <a:br>
                        <a:rPr lang="es-SV" sz="1200" u="none" strike="noStrike">
                          <a:effectLst/>
                        </a:rPr>
                      </a:br>
                      <a:r>
                        <a:rPr lang="es-SV" sz="1200" u="none" strike="noStrike">
                          <a:effectLst/>
                        </a:rPr>
                        <a:t>Rosario de Barillas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Sí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14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49434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3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Prevención y lucha contra la corrupción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Mecanismos para que ciudadanos denuncien actos de corrupción, Gestión de declaraciones de probidad de funcionarios de la institución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1) Gestión de denuncias de corrupción</a:t>
                      </a:r>
                      <a:br>
                        <a:rPr lang="es-SV" sz="1200" u="none" strike="noStrike" dirty="0">
                          <a:effectLst/>
                        </a:rPr>
                      </a:br>
                      <a:r>
                        <a:rPr lang="es-SV" sz="1200" u="none" strike="noStrike" dirty="0">
                          <a:effectLst/>
                        </a:rPr>
                        <a:t>2) Gestión de declaraciones de probidad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En desarrollo por GTIAC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Marina Rosa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Sí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13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accent1">
                        <a:tint val="2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419007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29121059"/>
              </p:ext>
            </p:extLst>
          </p:nvPr>
        </p:nvGraphicFramePr>
        <p:xfrm>
          <a:off x="407962" y="407960"/>
          <a:ext cx="11422966" cy="56692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89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406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411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738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7918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717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7176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71760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71760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7176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195743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91077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43519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49117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No.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DIMENSIÓN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INDICADOR DE INTEGRIDAD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ACTIVIDAD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ESTADO DE LA ACTIVIDAD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T3 (Ab-</a:t>
                      </a:r>
                      <a:r>
                        <a:rPr lang="es-SV" sz="1100" u="none" strike="noStrike" dirty="0" err="1">
                          <a:effectLst/>
                        </a:rPr>
                        <a:t>Jn</a:t>
                      </a:r>
                      <a:r>
                        <a:rPr lang="es-SV" sz="1100" u="none" strike="noStrike" dirty="0">
                          <a:effectLst/>
                        </a:rPr>
                        <a:t>) 2019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T4  (</a:t>
                      </a:r>
                      <a:r>
                        <a:rPr lang="es-SV" sz="1100" u="none" strike="noStrike" dirty="0" err="1">
                          <a:effectLst/>
                        </a:rPr>
                        <a:t>Jl-Spt</a:t>
                      </a:r>
                      <a:r>
                        <a:rPr lang="es-SV" sz="1100" u="none" strike="noStrike" dirty="0">
                          <a:effectLst/>
                        </a:rPr>
                        <a:t>) 2019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T1 (</a:t>
                      </a:r>
                      <a:r>
                        <a:rPr lang="es-SV" sz="1100" u="none" strike="noStrike" dirty="0" err="1">
                          <a:effectLst/>
                        </a:rPr>
                        <a:t>Oc-Dc</a:t>
                      </a:r>
                      <a:r>
                        <a:rPr lang="es-SV" sz="1100" u="none" strike="noStrike" dirty="0">
                          <a:effectLst/>
                        </a:rPr>
                        <a:t>) 2019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T2 (En-Mar) 2020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>
                          <a:effectLst/>
                        </a:rPr>
                        <a:t>T3 (Ab-Jn) 2020</a:t>
                      </a:r>
                      <a:endParaRPr lang="es-SV" sz="11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Responsables TEG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APOYO PROYECTO PRO-INTEGRIDAD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u="none" strike="noStrike" dirty="0">
                          <a:effectLst/>
                        </a:rPr>
                        <a:t>PUNTAJE TOTAL CRITERIOS</a:t>
                      </a:r>
                      <a:endParaRPr lang="es-SV" sz="11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3152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4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Ética pública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Ejecución de actividades formativas en áreas de ética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Desarrollar talleres específicos durante Semana de la Ética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Propuesta para desarrollarse en 2019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Lesvia Salas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Sí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13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253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5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Eficiencia pública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Gestión del proceso administrativo sancionador del TEG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Asistencia técnica para la mejora de gestión del proceso administrativo sancionador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En desarrollo con consultor externo (Dra. Cardona) para 2019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 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200" u="none" strike="noStrike">
                          <a:effectLst/>
                        </a:rPr>
                        <a:t>Wendy Mulato,</a:t>
                      </a:r>
                      <a:br>
                        <a:rPr lang="en-US" sz="1200" u="none" strike="noStrike">
                          <a:effectLst/>
                        </a:rPr>
                      </a:br>
                      <a:r>
                        <a:rPr lang="en-US" sz="1200" u="none" strike="noStrike">
                          <a:effectLst/>
                        </a:rPr>
                        <a:t>Karen Quintanilla,</a:t>
                      </a:r>
                      <a:br>
                        <a:rPr lang="en-US" sz="1200" u="none" strike="noStrike">
                          <a:effectLst/>
                        </a:rPr>
                      </a:br>
                      <a:r>
                        <a:rPr lang="en-US" sz="1200" u="none" strike="noStrike">
                          <a:effectLst/>
                        </a:rPr>
                        <a:t>Herson López,</a:t>
                      </a:r>
                      <a:br>
                        <a:rPr lang="en-US" sz="1200" u="none" strike="noStrike">
                          <a:effectLst/>
                        </a:rPr>
                      </a:br>
                      <a:r>
                        <a:rPr lang="en-US" sz="1200" u="none" strike="noStrike">
                          <a:effectLst/>
                        </a:rPr>
                        <a:t>William Rivera</a:t>
                      </a:r>
                      <a:endParaRPr lang="en-US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Sí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13</a:t>
                      </a:r>
                      <a:endParaRPr lang="es-SV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7405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6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Eficiencia pública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>
                          <a:effectLst/>
                        </a:rPr>
                        <a:t>Gestión del proceso administrativo sancionador del TEG</a:t>
                      </a:r>
                      <a:endParaRPr lang="es-SV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Creación y validación de procedimientos internos de la gestión de los expedientes relativos al procedimiento administrativo sancionatorio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Propuesta para desarrollarse en 2019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Wendy Mulato,</a:t>
                      </a:r>
                      <a:br>
                        <a:rPr lang="es-SV" sz="1200" u="none" strike="noStrike" dirty="0">
                          <a:effectLst/>
                        </a:rPr>
                      </a:br>
                      <a:r>
                        <a:rPr lang="es-SV" sz="1200" u="none" strike="noStrike" dirty="0">
                          <a:effectLst/>
                        </a:rPr>
                        <a:t>Karen Quintanilla,</a:t>
                      </a:r>
                      <a:br>
                        <a:rPr lang="es-SV" sz="1200" u="none" strike="noStrike" dirty="0">
                          <a:effectLst/>
                        </a:rPr>
                      </a:br>
                      <a:r>
                        <a:rPr lang="es-SV" sz="1200" u="none" strike="noStrike" dirty="0">
                          <a:effectLst/>
                        </a:rPr>
                        <a:t>Herson López,</a:t>
                      </a:r>
                      <a:br>
                        <a:rPr lang="es-SV" sz="1200" u="none" strike="noStrike" dirty="0">
                          <a:effectLst/>
                        </a:rPr>
                      </a:br>
                      <a:r>
                        <a:rPr lang="es-SV" sz="1200" u="none" strike="noStrike" dirty="0">
                          <a:effectLst/>
                        </a:rPr>
                        <a:t>William Rivera,</a:t>
                      </a:r>
                      <a:br>
                        <a:rPr lang="es-SV" sz="1200" u="none" strike="noStrike" dirty="0">
                          <a:effectLst/>
                        </a:rPr>
                      </a:br>
                      <a:r>
                        <a:rPr lang="es-SV" sz="1200" u="none" strike="noStrike" dirty="0">
                          <a:effectLst/>
                        </a:rPr>
                        <a:t>Enrique Rubio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Por definir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 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5256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2938826"/>
              </p:ext>
            </p:extLst>
          </p:nvPr>
        </p:nvGraphicFramePr>
        <p:xfrm>
          <a:off x="682579" y="714961"/>
          <a:ext cx="10934167" cy="49315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61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33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2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088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016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13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013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013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6013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60132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1445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65784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262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121231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No.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DIMENSIÓN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INDICADOR DE INTEGRIDAD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ACTIVIDAD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ESTADO DE LA ACTIVIDAD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T3 (Ab-</a:t>
                      </a:r>
                      <a:r>
                        <a:rPr lang="es-SV" sz="1200" u="none" strike="noStrike" dirty="0" err="1">
                          <a:effectLst/>
                        </a:rPr>
                        <a:t>Jn</a:t>
                      </a:r>
                      <a:r>
                        <a:rPr lang="es-SV" sz="1200" u="none" strike="noStrike" dirty="0">
                          <a:effectLst/>
                        </a:rPr>
                        <a:t>) 2019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T4  (</a:t>
                      </a:r>
                      <a:r>
                        <a:rPr lang="es-SV" sz="1200" u="none" strike="noStrike" dirty="0" err="1">
                          <a:effectLst/>
                        </a:rPr>
                        <a:t>Jl-Spt</a:t>
                      </a:r>
                      <a:r>
                        <a:rPr lang="es-SV" sz="1200" u="none" strike="noStrike" dirty="0">
                          <a:effectLst/>
                        </a:rPr>
                        <a:t>) 2019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T1 (</a:t>
                      </a:r>
                      <a:r>
                        <a:rPr lang="es-SV" sz="1200" u="none" strike="noStrike" dirty="0" err="1">
                          <a:effectLst/>
                        </a:rPr>
                        <a:t>Oc-Dc</a:t>
                      </a:r>
                      <a:r>
                        <a:rPr lang="es-SV" sz="1200" u="none" strike="noStrike" dirty="0">
                          <a:effectLst/>
                        </a:rPr>
                        <a:t>) 2019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T2 (En-Mar) 2020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T3 (Ab-</a:t>
                      </a:r>
                      <a:r>
                        <a:rPr lang="es-SV" sz="1200" u="none" strike="noStrike" dirty="0" err="1">
                          <a:effectLst/>
                        </a:rPr>
                        <a:t>Jn</a:t>
                      </a:r>
                      <a:r>
                        <a:rPr lang="es-SV" sz="1200" u="none" strike="noStrike" dirty="0">
                          <a:effectLst/>
                        </a:rPr>
                        <a:t>) 2020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Responsables TEG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APOYO PROYECTO PRO-INTEGRIDAD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PUNTAJE TOTAL CRITERIOS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36085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Eficiencia pública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Plataforma de gestión de denuncias presentadas al TEG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Desarrollo de sistema informático de gestión de procedimientos administrativos sancionatorios por infracciones a la ética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Propuesta para desarrollarse en 2019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Wendy Mulato,</a:t>
                      </a:r>
                      <a:br>
                        <a:rPr lang="es-SV" sz="1400" u="none" strike="noStrike">
                          <a:effectLst/>
                        </a:rPr>
                      </a:br>
                      <a:r>
                        <a:rPr lang="es-SV" sz="1400" u="none" strike="noStrike">
                          <a:effectLst/>
                        </a:rPr>
                        <a:t>Karen Quintanilla,</a:t>
                      </a:r>
                      <a:br>
                        <a:rPr lang="es-SV" sz="1400" u="none" strike="noStrike">
                          <a:effectLst/>
                        </a:rPr>
                      </a:br>
                      <a:r>
                        <a:rPr lang="es-SV" sz="1400" u="none" strike="noStrike">
                          <a:effectLst/>
                        </a:rPr>
                        <a:t>Herson López,</a:t>
                      </a:r>
                      <a:br>
                        <a:rPr lang="es-SV" sz="1400" u="none" strike="noStrike">
                          <a:effectLst/>
                        </a:rPr>
                      </a:br>
                      <a:r>
                        <a:rPr lang="es-SV" sz="1400" u="none" strike="noStrike">
                          <a:effectLst/>
                        </a:rPr>
                        <a:t>William Rivera,</a:t>
                      </a:r>
                      <a:br>
                        <a:rPr lang="es-SV" sz="1400" u="none" strike="noStrike">
                          <a:effectLst/>
                        </a:rPr>
                      </a:br>
                      <a:r>
                        <a:rPr lang="es-SV" sz="1400" u="none" strike="noStrike">
                          <a:effectLst/>
                        </a:rPr>
                        <a:t>Salvador Quintanilla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Sí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12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8310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Transparencia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Aplicaciones informáticas para seguimiento de solicitudes de información, Aplicación tecnológicas relacionadas con los procesos de acceso a la información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Mecanismos de transparencia: desarrollo de sitio web con enfoque orientado al componente de Transparencia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Propuesta para desarrollarse en 2019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Wilber Colorado,</a:t>
                      </a:r>
                      <a:br>
                        <a:rPr lang="es-SV" sz="1400" u="none" strike="noStrike" dirty="0">
                          <a:effectLst/>
                        </a:rPr>
                      </a:br>
                      <a:r>
                        <a:rPr lang="es-SV" sz="1400" u="none" strike="noStrike" dirty="0">
                          <a:effectLst/>
                        </a:rPr>
                        <a:t>Salvador Quintanilla,</a:t>
                      </a:r>
                      <a:br>
                        <a:rPr lang="es-SV" sz="1400" u="none" strike="noStrike" dirty="0">
                          <a:effectLst/>
                        </a:rPr>
                      </a:br>
                      <a:r>
                        <a:rPr lang="es-SV" sz="1400" u="none" strike="noStrike" dirty="0">
                          <a:effectLst/>
                        </a:rPr>
                        <a:t>Abril Ortiz,</a:t>
                      </a:r>
                      <a:br>
                        <a:rPr lang="es-SV" sz="1400" u="none" strike="noStrike" dirty="0">
                          <a:effectLst/>
                        </a:rPr>
                      </a:br>
                      <a:r>
                        <a:rPr lang="es-SV" sz="1400" u="none" strike="noStrike" dirty="0">
                          <a:effectLst/>
                        </a:rPr>
                        <a:t>Juan Carlos García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Sí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12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867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173145"/>
              </p:ext>
            </p:extLst>
          </p:nvPr>
        </p:nvGraphicFramePr>
        <p:xfrm>
          <a:off x="785610" y="575448"/>
          <a:ext cx="10753859" cy="53639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14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6214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3332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055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83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5584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5584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55841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55841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5584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12570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5645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1168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63463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No.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DIMENSIÓN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INDICADOR DE INTEGRIDAD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ACTIVIDAD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ESTADO DE LA ACTIVIDAD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T3 (Ab-</a:t>
                      </a:r>
                      <a:r>
                        <a:rPr lang="es-SV" sz="1200" u="none" strike="noStrike" dirty="0" err="1">
                          <a:effectLst/>
                        </a:rPr>
                        <a:t>Jn</a:t>
                      </a:r>
                      <a:r>
                        <a:rPr lang="es-SV" sz="1200" u="none" strike="noStrike" dirty="0">
                          <a:effectLst/>
                        </a:rPr>
                        <a:t>) 2019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T4  (</a:t>
                      </a:r>
                      <a:r>
                        <a:rPr lang="es-SV" sz="1200" u="none" strike="noStrike" dirty="0" err="1">
                          <a:effectLst/>
                        </a:rPr>
                        <a:t>Jl-Spt</a:t>
                      </a:r>
                      <a:r>
                        <a:rPr lang="es-SV" sz="1200" u="none" strike="noStrike" dirty="0">
                          <a:effectLst/>
                        </a:rPr>
                        <a:t>) 2019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T1 (</a:t>
                      </a:r>
                      <a:r>
                        <a:rPr lang="es-SV" sz="1200" u="none" strike="noStrike" dirty="0" err="1">
                          <a:effectLst/>
                        </a:rPr>
                        <a:t>Oc-Dc</a:t>
                      </a:r>
                      <a:r>
                        <a:rPr lang="es-SV" sz="1200" u="none" strike="noStrike" dirty="0">
                          <a:effectLst/>
                        </a:rPr>
                        <a:t>) 2019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T2 (En-Mar) 2020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T3 (Ab-</a:t>
                      </a:r>
                      <a:r>
                        <a:rPr lang="es-SV" sz="1200" u="none" strike="noStrike" dirty="0" err="1">
                          <a:effectLst/>
                        </a:rPr>
                        <a:t>Jn</a:t>
                      </a:r>
                      <a:r>
                        <a:rPr lang="es-SV" sz="1200" u="none" strike="noStrike" dirty="0">
                          <a:effectLst/>
                        </a:rPr>
                        <a:t>) 2020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Responsables TEG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APOYO PROYECTO PRO-INTEGRIDAD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PUNTAJE TOTAL CRITERIOS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71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Prevención y lucha contra la corrupción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Desarrollo de contenido para capacitación basada en casos 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Propuesta para desarrollarse en 2020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Personal UDICA / Personal UEL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Sí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216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Eficiencia pública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Programa de seguimiento de entidades obligadas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Divulgación de Directorio CEG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Propuesta para desarrollarse en 2019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Lesvia Salas,</a:t>
                      </a:r>
                      <a:br>
                        <a:rPr lang="es-SV" sz="1400" u="none" strike="noStrike">
                          <a:effectLst/>
                        </a:rPr>
                      </a:br>
                      <a:r>
                        <a:rPr lang="es-SV" sz="1400" u="none" strike="noStrike">
                          <a:effectLst/>
                        </a:rPr>
                        <a:t>Mercedes Serarols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Sí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12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101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11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Prevención y lucha contra la corrupción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Normativa sobre comisión prevención y lucha contra la corrupción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Desarrollo de normas contra la corrupción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En desarrollo con GTIAC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Comisión de lucha contra la corrupción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Por definir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12</a:t>
                      </a:r>
                      <a:endParaRPr lang="es-SV" sz="14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28007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12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Transparencia, prevención y lucha contra la corrupción, ética pública, participación ciudadana y rendición de cuentas 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Estrategia de comunicación en Transparencia, Prevención Lucha contra la Corrupción, Ética, Participación Ciudadana, Rendición de Cuentas y Eficiencia Pública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Plan de comunicación con iniciativas estratégicamente enfocadas para cada uno de los seis componentes de integridad</a:t>
                      </a:r>
                      <a:br>
                        <a:rPr lang="es-SV" sz="1400" u="none" strike="noStrike" dirty="0">
                          <a:effectLst/>
                        </a:rPr>
                      </a:br>
                      <a:r>
                        <a:rPr lang="es-SV" sz="1400" u="none" strike="noStrike" dirty="0">
                          <a:effectLst/>
                        </a:rPr>
                        <a:t> (</a:t>
                      </a:r>
                      <a:r>
                        <a:rPr lang="es-SV" sz="1400" u="none" strike="noStrike" dirty="0" err="1">
                          <a:effectLst/>
                        </a:rPr>
                        <a:t>e.g</a:t>
                      </a:r>
                      <a:r>
                        <a:rPr lang="es-SV" sz="1400" u="none" strike="noStrike" dirty="0">
                          <a:effectLst/>
                        </a:rPr>
                        <a:t>. transparencia a través de redes sociales; planes de capacitación; etc.)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Propuesta para desarrollarse en 2019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Abril Ortiz,</a:t>
                      </a:r>
                      <a:br>
                        <a:rPr lang="es-SV" sz="1400" u="none" strike="noStrike" dirty="0">
                          <a:effectLst/>
                        </a:rPr>
                      </a:br>
                      <a:r>
                        <a:rPr lang="es-SV" sz="1400" u="none" strike="noStrike" dirty="0">
                          <a:effectLst/>
                        </a:rPr>
                        <a:t>Evangelina Colato,</a:t>
                      </a:r>
                      <a:br>
                        <a:rPr lang="es-SV" sz="1400" u="none" strike="noStrike" dirty="0">
                          <a:effectLst/>
                        </a:rPr>
                      </a:br>
                      <a:r>
                        <a:rPr lang="es-SV" sz="1400" u="none" strike="noStrike" dirty="0">
                          <a:effectLst/>
                        </a:rPr>
                        <a:t>Juan Carlos García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No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11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94941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925656"/>
              </p:ext>
            </p:extLst>
          </p:nvPr>
        </p:nvGraphicFramePr>
        <p:xfrm>
          <a:off x="669701" y="562708"/>
          <a:ext cx="10947042" cy="563670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64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848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644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75412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2171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6043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6043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6043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6043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6043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1145924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566451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520874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</a:tblGrid>
              <a:tr h="215980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No.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DIMENSIÓN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INDICADOR DE INTEGRIDAD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ACTIVIDAD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ESTADO DE LA ACTIVIDAD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T3 (Ab-</a:t>
                      </a:r>
                      <a:r>
                        <a:rPr lang="es-SV" sz="1200" u="none" strike="noStrike" dirty="0" err="1">
                          <a:effectLst/>
                        </a:rPr>
                        <a:t>Jn</a:t>
                      </a:r>
                      <a:r>
                        <a:rPr lang="es-SV" sz="1200" u="none" strike="noStrike" dirty="0">
                          <a:effectLst/>
                        </a:rPr>
                        <a:t>) 2019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T4  (</a:t>
                      </a:r>
                      <a:r>
                        <a:rPr lang="es-SV" sz="1200" u="none" strike="noStrike" dirty="0" err="1">
                          <a:effectLst/>
                        </a:rPr>
                        <a:t>Jl-Spt</a:t>
                      </a:r>
                      <a:r>
                        <a:rPr lang="es-SV" sz="1200" u="none" strike="noStrike" dirty="0">
                          <a:effectLst/>
                        </a:rPr>
                        <a:t>) 2019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T1 (</a:t>
                      </a:r>
                      <a:r>
                        <a:rPr lang="es-SV" sz="1200" u="none" strike="noStrike" dirty="0" err="1">
                          <a:effectLst/>
                        </a:rPr>
                        <a:t>Oc-Dc</a:t>
                      </a:r>
                      <a:r>
                        <a:rPr lang="es-SV" sz="1200" u="none" strike="noStrike" dirty="0">
                          <a:effectLst/>
                        </a:rPr>
                        <a:t>) 2019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T2 (En-Mar) 2020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T3 (Ab-</a:t>
                      </a:r>
                      <a:r>
                        <a:rPr lang="es-SV" sz="1200" u="none" strike="noStrike" dirty="0" err="1">
                          <a:effectLst/>
                        </a:rPr>
                        <a:t>Jn</a:t>
                      </a:r>
                      <a:r>
                        <a:rPr lang="es-SV" sz="1200" u="none" strike="noStrike" dirty="0">
                          <a:effectLst/>
                        </a:rPr>
                        <a:t>) 2020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Responsables TEG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APOYO PROYECTO PRO-INTEGRIDAD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200" u="none" strike="noStrike" dirty="0">
                          <a:effectLst/>
                        </a:rPr>
                        <a:t>PUNTAJE TOTAL CRITERIOS</a:t>
                      </a:r>
                      <a:endParaRPr lang="es-SV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1709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13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SV" sz="1400" u="none" strike="noStrike" dirty="0">
                          <a:effectLst/>
                        </a:rPr>
                        <a:t>Eficiencia pública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SV" sz="1400" u="none" strike="noStrike" dirty="0">
                          <a:effectLst/>
                        </a:rPr>
                        <a:t>Procesos de mejoramiento profesional de los servidores públicos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SV" sz="1400" u="none" strike="noStrike" dirty="0">
                          <a:effectLst/>
                        </a:rPr>
                        <a:t>Capacitación a personal jurídico del TEG (enfocado al tema de la nueva Ley de Procedimientos Administrativos para año 2019 y en 2020, pendiente de definir temática)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SV" sz="1400" u="none" strike="noStrike" dirty="0">
                          <a:effectLst/>
                        </a:rPr>
                        <a:t>Propuesta para desarrollarse en 2019 y se repite en 2020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es-SV" sz="1400" u="none" strike="noStrike" dirty="0">
                          <a:effectLst/>
                        </a:rPr>
                        <a:t>Sí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5980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14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s-SV" sz="1400" u="none" strike="noStrike" dirty="0">
                        <a:effectLst/>
                      </a:endParaRPr>
                    </a:p>
                  </a:txBody>
                  <a:tcPr marL="5987" marR="5987" marT="5987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987" marR="5987" marT="5987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0111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SV" dirty="0">
                <a:latin typeface="Aharoni" panose="02010803020104030203" pitchFamily="2" charset="-79"/>
                <a:cs typeface="Aharoni" panose="02010803020104030203" pitchFamily="2" charset="-79"/>
              </a:rPr>
              <a:t>Actividades pendientes del Plan de Mejora 2017</a:t>
            </a:r>
          </a:p>
        </p:txBody>
      </p:sp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131328"/>
              </p:ext>
            </p:extLst>
          </p:nvPr>
        </p:nvGraphicFramePr>
        <p:xfrm>
          <a:off x="875762" y="1941342"/>
          <a:ext cx="10483402" cy="389674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69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22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596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4738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5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8519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8519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8519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8519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54871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817651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Ética pública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Gestión de la Comisión de Ética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Asistencia técnica para la aplicación del Manual de Funcionamiento para las Comisiones de Ética del TEG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Pendiente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>
                          <a:effectLst/>
                        </a:rPr>
                        <a:t> </a:t>
                      </a:r>
                      <a:endParaRPr lang="es-SV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No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Lesvia Salas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909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Rendición de cuentas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Uso de </a:t>
                      </a:r>
                      <a:r>
                        <a:rPr lang="es-SV" sz="1600" u="none" strike="noStrike" dirty="0" err="1">
                          <a:effectLst/>
                        </a:rPr>
                        <a:t>TIC's</a:t>
                      </a:r>
                      <a:r>
                        <a:rPr lang="es-SV" sz="1600" u="none" strike="noStrike" dirty="0">
                          <a:effectLst/>
                        </a:rPr>
                        <a:t> aplicado a mecanismos de rendición de cuentas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Asistencia técnica para el fortalecimiento de la rendición de cuentas usando TIC´S (transmisión en </a:t>
                      </a:r>
                      <a:r>
                        <a:rPr lang="es-SV" sz="1600" u="none" strike="noStrike" dirty="0" err="1">
                          <a:effectLst/>
                        </a:rPr>
                        <a:t>linea</a:t>
                      </a:r>
                      <a:r>
                        <a:rPr lang="es-SV" sz="1600" u="none" strike="noStrike" dirty="0">
                          <a:effectLst/>
                        </a:rPr>
                        <a:t>, canal de </a:t>
                      </a:r>
                      <a:r>
                        <a:rPr lang="es-SV" sz="1600" u="none" strike="noStrike" dirty="0" err="1">
                          <a:effectLst/>
                        </a:rPr>
                        <a:t>interracción</a:t>
                      </a:r>
                      <a:r>
                        <a:rPr lang="es-SV" sz="1600" u="none" strike="noStrike" dirty="0">
                          <a:effectLst/>
                        </a:rPr>
                        <a:t> online, espacio para preguntar anticipadamente por medio de la página web y luego tener acceso a las respuestas "Portal de transparencia y rendición de cuentas")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Finalizada la entrega. Pendiente de definir uso para 1 equipo. Informática realiza análisis de programación para pantalla tipo </a:t>
                      </a:r>
                      <a:r>
                        <a:rPr lang="es-SV" sz="1400" u="none" strike="noStrike" dirty="0" err="1">
                          <a:effectLst/>
                        </a:rPr>
                        <a:t>kiosko</a:t>
                      </a:r>
                      <a:r>
                        <a:rPr lang="es-SV" sz="1400" u="none" strike="noStrike" dirty="0">
                          <a:effectLst/>
                        </a:rPr>
                        <a:t>.( Pendiente contratar empresa para programar menú de servicios de </a:t>
                      </a:r>
                      <a:r>
                        <a:rPr lang="es-SV" sz="1400" u="none" strike="noStrike" dirty="0" err="1">
                          <a:effectLst/>
                        </a:rPr>
                        <a:t>kiosko</a:t>
                      </a:r>
                      <a:r>
                        <a:rPr lang="es-SV" sz="1400" u="none" strike="noStrike" dirty="0">
                          <a:effectLst/>
                        </a:rPr>
                        <a:t>)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 No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600" u="none" strike="noStrike" dirty="0">
                          <a:effectLst/>
                        </a:rPr>
                        <a:t>Rodrigo Molina,</a:t>
                      </a:r>
                      <a:br>
                        <a:rPr lang="es-SV" sz="1600" u="none" strike="noStrike" dirty="0">
                          <a:effectLst/>
                        </a:rPr>
                      </a:br>
                      <a:r>
                        <a:rPr lang="es-SV" sz="1600" u="none" strike="noStrike" dirty="0">
                          <a:effectLst/>
                        </a:rPr>
                        <a:t>Salvador Quintanilla</a:t>
                      </a:r>
                      <a:endParaRPr lang="es-SV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160552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161549"/>
              </p:ext>
            </p:extLst>
          </p:nvPr>
        </p:nvGraphicFramePr>
        <p:xfrm>
          <a:off x="643943" y="334852"/>
          <a:ext cx="10972801" cy="61162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726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224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567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49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851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851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851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85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8512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31345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2315832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Eficiencia pública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Medición de percepción pública sobre integridad de la institución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Asistencia técnica y logística para la implementación de mecanismos de medición de percepción ciudadana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Se hizo un taller de consulta con ciudadanos. Se podría realizar otro.  Pro- Integridad apoyará con sistematización de ejercicios ciudadana.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 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 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 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 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 SI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Comisión de participación ciudadana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81412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Eficiencia pública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Gestión del Sistema de archivo físico de la institución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Actualización del marco normativo y capacitación en el área de gestión documental y archivo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Pendiente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 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 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 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 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No 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José Carlos Reyes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81412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Transparencia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Gestión de la Unidad de Acceso a la Información Pública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Actualización del marco normativo y capacitación en el área de acceso a la información pública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Pendiente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 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 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 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 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No 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Wilber Colorado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335778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Ética pública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>
                          <a:effectLst/>
                        </a:rPr>
                        <a:t>Normativa de Participación Ciudadana; Comisión coordinadora de actividades participación ciudadana</a:t>
                      </a:r>
                      <a:endParaRPr lang="es-SV" sz="14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Generación de acuerdo y nombramiento de comisión coordinadora de actividades de participación ciudadana. Definición de ámbito de trabajo.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Se creó la comisión pero está pendiente la normativa (definición de ámbito de trabajo). Pro-Integridad hará transferencia de guías y orientaciones sobre PC.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 </a:t>
                      </a:r>
                      <a:endParaRPr lang="es-SV" sz="145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 </a:t>
                      </a:r>
                      <a:endParaRPr lang="es-SV" sz="1450" b="0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 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 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SI 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50" u="none" strike="noStrike" dirty="0">
                          <a:effectLst/>
                        </a:rPr>
                        <a:t>Comisión de participación ciudadana (Mónica Reyes)</a:t>
                      </a:r>
                      <a:endParaRPr lang="es-SV" sz="14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53785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Marcador de conteni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3752087"/>
              </p:ext>
            </p:extLst>
          </p:nvPr>
        </p:nvGraphicFramePr>
        <p:xfrm>
          <a:off x="798489" y="253219"/>
          <a:ext cx="10702346" cy="595063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3636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725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789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7760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9115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9115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9115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29115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9115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128107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1294693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Participación Ciudadana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Gestión de Sensibilización hacia servidores públicos de la institución en temas de participación ciudadana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Capacitación y sensibilización a personal del TEG en materia de participación ciudadana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Finalizado en 2018. Replicar en 2019.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No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Comisión de participación ciudadana (Mónica Reyes)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19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Participación Ciudadana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Normativa sobre gestión de quejas y denuncias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Generación de Acuerdo y nombramiento de comisión responsable de la gestión de quejas y denuncias. Definición de ámbito.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Se creó la comisión pero está pendiente la normativa (definición de ámbito). Se abordará en GTIAC.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Si 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solidFill>
                            <a:schemeClr val="tx1"/>
                          </a:solidFill>
                          <a:effectLst/>
                        </a:rPr>
                        <a:t>Comisión de lucha contra la corrupción (Marina Rosa)</a:t>
                      </a:r>
                      <a:endParaRPr lang="es-SV" sz="14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519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Prevención y lucha contra la corrupción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Normativa sobre comisión prevención y lucha contra la corrupción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Generación de Acuerdo y nombramiento de comisión responsable de la prevención y la lucha contra la corrupción. Definición de ámbito.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Se creó la comisión pero está pendiente la normativa (definición de ámbito). Se abordará en GTIAC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Si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Comisión de lucha contra la corrupción (Marina Rosa)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198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Prevención y lucha contra la corrupción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Normativa sobre ley de enriquecimiento </a:t>
                      </a:r>
                      <a:r>
                        <a:rPr lang="es-SV" sz="1400" u="none" strike="noStrike" dirty="0" err="1">
                          <a:effectLst/>
                        </a:rPr>
                        <a:t>ilítico</a:t>
                      </a:r>
                      <a:r>
                        <a:rPr lang="es-SV" sz="1400" u="none" strike="noStrike" dirty="0">
                          <a:effectLst/>
                        </a:rPr>
                        <a:t> de funcionarios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Generación de Acuerdo y nombramiento de comisión responsable del enriquecimiento ilícito de funcionarios. Definición de ámbito.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Se creó la comisión pero está pendiente la normativa (definición de ámbito). Se abordará en GTIAC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>
                          <a:effectLst/>
                        </a:rPr>
                        <a:t> 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Si 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400" u="none" strike="noStrike" dirty="0">
                          <a:effectLst/>
                        </a:rPr>
                        <a:t>Comisión de lucha contra la corrupción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46" marR="6846" marT="6846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9288456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ción">
  <a:themeElements>
    <a:clrScheme name="Retrospección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1633</TotalTime>
  <Words>1419</Words>
  <Application>Microsoft Office PowerPoint</Application>
  <PresentationFormat>Panorámica</PresentationFormat>
  <Paragraphs>372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Retrospección</vt:lpstr>
      <vt:lpstr>Plan de mejora  en integridad pública 2019-2020  </vt:lpstr>
      <vt:lpstr>Actividades prioritarias</vt:lpstr>
      <vt:lpstr>Presentación de PowerPoint</vt:lpstr>
      <vt:lpstr>Presentación de PowerPoint</vt:lpstr>
      <vt:lpstr>Presentación de PowerPoint</vt:lpstr>
      <vt:lpstr>Presentación de PowerPoint</vt:lpstr>
      <vt:lpstr>Actividades pendientes del Plan de Mejora 2017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Rodrigo Alberto Molina Ayala</dc:creator>
  <cp:lastModifiedBy>Adda Mercedes Serarols de Sumner</cp:lastModifiedBy>
  <cp:revision>55</cp:revision>
  <cp:lastPrinted>2019-05-31T16:07:40Z</cp:lastPrinted>
  <dcterms:created xsi:type="dcterms:W3CDTF">2017-08-31T15:39:40Z</dcterms:created>
  <dcterms:modified xsi:type="dcterms:W3CDTF">2020-07-27T00:43:09Z</dcterms:modified>
</cp:coreProperties>
</file>