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5"/>
  </p:sldMasterIdLst>
  <p:sldIdLst>
    <p:sldId id="256" r:id="rId6"/>
    <p:sldId id="257" r:id="rId7"/>
    <p:sldId id="258" r:id="rId8"/>
    <p:sldId id="263" r:id="rId9"/>
    <p:sldId id="262" r:id="rId10"/>
    <p:sldId id="261" r:id="rId11"/>
    <p:sldId id="264" r:id="rId12"/>
    <p:sldId id="266" r:id="rId13"/>
    <p:sldId id="267" r:id="rId14"/>
    <p:sldId id="268" r:id="rId15"/>
    <p:sldId id="272" r:id="rId16"/>
    <p:sldId id="271" r:id="rId17"/>
    <p:sldId id="270" r:id="rId18"/>
    <p:sldId id="328" r:id="rId19"/>
    <p:sldId id="269" r:id="rId20"/>
    <p:sldId id="280" r:id="rId21"/>
    <p:sldId id="279" r:id="rId22"/>
    <p:sldId id="278" r:id="rId23"/>
    <p:sldId id="277" r:id="rId24"/>
    <p:sldId id="276" r:id="rId25"/>
    <p:sldId id="275" r:id="rId26"/>
    <p:sldId id="286" r:id="rId27"/>
    <p:sldId id="285" r:id="rId28"/>
    <p:sldId id="284" r:id="rId29"/>
    <p:sldId id="283" r:id="rId30"/>
    <p:sldId id="282" r:id="rId31"/>
    <p:sldId id="281" r:id="rId32"/>
    <p:sldId id="291" r:id="rId33"/>
    <p:sldId id="294" r:id="rId34"/>
    <p:sldId id="293" r:id="rId35"/>
    <p:sldId id="292" r:id="rId36"/>
    <p:sldId id="290" r:id="rId37"/>
    <p:sldId id="289" r:id="rId38"/>
    <p:sldId id="297" r:id="rId39"/>
    <p:sldId id="296" r:id="rId40"/>
    <p:sldId id="298" r:id="rId41"/>
    <p:sldId id="299" r:id="rId42"/>
    <p:sldId id="300" r:id="rId43"/>
    <p:sldId id="301" r:id="rId44"/>
    <p:sldId id="303" r:id="rId45"/>
    <p:sldId id="302" r:id="rId46"/>
    <p:sldId id="295" r:id="rId47"/>
    <p:sldId id="304" r:id="rId48"/>
    <p:sldId id="305" r:id="rId49"/>
    <p:sldId id="306" r:id="rId50"/>
    <p:sldId id="307" r:id="rId51"/>
    <p:sldId id="308" r:id="rId52"/>
    <p:sldId id="309" r:id="rId53"/>
    <p:sldId id="312" r:id="rId54"/>
    <p:sldId id="313" r:id="rId55"/>
    <p:sldId id="329" r:id="rId56"/>
    <p:sldId id="311" r:id="rId57"/>
    <p:sldId id="314" r:id="rId58"/>
    <p:sldId id="315" r:id="rId59"/>
    <p:sldId id="319" r:id="rId60"/>
    <p:sldId id="318" r:id="rId61"/>
    <p:sldId id="317" r:id="rId62"/>
    <p:sldId id="321" r:id="rId63"/>
    <p:sldId id="316" r:id="rId64"/>
    <p:sldId id="320" r:id="rId65"/>
    <p:sldId id="310" r:id="rId66"/>
    <p:sldId id="322" r:id="rId67"/>
    <p:sldId id="324" r:id="rId68"/>
    <p:sldId id="325" r:id="rId69"/>
    <p:sldId id="323" r:id="rId70"/>
    <p:sldId id="327" r:id="rId71"/>
    <p:sldId id="326" r:id="rId72"/>
    <p:sldId id="259" r:id="rId7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11E6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85" d="100"/>
          <a:sy n="85" d="100"/>
        </p:scale>
        <p:origin x="94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1.xml"/><Relationship Id="rId21" Type="http://schemas.openxmlformats.org/officeDocument/2006/relationships/slide" Target="slides/slide16.xml"/><Relationship Id="rId42" Type="http://schemas.openxmlformats.org/officeDocument/2006/relationships/slide" Target="slides/slide37.xml"/><Relationship Id="rId47" Type="http://schemas.openxmlformats.org/officeDocument/2006/relationships/slide" Target="slides/slide42.xml"/><Relationship Id="rId63" Type="http://schemas.openxmlformats.org/officeDocument/2006/relationships/slide" Target="slides/slide58.xml"/><Relationship Id="rId68" Type="http://schemas.openxmlformats.org/officeDocument/2006/relationships/slide" Target="slides/slide63.xml"/><Relationship Id="rId16" Type="http://schemas.openxmlformats.org/officeDocument/2006/relationships/slide" Target="slides/slide1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slide" Target="slides/slide48.xml"/><Relationship Id="rId58" Type="http://schemas.openxmlformats.org/officeDocument/2006/relationships/slide" Target="slides/slide53.xml"/><Relationship Id="rId66" Type="http://schemas.openxmlformats.org/officeDocument/2006/relationships/slide" Target="slides/slide61.xml"/><Relationship Id="rId74" Type="http://schemas.openxmlformats.org/officeDocument/2006/relationships/presProps" Target="presProps.xml"/><Relationship Id="rId5" Type="http://schemas.openxmlformats.org/officeDocument/2006/relationships/slideMaster" Target="slideMasters/slideMaster1.xml"/><Relationship Id="rId61" Type="http://schemas.openxmlformats.org/officeDocument/2006/relationships/slide" Target="slides/slide56.xml"/><Relationship Id="rId19" Type="http://schemas.openxmlformats.org/officeDocument/2006/relationships/slide" Target="slides/slide1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slide" Target="slides/slide51.xml"/><Relationship Id="rId64" Type="http://schemas.openxmlformats.org/officeDocument/2006/relationships/slide" Target="slides/slide59.xml"/><Relationship Id="rId69" Type="http://schemas.openxmlformats.org/officeDocument/2006/relationships/slide" Target="slides/slide64.xml"/><Relationship Id="rId77" Type="http://schemas.openxmlformats.org/officeDocument/2006/relationships/tableStyles" Target="tableStyles.xml"/><Relationship Id="rId8" Type="http://schemas.openxmlformats.org/officeDocument/2006/relationships/slide" Target="slides/slide3.xml"/><Relationship Id="rId51" Type="http://schemas.openxmlformats.org/officeDocument/2006/relationships/slide" Target="slides/slide46.xml"/><Relationship Id="rId72" Type="http://schemas.openxmlformats.org/officeDocument/2006/relationships/slide" Target="slides/slide67.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59" Type="http://schemas.openxmlformats.org/officeDocument/2006/relationships/slide" Target="slides/slide54.xml"/><Relationship Id="rId67" Type="http://schemas.openxmlformats.org/officeDocument/2006/relationships/slide" Target="slides/slide62.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slide" Target="slides/slide49.xml"/><Relationship Id="rId62" Type="http://schemas.openxmlformats.org/officeDocument/2006/relationships/slide" Target="slides/slide57.xml"/><Relationship Id="rId70" Type="http://schemas.openxmlformats.org/officeDocument/2006/relationships/slide" Target="slides/slide65.xml"/><Relationship Id="rId75"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slide" Target="slides/slide52.xml"/><Relationship Id="rId10" Type="http://schemas.openxmlformats.org/officeDocument/2006/relationships/slide" Target="slides/slide5.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slide" Target="slides/slide47.xml"/><Relationship Id="rId60" Type="http://schemas.openxmlformats.org/officeDocument/2006/relationships/slide" Target="slides/slide55.xml"/><Relationship Id="rId65" Type="http://schemas.openxmlformats.org/officeDocument/2006/relationships/slide" Target="slides/slide60.xml"/><Relationship Id="rId73" Type="http://schemas.openxmlformats.org/officeDocument/2006/relationships/slide" Target="slides/slide68.xml"/><Relationship Id="rId4" Type="http://schemas.openxmlformats.org/officeDocument/2006/relationships/customXml" Target="../customXml/item4.xml"/><Relationship Id="rId9" Type="http://schemas.openxmlformats.org/officeDocument/2006/relationships/slide" Target="slides/slide4.xml"/><Relationship Id="rId13" Type="http://schemas.openxmlformats.org/officeDocument/2006/relationships/slide" Target="slides/slide8.xml"/><Relationship Id="rId18" Type="http://schemas.openxmlformats.org/officeDocument/2006/relationships/slide" Target="slides/slide13.xml"/><Relationship Id="rId39" Type="http://schemas.openxmlformats.org/officeDocument/2006/relationships/slide" Target="slides/slide34.xml"/><Relationship Id="rId34" Type="http://schemas.openxmlformats.org/officeDocument/2006/relationships/slide" Target="slides/slide29.xml"/><Relationship Id="rId50" Type="http://schemas.openxmlformats.org/officeDocument/2006/relationships/slide" Target="slides/slide45.xml"/><Relationship Id="rId55" Type="http://schemas.openxmlformats.org/officeDocument/2006/relationships/slide" Target="slides/slide50.xml"/><Relationship Id="rId76" Type="http://schemas.openxmlformats.org/officeDocument/2006/relationships/theme" Target="theme/theme1.xml"/><Relationship Id="rId7" Type="http://schemas.openxmlformats.org/officeDocument/2006/relationships/slide" Target="slides/slide2.xml"/><Relationship Id="rId71" Type="http://schemas.openxmlformats.org/officeDocument/2006/relationships/slide" Target="slides/slide66.xml"/><Relationship Id="rId2" Type="http://schemas.openxmlformats.org/officeDocument/2006/relationships/customXml" Target="../customXml/item2.xml"/><Relationship Id="rId29" Type="http://schemas.openxmlformats.org/officeDocument/2006/relationships/slide" Target="slides/slide2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94AB53FE-B917-4E74-8875-EA9A8C204A32}" type="datetimeFigureOut">
              <a:rPr lang="es-SV" smtClean="0"/>
              <a:t>2/2/2022</a:t>
            </a:fld>
            <a:endParaRPr lang="es-SV"/>
          </a:p>
        </p:txBody>
      </p:sp>
      <p:sp>
        <p:nvSpPr>
          <p:cNvPr id="5" name="Footer Placeholder 4"/>
          <p:cNvSpPr>
            <a:spLocks noGrp="1"/>
          </p:cNvSpPr>
          <p:nvPr>
            <p:ph type="ftr" sz="quarter" idx="11"/>
          </p:nvPr>
        </p:nvSpPr>
        <p:spPr/>
        <p:txBody>
          <a:bodyPr/>
          <a:lstStyle/>
          <a:p>
            <a:endParaRPr lang="es-SV"/>
          </a:p>
        </p:txBody>
      </p:sp>
      <p:sp>
        <p:nvSpPr>
          <p:cNvPr id="6" name="Slide Number Placeholder 5"/>
          <p:cNvSpPr>
            <a:spLocks noGrp="1"/>
          </p:cNvSpPr>
          <p:nvPr>
            <p:ph type="sldNum" sz="quarter" idx="12"/>
          </p:nvPr>
        </p:nvSpPr>
        <p:spPr/>
        <p:txBody>
          <a:bodyPr/>
          <a:lstStyle/>
          <a:p>
            <a:fld id="{CD7037F6-8269-47DA-A573-232BA8C11BA4}" type="slidenum">
              <a:rPr lang="es-SV" smtClean="0"/>
              <a:t>‹Nº›</a:t>
            </a:fld>
            <a:endParaRPr lang="es-SV"/>
          </a:p>
        </p:txBody>
      </p:sp>
    </p:spTree>
    <p:extLst>
      <p:ext uri="{BB962C8B-B14F-4D97-AF65-F5344CB8AC3E}">
        <p14:creationId xmlns:p14="http://schemas.microsoft.com/office/powerpoint/2010/main" val="37260286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4AB53FE-B917-4E74-8875-EA9A8C204A32}" type="datetimeFigureOut">
              <a:rPr lang="es-SV" smtClean="0"/>
              <a:t>2/2/2022</a:t>
            </a:fld>
            <a:endParaRPr lang="es-SV"/>
          </a:p>
        </p:txBody>
      </p:sp>
      <p:sp>
        <p:nvSpPr>
          <p:cNvPr id="5" name="Footer Placeholder 4"/>
          <p:cNvSpPr>
            <a:spLocks noGrp="1"/>
          </p:cNvSpPr>
          <p:nvPr>
            <p:ph type="ftr" sz="quarter" idx="11"/>
          </p:nvPr>
        </p:nvSpPr>
        <p:spPr/>
        <p:txBody>
          <a:bodyPr/>
          <a:lstStyle/>
          <a:p>
            <a:endParaRPr lang="es-SV"/>
          </a:p>
        </p:txBody>
      </p:sp>
      <p:sp>
        <p:nvSpPr>
          <p:cNvPr id="6" name="Slide Number Placeholder 5"/>
          <p:cNvSpPr>
            <a:spLocks noGrp="1"/>
          </p:cNvSpPr>
          <p:nvPr>
            <p:ph type="sldNum" sz="quarter" idx="12"/>
          </p:nvPr>
        </p:nvSpPr>
        <p:spPr/>
        <p:txBody>
          <a:bodyPr/>
          <a:lstStyle/>
          <a:p>
            <a:fld id="{CD7037F6-8269-47DA-A573-232BA8C11BA4}" type="slidenum">
              <a:rPr lang="es-SV" smtClean="0"/>
              <a:t>‹Nº›</a:t>
            </a:fld>
            <a:endParaRPr lang="es-SV"/>
          </a:p>
        </p:txBody>
      </p:sp>
    </p:spTree>
    <p:extLst>
      <p:ext uri="{BB962C8B-B14F-4D97-AF65-F5344CB8AC3E}">
        <p14:creationId xmlns:p14="http://schemas.microsoft.com/office/powerpoint/2010/main" val="28944674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4AB53FE-B917-4E74-8875-EA9A8C204A32}" type="datetimeFigureOut">
              <a:rPr lang="es-SV" smtClean="0"/>
              <a:t>2/2/2022</a:t>
            </a:fld>
            <a:endParaRPr lang="es-SV"/>
          </a:p>
        </p:txBody>
      </p:sp>
      <p:sp>
        <p:nvSpPr>
          <p:cNvPr id="5" name="Footer Placeholder 4"/>
          <p:cNvSpPr>
            <a:spLocks noGrp="1"/>
          </p:cNvSpPr>
          <p:nvPr>
            <p:ph type="ftr" sz="quarter" idx="11"/>
          </p:nvPr>
        </p:nvSpPr>
        <p:spPr/>
        <p:txBody>
          <a:bodyPr/>
          <a:lstStyle/>
          <a:p>
            <a:endParaRPr lang="es-SV"/>
          </a:p>
        </p:txBody>
      </p:sp>
      <p:sp>
        <p:nvSpPr>
          <p:cNvPr id="6" name="Slide Number Placeholder 5"/>
          <p:cNvSpPr>
            <a:spLocks noGrp="1"/>
          </p:cNvSpPr>
          <p:nvPr>
            <p:ph type="sldNum" sz="quarter" idx="12"/>
          </p:nvPr>
        </p:nvSpPr>
        <p:spPr/>
        <p:txBody>
          <a:bodyPr/>
          <a:lstStyle/>
          <a:p>
            <a:fld id="{CD7037F6-8269-47DA-A573-232BA8C11BA4}" type="slidenum">
              <a:rPr lang="es-SV" smtClean="0"/>
              <a:t>‹Nº›</a:t>
            </a:fld>
            <a:endParaRPr lang="es-SV"/>
          </a:p>
        </p:txBody>
      </p:sp>
    </p:spTree>
    <p:extLst>
      <p:ext uri="{BB962C8B-B14F-4D97-AF65-F5344CB8AC3E}">
        <p14:creationId xmlns:p14="http://schemas.microsoft.com/office/powerpoint/2010/main" val="21928582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4AB53FE-B917-4E74-8875-EA9A8C204A32}" type="datetimeFigureOut">
              <a:rPr lang="es-SV" smtClean="0"/>
              <a:t>2/2/2022</a:t>
            </a:fld>
            <a:endParaRPr lang="es-SV"/>
          </a:p>
        </p:txBody>
      </p:sp>
      <p:sp>
        <p:nvSpPr>
          <p:cNvPr id="5" name="Footer Placeholder 4"/>
          <p:cNvSpPr>
            <a:spLocks noGrp="1"/>
          </p:cNvSpPr>
          <p:nvPr>
            <p:ph type="ftr" sz="quarter" idx="11"/>
          </p:nvPr>
        </p:nvSpPr>
        <p:spPr/>
        <p:txBody>
          <a:bodyPr/>
          <a:lstStyle/>
          <a:p>
            <a:endParaRPr lang="es-SV"/>
          </a:p>
        </p:txBody>
      </p:sp>
      <p:sp>
        <p:nvSpPr>
          <p:cNvPr id="6" name="Slide Number Placeholder 5"/>
          <p:cNvSpPr>
            <a:spLocks noGrp="1"/>
          </p:cNvSpPr>
          <p:nvPr>
            <p:ph type="sldNum" sz="quarter" idx="12"/>
          </p:nvPr>
        </p:nvSpPr>
        <p:spPr/>
        <p:txBody>
          <a:bodyPr/>
          <a:lstStyle/>
          <a:p>
            <a:fld id="{CD7037F6-8269-47DA-A573-232BA8C11BA4}" type="slidenum">
              <a:rPr lang="es-SV" smtClean="0"/>
              <a:t>‹Nº›</a:t>
            </a:fld>
            <a:endParaRPr lang="es-SV"/>
          </a:p>
        </p:txBody>
      </p:sp>
    </p:spTree>
    <p:extLst>
      <p:ext uri="{BB962C8B-B14F-4D97-AF65-F5344CB8AC3E}">
        <p14:creationId xmlns:p14="http://schemas.microsoft.com/office/powerpoint/2010/main" val="17840956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94AB53FE-B917-4E74-8875-EA9A8C204A32}" type="datetimeFigureOut">
              <a:rPr lang="es-SV" smtClean="0"/>
              <a:t>2/2/2022</a:t>
            </a:fld>
            <a:endParaRPr lang="es-SV"/>
          </a:p>
        </p:txBody>
      </p:sp>
      <p:sp>
        <p:nvSpPr>
          <p:cNvPr id="5" name="Footer Placeholder 4"/>
          <p:cNvSpPr>
            <a:spLocks noGrp="1"/>
          </p:cNvSpPr>
          <p:nvPr>
            <p:ph type="ftr" sz="quarter" idx="11"/>
          </p:nvPr>
        </p:nvSpPr>
        <p:spPr/>
        <p:txBody>
          <a:bodyPr/>
          <a:lstStyle/>
          <a:p>
            <a:endParaRPr lang="es-SV"/>
          </a:p>
        </p:txBody>
      </p:sp>
      <p:sp>
        <p:nvSpPr>
          <p:cNvPr id="6" name="Slide Number Placeholder 5"/>
          <p:cNvSpPr>
            <a:spLocks noGrp="1"/>
          </p:cNvSpPr>
          <p:nvPr>
            <p:ph type="sldNum" sz="quarter" idx="12"/>
          </p:nvPr>
        </p:nvSpPr>
        <p:spPr/>
        <p:txBody>
          <a:bodyPr/>
          <a:lstStyle/>
          <a:p>
            <a:fld id="{CD7037F6-8269-47DA-A573-232BA8C11BA4}" type="slidenum">
              <a:rPr lang="es-SV" smtClean="0"/>
              <a:t>‹Nº›</a:t>
            </a:fld>
            <a:endParaRPr lang="es-SV"/>
          </a:p>
        </p:txBody>
      </p:sp>
    </p:spTree>
    <p:extLst>
      <p:ext uri="{BB962C8B-B14F-4D97-AF65-F5344CB8AC3E}">
        <p14:creationId xmlns:p14="http://schemas.microsoft.com/office/powerpoint/2010/main" val="27125548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94AB53FE-B917-4E74-8875-EA9A8C204A32}" type="datetimeFigureOut">
              <a:rPr lang="es-SV" smtClean="0"/>
              <a:t>2/2/2022</a:t>
            </a:fld>
            <a:endParaRPr lang="es-SV"/>
          </a:p>
        </p:txBody>
      </p:sp>
      <p:sp>
        <p:nvSpPr>
          <p:cNvPr id="6" name="Footer Placeholder 5"/>
          <p:cNvSpPr>
            <a:spLocks noGrp="1"/>
          </p:cNvSpPr>
          <p:nvPr>
            <p:ph type="ftr" sz="quarter" idx="11"/>
          </p:nvPr>
        </p:nvSpPr>
        <p:spPr/>
        <p:txBody>
          <a:bodyPr/>
          <a:lstStyle/>
          <a:p>
            <a:endParaRPr lang="es-SV"/>
          </a:p>
        </p:txBody>
      </p:sp>
      <p:sp>
        <p:nvSpPr>
          <p:cNvPr id="7" name="Slide Number Placeholder 6"/>
          <p:cNvSpPr>
            <a:spLocks noGrp="1"/>
          </p:cNvSpPr>
          <p:nvPr>
            <p:ph type="sldNum" sz="quarter" idx="12"/>
          </p:nvPr>
        </p:nvSpPr>
        <p:spPr/>
        <p:txBody>
          <a:bodyPr/>
          <a:lstStyle/>
          <a:p>
            <a:fld id="{CD7037F6-8269-47DA-A573-232BA8C11BA4}" type="slidenum">
              <a:rPr lang="es-SV" smtClean="0"/>
              <a:t>‹Nº›</a:t>
            </a:fld>
            <a:endParaRPr lang="es-SV"/>
          </a:p>
        </p:txBody>
      </p:sp>
    </p:spTree>
    <p:extLst>
      <p:ext uri="{BB962C8B-B14F-4D97-AF65-F5344CB8AC3E}">
        <p14:creationId xmlns:p14="http://schemas.microsoft.com/office/powerpoint/2010/main" val="5147854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629842" y="2505075"/>
            <a:ext cx="3868340"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4629150" y="2505075"/>
            <a:ext cx="3887391"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94AB53FE-B917-4E74-8875-EA9A8C204A32}" type="datetimeFigureOut">
              <a:rPr lang="es-SV" smtClean="0"/>
              <a:t>2/2/2022</a:t>
            </a:fld>
            <a:endParaRPr lang="es-SV"/>
          </a:p>
        </p:txBody>
      </p:sp>
      <p:sp>
        <p:nvSpPr>
          <p:cNvPr id="8" name="Footer Placeholder 7"/>
          <p:cNvSpPr>
            <a:spLocks noGrp="1"/>
          </p:cNvSpPr>
          <p:nvPr>
            <p:ph type="ftr" sz="quarter" idx="11"/>
          </p:nvPr>
        </p:nvSpPr>
        <p:spPr/>
        <p:txBody>
          <a:bodyPr/>
          <a:lstStyle/>
          <a:p>
            <a:endParaRPr lang="es-SV"/>
          </a:p>
        </p:txBody>
      </p:sp>
      <p:sp>
        <p:nvSpPr>
          <p:cNvPr id="9" name="Slide Number Placeholder 8"/>
          <p:cNvSpPr>
            <a:spLocks noGrp="1"/>
          </p:cNvSpPr>
          <p:nvPr>
            <p:ph type="sldNum" sz="quarter" idx="12"/>
          </p:nvPr>
        </p:nvSpPr>
        <p:spPr/>
        <p:txBody>
          <a:bodyPr/>
          <a:lstStyle/>
          <a:p>
            <a:fld id="{CD7037F6-8269-47DA-A573-232BA8C11BA4}" type="slidenum">
              <a:rPr lang="es-SV" smtClean="0"/>
              <a:t>‹Nº›</a:t>
            </a:fld>
            <a:endParaRPr lang="es-SV"/>
          </a:p>
        </p:txBody>
      </p:sp>
    </p:spTree>
    <p:extLst>
      <p:ext uri="{BB962C8B-B14F-4D97-AF65-F5344CB8AC3E}">
        <p14:creationId xmlns:p14="http://schemas.microsoft.com/office/powerpoint/2010/main" val="18681830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94AB53FE-B917-4E74-8875-EA9A8C204A32}" type="datetimeFigureOut">
              <a:rPr lang="es-SV" smtClean="0"/>
              <a:t>2/2/2022</a:t>
            </a:fld>
            <a:endParaRPr lang="es-SV"/>
          </a:p>
        </p:txBody>
      </p:sp>
      <p:sp>
        <p:nvSpPr>
          <p:cNvPr id="4" name="Footer Placeholder 3"/>
          <p:cNvSpPr>
            <a:spLocks noGrp="1"/>
          </p:cNvSpPr>
          <p:nvPr>
            <p:ph type="ftr" sz="quarter" idx="11"/>
          </p:nvPr>
        </p:nvSpPr>
        <p:spPr/>
        <p:txBody>
          <a:bodyPr/>
          <a:lstStyle/>
          <a:p>
            <a:endParaRPr lang="es-SV"/>
          </a:p>
        </p:txBody>
      </p:sp>
      <p:sp>
        <p:nvSpPr>
          <p:cNvPr id="5" name="Slide Number Placeholder 4"/>
          <p:cNvSpPr>
            <a:spLocks noGrp="1"/>
          </p:cNvSpPr>
          <p:nvPr>
            <p:ph type="sldNum" sz="quarter" idx="12"/>
          </p:nvPr>
        </p:nvSpPr>
        <p:spPr/>
        <p:txBody>
          <a:bodyPr/>
          <a:lstStyle/>
          <a:p>
            <a:fld id="{CD7037F6-8269-47DA-A573-232BA8C11BA4}" type="slidenum">
              <a:rPr lang="es-SV" smtClean="0"/>
              <a:t>‹Nº›</a:t>
            </a:fld>
            <a:endParaRPr lang="es-SV"/>
          </a:p>
        </p:txBody>
      </p:sp>
    </p:spTree>
    <p:extLst>
      <p:ext uri="{BB962C8B-B14F-4D97-AF65-F5344CB8AC3E}">
        <p14:creationId xmlns:p14="http://schemas.microsoft.com/office/powerpoint/2010/main" val="18650822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AB53FE-B917-4E74-8875-EA9A8C204A32}" type="datetimeFigureOut">
              <a:rPr lang="es-SV" smtClean="0"/>
              <a:t>2/2/2022</a:t>
            </a:fld>
            <a:endParaRPr lang="es-SV"/>
          </a:p>
        </p:txBody>
      </p:sp>
      <p:sp>
        <p:nvSpPr>
          <p:cNvPr id="3" name="Footer Placeholder 2"/>
          <p:cNvSpPr>
            <a:spLocks noGrp="1"/>
          </p:cNvSpPr>
          <p:nvPr>
            <p:ph type="ftr" sz="quarter" idx="11"/>
          </p:nvPr>
        </p:nvSpPr>
        <p:spPr/>
        <p:txBody>
          <a:bodyPr/>
          <a:lstStyle/>
          <a:p>
            <a:endParaRPr lang="es-SV"/>
          </a:p>
        </p:txBody>
      </p:sp>
      <p:sp>
        <p:nvSpPr>
          <p:cNvPr id="4" name="Slide Number Placeholder 3"/>
          <p:cNvSpPr>
            <a:spLocks noGrp="1"/>
          </p:cNvSpPr>
          <p:nvPr>
            <p:ph type="sldNum" sz="quarter" idx="12"/>
          </p:nvPr>
        </p:nvSpPr>
        <p:spPr/>
        <p:txBody>
          <a:bodyPr/>
          <a:lstStyle/>
          <a:p>
            <a:fld id="{CD7037F6-8269-47DA-A573-232BA8C11BA4}" type="slidenum">
              <a:rPr lang="es-SV" smtClean="0"/>
              <a:t>‹Nº›</a:t>
            </a:fld>
            <a:endParaRPr lang="es-SV"/>
          </a:p>
        </p:txBody>
      </p:sp>
    </p:spTree>
    <p:extLst>
      <p:ext uri="{BB962C8B-B14F-4D97-AF65-F5344CB8AC3E}">
        <p14:creationId xmlns:p14="http://schemas.microsoft.com/office/powerpoint/2010/main" val="38715260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94AB53FE-B917-4E74-8875-EA9A8C204A32}" type="datetimeFigureOut">
              <a:rPr lang="es-SV" smtClean="0"/>
              <a:t>2/2/2022</a:t>
            </a:fld>
            <a:endParaRPr lang="es-SV"/>
          </a:p>
        </p:txBody>
      </p:sp>
      <p:sp>
        <p:nvSpPr>
          <p:cNvPr id="6" name="Footer Placeholder 5"/>
          <p:cNvSpPr>
            <a:spLocks noGrp="1"/>
          </p:cNvSpPr>
          <p:nvPr>
            <p:ph type="ftr" sz="quarter" idx="11"/>
          </p:nvPr>
        </p:nvSpPr>
        <p:spPr/>
        <p:txBody>
          <a:bodyPr/>
          <a:lstStyle/>
          <a:p>
            <a:endParaRPr lang="es-SV"/>
          </a:p>
        </p:txBody>
      </p:sp>
      <p:sp>
        <p:nvSpPr>
          <p:cNvPr id="7" name="Slide Number Placeholder 6"/>
          <p:cNvSpPr>
            <a:spLocks noGrp="1"/>
          </p:cNvSpPr>
          <p:nvPr>
            <p:ph type="sldNum" sz="quarter" idx="12"/>
          </p:nvPr>
        </p:nvSpPr>
        <p:spPr/>
        <p:txBody>
          <a:bodyPr/>
          <a:lstStyle/>
          <a:p>
            <a:fld id="{CD7037F6-8269-47DA-A573-232BA8C11BA4}" type="slidenum">
              <a:rPr lang="es-SV" smtClean="0"/>
              <a:t>‹Nº›</a:t>
            </a:fld>
            <a:endParaRPr lang="es-SV"/>
          </a:p>
        </p:txBody>
      </p:sp>
    </p:spTree>
    <p:extLst>
      <p:ext uri="{BB962C8B-B14F-4D97-AF65-F5344CB8AC3E}">
        <p14:creationId xmlns:p14="http://schemas.microsoft.com/office/powerpoint/2010/main" val="36031922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94AB53FE-B917-4E74-8875-EA9A8C204A32}" type="datetimeFigureOut">
              <a:rPr lang="es-SV" smtClean="0"/>
              <a:t>2/2/2022</a:t>
            </a:fld>
            <a:endParaRPr lang="es-SV"/>
          </a:p>
        </p:txBody>
      </p:sp>
      <p:sp>
        <p:nvSpPr>
          <p:cNvPr id="6" name="Footer Placeholder 5"/>
          <p:cNvSpPr>
            <a:spLocks noGrp="1"/>
          </p:cNvSpPr>
          <p:nvPr>
            <p:ph type="ftr" sz="quarter" idx="11"/>
          </p:nvPr>
        </p:nvSpPr>
        <p:spPr/>
        <p:txBody>
          <a:bodyPr/>
          <a:lstStyle/>
          <a:p>
            <a:endParaRPr lang="es-SV"/>
          </a:p>
        </p:txBody>
      </p:sp>
      <p:sp>
        <p:nvSpPr>
          <p:cNvPr id="7" name="Slide Number Placeholder 6"/>
          <p:cNvSpPr>
            <a:spLocks noGrp="1"/>
          </p:cNvSpPr>
          <p:nvPr>
            <p:ph type="sldNum" sz="quarter" idx="12"/>
          </p:nvPr>
        </p:nvSpPr>
        <p:spPr/>
        <p:txBody>
          <a:bodyPr/>
          <a:lstStyle/>
          <a:p>
            <a:fld id="{CD7037F6-8269-47DA-A573-232BA8C11BA4}" type="slidenum">
              <a:rPr lang="es-SV" smtClean="0"/>
              <a:t>‹Nº›</a:t>
            </a:fld>
            <a:endParaRPr lang="es-SV"/>
          </a:p>
        </p:txBody>
      </p:sp>
    </p:spTree>
    <p:extLst>
      <p:ext uri="{BB962C8B-B14F-4D97-AF65-F5344CB8AC3E}">
        <p14:creationId xmlns:p14="http://schemas.microsoft.com/office/powerpoint/2010/main" val="23978986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AB53FE-B917-4E74-8875-EA9A8C204A32}" type="datetimeFigureOut">
              <a:rPr lang="es-SV" smtClean="0"/>
              <a:t>2/2/2022</a:t>
            </a:fld>
            <a:endParaRPr lang="es-SV"/>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SV"/>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7037F6-8269-47DA-A573-232BA8C11BA4}" type="slidenum">
              <a:rPr lang="es-SV" smtClean="0"/>
              <a:t>‹Nº›</a:t>
            </a:fld>
            <a:endParaRPr lang="es-SV"/>
          </a:p>
        </p:txBody>
      </p:sp>
    </p:spTree>
    <p:extLst>
      <p:ext uri="{BB962C8B-B14F-4D97-AF65-F5344CB8AC3E}">
        <p14:creationId xmlns:p14="http://schemas.microsoft.com/office/powerpoint/2010/main" val="419063275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n 7">
            <a:extLst>
              <a:ext uri="{FF2B5EF4-FFF2-40B4-BE49-F238E27FC236}">
                <a16:creationId xmlns:a16="http://schemas.microsoft.com/office/drawing/2014/main" id="{FB0F9BCB-39E6-6C42-8910-F19E9F655C72}"/>
              </a:ext>
            </a:extLst>
          </p:cNvPr>
          <p:cNvPicPr>
            <a:picLocks noChangeAspect="1"/>
          </p:cNvPicPr>
          <p:nvPr/>
        </p:nvPicPr>
        <p:blipFill>
          <a:blip r:embed="rId2"/>
          <a:stretch>
            <a:fillRect/>
          </a:stretch>
        </p:blipFill>
        <p:spPr>
          <a:xfrm>
            <a:off x="1998800" y="1626369"/>
            <a:ext cx="2769143" cy="1710779"/>
          </a:xfrm>
          <a:prstGeom prst="rect">
            <a:avLst/>
          </a:prstGeom>
        </p:spPr>
      </p:pic>
      <p:pic>
        <p:nvPicPr>
          <p:cNvPr id="7" name="Imagen 6">
            <a:extLst>
              <a:ext uri="{FF2B5EF4-FFF2-40B4-BE49-F238E27FC236}">
                <a16:creationId xmlns:a16="http://schemas.microsoft.com/office/drawing/2014/main" id="{5145FC6E-296B-5245-9642-406ADDBD84F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55128" y="1503539"/>
            <a:ext cx="1554681" cy="1833609"/>
          </a:xfrm>
          <a:prstGeom prst="rect">
            <a:avLst/>
          </a:prstGeom>
        </p:spPr>
      </p:pic>
      <p:sp>
        <p:nvSpPr>
          <p:cNvPr id="4" name="Título 3"/>
          <p:cNvSpPr>
            <a:spLocks noGrp="1"/>
          </p:cNvSpPr>
          <p:nvPr>
            <p:ph type="title"/>
          </p:nvPr>
        </p:nvSpPr>
        <p:spPr>
          <a:xfrm>
            <a:off x="680901" y="3931285"/>
            <a:ext cx="7886700" cy="2116817"/>
          </a:xfrm>
        </p:spPr>
        <p:txBody>
          <a:bodyPr>
            <a:normAutofit/>
          </a:bodyPr>
          <a:lstStyle/>
          <a:p>
            <a:pPr algn="ctr"/>
            <a:r>
              <a:rPr lang="es-MX" dirty="0" smtClean="0">
                <a:solidFill>
                  <a:schemeClr val="tx2"/>
                </a:solidFill>
              </a:rPr>
              <a:t>ORGANIGRAMA SSF</a:t>
            </a:r>
            <a:br>
              <a:rPr lang="es-MX" dirty="0" smtClean="0">
                <a:solidFill>
                  <a:schemeClr val="tx2"/>
                </a:solidFill>
              </a:rPr>
            </a:br>
            <a:r>
              <a:rPr lang="es-MX" dirty="0" smtClean="0">
                <a:solidFill>
                  <a:schemeClr val="accent2"/>
                </a:solidFill>
              </a:rPr>
              <a:t>Información por área organizacional</a:t>
            </a:r>
            <a:endParaRPr lang="es-SV" dirty="0">
              <a:solidFill>
                <a:schemeClr val="accent2"/>
              </a:solidFill>
            </a:endParaRPr>
          </a:p>
        </p:txBody>
      </p:sp>
    </p:spTree>
    <p:extLst>
      <p:ext uri="{BB962C8B-B14F-4D97-AF65-F5344CB8AC3E}">
        <p14:creationId xmlns:p14="http://schemas.microsoft.com/office/powerpoint/2010/main" val="2607468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pic>
        <p:nvPicPr>
          <p:cNvPr id="5" name="Imagen 4">
            <a:extLst>
              <a:ext uri="{FF2B5EF4-FFF2-40B4-BE49-F238E27FC236}">
                <a16:creationId xmlns:a16="http://schemas.microsoft.com/office/drawing/2014/main" id="{D33738AB-CF91-EC4A-ABE1-821F9CD4DEDB}"/>
              </a:ext>
            </a:extLst>
          </p:cNvPr>
          <p:cNvPicPr>
            <a:picLocks noChangeAspect="1"/>
          </p:cNvPicPr>
          <p:nvPr/>
        </p:nvPicPr>
        <p:blipFill>
          <a:blip r:embed="rId3"/>
          <a:stretch>
            <a:fillRect/>
          </a:stretch>
        </p:blipFill>
        <p:spPr>
          <a:xfrm>
            <a:off x="7441186" y="322914"/>
            <a:ext cx="1338379" cy="826852"/>
          </a:xfrm>
          <a:prstGeom prst="rect">
            <a:avLst/>
          </a:prstGeom>
        </p:spPr>
      </p:pic>
      <p:sp>
        <p:nvSpPr>
          <p:cNvPr id="2" name="Título 1"/>
          <p:cNvSpPr>
            <a:spLocks noGrp="1"/>
          </p:cNvSpPr>
          <p:nvPr>
            <p:ph type="title"/>
          </p:nvPr>
        </p:nvSpPr>
        <p:spPr>
          <a:xfrm>
            <a:off x="2155371" y="783771"/>
            <a:ext cx="6359978" cy="360818"/>
          </a:xfrm>
        </p:spPr>
        <p:txBody>
          <a:bodyPr>
            <a:normAutofit fontScale="90000"/>
          </a:bodyPr>
          <a:lstStyle/>
          <a:p>
            <a:r>
              <a:rPr lang="es-SV" altLang="es-SV" sz="2800" dirty="0">
                <a:cs typeface="Arial" panose="020B0604020202020204" pitchFamily="34" charset="0"/>
              </a:rPr>
              <a:t>Intendencia de Bancos y Conglomerados</a:t>
            </a:r>
            <a:r>
              <a:rPr lang="es-SV" altLang="es-SV" sz="2800" b="1" dirty="0">
                <a:solidFill>
                  <a:srgbClr val="10253F"/>
                </a:solidFill>
                <a:cs typeface="Arial" panose="020B0604020202020204" pitchFamily="34" charset="0"/>
              </a:rPr>
              <a:t/>
            </a:r>
            <a:br>
              <a:rPr lang="es-SV" altLang="es-SV" sz="2800" b="1" dirty="0">
                <a:solidFill>
                  <a:srgbClr val="10253F"/>
                </a:solidFill>
                <a:cs typeface="Arial" panose="020B0604020202020204" pitchFamily="34" charset="0"/>
              </a:rPr>
            </a:br>
            <a:endParaRPr lang="es-SV" sz="2800" dirty="0"/>
          </a:p>
        </p:txBody>
      </p:sp>
      <p:sp>
        <p:nvSpPr>
          <p:cNvPr id="4" name="Marcador de contenido 3"/>
          <p:cNvSpPr>
            <a:spLocks noGrp="1"/>
          </p:cNvSpPr>
          <p:nvPr>
            <p:ph idx="1"/>
          </p:nvPr>
        </p:nvSpPr>
        <p:spPr>
          <a:xfrm>
            <a:off x="628650" y="1319349"/>
            <a:ext cx="7886700" cy="5199018"/>
          </a:xfrm>
        </p:spPr>
        <p:txBody>
          <a:bodyPr>
            <a:noAutofit/>
          </a:bodyPr>
          <a:lstStyle/>
          <a:p>
            <a:pPr marL="0" indent="0">
              <a:buNone/>
              <a:defRPr/>
            </a:pPr>
            <a:r>
              <a:rPr lang="es-SV" altLang="es-SV" sz="1400" dirty="0">
                <a:latin typeface="+mj-lt"/>
                <a:cs typeface="Arial" panose="020B0604020202020204" pitchFamily="34" charset="0"/>
              </a:rPr>
              <a:t>Su objetivo es </a:t>
            </a:r>
            <a:r>
              <a:rPr lang="es-MX" altLang="es-SV" sz="1400" dirty="0">
                <a:latin typeface="+mj-lt"/>
                <a:cs typeface="Arial" panose="020B0604020202020204" pitchFamily="34" charset="0"/>
              </a:rPr>
              <a:t>realizar auditorías en los Bancos y Conglomerados financieros, que permitan determinar que el Banco </a:t>
            </a:r>
            <a:r>
              <a:rPr lang="es-MX" altLang="es-SV" sz="1400" dirty="0" err="1" smtClean="0">
                <a:latin typeface="+mj-lt"/>
                <a:cs typeface="Arial" panose="020B0604020202020204" pitchFamily="34" charset="0"/>
              </a:rPr>
              <a:t>ó</a:t>
            </a:r>
            <a:r>
              <a:rPr lang="es-MX" altLang="es-SV" sz="1400" dirty="0" smtClean="0">
                <a:latin typeface="+mj-lt"/>
                <a:cs typeface="Arial" panose="020B0604020202020204" pitchFamily="34" charset="0"/>
              </a:rPr>
              <a:t> </a:t>
            </a:r>
            <a:r>
              <a:rPr lang="es-MX" altLang="es-SV" sz="1400" dirty="0">
                <a:latin typeface="+mj-lt"/>
                <a:cs typeface="Arial" panose="020B0604020202020204" pitchFamily="34" charset="0"/>
              </a:rPr>
              <a:t>Conglomerado Financiero cumple con la normativa vigente y que el riesgo de sus operaciones está controlado.</a:t>
            </a:r>
          </a:p>
          <a:p>
            <a:pPr>
              <a:defRPr/>
            </a:pPr>
            <a:r>
              <a:rPr lang="es-SV" altLang="es-SV" sz="1400" b="1" dirty="0" smtClean="0">
                <a:latin typeface="+mj-lt"/>
                <a:cs typeface="Arial" panose="020B0604020202020204" pitchFamily="34" charset="0"/>
              </a:rPr>
              <a:t>Sus </a:t>
            </a:r>
            <a:r>
              <a:rPr lang="es-SV" altLang="es-SV" sz="1400" b="1" dirty="0">
                <a:latin typeface="+mj-lt"/>
                <a:cs typeface="Arial" panose="020B0604020202020204" pitchFamily="34" charset="0"/>
              </a:rPr>
              <a:t>funciones son:</a:t>
            </a:r>
          </a:p>
          <a:p>
            <a:pPr>
              <a:buFont typeface="+mj-lt"/>
              <a:buAutoNum type="alphaLcParenR"/>
              <a:defRPr/>
            </a:pPr>
            <a:r>
              <a:rPr lang="es-ES_tradnl" altLang="es-SV" sz="1400" dirty="0">
                <a:latin typeface="+mj-lt"/>
                <a:cs typeface="Arial" panose="020B0604020202020204" pitchFamily="34" charset="0"/>
              </a:rPr>
              <a:t>Supervisar que las entidades adopten mecanismos para identificar, mitigar y controlar los riesgos a los que se encuentran expuestas en el desarrollo de sus actividades.</a:t>
            </a:r>
          </a:p>
          <a:p>
            <a:pPr>
              <a:buFont typeface="+mj-lt"/>
              <a:buAutoNum type="alphaLcParenR"/>
              <a:defRPr/>
            </a:pPr>
            <a:r>
              <a:rPr lang="es-ES_tradnl" altLang="es-SV" sz="1400" dirty="0">
                <a:latin typeface="+mj-lt"/>
                <a:cs typeface="Arial" panose="020B0604020202020204" pitchFamily="34" charset="0"/>
              </a:rPr>
              <a:t>Velar por la adecuada y oportuna gestión de los trámites y solicitudes presentadas por las entidades supervisadas y del cumplimiento del marco legal y normativo que rigen las entidades sujetas de supervisión.</a:t>
            </a:r>
          </a:p>
          <a:p>
            <a:pPr>
              <a:buFont typeface="+mj-lt"/>
              <a:buAutoNum type="alphaLcParenR"/>
              <a:defRPr/>
            </a:pPr>
            <a:r>
              <a:rPr lang="es-ES_tradnl" altLang="es-SV" sz="1400" dirty="0">
                <a:latin typeface="+mj-lt"/>
                <a:cs typeface="Arial" panose="020B0604020202020204" pitchFamily="34" charset="0"/>
              </a:rPr>
              <a:t>Solicitar la apertura de procesos administrativos sancionatorios derivados del incumplimiento de las entidades supervisadas a disposiciones legales, normativas e instrucciones giradas. </a:t>
            </a:r>
          </a:p>
          <a:p>
            <a:pPr>
              <a:buFont typeface="+mj-lt"/>
              <a:buAutoNum type="alphaLcParenR"/>
              <a:defRPr/>
            </a:pPr>
            <a:r>
              <a:rPr lang="es-ES_tradnl" altLang="es-SV" sz="1400" dirty="0">
                <a:latin typeface="+mj-lt"/>
                <a:cs typeface="Arial" panose="020B0604020202020204" pitchFamily="34" charset="0"/>
              </a:rPr>
              <a:t>Proponer reformas a las normas contables y prudenciales de acuerdo a las condiciones cambiantes del mercado y nuevas prácticas en la industria. </a:t>
            </a:r>
          </a:p>
          <a:p>
            <a:pPr>
              <a:buFont typeface="+mj-lt"/>
              <a:buAutoNum type="alphaLcParenR"/>
              <a:defRPr/>
            </a:pPr>
            <a:r>
              <a:rPr lang="es-ES_tradnl" altLang="es-SV" sz="1400" dirty="0">
                <a:latin typeface="+mj-lt"/>
                <a:cs typeface="Arial" panose="020B0604020202020204" pitchFamily="34" charset="0"/>
              </a:rPr>
              <a:t> Preparar trimestralmente información financiera y perfiles de riesgo para ser remitidos al Comité de Enlace del Consejo Centroamericano de Superintendentes.</a:t>
            </a:r>
          </a:p>
          <a:p>
            <a:pPr>
              <a:buFont typeface="+mj-lt"/>
              <a:buAutoNum type="alphaLcParenR"/>
              <a:defRPr/>
            </a:pPr>
            <a:r>
              <a:rPr lang="es-ES_tradnl" altLang="es-SV" sz="1400" dirty="0">
                <a:latin typeface="+mj-lt"/>
                <a:cs typeface="Arial" panose="020B0604020202020204" pitchFamily="34" charset="0"/>
              </a:rPr>
              <a:t>Desarrollar actividades relacionadas con la participación en Colegios de Supervisores regionales.</a:t>
            </a:r>
          </a:p>
          <a:p>
            <a:pPr>
              <a:buFont typeface="+mj-lt"/>
              <a:buAutoNum type="alphaLcParenR"/>
              <a:defRPr/>
            </a:pPr>
            <a:r>
              <a:rPr lang="es-ES_tradnl" altLang="es-SV" sz="1400" dirty="0">
                <a:latin typeface="+mj-lt"/>
                <a:cs typeface="Arial" panose="020B0604020202020204" pitchFamily="34" charset="0"/>
              </a:rPr>
              <a:t>Brindar apoyo a los programas de educación financiera Institucional e Interinstitucional.  </a:t>
            </a:r>
          </a:p>
          <a:p>
            <a:pPr>
              <a:defRPr/>
            </a:pPr>
            <a:endParaRPr lang="es-ES_tradnl" altLang="es-SV" sz="1400" b="1" dirty="0">
              <a:latin typeface="+mj-lt"/>
              <a:cs typeface="Arial" panose="020B0604020202020204" pitchFamily="34" charset="0"/>
            </a:endParaRPr>
          </a:p>
          <a:p>
            <a:pPr>
              <a:defRPr/>
            </a:pPr>
            <a:r>
              <a:rPr lang="es-ES_tradnl" altLang="es-SV" sz="1400" b="1" dirty="0">
                <a:latin typeface="+mj-lt"/>
                <a:cs typeface="Arial" panose="020B0604020202020204" pitchFamily="34" charset="0"/>
              </a:rPr>
              <a:t>No. De Empleados: </a:t>
            </a:r>
            <a:r>
              <a:rPr lang="es-ES_tradnl" altLang="es-SV" sz="1400" b="1" dirty="0" smtClean="0">
                <a:latin typeface="+mj-lt"/>
                <a:cs typeface="Arial" panose="020B0604020202020204" pitchFamily="34" charset="0"/>
              </a:rPr>
              <a:t>2		Hombre:1	Mujer:1</a:t>
            </a:r>
            <a:endParaRPr lang="es-ES_tradnl" altLang="es-SV" sz="1400" b="1" dirty="0">
              <a:latin typeface="+mj-lt"/>
              <a:cs typeface="Arial" panose="020B0604020202020204" pitchFamily="34" charset="0"/>
            </a:endParaRPr>
          </a:p>
        </p:txBody>
      </p:sp>
    </p:spTree>
    <p:extLst>
      <p:ext uri="{BB962C8B-B14F-4D97-AF65-F5344CB8AC3E}">
        <p14:creationId xmlns:p14="http://schemas.microsoft.com/office/powerpoint/2010/main" val="161330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pic>
        <p:nvPicPr>
          <p:cNvPr id="5" name="Imagen 4">
            <a:extLst>
              <a:ext uri="{FF2B5EF4-FFF2-40B4-BE49-F238E27FC236}">
                <a16:creationId xmlns:a16="http://schemas.microsoft.com/office/drawing/2014/main" id="{D33738AB-CF91-EC4A-ABE1-821F9CD4DEDB}"/>
              </a:ext>
            </a:extLst>
          </p:cNvPr>
          <p:cNvPicPr>
            <a:picLocks noChangeAspect="1"/>
          </p:cNvPicPr>
          <p:nvPr/>
        </p:nvPicPr>
        <p:blipFill>
          <a:blip r:embed="rId3"/>
          <a:stretch>
            <a:fillRect/>
          </a:stretch>
        </p:blipFill>
        <p:spPr>
          <a:xfrm>
            <a:off x="7441186" y="322914"/>
            <a:ext cx="1338379" cy="826852"/>
          </a:xfrm>
          <a:prstGeom prst="rect">
            <a:avLst/>
          </a:prstGeom>
        </p:spPr>
      </p:pic>
      <p:sp>
        <p:nvSpPr>
          <p:cNvPr id="2" name="Título 1"/>
          <p:cNvSpPr>
            <a:spLocks noGrp="1"/>
          </p:cNvSpPr>
          <p:nvPr>
            <p:ph type="title"/>
          </p:nvPr>
        </p:nvSpPr>
        <p:spPr>
          <a:xfrm>
            <a:off x="1515290" y="966651"/>
            <a:ext cx="7000059" cy="177937"/>
          </a:xfrm>
        </p:spPr>
        <p:txBody>
          <a:bodyPr>
            <a:normAutofit fontScale="90000"/>
          </a:bodyPr>
          <a:lstStyle/>
          <a:p>
            <a:r>
              <a:rPr lang="es-MX" sz="3100" dirty="0"/>
              <a:t>Departamento de Supervisión de Bancos</a:t>
            </a:r>
            <a:r>
              <a:rPr lang="es-MX" dirty="0"/>
              <a:t/>
            </a:r>
            <a:br>
              <a:rPr lang="es-MX" dirty="0"/>
            </a:br>
            <a:endParaRPr lang="es-SV" dirty="0"/>
          </a:p>
        </p:txBody>
      </p:sp>
      <p:sp>
        <p:nvSpPr>
          <p:cNvPr id="4" name="Marcador de contenido 3"/>
          <p:cNvSpPr>
            <a:spLocks noGrp="1"/>
          </p:cNvSpPr>
          <p:nvPr>
            <p:ph idx="1"/>
          </p:nvPr>
        </p:nvSpPr>
        <p:spPr>
          <a:xfrm>
            <a:off x="628650" y="1254034"/>
            <a:ext cx="7886700" cy="5303520"/>
          </a:xfrm>
        </p:spPr>
        <p:txBody>
          <a:bodyPr>
            <a:noAutofit/>
          </a:bodyPr>
          <a:lstStyle/>
          <a:p>
            <a:pPr marL="0" indent="0">
              <a:buNone/>
              <a:defRPr/>
            </a:pPr>
            <a:r>
              <a:rPr lang="es-SV" altLang="es-SV" sz="1600" dirty="0">
                <a:latin typeface="+mj-lt"/>
                <a:cs typeface="Arial" panose="020B0604020202020204" pitchFamily="34" charset="0"/>
              </a:rPr>
              <a:t>Su objetivo es </a:t>
            </a:r>
            <a:r>
              <a:rPr lang="es-MX" altLang="es-SV" sz="1600" dirty="0">
                <a:latin typeface="+mj-lt"/>
                <a:cs typeface="Arial" panose="020B0604020202020204" pitchFamily="34" charset="0"/>
              </a:rPr>
              <a:t>supervisar que las entidades adopten mecanismos para identificar, mitigar y controlar los riesgos a los que se encuentran expuestas en el desarrollo de sus actividades.</a:t>
            </a:r>
          </a:p>
          <a:p>
            <a:pPr>
              <a:defRPr/>
            </a:pPr>
            <a:r>
              <a:rPr lang="es-SV" altLang="es-SV" sz="1600" b="1" dirty="0" smtClean="0">
                <a:latin typeface="+mj-lt"/>
                <a:cs typeface="Arial" panose="020B0604020202020204" pitchFamily="34" charset="0"/>
              </a:rPr>
              <a:t>Sus </a:t>
            </a:r>
            <a:r>
              <a:rPr lang="es-SV" altLang="es-SV" sz="1600" b="1" dirty="0">
                <a:latin typeface="+mj-lt"/>
                <a:cs typeface="Arial" panose="020B0604020202020204" pitchFamily="34" charset="0"/>
              </a:rPr>
              <a:t>funciones son:</a:t>
            </a:r>
          </a:p>
          <a:p>
            <a:pPr>
              <a:buFont typeface="+mj-lt"/>
              <a:buAutoNum type="alphaLcParenR"/>
              <a:defRPr/>
            </a:pPr>
            <a:r>
              <a:rPr lang="es-SV" sz="1600" dirty="0">
                <a:latin typeface="+mj-lt"/>
              </a:rPr>
              <a:t>Evaluar las entidades con un enfoque de supervisión basada en riesgos, con el objeto de evaluar la  gestión implementada por las entidades para mitigar los impactos de los riesgos asumidos.</a:t>
            </a:r>
          </a:p>
          <a:p>
            <a:pPr>
              <a:buFont typeface="+mj-lt"/>
              <a:buAutoNum type="alphaLcParenR"/>
              <a:defRPr/>
            </a:pPr>
            <a:r>
              <a:rPr lang="es-SV" sz="1600" dirty="0">
                <a:latin typeface="+mj-lt"/>
              </a:rPr>
              <a:t>Verificar la existencia de marcos normativos internos adecuados y su implementación, en función del apetito de riesgo definido, tamaño, volumen y complejidad de las operaciones que realiza la entidad.</a:t>
            </a:r>
          </a:p>
          <a:p>
            <a:pPr>
              <a:buFont typeface="+mj-lt"/>
              <a:buAutoNum type="alphaLcParenR"/>
              <a:defRPr/>
            </a:pPr>
            <a:r>
              <a:rPr lang="es-ES" sz="1600" dirty="0">
                <a:latin typeface="+mj-lt"/>
              </a:rPr>
              <a:t>Desarrollar </a:t>
            </a:r>
            <a:r>
              <a:rPr lang="es-MX" sz="1600" dirty="0">
                <a:latin typeface="+mj-lt"/>
              </a:rPr>
              <a:t>visitas de supervisión ampliadas, rutinarias o focalizadas, orientadas a evaluar la gestión de los riesgos de crédito, mercado, liquidez y operacional, aplicando un enfoque basado en riesgos, que comprende la aplicación del marco normativo, un enfoque prudencial y la evaluación de la gestión de los riesgos de una manera integral.</a:t>
            </a:r>
            <a:endParaRPr lang="es-SV" sz="1600" dirty="0">
              <a:latin typeface="+mj-lt"/>
            </a:endParaRPr>
          </a:p>
          <a:p>
            <a:pPr>
              <a:buFont typeface="+mj-lt"/>
              <a:buAutoNum type="alphaLcParenR"/>
              <a:defRPr/>
            </a:pPr>
            <a:r>
              <a:rPr lang="es-SV" sz="1600" dirty="0">
                <a:latin typeface="+mj-lt"/>
              </a:rPr>
              <a:t>Realizar seguimiento a la información remitida por las entidades supervisadas en cumplimiento a leyes, normas e instrucciones. </a:t>
            </a:r>
          </a:p>
          <a:p>
            <a:pPr>
              <a:defRPr/>
            </a:pPr>
            <a:endParaRPr lang="es-ES_tradnl" altLang="es-SV" sz="1600" b="1" dirty="0">
              <a:latin typeface="+mj-lt"/>
              <a:cs typeface="Arial" panose="020B0604020202020204" pitchFamily="34" charset="0"/>
            </a:endParaRPr>
          </a:p>
          <a:p>
            <a:pPr>
              <a:defRPr/>
            </a:pPr>
            <a:r>
              <a:rPr lang="es-ES_tradnl" altLang="es-SV" sz="1600" b="1" dirty="0">
                <a:latin typeface="+mj-lt"/>
                <a:cs typeface="Arial" panose="020B0604020202020204" pitchFamily="34" charset="0"/>
              </a:rPr>
              <a:t>No. De Empleados: </a:t>
            </a:r>
            <a:r>
              <a:rPr lang="es-ES_tradnl" altLang="es-SV" sz="1600" b="1" dirty="0" smtClean="0">
                <a:latin typeface="+mj-lt"/>
                <a:cs typeface="Arial" panose="020B0604020202020204" pitchFamily="34" charset="0"/>
              </a:rPr>
              <a:t>11	Hombre: 3		Mujer: 8</a:t>
            </a:r>
            <a:endParaRPr lang="es-ES_tradnl" altLang="es-SV" sz="1600" b="1" dirty="0">
              <a:latin typeface="+mj-lt"/>
              <a:cs typeface="Arial" panose="020B0604020202020204" pitchFamily="34" charset="0"/>
            </a:endParaRPr>
          </a:p>
        </p:txBody>
      </p:sp>
    </p:spTree>
    <p:extLst>
      <p:ext uri="{BB962C8B-B14F-4D97-AF65-F5344CB8AC3E}">
        <p14:creationId xmlns:p14="http://schemas.microsoft.com/office/powerpoint/2010/main" val="38610432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pic>
        <p:nvPicPr>
          <p:cNvPr id="5" name="Imagen 4">
            <a:extLst>
              <a:ext uri="{FF2B5EF4-FFF2-40B4-BE49-F238E27FC236}">
                <a16:creationId xmlns:a16="http://schemas.microsoft.com/office/drawing/2014/main" id="{D33738AB-CF91-EC4A-ABE1-821F9CD4DEDB}"/>
              </a:ext>
            </a:extLst>
          </p:cNvPr>
          <p:cNvPicPr>
            <a:picLocks noChangeAspect="1"/>
          </p:cNvPicPr>
          <p:nvPr/>
        </p:nvPicPr>
        <p:blipFill>
          <a:blip r:embed="rId3"/>
          <a:stretch>
            <a:fillRect/>
          </a:stretch>
        </p:blipFill>
        <p:spPr>
          <a:xfrm>
            <a:off x="7441186" y="322914"/>
            <a:ext cx="1338379" cy="826852"/>
          </a:xfrm>
          <a:prstGeom prst="rect">
            <a:avLst/>
          </a:prstGeom>
        </p:spPr>
      </p:pic>
      <p:sp>
        <p:nvSpPr>
          <p:cNvPr id="2" name="Título 1"/>
          <p:cNvSpPr>
            <a:spLocks noGrp="1"/>
          </p:cNvSpPr>
          <p:nvPr>
            <p:ph type="title"/>
          </p:nvPr>
        </p:nvSpPr>
        <p:spPr>
          <a:xfrm>
            <a:off x="1319349" y="1031967"/>
            <a:ext cx="7196001" cy="112622"/>
          </a:xfrm>
        </p:spPr>
        <p:txBody>
          <a:bodyPr>
            <a:normAutofit fontScale="90000"/>
          </a:bodyPr>
          <a:lstStyle/>
          <a:p>
            <a:r>
              <a:rPr lang="es-SV" sz="2700" dirty="0"/>
              <a:t>Departamento de Supervisión de Conglomerados</a:t>
            </a:r>
            <a:r>
              <a:rPr lang="es-SV" dirty="0"/>
              <a:t/>
            </a:r>
            <a:br>
              <a:rPr lang="es-SV" dirty="0"/>
            </a:br>
            <a:endParaRPr lang="es-SV" dirty="0"/>
          </a:p>
        </p:txBody>
      </p:sp>
      <p:sp>
        <p:nvSpPr>
          <p:cNvPr id="4" name="Marcador de contenido 3"/>
          <p:cNvSpPr>
            <a:spLocks noGrp="1"/>
          </p:cNvSpPr>
          <p:nvPr>
            <p:ph idx="1"/>
          </p:nvPr>
        </p:nvSpPr>
        <p:spPr>
          <a:xfrm>
            <a:off x="628650" y="1267097"/>
            <a:ext cx="7886700" cy="5303520"/>
          </a:xfrm>
        </p:spPr>
        <p:txBody>
          <a:bodyPr>
            <a:normAutofit fontScale="62500" lnSpcReduction="20000"/>
          </a:bodyPr>
          <a:lstStyle/>
          <a:p>
            <a:pPr marL="0" indent="0">
              <a:buNone/>
              <a:defRPr/>
            </a:pPr>
            <a:r>
              <a:rPr lang="es-SV" altLang="es-SV" dirty="0">
                <a:latin typeface="+mj-lt"/>
                <a:cs typeface="Arial" panose="020B0604020202020204" pitchFamily="34" charset="0"/>
              </a:rPr>
              <a:t>Su objetivo es supervisar que las entidades adopten mecanismos para identificar, mitigar y controlar los riesgos a los que se encuentran expuestas en el desarrollo de sus actividades.</a:t>
            </a:r>
          </a:p>
          <a:p>
            <a:pPr>
              <a:defRPr/>
            </a:pPr>
            <a:endParaRPr lang="es-ES_tradnl" altLang="es-SV" dirty="0">
              <a:latin typeface="+mj-lt"/>
              <a:cs typeface="Arial" panose="020B0604020202020204" pitchFamily="34" charset="0"/>
            </a:endParaRPr>
          </a:p>
          <a:p>
            <a:pPr>
              <a:defRPr/>
            </a:pPr>
            <a:r>
              <a:rPr lang="es-SV" altLang="es-SV" b="1" dirty="0">
                <a:latin typeface="+mj-lt"/>
                <a:cs typeface="Arial" panose="020B0604020202020204" pitchFamily="34" charset="0"/>
              </a:rPr>
              <a:t>Sus funciones son:</a:t>
            </a:r>
          </a:p>
          <a:p>
            <a:pPr>
              <a:buFont typeface="+mj-lt"/>
              <a:buAutoNum type="alphaLcParenR"/>
              <a:defRPr/>
            </a:pPr>
            <a:r>
              <a:rPr lang="es-SV" dirty="0">
                <a:latin typeface="+mj-lt"/>
              </a:rPr>
              <a:t>Evaluar las entidades con un enfoque de supervisión basada en riesgos, con el objeto de evaluar la  gestión implementada por las entidades para mitigar los impactos de los riesgos asumidos.</a:t>
            </a:r>
          </a:p>
          <a:p>
            <a:pPr>
              <a:buFont typeface="+mj-lt"/>
              <a:buAutoNum type="alphaLcParenR"/>
              <a:defRPr/>
            </a:pPr>
            <a:r>
              <a:rPr lang="es-SV" dirty="0">
                <a:latin typeface="+mj-lt"/>
              </a:rPr>
              <a:t>Verificar la existencia de marcos normativos internos adecuados y su implementación, en función del apetito de riesgo definido, tamaño, volumen y complejidad de las operaciones que realiza la entidad.</a:t>
            </a:r>
          </a:p>
          <a:p>
            <a:pPr>
              <a:buFont typeface="+mj-lt"/>
              <a:buAutoNum type="alphaLcParenR"/>
              <a:defRPr/>
            </a:pPr>
            <a:r>
              <a:rPr lang="es-ES" dirty="0">
                <a:latin typeface="+mj-lt"/>
              </a:rPr>
              <a:t>Desarrollar </a:t>
            </a:r>
            <a:r>
              <a:rPr lang="es-MX" dirty="0">
                <a:latin typeface="+mj-lt"/>
              </a:rPr>
              <a:t>visitas de supervisión ampliadas, rutinarias o focalizadas, orientadas a evaluar la gestión de los riesgos de crédito, mercado, liquidez y operacional, aplicando un enfoque basado en riesgos, que comprende la aplicación del marco normativo, un enfoque prudencial y la evaluación de la gestión de los riesgos de una manera integral.</a:t>
            </a:r>
            <a:endParaRPr lang="es-SV" dirty="0">
              <a:latin typeface="+mj-lt"/>
            </a:endParaRPr>
          </a:p>
          <a:p>
            <a:pPr>
              <a:defRPr/>
            </a:pPr>
            <a:endParaRPr lang="es-ES_tradnl" altLang="es-SV" b="1" dirty="0">
              <a:latin typeface="+mj-lt"/>
              <a:cs typeface="Arial" panose="020B0604020202020204" pitchFamily="34" charset="0"/>
            </a:endParaRPr>
          </a:p>
          <a:p>
            <a:pPr>
              <a:defRPr/>
            </a:pPr>
            <a:r>
              <a:rPr lang="es-ES_tradnl" altLang="es-SV" b="1" dirty="0">
                <a:latin typeface="+mj-lt"/>
                <a:cs typeface="Arial" panose="020B0604020202020204" pitchFamily="34" charset="0"/>
              </a:rPr>
              <a:t>No. De Empleados: 9</a:t>
            </a:r>
          </a:p>
          <a:p>
            <a:pPr>
              <a:defRPr/>
            </a:pPr>
            <a:r>
              <a:rPr lang="es-ES_tradnl" altLang="es-SV" b="1" dirty="0">
                <a:latin typeface="+mj-lt"/>
                <a:cs typeface="Arial" panose="020B0604020202020204" pitchFamily="34" charset="0"/>
              </a:rPr>
              <a:t>Hombre: 4</a:t>
            </a:r>
          </a:p>
          <a:p>
            <a:pPr>
              <a:defRPr/>
            </a:pPr>
            <a:r>
              <a:rPr lang="es-ES_tradnl" altLang="es-SV" b="1" dirty="0">
                <a:latin typeface="+mj-lt"/>
                <a:cs typeface="Arial" panose="020B0604020202020204" pitchFamily="34" charset="0"/>
              </a:rPr>
              <a:t>Mujer: 5</a:t>
            </a:r>
            <a:endParaRPr lang="es-SV" altLang="es-SV" b="1" dirty="0">
              <a:latin typeface="+mj-lt"/>
              <a:cs typeface="Arial" panose="020B0604020202020204" pitchFamily="34" charset="0"/>
            </a:endParaRPr>
          </a:p>
          <a:p>
            <a:endParaRPr lang="es-SV" dirty="0"/>
          </a:p>
        </p:txBody>
      </p:sp>
    </p:spTree>
    <p:extLst>
      <p:ext uri="{BB962C8B-B14F-4D97-AF65-F5344CB8AC3E}">
        <p14:creationId xmlns:p14="http://schemas.microsoft.com/office/powerpoint/2010/main" val="38040894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pic>
        <p:nvPicPr>
          <p:cNvPr id="5" name="Imagen 4">
            <a:extLst>
              <a:ext uri="{FF2B5EF4-FFF2-40B4-BE49-F238E27FC236}">
                <a16:creationId xmlns:a16="http://schemas.microsoft.com/office/drawing/2014/main" id="{D33738AB-CF91-EC4A-ABE1-821F9CD4DEDB}"/>
              </a:ext>
            </a:extLst>
          </p:cNvPr>
          <p:cNvPicPr>
            <a:picLocks noChangeAspect="1"/>
          </p:cNvPicPr>
          <p:nvPr/>
        </p:nvPicPr>
        <p:blipFill>
          <a:blip r:embed="rId3"/>
          <a:stretch>
            <a:fillRect/>
          </a:stretch>
        </p:blipFill>
        <p:spPr>
          <a:xfrm>
            <a:off x="7441186" y="322914"/>
            <a:ext cx="1338379" cy="826852"/>
          </a:xfrm>
          <a:prstGeom prst="rect">
            <a:avLst/>
          </a:prstGeom>
        </p:spPr>
      </p:pic>
      <p:sp>
        <p:nvSpPr>
          <p:cNvPr id="2" name="Título 1"/>
          <p:cNvSpPr>
            <a:spLocks noGrp="1"/>
          </p:cNvSpPr>
          <p:nvPr>
            <p:ph type="title"/>
          </p:nvPr>
        </p:nvSpPr>
        <p:spPr>
          <a:xfrm>
            <a:off x="3448594" y="1031966"/>
            <a:ext cx="5066756" cy="313508"/>
          </a:xfrm>
        </p:spPr>
        <p:txBody>
          <a:bodyPr>
            <a:normAutofit fontScale="90000"/>
          </a:bodyPr>
          <a:lstStyle/>
          <a:p>
            <a:r>
              <a:rPr lang="es-SV" sz="3100" dirty="0"/>
              <a:t>Departamento de Trámites</a:t>
            </a:r>
            <a:r>
              <a:rPr lang="es-SV" dirty="0"/>
              <a:t/>
            </a:r>
            <a:br>
              <a:rPr lang="es-SV" dirty="0"/>
            </a:br>
            <a:endParaRPr lang="es-SV" dirty="0"/>
          </a:p>
        </p:txBody>
      </p:sp>
      <p:sp>
        <p:nvSpPr>
          <p:cNvPr id="4" name="Marcador de contenido 3"/>
          <p:cNvSpPr>
            <a:spLocks noGrp="1"/>
          </p:cNvSpPr>
          <p:nvPr>
            <p:ph idx="1"/>
          </p:nvPr>
        </p:nvSpPr>
        <p:spPr>
          <a:xfrm>
            <a:off x="628650" y="1345474"/>
            <a:ext cx="7886700" cy="5185955"/>
          </a:xfrm>
        </p:spPr>
        <p:txBody>
          <a:bodyPr>
            <a:normAutofit fontScale="55000" lnSpcReduction="20000"/>
          </a:bodyPr>
          <a:lstStyle/>
          <a:p>
            <a:pPr marL="0" indent="0" algn="just">
              <a:buNone/>
              <a:defRPr/>
            </a:pPr>
            <a:r>
              <a:rPr lang="es-SV" altLang="es-SV" dirty="0">
                <a:latin typeface="+mj-lt"/>
                <a:cs typeface="Arial" panose="020B0604020202020204" pitchFamily="34" charset="0"/>
              </a:rPr>
              <a:t>Su objetivo es velar por la adecuada y oportuna gestión de los trámites presentados por las entidades supervisadas, así como la atención de solicitudes presentadas por los bancos y el cumplimiento del marco legal y normativo que rige a las entidades supervisadas.</a:t>
            </a:r>
          </a:p>
          <a:p>
            <a:pPr>
              <a:defRPr/>
            </a:pPr>
            <a:endParaRPr lang="es-SV" altLang="es-SV" b="1" dirty="0">
              <a:latin typeface="+mj-lt"/>
              <a:cs typeface="Arial" panose="020B0604020202020204" pitchFamily="34" charset="0"/>
            </a:endParaRPr>
          </a:p>
          <a:p>
            <a:pPr>
              <a:defRPr/>
            </a:pPr>
            <a:r>
              <a:rPr lang="es-SV" altLang="es-SV" b="1" dirty="0">
                <a:latin typeface="+mj-lt"/>
                <a:cs typeface="Arial" panose="020B0604020202020204" pitchFamily="34" charset="0"/>
              </a:rPr>
              <a:t>Sus funciones son:</a:t>
            </a:r>
          </a:p>
          <a:p>
            <a:pPr>
              <a:buFont typeface="+mj-lt"/>
              <a:buAutoNum type="alphaLcParenR"/>
              <a:defRPr/>
            </a:pPr>
            <a:r>
              <a:rPr lang="es-SV" dirty="0">
                <a:latin typeface="+mj-lt"/>
              </a:rPr>
              <a:t>Atender las solicitudes de trámites presentadas por las entidades supervisadas.</a:t>
            </a:r>
          </a:p>
          <a:p>
            <a:pPr>
              <a:buFont typeface="+mj-lt"/>
              <a:buAutoNum type="alphaLcParenR"/>
              <a:defRPr/>
            </a:pPr>
            <a:r>
              <a:rPr lang="es-SV" dirty="0">
                <a:latin typeface="+mj-lt"/>
              </a:rPr>
              <a:t>Atender las solicitudes de autorización presentadas por los promotores de la constitución de sociedades de finalidad exclusiva, Bancos y sociedades miembros de conglomerados financieros. </a:t>
            </a:r>
          </a:p>
          <a:p>
            <a:pPr>
              <a:buFont typeface="+mj-lt"/>
              <a:buAutoNum type="alphaLcParenR"/>
              <a:defRPr/>
            </a:pPr>
            <a:r>
              <a:rPr lang="es-SV" dirty="0">
                <a:latin typeface="+mj-lt"/>
              </a:rPr>
              <a:t>Atender las solicitudes presentadas por las sociedades pertenecientes a conglomerados financieros para la compra o venta de su participación accionaria y la modificación de la estructura de los conglomerados financieros.</a:t>
            </a:r>
          </a:p>
          <a:p>
            <a:pPr>
              <a:buFont typeface="+mj-lt"/>
              <a:buAutoNum type="alphaLcParenR"/>
              <a:defRPr/>
            </a:pPr>
            <a:r>
              <a:rPr lang="es-ES" dirty="0">
                <a:latin typeface="+mj-lt"/>
              </a:rPr>
              <a:t>Desarrollar </a:t>
            </a:r>
            <a:r>
              <a:rPr lang="es-MX" dirty="0">
                <a:latin typeface="+mj-lt"/>
              </a:rPr>
              <a:t>visitas de supervisión de trámites, orientadas a evaluar el cumplimiento del marco legal correspondiente, aplicando un enfoque basado en riesgos.</a:t>
            </a:r>
            <a:endParaRPr lang="es-SV" dirty="0">
              <a:latin typeface="+mj-lt"/>
            </a:endParaRPr>
          </a:p>
          <a:p>
            <a:pPr>
              <a:buFont typeface="+mj-lt"/>
              <a:buAutoNum type="alphaLcParenR"/>
              <a:defRPr/>
            </a:pPr>
            <a:r>
              <a:rPr lang="es-SV" dirty="0">
                <a:latin typeface="+mj-lt"/>
              </a:rPr>
              <a:t>Realizar seguimiento a la información remitida por las entidades supervisadas en cumplimiento a leyes, normas e instrucciones. </a:t>
            </a:r>
          </a:p>
          <a:p>
            <a:pPr>
              <a:buFont typeface="+mj-lt"/>
              <a:buAutoNum type="alphaLcParenR"/>
              <a:defRPr/>
            </a:pPr>
            <a:r>
              <a:rPr lang="es-SV" dirty="0">
                <a:latin typeface="+mj-lt"/>
              </a:rPr>
              <a:t>Atender las denuncias presentadas por clientes y usuarios de las entidades supervisadas, a solicitud de la Oficina de Atención al Usuario del Sistema Financiero.</a:t>
            </a:r>
          </a:p>
          <a:p>
            <a:pPr>
              <a:defRPr/>
            </a:pPr>
            <a:endParaRPr lang="es-ES_tradnl" altLang="es-SV" b="1" dirty="0">
              <a:latin typeface="+mj-lt"/>
              <a:cs typeface="Arial" panose="020B0604020202020204" pitchFamily="34" charset="0"/>
            </a:endParaRPr>
          </a:p>
          <a:p>
            <a:pPr>
              <a:defRPr/>
            </a:pPr>
            <a:r>
              <a:rPr lang="es-ES_tradnl" altLang="es-SV" b="1" dirty="0">
                <a:latin typeface="+mj-lt"/>
                <a:cs typeface="Arial" panose="020B0604020202020204" pitchFamily="34" charset="0"/>
              </a:rPr>
              <a:t>No. De Empleados: 5</a:t>
            </a:r>
          </a:p>
          <a:p>
            <a:pPr>
              <a:defRPr/>
            </a:pPr>
            <a:r>
              <a:rPr lang="es-ES_tradnl" altLang="es-SV" b="1" dirty="0">
                <a:latin typeface="+mj-lt"/>
                <a:cs typeface="Arial" panose="020B0604020202020204" pitchFamily="34" charset="0"/>
              </a:rPr>
              <a:t>Hombre: 1</a:t>
            </a:r>
          </a:p>
          <a:p>
            <a:pPr>
              <a:defRPr/>
            </a:pPr>
            <a:r>
              <a:rPr lang="es-ES_tradnl" altLang="es-SV" b="1" dirty="0">
                <a:latin typeface="+mj-lt"/>
                <a:cs typeface="Arial" panose="020B0604020202020204" pitchFamily="34" charset="0"/>
              </a:rPr>
              <a:t>Mujer: 4</a:t>
            </a:r>
            <a:endParaRPr lang="es-SV" altLang="es-SV" b="1" dirty="0">
              <a:latin typeface="+mj-lt"/>
              <a:cs typeface="Arial" panose="020B0604020202020204" pitchFamily="34" charset="0"/>
            </a:endParaRPr>
          </a:p>
          <a:p>
            <a:endParaRPr lang="es-SV" dirty="0"/>
          </a:p>
        </p:txBody>
      </p:sp>
    </p:spTree>
    <p:extLst>
      <p:ext uri="{BB962C8B-B14F-4D97-AF65-F5344CB8AC3E}">
        <p14:creationId xmlns:p14="http://schemas.microsoft.com/office/powerpoint/2010/main" val="25530813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2477" cy="6858000"/>
          </a:xfrm>
          <a:prstGeom prst="rect">
            <a:avLst/>
          </a:prstGeom>
        </p:spPr>
      </p:pic>
      <p:pic>
        <p:nvPicPr>
          <p:cNvPr id="5" name="Imagen 4">
            <a:extLst>
              <a:ext uri="{FF2B5EF4-FFF2-40B4-BE49-F238E27FC236}">
                <a16:creationId xmlns:a16="http://schemas.microsoft.com/office/drawing/2014/main" id="{D33738AB-CF91-EC4A-ABE1-821F9CD4DEDB}"/>
              </a:ext>
            </a:extLst>
          </p:cNvPr>
          <p:cNvPicPr>
            <a:picLocks noChangeAspect="1"/>
          </p:cNvPicPr>
          <p:nvPr/>
        </p:nvPicPr>
        <p:blipFill>
          <a:blip r:embed="rId3"/>
          <a:stretch>
            <a:fillRect/>
          </a:stretch>
        </p:blipFill>
        <p:spPr>
          <a:xfrm>
            <a:off x="7441186" y="322914"/>
            <a:ext cx="1338379" cy="826852"/>
          </a:xfrm>
          <a:prstGeom prst="rect">
            <a:avLst/>
          </a:prstGeom>
        </p:spPr>
      </p:pic>
      <p:sp>
        <p:nvSpPr>
          <p:cNvPr id="2" name="Título 1"/>
          <p:cNvSpPr>
            <a:spLocks noGrp="1"/>
          </p:cNvSpPr>
          <p:nvPr>
            <p:ph type="title"/>
          </p:nvPr>
        </p:nvSpPr>
        <p:spPr>
          <a:xfrm>
            <a:off x="2489038" y="993012"/>
            <a:ext cx="5066756" cy="313508"/>
          </a:xfrm>
        </p:spPr>
        <p:txBody>
          <a:bodyPr>
            <a:normAutofit fontScale="90000"/>
          </a:bodyPr>
          <a:lstStyle/>
          <a:p>
            <a:r>
              <a:rPr lang="es-SV" sz="3100" dirty="0"/>
              <a:t>Departamento de </a:t>
            </a:r>
            <a:r>
              <a:rPr lang="es-SV" sz="3100" dirty="0" smtClean="0"/>
              <a:t>Supervisión de Servicios Complementarios</a:t>
            </a:r>
            <a:r>
              <a:rPr lang="es-SV" dirty="0"/>
              <a:t/>
            </a:r>
            <a:br>
              <a:rPr lang="es-SV" dirty="0"/>
            </a:br>
            <a:endParaRPr lang="es-SV" dirty="0"/>
          </a:p>
        </p:txBody>
      </p:sp>
      <p:sp>
        <p:nvSpPr>
          <p:cNvPr id="4" name="Marcador de contenido 3"/>
          <p:cNvSpPr>
            <a:spLocks noGrp="1"/>
          </p:cNvSpPr>
          <p:nvPr>
            <p:ph idx="1"/>
          </p:nvPr>
        </p:nvSpPr>
        <p:spPr>
          <a:xfrm>
            <a:off x="628650" y="1345474"/>
            <a:ext cx="7886700" cy="5185955"/>
          </a:xfrm>
        </p:spPr>
        <p:txBody>
          <a:bodyPr>
            <a:normAutofit fontScale="40000" lnSpcReduction="20000"/>
          </a:bodyPr>
          <a:lstStyle/>
          <a:p>
            <a:pPr algn="just">
              <a:defRPr/>
            </a:pPr>
            <a:r>
              <a:rPr lang="es-MX" sz="3300" dirty="0">
                <a:latin typeface="+mj-lt"/>
              </a:rPr>
              <a:t>Su </a:t>
            </a:r>
            <a:r>
              <a:rPr lang="es-MX" sz="3300" b="1" dirty="0">
                <a:latin typeface="+mj-lt"/>
              </a:rPr>
              <a:t>objetivo</a:t>
            </a:r>
            <a:r>
              <a:rPr lang="es-MX" sz="3300" dirty="0">
                <a:latin typeface="+mj-lt"/>
              </a:rPr>
              <a:t> es velar por el cumplimiento legal y normativo, así como por la adecuada gestión de los riesgos en las operaciones financieras desarrolladas por las Sociedades Proveedoras de Dinero Electrónico, las Agencias de Información de Datos,  las Sociedades de Garantía Recíproca, los Agentes y Subagentes </a:t>
            </a:r>
            <a:r>
              <a:rPr lang="es-MX" sz="3300" dirty="0" err="1">
                <a:latin typeface="+mj-lt"/>
              </a:rPr>
              <a:t>remesadores</a:t>
            </a:r>
            <a:r>
              <a:rPr lang="es-MX" sz="3300" dirty="0">
                <a:latin typeface="+mj-lt"/>
              </a:rPr>
              <a:t>, las Casas de Cambio y las Sociedades Administradoras u Operadoras de Sistemas de Pagos y de Liquidación de Valores (ACH) y las sociedades que ofrecen servicios complementarios a los servicios financieros de los integrantes del sistema financiero, en particular aquellas en las que participen como inversionistas</a:t>
            </a:r>
            <a:r>
              <a:rPr lang="es-MX" sz="3300" dirty="0" smtClean="0">
                <a:latin typeface="+mj-lt"/>
              </a:rPr>
              <a:t>.</a:t>
            </a:r>
          </a:p>
          <a:p>
            <a:pPr algn="just">
              <a:defRPr/>
            </a:pPr>
            <a:r>
              <a:rPr lang="es-MX" sz="3300" dirty="0" smtClean="0">
                <a:latin typeface="+mj-lt"/>
              </a:rPr>
              <a:t>Entre Sus </a:t>
            </a:r>
            <a:r>
              <a:rPr lang="es-MX" sz="3300" b="1" dirty="0" smtClean="0">
                <a:latin typeface="+mj-lt"/>
              </a:rPr>
              <a:t>funcione</a:t>
            </a:r>
            <a:r>
              <a:rPr lang="es-MX" sz="3300" dirty="0" smtClean="0">
                <a:latin typeface="+mj-lt"/>
              </a:rPr>
              <a:t>s, se mencionan:</a:t>
            </a:r>
            <a:endParaRPr lang="es-MX" sz="3300" dirty="0">
              <a:latin typeface="+mj-lt"/>
            </a:endParaRPr>
          </a:p>
          <a:p>
            <a:pPr>
              <a:buFont typeface="+mj-lt"/>
              <a:buAutoNum type="alphaLcParenR"/>
              <a:defRPr/>
            </a:pPr>
            <a:r>
              <a:rPr lang="es-ES_tradnl" sz="3300" dirty="0" smtClean="0">
                <a:latin typeface="+mj-lt"/>
              </a:rPr>
              <a:t>Verificar </a:t>
            </a:r>
            <a:r>
              <a:rPr lang="es-ES_tradnl" sz="3300" dirty="0">
                <a:latin typeface="+mj-lt"/>
              </a:rPr>
              <a:t>el cumplimiento de requisitos de constitución, inicio de operaciones y registro de  Agentes </a:t>
            </a:r>
            <a:r>
              <a:rPr lang="es-ES_tradnl" sz="3300" dirty="0" err="1">
                <a:latin typeface="+mj-lt"/>
              </a:rPr>
              <a:t>Remesadores</a:t>
            </a:r>
            <a:r>
              <a:rPr lang="es-ES_tradnl" sz="3300" dirty="0">
                <a:latin typeface="+mj-lt"/>
              </a:rPr>
              <a:t>, Casas de Cambio y en las Sociedades Administradoras u Operadoras de Sistemas de Pagos de Liquidación de Valores (ACH) y las sociedades que ofrecen servicios complementarios a los servicios financieros de los integrantes del sistema financiero, en particular aquellas en las que participen como inversionistas.</a:t>
            </a:r>
          </a:p>
          <a:p>
            <a:pPr>
              <a:buFont typeface="+mj-lt"/>
              <a:buAutoNum type="alphaLcParenR"/>
              <a:defRPr/>
            </a:pPr>
            <a:r>
              <a:rPr lang="es-ES_tradnl" sz="3300" dirty="0" smtClean="0">
                <a:latin typeface="+mj-lt"/>
              </a:rPr>
              <a:t>Efectuar </a:t>
            </a:r>
            <a:r>
              <a:rPr lang="es-ES_tradnl" sz="3300" dirty="0">
                <a:latin typeface="+mj-lt"/>
              </a:rPr>
              <a:t>monitoreo de las operaciones realizadas por Agentes y Subagentes </a:t>
            </a:r>
            <a:r>
              <a:rPr lang="es-ES_tradnl" sz="3300" dirty="0" err="1">
                <a:latin typeface="+mj-lt"/>
              </a:rPr>
              <a:t>Remesadores</a:t>
            </a:r>
            <a:r>
              <a:rPr lang="es-ES_tradnl" sz="3300" dirty="0">
                <a:latin typeface="+mj-lt"/>
              </a:rPr>
              <a:t>.</a:t>
            </a:r>
          </a:p>
          <a:p>
            <a:pPr>
              <a:buFont typeface="+mj-lt"/>
              <a:buAutoNum type="alphaLcParenR"/>
              <a:defRPr/>
            </a:pPr>
            <a:r>
              <a:rPr lang="es-ES_tradnl" sz="3300" dirty="0">
                <a:latin typeface="+mj-lt"/>
              </a:rPr>
              <a:t>Verificar periódicamente la gestión integral de riesgos Agentes </a:t>
            </a:r>
            <a:r>
              <a:rPr lang="es-ES_tradnl" sz="3300" dirty="0" err="1">
                <a:latin typeface="+mj-lt"/>
              </a:rPr>
              <a:t>Remesadores</a:t>
            </a:r>
            <a:r>
              <a:rPr lang="es-ES_tradnl" sz="3300" dirty="0">
                <a:latin typeface="+mj-lt"/>
              </a:rPr>
              <a:t>, Casas de Cambio y en las Sociedades Administradoras u Operadoras de Sistemas de Pagos de Liquidación de Valores (ACH) y las sociedades que ofrecen servicios complementarios a los servicios financieros de los integrantes del sistema financiero, en particular aquellas en las que participen como inversionistas</a:t>
            </a:r>
          </a:p>
          <a:p>
            <a:pPr>
              <a:buFont typeface="+mj-lt"/>
              <a:buAutoNum type="alphaLcParenR"/>
              <a:defRPr/>
            </a:pPr>
            <a:r>
              <a:rPr lang="es-ES_tradnl" sz="3300" dirty="0">
                <a:latin typeface="+mj-lt"/>
              </a:rPr>
              <a:t>Monitorear permanentemente el riesgo de lavado de dinero y financiamiento al terrorismo, así como de la seguridad y continuidad operacional y tecnologías de la información en las otras entidades financieras.</a:t>
            </a:r>
          </a:p>
          <a:p>
            <a:pPr>
              <a:buFont typeface="+mj-lt"/>
              <a:buAutoNum type="alphaLcParenR"/>
              <a:defRPr/>
            </a:pPr>
            <a:r>
              <a:rPr lang="es-ES_tradnl" sz="3300" dirty="0">
                <a:latin typeface="+mj-lt"/>
              </a:rPr>
              <a:t>Verificar el cumplimiento de la normativa interna y el reglamento aplicable a Sociedades Administradoras u Operadoras de Sistemas de Pagos y de Liquidación de Valores (ACH).</a:t>
            </a:r>
          </a:p>
          <a:p>
            <a:pPr>
              <a:buFont typeface="+mj-lt"/>
              <a:buAutoNum type="alphaLcParenR"/>
              <a:defRPr/>
            </a:pPr>
            <a:r>
              <a:rPr lang="es-ES_tradnl" sz="3300" dirty="0">
                <a:latin typeface="+mj-lt"/>
              </a:rPr>
              <a:t>Resolver las solicitudes de trámite de nuevos productos y servicios de Agentes </a:t>
            </a:r>
            <a:r>
              <a:rPr lang="es-ES_tradnl" sz="3300" dirty="0" err="1">
                <a:latin typeface="+mj-lt"/>
              </a:rPr>
              <a:t>Remesadores</a:t>
            </a:r>
            <a:r>
              <a:rPr lang="es-ES_tradnl" sz="3300" dirty="0">
                <a:latin typeface="+mj-lt"/>
              </a:rPr>
              <a:t>, Casas de Cambio y en las Sociedades Administradoras u Operadoras de Sistemas de Pagos de Liquidación de Valores (ACH) y las sociedades que ofrecen servicios complementarios a los servicios financieros de los integrantes del sistema financiero, en particular aquellas en las que participen como inversionistas.</a:t>
            </a:r>
          </a:p>
          <a:p>
            <a:pPr>
              <a:defRPr/>
            </a:pPr>
            <a:endParaRPr lang="es-ES_tradnl" altLang="es-SV" b="1" dirty="0">
              <a:latin typeface="+mj-lt"/>
              <a:cs typeface="Arial" panose="020B0604020202020204" pitchFamily="34" charset="0"/>
            </a:endParaRPr>
          </a:p>
          <a:p>
            <a:pPr>
              <a:defRPr/>
            </a:pPr>
            <a:r>
              <a:rPr lang="es-ES_tradnl" altLang="es-SV" b="1" dirty="0">
                <a:latin typeface="+mj-lt"/>
                <a:cs typeface="Arial" panose="020B0604020202020204" pitchFamily="34" charset="0"/>
              </a:rPr>
              <a:t>No. De Empleados: </a:t>
            </a:r>
            <a:r>
              <a:rPr lang="es-ES_tradnl" altLang="es-SV" b="1" dirty="0" smtClean="0">
                <a:latin typeface="+mj-lt"/>
                <a:cs typeface="Arial" panose="020B0604020202020204" pitchFamily="34" charset="0"/>
              </a:rPr>
              <a:t>6</a:t>
            </a:r>
            <a:r>
              <a:rPr lang="es-ES_tradnl" altLang="es-SV" b="1" dirty="0">
                <a:latin typeface="+mj-lt"/>
                <a:cs typeface="Arial" panose="020B0604020202020204" pitchFamily="34" charset="0"/>
              </a:rPr>
              <a:t> </a:t>
            </a:r>
            <a:r>
              <a:rPr lang="es-ES_tradnl" altLang="es-SV" b="1" dirty="0" smtClean="0">
                <a:latin typeface="+mj-lt"/>
                <a:cs typeface="Arial" panose="020B0604020202020204" pitchFamily="34" charset="0"/>
              </a:rPr>
              <a:t>	</a:t>
            </a:r>
            <a:r>
              <a:rPr lang="es-ES_tradnl" altLang="es-SV" b="1" dirty="0" smtClean="0">
                <a:latin typeface="+mj-lt"/>
                <a:cs typeface="Arial" panose="020B0604020202020204" pitchFamily="34" charset="0"/>
              </a:rPr>
              <a:t>Hombre</a:t>
            </a:r>
            <a:r>
              <a:rPr lang="es-ES_tradnl" altLang="es-SV" b="1" dirty="0">
                <a:latin typeface="+mj-lt"/>
                <a:cs typeface="Arial" panose="020B0604020202020204" pitchFamily="34" charset="0"/>
              </a:rPr>
              <a:t>: </a:t>
            </a:r>
            <a:r>
              <a:rPr lang="es-ES_tradnl" altLang="es-SV" b="1" dirty="0" smtClean="0">
                <a:latin typeface="+mj-lt"/>
                <a:cs typeface="Arial" panose="020B0604020202020204" pitchFamily="34" charset="0"/>
              </a:rPr>
              <a:t>3</a:t>
            </a:r>
            <a:r>
              <a:rPr lang="es-ES_tradnl" altLang="es-SV" b="1" dirty="0">
                <a:latin typeface="+mj-lt"/>
                <a:cs typeface="Arial" panose="020B0604020202020204" pitchFamily="34" charset="0"/>
              </a:rPr>
              <a:t>	</a:t>
            </a:r>
            <a:r>
              <a:rPr lang="es-ES_tradnl" altLang="es-SV" b="1" dirty="0" smtClean="0">
                <a:latin typeface="+mj-lt"/>
                <a:cs typeface="Arial" panose="020B0604020202020204" pitchFamily="34" charset="0"/>
              </a:rPr>
              <a:t>Mujer</a:t>
            </a:r>
            <a:r>
              <a:rPr lang="es-ES_tradnl" altLang="es-SV" b="1" dirty="0">
                <a:latin typeface="+mj-lt"/>
                <a:cs typeface="Arial" panose="020B0604020202020204" pitchFamily="34" charset="0"/>
              </a:rPr>
              <a:t>: </a:t>
            </a:r>
            <a:r>
              <a:rPr lang="es-ES_tradnl" altLang="es-SV" b="1" dirty="0" smtClean="0">
                <a:latin typeface="+mj-lt"/>
                <a:cs typeface="Arial" panose="020B0604020202020204" pitchFamily="34" charset="0"/>
              </a:rPr>
              <a:t>3</a:t>
            </a:r>
            <a:endParaRPr lang="es-SV" altLang="es-SV" b="1" dirty="0">
              <a:latin typeface="+mj-lt"/>
              <a:cs typeface="Arial" panose="020B0604020202020204" pitchFamily="34" charset="0"/>
            </a:endParaRPr>
          </a:p>
          <a:p>
            <a:endParaRPr lang="es-SV" dirty="0"/>
          </a:p>
        </p:txBody>
      </p:sp>
    </p:spTree>
    <p:extLst>
      <p:ext uri="{BB962C8B-B14F-4D97-AF65-F5344CB8AC3E}">
        <p14:creationId xmlns:p14="http://schemas.microsoft.com/office/powerpoint/2010/main" val="23828035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pic>
        <p:nvPicPr>
          <p:cNvPr id="5" name="Imagen 4">
            <a:extLst>
              <a:ext uri="{FF2B5EF4-FFF2-40B4-BE49-F238E27FC236}">
                <a16:creationId xmlns:a16="http://schemas.microsoft.com/office/drawing/2014/main" id="{D33738AB-CF91-EC4A-ABE1-821F9CD4DEDB}"/>
              </a:ext>
            </a:extLst>
          </p:cNvPr>
          <p:cNvPicPr>
            <a:picLocks noChangeAspect="1"/>
          </p:cNvPicPr>
          <p:nvPr/>
        </p:nvPicPr>
        <p:blipFill>
          <a:blip r:embed="rId3"/>
          <a:stretch>
            <a:fillRect/>
          </a:stretch>
        </p:blipFill>
        <p:spPr>
          <a:xfrm>
            <a:off x="7441186" y="322914"/>
            <a:ext cx="1338379" cy="826852"/>
          </a:xfrm>
          <a:prstGeom prst="rect">
            <a:avLst/>
          </a:prstGeom>
        </p:spPr>
      </p:pic>
      <p:sp>
        <p:nvSpPr>
          <p:cNvPr id="2" name="Título 1"/>
          <p:cNvSpPr>
            <a:spLocks noGrp="1"/>
          </p:cNvSpPr>
          <p:nvPr>
            <p:ph type="title"/>
          </p:nvPr>
        </p:nvSpPr>
        <p:spPr>
          <a:xfrm>
            <a:off x="1854926" y="744583"/>
            <a:ext cx="6660424" cy="728097"/>
          </a:xfrm>
        </p:spPr>
        <p:txBody>
          <a:bodyPr>
            <a:normAutofit fontScale="90000"/>
          </a:bodyPr>
          <a:lstStyle/>
          <a:p>
            <a:r>
              <a:rPr lang="es-MX" sz="3100" dirty="0"/>
              <a:t>Intendencia de Bancos Cooperativos y </a:t>
            </a:r>
            <a:r>
              <a:rPr lang="es-MX" sz="3100" dirty="0" smtClean="0"/>
              <a:t/>
            </a:r>
            <a:br>
              <a:rPr lang="es-MX" sz="3100" dirty="0" smtClean="0"/>
            </a:br>
            <a:r>
              <a:rPr lang="es-MX" sz="3100" dirty="0" smtClean="0"/>
              <a:t>Sociedades </a:t>
            </a:r>
            <a:r>
              <a:rPr lang="es-MX" sz="3100" dirty="0"/>
              <a:t>de Ahorro y Crédito</a:t>
            </a:r>
            <a:r>
              <a:rPr lang="es-MX" dirty="0"/>
              <a:t/>
            </a:r>
            <a:br>
              <a:rPr lang="es-MX" dirty="0"/>
            </a:br>
            <a:endParaRPr lang="es-SV" dirty="0"/>
          </a:p>
        </p:txBody>
      </p:sp>
      <p:sp>
        <p:nvSpPr>
          <p:cNvPr id="4" name="Marcador de contenido 3"/>
          <p:cNvSpPr>
            <a:spLocks noGrp="1"/>
          </p:cNvSpPr>
          <p:nvPr>
            <p:ph idx="1"/>
          </p:nvPr>
        </p:nvSpPr>
        <p:spPr>
          <a:xfrm>
            <a:off x="628650" y="1293223"/>
            <a:ext cx="7886700" cy="5251268"/>
          </a:xfrm>
        </p:spPr>
        <p:txBody>
          <a:bodyPr>
            <a:normAutofit fontScale="55000" lnSpcReduction="20000"/>
          </a:bodyPr>
          <a:lstStyle/>
          <a:p>
            <a:pPr marL="0" indent="0">
              <a:buNone/>
              <a:defRPr/>
            </a:pPr>
            <a:r>
              <a:rPr lang="es-ES" altLang="es-SV" sz="2900" dirty="0">
                <a:latin typeface="+mj-lt"/>
                <a:cs typeface="Segoe UI" panose="020B0502040204020203" pitchFamily="34" charset="0"/>
              </a:rPr>
              <a:t>Su objetivo es </a:t>
            </a:r>
            <a:r>
              <a:rPr lang="es-MX" altLang="es-SV" sz="2900" dirty="0">
                <a:latin typeface="+mj-lt"/>
                <a:cs typeface="Segoe UI" panose="020B0502040204020203" pitchFamily="34" charset="0"/>
              </a:rPr>
              <a:t>realizar auditorías Bancos Cooperativos y Sociedades de Ahorro y Crédito,  Federaciones y otras relacionadas que permitan determinar que cumplen con la normativa vigente y que el riesgo de sus operaciones está controlado.</a:t>
            </a:r>
          </a:p>
          <a:p>
            <a:pPr marL="0" indent="0">
              <a:buNone/>
              <a:defRPr/>
            </a:pPr>
            <a:endParaRPr lang="es-MX" altLang="es-SV" sz="2900" b="1" dirty="0">
              <a:latin typeface="+mj-lt"/>
              <a:cs typeface="Segoe UI" panose="020B0502040204020203" pitchFamily="34" charset="0"/>
            </a:endParaRPr>
          </a:p>
          <a:p>
            <a:pPr>
              <a:defRPr/>
            </a:pPr>
            <a:r>
              <a:rPr lang="es-MX" altLang="es-SV" sz="2900" b="1" dirty="0">
                <a:latin typeface="+mj-lt"/>
                <a:cs typeface="Segoe UI" panose="020B0502040204020203" pitchFamily="34" charset="0"/>
              </a:rPr>
              <a:t>Sus funciones son:</a:t>
            </a:r>
          </a:p>
          <a:p>
            <a:pPr>
              <a:buFont typeface="+mj-lt"/>
              <a:buAutoNum type="alphaLcParenR"/>
              <a:defRPr/>
            </a:pPr>
            <a:r>
              <a:rPr lang="es-SV" sz="2900" dirty="0">
                <a:latin typeface="+mj-lt"/>
                <a:cs typeface="Segoe UI" panose="020B0502040204020203" pitchFamily="34" charset="0"/>
              </a:rPr>
              <a:t>Supervisar que las entidades adopten mecanismos para administrar, mitigar y controlar los riesgos a los que se encuentran expuestas en el desarrollo de sus actividades.</a:t>
            </a:r>
          </a:p>
          <a:p>
            <a:pPr>
              <a:buFont typeface="+mj-lt"/>
              <a:buAutoNum type="alphaLcParenR"/>
              <a:defRPr/>
            </a:pPr>
            <a:r>
              <a:rPr lang="es-SV" sz="2900" dirty="0">
                <a:latin typeface="+mj-lt"/>
                <a:cs typeface="Segoe UI" panose="020B0502040204020203" pitchFamily="34" charset="0"/>
              </a:rPr>
              <a:t>Velar por la adecuada gestión de los trámites presentados por las entidades supervisadas y del cumplimiento del marco legal y normativo que rigen las entidades sujetas de supervisión.</a:t>
            </a:r>
          </a:p>
          <a:p>
            <a:pPr>
              <a:buFont typeface="+mj-lt"/>
              <a:buAutoNum type="alphaLcParenR"/>
              <a:defRPr/>
            </a:pPr>
            <a:r>
              <a:rPr lang="es-SV" sz="2900" dirty="0">
                <a:latin typeface="+mj-lt"/>
                <a:cs typeface="Segoe UI" panose="020B0502040204020203" pitchFamily="34" charset="0"/>
              </a:rPr>
              <a:t>Solicitar la apertura de procesos administrativos sancionatorios derivados del incumplimiento de las entidades supervisadas a disposiciones legales, normativas. </a:t>
            </a:r>
          </a:p>
          <a:p>
            <a:pPr>
              <a:buFont typeface="+mj-lt"/>
              <a:buAutoNum type="alphaLcParenR"/>
              <a:defRPr/>
            </a:pPr>
            <a:r>
              <a:rPr lang="es-SV" sz="2900" dirty="0">
                <a:latin typeface="+mj-lt"/>
                <a:cs typeface="Segoe UI" panose="020B0502040204020203" pitchFamily="34" charset="0"/>
              </a:rPr>
              <a:t>Brindar autorizaciones o no objeciones de las solicitudes presentadas por los supervisados. </a:t>
            </a:r>
          </a:p>
          <a:p>
            <a:pPr>
              <a:buFont typeface="+mj-lt"/>
              <a:buAutoNum type="alphaLcParenR"/>
              <a:defRPr/>
            </a:pPr>
            <a:r>
              <a:rPr lang="es-MX" sz="2900" dirty="0">
                <a:latin typeface="+mj-lt"/>
                <a:cs typeface="Segoe UI" panose="020B0502040204020203" pitchFamily="34" charset="0"/>
              </a:rPr>
              <a:t>Participar en las propuestas de reformas a las normas contables y prudenciales de acuerdo a las condiciones cambiantes del mercado y nuevas prácticas en la industria. </a:t>
            </a:r>
            <a:endParaRPr lang="es-SV" sz="2900" dirty="0">
              <a:latin typeface="+mj-lt"/>
              <a:cs typeface="Segoe UI" panose="020B0502040204020203" pitchFamily="34" charset="0"/>
            </a:endParaRPr>
          </a:p>
          <a:p>
            <a:pPr>
              <a:buFont typeface="+mj-lt"/>
              <a:buAutoNum type="alphaLcParenR"/>
              <a:defRPr/>
            </a:pPr>
            <a:r>
              <a:rPr lang="es-MX" sz="2900" dirty="0">
                <a:latin typeface="+mj-lt"/>
                <a:cs typeface="Segoe UI" panose="020B0502040204020203" pitchFamily="34" charset="0"/>
              </a:rPr>
              <a:t>Brindar apoyo a los programas de educación financiera Institucional e Interinstitucional.  </a:t>
            </a:r>
            <a:endParaRPr lang="es-SV" sz="2900" dirty="0">
              <a:latin typeface="+mj-lt"/>
              <a:cs typeface="Segoe UI" panose="020B0502040204020203" pitchFamily="34" charset="0"/>
            </a:endParaRPr>
          </a:p>
          <a:p>
            <a:pPr>
              <a:defRPr/>
            </a:pPr>
            <a:endParaRPr lang="es-SV" altLang="es-SV" sz="2900" dirty="0">
              <a:latin typeface="+mj-lt"/>
              <a:cs typeface="Segoe UI" panose="020B0502040204020203" pitchFamily="34" charset="0"/>
            </a:endParaRPr>
          </a:p>
          <a:p>
            <a:pPr>
              <a:defRPr/>
            </a:pPr>
            <a:r>
              <a:rPr lang="es-SV" altLang="es-SV" sz="2900" b="1" dirty="0">
                <a:latin typeface="+mj-lt"/>
                <a:cs typeface="Segoe UI" panose="020B0502040204020203" pitchFamily="34" charset="0"/>
              </a:rPr>
              <a:t>No. De Empleados: </a:t>
            </a:r>
            <a:r>
              <a:rPr lang="es-SV" altLang="es-SV" sz="2900" b="1" dirty="0" smtClean="0">
                <a:latin typeface="+mj-lt"/>
                <a:cs typeface="Segoe UI" panose="020B0502040204020203" pitchFamily="34" charset="0"/>
              </a:rPr>
              <a:t>2	Hombre:1		Mujer:1</a:t>
            </a:r>
            <a:endParaRPr lang="es-SV" altLang="es-SV" sz="2900" b="1" dirty="0">
              <a:latin typeface="+mj-lt"/>
              <a:cs typeface="Segoe UI" panose="020B0502040204020203" pitchFamily="34" charset="0"/>
            </a:endParaRPr>
          </a:p>
          <a:p>
            <a:pPr marL="0" indent="0">
              <a:buNone/>
              <a:defRPr/>
            </a:pPr>
            <a:endParaRPr lang="es-SV" altLang="es-SV" sz="2900" b="1" dirty="0">
              <a:cs typeface="Arial" panose="020B0604020202020204" pitchFamily="34" charset="0"/>
            </a:endParaRPr>
          </a:p>
          <a:p>
            <a:endParaRPr lang="es-SV" dirty="0"/>
          </a:p>
        </p:txBody>
      </p:sp>
    </p:spTree>
    <p:extLst>
      <p:ext uri="{BB962C8B-B14F-4D97-AF65-F5344CB8AC3E}">
        <p14:creationId xmlns:p14="http://schemas.microsoft.com/office/powerpoint/2010/main" val="25003764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pic>
        <p:nvPicPr>
          <p:cNvPr id="5" name="Imagen 4">
            <a:extLst>
              <a:ext uri="{FF2B5EF4-FFF2-40B4-BE49-F238E27FC236}">
                <a16:creationId xmlns:a16="http://schemas.microsoft.com/office/drawing/2014/main" id="{D33738AB-CF91-EC4A-ABE1-821F9CD4DEDB}"/>
              </a:ext>
            </a:extLst>
          </p:cNvPr>
          <p:cNvPicPr>
            <a:picLocks noChangeAspect="1"/>
          </p:cNvPicPr>
          <p:nvPr/>
        </p:nvPicPr>
        <p:blipFill>
          <a:blip r:embed="rId3"/>
          <a:stretch>
            <a:fillRect/>
          </a:stretch>
        </p:blipFill>
        <p:spPr>
          <a:xfrm>
            <a:off x="7441186" y="322914"/>
            <a:ext cx="1338379" cy="826852"/>
          </a:xfrm>
          <a:prstGeom prst="rect">
            <a:avLst/>
          </a:prstGeom>
        </p:spPr>
      </p:pic>
      <p:sp>
        <p:nvSpPr>
          <p:cNvPr id="2" name="Título 1"/>
          <p:cNvSpPr>
            <a:spLocks noGrp="1"/>
          </p:cNvSpPr>
          <p:nvPr>
            <p:ph type="title"/>
          </p:nvPr>
        </p:nvSpPr>
        <p:spPr>
          <a:xfrm>
            <a:off x="2129246" y="914399"/>
            <a:ext cx="6386104" cy="230189"/>
          </a:xfrm>
        </p:spPr>
        <p:txBody>
          <a:bodyPr>
            <a:normAutofit fontScale="90000"/>
          </a:bodyPr>
          <a:lstStyle/>
          <a:p>
            <a:r>
              <a:rPr lang="es-SV" sz="2800" dirty="0"/>
              <a:t>Departamento de Supervisión de Bancos Cooperativos</a:t>
            </a:r>
            <a:br>
              <a:rPr lang="es-SV" sz="2800" dirty="0"/>
            </a:br>
            <a:endParaRPr lang="es-SV" sz="2800" dirty="0"/>
          </a:p>
        </p:txBody>
      </p:sp>
      <p:sp>
        <p:nvSpPr>
          <p:cNvPr id="4" name="Marcador de contenido 3"/>
          <p:cNvSpPr>
            <a:spLocks noGrp="1"/>
          </p:cNvSpPr>
          <p:nvPr>
            <p:ph idx="1"/>
          </p:nvPr>
        </p:nvSpPr>
        <p:spPr>
          <a:xfrm>
            <a:off x="628650" y="1306286"/>
            <a:ext cx="7886700" cy="5277394"/>
          </a:xfrm>
        </p:spPr>
        <p:txBody>
          <a:bodyPr>
            <a:normAutofit fontScale="55000" lnSpcReduction="20000"/>
          </a:bodyPr>
          <a:lstStyle/>
          <a:p>
            <a:pPr marL="0" indent="0" algn="just">
              <a:buNone/>
              <a:defRPr/>
            </a:pPr>
            <a:r>
              <a:rPr lang="es-SV" altLang="es-SV" dirty="0">
                <a:latin typeface="+mj-lt"/>
                <a:cs typeface="Arial" panose="020B0604020202020204" pitchFamily="34" charset="0"/>
              </a:rPr>
              <a:t>Su objetivo es </a:t>
            </a:r>
            <a:r>
              <a:rPr lang="es-ES" altLang="es-SV" dirty="0">
                <a:latin typeface="+mj-lt"/>
                <a:cs typeface="Arial" panose="020B0604020202020204" pitchFamily="34" charset="0"/>
              </a:rPr>
              <a:t>supervisar que los Bancos Cooperativos, Federaciones y otras relacionadas,  adopten mecanismos para administrar, mitigar y controlar los riesgos a los que se encuentran expuestas en el desarrollo de sus actividades.</a:t>
            </a:r>
          </a:p>
          <a:p>
            <a:pPr>
              <a:defRPr/>
            </a:pPr>
            <a:r>
              <a:rPr lang="es-ES" altLang="es-SV" b="1" dirty="0" smtClean="0">
                <a:latin typeface="+mj-lt"/>
                <a:cs typeface="Arial" panose="020B0604020202020204" pitchFamily="34" charset="0"/>
              </a:rPr>
              <a:t>Sus </a:t>
            </a:r>
            <a:r>
              <a:rPr lang="es-ES" altLang="es-SV" b="1" dirty="0">
                <a:latin typeface="+mj-lt"/>
                <a:cs typeface="Arial" panose="020B0604020202020204" pitchFamily="34" charset="0"/>
              </a:rPr>
              <a:t>funciones son:</a:t>
            </a:r>
          </a:p>
          <a:p>
            <a:pPr>
              <a:buFont typeface="+mj-lt"/>
              <a:buAutoNum type="alphaLcParenR"/>
              <a:defRPr/>
            </a:pPr>
            <a:r>
              <a:rPr lang="es-MX" dirty="0">
                <a:latin typeface="+mj-lt"/>
                <a:cs typeface="Arial" panose="020B0604020202020204" pitchFamily="34" charset="0"/>
              </a:rPr>
              <a:t>Evaluar las entidades con un enfoque de supervisión en base a riesgo a efectos de verificar la</a:t>
            </a:r>
            <a:r>
              <a:rPr lang="es-SV" dirty="0">
                <a:latin typeface="+mj-lt"/>
                <a:cs typeface="Arial" panose="020B0604020202020204" pitchFamily="34" charset="0"/>
              </a:rPr>
              <a:t>  gestión que desarrolla la entidad sobre los riesgos asumidos.</a:t>
            </a:r>
          </a:p>
          <a:p>
            <a:pPr>
              <a:buFont typeface="+mj-lt"/>
              <a:buAutoNum type="alphaLcParenR"/>
              <a:defRPr/>
            </a:pPr>
            <a:r>
              <a:rPr lang="es-SV" dirty="0">
                <a:latin typeface="+mj-lt"/>
                <a:cs typeface="Arial" panose="020B0604020202020204" pitchFamily="34" charset="0"/>
              </a:rPr>
              <a:t>Desarrollar el proceso de inspección necesario para la autorización de inicio de operaciones de entidades y autorización de captación de depósitos del público. </a:t>
            </a:r>
          </a:p>
          <a:p>
            <a:pPr>
              <a:buFont typeface="+mj-lt"/>
              <a:buAutoNum type="alphaLcParenR"/>
              <a:defRPr/>
            </a:pPr>
            <a:r>
              <a:rPr lang="es-MX" dirty="0">
                <a:latin typeface="+mj-lt"/>
                <a:cs typeface="Arial" panose="020B0604020202020204" pitchFamily="34" charset="0"/>
              </a:rPr>
              <a:t>Velar por el cumplimiento de las disposiciones legales y normativas por parte de las entidades sujetas a supervisión.</a:t>
            </a:r>
            <a:endParaRPr lang="es-SV" dirty="0">
              <a:latin typeface="+mj-lt"/>
              <a:cs typeface="Arial" panose="020B0604020202020204" pitchFamily="34" charset="0"/>
            </a:endParaRPr>
          </a:p>
          <a:p>
            <a:pPr>
              <a:buFont typeface="+mj-lt"/>
              <a:buAutoNum type="alphaLcParenR"/>
              <a:defRPr/>
            </a:pPr>
            <a:r>
              <a:rPr lang="es-SV" dirty="0">
                <a:latin typeface="+mj-lt"/>
                <a:cs typeface="Arial" panose="020B0604020202020204" pitchFamily="34" charset="0"/>
              </a:rPr>
              <a:t>Dar trámite y someter a autorización o ha visto bueno la compra y venta de activos (cartera y activos extraordinarios). </a:t>
            </a:r>
          </a:p>
          <a:p>
            <a:pPr>
              <a:buFont typeface="+mj-lt"/>
              <a:buAutoNum type="alphaLcParenR"/>
              <a:defRPr/>
            </a:pPr>
            <a:r>
              <a:rPr lang="es-SV" dirty="0">
                <a:latin typeface="+mj-lt"/>
                <a:cs typeface="Arial" panose="020B0604020202020204" pitchFamily="34" charset="0"/>
              </a:rPr>
              <a:t>Verificar la adecuada implementación de sistemas informáticos  en las entidades supervisadas.</a:t>
            </a:r>
          </a:p>
          <a:p>
            <a:pPr>
              <a:buFont typeface="+mj-lt"/>
              <a:buAutoNum type="alphaLcParenR"/>
              <a:defRPr/>
            </a:pPr>
            <a:r>
              <a:rPr lang="es-SV" dirty="0">
                <a:latin typeface="+mj-lt"/>
                <a:cs typeface="Arial" panose="020B0604020202020204" pitchFamily="34" charset="0"/>
              </a:rPr>
              <a:t>Atender las solicitudes de trámite  que presentan las entidades supervisadas. </a:t>
            </a:r>
          </a:p>
          <a:p>
            <a:pPr>
              <a:buFont typeface="+mj-lt"/>
              <a:buAutoNum type="alphaLcParenR"/>
              <a:defRPr/>
            </a:pPr>
            <a:r>
              <a:rPr lang="es-SV" dirty="0">
                <a:latin typeface="+mj-lt"/>
                <a:cs typeface="Arial" panose="020B0604020202020204" pitchFamily="34" charset="0"/>
              </a:rPr>
              <a:t>Dar seguimiento a la cartera de crédito de las entidades supervisadas. </a:t>
            </a:r>
          </a:p>
          <a:p>
            <a:pPr>
              <a:buFont typeface="+mj-lt"/>
              <a:buAutoNum type="alphaLcParenR"/>
              <a:defRPr/>
            </a:pPr>
            <a:r>
              <a:rPr lang="es-SV" dirty="0">
                <a:latin typeface="+mj-lt"/>
                <a:cs typeface="Arial" panose="020B0604020202020204" pitchFamily="34" charset="0"/>
              </a:rPr>
              <a:t>Revisar los estados financieros de conformidad a las normas de elaboración y publicación. </a:t>
            </a:r>
          </a:p>
          <a:p>
            <a:pPr>
              <a:buFont typeface="+mj-lt"/>
              <a:buAutoNum type="alphaLcParenR"/>
              <a:defRPr/>
            </a:pPr>
            <a:r>
              <a:rPr lang="es-MX" dirty="0">
                <a:latin typeface="+mj-lt"/>
                <a:cs typeface="Arial" panose="020B0604020202020204" pitchFamily="34" charset="0"/>
              </a:rPr>
              <a:t>Supervisar a las auditorías externas e internas y dar seguimiento a sus actividades.</a:t>
            </a:r>
            <a:endParaRPr lang="es-SV" dirty="0">
              <a:latin typeface="+mj-lt"/>
              <a:cs typeface="Arial" panose="020B0604020202020204" pitchFamily="34" charset="0"/>
            </a:endParaRPr>
          </a:p>
          <a:p>
            <a:pPr>
              <a:defRPr/>
            </a:pPr>
            <a:endParaRPr lang="es-SV" altLang="es-SV" dirty="0">
              <a:latin typeface="+mj-lt"/>
              <a:cs typeface="Arial" panose="020B0604020202020204" pitchFamily="34" charset="0"/>
            </a:endParaRPr>
          </a:p>
          <a:p>
            <a:pPr>
              <a:defRPr/>
            </a:pPr>
            <a:r>
              <a:rPr lang="es-SV" altLang="es-SV" b="1" dirty="0">
                <a:latin typeface="+mj-lt"/>
                <a:cs typeface="Arial" panose="020B0604020202020204" pitchFamily="34" charset="0"/>
              </a:rPr>
              <a:t>No. De Empleados: 9</a:t>
            </a:r>
          </a:p>
          <a:p>
            <a:pPr>
              <a:defRPr/>
            </a:pPr>
            <a:r>
              <a:rPr lang="es-SV" altLang="es-SV" b="1" dirty="0">
                <a:latin typeface="+mj-lt"/>
                <a:cs typeface="Arial" panose="020B0604020202020204" pitchFamily="34" charset="0"/>
              </a:rPr>
              <a:t>Mujer: 9</a:t>
            </a:r>
          </a:p>
          <a:p>
            <a:endParaRPr lang="es-SV" dirty="0"/>
          </a:p>
        </p:txBody>
      </p:sp>
    </p:spTree>
    <p:extLst>
      <p:ext uri="{BB962C8B-B14F-4D97-AF65-F5344CB8AC3E}">
        <p14:creationId xmlns:p14="http://schemas.microsoft.com/office/powerpoint/2010/main" val="30166894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pic>
        <p:nvPicPr>
          <p:cNvPr id="5" name="Imagen 4">
            <a:extLst>
              <a:ext uri="{FF2B5EF4-FFF2-40B4-BE49-F238E27FC236}">
                <a16:creationId xmlns:a16="http://schemas.microsoft.com/office/drawing/2014/main" id="{D33738AB-CF91-EC4A-ABE1-821F9CD4DEDB}"/>
              </a:ext>
            </a:extLst>
          </p:cNvPr>
          <p:cNvPicPr>
            <a:picLocks noChangeAspect="1"/>
          </p:cNvPicPr>
          <p:nvPr/>
        </p:nvPicPr>
        <p:blipFill>
          <a:blip r:embed="rId3"/>
          <a:stretch>
            <a:fillRect/>
          </a:stretch>
        </p:blipFill>
        <p:spPr>
          <a:xfrm>
            <a:off x="7441186" y="322914"/>
            <a:ext cx="1338379" cy="826852"/>
          </a:xfrm>
          <a:prstGeom prst="rect">
            <a:avLst/>
          </a:prstGeom>
        </p:spPr>
      </p:pic>
      <p:sp>
        <p:nvSpPr>
          <p:cNvPr id="2" name="Título 1"/>
          <p:cNvSpPr>
            <a:spLocks noGrp="1"/>
          </p:cNvSpPr>
          <p:nvPr>
            <p:ph type="title"/>
          </p:nvPr>
        </p:nvSpPr>
        <p:spPr>
          <a:xfrm>
            <a:off x="927462" y="1018903"/>
            <a:ext cx="7587887" cy="125685"/>
          </a:xfrm>
        </p:spPr>
        <p:txBody>
          <a:bodyPr>
            <a:normAutofit fontScale="90000"/>
          </a:bodyPr>
          <a:lstStyle/>
          <a:p>
            <a:r>
              <a:rPr lang="es-MX" sz="3100" dirty="0"/>
              <a:t>Departamento de Supervisión de </a:t>
            </a:r>
            <a:r>
              <a:rPr lang="es-MX" sz="3100" dirty="0" smtClean="0"/>
              <a:t>Sociedades </a:t>
            </a:r>
            <a:br>
              <a:rPr lang="es-MX" sz="3100" dirty="0" smtClean="0"/>
            </a:br>
            <a:r>
              <a:rPr lang="es-MX" sz="3100" dirty="0" smtClean="0"/>
              <a:t>de </a:t>
            </a:r>
            <a:r>
              <a:rPr lang="es-MX" sz="3100" dirty="0"/>
              <a:t>Ahorro y Crédito</a:t>
            </a:r>
            <a:r>
              <a:rPr lang="es-MX" dirty="0"/>
              <a:t/>
            </a:r>
            <a:br>
              <a:rPr lang="es-MX" dirty="0"/>
            </a:br>
            <a:endParaRPr lang="es-SV" dirty="0"/>
          </a:p>
        </p:txBody>
      </p:sp>
      <p:sp>
        <p:nvSpPr>
          <p:cNvPr id="4" name="Marcador de contenido 3"/>
          <p:cNvSpPr>
            <a:spLocks noGrp="1"/>
          </p:cNvSpPr>
          <p:nvPr>
            <p:ph idx="1"/>
          </p:nvPr>
        </p:nvSpPr>
        <p:spPr>
          <a:xfrm>
            <a:off x="628650" y="1306286"/>
            <a:ext cx="7886700" cy="5185953"/>
          </a:xfrm>
        </p:spPr>
        <p:txBody>
          <a:bodyPr>
            <a:normAutofit fontScale="47500" lnSpcReduction="20000"/>
          </a:bodyPr>
          <a:lstStyle/>
          <a:p>
            <a:pPr marL="0" indent="0">
              <a:buNone/>
              <a:defRPr/>
            </a:pPr>
            <a:r>
              <a:rPr lang="es-SV" altLang="es-SV" sz="2900" dirty="0">
                <a:latin typeface="+mj-lt"/>
                <a:cs typeface="Arial" panose="020B0604020202020204" pitchFamily="34" charset="0"/>
              </a:rPr>
              <a:t>Su objetivo es </a:t>
            </a:r>
            <a:r>
              <a:rPr lang="es-ES" altLang="es-SV" sz="2900" dirty="0">
                <a:latin typeface="+mj-lt"/>
                <a:cs typeface="Arial" panose="020B0604020202020204" pitchFamily="34" charset="0"/>
              </a:rPr>
              <a:t>supervisar que las Sociedades de Ahorro y Crédito adopten mecanismos para administrar, mitigar y controlar los riesgos a los que se encuentran expuestas en el desarrollo de sus actividades.</a:t>
            </a:r>
          </a:p>
          <a:p>
            <a:pPr>
              <a:defRPr/>
            </a:pPr>
            <a:endParaRPr lang="es-ES" altLang="es-SV" sz="2900" dirty="0">
              <a:latin typeface="+mj-lt"/>
              <a:cs typeface="Arial" panose="020B0604020202020204" pitchFamily="34" charset="0"/>
            </a:endParaRPr>
          </a:p>
          <a:p>
            <a:pPr>
              <a:defRPr/>
            </a:pPr>
            <a:r>
              <a:rPr lang="es-ES" altLang="es-SV" sz="2900" b="1" dirty="0">
                <a:latin typeface="+mj-lt"/>
                <a:cs typeface="Arial" panose="020B0604020202020204" pitchFamily="34" charset="0"/>
              </a:rPr>
              <a:t>Sus funciones son: </a:t>
            </a:r>
          </a:p>
          <a:p>
            <a:pPr>
              <a:buFont typeface="+mj-lt"/>
              <a:buAutoNum type="alphaLcParenR"/>
              <a:defRPr/>
            </a:pPr>
            <a:r>
              <a:rPr lang="es-MX" sz="2900" dirty="0">
                <a:latin typeface="+mj-lt"/>
                <a:cs typeface="Arial" panose="020B0604020202020204" pitchFamily="34" charset="0"/>
              </a:rPr>
              <a:t>Evaluar las entidades con un enfoque de supervisión en base a riesgo a efectos de verificar la</a:t>
            </a:r>
            <a:r>
              <a:rPr lang="es-SV" sz="2900" dirty="0">
                <a:latin typeface="+mj-lt"/>
                <a:cs typeface="Arial" panose="020B0604020202020204" pitchFamily="34" charset="0"/>
              </a:rPr>
              <a:t>  gestión que desarrolla la entidad sobre los riesgos asumidos.</a:t>
            </a:r>
          </a:p>
          <a:p>
            <a:pPr>
              <a:buFont typeface="+mj-lt"/>
              <a:buAutoNum type="alphaLcParenR"/>
              <a:defRPr/>
            </a:pPr>
            <a:r>
              <a:rPr lang="es-SV" sz="2900" dirty="0">
                <a:latin typeface="+mj-lt"/>
                <a:cs typeface="Arial" panose="020B0604020202020204" pitchFamily="34" charset="0"/>
              </a:rPr>
              <a:t>Desarrollar el proceso de inspección necesario para la autorización de inicio de operaciones de entidades y autorización de captación de depósitos del público. </a:t>
            </a:r>
          </a:p>
          <a:p>
            <a:pPr>
              <a:buFont typeface="+mj-lt"/>
              <a:buAutoNum type="alphaLcParenR"/>
              <a:defRPr/>
            </a:pPr>
            <a:r>
              <a:rPr lang="es-SV" sz="2900" dirty="0">
                <a:latin typeface="+mj-lt"/>
                <a:cs typeface="Arial" panose="020B0604020202020204" pitchFamily="34" charset="0"/>
              </a:rPr>
              <a:t>Desarrollar proceso de inspección necesario para la conversión de entidades del sector real a una sociedad de ahorro y crédito. </a:t>
            </a:r>
          </a:p>
          <a:p>
            <a:pPr>
              <a:buFont typeface="+mj-lt"/>
              <a:buAutoNum type="alphaLcParenR"/>
              <a:defRPr/>
            </a:pPr>
            <a:r>
              <a:rPr lang="es-MX" sz="2900" dirty="0">
                <a:latin typeface="+mj-lt"/>
                <a:cs typeface="Arial" panose="020B0604020202020204" pitchFamily="34" charset="0"/>
              </a:rPr>
              <a:t>Velar por el cumplimiento de las disposiciones legales y normativas por parte de las entidades sujetas a supervisión.</a:t>
            </a:r>
            <a:endParaRPr lang="es-SV" sz="2900" dirty="0">
              <a:latin typeface="+mj-lt"/>
              <a:cs typeface="Arial" panose="020B0604020202020204" pitchFamily="34" charset="0"/>
            </a:endParaRPr>
          </a:p>
          <a:p>
            <a:pPr>
              <a:buFont typeface="+mj-lt"/>
              <a:buAutoNum type="alphaLcParenR"/>
              <a:defRPr/>
            </a:pPr>
            <a:r>
              <a:rPr lang="es-SV" sz="2900" dirty="0">
                <a:latin typeface="+mj-lt"/>
                <a:cs typeface="Arial" panose="020B0604020202020204" pitchFamily="34" charset="0"/>
              </a:rPr>
              <a:t>Dar trámite y someter a autorización o ha visto bueno la compra y venta de activos (cartera y activos extraordinarios). </a:t>
            </a:r>
          </a:p>
          <a:p>
            <a:pPr>
              <a:buFont typeface="+mj-lt"/>
              <a:buAutoNum type="alphaLcParenR"/>
              <a:defRPr/>
            </a:pPr>
            <a:r>
              <a:rPr lang="es-SV" sz="2900" dirty="0">
                <a:latin typeface="+mj-lt"/>
                <a:cs typeface="Arial" panose="020B0604020202020204" pitchFamily="34" charset="0"/>
              </a:rPr>
              <a:t>Verificar la adecuada implementación de sistemas informáticos  en las entidades supervisadas.</a:t>
            </a:r>
          </a:p>
          <a:p>
            <a:pPr>
              <a:buFont typeface="+mj-lt"/>
              <a:buAutoNum type="alphaLcParenR"/>
              <a:defRPr/>
            </a:pPr>
            <a:r>
              <a:rPr lang="es-SV" sz="2900" dirty="0">
                <a:latin typeface="+mj-lt"/>
                <a:cs typeface="Arial" panose="020B0604020202020204" pitchFamily="34" charset="0"/>
              </a:rPr>
              <a:t>Atender las solicitudes de trámite  que presentan las entidades supervisadas. </a:t>
            </a:r>
          </a:p>
          <a:p>
            <a:pPr>
              <a:buFont typeface="+mj-lt"/>
              <a:buAutoNum type="alphaLcParenR"/>
              <a:defRPr/>
            </a:pPr>
            <a:r>
              <a:rPr lang="es-SV" sz="2900" dirty="0">
                <a:latin typeface="+mj-lt"/>
                <a:cs typeface="Arial" panose="020B0604020202020204" pitchFamily="34" charset="0"/>
              </a:rPr>
              <a:t>Dar seguimiento a la cartera de crédito de las entidades supervisadas. </a:t>
            </a:r>
          </a:p>
          <a:p>
            <a:pPr>
              <a:buFont typeface="+mj-lt"/>
              <a:buAutoNum type="alphaLcParenR"/>
              <a:defRPr/>
            </a:pPr>
            <a:r>
              <a:rPr lang="es-SV" sz="2900" dirty="0">
                <a:latin typeface="+mj-lt"/>
                <a:cs typeface="Arial" panose="020B0604020202020204" pitchFamily="34" charset="0"/>
              </a:rPr>
              <a:t>Revisar los estados financieros de conformidad a las normas de elaboración y publicación. </a:t>
            </a:r>
          </a:p>
          <a:p>
            <a:pPr>
              <a:buFont typeface="+mj-lt"/>
              <a:buAutoNum type="alphaLcParenR"/>
              <a:defRPr/>
            </a:pPr>
            <a:r>
              <a:rPr lang="es-MX" sz="2900" dirty="0">
                <a:latin typeface="+mj-lt"/>
                <a:cs typeface="Arial" panose="020B0604020202020204" pitchFamily="34" charset="0"/>
              </a:rPr>
              <a:t>Supervisar a las auditorías externas e internas y dar seguimiento a sus actividades.</a:t>
            </a:r>
            <a:endParaRPr lang="es-SV" sz="2900" dirty="0">
              <a:latin typeface="+mj-lt"/>
              <a:cs typeface="Arial" panose="020B0604020202020204" pitchFamily="34" charset="0"/>
            </a:endParaRPr>
          </a:p>
          <a:p>
            <a:pPr>
              <a:defRPr/>
            </a:pPr>
            <a:endParaRPr lang="es-SV" altLang="es-SV" sz="2900" b="1" dirty="0">
              <a:latin typeface="+mj-lt"/>
              <a:cs typeface="Arial" panose="020B0604020202020204" pitchFamily="34" charset="0"/>
            </a:endParaRPr>
          </a:p>
          <a:p>
            <a:pPr>
              <a:defRPr/>
            </a:pPr>
            <a:r>
              <a:rPr lang="es-SV" altLang="es-SV" sz="2900" b="1" dirty="0">
                <a:latin typeface="+mj-lt"/>
                <a:cs typeface="Arial" panose="020B0604020202020204" pitchFamily="34" charset="0"/>
              </a:rPr>
              <a:t>No. De Empleados: </a:t>
            </a:r>
            <a:r>
              <a:rPr lang="es-SV" altLang="es-SV" sz="2900" b="1" dirty="0" smtClean="0">
                <a:latin typeface="+mj-lt"/>
                <a:cs typeface="Arial" panose="020B0604020202020204" pitchFamily="34" charset="0"/>
              </a:rPr>
              <a:t>9	Hombre: 3	Mujer: 6</a:t>
            </a:r>
            <a:endParaRPr lang="es-SV" altLang="es-SV" sz="2900" b="1" dirty="0">
              <a:latin typeface="+mj-lt"/>
              <a:cs typeface="Arial" panose="020B0604020202020204" pitchFamily="34" charset="0"/>
            </a:endParaRPr>
          </a:p>
          <a:p>
            <a:endParaRPr lang="es-SV" dirty="0"/>
          </a:p>
        </p:txBody>
      </p:sp>
    </p:spTree>
    <p:extLst>
      <p:ext uri="{BB962C8B-B14F-4D97-AF65-F5344CB8AC3E}">
        <p14:creationId xmlns:p14="http://schemas.microsoft.com/office/powerpoint/2010/main" val="27353278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pic>
        <p:nvPicPr>
          <p:cNvPr id="5" name="Imagen 4">
            <a:extLst>
              <a:ext uri="{FF2B5EF4-FFF2-40B4-BE49-F238E27FC236}">
                <a16:creationId xmlns:a16="http://schemas.microsoft.com/office/drawing/2014/main" id="{D33738AB-CF91-EC4A-ABE1-821F9CD4DEDB}"/>
              </a:ext>
            </a:extLst>
          </p:cNvPr>
          <p:cNvPicPr>
            <a:picLocks noChangeAspect="1"/>
          </p:cNvPicPr>
          <p:nvPr/>
        </p:nvPicPr>
        <p:blipFill>
          <a:blip r:embed="rId3"/>
          <a:stretch>
            <a:fillRect/>
          </a:stretch>
        </p:blipFill>
        <p:spPr>
          <a:xfrm>
            <a:off x="7441186" y="322914"/>
            <a:ext cx="1338379" cy="826852"/>
          </a:xfrm>
          <a:prstGeom prst="rect">
            <a:avLst/>
          </a:prstGeom>
        </p:spPr>
      </p:pic>
      <p:sp>
        <p:nvSpPr>
          <p:cNvPr id="2" name="Título 1"/>
          <p:cNvSpPr>
            <a:spLocks noGrp="1"/>
          </p:cNvSpPr>
          <p:nvPr>
            <p:ph type="title"/>
          </p:nvPr>
        </p:nvSpPr>
        <p:spPr>
          <a:xfrm>
            <a:off x="1972490" y="1018903"/>
            <a:ext cx="6542859" cy="125685"/>
          </a:xfrm>
        </p:spPr>
        <p:txBody>
          <a:bodyPr>
            <a:normAutofit fontScale="90000"/>
          </a:bodyPr>
          <a:lstStyle/>
          <a:p>
            <a:r>
              <a:rPr lang="es-SV" sz="3100" dirty="0"/>
              <a:t>Departamento de </a:t>
            </a:r>
            <a:r>
              <a:rPr lang="es-SV" sz="3100" dirty="0" smtClean="0"/>
              <a:t>Trámites de Bancos </a:t>
            </a:r>
            <a:br>
              <a:rPr lang="es-SV" sz="3100" dirty="0" smtClean="0"/>
            </a:br>
            <a:r>
              <a:rPr lang="es-SV" sz="3100" dirty="0" smtClean="0"/>
              <a:t>Cooperativos y SAC</a:t>
            </a:r>
            <a:r>
              <a:rPr lang="es-SV" dirty="0"/>
              <a:t/>
            </a:r>
            <a:br>
              <a:rPr lang="es-SV" dirty="0"/>
            </a:br>
            <a:endParaRPr lang="es-SV" dirty="0"/>
          </a:p>
        </p:txBody>
      </p:sp>
      <p:sp>
        <p:nvSpPr>
          <p:cNvPr id="4" name="Marcador de contenido 3"/>
          <p:cNvSpPr>
            <a:spLocks noGrp="1"/>
          </p:cNvSpPr>
          <p:nvPr>
            <p:ph idx="1"/>
          </p:nvPr>
        </p:nvSpPr>
        <p:spPr>
          <a:xfrm>
            <a:off x="628650" y="1472680"/>
            <a:ext cx="7886700" cy="5084874"/>
          </a:xfrm>
        </p:spPr>
        <p:txBody>
          <a:bodyPr>
            <a:normAutofit fontScale="55000" lnSpcReduction="20000"/>
          </a:bodyPr>
          <a:lstStyle/>
          <a:p>
            <a:pPr marL="0" indent="0">
              <a:buNone/>
              <a:defRPr/>
            </a:pPr>
            <a:r>
              <a:rPr lang="es-SV" altLang="es-SV" dirty="0">
                <a:cs typeface="Arial" panose="020B0604020202020204" pitchFamily="34" charset="0"/>
              </a:rPr>
              <a:t>Su objetivo es velar por la adecuada y oportuna gestión de los trámites presentados por </a:t>
            </a:r>
            <a:r>
              <a:rPr lang="es-SV" altLang="es-SV" dirty="0" smtClean="0">
                <a:cs typeface="Arial" panose="020B0604020202020204" pitchFamily="34" charset="0"/>
              </a:rPr>
              <a:t>los bancos cooperativos y las sociedades de ahorro y crédito, </a:t>
            </a:r>
            <a:r>
              <a:rPr lang="es-SV" altLang="es-SV" dirty="0">
                <a:cs typeface="Arial" panose="020B0604020202020204" pitchFamily="34" charset="0"/>
              </a:rPr>
              <a:t>así como la atención de solicitudes presentadas por </a:t>
            </a:r>
            <a:r>
              <a:rPr lang="es-SV" altLang="es-SV" dirty="0" smtClean="0">
                <a:cs typeface="Arial" panose="020B0604020202020204" pitchFamily="34" charset="0"/>
              </a:rPr>
              <a:t>dichas entidades </a:t>
            </a:r>
            <a:r>
              <a:rPr lang="es-SV" altLang="es-SV" dirty="0">
                <a:cs typeface="Arial" panose="020B0604020202020204" pitchFamily="34" charset="0"/>
              </a:rPr>
              <a:t>y el cumplimiento del marco legal y normativo que </a:t>
            </a:r>
            <a:r>
              <a:rPr lang="es-SV" altLang="es-SV" dirty="0" smtClean="0">
                <a:cs typeface="Arial" panose="020B0604020202020204" pitchFamily="34" charset="0"/>
              </a:rPr>
              <a:t>las rige.</a:t>
            </a:r>
            <a:endParaRPr lang="es-SV" altLang="es-SV" dirty="0">
              <a:cs typeface="Arial" panose="020B0604020202020204" pitchFamily="34" charset="0"/>
            </a:endParaRPr>
          </a:p>
          <a:p>
            <a:pPr>
              <a:defRPr/>
            </a:pPr>
            <a:endParaRPr lang="es-SV" altLang="es-SV" b="1" dirty="0">
              <a:cs typeface="Arial" panose="020B0604020202020204" pitchFamily="34" charset="0"/>
            </a:endParaRPr>
          </a:p>
          <a:p>
            <a:pPr>
              <a:defRPr/>
            </a:pPr>
            <a:r>
              <a:rPr lang="es-SV" altLang="es-SV" b="1" dirty="0">
                <a:cs typeface="Arial" panose="020B0604020202020204" pitchFamily="34" charset="0"/>
              </a:rPr>
              <a:t>Sus funciones son:</a:t>
            </a:r>
          </a:p>
          <a:p>
            <a:pPr>
              <a:buFont typeface="+mj-lt"/>
              <a:buAutoNum type="alphaLcParenR"/>
              <a:defRPr/>
            </a:pPr>
            <a:r>
              <a:rPr lang="es-SV" dirty="0"/>
              <a:t>Atender las solicitudes de trámites presentadas por las entidades supervisadas.</a:t>
            </a:r>
          </a:p>
          <a:p>
            <a:pPr>
              <a:buFont typeface="+mj-lt"/>
              <a:buAutoNum type="alphaLcParenR"/>
              <a:defRPr/>
            </a:pPr>
            <a:r>
              <a:rPr lang="es-SV" dirty="0"/>
              <a:t>Atender las solicitudes de autorización presentadas por los promotores de la constitución de </a:t>
            </a:r>
            <a:r>
              <a:rPr lang="es-SV" dirty="0" smtClean="0"/>
              <a:t>bancos cooperativos y de sociedades de ahorro y crédito. </a:t>
            </a:r>
            <a:endParaRPr lang="es-SV" dirty="0"/>
          </a:p>
          <a:p>
            <a:pPr>
              <a:buFont typeface="+mj-lt"/>
              <a:buAutoNum type="alphaLcParenR"/>
              <a:defRPr/>
            </a:pPr>
            <a:r>
              <a:rPr lang="es-SV" dirty="0"/>
              <a:t>Atender las solicitudes presentadas por las </a:t>
            </a:r>
            <a:r>
              <a:rPr lang="es-SV" dirty="0" smtClean="0"/>
              <a:t>entidades supervisadas para </a:t>
            </a:r>
            <a:r>
              <a:rPr lang="es-SV" dirty="0"/>
              <a:t>la compra o venta de su participación accionaria y la modificación de </a:t>
            </a:r>
            <a:r>
              <a:rPr lang="es-SV" dirty="0" smtClean="0"/>
              <a:t>su estructura.</a:t>
            </a:r>
            <a:endParaRPr lang="es-SV" dirty="0"/>
          </a:p>
          <a:p>
            <a:pPr>
              <a:buFont typeface="+mj-lt"/>
              <a:buAutoNum type="alphaLcParenR"/>
              <a:defRPr/>
            </a:pPr>
            <a:r>
              <a:rPr lang="es-ES" dirty="0"/>
              <a:t>Desarrollar </a:t>
            </a:r>
            <a:r>
              <a:rPr lang="es-MX" dirty="0"/>
              <a:t>visitas de supervisión de trámites, orientadas a evaluar el cumplimiento del marco legal correspondiente, aplicando un enfoque basado en riesgos.</a:t>
            </a:r>
            <a:endParaRPr lang="es-SV" dirty="0"/>
          </a:p>
          <a:p>
            <a:pPr>
              <a:buFont typeface="+mj-lt"/>
              <a:buAutoNum type="alphaLcParenR"/>
              <a:defRPr/>
            </a:pPr>
            <a:r>
              <a:rPr lang="es-SV" dirty="0"/>
              <a:t>Realizar seguimiento a la información remitida por las entidades supervisadas en cumplimiento a leyes, normas e instrucciones. </a:t>
            </a:r>
          </a:p>
          <a:p>
            <a:pPr>
              <a:buFont typeface="+mj-lt"/>
              <a:buAutoNum type="alphaLcParenR"/>
              <a:defRPr/>
            </a:pPr>
            <a:r>
              <a:rPr lang="es-SV" dirty="0"/>
              <a:t>Atender las denuncias presentadas por clientes y usuarios de las entidades supervisadas, a solicitud de la Oficina de Atención al Usuario del Sistema Financiero.</a:t>
            </a:r>
          </a:p>
          <a:p>
            <a:pPr>
              <a:defRPr/>
            </a:pPr>
            <a:endParaRPr lang="es-ES_tradnl" altLang="es-SV" b="1" dirty="0">
              <a:cs typeface="Arial" panose="020B0604020202020204" pitchFamily="34" charset="0"/>
            </a:endParaRPr>
          </a:p>
          <a:p>
            <a:pPr>
              <a:defRPr/>
            </a:pPr>
            <a:r>
              <a:rPr lang="es-ES_tradnl" altLang="es-SV" b="1" dirty="0">
                <a:cs typeface="Arial" panose="020B0604020202020204" pitchFamily="34" charset="0"/>
              </a:rPr>
              <a:t>No. De Empleados: </a:t>
            </a:r>
            <a:r>
              <a:rPr lang="es-ES_tradnl" altLang="es-SV" b="1" dirty="0" smtClean="0">
                <a:cs typeface="Arial" panose="020B0604020202020204" pitchFamily="34" charset="0"/>
              </a:rPr>
              <a:t>5	Hombre: 1 		Mujer: 4</a:t>
            </a:r>
            <a:endParaRPr lang="es-ES_tradnl" altLang="es-SV" b="1" dirty="0">
              <a:cs typeface="Arial" panose="020B0604020202020204" pitchFamily="34" charset="0"/>
            </a:endParaRPr>
          </a:p>
          <a:p>
            <a:endParaRPr lang="es-SV" dirty="0"/>
          </a:p>
        </p:txBody>
      </p:sp>
    </p:spTree>
    <p:extLst>
      <p:ext uri="{BB962C8B-B14F-4D97-AF65-F5344CB8AC3E}">
        <p14:creationId xmlns:p14="http://schemas.microsoft.com/office/powerpoint/2010/main" val="9284578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pic>
        <p:nvPicPr>
          <p:cNvPr id="5" name="Imagen 4">
            <a:extLst>
              <a:ext uri="{FF2B5EF4-FFF2-40B4-BE49-F238E27FC236}">
                <a16:creationId xmlns:a16="http://schemas.microsoft.com/office/drawing/2014/main" id="{D33738AB-CF91-EC4A-ABE1-821F9CD4DEDB}"/>
              </a:ext>
            </a:extLst>
          </p:cNvPr>
          <p:cNvPicPr>
            <a:picLocks noChangeAspect="1"/>
          </p:cNvPicPr>
          <p:nvPr/>
        </p:nvPicPr>
        <p:blipFill>
          <a:blip r:embed="rId3"/>
          <a:stretch>
            <a:fillRect/>
          </a:stretch>
        </p:blipFill>
        <p:spPr>
          <a:xfrm>
            <a:off x="7441186" y="322914"/>
            <a:ext cx="1338379" cy="826852"/>
          </a:xfrm>
          <a:prstGeom prst="rect">
            <a:avLst/>
          </a:prstGeom>
        </p:spPr>
      </p:pic>
      <p:sp>
        <p:nvSpPr>
          <p:cNvPr id="2" name="Título 1"/>
          <p:cNvSpPr>
            <a:spLocks noGrp="1"/>
          </p:cNvSpPr>
          <p:nvPr>
            <p:ph type="title"/>
          </p:nvPr>
        </p:nvSpPr>
        <p:spPr>
          <a:xfrm>
            <a:off x="4023360" y="600891"/>
            <a:ext cx="4491990" cy="666206"/>
          </a:xfrm>
        </p:spPr>
        <p:txBody>
          <a:bodyPr>
            <a:normAutofit/>
          </a:bodyPr>
          <a:lstStyle/>
          <a:p>
            <a:r>
              <a:rPr lang="es-SV" sz="2800" dirty="0"/>
              <a:t>Intendencia de Seguros</a:t>
            </a:r>
          </a:p>
        </p:txBody>
      </p:sp>
      <p:sp>
        <p:nvSpPr>
          <p:cNvPr id="4" name="Marcador de contenido 3"/>
          <p:cNvSpPr>
            <a:spLocks noGrp="1"/>
          </p:cNvSpPr>
          <p:nvPr>
            <p:ph idx="1"/>
          </p:nvPr>
        </p:nvSpPr>
        <p:spPr>
          <a:xfrm>
            <a:off x="628650" y="1267097"/>
            <a:ext cx="7886700" cy="5264332"/>
          </a:xfrm>
        </p:spPr>
        <p:txBody>
          <a:bodyPr>
            <a:normAutofit fontScale="55000" lnSpcReduction="20000"/>
          </a:bodyPr>
          <a:lstStyle/>
          <a:p>
            <a:pPr marL="0" indent="0" algn="just">
              <a:buNone/>
              <a:defRPr/>
            </a:pPr>
            <a:r>
              <a:rPr lang="es-SV" dirty="0">
                <a:latin typeface="+mj-lt"/>
              </a:rPr>
              <a:t>Su objetivo es </a:t>
            </a:r>
            <a:r>
              <a:rPr lang="es-MX" dirty="0">
                <a:latin typeface="+mj-lt"/>
              </a:rPr>
              <a:t>supervisar que los integrantes del mercado asegurador cumplan el marco legal y normativo aplicable, con un enfoque prudencial y en base a riesgos, promoviendo un mercado de seguros eficiente, trasparente, seguro y estable, con la finalidad de ofrecer al asegurado un mayor beneficio y protección</a:t>
            </a:r>
            <a:r>
              <a:rPr lang="es-MX" dirty="0" smtClean="0">
                <a:latin typeface="+mj-lt"/>
              </a:rPr>
              <a:t>.</a:t>
            </a:r>
            <a:endParaRPr lang="es-MX" b="1" dirty="0">
              <a:latin typeface="+mj-lt"/>
            </a:endParaRPr>
          </a:p>
          <a:p>
            <a:pPr>
              <a:defRPr/>
            </a:pPr>
            <a:r>
              <a:rPr lang="es-SV" b="1" dirty="0">
                <a:latin typeface="+mj-lt"/>
              </a:rPr>
              <a:t>Sus funciones son:</a:t>
            </a:r>
          </a:p>
          <a:p>
            <a:pPr>
              <a:buFont typeface="+mj-lt"/>
              <a:buAutoNum type="alphaLcParenR"/>
              <a:defRPr/>
            </a:pPr>
            <a:r>
              <a:rPr lang="es-ES_tradnl" dirty="0">
                <a:latin typeface="+mj-lt"/>
              </a:rPr>
              <a:t>Supervisar que las entidades adopten mecanismos para administrar, mitigar y controlar los riesgos a los que se encuentran expuestas en el desarrollo de sus actividades.</a:t>
            </a:r>
          </a:p>
          <a:p>
            <a:pPr>
              <a:buFont typeface="+mj-lt"/>
              <a:buAutoNum type="alphaLcParenR"/>
              <a:defRPr/>
            </a:pPr>
            <a:r>
              <a:rPr lang="es-ES_tradnl" dirty="0">
                <a:latin typeface="+mj-lt"/>
              </a:rPr>
              <a:t>Supervisar el cumplimiento de disposiciones legales, normas prudenciales y contables aplicables. </a:t>
            </a:r>
          </a:p>
          <a:p>
            <a:pPr>
              <a:buFont typeface="+mj-lt"/>
              <a:buAutoNum type="alphaLcParenR"/>
              <a:defRPr/>
            </a:pPr>
            <a:r>
              <a:rPr lang="es-ES_tradnl" dirty="0">
                <a:latin typeface="+mj-lt"/>
              </a:rPr>
              <a:t>Velar por la adecuada gestión de los trámites presentados por las entidades supervisadas y del cumplimiento del marco legal y normativo que rigen las entidades sujetas de supervisión.</a:t>
            </a:r>
          </a:p>
          <a:p>
            <a:pPr>
              <a:buFont typeface="+mj-lt"/>
              <a:buAutoNum type="alphaLcParenR"/>
              <a:defRPr/>
            </a:pPr>
            <a:r>
              <a:rPr lang="es-ES_tradnl" dirty="0">
                <a:latin typeface="+mj-lt"/>
              </a:rPr>
              <a:t>Solicitar la apertura de procesos administrativos sancionatorios derivados del incumplimiento de las entidades supervisadas a disposiciones legales, normativas. </a:t>
            </a:r>
          </a:p>
          <a:p>
            <a:pPr>
              <a:buFont typeface="+mj-lt"/>
              <a:buAutoNum type="alphaLcParenR"/>
              <a:defRPr/>
            </a:pPr>
            <a:r>
              <a:rPr lang="es-ES_tradnl" dirty="0">
                <a:latin typeface="+mj-lt"/>
              </a:rPr>
              <a:t>Proponer reformas a las normas contables y prudenciales de acuerdo a las condiciones cambiantes del mercado y nuevas prácticas en la industria. </a:t>
            </a:r>
          </a:p>
          <a:p>
            <a:pPr>
              <a:buFont typeface="+mj-lt"/>
              <a:buAutoNum type="alphaLcParenR"/>
              <a:defRPr/>
            </a:pPr>
            <a:r>
              <a:rPr lang="es-ES_tradnl" dirty="0">
                <a:latin typeface="+mj-lt"/>
              </a:rPr>
              <a:t>Preparar trimestralmente información financiera y perfiles de riesgo </a:t>
            </a:r>
          </a:p>
          <a:p>
            <a:pPr>
              <a:buFont typeface="+mj-lt"/>
              <a:buAutoNum type="alphaLcParenR"/>
              <a:defRPr/>
            </a:pPr>
            <a:r>
              <a:rPr lang="es-ES_tradnl" dirty="0">
                <a:latin typeface="+mj-lt"/>
              </a:rPr>
              <a:t>Desarrollar actividades relacionadas con la participación en Colegios de Supervisores regionales.</a:t>
            </a:r>
          </a:p>
          <a:p>
            <a:pPr>
              <a:buFont typeface="+mj-lt"/>
              <a:buAutoNum type="alphaLcParenR"/>
              <a:defRPr/>
            </a:pPr>
            <a:r>
              <a:rPr lang="es-ES_tradnl" dirty="0">
                <a:latin typeface="+mj-lt"/>
              </a:rPr>
              <a:t>Brindar apoyo a los programas de educación financiera Institucional e Interinstitucional.  </a:t>
            </a:r>
          </a:p>
          <a:p>
            <a:pPr>
              <a:defRPr/>
            </a:pPr>
            <a:endParaRPr lang="es-MX" b="1" dirty="0">
              <a:latin typeface="+mj-lt"/>
            </a:endParaRPr>
          </a:p>
          <a:p>
            <a:pPr>
              <a:defRPr/>
            </a:pPr>
            <a:r>
              <a:rPr lang="es-MX" b="1" dirty="0">
                <a:latin typeface="+mj-lt"/>
              </a:rPr>
              <a:t>No. De Empleados: 2</a:t>
            </a:r>
          </a:p>
          <a:p>
            <a:pPr>
              <a:defRPr/>
            </a:pPr>
            <a:r>
              <a:rPr lang="es-MX" b="1" dirty="0">
                <a:latin typeface="+mj-lt"/>
              </a:rPr>
              <a:t>Mujer: 2</a:t>
            </a:r>
            <a:endParaRPr lang="es-SV" b="1" dirty="0">
              <a:latin typeface="+mj-lt"/>
            </a:endParaRPr>
          </a:p>
        </p:txBody>
      </p:sp>
    </p:spTree>
    <p:extLst>
      <p:ext uri="{BB962C8B-B14F-4D97-AF65-F5344CB8AC3E}">
        <p14:creationId xmlns:p14="http://schemas.microsoft.com/office/powerpoint/2010/main" val="21005020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439F9687-B5AB-48F6-AD77-AF027DE1565D}"/>
              </a:ext>
            </a:extLst>
          </p:cNvPr>
          <p:cNvSpPr/>
          <p:nvPr/>
        </p:nvSpPr>
        <p:spPr>
          <a:xfrm>
            <a:off x="0" y="0"/>
            <a:ext cx="9144000" cy="6858000"/>
          </a:xfrm>
          <a:prstGeom prst="rect">
            <a:avLst/>
          </a:prstGeom>
          <a:solidFill>
            <a:srgbClr val="111E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dirty="0"/>
          </a:p>
        </p:txBody>
      </p:sp>
      <p:pic>
        <p:nvPicPr>
          <p:cNvPr id="5" name="Imagen 4">
            <a:extLst>
              <a:ext uri="{FF2B5EF4-FFF2-40B4-BE49-F238E27FC236}">
                <a16:creationId xmlns:a16="http://schemas.microsoft.com/office/drawing/2014/main" id="{692856CC-4055-DC4A-8DDC-308E8357BB2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46394" y="2420344"/>
            <a:ext cx="1559253" cy="1833609"/>
          </a:xfrm>
          <a:prstGeom prst="rect">
            <a:avLst/>
          </a:prstGeom>
        </p:spPr>
      </p:pic>
      <p:pic>
        <p:nvPicPr>
          <p:cNvPr id="6" name="Imagen 5">
            <a:extLst>
              <a:ext uri="{FF2B5EF4-FFF2-40B4-BE49-F238E27FC236}">
                <a16:creationId xmlns:a16="http://schemas.microsoft.com/office/drawing/2014/main" id="{20108C8F-783C-E141-9C9D-384C771DEF4E}"/>
              </a:ext>
            </a:extLst>
          </p:cNvPr>
          <p:cNvPicPr>
            <a:picLocks noChangeAspect="1"/>
          </p:cNvPicPr>
          <p:nvPr/>
        </p:nvPicPr>
        <p:blipFill>
          <a:blip r:embed="rId3"/>
          <a:stretch>
            <a:fillRect/>
          </a:stretch>
        </p:blipFill>
        <p:spPr>
          <a:xfrm>
            <a:off x="2304021" y="2511663"/>
            <a:ext cx="2734910" cy="1689630"/>
          </a:xfrm>
          <a:prstGeom prst="rect">
            <a:avLst/>
          </a:prstGeom>
        </p:spPr>
      </p:pic>
    </p:spTree>
    <p:extLst>
      <p:ext uri="{BB962C8B-B14F-4D97-AF65-F5344CB8AC3E}">
        <p14:creationId xmlns:p14="http://schemas.microsoft.com/office/powerpoint/2010/main" val="204164230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pic>
        <p:nvPicPr>
          <p:cNvPr id="5" name="Imagen 4">
            <a:extLst>
              <a:ext uri="{FF2B5EF4-FFF2-40B4-BE49-F238E27FC236}">
                <a16:creationId xmlns:a16="http://schemas.microsoft.com/office/drawing/2014/main" id="{D33738AB-CF91-EC4A-ABE1-821F9CD4DEDB}"/>
              </a:ext>
            </a:extLst>
          </p:cNvPr>
          <p:cNvPicPr>
            <a:picLocks noChangeAspect="1"/>
          </p:cNvPicPr>
          <p:nvPr/>
        </p:nvPicPr>
        <p:blipFill>
          <a:blip r:embed="rId3"/>
          <a:stretch>
            <a:fillRect/>
          </a:stretch>
        </p:blipFill>
        <p:spPr>
          <a:xfrm>
            <a:off x="7441186" y="322914"/>
            <a:ext cx="1338379" cy="826852"/>
          </a:xfrm>
          <a:prstGeom prst="rect">
            <a:avLst/>
          </a:prstGeom>
        </p:spPr>
      </p:pic>
      <p:sp>
        <p:nvSpPr>
          <p:cNvPr id="2" name="Título 1"/>
          <p:cNvSpPr>
            <a:spLocks noGrp="1"/>
          </p:cNvSpPr>
          <p:nvPr>
            <p:ph type="title"/>
          </p:nvPr>
        </p:nvSpPr>
        <p:spPr>
          <a:xfrm>
            <a:off x="1946366" y="849086"/>
            <a:ext cx="6568984" cy="391884"/>
          </a:xfrm>
        </p:spPr>
        <p:txBody>
          <a:bodyPr>
            <a:normAutofit fontScale="90000"/>
          </a:bodyPr>
          <a:lstStyle/>
          <a:p>
            <a:r>
              <a:rPr lang="es-MX" sz="2800" dirty="0"/>
              <a:t>Departamento de Supervisión de Seguros</a:t>
            </a:r>
            <a:br>
              <a:rPr lang="es-MX" sz="2800" dirty="0"/>
            </a:br>
            <a:endParaRPr lang="es-SV" sz="2800" dirty="0"/>
          </a:p>
        </p:txBody>
      </p:sp>
      <p:sp>
        <p:nvSpPr>
          <p:cNvPr id="4" name="Marcador de contenido 3"/>
          <p:cNvSpPr>
            <a:spLocks noGrp="1"/>
          </p:cNvSpPr>
          <p:nvPr>
            <p:ph idx="1"/>
          </p:nvPr>
        </p:nvSpPr>
        <p:spPr>
          <a:xfrm>
            <a:off x="628650" y="1240970"/>
            <a:ext cx="7886700" cy="5290459"/>
          </a:xfrm>
        </p:spPr>
        <p:txBody>
          <a:bodyPr>
            <a:normAutofit fontScale="40000" lnSpcReduction="20000"/>
          </a:bodyPr>
          <a:lstStyle/>
          <a:p>
            <a:pPr marL="0" indent="0">
              <a:buNone/>
              <a:defRPr/>
            </a:pPr>
            <a:r>
              <a:rPr lang="es-SV" sz="4000" dirty="0">
                <a:latin typeface="+mj-lt"/>
              </a:rPr>
              <a:t>Su objetivo es </a:t>
            </a:r>
            <a:r>
              <a:rPr lang="es-MX" sz="4000" dirty="0">
                <a:latin typeface="+mj-lt"/>
              </a:rPr>
              <a:t>ejecutar la supervisión permanente en el mercado asegurador, promoviendo la adecuada gestión de los riesgos que asumen, así como el cumplimiento de la regulación vigente con un enfoque prudencial con el fin de proponer las medidas correctivas necesarias; además supervisar a los intermediarios de seguros, a fin de proteger los derechos de los asegurados.</a:t>
            </a:r>
          </a:p>
          <a:p>
            <a:pPr>
              <a:defRPr/>
            </a:pPr>
            <a:endParaRPr lang="es-MX" sz="4000" dirty="0">
              <a:latin typeface="+mj-lt"/>
            </a:endParaRPr>
          </a:p>
          <a:p>
            <a:pPr>
              <a:defRPr/>
            </a:pPr>
            <a:r>
              <a:rPr lang="es-MX" sz="4000" b="1" dirty="0">
                <a:latin typeface="+mj-lt"/>
              </a:rPr>
              <a:t>Sus funciones son:</a:t>
            </a:r>
          </a:p>
          <a:p>
            <a:pPr>
              <a:buFont typeface="+mj-lt"/>
              <a:buAutoNum type="alphaLcParenR"/>
              <a:defRPr/>
            </a:pPr>
            <a:r>
              <a:rPr lang="es-SV" sz="4000" dirty="0">
                <a:latin typeface="+mj-lt"/>
              </a:rPr>
              <a:t>Supervisar a las entidades con un enfoque en base a riesgo, a efectos de verificar la  gestión que desarrolla la entidad de los riesgos asumidos.</a:t>
            </a:r>
          </a:p>
          <a:p>
            <a:pPr>
              <a:buFont typeface="+mj-lt"/>
              <a:buAutoNum type="alphaLcParenR"/>
              <a:defRPr/>
            </a:pPr>
            <a:r>
              <a:rPr lang="es-SV" sz="4000" dirty="0">
                <a:latin typeface="+mj-lt"/>
              </a:rPr>
              <a:t>Ejecutar la revisión del cumplimiento de las disposiciones legales y normativas aplicables a las entidades supervisadas con un enfoque prudencial. </a:t>
            </a:r>
          </a:p>
          <a:p>
            <a:pPr>
              <a:buFont typeface="+mj-lt"/>
              <a:buAutoNum type="alphaLcParenR"/>
              <a:defRPr/>
            </a:pPr>
            <a:r>
              <a:rPr lang="es-SV" sz="4000" dirty="0">
                <a:latin typeface="+mj-lt"/>
              </a:rPr>
              <a:t>Realizar  el seguimiento permanente de las entidades, a través de actuaciones in situ o extra situ, en función de los riesgos u observaciones derivadas de visitas de inspección o auditorias.</a:t>
            </a:r>
          </a:p>
          <a:p>
            <a:pPr>
              <a:buFont typeface="+mj-lt"/>
              <a:buAutoNum type="alphaLcParenR"/>
              <a:defRPr/>
            </a:pPr>
            <a:r>
              <a:rPr lang="es-SV" sz="4000" dirty="0">
                <a:latin typeface="+mj-lt"/>
              </a:rPr>
              <a:t>Integrar adecuadamente los insumos recibidos de otras áreas de apoyo, de los Auditores Externos y de los sistemas de información para mantener actualizado el perfil de riesgos de cada Aseguradora.</a:t>
            </a:r>
          </a:p>
          <a:p>
            <a:pPr>
              <a:buFont typeface="+mj-lt"/>
              <a:buAutoNum type="alphaLcParenR"/>
              <a:defRPr/>
            </a:pPr>
            <a:r>
              <a:rPr lang="es-SV" sz="4000" dirty="0">
                <a:latin typeface="+mj-lt"/>
              </a:rPr>
              <a:t>Revisar las publicaciones que se hagan a través de los medios de difusión nacional, relacionados con la actividad aseguradora.</a:t>
            </a:r>
          </a:p>
          <a:p>
            <a:pPr>
              <a:buNone/>
              <a:defRPr/>
            </a:pPr>
            <a:endParaRPr lang="es-SV" sz="4000" dirty="0">
              <a:latin typeface="+mj-lt"/>
            </a:endParaRPr>
          </a:p>
          <a:p>
            <a:pPr>
              <a:defRPr/>
            </a:pPr>
            <a:r>
              <a:rPr lang="es-SV" sz="4000" b="1" dirty="0">
                <a:latin typeface="+mj-lt"/>
              </a:rPr>
              <a:t>No. De Empleados: </a:t>
            </a:r>
            <a:r>
              <a:rPr lang="es-SV" sz="4000" b="1" dirty="0" smtClean="0">
                <a:latin typeface="+mj-lt"/>
              </a:rPr>
              <a:t>11	Hombre</a:t>
            </a:r>
            <a:r>
              <a:rPr lang="es-SV" sz="4000" b="1" dirty="0">
                <a:latin typeface="+mj-lt"/>
              </a:rPr>
              <a:t>: </a:t>
            </a:r>
            <a:r>
              <a:rPr lang="es-SV" sz="4000" b="1" dirty="0" smtClean="0">
                <a:latin typeface="+mj-lt"/>
              </a:rPr>
              <a:t>7		Mujer</a:t>
            </a:r>
            <a:r>
              <a:rPr lang="es-SV" sz="4000" b="1" dirty="0">
                <a:latin typeface="+mj-lt"/>
              </a:rPr>
              <a:t>: 4</a:t>
            </a:r>
          </a:p>
          <a:p>
            <a:endParaRPr lang="es-SV" dirty="0"/>
          </a:p>
        </p:txBody>
      </p:sp>
    </p:spTree>
    <p:extLst>
      <p:ext uri="{BB962C8B-B14F-4D97-AF65-F5344CB8AC3E}">
        <p14:creationId xmlns:p14="http://schemas.microsoft.com/office/powerpoint/2010/main" val="10593572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pic>
        <p:nvPicPr>
          <p:cNvPr id="5" name="Imagen 4">
            <a:extLst>
              <a:ext uri="{FF2B5EF4-FFF2-40B4-BE49-F238E27FC236}">
                <a16:creationId xmlns:a16="http://schemas.microsoft.com/office/drawing/2014/main" id="{D33738AB-CF91-EC4A-ABE1-821F9CD4DEDB}"/>
              </a:ext>
            </a:extLst>
          </p:cNvPr>
          <p:cNvPicPr>
            <a:picLocks noChangeAspect="1"/>
          </p:cNvPicPr>
          <p:nvPr/>
        </p:nvPicPr>
        <p:blipFill>
          <a:blip r:embed="rId3"/>
          <a:stretch>
            <a:fillRect/>
          </a:stretch>
        </p:blipFill>
        <p:spPr>
          <a:xfrm>
            <a:off x="7441186" y="322914"/>
            <a:ext cx="1338379" cy="826852"/>
          </a:xfrm>
          <a:prstGeom prst="rect">
            <a:avLst/>
          </a:prstGeom>
        </p:spPr>
      </p:pic>
      <p:sp>
        <p:nvSpPr>
          <p:cNvPr id="2" name="Título 1"/>
          <p:cNvSpPr>
            <a:spLocks noGrp="1"/>
          </p:cNvSpPr>
          <p:nvPr>
            <p:ph type="title"/>
          </p:nvPr>
        </p:nvSpPr>
        <p:spPr>
          <a:xfrm>
            <a:off x="1959428" y="1098869"/>
            <a:ext cx="6555921" cy="45719"/>
          </a:xfrm>
        </p:spPr>
        <p:txBody>
          <a:bodyPr>
            <a:normAutofit fontScale="90000"/>
          </a:bodyPr>
          <a:lstStyle/>
          <a:p>
            <a:r>
              <a:rPr lang="es-MX" sz="3100" dirty="0"/>
              <a:t>Departamento de Trámites y Actuaría</a:t>
            </a:r>
            <a:r>
              <a:rPr lang="es-MX" dirty="0"/>
              <a:t/>
            </a:r>
            <a:br>
              <a:rPr lang="es-MX" dirty="0"/>
            </a:br>
            <a:endParaRPr lang="es-SV" dirty="0"/>
          </a:p>
        </p:txBody>
      </p:sp>
      <p:sp>
        <p:nvSpPr>
          <p:cNvPr id="4" name="Marcador de contenido 3"/>
          <p:cNvSpPr>
            <a:spLocks noGrp="1"/>
          </p:cNvSpPr>
          <p:nvPr>
            <p:ph idx="1"/>
          </p:nvPr>
        </p:nvSpPr>
        <p:spPr>
          <a:xfrm>
            <a:off x="628650" y="1280160"/>
            <a:ext cx="7886700" cy="5212080"/>
          </a:xfrm>
        </p:spPr>
        <p:txBody>
          <a:bodyPr>
            <a:normAutofit fontScale="55000" lnSpcReduction="20000"/>
          </a:bodyPr>
          <a:lstStyle/>
          <a:p>
            <a:pPr marL="0" indent="0">
              <a:buNone/>
              <a:defRPr/>
            </a:pPr>
            <a:r>
              <a:rPr lang="es-SV" sz="2900" dirty="0">
                <a:latin typeface="+mj-lt"/>
                <a:cs typeface="Arial" panose="020B0604020202020204" pitchFamily="34" charset="0"/>
              </a:rPr>
              <a:t>Su objetivo es </a:t>
            </a:r>
            <a:r>
              <a:rPr lang="es-MX" sz="2900" dirty="0">
                <a:latin typeface="+mj-lt"/>
                <a:cs typeface="Arial" panose="020B0604020202020204" pitchFamily="34" charset="0"/>
              </a:rPr>
              <a:t>atender las solicitudes de los trámites presentados por las entidades supervisadas, velando por la adecuada gestión de los mismos y del cumplimiento del marco legal y normativo, así como ejecutar supervisión extra situ de las entidades.</a:t>
            </a:r>
          </a:p>
          <a:p>
            <a:pPr>
              <a:defRPr/>
            </a:pPr>
            <a:endParaRPr lang="es-MX" sz="2900" dirty="0">
              <a:latin typeface="+mj-lt"/>
              <a:cs typeface="Arial" panose="020B0604020202020204" pitchFamily="34" charset="0"/>
            </a:endParaRPr>
          </a:p>
          <a:p>
            <a:pPr>
              <a:defRPr/>
            </a:pPr>
            <a:r>
              <a:rPr lang="es-MX" sz="2900" b="1" dirty="0">
                <a:latin typeface="+mj-lt"/>
                <a:cs typeface="Arial" panose="020B0604020202020204" pitchFamily="34" charset="0"/>
              </a:rPr>
              <a:t>Sus funciones son:</a:t>
            </a:r>
          </a:p>
          <a:p>
            <a:pPr>
              <a:buFont typeface="+mj-lt"/>
              <a:buAutoNum type="alphaLcParenR"/>
              <a:defRPr/>
            </a:pPr>
            <a:r>
              <a:rPr lang="es-SV" sz="2900" dirty="0">
                <a:latin typeface="+mj-lt"/>
                <a:cs typeface="Arial" panose="020B0604020202020204" pitchFamily="34" charset="0"/>
              </a:rPr>
              <a:t>Atender los diferentes tipos de solicitudes de trámites presentadas por los integrantes del mercado asegurador. </a:t>
            </a:r>
          </a:p>
          <a:p>
            <a:pPr>
              <a:buFont typeface="+mj-lt"/>
              <a:buAutoNum type="alphaLcParenR"/>
              <a:defRPr/>
            </a:pPr>
            <a:r>
              <a:rPr lang="es-SV" sz="2900" dirty="0">
                <a:latin typeface="+mj-lt"/>
                <a:cs typeface="Arial" panose="020B0604020202020204" pitchFamily="34" charset="0"/>
              </a:rPr>
              <a:t>Atender y canalizar adecuadamente las consultas y solicitudes de apoyo técnico de las entidades supervisadas.</a:t>
            </a:r>
          </a:p>
          <a:p>
            <a:pPr>
              <a:buFont typeface="+mj-lt"/>
              <a:buAutoNum type="alphaLcParenR"/>
              <a:defRPr/>
            </a:pPr>
            <a:r>
              <a:rPr lang="es-SV" sz="2900" dirty="0">
                <a:latin typeface="+mj-lt"/>
                <a:cs typeface="Arial" panose="020B0604020202020204" pitchFamily="34" charset="0"/>
              </a:rPr>
              <a:t>Verificar el cumplimiento normativo en las solicitudes de trámites e informar en caso de detectar incumplimientos. </a:t>
            </a:r>
          </a:p>
          <a:p>
            <a:pPr>
              <a:buFont typeface="+mj-lt"/>
              <a:buAutoNum type="alphaLcParenR"/>
              <a:defRPr/>
            </a:pPr>
            <a:r>
              <a:rPr lang="es-SV" sz="2900" dirty="0">
                <a:latin typeface="+mj-lt"/>
                <a:cs typeface="Arial" panose="020B0604020202020204" pitchFamily="34" charset="0"/>
              </a:rPr>
              <a:t>Atender las solicitudes de apoyo técnico presentadas por instituciones gubernamentales.</a:t>
            </a:r>
          </a:p>
          <a:p>
            <a:pPr>
              <a:buFont typeface="+mj-lt"/>
              <a:buAutoNum type="alphaLcParenR"/>
              <a:defRPr/>
            </a:pPr>
            <a:r>
              <a:rPr lang="es-SV" sz="2900" dirty="0">
                <a:latin typeface="+mj-lt"/>
                <a:cs typeface="Arial" panose="020B0604020202020204" pitchFamily="34" charset="0"/>
              </a:rPr>
              <a:t>Atender solicitudes presentadas para el registro de corredor de reaseguro extranjero, reaseguradores extranjero, comercializadores masivos de póliza de seguros e intermediarios de seguro.</a:t>
            </a:r>
          </a:p>
          <a:p>
            <a:pPr>
              <a:buNone/>
              <a:defRPr/>
            </a:pPr>
            <a:endParaRPr lang="es-SV" sz="2900" dirty="0">
              <a:latin typeface="+mj-lt"/>
              <a:cs typeface="Arial" panose="020B0604020202020204" pitchFamily="34" charset="0"/>
            </a:endParaRPr>
          </a:p>
          <a:p>
            <a:pPr>
              <a:defRPr/>
            </a:pPr>
            <a:r>
              <a:rPr lang="es-SV" sz="2900" b="1" dirty="0">
                <a:latin typeface="+mj-lt"/>
                <a:cs typeface="Arial" panose="020B0604020202020204" pitchFamily="34" charset="0"/>
              </a:rPr>
              <a:t>No. De Empleados: 8</a:t>
            </a:r>
          </a:p>
          <a:p>
            <a:pPr>
              <a:defRPr/>
            </a:pPr>
            <a:r>
              <a:rPr lang="es-SV" sz="2900" b="1" dirty="0">
                <a:latin typeface="+mj-lt"/>
                <a:cs typeface="Arial" panose="020B0604020202020204" pitchFamily="34" charset="0"/>
              </a:rPr>
              <a:t>Hombre: 6</a:t>
            </a:r>
          </a:p>
          <a:p>
            <a:pPr>
              <a:defRPr/>
            </a:pPr>
            <a:r>
              <a:rPr lang="es-SV" sz="2900" b="1" dirty="0">
                <a:latin typeface="+mj-lt"/>
                <a:cs typeface="Arial" panose="020B0604020202020204" pitchFamily="34" charset="0"/>
              </a:rPr>
              <a:t>Mujer: 2</a:t>
            </a:r>
          </a:p>
          <a:p>
            <a:endParaRPr lang="es-SV" dirty="0"/>
          </a:p>
        </p:txBody>
      </p:sp>
    </p:spTree>
    <p:extLst>
      <p:ext uri="{BB962C8B-B14F-4D97-AF65-F5344CB8AC3E}">
        <p14:creationId xmlns:p14="http://schemas.microsoft.com/office/powerpoint/2010/main" val="18857834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pic>
        <p:nvPicPr>
          <p:cNvPr id="5" name="Imagen 4">
            <a:extLst>
              <a:ext uri="{FF2B5EF4-FFF2-40B4-BE49-F238E27FC236}">
                <a16:creationId xmlns:a16="http://schemas.microsoft.com/office/drawing/2014/main" id="{D33738AB-CF91-EC4A-ABE1-821F9CD4DEDB}"/>
              </a:ext>
            </a:extLst>
          </p:cNvPr>
          <p:cNvPicPr>
            <a:picLocks noChangeAspect="1"/>
          </p:cNvPicPr>
          <p:nvPr/>
        </p:nvPicPr>
        <p:blipFill>
          <a:blip r:embed="rId3"/>
          <a:stretch>
            <a:fillRect/>
          </a:stretch>
        </p:blipFill>
        <p:spPr>
          <a:xfrm>
            <a:off x="7441186" y="322914"/>
            <a:ext cx="1338379" cy="826852"/>
          </a:xfrm>
          <a:prstGeom prst="rect">
            <a:avLst/>
          </a:prstGeom>
        </p:spPr>
      </p:pic>
      <p:sp>
        <p:nvSpPr>
          <p:cNvPr id="2" name="Título 1"/>
          <p:cNvSpPr>
            <a:spLocks noGrp="1"/>
          </p:cNvSpPr>
          <p:nvPr>
            <p:ph type="title"/>
          </p:nvPr>
        </p:nvSpPr>
        <p:spPr>
          <a:xfrm>
            <a:off x="849086" y="613953"/>
            <a:ext cx="7666264" cy="530635"/>
          </a:xfrm>
        </p:spPr>
        <p:txBody>
          <a:bodyPr>
            <a:normAutofit/>
          </a:bodyPr>
          <a:lstStyle/>
          <a:p>
            <a:r>
              <a:rPr lang="es-MX" sz="2800" dirty="0" smtClean="0"/>
              <a:t>Intendencia de Servicios Financieros Digitales</a:t>
            </a:r>
            <a:endParaRPr lang="es-SV" sz="2800" dirty="0"/>
          </a:p>
        </p:txBody>
      </p:sp>
      <p:sp>
        <p:nvSpPr>
          <p:cNvPr id="4" name="Marcador de contenido 3"/>
          <p:cNvSpPr>
            <a:spLocks noGrp="1"/>
          </p:cNvSpPr>
          <p:nvPr>
            <p:ph idx="1"/>
          </p:nvPr>
        </p:nvSpPr>
        <p:spPr>
          <a:xfrm>
            <a:off x="628650" y="1319349"/>
            <a:ext cx="7886700" cy="4857614"/>
          </a:xfrm>
        </p:spPr>
        <p:txBody>
          <a:bodyPr>
            <a:normAutofit fontScale="55000" lnSpcReduction="20000"/>
          </a:bodyPr>
          <a:lstStyle/>
          <a:p>
            <a:pPr marL="0" indent="0">
              <a:buNone/>
            </a:pPr>
            <a:r>
              <a:rPr lang="es-MX" b="1" dirty="0">
                <a:latin typeface="+mj-lt"/>
              </a:rPr>
              <a:t>Objetivo</a:t>
            </a:r>
            <a:r>
              <a:rPr lang="es-MX" dirty="0">
                <a:latin typeface="+mj-lt"/>
              </a:rPr>
              <a:t>: Velar por el cumplimiento legal y normativo, así como por la adecuada gestión de los riesgos inherentes a la prestación de los servicios financieros digitales implementados por las entidades que supervisa la Superintendencia, asimismo en la implementación de nuevos servicios o productos financieros digitales innovadores, conforme al marco legal aplicable.</a:t>
            </a:r>
            <a:endParaRPr lang="es-SV" dirty="0">
              <a:latin typeface="+mj-lt"/>
            </a:endParaRPr>
          </a:p>
          <a:p>
            <a:endParaRPr lang="es-SV" dirty="0">
              <a:latin typeface="+mj-lt"/>
            </a:endParaRPr>
          </a:p>
          <a:p>
            <a:pPr marL="0" indent="0">
              <a:buNone/>
            </a:pPr>
            <a:r>
              <a:rPr lang="es-MX" dirty="0">
                <a:latin typeface="+mj-lt"/>
              </a:rPr>
              <a:t>Entre las </a:t>
            </a:r>
            <a:r>
              <a:rPr lang="es-MX" b="1" dirty="0">
                <a:latin typeface="+mj-lt"/>
              </a:rPr>
              <a:t>funciones</a:t>
            </a:r>
            <a:r>
              <a:rPr lang="es-MX" dirty="0">
                <a:latin typeface="+mj-lt"/>
              </a:rPr>
              <a:t> están:</a:t>
            </a:r>
            <a:endParaRPr lang="es-SV" dirty="0">
              <a:latin typeface="+mj-lt"/>
            </a:endParaRPr>
          </a:p>
          <a:p>
            <a:pPr marL="0" indent="0">
              <a:buNone/>
            </a:pPr>
            <a:r>
              <a:rPr lang="es-MX" dirty="0">
                <a:latin typeface="+mj-lt"/>
              </a:rPr>
              <a:t> </a:t>
            </a:r>
            <a:endParaRPr lang="es-SV" dirty="0">
              <a:latin typeface="+mj-lt"/>
            </a:endParaRPr>
          </a:p>
          <a:p>
            <a:pPr lvl="0"/>
            <a:r>
              <a:rPr lang="es-MX" dirty="0">
                <a:latin typeface="+mj-lt"/>
              </a:rPr>
              <a:t>Atender los trámites relacionados con servicios financieros digitales, conforme al marco legal aplicable.</a:t>
            </a:r>
            <a:endParaRPr lang="es-SV" dirty="0">
              <a:latin typeface="+mj-lt"/>
            </a:endParaRPr>
          </a:p>
          <a:p>
            <a:pPr lvl="0"/>
            <a:r>
              <a:rPr lang="es-MX" dirty="0">
                <a:latin typeface="+mj-lt"/>
              </a:rPr>
              <a:t>Verificar el cumplimiento del marco legal y normativo; y la gestión de los riesgos asociados a la prestación de los servicios financieros digitales.</a:t>
            </a:r>
            <a:endParaRPr lang="es-SV" dirty="0">
              <a:latin typeface="+mj-lt"/>
            </a:endParaRPr>
          </a:p>
          <a:p>
            <a:pPr lvl="0"/>
            <a:r>
              <a:rPr lang="es-MX" dirty="0">
                <a:latin typeface="+mj-lt"/>
              </a:rPr>
              <a:t>Monitorear el avance de la evolución de tecnologías disruptivas o emergentes en el Sistema Financiero de El Salvador y realizar investigaciones sobre el uso de éstas tecnologías en la prestación de servicios financieros digitales innovadores, tanto a nivel nacional como internacional, con el objetivo de conocer su funcionamiento, e identificar los riesgos asociados a los mismos.</a:t>
            </a:r>
            <a:endParaRPr lang="es-SV" dirty="0">
              <a:latin typeface="+mj-lt"/>
            </a:endParaRPr>
          </a:p>
          <a:p>
            <a:pPr lvl="0"/>
            <a:r>
              <a:rPr lang="es-MX" dirty="0">
                <a:latin typeface="+mj-lt"/>
              </a:rPr>
              <a:t>Identificar barreras regulatorias y necesidades de regulación sobre productos y servicios financieros digitales innovadores a efecto de garantizar una adecuada implementación y uso de los mismos. </a:t>
            </a:r>
            <a:endParaRPr lang="es-SV" dirty="0">
              <a:latin typeface="+mj-lt"/>
            </a:endParaRPr>
          </a:p>
          <a:p>
            <a:pPr lvl="0"/>
            <a:r>
              <a:rPr lang="es-MX" dirty="0">
                <a:latin typeface="+mj-lt"/>
              </a:rPr>
              <a:t>Capacitar al personal de la Superintendencia sobre las tecnologías financieras disponibles y su aplicación en los servicios financieros digitales.</a:t>
            </a:r>
            <a:endParaRPr lang="es-SV" dirty="0">
              <a:latin typeface="+mj-lt"/>
            </a:endParaRPr>
          </a:p>
          <a:p>
            <a:pPr>
              <a:defRPr/>
            </a:pPr>
            <a:r>
              <a:rPr lang="es-SV" b="1" dirty="0"/>
              <a:t>No. De Empleados: 1</a:t>
            </a:r>
            <a:r>
              <a:rPr lang="es-SV" b="1" dirty="0" smtClean="0"/>
              <a:t>                          Mujer</a:t>
            </a:r>
            <a:r>
              <a:rPr lang="es-SV" b="1" dirty="0"/>
              <a:t>: </a:t>
            </a:r>
            <a:r>
              <a:rPr lang="es-SV" b="1" dirty="0" smtClean="0"/>
              <a:t>1</a:t>
            </a:r>
            <a:endParaRPr lang="es-SV" b="1" dirty="0"/>
          </a:p>
          <a:p>
            <a:endParaRPr lang="es-SV" dirty="0"/>
          </a:p>
          <a:p>
            <a:endParaRPr lang="es-SV" dirty="0"/>
          </a:p>
        </p:txBody>
      </p:sp>
    </p:spTree>
    <p:extLst>
      <p:ext uri="{BB962C8B-B14F-4D97-AF65-F5344CB8AC3E}">
        <p14:creationId xmlns:p14="http://schemas.microsoft.com/office/powerpoint/2010/main" val="222136167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pic>
        <p:nvPicPr>
          <p:cNvPr id="5" name="Imagen 4">
            <a:extLst>
              <a:ext uri="{FF2B5EF4-FFF2-40B4-BE49-F238E27FC236}">
                <a16:creationId xmlns:a16="http://schemas.microsoft.com/office/drawing/2014/main" id="{D33738AB-CF91-EC4A-ABE1-821F9CD4DEDB}"/>
              </a:ext>
            </a:extLst>
          </p:cNvPr>
          <p:cNvPicPr>
            <a:picLocks noChangeAspect="1"/>
          </p:cNvPicPr>
          <p:nvPr/>
        </p:nvPicPr>
        <p:blipFill>
          <a:blip r:embed="rId3"/>
          <a:stretch>
            <a:fillRect/>
          </a:stretch>
        </p:blipFill>
        <p:spPr>
          <a:xfrm>
            <a:off x="7441186" y="322914"/>
            <a:ext cx="1338379" cy="826852"/>
          </a:xfrm>
          <a:prstGeom prst="rect">
            <a:avLst/>
          </a:prstGeom>
        </p:spPr>
      </p:pic>
      <p:sp>
        <p:nvSpPr>
          <p:cNvPr id="2" name="Título 1"/>
          <p:cNvSpPr>
            <a:spLocks noGrp="1"/>
          </p:cNvSpPr>
          <p:nvPr>
            <p:ph type="title"/>
          </p:nvPr>
        </p:nvSpPr>
        <p:spPr>
          <a:xfrm>
            <a:off x="1306286" y="365126"/>
            <a:ext cx="7209064" cy="1325563"/>
          </a:xfrm>
        </p:spPr>
        <p:txBody>
          <a:bodyPr>
            <a:normAutofit/>
          </a:bodyPr>
          <a:lstStyle/>
          <a:p>
            <a:r>
              <a:rPr lang="es-MX" sz="2800" dirty="0" smtClean="0"/>
              <a:t>Departamento de Supervisión </a:t>
            </a:r>
            <a:r>
              <a:rPr lang="es-MX" sz="2800" dirty="0"/>
              <a:t>de Servicios Financieros Digitales</a:t>
            </a:r>
            <a:endParaRPr lang="es-SV" sz="2800" dirty="0"/>
          </a:p>
        </p:txBody>
      </p:sp>
      <p:sp>
        <p:nvSpPr>
          <p:cNvPr id="4" name="Marcador de contenido 3"/>
          <p:cNvSpPr>
            <a:spLocks noGrp="1"/>
          </p:cNvSpPr>
          <p:nvPr>
            <p:ph idx="1"/>
          </p:nvPr>
        </p:nvSpPr>
        <p:spPr>
          <a:xfrm>
            <a:off x="628650" y="1514892"/>
            <a:ext cx="7886700" cy="4662071"/>
          </a:xfrm>
        </p:spPr>
        <p:txBody>
          <a:bodyPr>
            <a:normAutofit fontScale="55000" lnSpcReduction="20000"/>
          </a:bodyPr>
          <a:lstStyle/>
          <a:p>
            <a:r>
              <a:rPr lang="es-SV" dirty="0">
                <a:latin typeface="+mj-lt"/>
              </a:rPr>
              <a:t>Su</a:t>
            </a:r>
            <a:r>
              <a:rPr lang="es-SV" b="1" dirty="0">
                <a:latin typeface="+mj-lt"/>
              </a:rPr>
              <a:t> objetivo </a:t>
            </a:r>
            <a:r>
              <a:rPr lang="es-SV" dirty="0">
                <a:latin typeface="+mj-lt"/>
              </a:rPr>
              <a:t>es s</a:t>
            </a:r>
            <a:r>
              <a:rPr lang="es-ES_tradnl" dirty="0" err="1">
                <a:latin typeface="+mj-lt"/>
              </a:rPr>
              <a:t>upervisar</a:t>
            </a:r>
            <a:r>
              <a:rPr lang="es-ES_tradnl" dirty="0">
                <a:latin typeface="+mj-lt"/>
              </a:rPr>
              <a:t> y controlar el cumplimiento legal y normativo, </a:t>
            </a:r>
            <a:r>
              <a:rPr lang="es-ES_tradnl" dirty="0" smtClean="0">
                <a:latin typeface="+mj-lt"/>
              </a:rPr>
              <a:t>para la </a:t>
            </a:r>
            <a:r>
              <a:rPr lang="es-ES_tradnl" dirty="0">
                <a:latin typeface="+mj-lt"/>
              </a:rPr>
              <a:t>adecuada  gestión de riesgos </a:t>
            </a:r>
            <a:r>
              <a:rPr lang="es-MX" dirty="0" smtClean="0">
                <a:latin typeface="+mj-lt"/>
              </a:rPr>
              <a:t>inherentes </a:t>
            </a:r>
            <a:r>
              <a:rPr lang="es-MX" dirty="0">
                <a:latin typeface="+mj-lt"/>
              </a:rPr>
              <a:t>a la prestación de los servicios financieros digitales implementados por las entidades que supervisa la </a:t>
            </a:r>
            <a:r>
              <a:rPr lang="es-MX" dirty="0" smtClean="0">
                <a:latin typeface="+mj-lt"/>
              </a:rPr>
              <a:t>Superintendencia, y en la implementación </a:t>
            </a:r>
            <a:r>
              <a:rPr lang="es-MX" dirty="0">
                <a:latin typeface="+mj-lt"/>
              </a:rPr>
              <a:t>de nuevos servicios o productos financieros digitales </a:t>
            </a:r>
            <a:r>
              <a:rPr lang="es-MX" dirty="0" smtClean="0">
                <a:latin typeface="+mj-lt"/>
              </a:rPr>
              <a:t>innovadores conforme al marco normativo aplicable.</a:t>
            </a:r>
          </a:p>
          <a:p>
            <a:pPr marL="0" indent="0">
              <a:buNone/>
            </a:pPr>
            <a:r>
              <a:rPr lang="es-MX" dirty="0">
                <a:latin typeface="+mj-lt"/>
              </a:rPr>
              <a:t>Entre las </a:t>
            </a:r>
            <a:r>
              <a:rPr lang="es-MX" b="1" dirty="0">
                <a:latin typeface="+mj-lt"/>
              </a:rPr>
              <a:t>funciones</a:t>
            </a:r>
            <a:r>
              <a:rPr lang="es-MX" dirty="0">
                <a:latin typeface="+mj-lt"/>
              </a:rPr>
              <a:t> están:</a:t>
            </a:r>
            <a:endParaRPr lang="es-SV" dirty="0">
              <a:latin typeface="+mj-lt"/>
            </a:endParaRPr>
          </a:p>
          <a:p>
            <a:pPr marL="0" indent="0">
              <a:buNone/>
            </a:pPr>
            <a:r>
              <a:rPr lang="es-MX" dirty="0">
                <a:latin typeface="+mj-lt"/>
              </a:rPr>
              <a:t> </a:t>
            </a:r>
            <a:endParaRPr lang="es-SV" dirty="0">
              <a:latin typeface="+mj-lt"/>
            </a:endParaRPr>
          </a:p>
          <a:p>
            <a:pPr lvl="0"/>
            <a:r>
              <a:rPr lang="es-MX" dirty="0">
                <a:latin typeface="+mj-lt"/>
              </a:rPr>
              <a:t>Atender los trámites relacionados con servicios financieros digitales, conforme al marco legal aplicable.</a:t>
            </a:r>
            <a:endParaRPr lang="es-SV" dirty="0">
              <a:latin typeface="+mj-lt"/>
            </a:endParaRPr>
          </a:p>
          <a:p>
            <a:pPr lvl="0"/>
            <a:r>
              <a:rPr lang="es-MX" dirty="0">
                <a:latin typeface="+mj-lt"/>
              </a:rPr>
              <a:t>Verificar el cumplimiento del marco legal y normativo; y la gestión de los riesgos asociados a la prestación de los servicios financieros digitales.</a:t>
            </a:r>
            <a:endParaRPr lang="es-SV" dirty="0">
              <a:latin typeface="+mj-lt"/>
            </a:endParaRPr>
          </a:p>
          <a:p>
            <a:pPr lvl="0"/>
            <a:r>
              <a:rPr lang="es-MX" dirty="0">
                <a:latin typeface="+mj-lt"/>
              </a:rPr>
              <a:t>Monitorear el avance de la evolución de tecnologías disruptivas o emergentes en el Sistema Financiero de El Salvador y realizar investigaciones sobre el uso de éstas tecnologías en la prestación de servicios financieros digitales innovadores, tanto a nivel nacional como internacional, con el objetivo de conocer su funcionamiento, e identificar los riesgos asociados a los mismos.</a:t>
            </a:r>
            <a:endParaRPr lang="es-SV" dirty="0">
              <a:latin typeface="+mj-lt"/>
            </a:endParaRPr>
          </a:p>
          <a:p>
            <a:pPr lvl="0"/>
            <a:r>
              <a:rPr lang="es-MX" dirty="0">
                <a:latin typeface="+mj-lt"/>
              </a:rPr>
              <a:t>Identificar barreras regulatorias y necesidades de regulación sobre productos y servicios financieros digitales innovadores a efecto de garantizar una adecuada implementación y uso de los mismos. </a:t>
            </a:r>
            <a:endParaRPr lang="es-SV" dirty="0">
              <a:latin typeface="+mj-lt"/>
            </a:endParaRPr>
          </a:p>
          <a:p>
            <a:pPr lvl="0"/>
            <a:r>
              <a:rPr lang="es-MX" dirty="0">
                <a:latin typeface="+mj-lt"/>
              </a:rPr>
              <a:t>Capacitar al personal de la Superintendencia sobre las tecnologías financieras disponibles y su aplicación en los servicios financieros digitales.</a:t>
            </a:r>
            <a:endParaRPr lang="es-SV" dirty="0">
              <a:latin typeface="+mj-lt"/>
            </a:endParaRPr>
          </a:p>
          <a:p>
            <a:pPr>
              <a:defRPr/>
            </a:pPr>
            <a:r>
              <a:rPr lang="es-SV" b="1" dirty="0"/>
              <a:t>No. De Empleados: 6                           Hombre: 3                Mujer: 3</a:t>
            </a:r>
          </a:p>
          <a:p>
            <a:endParaRPr lang="es-SV" dirty="0"/>
          </a:p>
          <a:p>
            <a:endParaRPr lang="es-ES_tradnl" dirty="0"/>
          </a:p>
          <a:p>
            <a:endParaRPr lang="es-SV" dirty="0"/>
          </a:p>
        </p:txBody>
      </p:sp>
    </p:spTree>
    <p:extLst>
      <p:ext uri="{BB962C8B-B14F-4D97-AF65-F5344CB8AC3E}">
        <p14:creationId xmlns:p14="http://schemas.microsoft.com/office/powerpoint/2010/main" val="231627218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pic>
        <p:nvPicPr>
          <p:cNvPr id="5" name="Imagen 4">
            <a:extLst>
              <a:ext uri="{FF2B5EF4-FFF2-40B4-BE49-F238E27FC236}">
                <a16:creationId xmlns:a16="http://schemas.microsoft.com/office/drawing/2014/main" id="{D33738AB-CF91-EC4A-ABE1-821F9CD4DEDB}"/>
              </a:ext>
            </a:extLst>
          </p:cNvPr>
          <p:cNvPicPr>
            <a:picLocks noChangeAspect="1"/>
          </p:cNvPicPr>
          <p:nvPr/>
        </p:nvPicPr>
        <p:blipFill>
          <a:blip r:embed="rId3"/>
          <a:stretch>
            <a:fillRect/>
          </a:stretch>
        </p:blipFill>
        <p:spPr>
          <a:xfrm>
            <a:off x="7441186" y="322914"/>
            <a:ext cx="1338379" cy="826852"/>
          </a:xfrm>
          <a:prstGeom prst="rect">
            <a:avLst/>
          </a:prstGeom>
        </p:spPr>
      </p:pic>
      <p:sp>
        <p:nvSpPr>
          <p:cNvPr id="2" name="Título 1"/>
          <p:cNvSpPr>
            <a:spLocks noGrp="1"/>
          </p:cNvSpPr>
          <p:nvPr>
            <p:ph type="title"/>
          </p:nvPr>
        </p:nvSpPr>
        <p:spPr>
          <a:xfrm>
            <a:off x="2272936" y="1018902"/>
            <a:ext cx="6242413" cy="125685"/>
          </a:xfrm>
        </p:spPr>
        <p:txBody>
          <a:bodyPr>
            <a:normAutofit fontScale="90000"/>
          </a:bodyPr>
          <a:lstStyle/>
          <a:p>
            <a:r>
              <a:rPr lang="es-SV" sz="2800" dirty="0"/>
              <a:t>Superintendencia Adjunta de Pensiones</a:t>
            </a:r>
            <a:br>
              <a:rPr lang="es-SV" sz="2800" dirty="0"/>
            </a:br>
            <a:endParaRPr lang="es-SV" sz="2800" dirty="0"/>
          </a:p>
        </p:txBody>
      </p:sp>
      <p:sp>
        <p:nvSpPr>
          <p:cNvPr id="4" name="Marcador de contenido 3"/>
          <p:cNvSpPr>
            <a:spLocks noGrp="1"/>
          </p:cNvSpPr>
          <p:nvPr>
            <p:ph idx="1"/>
          </p:nvPr>
        </p:nvSpPr>
        <p:spPr>
          <a:xfrm>
            <a:off x="628650" y="1254034"/>
            <a:ext cx="7886700" cy="5264332"/>
          </a:xfrm>
        </p:spPr>
        <p:txBody>
          <a:bodyPr>
            <a:normAutofit/>
          </a:bodyPr>
          <a:lstStyle/>
          <a:p>
            <a:pPr marL="0" indent="0">
              <a:buNone/>
            </a:pPr>
            <a:r>
              <a:rPr lang="es-MX" sz="1600" dirty="0">
                <a:latin typeface="+mj-lt"/>
              </a:rPr>
              <a:t>Su objetivo es fiscalizar, vigilar y controlar el cumplimiento de las disposiciones legales aplicables al funcionamiento del Sistema de Ahorro para Pensiones y del sistema de Pensiones Público, particularmente al ISSS, al INPEP y a las Administradoras de Fondos de pensiones. </a:t>
            </a:r>
          </a:p>
          <a:p>
            <a:pPr marL="0" indent="0">
              <a:buNone/>
            </a:pPr>
            <a:r>
              <a:rPr lang="es-MX" sz="1600" b="1" dirty="0" smtClean="0">
                <a:latin typeface="+mj-lt"/>
              </a:rPr>
              <a:t>Sus </a:t>
            </a:r>
            <a:r>
              <a:rPr lang="es-MX" sz="1600" b="1" dirty="0">
                <a:latin typeface="+mj-lt"/>
              </a:rPr>
              <a:t>funciones son </a:t>
            </a:r>
            <a:r>
              <a:rPr lang="es-MX" sz="1600" dirty="0">
                <a:latin typeface="+mj-lt"/>
              </a:rPr>
              <a:t>(de acuerdo a la Ley de Supervisión y Regulación del Sistema Financiero, articulo 6):</a:t>
            </a:r>
          </a:p>
          <a:p>
            <a:pPr marL="0" indent="0">
              <a:buNone/>
            </a:pPr>
            <a:r>
              <a:rPr lang="es-MX" sz="1600" dirty="0">
                <a:latin typeface="+mj-lt"/>
              </a:rPr>
              <a:t>a) Supervisar el cumplimiento de las disposiciones aplicables y el funcionamiento del Sistema de Ahorro para Pensiones y del Sistema de Pensiones Público, particularmente del Instituto Salvadoreño del Seguro Social, en adelante denominado “ISSS”, del Instituto Nacional de Pensiones de los Empleados Públicos, en adelante referido como “INPEP”, de las instituciones administradoras de fondos de pensiones; asimismo supervisará al Instituto de Previsión Social de la Fuerza Armada, en adelante denominado “IPSFA” y el régimen de riesgos profesionales del ISSS; </a:t>
            </a:r>
          </a:p>
          <a:p>
            <a:pPr marL="0" indent="0">
              <a:buNone/>
            </a:pPr>
            <a:r>
              <a:rPr lang="es-MX" sz="1600" dirty="0" smtClean="0">
                <a:latin typeface="+mj-lt"/>
              </a:rPr>
              <a:t>b</a:t>
            </a:r>
            <a:r>
              <a:rPr lang="es-MX" sz="1600" dirty="0">
                <a:latin typeface="+mj-lt"/>
              </a:rPr>
              <a:t>) Supervisar las inversiones efectuadas con los recursos de los fondos de pensiones y la estructura de la cartera de inversiones; </a:t>
            </a:r>
          </a:p>
          <a:p>
            <a:pPr marL="0" indent="0">
              <a:buNone/>
            </a:pPr>
            <a:r>
              <a:rPr lang="es-MX" sz="1600" dirty="0">
                <a:latin typeface="+mj-lt"/>
              </a:rPr>
              <a:t> c) Acceder en tiempo real a la información de las Instituciones administradoras de fondos de pensiones, referente a las operaciones efectuadas con recursos del fondo de pensiones;  </a:t>
            </a:r>
          </a:p>
          <a:p>
            <a:pPr marL="0" indent="0">
              <a:buNone/>
            </a:pPr>
            <a:r>
              <a:rPr lang="es-MX" sz="1600" dirty="0">
                <a:latin typeface="+mj-lt"/>
              </a:rPr>
              <a:t>Las demás señaladas en la normativa y necesarias para el logro de los objetivos institucionales.</a:t>
            </a:r>
          </a:p>
          <a:p>
            <a:endParaRPr lang="es-MX" sz="1600" dirty="0">
              <a:latin typeface="+mj-lt"/>
            </a:endParaRPr>
          </a:p>
          <a:p>
            <a:r>
              <a:rPr lang="es-MX" sz="1600" b="1" dirty="0">
                <a:latin typeface="+mj-lt"/>
              </a:rPr>
              <a:t>No. De Empleados: </a:t>
            </a:r>
            <a:r>
              <a:rPr lang="es-MX" sz="1600" b="1" dirty="0" smtClean="0">
                <a:latin typeface="+mj-lt"/>
              </a:rPr>
              <a:t>2</a:t>
            </a:r>
            <a:r>
              <a:rPr lang="es-MX" sz="1600" dirty="0" smtClean="0">
                <a:latin typeface="+mj-lt"/>
              </a:rPr>
              <a:t>	Hombre</a:t>
            </a:r>
            <a:r>
              <a:rPr lang="es-MX" sz="1600" dirty="0">
                <a:latin typeface="+mj-lt"/>
              </a:rPr>
              <a:t>: </a:t>
            </a:r>
            <a:r>
              <a:rPr lang="es-MX" sz="1600" dirty="0" smtClean="0">
                <a:latin typeface="+mj-lt"/>
              </a:rPr>
              <a:t>1		Mujer</a:t>
            </a:r>
            <a:r>
              <a:rPr lang="es-MX" sz="1600" dirty="0">
                <a:latin typeface="+mj-lt"/>
              </a:rPr>
              <a:t>: 1</a:t>
            </a:r>
          </a:p>
          <a:p>
            <a:endParaRPr lang="es-SV" sz="1600" dirty="0">
              <a:latin typeface="+mj-lt"/>
            </a:endParaRPr>
          </a:p>
        </p:txBody>
      </p:sp>
    </p:spTree>
    <p:extLst>
      <p:ext uri="{BB962C8B-B14F-4D97-AF65-F5344CB8AC3E}">
        <p14:creationId xmlns:p14="http://schemas.microsoft.com/office/powerpoint/2010/main" val="105037799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pic>
        <p:nvPicPr>
          <p:cNvPr id="5" name="Imagen 4">
            <a:extLst>
              <a:ext uri="{FF2B5EF4-FFF2-40B4-BE49-F238E27FC236}">
                <a16:creationId xmlns:a16="http://schemas.microsoft.com/office/drawing/2014/main" id="{D33738AB-CF91-EC4A-ABE1-821F9CD4DEDB}"/>
              </a:ext>
            </a:extLst>
          </p:cNvPr>
          <p:cNvPicPr>
            <a:picLocks noChangeAspect="1"/>
          </p:cNvPicPr>
          <p:nvPr/>
        </p:nvPicPr>
        <p:blipFill>
          <a:blip r:embed="rId3"/>
          <a:stretch>
            <a:fillRect/>
          </a:stretch>
        </p:blipFill>
        <p:spPr>
          <a:xfrm>
            <a:off x="7441186" y="322914"/>
            <a:ext cx="1338379" cy="826852"/>
          </a:xfrm>
          <a:prstGeom prst="rect">
            <a:avLst/>
          </a:prstGeom>
        </p:spPr>
      </p:pic>
      <p:sp>
        <p:nvSpPr>
          <p:cNvPr id="2" name="Título 1"/>
          <p:cNvSpPr>
            <a:spLocks noGrp="1"/>
          </p:cNvSpPr>
          <p:nvPr>
            <p:ph type="title"/>
          </p:nvPr>
        </p:nvSpPr>
        <p:spPr>
          <a:xfrm>
            <a:off x="2978330" y="1045029"/>
            <a:ext cx="5537019" cy="99559"/>
          </a:xfrm>
        </p:spPr>
        <p:txBody>
          <a:bodyPr>
            <a:normAutofit fontScale="90000"/>
          </a:bodyPr>
          <a:lstStyle/>
          <a:p>
            <a:r>
              <a:rPr lang="es-SV" sz="2800" dirty="0"/>
              <a:t>Comisión Calificadora de Invalidez</a:t>
            </a:r>
            <a:r>
              <a:rPr lang="es-SV" dirty="0"/>
              <a:t/>
            </a:r>
            <a:br>
              <a:rPr lang="es-SV" dirty="0"/>
            </a:br>
            <a:endParaRPr lang="es-SV" dirty="0"/>
          </a:p>
        </p:txBody>
      </p:sp>
      <p:sp>
        <p:nvSpPr>
          <p:cNvPr id="4" name="Marcador de contenido 3"/>
          <p:cNvSpPr>
            <a:spLocks noGrp="1"/>
          </p:cNvSpPr>
          <p:nvPr>
            <p:ph idx="1"/>
          </p:nvPr>
        </p:nvSpPr>
        <p:spPr>
          <a:xfrm>
            <a:off x="628650" y="1293222"/>
            <a:ext cx="7886700" cy="5290457"/>
          </a:xfrm>
        </p:spPr>
        <p:txBody>
          <a:bodyPr>
            <a:normAutofit fontScale="55000" lnSpcReduction="20000"/>
          </a:bodyPr>
          <a:lstStyle/>
          <a:p>
            <a:pPr marL="0" indent="0">
              <a:buNone/>
              <a:defRPr/>
            </a:pPr>
            <a:r>
              <a:rPr lang="es-SV" dirty="0">
                <a:latin typeface="+mj-lt"/>
              </a:rPr>
              <a:t>Su objetivo es determinar el origen de la enfermedad o del accidente, común profesional, y calificar el grado de invalidez, de los afiliados al Sistema de Pensiones.</a:t>
            </a:r>
          </a:p>
          <a:p>
            <a:pPr>
              <a:defRPr/>
            </a:pPr>
            <a:endParaRPr lang="es-SV" dirty="0">
              <a:latin typeface="+mj-lt"/>
            </a:endParaRPr>
          </a:p>
          <a:p>
            <a:pPr>
              <a:defRPr/>
            </a:pPr>
            <a:r>
              <a:rPr lang="es-SV" b="1" dirty="0">
                <a:latin typeface="+mj-lt"/>
              </a:rPr>
              <a:t>Sus funciones son:</a:t>
            </a:r>
          </a:p>
          <a:p>
            <a:pPr>
              <a:buFont typeface="+mj-lt"/>
              <a:buAutoNum type="alphaLcParenR"/>
              <a:defRPr/>
            </a:pPr>
            <a:r>
              <a:rPr lang="es-SV" dirty="0">
                <a:latin typeface="+mj-lt"/>
              </a:rPr>
              <a:t>Evaluar los impedimentos y calificar el grado de menoscabo de la capacidad de trabajo de los solicitantes afiliados a las Instituciones Previsionales Públicas y Privadas; así como también, sus beneficiarios.</a:t>
            </a:r>
          </a:p>
          <a:p>
            <a:pPr>
              <a:buFont typeface="+mj-lt"/>
              <a:buAutoNum type="alphaLcParenR"/>
              <a:defRPr/>
            </a:pPr>
            <a:r>
              <a:rPr lang="es-SV" dirty="0">
                <a:latin typeface="+mj-lt"/>
              </a:rPr>
              <a:t>Determinar el origen de la enfermedad o del accidente común </a:t>
            </a:r>
            <a:r>
              <a:rPr lang="es-SV" dirty="0" err="1">
                <a:latin typeface="+mj-lt"/>
              </a:rPr>
              <a:t>ó</a:t>
            </a:r>
            <a:r>
              <a:rPr lang="es-SV" dirty="0">
                <a:latin typeface="+mj-lt"/>
              </a:rPr>
              <a:t> profesional que ocasionó la invalidez.</a:t>
            </a:r>
          </a:p>
          <a:p>
            <a:pPr>
              <a:buFont typeface="+mj-lt"/>
              <a:buAutoNum type="alphaLcParenR"/>
              <a:defRPr/>
            </a:pPr>
            <a:r>
              <a:rPr lang="es-SV" dirty="0">
                <a:latin typeface="+mj-lt"/>
              </a:rPr>
              <a:t>Cumplir las disposiciones contenidas en el Reglamento de la Comisión Calificadora de Invalidez.</a:t>
            </a:r>
          </a:p>
          <a:p>
            <a:pPr>
              <a:buFont typeface="+mj-lt"/>
              <a:buAutoNum type="alphaLcParenR"/>
              <a:defRPr/>
            </a:pPr>
            <a:r>
              <a:rPr lang="es-SV" dirty="0">
                <a:latin typeface="+mj-lt"/>
              </a:rPr>
              <a:t>Proponer modificaciones al Reglamento de la Comisión Calificadora de Invalidez y a las Normas Generales de Invalidez.</a:t>
            </a:r>
          </a:p>
          <a:p>
            <a:pPr>
              <a:buFont typeface="+mj-lt"/>
              <a:buAutoNum type="alphaLcParenR"/>
              <a:defRPr/>
            </a:pPr>
            <a:r>
              <a:rPr lang="es-SV" dirty="0">
                <a:latin typeface="+mj-lt"/>
              </a:rPr>
              <a:t>Participar en la elaboración de instructivos a impartirse en las Instituciones Previsionales, en lo referente al proceso calificador.</a:t>
            </a:r>
          </a:p>
          <a:p>
            <a:pPr>
              <a:buFont typeface="+mj-lt"/>
              <a:buAutoNum type="alphaLcParenR"/>
              <a:defRPr/>
            </a:pPr>
            <a:r>
              <a:rPr lang="es-SV" dirty="0">
                <a:latin typeface="+mj-lt"/>
              </a:rPr>
              <a:t>Atender los reclamos interpuestos por los trabajadores, Instituciones Previsionales o Sociedades de Seguros, a los dictámenes emitidos, de acuerdo al procedimiento establecido en la Ley.</a:t>
            </a:r>
          </a:p>
          <a:p>
            <a:pPr>
              <a:buFont typeface="+mj-lt"/>
              <a:buAutoNum type="alphaLcParenR"/>
              <a:defRPr/>
            </a:pPr>
            <a:r>
              <a:rPr lang="es-SV" dirty="0">
                <a:latin typeface="+mj-lt"/>
              </a:rPr>
              <a:t>Coordinar con las Instituciones Previsionales Públicas y Privadas, los trámites de Calificación de Invalidez de los trabajadores solicitantes y de sus beneficiarios.</a:t>
            </a:r>
          </a:p>
          <a:p>
            <a:pPr>
              <a:buFont typeface="+mj-lt"/>
              <a:buAutoNum type="alphaLcParenR"/>
              <a:defRPr/>
            </a:pPr>
            <a:r>
              <a:rPr lang="es-SV" dirty="0">
                <a:latin typeface="+mj-lt"/>
              </a:rPr>
              <a:t>Capacitar en el proceso calificador al personal de las Instituciones  previsionales Públicas y Privadas, así como también, a las Instituciones de Salud. </a:t>
            </a:r>
          </a:p>
          <a:p>
            <a:pPr>
              <a:defRPr/>
            </a:pPr>
            <a:endParaRPr lang="es-SV" dirty="0">
              <a:latin typeface="+mj-lt"/>
            </a:endParaRPr>
          </a:p>
          <a:p>
            <a:pPr>
              <a:defRPr/>
            </a:pPr>
            <a:r>
              <a:rPr lang="es-SV" b="1" dirty="0">
                <a:latin typeface="+mj-lt"/>
              </a:rPr>
              <a:t>No. De Empleados: </a:t>
            </a:r>
            <a:r>
              <a:rPr lang="es-SV" b="1" dirty="0" smtClean="0">
                <a:latin typeface="+mj-lt"/>
              </a:rPr>
              <a:t>8		Hombre</a:t>
            </a:r>
            <a:r>
              <a:rPr lang="es-SV" b="1" dirty="0">
                <a:latin typeface="+mj-lt"/>
              </a:rPr>
              <a:t>: </a:t>
            </a:r>
            <a:r>
              <a:rPr lang="es-SV" b="1" dirty="0" smtClean="0">
                <a:latin typeface="+mj-lt"/>
              </a:rPr>
              <a:t>3		Mujer</a:t>
            </a:r>
            <a:r>
              <a:rPr lang="es-SV" b="1" dirty="0">
                <a:latin typeface="+mj-lt"/>
              </a:rPr>
              <a:t>: 5</a:t>
            </a:r>
          </a:p>
          <a:p>
            <a:endParaRPr lang="es-SV" dirty="0"/>
          </a:p>
        </p:txBody>
      </p:sp>
    </p:spTree>
    <p:extLst>
      <p:ext uri="{BB962C8B-B14F-4D97-AF65-F5344CB8AC3E}">
        <p14:creationId xmlns:p14="http://schemas.microsoft.com/office/powerpoint/2010/main" val="287828679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pic>
        <p:nvPicPr>
          <p:cNvPr id="5" name="Imagen 4">
            <a:extLst>
              <a:ext uri="{FF2B5EF4-FFF2-40B4-BE49-F238E27FC236}">
                <a16:creationId xmlns:a16="http://schemas.microsoft.com/office/drawing/2014/main" id="{D33738AB-CF91-EC4A-ABE1-821F9CD4DEDB}"/>
              </a:ext>
            </a:extLst>
          </p:cNvPr>
          <p:cNvPicPr>
            <a:picLocks noChangeAspect="1"/>
          </p:cNvPicPr>
          <p:nvPr/>
        </p:nvPicPr>
        <p:blipFill>
          <a:blip r:embed="rId3"/>
          <a:stretch>
            <a:fillRect/>
          </a:stretch>
        </p:blipFill>
        <p:spPr>
          <a:xfrm>
            <a:off x="7441186" y="322914"/>
            <a:ext cx="1338379" cy="826852"/>
          </a:xfrm>
          <a:prstGeom prst="rect">
            <a:avLst/>
          </a:prstGeom>
        </p:spPr>
      </p:pic>
      <p:sp>
        <p:nvSpPr>
          <p:cNvPr id="2" name="Título 1"/>
          <p:cNvSpPr>
            <a:spLocks noGrp="1"/>
          </p:cNvSpPr>
          <p:nvPr>
            <p:ph type="title"/>
          </p:nvPr>
        </p:nvSpPr>
        <p:spPr>
          <a:xfrm>
            <a:off x="1907178" y="1144588"/>
            <a:ext cx="6608172" cy="174760"/>
          </a:xfrm>
        </p:spPr>
        <p:txBody>
          <a:bodyPr>
            <a:normAutofit fontScale="90000"/>
          </a:bodyPr>
          <a:lstStyle/>
          <a:p>
            <a:r>
              <a:rPr lang="es-SV" sz="3100" dirty="0"/>
              <a:t>Intendencia del Sistema de Pensiones</a:t>
            </a:r>
            <a:r>
              <a:rPr lang="es-SV" dirty="0"/>
              <a:t/>
            </a:r>
            <a:br>
              <a:rPr lang="es-SV" dirty="0"/>
            </a:br>
            <a:endParaRPr lang="es-SV" dirty="0"/>
          </a:p>
        </p:txBody>
      </p:sp>
      <p:sp>
        <p:nvSpPr>
          <p:cNvPr id="4" name="Marcador de contenido 3"/>
          <p:cNvSpPr>
            <a:spLocks noGrp="1"/>
          </p:cNvSpPr>
          <p:nvPr>
            <p:ph idx="1"/>
          </p:nvPr>
        </p:nvSpPr>
        <p:spPr>
          <a:xfrm>
            <a:off x="628650" y="1319348"/>
            <a:ext cx="7886700" cy="5185955"/>
          </a:xfrm>
        </p:spPr>
        <p:txBody>
          <a:bodyPr>
            <a:normAutofit fontScale="55000" lnSpcReduction="20000"/>
          </a:bodyPr>
          <a:lstStyle/>
          <a:p>
            <a:pPr marL="0" indent="0">
              <a:buNone/>
              <a:defRPr/>
            </a:pPr>
            <a:r>
              <a:rPr lang="es-SV" sz="2900" dirty="0">
                <a:latin typeface="+mj-lt"/>
              </a:rPr>
              <a:t>Su objetivo es </a:t>
            </a:r>
            <a:r>
              <a:rPr lang="es-MX" sz="2900" dirty="0">
                <a:latin typeface="+mj-lt"/>
              </a:rPr>
              <a:t>supervisar la gestión de riesgos por parte de los integrantes Sistema de Pensiones y el cumplimiento del marco legal aplicable, con la finalidad de asegurar el adecuado funcionamiento del sistema y la protección de los derechos de los usuarios.</a:t>
            </a:r>
          </a:p>
          <a:p>
            <a:pPr>
              <a:defRPr/>
            </a:pPr>
            <a:endParaRPr lang="es-MX" sz="2900" b="1" dirty="0">
              <a:latin typeface="+mj-lt"/>
            </a:endParaRPr>
          </a:p>
          <a:p>
            <a:pPr>
              <a:defRPr/>
            </a:pPr>
            <a:r>
              <a:rPr lang="es-MX" sz="2900" b="1" dirty="0">
                <a:latin typeface="+mj-lt"/>
              </a:rPr>
              <a:t>Sus funciones son: </a:t>
            </a:r>
          </a:p>
          <a:p>
            <a:pPr>
              <a:buFont typeface="+mj-lt"/>
              <a:buAutoNum type="alphaLcParenR"/>
              <a:defRPr/>
            </a:pPr>
            <a:r>
              <a:rPr lang="es-SV" sz="2900" dirty="0">
                <a:latin typeface="+mj-lt"/>
              </a:rPr>
              <a:t>Supervisar que las entidades adopten mecanismos para identificar, mitigar y controlar los riesgos a los que se encuentran expuestas en el desarrollo de sus actividades.</a:t>
            </a:r>
          </a:p>
          <a:p>
            <a:pPr>
              <a:buFont typeface="+mj-lt"/>
              <a:buAutoNum type="alphaLcParenR"/>
              <a:defRPr/>
            </a:pPr>
            <a:r>
              <a:rPr lang="es-SV" sz="2900" dirty="0">
                <a:latin typeface="+mj-lt"/>
              </a:rPr>
              <a:t>Recomendar la apertura de procesos administrativos sancionatorios derivados del incumplimiento de las entidades supervisadas a disposiciones legales, normativas e instrucciones giradas. </a:t>
            </a:r>
          </a:p>
          <a:p>
            <a:pPr>
              <a:buFont typeface="+mj-lt"/>
              <a:buAutoNum type="alphaLcParenR"/>
              <a:defRPr/>
            </a:pPr>
            <a:r>
              <a:rPr lang="es-SV" sz="2900" dirty="0">
                <a:latin typeface="+mj-lt"/>
              </a:rPr>
              <a:t>Apoyar a la Dirección de Estudios y Metodologías en la revisión de reformas legales y normativas necesarias para el buen funcionamiento del Sistema de Pensiones.</a:t>
            </a:r>
          </a:p>
          <a:p>
            <a:pPr>
              <a:buFont typeface="+mj-lt"/>
              <a:buAutoNum type="alphaLcParenR"/>
              <a:defRPr/>
            </a:pPr>
            <a:r>
              <a:rPr lang="es-SV" sz="2900" dirty="0">
                <a:latin typeface="+mj-lt"/>
              </a:rPr>
              <a:t>Brindar apoyo a los programas de educación financiera Institucional e Interinstitucional.  </a:t>
            </a:r>
          </a:p>
          <a:p>
            <a:pPr>
              <a:buFont typeface="+mj-lt"/>
              <a:buAutoNum type="alphaLcParenR"/>
              <a:defRPr/>
            </a:pPr>
            <a:r>
              <a:rPr lang="es-SV" sz="2900" dirty="0">
                <a:latin typeface="+mj-lt"/>
              </a:rPr>
              <a:t>Velar por la adecuada y oportuna gestión de los trámites relacionados con el Sistema de Ahorro para Pensiones. </a:t>
            </a:r>
          </a:p>
          <a:p>
            <a:pPr>
              <a:defRPr/>
            </a:pPr>
            <a:endParaRPr lang="es-SV" sz="2900" dirty="0">
              <a:latin typeface="+mj-lt"/>
            </a:endParaRPr>
          </a:p>
          <a:p>
            <a:pPr>
              <a:defRPr/>
            </a:pPr>
            <a:r>
              <a:rPr lang="es-SV" sz="2900" b="1" dirty="0">
                <a:latin typeface="+mj-lt"/>
              </a:rPr>
              <a:t>No. De Empleados:  2</a:t>
            </a:r>
          </a:p>
          <a:p>
            <a:pPr>
              <a:defRPr/>
            </a:pPr>
            <a:r>
              <a:rPr lang="es-SV" sz="2900" b="1" dirty="0">
                <a:latin typeface="+mj-lt"/>
              </a:rPr>
              <a:t>Mujer: 2</a:t>
            </a:r>
          </a:p>
          <a:p>
            <a:endParaRPr lang="es-SV" dirty="0"/>
          </a:p>
        </p:txBody>
      </p:sp>
    </p:spTree>
    <p:extLst>
      <p:ext uri="{BB962C8B-B14F-4D97-AF65-F5344CB8AC3E}">
        <p14:creationId xmlns:p14="http://schemas.microsoft.com/office/powerpoint/2010/main" val="10849941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pic>
        <p:nvPicPr>
          <p:cNvPr id="5" name="Imagen 4">
            <a:extLst>
              <a:ext uri="{FF2B5EF4-FFF2-40B4-BE49-F238E27FC236}">
                <a16:creationId xmlns:a16="http://schemas.microsoft.com/office/drawing/2014/main" id="{D33738AB-CF91-EC4A-ABE1-821F9CD4DEDB}"/>
              </a:ext>
            </a:extLst>
          </p:cNvPr>
          <p:cNvPicPr>
            <a:picLocks noChangeAspect="1"/>
          </p:cNvPicPr>
          <p:nvPr/>
        </p:nvPicPr>
        <p:blipFill>
          <a:blip r:embed="rId3"/>
          <a:stretch>
            <a:fillRect/>
          </a:stretch>
        </p:blipFill>
        <p:spPr>
          <a:xfrm>
            <a:off x="7441186" y="322914"/>
            <a:ext cx="1338379" cy="826852"/>
          </a:xfrm>
          <a:prstGeom prst="rect">
            <a:avLst/>
          </a:prstGeom>
        </p:spPr>
      </p:pic>
      <p:sp>
        <p:nvSpPr>
          <p:cNvPr id="2" name="Título 1"/>
          <p:cNvSpPr>
            <a:spLocks noGrp="1"/>
          </p:cNvSpPr>
          <p:nvPr>
            <p:ph type="title"/>
          </p:nvPr>
        </p:nvSpPr>
        <p:spPr>
          <a:xfrm>
            <a:off x="731520" y="809897"/>
            <a:ext cx="7783830" cy="662783"/>
          </a:xfrm>
        </p:spPr>
        <p:txBody>
          <a:bodyPr>
            <a:normAutofit fontScale="90000"/>
          </a:bodyPr>
          <a:lstStyle/>
          <a:p>
            <a:r>
              <a:rPr lang="es-MX" sz="3100" dirty="0"/>
              <a:t>Departamento de Supervisión de Instituciones Previsionales</a:t>
            </a:r>
            <a:r>
              <a:rPr lang="es-MX" dirty="0"/>
              <a:t/>
            </a:r>
            <a:br>
              <a:rPr lang="es-MX" dirty="0"/>
            </a:br>
            <a:endParaRPr lang="es-SV" dirty="0"/>
          </a:p>
        </p:txBody>
      </p:sp>
      <p:sp>
        <p:nvSpPr>
          <p:cNvPr id="4" name="Marcador de contenido 3"/>
          <p:cNvSpPr>
            <a:spLocks noGrp="1"/>
          </p:cNvSpPr>
          <p:nvPr>
            <p:ph idx="1"/>
          </p:nvPr>
        </p:nvSpPr>
        <p:spPr>
          <a:xfrm>
            <a:off x="628650" y="1332410"/>
            <a:ext cx="7886700" cy="5159829"/>
          </a:xfrm>
        </p:spPr>
        <p:txBody>
          <a:bodyPr>
            <a:normAutofit fontScale="47500" lnSpcReduction="20000"/>
          </a:bodyPr>
          <a:lstStyle/>
          <a:p>
            <a:pPr marL="0" indent="0" algn="just">
              <a:lnSpc>
                <a:spcPct val="120000"/>
              </a:lnSpc>
              <a:buNone/>
              <a:defRPr/>
            </a:pPr>
            <a:r>
              <a:rPr lang="es-SV" sz="2900" dirty="0">
                <a:latin typeface="+mj-lt"/>
              </a:rPr>
              <a:t>Su objetivo es ejecutar la supervisión permanente de las instituciones previsionales con base en riesgos, verificando el cumplimiento de la regulación vigente, con el fin de proponer las medidas correctivas necesarias.</a:t>
            </a:r>
          </a:p>
          <a:p>
            <a:pPr marL="0" indent="0">
              <a:buNone/>
              <a:defRPr/>
            </a:pPr>
            <a:endParaRPr lang="es-SV" sz="2900" dirty="0">
              <a:latin typeface="+mj-lt"/>
            </a:endParaRPr>
          </a:p>
          <a:p>
            <a:pPr>
              <a:defRPr/>
            </a:pPr>
            <a:r>
              <a:rPr lang="es-SV" sz="2900" b="1" dirty="0">
                <a:latin typeface="+mj-lt"/>
              </a:rPr>
              <a:t>Sus funciones son: </a:t>
            </a:r>
          </a:p>
          <a:p>
            <a:pPr>
              <a:buFont typeface="+mj-lt"/>
              <a:buAutoNum type="alphaLcParenR"/>
              <a:defRPr/>
            </a:pPr>
            <a:r>
              <a:rPr lang="es-SV" sz="2900" dirty="0">
                <a:latin typeface="+mj-lt"/>
              </a:rPr>
              <a:t>Evaluar las entidades con un enfoque de supervisión basada en riesgos, con el objeto de evaluar la  gestión implementada por las entidades para mitigar los impactos de los riesgos asumidos.</a:t>
            </a:r>
          </a:p>
          <a:p>
            <a:pPr>
              <a:buFont typeface="+mj-lt"/>
              <a:buAutoNum type="alphaLcParenR"/>
              <a:defRPr/>
            </a:pPr>
            <a:r>
              <a:rPr lang="es-SV" sz="2900" dirty="0">
                <a:latin typeface="+mj-lt"/>
              </a:rPr>
              <a:t>Verificar la existencia de marcos normativos internos adecuados y su implementación, en función del apetito de riesgo definido, tamaño, volumen y complejidad de las operaciones que realiza la entidad.</a:t>
            </a:r>
          </a:p>
          <a:p>
            <a:pPr>
              <a:buFont typeface="+mj-lt"/>
              <a:buAutoNum type="alphaLcParenR"/>
              <a:defRPr/>
            </a:pPr>
            <a:r>
              <a:rPr lang="es-SV" sz="2900" dirty="0">
                <a:latin typeface="+mj-lt"/>
              </a:rPr>
              <a:t>Desarrollar visitas de supervisión ampliada, rutinaria o focalizada, orientada a evaluar la gestión de los riesgos y el cumplimiento del marco regulatorio vigente. </a:t>
            </a:r>
          </a:p>
          <a:p>
            <a:pPr>
              <a:buFont typeface="+mj-lt"/>
              <a:buAutoNum type="alphaLcParenR"/>
              <a:defRPr/>
            </a:pPr>
            <a:r>
              <a:rPr lang="es-SV" sz="2900" dirty="0">
                <a:latin typeface="+mj-lt"/>
              </a:rPr>
              <a:t>Realizar seguimiento a la información remitida por las entidades supervisadas en cumplimiento a leyes, normas e instrucciones.</a:t>
            </a:r>
          </a:p>
          <a:p>
            <a:pPr>
              <a:buFont typeface="+mj-lt"/>
              <a:buAutoNum type="alphaLcParenR"/>
              <a:defRPr/>
            </a:pPr>
            <a:r>
              <a:rPr lang="es-SV" sz="2900" dirty="0">
                <a:latin typeface="+mj-lt"/>
              </a:rPr>
              <a:t>Retroalimentar trimestralmente a la Dirección de Riesgos sobre los factores de preocupación, hechos relevantes y acciones supervisoras reportadas por los equipos de supervisión.</a:t>
            </a:r>
          </a:p>
          <a:p>
            <a:pPr>
              <a:buFont typeface="+mj-lt"/>
              <a:buAutoNum type="alphaLcParenR"/>
              <a:defRPr/>
            </a:pPr>
            <a:r>
              <a:rPr lang="es-SV" sz="2900" dirty="0">
                <a:latin typeface="+mj-lt"/>
              </a:rPr>
              <a:t>Elaborar estadísticas  relacionadas con información financiera y previsional de las entidades supervisadas.</a:t>
            </a:r>
          </a:p>
          <a:p>
            <a:pPr>
              <a:buFont typeface="+mj-lt"/>
              <a:buAutoNum type="alphaLcParenR"/>
              <a:defRPr/>
            </a:pPr>
            <a:r>
              <a:rPr lang="es-SV" sz="2900" dirty="0">
                <a:latin typeface="+mj-lt"/>
              </a:rPr>
              <a:t>Atender de forma adecuada y oportuna los trámites relacionados con el Sistema de Ahorro para Pensiones. </a:t>
            </a:r>
          </a:p>
          <a:p>
            <a:pPr>
              <a:defRPr/>
            </a:pPr>
            <a:endParaRPr lang="es-SV" sz="2900" dirty="0"/>
          </a:p>
          <a:p>
            <a:pPr>
              <a:defRPr/>
            </a:pPr>
            <a:r>
              <a:rPr lang="es-SV" sz="2900" b="1" dirty="0"/>
              <a:t>No. De Empleados: </a:t>
            </a:r>
            <a:r>
              <a:rPr lang="es-SV" sz="2900" b="1" dirty="0" smtClean="0"/>
              <a:t>13	Hombre</a:t>
            </a:r>
            <a:r>
              <a:rPr lang="es-SV" sz="2900" b="1" dirty="0"/>
              <a:t>: </a:t>
            </a:r>
            <a:r>
              <a:rPr lang="es-SV" sz="2900" b="1" dirty="0" smtClean="0"/>
              <a:t>5		Mujer</a:t>
            </a:r>
            <a:r>
              <a:rPr lang="es-SV" sz="2900" b="1" dirty="0"/>
              <a:t>: 8</a:t>
            </a:r>
          </a:p>
          <a:p>
            <a:endParaRPr lang="es-SV" dirty="0"/>
          </a:p>
        </p:txBody>
      </p:sp>
    </p:spTree>
    <p:extLst>
      <p:ext uri="{BB962C8B-B14F-4D97-AF65-F5344CB8AC3E}">
        <p14:creationId xmlns:p14="http://schemas.microsoft.com/office/powerpoint/2010/main" val="106972608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pic>
        <p:nvPicPr>
          <p:cNvPr id="5" name="Imagen 4">
            <a:extLst>
              <a:ext uri="{FF2B5EF4-FFF2-40B4-BE49-F238E27FC236}">
                <a16:creationId xmlns:a16="http://schemas.microsoft.com/office/drawing/2014/main" id="{D33738AB-CF91-EC4A-ABE1-821F9CD4DEDB}"/>
              </a:ext>
            </a:extLst>
          </p:cNvPr>
          <p:cNvPicPr>
            <a:picLocks noChangeAspect="1"/>
          </p:cNvPicPr>
          <p:nvPr/>
        </p:nvPicPr>
        <p:blipFill>
          <a:blip r:embed="rId3"/>
          <a:stretch>
            <a:fillRect/>
          </a:stretch>
        </p:blipFill>
        <p:spPr>
          <a:xfrm>
            <a:off x="7441186" y="322914"/>
            <a:ext cx="1338379" cy="826852"/>
          </a:xfrm>
          <a:prstGeom prst="rect">
            <a:avLst/>
          </a:prstGeom>
        </p:spPr>
      </p:pic>
      <p:sp>
        <p:nvSpPr>
          <p:cNvPr id="2" name="Título 1"/>
          <p:cNvSpPr>
            <a:spLocks noGrp="1"/>
          </p:cNvSpPr>
          <p:nvPr>
            <p:ph type="title"/>
          </p:nvPr>
        </p:nvSpPr>
        <p:spPr>
          <a:xfrm>
            <a:off x="628650" y="849087"/>
            <a:ext cx="7886700" cy="623594"/>
          </a:xfrm>
        </p:spPr>
        <p:txBody>
          <a:bodyPr>
            <a:normAutofit fontScale="90000"/>
          </a:bodyPr>
          <a:lstStyle/>
          <a:p>
            <a:r>
              <a:rPr lang="es-MX" sz="3100" dirty="0"/>
              <a:t>Departamento de Supervisión de Afiliaciones y Beneficios</a:t>
            </a:r>
            <a:r>
              <a:rPr lang="es-MX" dirty="0"/>
              <a:t/>
            </a:r>
            <a:br>
              <a:rPr lang="es-MX" dirty="0"/>
            </a:br>
            <a:endParaRPr lang="es-SV" dirty="0"/>
          </a:p>
        </p:txBody>
      </p:sp>
      <p:sp>
        <p:nvSpPr>
          <p:cNvPr id="4" name="Marcador de contenido 3"/>
          <p:cNvSpPr>
            <a:spLocks noGrp="1"/>
          </p:cNvSpPr>
          <p:nvPr>
            <p:ph idx="1"/>
          </p:nvPr>
        </p:nvSpPr>
        <p:spPr>
          <a:xfrm>
            <a:off x="628650" y="1345474"/>
            <a:ext cx="7886700" cy="5212080"/>
          </a:xfrm>
        </p:spPr>
        <p:txBody>
          <a:bodyPr>
            <a:normAutofit fontScale="55000" lnSpcReduction="20000"/>
          </a:bodyPr>
          <a:lstStyle/>
          <a:p>
            <a:pPr marL="0" indent="0">
              <a:buNone/>
              <a:defRPr/>
            </a:pPr>
            <a:endParaRPr lang="es-SV" dirty="0" smtClean="0"/>
          </a:p>
          <a:p>
            <a:pPr marL="0" indent="0">
              <a:buNone/>
              <a:defRPr/>
            </a:pPr>
            <a:r>
              <a:rPr lang="es-SV" sz="2900" dirty="0" smtClean="0">
                <a:latin typeface="+mj-lt"/>
              </a:rPr>
              <a:t>Su </a:t>
            </a:r>
            <a:r>
              <a:rPr lang="es-SV" sz="2900" dirty="0">
                <a:latin typeface="+mj-lt"/>
              </a:rPr>
              <a:t>objetivo es ejecutar la supervisión permanente de las instituciones previsionales con base en riesgos, en el ámbito de los procesos de afiliación y otorgamiento de beneficios, verificando el cumplimiento de la regulación vigente, con el fin de proteger los derechos de los afiliados y proponer las medidas correctivas necesarias.</a:t>
            </a:r>
          </a:p>
          <a:p>
            <a:pPr>
              <a:defRPr/>
            </a:pPr>
            <a:endParaRPr lang="es-SV" sz="2900" b="1" dirty="0">
              <a:latin typeface="+mj-lt"/>
            </a:endParaRPr>
          </a:p>
          <a:p>
            <a:pPr>
              <a:defRPr/>
            </a:pPr>
            <a:r>
              <a:rPr lang="es-SV" sz="2900" b="1" dirty="0">
                <a:latin typeface="+mj-lt"/>
              </a:rPr>
              <a:t>Sus funciones son:</a:t>
            </a:r>
          </a:p>
          <a:p>
            <a:pPr>
              <a:buFont typeface="+mj-lt"/>
              <a:buAutoNum type="alphaLcParenR"/>
              <a:defRPr/>
            </a:pPr>
            <a:r>
              <a:rPr lang="es-SV" sz="2900" dirty="0">
                <a:latin typeface="+mj-lt"/>
              </a:rPr>
              <a:t>Supervisar la gestión de riesgo que las entidades supervisadas realizan en los procesos de afiliación y otorgamiento de beneficios.</a:t>
            </a:r>
          </a:p>
          <a:p>
            <a:pPr>
              <a:buFont typeface="+mj-lt"/>
              <a:buAutoNum type="alphaLcParenR"/>
              <a:defRPr/>
            </a:pPr>
            <a:r>
              <a:rPr lang="es-SV" sz="2900" dirty="0">
                <a:latin typeface="+mj-lt"/>
              </a:rPr>
              <a:t>Supervisar el proceso de contratación de la póliza de seguros de invalidez y sobrevivencia por parte de las AFP.</a:t>
            </a:r>
          </a:p>
          <a:p>
            <a:pPr>
              <a:buFont typeface="+mj-lt"/>
              <a:buAutoNum type="alphaLcParenR"/>
              <a:defRPr/>
            </a:pPr>
            <a:r>
              <a:rPr lang="es-SV" sz="2900" dirty="0">
                <a:latin typeface="+mj-lt"/>
              </a:rPr>
              <a:t>Coordinar el proceso de valuación actuarial del Sistema de Pensiones.</a:t>
            </a:r>
          </a:p>
          <a:p>
            <a:pPr>
              <a:buFont typeface="+mj-lt"/>
              <a:buAutoNum type="alphaLcParenR"/>
              <a:defRPr/>
            </a:pPr>
            <a:r>
              <a:rPr lang="es-SV" sz="2900" dirty="0">
                <a:latin typeface="+mj-lt"/>
              </a:rPr>
              <a:t>Evaluar el cumplimiento de leyes y normativas aplicables en los procesos de afiliación y otorgamiento de beneficios, para garantizar la protección de los derechos a los afiliados.</a:t>
            </a:r>
          </a:p>
          <a:p>
            <a:pPr>
              <a:buFont typeface="+mj-lt"/>
              <a:buAutoNum type="alphaLcParenR"/>
              <a:defRPr/>
            </a:pPr>
            <a:r>
              <a:rPr lang="es-SV" sz="2900" dirty="0">
                <a:latin typeface="+mj-lt"/>
              </a:rPr>
              <a:t>Elaborar estadísticas  relacionadas con las afiliaciones y pago de beneficios.</a:t>
            </a:r>
          </a:p>
          <a:p>
            <a:pPr>
              <a:defRPr/>
            </a:pPr>
            <a:endParaRPr lang="es-SV" sz="2900" dirty="0">
              <a:latin typeface="+mj-lt"/>
            </a:endParaRPr>
          </a:p>
          <a:p>
            <a:pPr>
              <a:defRPr/>
            </a:pPr>
            <a:r>
              <a:rPr lang="es-SV" sz="2900" b="1" dirty="0">
                <a:latin typeface="+mj-lt"/>
              </a:rPr>
              <a:t>No. De Empleados: 7</a:t>
            </a:r>
          </a:p>
          <a:p>
            <a:pPr>
              <a:defRPr/>
            </a:pPr>
            <a:r>
              <a:rPr lang="es-SV" sz="2900" b="1" dirty="0">
                <a:latin typeface="+mj-lt"/>
              </a:rPr>
              <a:t>Hombre: 2</a:t>
            </a:r>
          </a:p>
          <a:p>
            <a:pPr>
              <a:defRPr/>
            </a:pPr>
            <a:r>
              <a:rPr lang="es-SV" sz="2900" b="1" dirty="0">
                <a:latin typeface="+mj-lt"/>
              </a:rPr>
              <a:t>Mujer: 5</a:t>
            </a:r>
          </a:p>
          <a:p>
            <a:endParaRPr lang="es-SV" dirty="0"/>
          </a:p>
        </p:txBody>
      </p:sp>
    </p:spTree>
    <p:extLst>
      <p:ext uri="{BB962C8B-B14F-4D97-AF65-F5344CB8AC3E}">
        <p14:creationId xmlns:p14="http://schemas.microsoft.com/office/powerpoint/2010/main" val="277872276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pic>
        <p:nvPicPr>
          <p:cNvPr id="5" name="Imagen 4">
            <a:extLst>
              <a:ext uri="{FF2B5EF4-FFF2-40B4-BE49-F238E27FC236}">
                <a16:creationId xmlns:a16="http://schemas.microsoft.com/office/drawing/2014/main" id="{D33738AB-CF91-EC4A-ABE1-821F9CD4DEDB}"/>
              </a:ext>
            </a:extLst>
          </p:cNvPr>
          <p:cNvPicPr>
            <a:picLocks noChangeAspect="1"/>
          </p:cNvPicPr>
          <p:nvPr/>
        </p:nvPicPr>
        <p:blipFill>
          <a:blip r:embed="rId3"/>
          <a:stretch>
            <a:fillRect/>
          </a:stretch>
        </p:blipFill>
        <p:spPr>
          <a:xfrm>
            <a:off x="7441186" y="322914"/>
            <a:ext cx="1338379" cy="826852"/>
          </a:xfrm>
          <a:prstGeom prst="rect">
            <a:avLst/>
          </a:prstGeom>
        </p:spPr>
      </p:pic>
      <p:sp>
        <p:nvSpPr>
          <p:cNvPr id="2" name="Título 1"/>
          <p:cNvSpPr>
            <a:spLocks noGrp="1"/>
          </p:cNvSpPr>
          <p:nvPr>
            <p:ph type="title"/>
          </p:nvPr>
        </p:nvSpPr>
        <p:spPr>
          <a:xfrm>
            <a:off x="875210" y="927463"/>
            <a:ext cx="7640139" cy="352698"/>
          </a:xfrm>
        </p:spPr>
        <p:txBody>
          <a:bodyPr>
            <a:normAutofit fontScale="90000"/>
          </a:bodyPr>
          <a:lstStyle/>
          <a:p>
            <a:r>
              <a:rPr lang="es-MX" sz="3100" dirty="0"/>
              <a:t>Departamento de Supervisión de Inversiones </a:t>
            </a:r>
            <a:r>
              <a:rPr lang="es-MX" sz="3100" dirty="0" smtClean="0"/>
              <a:t/>
            </a:r>
            <a:br>
              <a:rPr lang="es-MX" sz="3100" dirty="0" smtClean="0"/>
            </a:br>
            <a:r>
              <a:rPr lang="es-MX" sz="3100" dirty="0" smtClean="0"/>
              <a:t>del </a:t>
            </a:r>
            <a:r>
              <a:rPr lang="es-MX" sz="3100" dirty="0"/>
              <a:t>Sistema de Pensiones</a:t>
            </a:r>
            <a:r>
              <a:rPr lang="es-MX" dirty="0"/>
              <a:t/>
            </a:r>
            <a:br>
              <a:rPr lang="es-MX" dirty="0"/>
            </a:br>
            <a:endParaRPr lang="es-SV" dirty="0"/>
          </a:p>
        </p:txBody>
      </p:sp>
      <p:sp>
        <p:nvSpPr>
          <p:cNvPr id="4" name="Marcador de contenido 3"/>
          <p:cNvSpPr>
            <a:spLocks noGrp="1"/>
          </p:cNvSpPr>
          <p:nvPr>
            <p:ph idx="1"/>
          </p:nvPr>
        </p:nvSpPr>
        <p:spPr>
          <a:xfrm>
            <a:off x="628650" y="1280160"/>
            <a:ext cx="7886700" cy="5212079"/>
          </a:xfrm>
        </p:spPr>
        <p:txBody>
          <a:bodyPr>
            <a:normAutofit fontScale="55000" lnSpcReduction="20000"/>
          </a:bodyPr>
          <a:lstStyle/>
          <a:p>
            <a:pPr marL="0" indent="0">
              <a:buNone/>
              <a:defRPr/>
            </a:pPr>
            <a:endParaRPr lang="es-SV" dirty="0" smtClean="0"/>
          </a:p>
          <a:p>
            <a:pPr marL="0" indent="0">
              <a:buNone/>
              <a:defRPr/>
            </a:pPr>
            <a:r>
              <a:rPr lang="es-SV" dirty="0" smtClean="0">
                <a:latin typeface="+mj-lt"/>
              </a:rPr>
              <a:t>Su </a:t>
            </a:r>
            <a:r>
              <a:rPr lang="es-SV" dirty="0">
                <a:latin typeface="+mj-lt"/>
              </a:rPr>
              <a:t>objetivo es </a:t>
            </a:r>
            <a:r>
              <a:rPr lang="es-MX" dirty="0">
                <a:latin typeface="+mj-lt"/>
              </a:rPr>
              <a:t>ejecutar la supervisión permanente de las instituciones previsionales con base en riesgos, en el ámbito de la inversión de los recursos de los fondos de pensiones, verificando el cumplimiento de la regulación vigente, con el fin de proteger los derechos de los afiliados</a:t>
            </a:r>
            <a:r>
              <a:rPr lang="es-MX" dirty="0" smtClean="0">
                <a:latin typeface="+mj-lt"/>
              </a:rPr>
              <a:t>.</a:t>
            </a:r>
            <a:endParaRPr lang="es-MX" dirty="0">
              <a:latin typeface="+mj-lt"/>
            </a:endParaRPr>
          </a:p>
          <a:p>
            <a:pPr>
              <a:defRPr/>
            </a:pPr>
            <a:r>
              <a:rPr lang="es-MX" b="1" dirty="0">
                <a:latin typeface="+mj-lt"/>
              </a:rPr>
              <a:t>Sus funciones son:</a:t>
            </a:r>
          </a:p>
          <a:p>
            <a:pPr>
              <a:buFont typeface="+mj-lt"/>
              <a:buAutoNum type="alphaLcParenR"/>
              <a:defRPr/>
            </a:pPr>
            <a:r>
              <a:rPr lang="es-MX" dirty="0">
                <a:latin typeface="+mj-lt"/>
              </a:rPr>
              <a:t>Supervisar la gestión de los riesgos asociados a las inversiones que se realicen con recursos de los Fondos de Pensiones, la estructura de la cartera y el valor cuota.</a:t>
            </a:r>
          </a:p>
          <a:p>
            <a:pPr>
              <a:buFont typeface="+mj-lt"/>
              <a:buAutoNum type="alphaLcParenR"/>
              <a:defRPr/>
            </a:pPr>
            <a:r>
              <a:rPr lang="es-MX" dirty="0">
                <a:latin typeface="+mj-lt"/>
              </a:rPr>
              <a:t>Monitorear los riesgos asumidos por los fondos de pensiones administrados por las AFP, asociados a las inversiones e instrumentos financieros que se realizan con los recursos de dichos fondos.</a:t>
            </a:r>
          </a:p>
          <a:p>
            <a:pPr>
              <a:buFont typeface="+mj-lt"/>
              <a:buAutoNum type="alphaLcParenR"/>
              <a:defRPr/>
            </a:pPr>
            <a:r>
              <a:rPr lang="es-MX" dirty="0">
                <a:latin typeface="+mj-lt"/>
              </a:rPr>
              <a:t>Calcular y entregar los vectores precios para la valorización de las inversiones de los fondos de pensiones.</a:t>
            </a:r>
          </a:p>
          <a:p>
            <a:pPr>
              <a:buFont typeface="+mj-lt"/>
              <a:buAutoNum type="alphaLcParenR"/>
              <a:defRPr/>
            </a:pPr>
            <a:r>
              <a:rPr lang="es-MX" dirty="0">
                <a:latin typeface="+mj-lt"/>
              </a:rPr>
              <a:t>Supervisar el proceso de contratación de la fianza de la aporte especial de garantía.</a:t>
            </a:r>
          </a:p>
          <a:p>
            <a:pPr>
              <a:buFont typeface="+mj-lt"/>
              <a:buAutoNum type="alphaLcParenR"/>
              <a:defRPr/>
            </a:pPr>
            <a:r>
              <a:rPr lang="es-MX" dirty="0">
                <a:latin typeface="+mj-lt"/>
              </a:rPr>
              <a:t>Supervisar del cumplimiento de los requisitos de custodia de valores por parte de las AFP.</a:t>
            </a:r>
          </a:p>
          <a:p>
            <a:pPr>
              <a:buFont typeface="+mj-lt"/>
              <a:buAutoNum type="alphaLcParenR"/>
              <a:defRPr/>
            </a:pPr>
            <a:r>
              <a:rPr lang="es-MX" dirty="0">
                <a:latin typeface="+mj-lt"/>
              </a:rPr>
              <a:t>Elaborar estadísticas  relacionadas con las carteras de inversión, recaudación, rentabilidad y datos financieros de los fondos.</a:t>
            </a:r>
          </a:p>
          <a:p>
            <a:pPr>
              <a:defRPr/>
            </a:pPr>
            <a:endParaRPr lang="es-MX" dirty="0">
              <a:latin typeface="+mj-lt"/>
            </a:endParaRPr>
          </a:p>
          <a:p>
            <a:pPr>
              <a:defRPr/>
            </a:pPr>
            <a:r>
              <a:rPr lang="es-MX" b="1" dirty="0">
                <a:latin typeface="+mj-lt"/>
              </a:rPr>
              <a:t>No. De Empleados: 4</a:t>
            </a:r>
            <a:endParaRPr lang="es-SV" b="1" dirty="0">
              <a:latin typeface="+mj-lt"/>
            </a:endParaRPr>
          </a:p>
          <a:p>
            <a:pPr>
              <a:defRPr/>
            </a:pPr>
            <a:r>
              <a:rPr lang="es-SV" b="1" dirty="0">
                <a:latin typeface="+mj-lt"/>
              </a:rPr>
              <a:t>Hombre: 2</a:t>
            </a:r>
          </a:p>
          <a:p>
            <a:pPr>
              <a:defRPr/>
            </a:pPr>
            <a:r>
              <a:rPr lang="es-SV" b="1" dirty="0">
                <a:latin typeface="+mj-lt"/>
              </a:rPr>
              <a:t>Mujer: 2</a:t>
            </a:r>
          </a:p>
          <a:p>
            <a:pPr>
              <a:defRPr/>
            </a:pPr>
            <a:endParaRPr lang="es-MX" dirty="0"/>
          </a:p>
          <a:p>
            <a:endParaRPr lang="es-SV" dirty="0"/>
          </a:p>
        </p:txBody>
      </p:sp>
    </p:spTree>
    <p:extLst>
      <p:ext uri="{BB962C8B-B14F-4D97-AF65-F5344CB8AC3E}">
        <p14:creationId xmlns:p14="http://schemas.microsoft.com/office/powerpoint/2010/main" val="13114585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pic>
        <p:nvPicPr>
          <p:cNvPr id="5" name="Imagen 4">
            <a:extLst>
              <a:ext uri="{FF2B5EF4-FFF2-40B4-BE49-F238E27FC236}">
                <a16:creationId xmlns:a16="http://schemas.microsoft.com/office/drawing/2014/main" id="{D33738AB-CF91-EC4A-ABE1-821F9CD4DEDB}"/>
              </a:ext>
            </a:extLst>
          </p:cNvPr>
          <p:cNvPicPr>
            <a:picLocks noChangeAspect="1"/>
          </p:cNvPicPr>
          <p:nvPr/>
        </p:nvPicPr>
        <p:blipFill>
          <a:blip r:embed="rId3"/>
          <a:stretch>
            <a:fillRect/>
          </a:stretch>
        </p:blipFill>
        <p:spPr>
          <a:xfrm>
            <a:off x="7441186" y="322914"/>
            <a:ext cx="1338379" cy="826852"/>
          </a:xfrm>
          <a:prstGeom prst="rect">
            <a:avLst/>
          </a:prstGeom>
        </p:spPr>
      </p:pic>
      <p:sp>
        <p:nvSpPr>
          <p:cNvPr id="6" name="Título 5"/>
          <p:cNvSpPr>
            <a:spLocks noGrp="1"/>
          </p:cNvSpPr>
          <p:nvPr>
            <p:ph type="title"/>
          </p:nvPr>
        </p:nvSpPr>
        <p:spPr>
          <a:xfrm>
            <a:off x="5590902" y="901337"/>
            <a:ext cx="2924447" cy="117566"/>
          </a:xfrm>
        </p:spPr>
        <p:txBody>
          <a:bodyPr>
            <a:normAutofit fontScale="90000"/>
          </a:bodyPr>
          <a:lstStyle/>
          <a:p>
            <a:r>
              <a:rPr lang="es-MX" sz="2800" dirty="0" smtClean="0"/>
              <a:t>Contenido</a:t>
            </a:r>
            <a:endParaRPr lang="es-SV" sz="2800" dirty="0"/>
          </a:p>
        </p:txBody>
      </p:sp>
      <p:sp>
        <p:nvSpPr>
          <p:cNvPr id="7" name="Marcador de contenido 6"/>
          <p:cNvSpPr>
            <a:spLocks noGrp="1"/>
          </p:cNvSpPr>
          <p:nvPr>
            <p:ph sz="half" idx="1"/>
          </p:nvPr>
        </p:nvSpPr>
        <p:spPr>
          <a:xfrm>
            <a:off x="628650" y="1280160"/>
            <a:ext cx="3886200" cy="5172891"/>
          </a:xfrm>
        </p:spPr>
        <p:txBody>
          <a:bodyPr>
            <a:normAutofit/>
          </a:bodyPr>
          <a:lstStyle/>
          <a:p>
            <a:pPr marL="342900" indent="-342900">
              <a:buAutoNum type="arabicPeriod"/>
            </a:pPr>
            <a:r>
              <a:rPr lang="es-MX" sz="1400" dirty="0" smtClean="0">
                <a:latin typeface="+mj-lt"/>
              </a:rPr>
              <a:t>Consejo Directivo.</a:t>
            </a:r>
          </a:p>
          <a:p>
            <a:pPr marL="342900" indent="-342900">
              <a:buAutoNum type="arabicPeriod"/>
            </a:pPr>
            <a:r>
              <a:rPr lang="es-MX" sz="1400" dirty="0" smtClean="0">
                <a:latin typeface="+mj-lt"/>
              </a:rPr>
              <a:t>Superintendente del Sistema Financiero.</a:t>
            </a:r>
          </a:p>
          <a:p>
            <a:pPr marL="342900" indent="-342900">
              <a:buAutoNum type="arabicPeriod"/>
            </a:pPr>
            <a:r>
              <a:rPr lang="es-MX" sz="1400" dirty="0" smtClean="0">
                <a:latin typeface="+mj-lt"/>
              </a:rPr>
              <a:t>Auditoría Interna.</a:t>
            </a:r>
          </a:p>
          <a:p>
            <a:pPr marL="342900" indent="-342900">
              <a:buAutoNum type="arabicPeriod"/>
            </a:pPr>
            <a:r>
              <a:rPr lang="es-MX" sz="1400" dirty="0" smtClean="0">
                <a:latin typeface="+mj-lt"/>
              </a:rPr>
              <a:t>Auditoría Externa.</a:t>
            </a:r>
          </a:p>
          <a:p>
            <a:pPr marL="342900" indent="-342900">
              <a:buAutoNum type="arabicPeriod"/>
            </a:pPr>
            <a:r>
              <a:rPr lang="es-MX" sz="1400" dirty="0" smtClean="0">
                <a:latin typeface="+mj-lt"/>
              </a:rPr>
              <a:t>Unidad de Adquisiciones y Contrataciones Institucional.</a:t>
            </a:r>
          </a:p>
          <a:p>
            <a:pPr marL="342900" indent="-342900">
              <a:buAutoNum type="arabicPeriod"/>
            </a:pPr>
            <a:r>
              <a:rPr lang="es-MX" sz="1400" dirty="0" smtClean="0">
                <a:latin typeface="+mj-lt"/>
              </a:rPr>
              <a:t>Superintendencia </a:t>
            </a:r>
            <a:r>
              <a:rPr lang="es-MX" sz="1400" dirty="0" smtClean="0">
                <a:latin typeface="+mj-lt"/>
              </a:rPr>
              <a:t>Adjunta de Bancos, Aseguradoras y Otras Entidades Financieras.</a:t>
            </a:r>
          </a:p>
          <a:p>
            <a:pPr marL="342900" indent="-342900">
              <a:buAutoNum type="arabicPeriod"/>
            </a:pPr>
            <a:r>
              <a:rPr lang="es-MX" sz="1400" dirty="0" smtClean="0">
                <a:latin typeface="+mj-lt"/>
              </a:rPr>
              <a:t>Intendencia de Bancos y Conglomerados.</a:t>
            </a:r>
          </a:p>
          <a:p>
            <a:pPr marL="342900" indent="-342900">
              <a:buAutoNum type="arabicPeriod"/>
            </a:pPr>
            <a:r>
              <a:rPr lang="es-MX" sz="1400" dirty="0" smtClean="0">
                <a:latin typeface="+mj-lt"/>
              </a:rPr>
              <a:t>Intendencia de Bancos Cooperativos y Sociedades de Ahorro y Crédito.</a:t>
            </a:r>
          </a:p>
          <a:p>
            <a:pPr marL="342900" indent="-342900">
              <a:buAutoNum type="arabicPeriod"/>
            </a:pPr>
            <a:r>
              <a:rPr lang="es-MX" sz="1400" dirty="0" smtClean="0">
                <a:latin typeface="+mj-lt"/>
              </a:rPr>
              <a:t>Intendencia de Seguros.</a:t>
            </a:r>
          </a:p>
          <a:p>
            <a:pPr marL="342900" indent="-342900">
              <a:buAutoNum type="arabicPeriod"/>
            </a:pPr>
            <a:r>
              <a:rPr lang="es-MX" sz="1400" dirty="0" smtClean="0">
                <a:latin typeface="+mj-lt"/>
              </a:rPr>
              <a:t>Intendencia </a:t>
            </a:r>
            <a:r>
              <a:rPr lang="es-MX" sz="1400" dirty="0" smtClean="0">
                <a:latin typeface="+mj-lt"/>
              </a:rPr>
              <a:t>de Servicios Financieros Digitales.</a:t>
            </a:r>
          </a:p>
          <a:p>
            <a:pPr marL="342900" indent="-342900">
              <a:buAutoNum type="arabicPeriod"/>
            </a:pPr>
            <a:r>
              <a:rPr lang="es-MX" sz="1400" dirty="0" smtClean="0">
                <a:latin typeface="+mj-lt"/>
              </a:rPr>
              <a:t>Superintendencia Adjunta de Pensiones.</a:t>
            </a:r>
          </a:p>
          <a:p>
            <a:pPr marL="342900" indent="-342900">
              <a:buAutoNum type="arabicPeriod"/>
            </a:pPr>
            <a:r>
              <a:rPr lang="es-MX" sz="1400" dirty="0" smtClean="0">
                <a:latin typeface="+mj-lt"/>
              </a:rPr>
              <a:t>Comisión Calificadora de Invalidez.</a:t>
            </a:r>
          </a:p>
          <a:p>
            <a:endParaRPr lang="es-SV" sz="1400" dirty="0"/>
          </a:p>
        </p:txBody>
      </p:sp>
      <p:sp>
        <p:nvSpPr>
          <p:cNvPr id="8" name="Marcador de contenido 7"/>
          <p:cNvSpPr>
            <a:spLocks noGrp="1"/>
          </p:cNvSpPr>
          <p:nvPr>
            <p:ph sz="half" idx="2"/>
          </p:nvPr>
        </p:nvSpPr>
        <p:spPr>
          <a:xfrm>
            <a:off x="4629150" y="1280160"/>
            <a:ext cx="3886200" cy="5172891"/>
          </a:xfrm>
        </p:spPr>
        <p:txBody>
          <a:bodyPr>
            <a:normAutofit/>
          </a:bodyPr>
          <a:lstStyle/>
          <a:p>
            <a:pPr marL="342900" indent="-342900">
              <a:buFont typeface="+mj-lt"/>
              <a:buAutoNum type="arabicPeriod" startAt="15"/>
            </a:pPr>
            <a:r>
              <a:rPr lang="es-MX" sz="1400" dirty="0" smtClean="0">
                <a:latin typeface="+mj-lt"/>
              </a:rPr>
              <a:t>Superintendencia Adjunta de Valores.</a:t>
            </a:r>
          </a:p>
          <a:p>
            <a:pPr marL="342900" indent="-342900">
              <a:buFont typeface="+mj-lt"/>
              <a:buAutoNum type="arabicPeriod" startAt="15"/>
            </a:pPr>
            <a:r>
              <a:rPr lang="es-MX" sz="1400" dirty="0" smtClean="0">
                <a:latin typeface="+mj-lt"/>
              </a:rPr>
              <a:t>Intendencia </a:t>
            </a:r>
            <a:r>
              <a:rPr lang="es-MX" sz="1400" dirty="0">
                <a:latin typeface="+mj-lt"/>
              </a:rPr>
              <a:t>de Valores y </a:t>
            </a:r>
            <a:r>
              <a:rPr lang="es-MX" sz="1400" dirty="0" smtClean="0">
                <a:latin typeface="+mj-lt"/>
              </a:rPr>
              <a:t>Conductas</a:t>
            </a:r>
          </a:p>
          <a:p>
            <a:pPr marL="342900" indent="-342900">
              <a:buFont typeface="+mj-lt"/>
              <a:buAutoNum type="arabicPeriod" startAt="15"/>
            </a:pPr>
            <a:r>
              <a:rPr lang="es-MX" sz="1400" dirty="0" smtClean="0">
                <a:latin typeface="+mj-lt"/>
              </a:rPr>
              <a:t>Superintendencia </a:t>
            </a:r>
            <a:r>
              <a:rPr lang="es-MX" sz="1400" dirty="0">
                <a:latin typeface="+mj-lt"/>
              </a:rPr>
              <a:t>Adjunta de Instituciones    Estatales de Carácter </a:t>
            </a:r>
            <a:r>
              <a:rPr lang="es-MX" sz="1400" dirty="0" smtClean="0">
                <a:latin typeface="+mj-lt"/>
              </a:rPr>
              <a:t>Financiero.</a:t>
            </a:r>
          </a:p>
          <a:p>
            <a:pPr marL="342900" indent="-342900">
              <a:buFont typeface="+mj-lt"/>
              <a:buAutoNum type="arabicPeriod" startAt="15"/>
            </a:pPr>
            <a:r>
              <a:rPr lang="es-MX" sz="1400" dirty="0" smtClean="0">
                <a:latin typeface="+mj-lt"/>
              </a:rPr>
              <a:t>Intendencia </a:t>
            </a:r>
            <a:r>
              <a:rPr lang="es-MX" sz="1400" dirty="0">
                <a:latin typeface="+mj-lt"/>
              </a:rPr>
              <a:t>de Instituciones Estatales de Carácter </a:t>
            </a:r>
            <a:r>
              <a:rPr lang="es-MX" sz="1400" dirty="0" smtClean="0">
                <a:latin typeface="+mj-lt"/>
              </a:rPr>
              <a:t>Financiero.</a:t>
            </a:r>
          </a:p>
          <a:p>
            <a:pPr marL="342900" indent="-342900">
              <a:buFont typeface="+mj-lt"/>
              <a:buAutoNum type="arabicPeriod" startAt="15"/>
            </a:pPr>
            <a:r>
              <a:rPr lang="es-MX" sz="1400" dirty="0" smtClean="0">
                <a:latin typeface="+mj-lt"/>
              </a:rPr>
              <a:t>Dirección de Administración y Finanzas.</a:t>
            </a:r>
          </a:p>
          <a:p>
            <a:pPr marL="342900" indent="-342900">
              <a:buFont typeface="+mj-lt"/>
              <a:buAutoNum type="arabicPeriod" startAt="15"/>
            </a:pPr>
            <a:r>
              <a:rPr lang="es-MX" sz="1400" dirty="0" smtClean="0">
                <a:latin typeface="+mj-lt"/>
              </a:rPr>
              <a:t>Dirección de Tecnologías de la Información.</a:t>
            </a:r>
          </a:p>
          <a:p>
            <a:pPr marL="342900" indent="-342900">
              <a:buFont typeface="+mj-lt"/>
              <a:buAutoNum type="arabicPeriod" startAt="15"/>
            </a:pPr>
            <a:r>
              <a:rPr lang="es-MX" sz="1400" dirty="0" smtClean="0">
                <a:latin typeface="+mj-lt"/>
              </a:rPr>
              <a:t>Dirección de Atención al Usuario </a:t>
            </a:r>
            <a:endParaRPr lang="es-MX" sz="1400" dirty="0" smtClean="0">
              <a:latin typeface="+mj-lt"/>
            </a:endParaRPr>
          </a:p>
          <a:p>
            <a:pPr marL="342900" indent="-342900">
              <a:buFont typeface="+mj-lt"/>
              <a:buAutoNum type="arabicPeriod" startAt="15"/>
            </a:pPr>
            <a:r>
              <a:rPr lang="es-MX" sz="1400" dirty="0" smtClean="0">
                <a:latin typeface="+mj-lt"/>
              </a:rPr>
              <a:t>Dirección de Comunicaciones </a:t>
            </a:r>
            <a:r>
              <a:rPr lang="es-MX" sz="1400" dirty="0" smtClean="0">
                <a:latin typeface="+mj-lt"/>
              </a:rPr>
              <a:t>y </a:t>
            </a:r>
            <a:r>
              <a:rPr lang="es-MX" sz="1400" dirty="0" smtClean="0">
                <a:latin typeface="+mj-lt"/>
              </a:rPr>
              <a:t>Educación Financiera.</a:t>
            </a:r>
          </a:p>
          <a:p>
            <a:pPr marL="342900" indent="-342900">
              <a:buFont typeface="+mj-lt"/>
              <a:buAutoNum type="arabicPeriod" startAt="15"/>
            </a:pPr>
            <a:r>
              <a:rPr lang="es-MX" sz="1400" dirty="0" smtClean="0">
                <a:latin typeface="+mj-lt"/>
              </a:rPr>
              <a:t>Dirección de Planificación y Estudios.</a:t>
            </a:r>
          </a:p>
          <a:p>
            <a:pPr marL="342900" indent="-342900">
              <a:buFont typeface="+mj-lt"/>
              <a:buAutoNum type="arabicPeriod" startAt="15"/>
            </a:pPr>
            <a:r>
              <a:rPr lang="es-MX" sz="1400" dirty="0" smtClean="0">
                <a:latin typeface="+mj-lt"/>
              </a:rPr>
              <a:t>Dirección de Asuntos Jurídicos.</a:t>
            </a:r>
          </a:p>
          <a:p>
            <a:pPr marL="342900" indent="-342900">
              <a:buFont typeface="+mj-lt"/>
              <a:buAutoNum type="arabicPeriod" startAt="15"/>
            </a:pPr>
            <a:r>
              <a:rPr lang="es-MX" sz="1400" dirty="0" smtClean="0">
                <a:latin typeface="+mj-lt"/>
              </a:rPr>
              <a:t>Dirección de Riesgos.</a:t>
            </a:r>
          </a:p>
        </p:txBody>
      </p:sp>
    </p:spTree>
    <p:extLst>
      <p:ext uri="{BB962C8B-B14F-4D97-AF65-F5344CB8AC3E}">
        <p14:creationId xmlns:p14="http://schemas.microsoft.com/office/powerpoint/2010/main" val="401562510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pic>
        <p:nvPicPr>
          <p:cNvPr id="5" name="Imagen 4">
            <a:extLst>
              <a:ext uri="{FF2B5EF4-FFF2-40B4-BE49-F238E27FC236}">
                <a16:creationId xmlns:a16="http://schemas.microsoft.com/office/drawing/2014/main" id="{D33738AB-CF91-EC4A-ABE1-821F9CD4DEDB}"/>
              </a:ext>
            </a:extLst>
          </p:cNvPr>
          <p:cNvPicPr>
            <a:picLocks noChangeAspect="1"/>
          </p:cNvPicPr>
          <p:nvPr/>
        </p:nvPicPr>
        <p:blipFill>
          <a:blip r:embed="rId3"/>
          <a:stretch>
            <a:fillRect/>
          </a:stretch>
        </p:blipFill>
        <p:spPr>
          <a:xfrm>
            <a:off x="7441186" y="322914"/>
            <a:ext cx="1338379" cy="826852"/>
          </a:xfrm>
          <a:prstGeom prst="rect">
            <a:avLst/>
          </a:prstGeom>
        </p:spPr>
      </p:pic>
      <p:sp>
        <p:nvSpPr>
          <p:cNvPr id="2" name="Título 1"/>
          <p:cNvSpPr>
            <a:spLocks noGrp="1"/>
          </p:cNvSpPr>
          <p:nvPr>
            <p:ph type="title"/>
          </p:nvPr>
        </p:nvSpPr>
        <p:spPr>
          <a:xfrm>
            <a:off x="2011680" y="927463"/>
            <a:ext cx="6503670" cy="91440"/>
          </a:xfrm>
        </p:spPr>
        <p:txBody>
          <a:bodyPr>
            <a:normAutofit fontScale="90000"/>
          </a:bodyPr>
          <a:lstStyle/>
          <a:p>
            <a:r>
              <a:rPr lang="es-SV" sz="3100" dirty="0"/>
              <a:t>Superintendencia Adjunta de Valores</a:t>
            </a:r>
            <a:r>
              <a:rPr lang="es-SV" dirty="0"/>
              <a:t/>
            </a:r>
            <a:br>
              <a:rPr lang="es-SV" dirty="0"/>
            </a:br>
            <a:endParaRPr lang="es-SV" dirty="0"/>
          </a:p>
        </p:txBody>
      </p:sp>
      <p:sp>
        <p:nvSpPr>
          <p:cNvPr id="4" name="Marcador de contenido 3"/>
          <p:cNvSpPr>
            <a:spLocks noGrp="1"/>
          </p:cNvSpPr>
          <p:nvPr>
            <p:ph idx="1"/>
          </p:nvPr>
        </p:nvSpPr>
        <p:spPr>
          <a:xfrm>
            <a:off x="628650" y="1280160"/>
            <a:ext cx="7886700" cy="5185954"/>
          </a:xfrm>
        </p:spPr>
        <p:txBody>
          <a:bodyPr>
            <a:normAutofit fontScale="77500" lnSpcReduction="20000"/>
          </a:bodyPr>
          <a:lstStyle/>
          <a:p>
            <a:pPr>
              <a:spcBef>
                <a:spcPct val="0"/>
              </a:spcBef>
              <a:buNone/>
            </a:pPr>
            <a:r>
              <a:rPr lang="es-ES" altLang="es-SV" sz="2300" dirty="0">
                <a:latin typeface="+mj-lt"/>
                <a:cs typeface="Arial" panose="020B0604020202020204" pitchFamily="34" charset="0"/>
              </a:rPr>
              <a:t>Su objetivo es planificar, dirigir, coordinar y supervisar el cumplimiento de las políticas y normas en las entidades vigiladas.</a:t>
            </a:r>
          </a:p>
          <a:p>
            <a:pPr>
              <a:spcBef>
                <a:spcPct val="0"/>
              </a:spcBef>
              <a:buNone/>
            </a:pPr>
            <a:endParaRPr lang="es-ES" altLang="es-SV" sz="2300" dirty="0">
              <a:latin typeface="+mj-lt"/>
              <a:cs typeface="Arial" panose="020B0604020202020204" pitchFamily="34" charset="0"/>
            </a:endParaRPr>
          </a:p>
          <a:p>
            <a:pPr>
              <a:spcBef>
                <a:spcPct val="0"/>
              </a:spcBef>
              <a:buNone/>
            </a:pPr>
            <a:r>
              <a:rPr lang="es-ES" altLang="es-SV" sz="2300" b="1" dirty="0">
                <a:latin typeface="+mj-lt"/>
                <a:cs typeface="Arial" panose="020B0604020202020204" pitchFamily="34" charset="0"/>
              </a:rPr>
              <a:t>Sus funciones son </a:t>
            </a:r>
            <a:r>
              <a:rPr lang="es-ES" altLang="es-SV" sz="2300" dirty="0">
                <a:latin typeface="+mj-lt"/>
                <a:cs typeface="Arial" panose="020B0604020202020204" pitchFamily="34" charset="0"/>
              </a:rPr>
              <a:t>(de acuerdo a la Ley de Supervisión y Regulación del Sistema Financiero, articulo 5</a:t>
            </a:r>
            <a:r>
              <a:rPr lang="es-ES" altLang="es-SV" sz="2300" dirty="0" smtClean="0">
                <a:latin typeface="+mj-lt"/>
                <a:cs typeface="Arial" panose="020B0604020202020204" pitchFamily="34" charset="0"/>
              </a:rPr>
              <a:t>):</a:t>
            </a:r>
            <a:endParaRPr lang="es-SV" altLang="es-SV" sz="2300" dirty="0">
              <a:latin typeface="+mj-lt"/>
              <a:cs typeface="Arial" panose="020B0604020202020204" pitchFamily="34" charset="0"/>
            </a:endParaRPr>
          </a:p>
          <a:p>
            <a:pPr>
              <a:spcBef>
                <a:spcPct val="0"/>
              </a:spcBef>
              <a:buNone/>
            </a:pPr>
            <a:r>
              <a:rPr lang="es-ES" altLang="es-SV" sz="2300" dirty="0">
                <a:latin typeface="+mj-lt"/>
                <a:cs typeface="Arial" panose="020B0604020202020204" pitchFamily="34" charset="0"/>
              </a:rPr>
              <a:t>a) Autorizar, suspender o cancelar la oferta pública de valores y el funcionamiento de personas u operaciones que se realicen en el mercado bursátil, de conformidad a lo establecido en las disposiciones aplicables; </a:t>
            </a:r>
            <a:endParaRPr lang="es-SV" altLang="es-SV" sz="2300" dirty="0">
              <a:latin typeface="+mj-lt"/>
              <a:cs typeface="Arial" panose="020B0604020202020204" pitchFamily="34" charset="0"/>
            </a:endParaRPr>
          </a:p>
          <a:p>
            <a:pPr>
              <a:spcBef>
                <a:spcPct val="0"/>
              </a:spcBef>
              <a:buNone/>
            </a:pPr>
            <a:endParaRPr lang="es-ES" altLang="es-SV" sz="2300" dirty="0" smtClean="0">
              <a:latin typeface="+mj-lt"/>
              <a:cs typeface="Arial" panose="020B0604020202020204" pitchFamily="34" charset="0"/>
            </a:endParaRPr>
          </a:p>
          <a:p>
            <a:pPr>
              <a:spcBef>
                <a:spcPct val="0"/>
              </a:spcBef>
              <a:buNone/>
            </a:pPr>
            <a:r>
              <a:rPr lang="es-ES" altLang="es-SV" sz="2300" dirty="0" smtClean="0">
                <a:latin typeface="+mj-lt"/>
                <a:cs typeface="Arial" panose="020B0604020202020204" pitchFamily="34" charset="0"/>
              </a:rPr>
              <a:t>b</a:t>
            </a:r>
            <a:r>
              <a:rPr lang="es-ES" altLang="es-SV" sz="2300" dirty="0">
                <a:latin typeface="+mj-lt"/>
                <a:cs typeface="Arial" panose="020B0604020202020204" pitchFamily="34" charset="0"/>
              </a:rPr>
              <a:t>) Autorizar, modificar, suspender o cancelar el asiento en el Registro Público Bursátil de valores de oferta pública, emisores, casas de corredores de bolsa, agentes corredores de bolsa, bolsas de valores, auditores externos, sociedades clasificadoras de riesgo, sociedades especializadas en el depósito y custodia de valores, </a:t>
            </a:r>
            <a:r>
              <a:rPr lang="es-ES" altLang="es-SV" sz="2300" dirty="0" err="1">
                <a:latin typeface="+mj-lt"/>
                <a:cs typeface="Arial" panose="020B0604020202020204" pitchFamily="34" charset="0"/>
              </a:rPr>
              <a:t>titularizadoras</a:t>
            </a:r>
            <a:r>
              <a:rPr lang="es-ES" altLang="es-SV" sz="2300" dirty="0">
                <a:latin typeface="+mj-lt"/>
                <a:cs typeface="Arial" panose="020B0604020202020204" pitchFamily="34" charset="0"/>
              </a:rPr>
              <a:t>, agentes especializados en valuación de valores, administradores de las entidades sujetas a registro y otros que señalen las leyes. </a:t>
            </a:r>
            <a:endParaRPr lang="es-SV" altLang="es-SV" sz="2300" dirty="0">
              <a:latin typeface="+mj-lt"/>
              <a:cs typeface="Arial" panose="020B0604020202020204" pitchFamily="34" charset="0"/>
            </a:endParaRPr>
          </a:p>
          <a:p>
            <a:pPr>
              <a:spcBef>
                <a:spcPct val="0"/>
              </a:spcBef>
              <a:buNone/>
            </a:pPr>
            <a:endParaRPr lang="es-ES" altLang="es-SV" sz="2300" dirty="0" smtClean="0">
              <a:latin typeface="+mj-lt"/>
              <a:cs typeface="Arial" panose="020B0604020202020204" pitchFamily="34" charset="0"/>
            </a:endParaRPr>
          </a:p>
          <a:p>
            <a:pPr>
              <a:spcBef>
                <a:spcPct val="0"/>
              </a:spcBef>
              <a:buNone/>
            </a:pPr>
            <a:r>
              <a:rPr lang="es-ES" altLang="es-SV" sz="2300" dirty="0" smtClean="0">
                <a:latin typeface="+mj-lt"/>
                <a:cs typeface="Arial" panose="020B0604020202020204" pitchFamily="34" charset="0"/>
              </a:rPr>
              <a:t>c</a:t>
            </a:r>
            <a:r>
              <a:rPr lang="es-ES" altLang="es-SV" sz="2300" dirty="0">
                <a:latin typeface="+mj-lt"/>
                <a:cs typeface="Arial" panose="020B0604020202020204" pitchFamily="34" charset="0"/>
              </a:rPr>
              <a:t>) Ordenar la suspensión de cotizaciones de valores cuando en el mercado existan condiciones desordenadas o se efectúen operaciones no conformes a sanos usos o prácticas;</a:t>
            </a:r>
          </a:p>
          <a:p>
            <a:pPr>
              <a:spcBef>
                <a:spcPct val="0"/>
              </a:spcBef>
              <a:buNone/>
            </a:pPr>
            <a:endParaRPr lang="es-ES" altLang="es-SV" sz="2300" dirty="0" smtClean="0">
              <a:latin typeface="+mj-lt"/>
              <a:cs typeface="Arial" panose="020B0604020202020204" pitchFamily="34" charset="0"/>
            </a:endParaRPr>
          </a:p>
          <a:p>
            <a:pPr>
              <a:spcBef>
                <a:spcPct val="0"/>
              </a:spcBef>
              <a:buNone/>
            </a:pPr>
            <a:r>
              <a:rPr lang="es-ES" altLang="es-SV" sz="2300" dirty="0" smtClean="0">
                <a:latin typeface="+mj-lt"/>
                <a:cs typeface="Arial" panose="020B0604020202020204" pitchFamily="34" charset="0"/>
              </a:rPr>
              <a:t>Las </a:t>
            </a:r>
            <a:r>
              <a:rPr lang="es-ES" altLang="es-SV" sz="2300" dirty="0">
                <a:latin typeface="+mj-lt"/>
                <a:cs typeface="Arial" panose="020B0604020202020204" pitchFamily="34" charset="0"/>
              </a:rPr>
              <a:t>demás señaladas en la normativa, necesarias para el logro de los objetivos institucionales.</a:t>
            </a:r>
          </a:p>
          <a:p>
            <a:pPr>
              <a:spcBef>
                <a:spcPct val="0"/>
              </a:spcBef>
              <a:buNone/>
            </a:pPr>
            <a:endParaRPr lang="es-ES" altLang="es-SV" sz="2300" dirty="0">
              <a:latin typeface="+mj-lt"/>
              <a:cs typeface="Arial" panose="020B0604020202020204" pitchFamily="34" charset="0"/>
            </a:endParaRPr>
          </a:p>
          <a:p>
            <a:pPr>
              <a:spcBef>
                <a:spcPct val="0"/>
              </a:spcBef>
              <a:buNone/>
            </a:pPr>
            <a:r>
              <a:rPr lang="es-ES" altLang="es-SV" sz="2300" b="1" dirty="0">
                <a:latin typeface="+mj-lt"/>
                <a:cs typeface="Arial" panose="020B0604020202020204" pitchFamily="34" charset="0"/>
              </a:rPr>
              <a:t>No. De Empleados: 2</a:t>
            </a:r>
          </a:p>
          <a:p>
            <a:pPr>
              <a:spcBef>
                <a:spcPct val="0"/>
              </a:spcBef>
              <a:buNone/>
            </a:pPr>
            <a:r>
              <a:rPr lang="es-ES" altLang="es-SV" sz="2300" b="1" dirty="0">
                <a:latin typeface="+mj-lt"/>
                <a:cs typeface="Arial" panose="020B0604020202020204" pitchFamily="34" charset="0"/>
              </a:rPr>
              <a:t>Hombre: 1</a:t>
            </a:r>
          </a:p>
          <a:p>
            <a:pPr>
              <a:spcBef>
                <a:spcPct val="0"/>
              </a:spcBef>
              <a:buNone/>
            </a:pPr>
            <a:r>
              <a:rPr lang="es-ES" altLang="es-SV" sz="2300" b="1" dirty="0">
                <a:latin typeface="+mj-lt"/>
                <a:cs typeface="Arial" panose="020B0604020202020204" pitchFamily="34" charset="0"/>
              </a:rPr>
              <a:t>Mujer: 1</a:t>
            </a:r>
            <a:endParaRPr lang="es-SV" altLang="es-SV" sz="2300" b="1" dirty="0">
              <a:latin typeface="+mj-lt"/>
              <a:cs typeface="Arial" panose="020B0604020202020204" pitchFamily="34" charset="0"/>
            </a:endParaRPr>
          </a:p>
          <a:p>
            <a:endParaRPr lang="es-SV" dirty="0"/>
          </a:p>
        </p:txBody>
      </p:sp>
    </p:spTree>
    <p:extLst>
      <p:ext uri="{BB962C8B-B14F-4D97-AF65-F5344CB8AC3E}">
        <p14:creationId xmlns:p14="http://schemas.microsoft.com/office/powerpoint/2010/main" val="407651805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pic>
        <p:nvPicPr>
          <p:cNvPr id="5" name="Imagen 4">
            <a:extLst>
              <a:ext uri="{FF2B5EF4-FFF2-40B4-BE49-F238E27FC236}">
                <a16:creationId xmlns:a16="http://schemas.microsoft.com/office/drawing/2014/main" id="{D33738AB-CF91-EC4A-ABE1-821F9CD4DEDB}"/>
              </a:ext>
            </a:extLst>
          </p:cNvPr>
          <p:cNvPicPr>
            <a:picLocks noChangeAspect="1"/>
          </p:cNvPicPr>
          <p:nvPr/>
        </p:nvPicPr>
        <p:blipFill>
          <a:blip r:embed="rId3"/>
          <a:stretch>
            <a:fillRect/>
          </a:stretch>
        </p:blipFill>
        <p:spPr>
          <a:xfrm>
            <a:off x="7441186" y="322914"/>
            <a:ext cx="1338379" cy="826852"/>
          </a:xfrm>
          <a:prstGeom prst="rect">
            <a:avLst/>
          </a:prstGeom>
        </p:spPr>
      </p:pic>
      <p:sp>
        <p:nvSpPr>
          <p:cNvPr id="2" name="Título 1"/>
          <p:cNvSpPr>
            <a:spLocks noGrp="1"/>
          </p:cNvSpPr>
          <p:nvPr>
            <p:ph type="title"/>
          </p:nvPr>
        </p:nvSpPr>
        <p:spPr>
          <a:xfrm>
            <a:off x="2730137" y="953589"/>
            <a:ext cx="5785213" cy="190999"/>
          </a:xfrm>
        </p:spPr>
        <p:txBody>
          <a:bodyPr>
            <a:normAutofit fontScale="90000"/>
          </a:bodyPr>
          <a:lstStyle/>
          <a:p>
            <a:r>
              <a:rPr lang="es-MX" sz="2800" dirty="0"/>
              <a:t>Intendencia de </a:t>
            </a:r>
            <a:r>
              <a:rPr lang="es-MX" sz="2800" dirty="0" smtClean="0"/>
              <a:t>Valores</a:t>
            </a:r>
            <a:r>
              <a:rPr lang="es-MX" dirty="0"/>
              <a:t/>
            </a:r>
            <a:br>
              <a:rPr lang="es-MX" dirty="0"/>
            </a:br>
            <a:endParaRPr lang="es-SV" dirty="0"/>
          </a:p>
        </p:txBody>
      </p:sp>
      <p:sp>
        <p:nvSpPr>
          <p:cNvPr id="4" name="Marcador de contenido 3"/>
          <p:cNvSpPr>
            <a:spLocks noGrp="1"/>
          </p:cNvSpPr>
          <p:nvPr>
            <p:ph idx="1"/>
          </p:nvPr>
        </p:nvSpPr>
        <p:spPr>
          <a:xfrm>
            <a:off x="628650" y="1280160"/>
            <a:ext cx="7886700" cy="5199017"/>
          </a:xfrm>
        </p:spPr>
        <p:txBody>
          <a:bodyPr>
            <a:normAutofit fontScale="47500" lnSpcReduction="20000"/>
          </a:bodyPr>
          <a:lstStyle/>
          <a:p>
            <a:pPr marL="0" indent="0">
              <a:buNone/>
              <a:defRPr/>
            </a:pPr>
            <a:r>
              <a:rPr lang="es-SV" altLang="es-SV" sz="2900" dirty="0">
                <a:latin typeface="+mj-lt"/>
                <a:cs typeface="Arial" panose="020B0604020202020204" pitchFamily="34" charset="0"/>
              </a:rPr>
              <a:t>Su objetivo es ejercer una supervisión prudencial basada en riesgos de los integrantes de los mercados de valores y de productos y servicios, orientada a velar el cumplimiento de las Instituciones Supervisadas en los aspectos legales y normativos aplicables, afín de mantener la confianza y estabilidad del Sistema Financiero</a:t>
            </a:r>
            <a:r>
              <a:rPr lang="es-SV" altLang="es-SV" sz="2900" dirty="0" smtClean="0">
                <a:latin typeface="+mj-lt"/>
                <a:cs typeface="Arial" panose="020B0604020202020204" pitchFamily="34" charset="0"/>
              </a:rPr>
              <a:t>.</a:t>
            </a:r>
            <a:endParaRPr lang="es-SV" altLang="es-SV" sz="2900" b="1" dirty="0">
              <a:latin typeface="+mj-lt"/>
              <a:cs typeface="Arial" panose="020B0604020202020204" pitchFamily="34" charset="0"/>
            </a:endParaRPr>
          </a:p>
          <a:p>
            <a:pPr>
              <a:defRPr/>
            </a:pPr>
            <a:r>
              <a:rPr lang="es-MX" altLang="es-SV" sz="2900" b="1" dirty="0">
                <a:latin typeface="+mj-lt"/>
                <a:cs typeface="Arial" panose="020B0604020202020204" pitchFamily="34" charset="0"/>
              </a:rPr>
              <a:t>Sus funciones son:</a:t>
            </a:r>
          </a:p>
          <a:p>
            <a:pPr>
              <a:buFont typeface="+mj-lt"/>
              <a:buAutoNum type="alphaLcParenR"/>
              <a:defRPr/>
            </a:pPr>
            <a:r>
              <a:rPr lang="es-MX" altLang="es-SV" sz="2900" dirty="0">
                <a:latin typeface="+mj-lt"/>
                <a:cs typeface="Arial" panose="020B0604020202020204" pitchFamily="34" charset="0"/>
              </a:rPr>
              <a:t>Supervisar que las entidades adopten mecanismos para identificar, mitigar y controlar los riesgos a los que se encuentran expuestas en el desarrollo de sus actividades.</a:t>
            </a:r>
          </a:p>
          <a:p>
            <a:pPr>
              <a:buFont typeface="+mj-lt"/>
              <a:buAutoNum type="alphaLcParenR"/>
              <a:defRPr/>
            </a:pPr>
            <a:r>
              <a:rPr lang="es-MX" altLang="es-SV" sz="2900" dirty="0">
                <a:latin typeface="+mj-lt"/>
                <a:cs typeface="Arial" panose="020B0604020202020204" pitchFamily="34" charset="0"/>
              </a:rPr>
              <a:t>Dar seguimiento extra e in situ a Planes de Solución para corrección de observaciones de visita de inspección.</a:t>
            </a:r>
          </a:p>
          <a:p>
            <a:pPr>
              <a:buFont typeface="+mj-lt"/>
              <a:buAutoNum type="alphaLcParenR"/>
              <a:defRPr/>
            </a:pPr>
            <a:r>
              <a:rPr lang="es-MX" altLang="es-SV" sz="2900" dirty="0">
                <a:latin typeface="+mj-lt"/>
                <a:cs typeface="Arial" panose="020B0604020202020204" pitchFamily="34" charset="0"/>
              </a:rPr>
              <a:t>Velar por la adecuada y oportuna gestión de los trámites y solicitudes presentadas por las entidades supervisadas y del cumplimiento del marco legal y normativo que rigen las entidades sujetas a supervisión.</a:t>
            </a:r>
          </a:p>
          <a:p>
            <a:pPr>
              <a:buFont typeface="+mj-lt"/>
              <a:buAutoNum type="alphaLcParenR"/>
              <a:defRPr/>
            </a:pPr>
            <a:r>
              <a:rPr lang="es-MX" altLang="es-SV" sz="2900" dirty="0">
                <a:latin typeface="+mj-lt"/>
                <a:cs typeface="Arial" panose="020B0604020202020204" pitchFamily="34" charset="0"/>
              </a:rPr>
              <a:t>Solicitar la apertura de procesos administrativos sancionatorios derivados del incumplimiento de las entidades supervisadas a disposiciones legales, normativas e instrucciones giradas. </a:t>
            </a:r>
          </a:p>
          <a:p>
            <a:pPr>
              <a:buFont typeface="+mj-lt"/>
              <a:buAutoNum type="alphaLcParenR"/>
              <a:defRPr/>
            </a:pPr>
            <a:r>
              <a:rPr lang="es-MX" altLang="es-SV" sz="2900" dirty="0">
                <a:latin typeface="+mj-lt"/>
                <a:cs typeface="Arial" panose="020B0604020202020204" pitchFamily="34" charset="0"/>
              </a:rPr>
              <a:t>Revisar  información estadística, de hechos relevantes y financiera sujeta a publicación en sitio Web.</a:t>
            </a:r>
          </a:p>
          <a:p>
            <a:pPr>
              <a:buFont typeface="+mj-lt"/>
              <a:buAutoNum type="alphaLcParenR"/>
              <a:defRPr/>
            </a:pPr>
            <a:r>
              <a:rPr lang="es-MX" altLang="es-SV" sz="2900" dirty="0">
                <a:latin typeface="+mj-lt"/>
                <a:cs typeface="Arial" panose="020B0604020202020204" pitchFamily="34" charset="0"/>
              </a:rPr>
              <a:t>Proponer reformas a las normas contables y prudenciales de acuerdo a las condiciones cambiantes del mercado y nuevas prácticas en la industria. </a:t>
            </a:r>
          </a:p>
          <a:p>
            <a:pPr>
              <a:buFont typeface="+mj-lt"/>
              <a:buAutoNum type="alphaLcParenR"/>
              <a:defRPr/>
            </a:pPr>
            <a:r>
              <a:rPr lang="es-MX" altLang="es-SV" sz="2900" dirty="0">
                <a:latin typeface="+mj-lt"/>
                <a:cs typeface="Arial" panose="020B0604020202020204" pitchFamily="34" charset="0"/>
              </a:rPr>
              <a:t>Promover el desarrollo de la industria de fondos de inversión en el mercado de valores.</a:t>
            </a:r>
          </a:p>
          <a:p>
            <a:pPr>
              <a:buFont typeface="+mj-lt"/>
              <a:buAutoNum type="alphaLcParenR"/>
              <a:defRPr/>
            </a:pPr>
            <a:r>
              <a:rPr lang="es-MX" altLang="es-SV" sz="2900" dirty="0">
                <a:latin typeface="+mj-lt"/>
                <a:cs typeface="Arial" panose="020B0604020202020204" pitchFamily="34" charset="0"/>
              </a:rPr>
              <a:t>Promover el desarrollo de la integración de los mercados bursátiles regionales. </a:t>
            </a:r>
          </a:p>
          <a:p>
            <a:pPr>
              <a:buFont typeface="+mj-lt"/>
              <a:buAutoNum type="alphaLcParenR"/>
              <a:defRPr/>
            </a:pPr>
            <a:r>
              <a:rPr lang="es-MX" altLang="es-SV" sz="2900" dirty="0">
                <a:latin typeface="+mj-lt"/>
                <a:cs typeface="Arial" panose="020B0604020202020204" pitchFamily="34" charset="0"/>
              </a:rPr>
              <a:t>Brindar apoyo a los programas de educación financiera Institucional e Interinstitucional. </a:t>
            </a:r>
          </a:p>
          <a:p>
            <a:pPr>
              <a:buFont typeface="+mj-lt"/>
              <a:buAutoNum type="alphaLcParenR"/>
              <a:defRPr/>
            </a:pPr>
            <a:r>
              <a:rPr lang="es-MX" altLang="es-SV" sz="2900" dirty="0">
                <a:latin typeface="+mj-lt"/>
                <a:cs typeface="Arial" panose="020B0604020202020204" pitchFamily="34" charset="0"/>
              </a:rPr>
              <a:t>Atender y coordinar peticiones de la Fiscalía General de la República, Cámaras y Juzgados.</a:t>
            </a:r>
          </a:p>
          <a:p>
            <a:pPr>
              <a:defRPr/>
            </a:pPr>
            <a:endParaRPr lang="es-MX" altLang="es-SV" sz="2900" dirty="0">
              <a:latin typeface="+mj-lt"/>
              <a:cs typeface="Arial" panose="020B0604020202020204" pitchFamily="34" charset="0"/>
            </a:endParaRPr>
          </a:p>
          <a:p>
            <a:pPr>
              <a:defRPr/>
            </a:pPr>
            <a:r>
              <a:rPr lang="es-MX" altLang="es-SV" sz="2900" b="1" dirty="0">
                <a:latin typeface="+mj-lt"/>
                <a:cs typeface="Arial" panose="020B0604020202020204" pitchFamily="34" charset="0"/>
              </a:rPr>
              <a:t>No. De Empleados: </a:t>
            </a:r>
            <a:r>
              <a:rPr lang="es-MX" altLang="es-SV" sz="2900" b="1" dirty="0" smtClean="0">
                <a:latin typeface="+mj-lt"/>
                <a:cs typeface="Arial" panose="020B0604020202020204" pitchFamily="34" charset="0"/>
              </a:rPr>
              <a:t>2		Hombre</a:t>
            </a:r>
            <a:r>
              <a:rPr lang="es-MX" altLang="es-SV" sz="2900" b="1" dirty="0">
                <a:latin typeface="+mj-lt"/>
                <a:cs typeface="Arial" panose="020B0604020202020204" pitchFamily="34" charset="0"/>
              </a:rPr>
              <a:t>: </a:t>
            </a:r>
            <a:r>
              <a:rPr lang="es-MX" altLang="es-SV" sz="2900" b="1" dirty="0" smtClean="0">
                <a:latin typeface="+mj-lt"/>
                <a:cs typeface="Arial" panose="020B0604020202020204" pitchFamily="34" charset="0"/>
              </a:rPr>
              <a:t>1		Mujer</a:t>
            </a:r>
            <a:r>
              <a:rPr lang="es-MX" altLang="es-SV" sz="2900" b="1" dirty="0">
                <a:latin typeface="+mj-lt"/>
                <a:cs typeface="Arial" panose="020B0604020202020204" pitchFamily="34" charset="0"/>
              </a:rPr>
              <a:t>: 1</a:t>
            </a:r>
            <a:endParaRPr lang="es-SV" altLang="es-SV" sz="2900" b="1" dirty="0">
              <a:latin typeface="+mj-lt"/>
              <a:cs typeface="Arial" panose="020B0604020202020204" pitchFamily="34" charset="0"/>
            </a:endParaRPr>
          </a:p>
          <a:p>
            <a:endParaRPr lang="es-SV" dirty="0"/>
          </a:p>
        </p:txBody>
      </p:sp>
    </p:spTree>
    <p:extLst>
      <p:ext uri="{BB962C8B-B14F-4D97-AF65-F5344CB8AC3E}">
        <p14:creationId xmlns:p14="http://schemas.microsoft.com/office/powerpoint/2010/main" val="205910159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pic>
        <p:nvPicPr>
          <p:cNvPr id="5" name="Imagen 4">
            <a:extLst>
              <a:ext uri="{FF2B5EF4-FFF2-40B4-BE49-F238E27FC236}">
                <a16:creationId xmlns:a16="http://schemas.microsoft.com/office/drawing/2014/main" id="{D33738AB-CF91-EC4A-ABE1-821F9CD4DEDB}"/>
              </a:ext>
            </a:extLst>
          </p:cNvPr>
          <p:cNvPicPr>
            <a:picLocks noChangeAspect="1"/>
          </p:cNvPicPr>
          <p:nvPr/>
        </p:nvPicPr>
        <p:blipFill>
          <a:blip r:embed="rId3"/>
          <a:stretch>
            <a:fillRect/>
          </a:stretch>
        </p:blipFill>
        <p:spPr>
          <a:xfrm>
            <a:off x="7441186" y="322914"/>
            <a:ext cx="1338379" cy="826852"/>
          </a:xfrm>
          <a:prstGeom prst="rect">
            <a:avLst/>
          </a:prstGeom>
        </p:spPr>
      </p:pic>
      <p:sp>
        <p:nvSpPr>
          <p:cNvPr id="2" name="Título 1"/>
          <p:cNvSpPr>
            <a:spLocks noGrp="1"/>
          </p:cNvSpPr>
          <p:nvPr>
            <p:ph type="title"/>
          </p:nvPr>
        </p:nvSpPr>
        <p:spPr>
          <a:xfrm>
            <a:off x="776191" y="1144589"/>
            <a:ext cx="7039247" cy="213949"/>
          </a:xfrm>
        </p:spPr>
        <p:txBody>
          <a:bodyPr>
            <a:normAutofit fontScale="90000"/>
          </a:bodyPr>
          <a:lstStyle/>
          <a:p>
            <a:r>
              <a:rPr lang="es-MX" sz="3100" dirty="0"/>
              <a:t>Departamento de Supervisión de </a:t>
            </a:r>
            <a:r>
              <a:rPr lang="es-MX" sz="3100" dirty="0" smtClean="0"/>
              <a:t>Mercados e Intermediarios</a:t>
            </a:r>
            <a:r>
              <a:rPr lang="es-MX" dirty="0"/>
              <a:t/>
            </a:r>
            <a:br>
              <a:rPr lang="es-MX" dirty="0"/>
            </a:br>
            <a:endParaRPr lang="es-SV" dirty="0"/>
          </a:p>
        </p:txBody>
      </p:sp>
      <p:sp>
        <p:nvSpPr>
          <p:cNvPr id="4" name="Marcador de contenido 3"/>
          <p:cNvSpPr>
            <a:spLocks noGrp="1"/>
          </p:cNvSpPr>
          <p:nvPr>
            <p:ph idx="1"/>
          </p:nvPr>
        </p:nvSpPr>
        <p:spPr>
          <a:xfrm>
            <a:off x="628650" y="1358538"/>
            <a:ext cx="7886700" cy="5199016"/>
          </a:xfrm>
        </p:spPr>
        <p:txBody>
          <a:bodyPr>
            <a:normAutofit fontScale="47500" lnSpcReduction="20000"/>
          </a:bodyPr>
          <a:lstStyle/>
          <a:p>
            <a:pPr marL="0" indent="0" algn="just">
              <a:buNone/>
              <a:defRPr/>
            </a:pPr>
            <a:r>
              <a:rPr lang="es-SV" altLang="es-SV" sz="2900" dirty="0">
                <a:latin typeface="+mj-lt"/>
                <a:cs typeface="Arial" panose="020B0604020202020204" pitchFamily="34" charset="0"/>
              </a:rPr>
              <a:t>Su objetivo es desarrollar actividades de supervisión bajo enfoque de riesgo, velando por el cumplimiento del marco legal y normativo que rige a las entidades del mercado de valores sujetas de supervisión, de manera ordenada y oportuna, coordinando esfuerzos de equipo y estableciendo una comunicación efectiva con los enlaces de las entidades; así como, ejecutar la supervisión permanente de las entidades a su cargo, promoviendo la adecuada gestión de los riesgos asumidos de las mismas</a:t>
            </a:r>
            <a:r>
              <a:rPr lang="es-SV" altLang="es-SV" sz="2900" dirty="0" smtClean="0">
                <a:latin typeface="+mj-lt"/>
                <a:cs typeface="Arial" panose="020B0604020202020204" pitchFamily="34" charset="0"/>
              </a:rPr>
              <a:t>.</a:t>
            </a:r>
            <a:endParaRPr lang="es-SV" altLang="es-SV" sz="2900" b="1" dirty="0">
              <a:latin typeface="+mj-lt"/>
              <a:cs typeface="Arial" panose="020B0604020202020204" pitchFamily="34" charset="0"/>
            </a:endParaRPr>
          </a:p>
          <a:p>
            <a:pPr>
              <a:defRPr/>
            </a:pPr>
            <a:r>
              <a:rPr lang="es-SV" altLang="es-SV" sz="2900" b="1" dirty="0">
                <a:latin typeface="+mj-lt"/>
                <a:cs typeface="Arial" panose="020B0604020202020204" pitchFamily="34" charset="0"/>
              </a:rPr>
              <a:t>Sus funciones son: </a:t>
            </a:r>
          </a:p>
          <a:p>
            <a:pPr algn="just">
              <a:buFont typeface="+mj-lt"/>
              <a:buAutoNum type="alphaLcParenR"/>
              <a:defRPr/>
            </a:pPr>
            <a:r>
              <a:rPr lang="es-SV" altLang="es-SV" sz="2900" dirty="0">
                <a:latin typeface="+mj-lt"/>
                <a:cs typeface="Arial" panose="020B0604020202020204" pitchFamily="34" charset="0"/>
              </a:rPr>
              <a:t>Verificar, el cumplimiento de las obligaciones legales y normativas por parte de los participantes del mercado de valores y mercado de productos y servicios; así como, la adecuada y efectiva implementación de sus políticas de gestión relativas a procesos de negocio, operativos y de control; en el marco de la ejecución de una supervisión basada riesgo y de cumplimiento. </a:t>
            </a:r>
          </a:p>
          <a:p>
            <a:pPr algn="just">
              <a:buFont typeface="+mj-lt"/>
              <a:buAutoNum type="alphaLcParenR"/>
              <a:defRPr/>
            </a:pPr>
            <a:r>
              <a:rPr lang="es-SV" altLang="es-SV" sz="2900" dirty="0">
                <a:latin typeface="+mj-lt"/>
                <a:cs typeface="Arial" panose="020B0604020202020204" pitchFamily="34" charset="0"/>
              </a:rPr>
              <a:t>Monitorear de forma extra situ las operaciones de los supervisados a través de la revisión, verificación y análisis de la información que divulgan a través de los medios públicos de comunicación, que envían a través de medios físicos y electrónicos a esta Superintendencia o que le sea requerida. </a:t>
            </a:r>
          </a:p>
          <a:p>
            <a:pPr algn="just">
              <a:buFont typeface="+mj-lt"/>
              <a:buAutoNum type="alphaLcParenR"/>
              <a:defRPr/>
            </a:pPr>
            <a:r>
              <a:rPr lang="es-SV" altLang="es-SV" sz="2900" dirty="0">
                <a:latin typeface="+mj-lt"/>
                <a:cs typeface="Arial" panose="020B0604020202020204" pitchFamily="34" charset="0"/>
              </a:rPr>
              <a:t>Verificar que los integrantes del sistema financiero bajo la supervisión de la Superintendencia Adjunta de Valores, mantengan una adecuada gestión de los riesgos asumidos en sus procesos operativos y de negocio</a:t>
            </a:r>
            <a:r>
              <a:rPr lang="es-SV" altLang="es-SV" dirty="0">
                <a:latin typeface="+mj-lt"/>
                <a:cs typeface="Arial" panose="020B0604020202020204" pitchFamily="34" charset="0"/>
              </a:rPr>
              <a:t>.</a:t>
            </a:r>
          </a:p>
          <a:p>
            <a:pPr algn="just">
              <a:buFont typeface="+mj-lt"/>
              <a:buAutoNum type="alphaLcParenR"/>
              <a:defRPr/>
            </a:pPr>
            <a:r>
              <a:rPr lang="es-SV" altLang="es-SV" sz="2900" dirty="0">
                <a:latin typeface="+mj-lt"/>
                <a:cs typeface="Arial" panose="020B0604020202020204" pitchFamily="34" charset="0"/>
              </a:rPr>
              <a:t>Realizar Inspecciones in situ a los integrantes del sistema financiero bajo la supervisión de la Superintendencia Adjunta de Valores, en el marco de las visitas de supervisión rutinarios del plan de supervisión anual. </a:t>
            </a:r>
          </a:p>
          <a:p>
            <a:pPr algn="just">
              <a:buFont typeface="+mj-lt"/>
              <a:buAutoNum type="alphaLcParenR"/>
              <a:defRPr/>
            </a:pPr>
            <a:r>
              <a:rPr lang="es-SV" altLang="es-SV" sz="2900" dirty="0">
                <a:latin typeface="+mj-lt"/>
                <a:cs typeface="Arial" panose="020B0604020202020204" pitchFamily="34" charset="0"/>
              </a:rPr>
              <a:t>Vigilar la efectividad de la labor de los Auditores Externos, esto incluye la revisión de la información que están obligados a remitir a la Superintendencia; así como, el adecuado y oportuno alcance de su trabajo en el desarrollo de las auditorías.</a:t>
            </a:r>
          </a:p>
          <a:p>
            <a:pPr algn="just">
              <a:buFont typeface="+mj-lt"/>
              <a:buAutoNum type="alphaLcParenR"/>
              <a:defRPr/>
            </a:pPr>
            <a:r>
              <a:rPr lang="es-SV" altLang="es-SV" sz="2900" dirty="0">
                <a:latin typeface="+mj-lt"/>
                <a:cs typeface="Arial" panose="020B0604020202020204" pitchFamily="34" charset="0"/>
              </a:rPr>
              <a:t>Atender y revisar las solicitudes de autorización o de modificación de los sistemas contables e informáticos que soportan los negocios u operaciones de los integrantes del sistema financiero del mercado de valores</a:t>
            </a:r>
            <a:r>
              <a:rPr lang="es-SV" altLang="es-SV" dirty="0" smtClean="0">
                <a:latin typeface="+mj-lt"/>
                <a:cs typeface="Arial" panose="020B0604020202020204" pitchFamily="34" charset="0"/>
              </a:rPr>
              <a:t>.</a:t>
            </a:r>
            <a:endParaRPr lang="es-SV" altLang="es-SV" b="1" dirty="0">
              <a:latin typeface="+mj-lt"/>
              <a:cs typeface="Arial" panose="020B0604020202020204" pitchFamily="34" charset="0"/>
            </a:endParaRPr>
          </a:p>
          <a:p>
            <a:pPr algn="just">
              <a:defRPr/>
            </a:pPr>
            <a:r>
              <a:rPr lang="es-SV" altLang="es-SV" b="1" dirty="0">
                <a:latin typeface="+mj-lt"/>
                <a:cs typeface="Arial" panose="020B0604020202020204" pitchFamily="34" charset="0"/>
              </a:rPr>
              <a:t>No. De Empleados: </a:t>
            </a:r>
            <a:r>
              <a:rPr lang="es-SV" altLang="es-SV" b="1" dirty="0" smtClean="0">
                <a:latin typeface="+mj-lt"/>
                <a:cs typeface="Arial" panose="020B0604020202020204" pitchFamily="34" charset="0"/>
              </a:rPr>
              <a:t>8		Hombre</a:t>
            </a:r>
            <a:r>
              <a:rPr lang="es-SV" altLang="es-SV" b="1" dirty="0">
                <a:latin typeface="+mj-lt"/>
                <a:cs typeface="Arial" panose="020B0604020202020204" pitchFamily="34" charset="0"/>
              </a:rPr>
              <a:t>: </a:t>
            </a:r>
            <a:r>
              <a:rPr lang="es-SV" altLang="es-SV" b="1" dirty="0" smtClean="0">
                <a:latin typeface="+mj-lt"/>
                <a:cs typeface="Arial" panose="020B0604020202020204" pitchFamily="34" charset="0"/>
              </a:rPr>
              <a:t>4		Mujer</a:t>
            </a:r>
            <a:r>
              <a:rPr lang="es-SV" altLang="es-SV" b="1" dirty="0">
                <a:latin typeface="+mj-lt"/>
                <a:cs typeface="Arial" panose="020B0604020202020204" pitchFamily="34" charset="0"/>
              </a:rPr>
              <a:t>: 4</a:t>
            </a:r>
          </a:p>
          <a:p>
            <a:endParaRPr lang="es-SV" dirty="0"/>
          </a:p>
        </p:txBody>
      </p:sp>
    </p:spTree>
    <p:extLst>
      <p:ext uri="{BB962C8B-B14F-4D97-AF65-F5344CB8AC3E}">
        <p14:creationId xmlns:p14="http://schemas.microsoft.com/office/powerpoint/2010/main" val="404578903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017" y="0"/>
            <a:ext cx="9142477" cy="6858000"/>
          </a:xfrm>
          <a:prstGeom prst="rect">
            <a:avLst/>
          </a:prstGeom>
        </p:spPr>
      </p:pic>
      <p:pic>
        <p:nvPicPr>
          <p:cNvPr id="5" name="Imagen 4">
            <a:extLst>
              <a:ext uri="{FF2B5EF4-FFF2-40B4-BE49-F238E27FC236}">
                <a16:creationId xmlns:a16="http://schemas.microsoft.com/office/drawing/2014/main" id="{D33738AB-CF91-EC4A-ABE1-821F9CD4DEDB}"/>
              </a:ext>
            </a:extLst>
          </p:cNvPr>
          <p:cNvPicPr>
            <a:picLocks noChangeAspect="1"/>
          </p:cNvPicPr>
          <p:nvPr/>
        </p:nvPicPr>
        <p:blipFill>
          <a:blip r:embed="rId3"/>
          <a:stretch>
            <a:fillRect/>
          </a:stretch>
        </p:blipFill>
        <p:spPr>
          <a:xfrm>
            <a:off x="7441186" y="322914"/>
            <a:ext cx="1338379" cy="826852"/>
          </a:xfrm>
          <a:prstGeom prst="rect">
            <a:avLst/>
          </a:prstGeom>
        </p:spPr>
      </p:pic>
      <p:sp>
        <p:nvSpPr>
          <p:cNvPr id="2" name="Título 1"/>
          <p:cNvSpPr>
            <a:spLocks noGrp="1"/>
          </p:cNvSpPr>
          <p:nvPr>
            <p:ph type="title"/>
          </p:nvPr>
        </p:nvSpPr>
        <p:spPr>
          <a:xfrm>
            <a:off x="2677859" y="836259"/>
            <a:ext cx="5432516" cy="496387"/>
          </a:xfrm>
        </p:spPr>
        <p:txBody>
          <a:bodyPr>
            <a:normAutofit fontScale="90000"/>
          </a:bodyPr>
          <a:lstStyle/>
          <a:p>
            <a:r>
              <a:rPr lang="es-MX" sz="2800" dirty="0"/>
              <a:t>Departamento de Supervisión de </a:t>
            </a:r>
            <a:r>
              <a:rPr lang="es-MX" sz="2800" dirty="0" smtClean="0"/>
              <a:t/>
            </a:r>
            <a:br>
              <a:rPr lang="es-MX" sz="2800" dirty="0" smtClean="0"/>
            </a:br>
            <a:r>
              <a:rPr lang="es-MX" sz="2800" dirty="0" smtClean="0"/>
              <a:t>Fondos </a:t>
            </a:r>
            <a:r>
              <a:rPr lang="es-MX" sz="2800" dirty="0"/>
              <a:t>de </a:t>
            </a:r>
            <a:r>
              <a:rPr lang="es-MX" sz="2800" dirty="0" smtClean="0"/>
              <a:t>Inversión y Titularización</a:t>
            </a:r>
            <a:r>
              <a:rPr lang="es-MX" sz="2800" dirty="0"/>
              <a:t/>
            </a:r>
            <a:br>
              <a:rPr lang="es-MX" sz="2800" dirty="0"/>
            </a:br>
            <a:endParaRPr lang="es-SV" sz="2800" dirty="0"/>
          </a:p>
        </p:txBody>
      </p:sp>
      <p:sp>
        <p:nvSpPr>
          <p:cNvPr id="4" name="Marcador de contenido 3"/>
          <p:cNvSpPr>
            <a:spLocks noGrp="1"/>
          </p:cNvSpPr>
          <p:nvPr>
            <p:ph idx="1"/>
          </p:nvPr>
        </p:nvSpPr>
        <p:spPr>
          <a:xfrm>
            <a:off x="628650" y="1345474"/>
            <a:ext cx="7886700" cy="5146766"/>
          </a:xfrm>
        </p:spPr>
        <p:txBody>
          <a:bodyPr>
            <a:normAutofit fontScale="55000" lnSpcReduction="20000"/>
          </a:bodyPr>
          <a:lstStyle/>
          <a:p>
            <a:pPr marL="0" indent="0">
              <a:buNone/>
              <a:defRPr/>
            </a:pPr>
            <a:r>
              <a:rPr lang="es-SV" altLang="es-SV" sz="2900" dirty="0">
                <a:latin typeface="+mj-lt"/>
                <a:cs typeface="Arial" panose="020B0604020202020204" pitchFamily="34" charset="0"/>
              </a:rPr>
              <a:t>Su objetivo es preservar la estabilidad del Mercado de Valores, a través de una supervisión efectiva y prudencial basada en riesgos a los fondos de inversión y sus participantes, velando por la solidez, seguridad y transparencia de estos, así como la protección a los inversionistas; contribuyendo de esa manera al sano desarrollo del sistema financiero</a:t>
            </a:r>
            <a:r>
              <a:rPr lang="es-SV" altLang="es-SV" sz="2900" dirty="0" smtClean="0">
                <a:latin typeface="+mj-lt"/>
                <a:cs typeface="Arial" panose="020B0604020202020204" pitchFamily="34" charset="0"/>
              </a:rPr>
              <a:t>.</a:t>
            </a:r>
            <a:endParaRPr lang="es-SV" altLang="es-SV" sz="2900" dirty="0">
              <a:latin typeface="+mj-lt"/>
              <a:cs typeface="Arial" panose="020B0604020202020204" pitchFamily="34" charset="0"/>
            </a:endParaRPr>
          </a:p>
          <a:p>
            <a:pPr>
              <a:defRPr/>
            </a:pPr>
            <a:r>
              <a:rPr lang="es-SV" altLang="es-SV" sz="2900" b="1" dirty="0">
                <a:latin typeface="+mj-lt"/>
                <a:cs typeface="Arial" panose="020B0604020202020204" pitchFamily="34" charset="0"/>
              </a:rPr>
              <a:t>Sus funciones son:</a:t>
            </a:r>
          </a:p>
          <a:p>
            <a:pPr>
              <a:buFont typeface="+mj-lt"/>
              <a:buAutoNum type="alphaLcParenR"/>
              <a:defRPr/>
            </a:pPr>
            <a:r>
              <a:rPr lang="es-SV" altLang="es-SV" sz="2900" dirty="0">
                <a:latin typeface="+mj-lt"/>
                <a:cs typeface="Arial" panose="020B0604020202020204" pitchFamily="34" charset="0"/>
              </a:rPr>
              <a:t>Analizar solicitudes de autorización de: (1) Inicio de Operaciones de Gestoras de Fondos de Inversión, (2) Fondos de Inversión abiertos y cerrados (3) administradores de inversión de los fondos de inversión, (4) comercializadores externos y empresas que brindaran servicios de </a:t>
            </a:r>
            <a:r>
              <a:rPr lang="es-SV" altLang="es-SV" sz="2900" dirty="0" err="1">
                <a:latin typeface="+mj-lt"/>
                <a:cs typeface="Arial" panose="020B0604020202020204" pitchFamily="34" charset="0"/>
              </a:rPr>
              <a:t>outsourcing</a:t>
            </a:r>
            <a:r>
              <a:rPr lang="es-SV" altLang="es-SV" sz="2900" dirty="0">
                <a:latin typeface="+mj-lt"/>
                <a:cs typeface="Arial" panose="020B0604020202020204" pitchFamily="34" charset="0"/>
              </a:rPr>
              <a:t> a las Gestoras, (5) Gestoras que comercialicen fondos de inversión extranjeros.     </a:t>
            </a:r>
          </a:p>
          <a:p>
            <a:pPr>
              <a:buFont typeface="+mj-lt"/>
              <a:buAutoNum type="alphaLcParenR"/>
              <a:defRPr/>
            </a:pPr>
            <a:r>
              <a:rPr lang="es-SV" altLang="es-SV" sz="2900" dirty="0">
                <a:latin typeface="+mj-lt"/>
                <a:cs typeface="Arial" panose="020B0604020202020204" pitchFamily="34" charset="0"/>
              </a:rPr>
              <a:t>Monitorear de forma  extra situ el comportamiento de las variables críticas de los fondos de inversión.</a:t>
            </a:r>
          </a:p>
          <a:p>
            <a:pPr>
              <a:buFont typeface="+mj-lt"/>
              <a:buAutoNum type="alphaLcParenR"/>
              <a:defRPr/>
            </a:pPr>
            <a:r>
              <a:rPr lang="es-SV" altLang="es-SV" sz="2900" dirty="0">
                <a:latin typeface="+mj-lt"/>
                <a:cs typeface="Arial" panose="020B0604020202020204" pitchFamily="34" charset="0"/>
              </a:rPr>
              <a:t>Realizar visitas de inspección focalizada, ampliada y de trámites en  (1) las Gestoras de fondos de inversión (2) fondos de inversión abiertos y cerrados, (3) Comercializadores y (4) demás entidades que prestan servicios </a:t>
            </a:r>
            <a:r>
              <a:rPr lang="es-SV" altLang="es-SV" sz="2900" dirty="0" err="1">
                <a:latin typeface="+mj-lt"/>
                <a:cs typeface="Arial" panose="020B0604020202020204" pitchFamily="34" charset="0"/>
              </a:rPr>
              <a:t>tercerizados</a:t>
            </a:r>
            <a:r>
              <a:rPr lang="es-SV" altLang="es-SV" sz="2900" dirty="0">
                <a:latin typeface="+mj-lt"/>
                <a:cs typeface="Arial" panose="020B0604020202020204" pitchFamily="34" charset="0"/>
              </a:rPr>
              <a:t> a las gestoras.</a:t>
            </a:r>
          </a:p>
          <a:p>
            <a:pPr>
              <a:buFont typeface="+mj-lt"/>
              <a:buAutoNum type="alphaLcParenR"/>
              <a:defRPr/>
            </a:pPr>
            <a:r>
              <a:rPr lang="es-SV" altLang="es-SV" sz="2900" dirty="0">
                <a:latin typeface="+mj-lt"/>
                <a:cs typeface="Arial" panose="020B0604020202020204" pitchFamily="34" charset="0"/>
              </a:rPr>
              <a:t>Desarrollar requerimientos para elaboración de sistema informático de alertas tempranas de fondos de inversión</a:t>
            </a:r>
            <a:r>
              <a:rPr lang="es-SV" altLang="es-SV" sz="2900" dirty="0" smtClean="0">
                <a:latin typeface="+mj-lt"/>
                <a:cs typeface="Arial" panose="020B0604020202020204" pitchFamily="34" charset="0"/>
              </a:rPr>
              <a:t>.</a:t>
            </a:r>
          </a:p>
          <a:p>
            <a:pPr marL="0" indent="0">
              <a:buNone/>
              <a:defRPr/>
            </a:pPr>
            <a:endParaRPr lang="es-SV" altLang="es-SV" sz="2900" dirty="0">
              <a:latin typeface="+mj-lt"/>
              <a:cs typeface="Arial" panose="020B0604020202020204" pitchFamily="34" charset="0"/>
            </a:endParaRPr>
          </a:p>
          <a:p>
            <a:pPr>
              <a:defRPr/>
            </a:pPr>
            <a:r>
              <a:rPr lang="es-SV" altLang="es-SV" sz="2900" b="1" dirty="0">
                <a:latin typeface="+mj-lt"/>
                <a:cs typeface="Arial" panose="020B0604020202020204" pitchFamily="34" charset="0"/>
              </a:rPr>
              <a:t>No. De Empleados: 5</a:t>
            </a:r>
          </a:p>
          <a:p>
            <a:pPr>
              <a:defRPr/>
            </a:pPr>
            <a:r>
              <a:rPr lang="es-SV" altLang="es-SV" sz="2900" b="1" dirty="0">
                <a:latin typeface="+mj-lt"/>
                <a:cs typeface="Arial" panose="020B0604020202020204" pitchFamily="34" charset="0"/>
              </a:rPr>
              <a:t>Hombre: 1</a:t>
            </a:r>
          </a:p>
          <a:p>
            <a:pPr>
              <a:defRPr/>
            </a:pPr>
            <a:r>
              <a:rPr lang="es-SV" altLang="es-SV" sz="2900" b="1" dirty="0">
                <a:latin typeface="+mj-lt"/>
                <a:cs typeface="Arial" panose="020B0604020202020204" pitchFamily="34" charset="0"/>
              </a:rPr>
              <a:t>Mujer: 4</a:t>
            </a:r>
          </a:p>
          <a:p>
            <a:endParaRPr lang="es-SV" dirty="0"/>
          </a:p>
        </p:txBody>
      </p:sp>
    </p:spTree>
    <p:extLst>
      <p:ext uri="{BB962C8B-B14F-4D97-AF65-F5344CB8AC3E}">
        <p14:creationId xmlns:p14="http://schemas.microsoft.com/office/powerpoint/2010/main" val="421318771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pic>
        <p:nvPicPr>
          <p:cNvPr id="5" name="Imagen 4">
            <a:extLst>
              <a:ext uri="{FF2B5EF4-FFF2-40B4-BE49-F238E27FC236}">
                <a16:creationId xmlns:a16="http://schemas.microsoft.com/office/drawing/2014/main" id="{D33738AB-CF91-EC4A-ABE1-821F9CD4DEDB}"/>
              </a:ext>
            </a:extLst>
          </p:cNvPr>
          <p:cNvPicPr>
            <a:picLocks noChangeAspect="1"/>
          </p:cNvPicPr>
          <p:nvPr/>
        </p:nvPicPr>
        <p:blipFill>
          <a:blip r:embed="rId3"/>
          <a:stretch>
            <a:fillRect/>
          </a:stretch>
        </p:blipFill>
        <p:spPr>
          <a:xfrm>
            <a:off x="7441186" y="322914"/>
            <a:ext cx="1338379" cy="826852"/>
          </a:xfrm>
          <a:prstGeom prst="rect">
            <a:avLst/>
          </a:prstGeom>
        </p:spPr>
      </p:pic>
      <p:sp>
        <p:nvSpPr>
          <p:cNvPr id="2" name="Título 1"/>
          <p:cNvSpPr>
            <a:spLocks noGrp="1"/>
          </p:cNvSpPr>
          <p:nvPr>
            <p:ph type="title"/>
          </p:nvPr>
        </p:nvSpPr>
        <p:spPr>
          <a:xfrm>
            <a:off x="2141823" y="1051794"/>
            <a:ext cx="5628459" cy="326571"/>
          </a:xfrm>
        </p:spPr>
        <p:txBody>
          <a:bodyPr>
            <a:normAutofit fontScale="90000"/>
          </a:bodyPr>
          <a:lstStyle/>
          <a:p>
            <a:r>
              <a:rPr lang="es-MX" sz="3100" dirty="0"/>
              <a:t>Departamento de </a:t>
            </a:r>
            <a:r>
              <a:rPr lang="es-MX" sz="3100" dirty="0" smtClean="0"/>
              <a:t>Oferta Pública </a:t>
            </a:r>
            <a:br>
              <a:rPr lang="es-MX" sz="3100" dirty="0" smtClean="0"/>
            </a:br>
            <a:r>
              <a:rPr lang="es-MX" sz="3100" dirty="0" smtClean="0"/>
              <a:t>de Valores</a:t>
            </a:r>
            <a:r>
              <a:rPr lang="es-MX" dirty="0"/>
              <a:t/>
            </a:r>
            <a:br>
              <a:rPr lang="es-MX" dirty="0"/>
            </a:br>
            <a:endParaRPr lang="es-SV" dirty="0"/>
          </a:p>
        </p:txBody>
      </p:sp>
      <p:sp>
        <p:nvSpPr>
          <p:cNvPr id="4" name="Marcador de contenido 3"/>
          <p:cNvSpPr>
            <a:spLocks noGrp="1"/>
          </p:cNvSpPr>
          <p:nvPr>
            <p:ph idx="1"/>
          </p:nvPr>
        </p:nvSpPr>
        <p:spPr>
          <a:xfrm>
            <a:off x="628650" y="1472680"/>
            <a:ext cx="7886700" cy="4928120"/>
          </a:xfrm>
        </p:spPr>
        <p:txBody>
          <a:bodyPr>
            <a:normAutofit fontScale="55000" lnSpcReduction="20000"/>
          </a:bodyPr>
          <a:lstStyle/>
          <a:p>
            <a:pPr marL="0" indent="0" algn="just">
              <a:buNone/>
              <a:defRPr/>
            </a:pPr>
            <a:r>
              <a:rPr lang="es-SV" altLang="es-SV" dirty="0">
                <a:latin typeface="+mj-lt"/>
                <a:cs typeface="Arial" panose="020B0604020202020204" pitchFamily="34" charset="0"/>
              </a:rPr>
              <a:t>Su objetivo es </a:t>
            </a:r>
            <a:r>
              <a:rPr lang="es-ES_tradnl" altLang="es-SV" dirty="0">
                <a:latin typeface="+mj-lt"/>
                <a:cs typeface="Arial" panose="020B0604020202020204" pitchFamily="34" charset="0"/>
              </a:rPr>
              <a:t>r</a:t>
            </a:r>
            <a:r>
              <a:rPr lang="es-SV" altLang="es-SV" dirty="0" err="1">
                <a:latin typeface="+mj-lt"/>
                <a:cs typeface="Arial" panose="020B0604020202020204" pitchFamily="34" charset="0"/>
              </a:rPr>
              <a:t>ealizar</a:t>
            </a:r>
            <a:r>
              <a:rPr lang="es-SV" altLang="es-SV" dirty="0">
                <a:latin typeface="+mj-lt"/>
                <a:cs typeface="Arial" panose="020B0604020202020204" pitchFamily="34" charset="0"/>
              </a:rPr>
              <a:t> con eficiencia y eficacia, el proceso de tramitar la autorización de las solicitudes de registro de emisores y emisiones de valores de oferta pública, así como los procesos de autorización de registro de otros participantes del mercado bursátil.</a:t>
            </a:r>
          </a:p>
          <a:p>
            <a:pPr marL="0" indent="0">
              <a:buNone/>
              <a:defRPr/>
            </a:pPr>
            <a:endParaRPr lang="es-SV" altLang="es-SV" b="1" dirty="0">
              <a:latin typeface="+mj-lt"/>
              <a:cs typeface="Arial" panose="020B0604020202020204" pitchFamily="34" charset="0"/>
            </a:endParaRPr>
          </a:p>
          <a:p>
            <a:pPr>
              <a:defRPr/>
            </a:pPr>
            <a:r>
              <a:rPr lang="es-SV" altLang="es-SV" b="1" dirty="0">
                <a:latin typeface="+mj-lt"/>
                <a:cs typeface="Arial" panose="020B0604020202020204" pitchFamily="34" charset="0"/>
              </a:rPr>
              <a:t>Sus funciones son:</a:t>
            </a:r>
          </a:p>
          <a:p>
            <a:pPr algn="just">
              <a:buFont typeface="+mj-lt"/>
              <a:buAutoNum type="alphaLcParenR"/>
              <a:defRPr/>
            </a:pPr>
            <a:r>
              <a:rPr lang="es-ES_tradnl" altLang="es-SV" dirty="0">
                <a:latin typeface="+mj-lt"/>
                <a:cs typeface="Arial" panose="020B0604020202020204" pitchFamily="34" charset="0"/>
              </a:rPr>
              <a:t>Solicitar la autorización, modificación, suspensión y cancelación de los asiento registrales de emisiones de valores de oferta pública. </a:t>
            </a:r>
          </a:p>
          <a:p>
            <a:pPr algn="just">
              <a:buFontTx/>
              <a:buAutoNum type="alphaLcParenR"/>
              <a:defRPr/>
            </a:pPr>
            <a:r>
              <a:rPr lang="es-ES_tradnl" altLang="es-SV" dirty="0">
                <a:latin typeface="+mj-lt"/>
                <a:cs typeface="Arial" panose="020B0604020202020204" pitchFamily="34" charset="0"/>
              </a:rPr>
              <a:t>Tramitar colocaciones de tramos de emisiones de valores.</a:t>
            </a:r>
          </a:p>
          <a:p>
            <a:pPr algn="just">
              <a:buFontTx/>
              <a:buAutoNum type="alphaLcParenR"/>
              <a:defRPr/>
            </a:pPr>
            <a:r>
              <a:rPr lang="es-ES_tradnl" altLang="es-SV" dirty="0">
                <a:latin typeface="+mj-lt"/>
                <a:cs typeface="Arial" panose="020B0604020202020204" pitchFamily="34" charset="0"/>
              </a:rPr>
              <a:t>Solicitar la autorización modificación, suspensión y cancelación de Emisores de Valores y de sus posteriores modificaciones a los asientos registrales.</a:t>
            </a:r>
          </a:p>
          <a:p>
            <a:pPr algn="just">
              <a:buFontTx/>
              <a:buAutoNum type="alphaLcParenR"/>
              <a:defRPr/>
            </a:pPr>
            <a:r>
              <a:rPr lang="es-ES_tradnl" altLang="es-SV" dirty="0">
                <a:latin typeface="+mj-lt"/>
                <a:cs typeface="Arial" panose="020B0604020202020204" pitchFamily="34" charset="0"/>
              </a:rPr>
              <a:t>Solicitar la autorización de constitución, inicio y cierre de operaciones de entidades supervisadas que participan en los mercados bursátiles. </a:t>
            </a:r>
          </a:p>
          <a:p>
            <a:pPr algn="just">
              <a:buFontTx/>
              <a:buAutoNum type="alphaLcParenR"/>
              <a:defRPr/>
            </a:pPr>
            <a:r>
              <a:rPr lang="es-ES_tradnl" altLang="es-SV" dirty="0">
                <a:latin typeface="+mj-lt"/>
                <a:cs typeface="Arial" panose="020B0604020202020204" pitchFamily="34" charset="0"/>
              </a:rPr>
              <a:t>Actualizar controles de las emisiones, saldos y cumplimiento de garantías de las emisiones vigentes.</a:t>
            </a:r>
          </a:p>
          <a:p>
            <a:pPr algn="just">
              <a:buFontTx/>
              <a:buAutoNum type="alphaLcParenR"/>
              <a:defRPr/>
            </a:pPr>
            <a:r>
              <a:rPr lang="es-ES_tradnl" altLang="es-SV" dirty="0">
                <a:latin typeface="+mj-lt"/>
                <a:cs typeface="Arial" panose="020B0604020202020204" pitchFamily="34" charset="0"/>
              </a:rPr>
              <a:t>Elaborar informes sobre clasificaciones  de riesgo verificando que cumpla con requerimientos normativos, efectuar una revisión de los informes de clasificación de riesgo de nuevas emisiones y actualizar el cuadro de Clasificaciones semestrales de riesgo de todo el mercado de valores.</a:t>
            </a:r>
          </a:p>
          <a:p>
            <a:pPr>
              <a:defRPr/>
            </a:pPr>
            <a:endParaRPr lang="es-ES_tradnl" altLang="es-SV" b="1" dirty="0">
              <a:latin typeface="+mj-lt"/>
              <a:cs typeface="Arial" panose="020B0604020202020204" pitchFamily="34" charset="0"/>
            </a:endParaRPr>
          </a:p>
          <a:p>
            <a:pPr>
              <a:defRPr/>
            </a:pPr>
            <a:r>
              <a:rPr lang="es-ES_tradnl" altLang="es-SV" b="1" dirty="0">
                <a:latin typeface="+mj-lt"/>
                <a:cs typeface="Arial" panose="020B0604020202020204" pitchFamily="34" charset="0"/>
              </a:rPr>
              <a:t>No. De Empleados: </a:t>
            </a:r>
            <a:r>
              <a:rPr lang="es-ES_tradnl" altLang="es-SV" b="1" dirty="0" smtClean="0">
                <a:latin typeface="+mj-lt"/>
                <a:cs typeface="Arial" panose="020B0604020202020204" pitchFamily="34" charset="0"/>
              </a:rPr>
              <a:t>7		Hombre</a:t>
            </a:r>
            <a:r>
              <a:rPr lang="es-ES_tradnl" altLang="es-SV" b="1" dirty="0">
                <a:latin typeface="+mj-lt"/>
                <a:cs typeface="Arial" panose="020B0604020202020204" pitchFamily="34" charset="0"/>
              </a:rPr>
              <a:t>: </a:t>
            </a:r>
            <a:r>
              <a:rPr lang="es-ES_tradnl" altLang="es-SV" b="1" dirty="0" smtClean="0">
                <a:latin typeface="+mj-lt"/>
                <a:cs typeface="Arial" panose="020B0604020202020204" pitchFamily="34" charset="0"/>
              </a:rPr>
              <a:t>3		Mujer</a:t>
            </a:r>
            <a:r>
              <a:rPr lang="es-ES_tradnl" altLang="es-SV" b="1" dirty="0">
                <a:latin typeface="+mj-lt"/>
                <a:cs typeface="Arial" panose="020B0604020202020204" pitchFamily="34" charset="0"/>
              </a:rPr>
              <a:t>: 4</a:t>
            </a:r>
            <a:endParaRPr lang="es-SV" altLang="es-SV" b="1" dirty="0">
              <a:latin typeface="+mj-lt"/>
              <a:cs typeface="Arial" panose="020B0604020202020204" pitchFamily="34" charset="0"/>
            </a:endParaRPr>
          </a:p>
          <a:p>
            <a:endParaRPr lang="es-SV" dirty="0"/>
          </a:p>
        </p:txBody>
      </p:sp>
    </p:spTree>
    <p:extLst>
      <p:ext uri="{BB962C8B-B14F-4D97-AF65-F5344CB8AC3E}">
        <p14:creationId xmlns:p14="http://schemas.microsoft.com/office/powerpoint/2010/main" val="210679093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pic>
        <p:nvPicPr>
          <p:cNvPr id="5" name="Imagen 4">
            <a:extLst>
              <a:ext uri="{FF2B5EF4-FFF2-40B4-BE49-F238E27FC236}">
                <a16:creationId xmlns:a16="http://schemas.microsoft.com/office/drawing/2014/main" id="{D33738AB-CF91-EC4A-ABE1-821F9CD4DEDB}"/>
              </a:ext>
            </a:extLst>
          </p:cNvPr>
          <p:cNvPicPr>
            <a:picLocks noChangeAspect="1"/>
          </p:cNvPicPr>
          <p:nvPr/>
        </p:nvPicPr>
        <p:blipFill>
          <a:blip r:embed="rId3"/>
          <a:stretch>
            <a:fillRect/>
          </a:stretch>
        </p:blipFill>
        <p:spPr>
          <a:xfrm>
            <a:off x="7441186" y="322914"/>
            <a:ext cx="1338379" cy="826852"/>
          </a:xfrm>
          <a:prstGeom prst="rect">
            <a:avLst/>
          </a:prstGeom>
        </p:spPr>
      </p:pic>
      <p:sp>
        <p:nvSpPr>
          <p:cNvPr id="2" name="Título 1"/>
          <p:cNvSpPr>
            <a:spLocks noGrp="1"/>
          </p:cNvSpPr>
          <p:nvPr>
            <p:ph type="title"/>
          </p:nvPr>
        </p:nvSpPr>
        <p:spPr>
          <a:xfrm>
            <a:off x="1959428" y="770709"/>
            <a:ext cx="6555921" cy="574765"/>
          </a:xfrm>
        </p:spPr>
        <p:txBody>
          <a:bodyPr>
            <a:normAutofit fontScale="90000"/>
          </a:bodyPr>
          <a:lstStyle/>
          <a:p>
            <a:r>
              <a:rPr lang="es-SV" sz="2800" dirty="0"/>
              <a:t>Superintendencia Adjunta de Instituciones </a:t>
            </a:r>
            <a:r>
              <a:rPr lang="es-SV" sz="2800" dirty="0" smtClean="0"/>
              <a:t/>
            </a:r>
            <a:br>
              <a:rPr lang="es-SV" sz="2800" dirty="0" smtClean="0"/>
            </a:br>
            <a:r>
              <a:rPr lang="es-SV" sz="2800" dirty="0" smtClean="0"/>
              <a:t>Estatales </a:t>
            </a:r>
            <a:r>
              <a:rPr lang="es-SV" sz="2800" dirty="0"/>
              <a:t>de Carácter Financiero</a:t>
            </a:r>
            <a:br>
              <a:rPr lang="es-SV" sz="2800" dirty="0"/>
            </a:br>
            <a:endParaRPr lang="es-SV" sz="2800" dirty="0"/>
          </a:p>
        </p:txBody>
      </p:sp>
      <p:sp>
        <p:nvSpPr>
          <p:cNvPr id="4" name="Marcador de contenido 3"/>
          <p:cNvSpPr>
            <a:spLocks noGrp="1"/>
          </p:cNvSpPr>
          <p:nvPr>
            <p:ph idx="1"/>
          </p:nvPr>
        </p:nvSpPr>
        <p:spPr>
          <a:xfrm>
            <a:off x="628650" y="1472680"/>
            <a:ext cx="7886700" cy="5006497"/>
          </a:xfrm>
        </p:spPr>
        <p:txBody>
          <a:bodyPr>
            <a:normAutofit fontScale="55000" lnSpcReduction="20000"/>
          </a:bodyPr>
          <a:lstStyle/>
          <a:p>
            <a:pPr marL="0" indent="0">
              <a:buNone/>
            </a:pPr>
            <a:r>
              <a:rPr lang="es-MX" dirty="0">
                <a:latin typeface="+mj-lt"/>
              </a:rPr>
              <a:t>Su objetivo es supervisar a las instituciones estatales de carácter financiero, y velar porque ésta se realice con estándares de calidad y que las entidades se conduzcan cumpliendo el marco regulatorio y gestionando sus riesgos prudentemente, a fin de contribuir a preservar la estabilidad financiera de éstas</a:t>
            </a:r>
            <a:r>
              <a:rPr lang="es-MX" dirty="0" smtClean="0">
                <a:latin typeface="+mj-lt"/>
              </a:rPr>
              <a:t>.</a:t>
            </a:r>
            <a:endParaRPr lang="es-MX" dirty="0">
              <a:latin typeface="+mj-lt"/>
            </a:endParaRPr>
          </a:p>
          <a:p>
            <a:pPr marL="0" indent="0">
              <a:buNone/>
            </a:pPr>
            <a:r>
              <a:rPr lang="es-MX" dirty="0">
                <a:latin typeface="+mj-lt"/>
              </a:rPr>
              <a:t>Sus </a:t>
            </a:r>
            <a:r>
              <a:rPr lang="es-MX" b="1" dirty="0">
                <a:latin typeface="+mj-lt"/>
              </a:rPr>
              <a:t>funciones </a:t>
            </a:r>
            <a:r>
              <a:rPr lang="es-MX" dirty="0">
                <a:latin typeface="+mj-lt"/>
              </a:rPr>
              <a:t>son:</a:t>
            </a:r>
          </a:p>
          <a:p>
            <a:r>
              <a:rPr lang="es-MX" dirty="0">
                <a:latin typeface="+mj-lt"/>
              </a:rPr>
              <a:t>a) Definir lineamientos de supervisión a las unidades que dependen de la Superintendencia Adjunta.</a:t>
            </a:r>
          </a:p>
          <a:p>
            <a:r>
              <a:rPr lang="es-MX" dirty="0">
                <a:latin typeface="+mj-lt"/>
              </a:rPr>
              <a:t>b) Definir e implementar las políticas, objetivos, principios y características del proceso de supervisión que se aplicará a las instituciones fiscalizadas.</a:t>
            </a:r>
          </a:p>
          <a:p>
            <a:r>
              <a:rPr lang="es-MX" dirty="0">
                <a:latin typeface="+mj-lt"/>
              </a:rPr>
              <a:t>c) Aprobar el plan general de supervisión de las instituciones estatales de carácter financiero y evaluar su cumplimiento.</a:t>
            </a:r>
          </a:p>
          <a:p>
            <a:r>
              <a:rPr lang="es-MX" dirty="0">
                <a:latin typeface="+mj-lt"/>
              </a:rPr>
              <a:t>d) Gestionar procesos administrativos sancionatorios por infracciones al marco regulatorio por parte de los supervisados.</a:t>
            </a:r>
          </a:p>
          <a:p>
            <a:r>
              <a:rPr lang="es-MX" dirty="0">
                <a:latin typeface="+mj-lt"/>
              </a:rPr>
              <a:t>e) Autorizar  prórrogas a los supervisados por diferentes motivos: plazos planes de solución, remisión de información, etc.</a:t>
            </a:r>
          </a:p>
          <a:p>
            <a:r>
              <a:rPr lang="es-MX" dirty="0">
                <a:latin typeface="+mj-lt"/>
              </a:rPr>
              <a:t>f) Mantener reuniones periódicas con todo el personal de la Superintendencia Adjunta para evaluar, compartir y retroalimentarse sobre las tareas de supervisión de las instituciones bajo control y proyectos institucionales.</a:t>
            </a:r>
          </a:p>
          <a:p>
            <a:endParaRPr lang="es-MX" dirty="0">
              <a:latin typeface="+mj-lt"/>
            </a:endParaRPr>
          </a:p>
          <a:p>
            <a:r>
              <a:rPr lang="es-MX" b="1" dirty="0">
                <a:latin typeface="+mj-lt"/>
              </a:rPr>
              <a:t>No. De Empleados</a:t>
            </a:r>
            <a:r>
              <a:rPr lang="es-MX" dirty="0">
                <a:latin typeface="+mj-lt"/>
              </a:rPr>
              <a:t>:</a:t>
            </a:r>
            <a:r>
              <a:rPr lang="es-MX" b="1" dirty="0">
                <a:latin typeface="+mj-lt"/>
              </a:rPr>
              <a:t> 2</a:t>
            </a:r>
            <a:r>
              <a:rPr lang="es-MX" b="1" dirty="0" smtClean="0">
                <a:latin typeface="+mj-lt"/>
              </a:rPr>
              <a:t>	</a:t>
            </a:r>
            <a:r>
              <a:rPr lang="es-MX" dirty="0" smtClean="0">
                <a:latin typeface="+mj-lt"/>
              </a:rPr>
              <a:t>	</a:t>
            </a:r>
            <a:r>
              <a:rPr lang="es-MX" b="1" dirty="0" smtClean="0">
                <a:latin typeface="+mj-lt"/>
              </a:rPr>
              <a:t>Mujer</a:t>
            </a:r>
            <a:r>
              <a:rPr lang="es-MX" b="1" dirty="0">
                <a:latin typeface="+mj-lt"/>
              </a:rPr>
              <a:t>: </a:t>
            </a:r>
            <a:r>
              <a:rPr lang="es-MX" b="1" dirty="0" smtClean="0">
                <a:latin typeface="+mj-lt"/>
              </a:rPr>
              <a:t>2</a:t>
            </a:r>
            <a:endParaRPr lang="es-MX" b="1" dirty="0">
              <a:latin typeface="+mj-lt"/>
            </a:endParaRPr>
          </a:p>
          <a:p>
            <a:endParaRPr lang="es-SV" dirty="0"/>
          </a:p>
        </p:txBody>
      </p:sp>
    </p:spTree>
    <p:extLst>
      <p:ext uri="{BB962C8B-B14F-4D97-AF65-F5344CB8AC3E}">
        <p14:creationId xmlns:p14="http://schemas.microsoft.com/office/powerpoint/2010/main" val="244439499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pic>
        <p:nvPicPr>
          <p:cNvPr id="5" name="Imagen 4">
            <a:extLst>
              <a:ext uri="{FF2B5EF4-FFF2-40B4-BE49-F238E27FC236}">
                <a16:creationId xmlns:a16="http://schemas.microsoft.com/office/drawing/2014/main" id="{D33738AB-CF91-EC4A-ABE1-821F9CD4DEDB}"/>
              </a:ext>
            </a:extLst>
          </p:cNvPr>
          <p:cNvPicPr>
            <a:picLocks noChangeAspect="1"/>
          </p:cNvPicPr>
          <p:nvPr/>
        </p:nvPicPr>
        <p:blipFill>
          <a:blip r:embed="rId3"/>
          <a:stretch>
            <a:fillRect/>
          </a:stretch>
        </p:blipFill>
        <p:spPr>
          <a:xfrm>
            <a:off x="7441186" y="322914"/>
            <a:ext cx="1338379" cy="826852"/>
          </a:xfrm>
          <a:prstGeom prst="rect">
            <a:avLst/>
          </a:prstGeom>
        </p:spPr>
      </p:pic>
      <p:sp>
        <p:nvSpPr>
          <p:cNvPr id="2" name="Título 1"/>
          <p:cNvSpPr>
            <a:spLocks noGrp="1"/>
          </p:cNvSpPr>
          <p:nvPr>
            <p:ph type="title"/>
          </p:nvPr>
        </p:nvSpPr>
        <p:spPr>
          <a:xfrm>
            <a:off x="1867988" y="849087"/>
            <a:ext cx="6647361" cy="623594"/>
          </a:xfrm>
        </p:spPr>
        <p:txBody>
          <a:bodyPr>
            <a:normAutofit fontScale="90000"/>
          </a:bodyPr>
          <a:lstStyle/>
          <a:p>
            <a:r>
              <a:rPr lang="es-MX" sz="3100" dirty="0"/>
              <a:t>Intendencia de Instituciones Estatales </a:t>
            </a:r>
            <a:r>
              <a:rPr lang="es-MX" sz="3100" dirty="0" smtClean="0"/>
              <a:t/>
            </a:r>
            <a:br>
              <a:rPr lang="es-MX" sz="3100" dirty="0" smtClean="0"/>
            </a:br>
            <a:r>
              <a:rPr lang="es-MX" sz="3100" dirty="0" smtClean="0"/>
              <a:t>de </a:t>
            </a:r>
            <a:r>
              <a:rPr lang="es-MX" sz="3100" dirty="0"/>
              <a:t>Carácter Financiero</a:t>
            </a:r>
            <a:r>
              <a:rPr lang="es-MX" dirty="0"/>
              <a:t/>
            </a:r>
            <a:br>
              <a:rPr lang="es-MX" dirty="0"/>
            </a:br>
            <a:endParaRPr lang="es-SV" dirty="0"/>
          </a:p>
        </p:txBody>
      </p:sp>
      <p:sp>
        <p:nvSpPr>
          <p:cNvPr id="4" name="Marcador de contenido 3"/>
          <p:cNvSpPr>
            <a:spLocks noGrp="1"/>
          </p:cNvSpPr>
          <p:nvPr>
            <p:ph idx="1"/>
          </p:nvPr>
        </p:nvSpPr>
        <p:spPr>
          <a:xfrm>
            <a:off x="628650" y="1472680"/>
            <a:ext cx="7886700" cy="4928120"/>
          </a:xfrm>
        </p:spPr>
        <p:txBody>
          <a:bodyPr>
            <a:normAutofit fontScale="55000" lnSpcReduction="20000"/>
          </a:bodyPr>
          <a:lstStyle/>
          <a:p>
            <a:pPr marL="0" indent="0">
              <a:buNone/>
              <a:defRPr/>
            </a:pPr>
            <a:r>
              <a:rPr lang="es-ES" altLang="es-SV" dirty="0">
                <a:latin typeface="+mj-lt"/>
                <a:cs typeface="Arial" panose="020B0604020202020204" pitchFamily="34" charset="0"/>
              </a:rPr>
              <a:t>Su objetivo es realizar auditorías en las Instituciones Estatales de Carácter Financiero  que permitan determinar que estos cumplan con la normativa vigente y que el riesgo de sus operaciones está controlado</a:t>
            </a:r>
            <a:r>
              <a:rPr lang="es-ES" altLang="es-SV" dirty="0" smtClean="0">
                <a:latin typeface="+mj-lt"/>
                <a:cs typeface="Arial" panose="020B0604020202020204" pitchFamily="34" charset="0"/>
              </a:rPr>
              <a:t>.</a:t>
            </a:r>
            <a:endParaRPr lang="es-ES" altLang="es-SV" b="1" dirty="0">
              <a:latin typeface="+mj-lt"/>
              <a:cs typeface="Arial" panose="020B0604020202020204" pitchFamily="34" charset="0"/>
            </a:endParaRPr>
          </a:p>
          <a:p>
            <a:pPr>
              <a:defRPr/>
            </a:pPr>
            <a:r>
              <a:rPr lang="es-ES" altLang="es-SV" b="1" dirty="0">
                <a:latin typeface="+mj-lt"/>
                <a:cs typeface="Arial" panose="020B0604020202020204" pitchFamily="34" charset="0"/>
              </a:rPr>
              <a:t>Sus funciones son:</a:t>
            </a:r>
            <a:endParaRPr lang="es-SV" altLang="es-SV" b="1" dirty="0">
              <a:latin typeface="+mj-lt"/>
              <a:cs typeface="Arial" panose="020B0604020202020204" pitchFamily="34" charset="0"/>
            </a:endParaRPr>
          </a:p>
          <a:p>
            <a:pPr>
              <a:buFont typeface="+mj-lt"/>
              <a:buAutoNum type="alphaLcParenR"/>
              <a:defRPr/>
            </a:pPr>
            <a:r>
              <a:rPr lang="es-ES" altLang="es-SV" dirty="0">
                <a:latin typeface="+mj-lt"/>
                <a:cs typeface="Arial" panose="020B0604020202020204" pitchFamily="34" charset="0"/>
              </a:rPr>
              <a:t>Supervisar que las entidades adopten mecanismos para administrar, mitigar y controlar los riesgos a los que se encuentran expuestas en el desarrollo de sus actividades.</a:t>
            </a:r>
          </a:p>
          <a:p>
            <a:pPr>
              <a:buFont typeface="+mj-lt"/>
              <a:buAutoNum type="alphaLcParenR"/>
              <a:defRPr/>
            </a:pPr>
            <a:r>
              <a:rPr lang="es-ES" altLang="es-SV" dirty="0">
                <a:latin typeface="+mj-lt"/>
                <a:cs typeface="Arial" panose="020B0604020202020204" pitchFamily="34" charset="0"/>
              </a:rPr>
              <a:t>Velar por la adecuada gestión de los trámites presentados por las entidades supervisadas y del cumplimiento del marco legal y normativo que rigen las entidades sujetas de supervisión.</a:t>
            </a:r>
          </a:p>
          <a:p>
            <a:pPr>
              <a:buFont typeface="+mj-lt"/>
              <a:buAutoNum type="alphaLcParenR"/>
              <a:defRPr/>
            </a:pPr>
            <a:r>
              <a:rPr lang="es-ES" altLang="es-SV" dirty="0">
                <a:latin typeface="+mj-lt"/>
                <a:cs typeface="Arial" panose="020B0604020202020204" pitchFamily="34" charset="0"/>
              </a:rPr>
              <a:t>Solicitar la apertura de procesos administrativos sancionatorios derivados del incumplimiento de las entidades supervisadas a disposiciones legales, normativas. </a:t>
            </a:r>
          </a:p>
          <a:p>
            <a:pPr>
              <a:buFont typeface="+mj-lt"/>
              <a:buAutoNum type="alphaLcParenR"/>
              <a:defRPr/>
            </a:pPr>
            <a:r>
              <a:rPr lang="es-ES" altLang="es-SV" dirty="0">
                <a:latin typeface="+mj-lt"/>
                <a:cs typeface="Arial" panose="020B0604020202020204" pitchFamily="34" charset="0"/>
              </a:rPr>
              <a:t>Participar en la elaboración de reformas a las normas contables y prudenciales de acuerdo a las condiciones cambiantes del mercado y nuevas prácticas en la industria. </a:t>
            </a:r>
          </a:p>
          <a:p>
            <a:pPr>
              <a:buFont typeface="+mj-lt"/>
              <a:buAutoNum type="alphaLcParenR"/>
              <a:defRPr/>
            </a:pPr>
            <a:r>
              <a:rPr lang="es-ES" altLang="es-SV" dirty="0">
                <a:latin typeface="+mj-lt"/>
                <a:cs typeface="Arial" panose="020B0604020202020204" pitchFamily="34" charset="0"/>
              </a:rPr>
              <a:t>Proponer  las medidas de supervisión correctiva y preventiva para las instituciones supervisadas. </a:t>
            </a:r>
          </a:p>
          <a:p>
            <a:pPr>
              <a:buFont typeface="+mj-lt"/>
              <a:buAutoNum type="alphaLcParenR"/>
              <a:defRPr/>
            </a:pPr>
            <a:r>
              <a:rPr lang="es-ES" altLang="es-SV" dirty="0">
                <a:latin typeface="+mj-lt"/>
                <a:cs typeface="Arial" panose="020B0604020202020204" pitchFamily="34" charset="0"/>
              </a:rPr>
              <a:t>Mantener un canal de comunicación y sostener reuniones con las instituciones fiscalizadas para tratar temas atinentes a la supervisión de éstas.</a:t>
            </a:r>
          </a:p>
          <a:p>
            <a:pPr>
              <a:buFont typeface="+mj-lt"/>
              <a:buAutoNum type="alphaLcParenR"/>
              <a:defRPr/>
            </a:pPr>
            <a:r>
              <a:rPr lang="es-ES" altLang="es-SV" dirty="0">
                <a:latin typeface="+mj-lt"/>
                <a:cs typeface="Arial" panose="020B0604020202020204" pitchFamily="34" charset="0"/>
              </a:rPr>
              <a:t>Proporcionar apoyo a las diferentes áreas atendiendo requerimientos relacionados con las entidades supervisadas.</a:t>
            </a:r>
          </a:p>
          <a:p>
            <a:pPr>
              <a:defRPr/>
            </a:pPr>
            <a:endParaRPr lang="es-SV" altLang="es-SV" b="1" dirty="0">
              <a:latin typeface="+mj-lt"/>
              <a:cs typeface="Arial" panose="020B0604020202020204" pitchFamily="34" charset="0"/>
            </a:endParaRPr>
          </a:p>
          <a:p>
            <a:pPr>
              <a:defRPr/>
            </a:pPr>
            <a:r>
              <a:rPr lang="es-SV" altLang="es-SV" b="1" dirty="0">
                <a:latin typeface="+mj-lt"/>
                <a:cs typeface="Arial" panose="020B0604020202020204" pitchFamily="34" charset="0"/>
              </a:rPr>
              <a:t>No. De Empleados: </a:t>
            </a:r>
            <a:r>
              <a:rPr lang="es-SV" altLang="es-SV" b="1" dirty="0" smtClean="0">
                <a:latin typeface="+mj-lt"/>
                <a:cs typeface="Arial" panose="020B0604020202020204" pitchFamily="34" charset="0"/>
              </a:rPr>
              <a:t>2		Mujer</a:t>
            </a:r>
            <a:r>
              <a:rPr lang="es-SV" altLang="es-SV" b="1" dirty="0">
                <a:latin typeface="+mj-lt"/>
                <a:cs typeface="Arial" panose="020B0604020202020204" pitchFamily="34" charset="0"/>
              </a:rPr>
              <a:t>: 2</a:t>
            </a:r>
          </a:p>
          <a:p>
            <a:endParaRPr lang="es-SV" dirty="0"/>
          </a:p>
        </p:txBody>
      </p:sp>
    </p:spTree>
    <p:extLst>
      <p:ext uri="{BB962C8B-B14F-4D97-AF65-F5344CB8AC3E}">
        <p14:creationId xmlns:p14="http://schemas.microsoft.com/office/powerpoint/2010/main" val="311913009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pic>
        <p:nvPicPr>
          <p:cNvPr id="5" name="Imagen 4">
            <a:extLst>
              <a:ext uri="{FF2B5EF4-FFF2-40B4-BE49-F238E27FC236}">
                <a16:creationId xmlns:a16="http://schemas.microsoft.com/office/drawing/2014/main" id="{D33738AB-CF91-EC4A-ABE1-821F9CD4DEDB}"/>
              </a:ext>
            </a:extLst>
          </p:cNvPr>
          <p:cNvPicPr>
            <a:picLocks noChangeAspect="1"/>
          </p:cNvPicPr>
          <p:nvPr/>
        </p:nvPicPr>
        <p:blipFill>
          <a:blip r:embed="rId3"/>
          <a:stretch>
            <a:fillRect/>
          </a:stretch>
        </p:blipFill>
        <p:spPr>
          <a:xfrm>
            <a:off x="7441186" y="322914"/>
            <a:ext cx="1338379" cy="826852"/>
          </a:xfrm>
          <a:prstGeom prst="rect">
            <a:avLst/>
          </a:prstGeom>
        </p:spPr>
      </p:pic>
      <p:sp>
        <p:nvSpPr>
          <p:cNvPr id="2" name="Título 1"/>
          <p:cNvSpPr>
            <a:spLocks noGrp="1"/>
          </p:cNvSpPr>
          <p:nvPr>
            <p:ph type="title"/>
          </p:nvPr>
        </p:nvSpPr>
        <p:spPr>
          <a:xfrm>
            <a:off x="757646" y="809897"/>
            <a:ext cx="7757704" cy="662783"/>
          </a:xfrm>
        </p:spPr>
        <p:txBody>
          <a:bodyPr>
            <a:normAutofit fontScale="90000"/>
          </a:bodyPr>
          <a:lstStyle/>
          <a:p>
            <a:r>
              <a:rPr lang="es-MX" sz="3100" dirty="0"/>
              <a:t>Departamento de Supervisión de </a:t>
            </a:r>
            <a:r>
              <a:rPr lang="es-MX" sz="3100" dirty="0" smtClean="0"/>
              <a:t>Instituciones Estatales de Carácter Financiero</a:t>
            </a:r>
            <a:r>
              <a:rPr lang="es-MX" dirty="0"/>
              <a:t/>
            </a:r>
            <a:br>
              <a:rPr lang="es-MX" dirty="0"/>
            </a:br>
            <a:endParaRPr lang="es-SV" dirty="0"/>
          </a:p>
        </p:txBody>
      </p:sp>
      <p:sp>
        <p:nvSpPr>
          <p:cNvPr id="4" name="Marcador de contenido 3"/>
          <p:cNvSpPr>
            <a:spLocks noGrp="1"/>
          </p:cNvSpPr>
          <p:nvPr>
            <p:ph idx="1"/>
          </p:nvPr>
        </p:nvSpPr>
        <p:spPr>
          <a:xfrm>
            <a:off x="628650" y="1472680"/>
            <a:ext cx="7886700" cy="4915057"/>
          </a:xfrm>
        </p:spPr>
        <p:txBody>
          <a:bodyPr>
            <a:normAutofit fontScale="55000" lnSpcReduction="20000"/>
          </a:bodyPr>
          <a:lstStyle/>
          <a:p>
            <a:pPr marL="0" indent="0">
              <a:buNone/>
              <a:defRPr/>
            </a:pPr>
            <a:r>
              <a:rPr lang="es-SV" altLang="es-SV" dirty="0">
                <a:latin typeface="+mj-lt"/>
                <a:cs typeface="Arial" panose="020B0604020202020204" pitchFamily="34" charset="0"/>
              </a:rPr>
              <a:t>Su objetivo es </a:t>
            </a:r>
            <a:r>
              <a:rPr lang="es-MX" altLang="es-SV" dirty="0">
                <a:latin typeface="+mj-lt"/>
                <a:cs typeface="Arial" panose="020B0604020202020204" pitchFamily="34" charset="0"/>
              </a:rPr>
              <a:t>supervisar que las Instituciones Estatales de Carácter Financiero adopten mecanismos para gestionar los riesgos a los que se encuentran expuestos en el desarrollo de sus actividades e implementen medidas para mitigar y controlar los efectos adversos, así como verificar el cumplimiento de disposiciones legales y normativas aplicables</a:t>
            </a:r>
            <a:r>
              <a:rPr lang="es-MX" altLang="es-SV" dirty="0" smtClean="0">
                <a:latin typeface="+mj-lt"/>
                <a:cs typeface="Arial" panose="020B0604020202020204" pitchFamily="34" charset="0"/>
              </a:rPr>
              <a:t>.</a:t>
            </a:r>
            <a:endParaRPr lang="es-MX" altLang="es-SV" dirty="0">
              <a:latin typeface="+mj-lt"/>
              <a:cs typeface="Arial" panose="020B0604020202020204" pitchFamily="34" charset="0"/>
            </a:endParaRPr>
          </a:p>
          <a:p>
            <a:pPr>
              <a:defRPr/>
            </a:pPr>
            <a:r>
              <a:rPr lang="es-MX" altLang="es-SV" b="1" dirty="0">
                <a:latin typeface="+mj-lt"/>
                <a:cs typeface="Arial" panose="020B0604020202020204" pitchFamily="34" charset="0"/>
              </a:rPr>
              <a:t>Sus funciones son:</a:t>
            </a:r>
            <a:r>
              <a:rPr lang="es-MX" altLang="es-SV" dirty="0">
                <a:latin typeface="+mj-lt"/>
                <a:cs typeface="Arial" panose="020B0604020202020204" pitchFamily="34" charset="0"/>
              </a:rPr>
              <a:t> </a:t>
            </a:r>
          </a:p>
          <a:p>
            <a:pPr marL="342900" indent="-342900">
              <a:buFont typeface="+mj-lt"/>
              <a:buAutoNum type="alphaLcParenR"/>
              <a:defRPr/>
            </a:pPr>
            <a:r>
              <a:rPr lang="es-SV" dirty="0">
                <a:latin typeface="+mj-lt"/>
                <a:cs typeface="Arial" panose="020B0604020202020204" pitchFamily="34" charset="0"/>
              </a:rPr>
              <a:t>Evaluar las entidades con un enfoque de supervisión en base a riesgo a efectos de verificar la  gestión desarrollada para la asunción de riesgos.</a:t>
            </a:r>
          </a:p>
          <a:p>
            <a:pPr marL="342900" indent="-342900">
              <a:buFont typeface="+mj-lt"/>
              <a:buAutoNum type="alphaLcParenR"/>
              <a:defRPr/>
            </a:pPr>
            <a:r>
              <a:rPr lang="es-SV" dirty="0">
                <a:latin typeface="+mj-lt"/>
                <a:cs typeface="Arial" panose="020B0604020202020204" pitchFamily="34" charset="0"/>
              </a:rPr>
              <a:t>Ejecutar el proceso de supervisión en las entidades fiscalizadas para verificar el cumplimiento de las disposiciones legales y normativas.</a:t>
            </a:r>
          </a:p>
          <a:p>
            <a:pPr marL="342900" indent="-342900">
              <a:buFont typeface="+mj-lt"/>
              <a:buAutoNum type="alphaLcParenR"/>
              <a:defRPr/>
            </a:pPr>
            <a:r>
              <a:rPr lang="es-SV" dirty="0">
                <a:latin typeface="+mj-lt"/>
                <a:cs typeface="Arial" panose="020B0604020202020204" pitchFamily="34" charset="0"/>
              </a:rPr>
              <a:t>Realizar evaluación y seguimiento in situ a los planes de solución presentados por los supervisados para subsanar los hallazgos de las visitas de inspección. </a:t>
            </a:r>
          </a:p>
          <a:p>
            <a:pPr marL="342900" indent="-342900">
              <a:buFont typeface="+mj-lt"/>
              <a:buAutoNum type="alphaLcParenR"/>
              <a:defRPr/>
            </a:pPr>
            <a:r>
              <a:rPr lang="es-SV" dirty="0">
                <a:latin typeface="+mj-lt"/>
                <a:cs typeface="Arial" panose="020B0604020202020204" pitchFamily="34" charset="0"/>
              </a:rPr>
              <a:t>Proporcionar insumos para mantener actualizados los mapas de riesgos. </a:t>
            </a:r>
          </a:p>
          <a:p>
            <a:pPr marL="342900" indent="-342900">
              <a:buFont typeface="+mj-lt"/>
              <a:buAutoNum type="alphaLcParenR"/>
              <a:defRPr/>
            </a:pPr>
            <a:r>
              <a:rPr lang="es-SV" dirty="0">
                <a:latin typeface="+mj-lt"/>
                <a:cs typeface="Arial" panose="020B0604020202020204" pitchFamily="34" charset="0"/>
              </a:rPr>
              <a:t>Responder a consultas o peticiones de las entidades supervisadas u otras instituciones del estado.</a:t>
            </a:r>
          </a:p>
          <a:p>
            <a:pPr marL="342900" indent="-342900">
              <a:buFont typeface="+mj-lt"/>
              <a:buAutoNum type="alphaLcParenR"/>
              <a:defRPr/>
            </a:pPr>
            <a:r>
              <a:rPr lang="es-SV" dirty="0">
                <a:latin typeface="+mj-lt"/>
                <a:cs typeface="Arial" panose="020B0604020202020204" pitchFamily="34" charset="0"/>
              </a:rPr>
              <a:t>Tomar conocimiento de los acuerdos adoptados por los órganos de dirección y control de las entidades supervisadas.</a:t>
            </a:r>
          </a:p>
          <a:p>
            <a:pPr marL="342900" indent="-342900">
              <a:buFont typeface="+mj-lt"/>
              <a:buAutoNum type="alphaLcParenR"/>
              <a:defRPr/>
            </a:pPr>
            <a:r>
              <a:rPr lang="es-SV" dirty="0">
                <a:latin typeface="+mj-lt"/>
                <a:cs typeface="Arial" panose="020B0604020202020204" pitchFamily="34" charset="0"/>
              </a:rPr>
              <a:t>Verificar requisitos y ausencia de inhabilidades de directores de las entidades supervisadas.</a:t>
            </a:r>
          </a:p>
          <a:p>
            <a:pPr>
              <a:defRPr/>
            </a:pPr>
            <a:endParaRPr lang="es-SV" altLang="es-SV" dirty="0">
              <a:latin typeface="+mj-lt"/>
              <a:cs typeface="Arial" panose="020B0604020202020204" pitchFamily="34" charset="0"/>
            </a:endParaRPr>
          </a:p>
          <a:p>
            <a:pPr>
              <a:defRPr/>
            </a:pPr>
            <a:r>
              <a:rPr lang="es-SV" altLang="es-SV" b="1" dirty="0">
                <a:latin typeface="+mj-lt"/>
                <a:cs typeface="Arial" panose="020B0604020202020204" pitchFamily="34" charset="0"/>
              </a:rPr>
              <a:t>No. De Empleados: </a:t>
            </a:r>
            <a:r>
              <a:rPr lang="es-SV" altLang="es-SV" b="1" dirty="0" smtClean="0">
                <a:latin typeface="+mj-lt"/>
                <a:cs typeface="Arial" panose="020B0604020202020204" pitchFamily="34" charset="0"/>
              </a:rPr>
              <a:t>5		Hombre</a:t>
            </a:r>
            <a:r>
              <a:rPr lang="es-SV" altLang="es-SV" b="1" dirty="0">
                <a:latin typeface="+mj-lt"/>
                <a:cs typeface="Arial" panose="020B0604020202020204" pitchFamily="34" charset="0"/>
              </a:rPr>
              <a:t>: </a:t>
            </a:r>
            <a:r>
              <a:rPr lang="es-SV" altLang="es-SV" b="1" dirty="0" smtClean="0">
                <a:latin typeface="+mj-lt"/>
                <a:cs typeface="Arial" panose="020B0604020202020204" pitchFamily="34" charset="0"/>
              </a:rPr>
              <a:t>2		Mujer</a:t>
            </a:r>
            <a:r>
              <a:rPr lang="es-SV" altLang="es-SV" b="1" dirty="0">
                <a:latin typeface="+mj-lt"/>
                <a:cs typeface="Arial" panose="020B0604020202020204" pitchFamily="34" charset="0"/>
              </a:rPr>
              <a:t>: 3</a:t>
            </a:r>
          </a:p>
          <a:p>
            <a:endParaRPr lang="es-SV" dirty="0"/>
          </a:p>
        </p:txBody>
      </p:sp>
    </p:spTree>
    <p:extLst>
      <p:ext uri="{BB962C8B-B14F-4D97-AF65-F5344CB8AC3E}">
        <p14:creationId xmlns:p14="http://schemas.microsoft.com/office/powerpoint/2010/main" val="353445259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3511" y="0"/>
            <a:ext cx="9142477" cy="6858000"/>
          </a:xfrm>
          <a:prstGeom prst="rect">
            <a:avLst/>
          </a:prstGeom>
        </p:spPr>
      </p:pic>
      <p:pic>
        <p:nvPicPr>
          <p:cNvPr id="5" name="Imagen 4">
            <a:extLst>
              <a:ext uri="{FF2B5EF4-FFF2-40B4-BE49-F238E27FC236}">
                <a16:creationId xmlns:a16="http://schemas.microsoft.com/office/drawing/2014/main" id="{D33738AB-CF91-EC4A-ABE1-821F9CD4DEDB}"/>
              </a:ext>
            </a:extLst>
          </p:cNvPr>
          <p:cNvPicPr>
            <a:picLocks noChangeAspect="1"/>
          </p:cNvPicPr>
          <p:nvPr/>
        </p:nvPicPr>
        <p:blipFill>
          <a:blip r:embed="rId3"/>
          <a:stretch>
            <a:fillRect/>
          </a:stretch>
        </p:blipFill>
        <p:spPr>
          <a:xfrm>
            <a:off x="7441186" y="322914"/>
            <a:ext cx="1338379" cy="826852"/>
          </a:xfrm>
          <a:prstGeom prst="rect">
            <a:avLst/>
          </a:prstGeom>
        </p:spPr>
      </p:pic>
      <p:sp>
        <p:nvSpPr>
          <p:cNvPr id="2" name="Título 1"/>
          <p:cNvSpPr>
            <a:spLocks noGrp="1"/>
          </p:cNvSpPr>
          <p:nvPr>
            <p:ph type="title"/>
          </p:nvPr>
        </p:nvSpPr>
        <p:spPr>
          <a:xfrm>
            <a:off x="3278752" y="1126906"/>
            <a:ext cx="4831623" cy="45719"/>
          </a:xfrm>
        </p:spPr>
        <p:txBody>
          <a:bodyPr>
            <a:normAutofit fontScale="90000"/>
          </a:bodyPr>
          <a:lstStyle/>
          <a:p>
            <a:r>
              <a:rPr lang="es-SV" sz="2800" dirty="0"/>
              <a:t>Dirección de </a:t>
            </a:r>
            <a:r>
              <a:rPr lang="es-SV" sz="2800" dirty="0" smtClean="0"/>
              <a:t>Administración y Finanzas</a:t>
            </a:r>
            <a:r>
              <a:rPr lang="es-SV" dirty="0"/>
              <a:t/>
            </a:r>
            <a:br>
              <a:rPr lang="es-SV" dirty="0"/>
            </a:br>
            <a:endParaRPr lang="es-SV" dirty="0"/>
          </a:p>
        </p:txBody>
      </p:sp>
      <p:sp>
        <p:nvSpPr>
          <p:cNvPr id="4" name="Marcador de contenido 3"/>
          <p:cNvSpPr>
            <a:spLocks noGrp="1"/>
          </p:cNvSpPr>
          <p:nvPr>
            <p:ph idx="1"/>
          </p:nvPr>
        </p:nvSpPr>
        <p:spPr>
          <a:xfrm>
            <a:off x="628650" y="1345474"/>
            <a:ext cx="7886700" cy="5068389"/>
          </a:xfrm>
        </p:spPr>
        <p:txBody>
          <a:bodyPr>
            <a:normAutofit fontScale="40000" lnSpcReduction="20000"/>
          </a:bodyPr>
          <a:lstStyle/>
          <a:p>
            <a:pPr marL="0" indent="0">
              <a:buNone/>
              <a:defRPr/>
            </a:pPr>
            <a:r>
              <a:rPr lang="es-MX" altLang="es-SV" sz="3000" dirty="0" smtClean="0">
                <a:latin typeface="+mj-lt"/>
                <a:cs typeface="Arial" panose="020B0604020202020204" pitchFamily="34" charset="0"/>
              </a:rPr>
              <a:t>D</a:t>
            </a:r>
            <a:r>
              <a:rPr lang="es-ES_tradnl" altLang="es-SV" sz="3000" dirty="0" err="1" smtClean="0">
                <a:latin typeface="+mj-lt"/>
                <a:cs typeface="Arial" panose="020B0604020202020204" pitchFamily="34" charset="0"/>
              </a:rPr>
              <a:t>irige</a:t>
            </a:r>
            <a:r>
              <a:rPr lang="es-ES_tradnl" altLang="es-SV" sz="3000" dirty="0" smtClean="0">
                <a:latin typeface="+mj-lt"/>
                <a:cs typeface="Arial" panose="020B0604020202020204" pitchFamily="34" charset="0"/>
              </a:rPr>
              <a:t> </a:t>
            </a:r>
            <a:r>
              <a:rPr lang="es-ES_tradnl" altLang="es-SV" sz="3000" dirty="0">
                <a:latin typeface="+mj-lt"/>
                <a:cs typeface="Arial" panose="020B0604020202020204" pitchFamily="34" charset="0"/>
              </a:rPr>
              <a:t>la gestión </a:t>
            </a:r>
            <a:r>
              <a:rPr lang="es-ES_tradnl" altLang="es-SV" sz="3000" dirty="0" smtClean="0">
                <a:latin typeface="+mj-lt"/>
                <a:cs typeface="Arial" panose="020B0604020202020204" pitchFamily="34" charset="0"/>
              </a:rPr>
              <a:t>administrativa, financiera </a:t>
            </a:r>
            <a:r>
              <a:rPr lang="es-ES_tradnl" altLang="es-SV" sz="3000" dirty="0">
                <a:latin typeface="+mj-lt"/>
                <a:cs typeface="Arial" panose="020B0604020202020204" pitchFamily="34" charset="0"/>
              </a:rPr>
              <a:t>y </a:t>
            </a:r>
            <a:r>
              <a:rPr lang="es-ES_tradnl" altLang="es-SV" sz="3000" dirty="0" smtClean="0">
                <a:latin typeface="+mj-lt"/>
                <a:cs typeface="Arial" panose="020B0604020202020204" pitchFamily="34" charset="0"/>
              </a:rPr>
              <a:t>de </a:t>
            </a:r>
            <a:r>
              <a:rPr lang="es-ES_tradnl" altLang="es-SV" sz="3000" dirty="0">
                <a:latin typeface="+mj-lt"/>
                <a:cs typeface="Arial" panose="020B0604020202020204" pitchFamily="34" charset="0"/>
              </a:rPr>
              <a:t>recursos humanos que requiere la Superintendencia para su adecuado funcionamiento, además de procurar y mantener los medios materiales necesarios para el funcionamiento normal de la Institución</a:t>
            </a:r>
            <a:r>
              <a:rPr lang="es-ES_tradnl" altLang="es-SV" sz="3000" dirty="0" smtClean="0">
                <a:latin typeface="+mj-lt"/>
                <a:cs typeface="Arial" panose="020B0604020202020204" pitchFamily="34" charset="0"/>
              </a:rPr>
              <a:t>.</a:t>
            </a:r>
            <a:endParaRPr lang="es-ES_tradnl" altLang="es-SV" sz="3000" dirty="0">
              <a:latin typeface="+mj-lt"/>
              <a:cs typeface="Arial" panose="020B0604020202020204" pitchFamily="34" charset="0"/>
            </a:endParaRPr>
          </a:p>
          <a:p>
            <a:pPr>
              <a:defRPr/>
            </a:pPr>
            <a:r>
              <a:rPr lang="es-ES_tradnl" altLang="es-SV" sz="3000" b="1" dirty="0">
                <a:latin typeface="+mj-lt"/>
                <a:cs typeface="Arial" panose="020B0604020202020204" pitchFamily="34" charset="0"/>
              </a:rPr>
              <a:t>Sus funciones son:</a:t>
            </a:r>
          </a:p>
          <a:p>
            <a:pPr>
              <a:buFont typeface="+mj-lt"/>
              <a:buAutoNum type="alphaLcParenR"/>
              <a:defRPr/>
            </a:pPr>
            <a:r>
              <a:rPr lang="es-SV" sz="3000" dirty="0">
                <a:latin typeface="+mj-lt"/>
                <a:cs typeface="Arial" panose="020B0604020202020204" pitchFamily="34" charset="0"/>
              </a:rPr>
              <a:t>Asegurar el desarrollo de </a:t>
            </a:r>
            <a:r>
              <a:rPr lang="es-SV" sz="3000" dirty="0" err="1">
                <a:latin typeface="+mj-lt"/>
                <a:cs typeface="Arial" panose="020B0604020202020204" pitchFamily="34" charset="0"/>
              </a:rPr>
              <a:t>de</a:t>
            </a:r>
            <a:r>
              <a:rPr lang="es-SV" sz="3000" dirty="0">
                <a:latin typeface="+mj-lt"/>
                <a:cs typeface="Arial" panose="020B0604020202020204" pitchFamily="34" charset="0"/>
              </a:rPr>
              <a:t> estrategias e instrumentos de gestión de recursos humanos, que garanticen la efectiva consecución de objetivos y cumplimiento de metas institucionales.</a:t>
            </a:r>
          </a:p>
          <a:p>
            <a:pPr>
              <a:buFont typeface="+mj-lt"/>
              <a:buAutoNum type="alphaLcParenR"/>
              <a:defRPr/>
            </a:pPr>
            <a:r>
              <a:rPr lang="es-MX" sz="3000" dirty="0">
                <a:latin typeface="+mj-lt"/>
                <a:cs typeface="Arial" panose="020B0604020202020204" pitchFamily="34" charset="0"/>
              </a:rPr>
              <a:t>Garantizar la administración óptima de los recursos institucionales proporcionando información contable financiera confiable y oportuna para la toma de decisiones, de acuerdo a </a:t>
            </a:r>
            <a:r>
              <a:rPr lang="es-SV" sz="3000" dirty="0">
                <a:latin typeface="+mj-lt"/>
                <a:cs typeface="Arial" panose="020B0604020202020204" pitchFamily="34" charset="0"/>
              </a:rPr>
              <a:t>de acuerdo a las Normas de Control Interno Específicas de la Superintendencia del Sistema Financiero y otros reglamentos e instructivos aplicables a este tema.</a:t>
            </a:r>
          </a:p>
          <a:p>
            <a:pPr>
              <a:buFont typeface="+mj-lt"/>
              <a:buAutoNum type="alphaLcParenR"/>
              <a:defRPr/>
            </a:pPr>
            <a:r>
              <a:rPr lang="es-SV" sz="3000" dirty="0">
                <a:latin typeface="+mj-lt"/>
                <a:cs typeface="Arial" panose="020B0604020202020204" pitchFamily="34" charset="0"/>
              </a:rPr>
              <a:t>Garantizar que los Bienes y Servicios solicitados por las diferentes unidades, sean contratados de forma oportuna asegurando la mejor calidad y precio, de acuerdo a los procedimientos establecidos en la  Ley de Adquisiciones y Contrataciones de la Administración Pública y su reglamento, así como la normativa interna aplicable.</a:t>
            </a:r>
          </a:p>
          <a:p>
            <a:pPr>
              <a:buFont typeface="+mj-lt"/>
              <a:buAutoNum type="alphaLcParenR"/>
              <a:defRPr/>
            </a:pPr>
            <a:r>
              <a:rPr lang="es-SV" sz="3000" dirty="0">
                <a:latin typeface="+mj-lt"/>
                <a:cs typeface="Arial" panose="020B0604020202020204" pitchFamily="34" charset="0"/>
              </a:rPr>
              <a:t>Garantizar la actualización de los manuales administrativos para el funcionamiento técnico de la Institución.</a:t>
            </a:r>
          </a:p>
          <a:p>
            <a:pPr>
              <a:buFont typeface="+mj-lt"/>
              <a:buAutoNum type="alphaLcParenR"/>
              <a:defRPr/>
            </a:pPr>
            <a:r>
              <a:rPr lang="es-ES_tradnl" sz="3000" dirty="0">
                <a:latin typeface="+mj-lt"/>
                <a:cs typeface="Arial" panose="020B0604020202020204" pitchFamily="34" charset="0"/>
              </a:rPr>
              <a:t>Asegurar una administración ágil y oportuna de los recursos logísticos y servicio de apoyo proporcionados  a las distintas Unidades Organizativas, para la realización de sus actividades para el cumplimiento de sus objetivos y metas de los planes de trabajo</a:t>
            </a:r>
            <a:r>
              <a:rPr lang="es-MX" sz="3000" dirty="0">
                <a:latin typeface="+mj-lt"/>
                <a:cs typeface="Arial" panose="020B0604020202020204" pitchFamily="34" charset="0"/>
              </a:rPr>
              <a:t>.</a:t>
            </a:r>
            <a:endParaRPr lang="es-SV" sz="3000" dirty="0">
              <a:latin typeface="+mj-lt"/>
              <a:cs typeface="Arial" panose="020B0604020202020204" pitchFamily="34" charset="0"/>
            </a:endParaRPr>
          </a:p>
          <a:p>
            <a:pPr>
              <a:buFont typeface="+mj-lt"/>
              <a:buAutoNum type="alphaLcParenR"/>
              <a:defRPr/>
            </a:pPr>
            <a:r>
              <a:rPr lang="es-MX" sz="3000" dirty="0">
                <a:latin typeface="+mj-lt"/>
                <a:cs typeface="Arial" panose="020B0604020202020204" pitchFamily="34" charset="0"/>
              </a:rPr>
              <a:t>Garantizar la ejecución de  acciones que propicien la agilización del flujo de documentación, racionalizando la recepción, registro, clasificación, distribución y control de acuerdo con las normas y procedimientos establecidos.</a:t>
            </a:r>
            <a:endParaRPr lang="es-SV" sz="3000" dirty="0">
              <a:latin typeface="+mj-lt"/>
              <a:cs typeface="Arial" panose="020B0604020202020204" pitchFamily="34" charset="0"/>
            </a:endParaRPr>
          </a:p>
          <a:p>
            <a:pPr>
              <a:buFont typeface="+mj-lt"/>
              <a:buAutoNum type="alphaLcParenR"/>
              <a:defRPr/>
            </a:pPr>
            <a:r>
              <a:rPr lang="es-ES_tradnl" sz="3000" dirty="0">
                <a:latin typeface="+mj-lt"/>
                <a:cs typeface="Arial" panose="020B0604020202020204" pitchFamily="34" charset="0"/>
              </a:rPr>
              <a:t>Impulsar acciones en beneficio  del desarrollo continuo por medio de programas de formación y capacitación para mejorar las competencias de todo el personal.</a:t>
            </a:r>
            <a:endParaRPr lang="es-SV" sz="3000" dirty="0">
              <a:latin typeface="+mj-lt"/>
              <a:cs typeface="Arial" panose="020B0604020202020204" pitchFamily="34" charset="0"/>
            </a:endParaRPr>
          </a:p>
          <a:p>
            <a:pPr>
              <a:buFont typeface="+mj-lt"/>
              <a:buAutoNum type="alphaLcParenR"/>
              <a:defRPr/>
            </a:pPr>
            <a:r>
              <a:rPr lang="es-MX" sz="3000" dirty="0">
                <a:latin typeface="+mj-lt"/>
                <a:cs typeface="Arial" panose="020B0604020202020204" pitchFamily="34" charset="0"/>
              </a:rPr>
              <a:t>Garantizar la protección de las personas, los bienes, valores, negocios de la institución y el normal funcionamiento de los servicios.</a:t>
            </a:r>
          </a:p>
          <a:p>
            <a:pPr>
              <a:buFont typeface="+mj-lt"/>
              <a:buAutoNum type="alphaLcParenR"/>
              <a:defRPr/>
            </a:pPr>
            <a:r>
              <a:rPr lang="es-SV" sz="3000" dirty="0">
                <a:latin typeface="+mj-lt"/>
                <a:cs typeface="Arial" panose="020B0604020202020204" pitchFamily="34" charset="0"/>
              </a:rPr>
              <a:t>Asegurar el adecuado funcionamiento del Sistema Institucional de Gestión Documental y Archivos (SIGDA) que permita localizar con prontitud y seguridad la información que genere, procese o reciba.</a:t>
            </a:r>
          </a:p>
          <a:p>
            <a:pPr>
              <a:defRPr/>
            </a:pPr>
            <a:endParaRPr lang="es-ES_tradnl" altLang="es-SV" sz="3000" dirty="0">
              <a:latin typeface="+mj-lt"/>
              <a:cs typeface="Arial" panose="020B0604020202020204" pitchFamily="34" charset="0"/>
            </a:endParaRPr>
          </a:p>
          <a:p>
            <a:pPr>
              <a:defRPr/>
            </a:pPr>
            <a:r>
              <a:rPr lang="es-ES_tradnl" altLang="es-SV" sz="3000" b="1" dirty="0">
                <a:latin typeface="+mj-lt"/>
                <a:cs typeface="Arial" panose="020B0604020202020204" pitchFamily="34" charset="0"/>
              </a:rPr>
              <a:t>No de Empleados: 2                          Mujer: 2</a:t>
            </a:r>
            <a:endParaRPr lang="es-MX" altLang="es-SV" sz="3000" b="1" dirty="0">
              <a:latin typeface="+mj-lt"/>
              <a:cs typeface="Arial" panose="020B0604020202020204" pitchFamily="34" charset="0"/>
            </a:endParaRPr>
          </a:p>
          <a:p>
            <a:endParaRPr lang="es-SV" dirty="0"/>
          </a:p>
        </p:txBody>
      </p:sp>
    </p:spTree>
    <p:extLst>
      <p:ext uri="{BB962C8B-B14F-4D97-AF65-F5344CB8AC3E}">
        <p14:creationId xmlns:p14="http://schemas.microsoft.com/office/powerpoint/2010/main" val="259971463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pic>
        <p:nvPicPr>
          <p:cNvPr id="5" name="Imagen 4">
            <a:extLst>
              <a:ext uri="{FF2B5EF4-FFF2-40B4-BE49-F238E27FC236}">
                <a16:creationId xmlns:a16="http://schemas.microsoft.com/office/drawing/2014/main" id="{D33738AB-CF91-EC4A-ABE1-821F9CD4DEDB}"/>
              </a:ext>
            </a:extLst>
          </p:cNvPr>
          <p:cNvPicPr>
            <a:picLocks noChangeAspect="1"/>
          </p:cNvPicPr>
          <p:nvPr/>
        </p:nvPicPr>
        <p:blipFill>
          <a:blip r:embed="rId3"/>
          <a:stretch>
            <a:fillRect/>
          </a:stretch>
        </p:blipFill>
        <p:spPr>
          <a:xfrm>
            <a:off x="7441186" y="322914"/>
            <a:ext cx="1338379" cy="826852"/>
          </a:xfrm>
          <a:prstGeom prst="rect">
            <a:avLst/>
          </a:prstGeom>
        </p:spPr>
      </p:pic>
      <p:sp>
        <p:nvSpPr>
          <p:cNvPr id="2" name="Título 1"/>
          <p:cNvSpPr>
            <a:spLocks noGrp="1"/>
          </p:cNvSpPr>
          <p:nvPr>
            <p:ph type="title"/>
          </p:nvPr>
        </p:nvSpPr>
        <p:spPr>
          <a:xfrm>
            <a:off x="2299062" y="1031966"/>
            <a:ext cx="6216287" cy="287383"/>
          </a:xfrm>
        </p:spPr>
        <p:txBody>
          <a:bodyPr>
            <a:normAutofit fontScale="90000"/>
          </a:bodyPr>
          <a:lstStyle/>
          <a:p>
            <a:r>
              <a:rPr lang="es-MX" sz="3100" dirty="0"/>
              <a:t>Departamento de Gestión Humana </a:t>
            </a:r>
            <a:r>
              <a:rPr lang="es-MX" sz="3100" dirty="0" smtClean="0"/>
              <a:t/>
            </a:r>
            <a:br>
              <a:rPr lang="es-MX" sz="3100" dirty="0" smtClean="0"/>
            </a:br>
            <a:r>
              <a:rPr lang="es-MX" sz="3100" dirty="0" smtClean="0"/>
              <a:t>y </a:t>
            </a:r>
            <a:r>
              <a:rPr lang="es-MX" sz="3100" dirty="0"/>
              <a:t>Organizacional</a:t>
            </a:r>
            <a:r>
              <a:rPr lang="es-MX" dirty="0"/>
              <a:t/>
            </a:r>
            <a:br>
              <a:rPr lang="es-MX" dirty="0"/>
            </a:br>
            <a:endParaRPr lang="es-SV" dirty="0"/>
          </a:p>
        </p:txBody>
      </p:sp>
      <p:sp>
        <p:nvSpPr>
          <p:cNvPr id="4" name="Marcador de contenido 3"/>
          <p:cNvSpPr>
            <a:spLocks noGrp="1"/>
          </p:cNvSpPr>
          <p:nvPr>
            <p:ph idx="1"/>
          </p:nvPr>
        </p:nvSpPr>
        <p:spPr>
          <a:xfrm>
            <a:off x="628650" y="1472680"/>
            <a:ext cx="7886700" cy="5019560"/>
          </a:xfrm>
        </p:spPr>
        <p:txBody>
          <a:bodyPr>
            <a:normAutofit fontScale="47500" lnSpcReduction="20000"/>
          </a:bodyPr>
          <a:lstStyle/>
          <a:p>
            <a:pPr marL="0" indent="0">
              <a:buNone/>
              <a:defRPr/>
            </a:pPr>
            <a:r>
              <a:rPr lang="es-SV" altLang="es-SV" dirty="0">
                <a:latin typeface="+mj-lt"/>
                <a:cs typeface="Arial" panose="020B0604020202020204" pitchFamily="34" charset="0"/>
              </a:rPr>
              <a:t>Su objetivo es </a:t>
            </a:r>
            <a:r>
              <a:rPr lang="es-MX" altLang="es-SV" dirty="0">
                <a:latin typeface="+mj-lt"/>
                <a:cs typeface="Arial" panose="020B0604020202020204" pitchFamily="34" charset="0"/>
              </a:rPr>
              <a:t>desarrollar estrategias e instrumentos de gestión de recursos humanos que garanticen la efectiva consecución de objetivos y cumplimiento de metas</a:t>
            </a:r>
            <a:r>
              <a:rPr lang="es-MX" altLang="es-SV" dirty="0" smtClean="0">
                <a:latin typeface="+mj-lt"/>
                <a:cs typeface="Arial" panose="020B0604020202020204" pitchFamily="34" charset="0"/>
              </a:rPr>
              <a:t>.</a:t>
            </a:r>
            <a:endParaRPr lang="es-MX" altLang="es-SV" b="1" dirty="0">
              <a:latin typeface="+mj-lt"/>
              <a:cs typeface="Arial" panose="020B0604020202020204" pitchFamily="34" charset="0"/>
            </a:endParaRPr>
          </a:p>
          <a:p>
            <a:pPr>
              <a:defRPr/>
            </a:pPr>
            <a:r>
              <a:rPr lang="es-SV" altLang="es-SV" b="1" dirty="0">
                <a:latin typeface="+mj-lt"/>
                <a:cs typeface="Arial" panose="020B0604020202020204" pitchFamily="34" charset="0"/>
              </a:rPr>
              <a:t>Sus funciones son: </a:t>
            </a:r>
          </a:p>
          <a:p>
            <a:pPr>
              <a:buFont typeface="+mj-lt"/>
              <a:buAutoNum type="alphaLcParenR"/>
              <a:defRPr/>
            </a:pPr>
            <a:r>
              <a:rPr lang="es-MX" dirty="0">
                <a:latin typeface="+mj-lt"/>
                <a:cs typeface="Arial" panose="020B0604020202020204" pitchFamily="34" charset="0"/>
              </a:rPr>
              <a:t>Diseñar y proponer y aplicar políticas de recursos humanos para apoyar a la Dirección Superior, en el desarrollo de sistemas integrados que faciliten la gestión del cambio coherente con la misión, visión y valores institucionales.</a:t>
            </a:r>
            <a:endParaRPr lang="es-SV" dirty="0">
              <a:latin typeface="+mj-lt"/>
              <a:cs typeface="Arial" panose="020B0604020202020204" pitchFamily="34" charset="0"/>
            </a:endParaRPr>
          </a:p>
          <a:p>
            <a:pPr>
              <a:buFont typeface="+mj-lt"/>
              <a:buAutoNum type="alphaLcParenR"/>
              <a:defRPr/>
            </a:pPr>
            <a:r>
              <a:rPr lang="es-MX" dirty="0">
                <a:latin typeface="+mj-lt"/>
                <a:cs typeface="Arial" panose="020B0604020202020204" pitchFamily="34" charset="0"/>
              </a:rPr>
              <a:t>Diseñar, proponer y mantener actualizados sistemas de sueldos y salarios, con estructuras salariales equitativas, para que su operación sea ágil y oportuna de pago de salarios y rubros afines.</a:t>
            </a:r>
            <a:endParaRPr lang="es-SV" dirty="0">
              <a:latin typeface="+mj-lt"/>
              <a:cs typeface="Arial" panose="020B0604020202020204" pitchFamily="34" charset="0"/>
            </a:endParaRPr>
          </a:p>
          <a:p>
            <a:pPr>
              <a:buFont typeface="+mj-lt"/>
              <a:buAutoNum type="alphaLcParenR"/>
              <a:defRPr/>
            </a:pPr>
            <a:r>
              <a:rPr lang="es-MX" dirty="0">
                <a:latin typeface="+mj-lt"/>
                <a:cs typeface="Arial" panose="020B0604020202020204" pitchFamily="34" charset="0"/>
              </a:rPr>
              <a:t>Administrar las prestaciones que de acuerdo con el Reglamento Interno de Trabajo les correspondan a los empleados.</a:t>
            </a:r>
            <a:endParaRPr lang="es-SV" dirty="0">
              <a:latin typeface="+mj-lt"/>
              <a:cs typeface="Arial" panose="020B0604020202020204" pitchFamily="34" charset="0"/>
            </a:endParaRPr>
          </a:p>
          <a:p>
            <a:pPr>
              <a:buFont typeface="+mj-lt"/>
              <a:buAutoNum type="alphaLcParenR"/>
              <a:defRPr/>
            </a:pPr>
            <a:r>
              <a:rPr lang="es-MX" dirty="0">
                <a:latin typeface="+mj-lt"/>
                <a:cs typeface="Arial" panose="020B0604020202020204" pitchFamily="34" charset="0"/>
              </a:rPr>
              <a:t>Apoyar a otras Unidades a solucionar problemas laborales, mediante asesoramiento y búsqueda de soluciones conjuntas.</a:t>
            </a:r>
            <a:endParaRPr lang="es-SV" dirty="0">
              <a:latin typeface="+mj-lt"/>
              <a:cs typeface="Arial" panose="020B0604020202020204" pitchFamily="34" charset="0"/>
            </a:endParaRPr>
          </a:p>
          <a:p>
            <a:pPr>
              <a:buFont typeface="+mj-lt"/>
              <a:buAutoNum type="alphaLcParenR"/>
              <a:defRPr/>
            </a:pPr>
            <a:r>
              <a:rPr lang="es-MX" dirty="0">
                <a:latin typeface="+mj-lt"/>
                <a:cs typeface="Arial" panose="020B0604020202020204" pitchFamily="34" charset="0"/>
              </a:rPr>
              <a:t>Llevar y mantener actualizado los registros del personal, tales como: expedientes de los aspirantes, expediente del personal, movimientos de personal y otros en el sistema de Gestión Humana. </a:t>
            </a:r>
            <a:endParaRPr lang="es-SV" dirty="0">
              <a:latin typeface="+mj-lt"/>
              <a:cs typeface="Arial" panose="020B0604020202020204" pitchFamily="34" charset="0"/>
            </a:endParaRPr>
          </a:p>
          <a:p>
            <a:pPr>
              <a:buFont typeface="+mj-lt"/>
              <a:buAutoNum type="alphaLcParenR"/>
              <a:defRPr/>
            </a:pPr>
            <a:r>
              <a:rPr lang="es-MX" dirty="0">
                <a:latin typeface="+mj-lt"/>
                <a:cs typeface="Arial" panose="020B0604020202020204" pitchFamily="34" charset="0"/>
              </a:rPr>
              <a:t>Diseñar y mantener en operación un sistema de evaluación del desempeño, que permita conocer el nivel de eficiencia del personal.</a:t>
            </a:r>
            <a:endParaRPr lang="es-SV" dirty="0">
              <a:latin typeface="+mj-lt"/>
              <a:cs typeface="Arial" panose="020B0604020202020204" pitchFamily="34" charset="0"/>
            </a:endParaRPr>
          </a:p>
          <a:p>
            <a:pPr>
              <a:buFont typeface="+mj-lt"/>
              <a:buAutoNum type="alphaLcParenR"/>
              <a:defRPr/>
            </a:pPr>
            <a:r>
              <a:rPr lang="es-MX" dirty="0">
                <a:latin typeface="+mj-lt"/>
                <a:cs typeface="Arial" panose="020B0604020202020204" pitchFamily="34" charset="0"/>
              </a:rPr>
              <a:t>Planificar los requerimientos del personal y realizar procesos de reclutamiento, selección, contratación de personal.</a:t>
            </a:r>
            <a:endParaRPr lang="es-SV" dirty="0">
              <a:latin typeface="+mj-lt"/>
              <a:cs typeface="Arial" panose="020B0604020202020204" pitchFamily="34" charset="0"/>
            </a:endParaRPr>
          </a:p>
          <a:p>
            <a:pPr>
              <a:buFont typeface="+mj-lt"/>
              <a:buAutoNum type="alphaLcParenR"/>
              <a:defRPr/>
            </a:pPr>
            <a:r>
              <a:rPr lang="es-MX" dirty="0">
                <a:latin typeface="+mj-lt"/>
                <a:cs typeface="Arial" panose="020B0604020202020204" pitchFamily="34" charset="0"/>
              </a:rPr>
              <a:t>Ejecutar y revisar el Programa de inducción general y técnico, de acuerdo a lo planificado por las diferentes unidades responsables de realizar dicha inducción.</a:t>
            </a:r>
            <a:endParaRPr lang="es-SV" dirty="0">
              <a:latin typeface="+mj-lt"/>
              <a:cs typeface="Arial" panose="020B0604020202020204" pitchFamily="34" charset="0"/>
            </a:endParaRPr>
          </a:p>
          <a:p>
            <a:pPr>
              <a:buFont typeface="+mj-lt"/>
              <a:buAutoNum type="alphaLcParenR"/>
              <a:defRPr/>
            </a:pPr>
            <a:r>
              <a:rPr lang="es-MX" dirty="0">
                <a:latin typeface="+mj-lt"/>
                <a:cs typeface="Arial" panose="020B0604020202020204" pitchFamily="34" charset="0"/>
              </a:rPr>
              <a:t>Elaborar el presupuesto de Sueldos y rubros afines de todo el personal de la Institución.</a:t>
            </a:r>
            <a:endParaRPr lang="es-SV" dirty="0">
              <a:latin typeface="+mj-lt"/>
              <a:cs typeface="Arial" panose="020B0604020202020204" pitchFamily="34" charset="0"/>
            </a:endParaRPr>
          </a:p>
          <a:p>
            <a:pPr>
              <a:defRPr/>
            </a:pPr>
            <a:endParaRPr lang="es-SV" altLang="es-SV" b="1" dirty="0">
              <a:latin typeface="+mj-lt"/>
              <a:cs typeface="Arial" panose="020B0604020202020204" pitchFamily="34" charset="0"/>
            </a:endParaRPr>
          </a:p>
          <a:p>
            <a:pPr>
              <a:defRPr/>
            </a:pPr>
            <a:r>
              <a:rPr lang="es-SV" altLang="es-SV" b="1" dirty="0">
                <a:latin typeface="+mj-lt"/>
                <a:cs typeface="Arial" panose="020B0604020202020204" pitchFamily="34" charset="0"/>
              </a:rPr>
              <a:t>No. De Empleados:  </a:t>
            </a:r>
            <a:r>
              <a:rPr lang="es-SV" altLang="es-SV" b="1" dirty="0" smtClean="0">
                <a:latin typeface="+mj-lt"/>
                <a:cs typeface="Arial" panose="020B0604020202020204" pitchFamily="34" charset="0"/>
              </a:rPr>
              <a:t>12		Hombre</a:t>
            </a:r>
            <a:r>
              <a:rPr lang="es-SV" altLang="es-SV" b="1" dirty="0">
                <a:latin typeface="+mj-lt"/>
                <a:cs typeface="Arial" panose="020B0604020202020204" pitchFamily="34" charset="0"/>
              </a:rPr>
              <a:t>: </a:t>
            </a:r>
            <a:r>
              <a:rPr lang="es-SV" altLang="es-SV" b="1" dirty="0" smtClean="0">
                <a:latin typeface="+mj-lt"/>
                <a:cs typeface="Arial" panose="020B0604020202020204" pitchFamily="34" charset="0"/>
              </a:rPr>
              <a:t>3		Mujer</a:t>
            </a:r>
            <a:r>
              <a:rPr lang="es-SV" altLang="es-SV" b="1" dirty="0">
                <a:latin typeface="+mj-lt"/>
                <a:cs typeface="Arial" panose="020B0604020202020204" pitchFamily="34" charset="0"/>
              </a:rPr>
              <a:t>: 9</a:t>
            </a:r>
          </a:p>
          <a:p>
            <a:endParaRPr lang="es-SV" dirty="0"/>
          </a:p>
        </p:txBody>
      </p:sp>
    </p:spTree>
    <p:extLst>
      <p:ext uri="{BB962C8B-B14F-4D97-AF65-F5344CB8AC3E}">
        <p14:creationId xmlns:p14="http://schemas.microsoft.com/office/powerpoint/2010/main" val="18258560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2477" cy="6858000"/>
          </a:xfrm>
          <a:prstGeom prst="rect">
            <a:avLst/>
          </a:prstGeom>
        </p:spPr>
      </p:pic>
      <p:pic>
        <p:nvPicPr>
          <p:cNvPr id="5" name="Imagen 4">
            <a:extLst>
              <a:ext uri="{FF2B5EF4-FFF2-40B4-BE49-F238E27FC236}">
                <a16:creationId xmlns:a16="http://schemas.microsoft.com/office/drawing/2014/main" id="{D33738AB-CF91-EC4A-ABE1-821F9CD4DEDB}"/>
              </a:ext>
            </a:extLst>
          </p:cNvPr>
          <p:cNvPicPr>
            <a:picLocks noChangeAspect="1"/>
          </p:cNvPicPr>
          <p:nvPr/>
        </p:nvPicPr>
        <p:blipFill>
          <a:blip r:embed="rId3"/>
          <a:stretch>
            <a:fillRect/>
          </a:stretch>
        </p:blipFill>
        <p:spPr>
          <a:xfrm>
            <a:off x="7441186" y="322914"/>
            <a:ext cx="1338379" cy="826852"/>
          </a:xfrm>
          <a:prstGeom prst="rect">
            <a:avLst/>
          </a:prstGeom>
        </p:spPr>
      </p:pic>
      <p:sp>
        <p:nvSpPr>
          <p:cNvPr id="6" name="Título 5"/>
          <p:cNvSpPr>
            <a:spLocks noGrp="1"/>
          </p:cNvSpPr>
          <p:nvPr>
            <p:ph type="title"/>
          </p:nvPr>
        </p:nvSpPr>
        <p:spPr>
          <a:xfrm>
            <a:off x="2795451" y="736340"/>
            <a:ext cx="5984114" cy="549274"/>
          </a:xfrm>
        </p:spPr>
        <p:txBody>
          <a:bodyPr>
            <a:normAutofit fontScale="90000"/>
          </a:bodyPr>
          <a:lstStyle/>
          <a:p>
            <a:pPr algn="ctr"/>
            <a:r>
              <a:rPr lang="es-SV" altLang="es-SV" sz="3100" dirty="0">
                <a:cs typeface="Arial" panose="020B0604020202020204" pitchFamily="34" charset="0"/>
              </a:rPr>
              <a:t>Consejo Directivo</a:t>
            </a:r>
            <a:r>
              <a:rPr lang="es-SV" altLang="es-SV" b="1" dirty="0">
                <a:solidFill>
                  <a:srgbClr val="10253F"/>
                </a:solidFill>
                <a:cs typeface="Arial" panose="020B0604020202020204" pitchFamily="34" charset="0"/>
              </a:rPr>
              <a:t/>
            </a:r>
            <a:br>
              <a:rPr lang="es-SV" altLang="es-SV" b="1" dirty="0">
                <a:solidFill>
                  <a:srgbClr val="10253F"/>
                </a:solidFill>
                <a:cs typeface="Arial" panose="020B0604020202020204" pitchFamily="34" charset="0"/>
              </a:rPr>
            </a:br>
            <a:endParaRPr lang="es-SV" dirty="0"/>
          </a:p>
        </p:txBody>
      </p:sp>
      <p:sp>
        <p:nvSpPr>
          <p:cNvPr id="7" name="Marcador de contenido 6"/>
          <p:cNvSpPr>
            <a:spLocks noGrp="1"/>
          </p:cNvSpPr>
          <p:nvPr>
            <p:ph idx="1"/>
          </p:nvPr>
        </p:nvSpPr>
        <p:spPr>
          <a:xfrm>
            <a:off x="628650" y="1285614"/>
            <a:ext cx="7886700" cy="5285003"/>
          </a:xfrm>
        </p:spPr>
        <p:txBody>
          <a:bodyPr>
            <a:normAutofit/>
          </a:bodyPr>
          <a:lstStyle/>
          <a:p>
            <a:pPr algn="just">
              <a:spcBef>
                <a:spcPct val="0"/>
              </a:spcBef>
              <a:buNone/>
            </a:pPr>
            <a:r>
              <a:rPr lang="es-SV" altLang="es-SV" sz="1400" dirty="0">
                <a:latin typeface="+mj-lt"/>
                <a:cs typeface="Segoe UI" panose="020B0502040204020203" pitchFamily="34" charset="0"/>
              </a:rPr>
              <a:t>Su objetivo es ejercer las competencias, atribuciones y facultades que la Ley de Supervisión y Regulación del Sistema Financiero le encomienda a la Institución. </a:t>
            </a:r>
          </a:p>
          <a:p>
            <a:pPr algn="just">
              <a:spcBef>
                <a:spcPct val="0"/>
              </a:spcBef>
              <a:buNone/>
            </a:pPr>
            <a:endParaRPr lang="es-SV" altLang="es-SV" sz="1400" dirty="0">
              <a:latin typeface="+mj-lt"/>
              <a:cs typeface="Segoe UI" panose="020B0502040204020203" pitchFamily="34" charset="0"/>
            </a:endParaRPr>
          </a:p>
          <a:p>
            <a:pPr algn="just">
              <a:spcBef>
                <a:spcPct val="0"/>
              </a:spcBef>
              <a:buNone/>
            </a:pPr>
            <a:r>
              <a:rPr lang="es-SV" altLang="es-SV" sz="1400" b="1" dirty="0">
                <a:latin typeface="+mj-lt"/>
                <a:cs typeface="Segoe UI" panose="020B0502040204020203" pitchFamily="34" charset="0"/>
              </a:rPr>
              <a:t>Facultades: </a:t>
            </a:r>
            <a:r>
              <a:rPr lang="es-SV" altLang="es-SV" sz="1400" dirty="0">
                <a:latin typeface="+mj-lt"/>
                <a:cs typeface="Segoe UI" panose="020B0502040204020203" pitchFamily="34" charset="0"/>
              </a:rPr>
              <a:t>(</a:t>
            </a:r>
            <a:r>
              <a:rPr lang="es-MX" altLang="es-SV" sz="1400" dirty="0">
                <a:latin typeface="+mj-lt"/>
                <a:cs typeface="Segoe UI" panose="020B0502040204020203" pitchFamily="34" charset="0"/>
              </a:rPr>
              <a:t>Las señaladas en el Art. 15  de La Ley de Supervisión y Regulación del Sistema Financiero): </a:t>
            </a:r>
            <a:endParaRPr lang="es-SV" altLang="es-SV" sz="1400" dirty="0">
              <a:latin typeface="+mj-lt"/>
              <a:cs typeface="Segoe UI" panose="020B0502040204020203" pitchFamily="34" charset="0"/>
            </a:endParaRPr>
          </a:p>
          <a:p>
            <a:pPr algn="just">
              <a:spcBef>
                <a:spcPct val="0"/>
              </a:spcBef>
              <a:buNone/>
            </a:pPr>
            <a:r>
              <a:rPr lang="es-ES" altLang="es-SV" sz="1400" dirty="0">
                <a:latin typeface="+mj-lt"/>
                <a:cs typeface="Segoe UI" panose="020B0502040204020203" pitchFamily="34" charset="0"/>
              </a:rPr>
              <a:t>a) Emitir las resoluciones pertinentes para los supervisados, dentro de las facultades que le confieren las leyes; </a:t>
            </a:r>
            <a:endParaRPr lang="es-SV" altLang="es-SV" sz="1400" dirty="0">
              <a:latin typeface="+mj-lt"/>
              <a:cs typeface="Segoe UI" panose="020B0502040204020203" pitchFamily="34" charset="0"/>
            </a:endParaRPr>
          </a:p>
          <a:p>
            <a:pPr algn="just">
              <a:spcBef>
                <a:spcPct val="0"/>
              </a:spcBef>
              <a:buNone/>
            </a:pPr>
            <a:r>
              <a:rPr lang="es-ES" altLang="es-SV" sz="1400" dirty="0">
                <a:latin typeface="+mj-lt"/>
                <a:cs typeface="Segoe UI" panose="020B0502040204020203" pitchFamily="34" charset="0"/>
              </a:rPr>
              <a:t>b) Definir las políticas y criterios bajo las cuales se efectuará la supervisión; </a:t>
            </a:r>
            <a:endParaRPr lang="es-SV" altLang="es-SV" sz="1400" dirty="0">
              <a:latin typeface="+mj-lt"/>
              <a:cs typeface="Segoe UI" panose="020B0502040204020203" pitchFamily="34" charset="0"/>
            </a:endParaRPr>
          </a:p>
          <a:p>
            <a:pPr algn="just">
              <a:spcBef>
                <a:spcPct val="0"/>
              </a:spcBef>
              <a:buNone/>
            </a:pPr>
            <a:r>
              <a:rPr lang="es-ES" altLang="es-SV" sz="1400" dirty="0">
                <a:latin typeface="+mj-lt"/>
                <a:cs typeface="Segoe UI" panose="020B0502040204020203" pitchFamily="34" charset="0"/>
              </a:rPr>
              <a:t>c) Autorizar la suspensión de operaciones, revocatoria de autorización y cierre de los integrantes del sistema financiero. En el caso del cierre, coordinará las acciones que establezcan las leyes con otras instituciones involucradas; </a:t>
            </a:r>
            <a:endParaRPr lang="es-SV" altLang="es-SV" sz="1400" dirty="0">
              <a:latin typeface="+mj-lt"/>
              <a:cs typeface="Segoe UI" panose="020B0502040204020203" pitchFamily="34" charset="0"/>
            </a:endParaRPr>
          </a:p>
          <a:p>
            <a:pPr algn="just">
              <a:spcBef>
                <a:spcPct val="0"/>
              </a:spcBef>
              <a:buNone/>
            </a:pPr>
            <a:r>
              <a:rPr lang="es-ES" altLang="es-SV" sz="1400" dirty="0">
                <a:latin typeface="+mj-lt"/>
                <a:cs typeface="Segoe UI" panose="020B0502040204020203" pitchFamily="34" charset="0"/>
              </a:rPr>
              <a:t>d) Autorizar la promoción pública, constitución, funcionamiento, inicio de operaciones, modificación de los pactos sociales y estatutos en su caso, fusión y otros actos de similar naturaleza de los integrantes del sistema financiero, de conformidad a las disposiciones legales, reglamentarias o normativas técnicas establecidas al respecto; Y todas las demás facultades establecidas en el artículo 15 de la Ley de Supervisión y Regulación del Sistema Financiero.</a:t>
            </a:r>
          </a:p>
          <a:p>
            <a:pPr algn="just">
              <a:spcBef>
                <a:spcPct val="0"/>
              </a:spcBef>
              <a:buNone/>
            </a:pPr>
            <a:r>
              <a:rPr lang="es-ES" altLang="es-SV" sz="1400" dirty="0">
                <a:latin typeface="+mj-lt"/>
                <a:cs typeface="Segoe UI" panose="020B0502040204020203" pitchFamily="34" charset="0"/>
              </a:rPr>
              <a:t>Esta conformado por: El Superintendente del Sistema Financiero, los 4 superintendentes adjuntos nombrados de conformidad al procedimiento establecido en la Ley,</a:t>
            </a:r>
            <a:r>
              <a:rPr lang="es-SV" altLang="es-SV" sz="1400" dirty="0">
                <a:latin typeface="+mj-lt"/>
                <a:cs typeface="Segoe UI" panose="020B0502040204020203" pitchFamily="34" charset="0"/>
              </a:rPr>
              <a:t> u</a:t>
            </a:r>
            <a:r>
              <a:rPr lang="es-ES" altLang="es-SV" sz="1400" dirty="0">
                <a:latin typeface="+mj-lt"/>
                <a:cs typeface="Segoe UI" panose="020B0502040204020203" pitchFamily="34" charset="0"/>
              </a:rPr>
              <a:t>n Director nombrado por el Consejo de Ministros de terna propuesta por el Ministerio de Economía,</a:t>
            </a:r>
            <a:r>
              <a:rPr lang="es-SV" altLang="es-SV" sz="1400" dirty="0">
                <a:latin typeface="+mj-lt"/>
                <a:cs typeface="Segoe UI" panose="020B0502040204020203" pitchFamily="34" charset="0"/>
              </a:rPr>
              <a:t> </a:t>
            </a:r>
            <a:r>
              <a:rPr lang="es-ES" altLang="es-SV" sz="1400" dirty="0">
                <a:latin typeface="+mj-lt"/>
                <a:cs typeface="Segoe UI" panose="020B0502040204020203" pitchFamily="34" charset="0"/>
              </a:rPr>
              <a:t>un Director nombrado por el Consejo de Ministros de terna propuesta por el Ministerio de Hacienda, </a:t>
            </a:r>
            <a:r>
              <a:rPr lang="es-SV" altLang="es-SV" sz="1400" dirty="0">
                <a:latin typeface="+mj-lt"/>
                <a:cs typeface="Segoe UI" panose="020B0502040204020203" pitchFamily="34" charset="0"/>
              </a:rPr>
              <a:t>u</a:t>
            </a:r>
            <a:r>
              <a:rPr lang="es-ES" altLang="es-SV" sz="1400" dirty="0">
                <a:latin typeface="+mj-lt"/>
                <a:cs typeface="Segoe UI" panose="020B0502040204020203" pitchFamily="34" charset="0"/>
              </a:rPr>
              <a:t>n Director nombrado por el Presidente de la República de una terna propuesta por el Colegio de Profesionales en Ciencias Económicas, </a:t>
            </a:r>
            <a:r>
              <a:rPr lang="es-SV" altLang="es-SV" sz="1400" dirty="0">
                <a:latin typeface="+mj-lt"/>
                <a:cs typeface="Segoe UI" panose="020B0502040204020203" pitchFamily="34" charset="0"/>
              </a:rPr>
              <a:t>u</a:t>
            </a:r>
            <a:r>
              <a:rPr lang="es-ES" altLang="es-SV" sz="1400" dirty="0">
                <a:latin typeface="+mj-lt"/>
                <a:cs typeface="Segoe UI" panose="020B0502040204020203" pitchFamily="34" charset="0"/>
              </a:rPr>
              <a:t>n Director nombrado por el Presidente de la República de una terna propuesta por el Consejo de Vigilancia de la Profesión de la Contaduría Pública y Auditoría, y</a:t>
            </a:r>
            <a:r>
              <a:rPr lang="es-SV" altLang="es-SV" sz="1400" dirty="0">
                <a:latin typeface="+mj-lt"/>
                <a:cs typeface="Segoe UI" panose="020B0502040204020203" pitchFamily="34" charset="0"/>
              </a:rPr>
              <a:t> u</a:t>
            </a:r>
            <a:r>
              <a:rPr lang="es-ES" altLang="es-SV" sz="1400" dirty="0">
                <a:latin typeface="+mj-lt"/>
                <a:cs typeface="Segoe UI" panose="020B0502040204020203" pitchFamily="34" charset="0"/>
              </a:rPr>
              <a:t>n director suplente por cada uno de los últimos cuatro directores.</a:t>
            </a:r>
          </a:p>
          <a:p>
            <a:pPr algn="just">
              <a:spcBef>
                <a:spcPct val="0"/>
              </a:spcBef>
              <a:buNone/>
            </a:pPr>
            <a:endParaRPr lang="es-ES" altLang="es-SV" sz="1400" dirty="0">
              <a:latin typeface="+mj-lt"/>
              <a:cs typeface="Segoe UI" panose="020B0502040204020203" pitchFamily="34" charset="0"/>
            </a:endParaRPr>
          </a:p>
          <a:p>
            <a:pPr algn="just">
              <a:spcBef>
                <a:spcPct val="0"/>
              </a:spcBef>
              <a:buNone/>
            </a:pPr>
            <a:r>
              <a:rPr lang="es-SV" altLang="es-SV" sz="1400" b="1" dirty="0">
                <a:latin typeface="+mj-lt"/>
                <a:cs typeface="Segoe UI" panose="020B0502040204020203" pitchFamily="34" charset="0"/>
              </a:rPr>
              <a:t>No. de servidores públicos: 11</a:t>
            </a:r>
          </a:p>
          <a:p>
            <a:pPr algn="just">
              <a:spcBef>
                <a:spcPct val="0"/>
              </a:spcBef>
              <a:buNone/>
            </a:pPr>
            <a:r>
              <a:rPr lang="es-SV" altLang="es-SV" sz="1400" b="1" dirty="0">
                <a:latin typeface="+mj-lt"/>
                <a:cs typeface="Segoe UI" panose="020B0502040204020203" pitchFamily="34" charset="0"/>
              </a:rPr>
              <a:t>Hombre:  7</a:t>
            </a:r>
          </a:p>
          <a:p>
            <a:pPr algn="just">
              <a:spcBef>
                <a:spcPct val="0"/>
              </a:spcBef>
              <a:buNone/>
            </a:pPr>
            <a:r>
              <a:rPr lang="es-SV" altLang="es-SV" sz="1400" b="1" dirty="0">
                <a:latin typeface="+mj-lt"/>
                <a:cs typeface="Segoe UI" panose="020B0502040204020203" pitchFamily="34" charset="0"/>
              </a:rPr>
              <a:t>Mujer:  4</a:t>
            </a:r>
          </a:p>
          <a:p>
            <a:endParaRPr lang="es-SV" sz="1200"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41236376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pic>
        <p:nvPicPr>
          <p:cNvPr id="5" name="Imagen 4">
            <a:extLst>
              <a:ext uri="{FF2B5EF4-FFF2-40B4-BE49-F238E27FC236}">
                <a16:creationId xmlns:a16="http://schemas.microsoft.com/office/drawing/2014/main" id="{D33738AB-CF91-EC4A-ABE1-821F9CD4DEDB}"/>
              </a:ext>
            </a:extLst>
          </p:cNvPr>
          <p:cNvPicPr>
            <a:picLocks noChangeAspect="1"/>
          </p:cNvPicPr>
          <p:nvPr/>
        </p:nvPicPr>
        <p:blipFill>
          <a:blip r:embed="rId3"/>
          <a:stretch>
            <a:fillRect/>
          </a:stretch>
        </p:blipFill>
        <p:spPr>
          <a:xfrm>
            <a:off x="7441186" y="322914"/>
            <a:ext cx="1338379" cy="826852"/>
          </a:xfrm>
          <a:prstGeom prst="rect">
            <a:avLst/>
          </a:prstGeom>
        </p:spPr>
      </p:pic>
      <p:sp>
        <p:nvSpPr>
          <p:cNvPr id="2" name="Título 1"/>
          <p:cNvSpPr>
            <a:spLocks noGrp="1"/>
          </p:cNvSpPr>
          <p:nvPr>
            <p:ph type="title"/>
          </p:nvPr>
        </p:nvSpPr>
        <p:spPr>
          <a:xfrm>
            <a:off x="3918856" y="1240971"/>
            <a:ext cx="4596493" cy="52252"/>
          </a:xfrm>
        </p:spPr>
        <p:txBody>
          <a:bodyPr>
            <a:normAutofit fontScale="90000"/>
          </a:bodyPr>
          <a:lstStyle/>
          <a:p>
            <a:r>
              <a:rPr lang="es-SV" sz="2800" dirty="0"/>
              <a:t>Departamento de Finanzas</a:t>
            </a:r>
            <a:r>
              <a:rPr lang="es-SV" dirty="0"/>
              <a:t/>
            </a:r>
            <a:br>
              <a:rPr lang="es-SV" dirty="0"/>
            </a:br>
            <a:endParaRPr lang="es-SV" dirty="0"/>
          </a:p>
        </p:txBody>
      </p:sp>
      <p:sp>
        <p:nvSpPr>
          <p:cNvPr id="4" name="Marcador de contenido 3"/>
          <p:cNvSpPr>
            <a:spLocks noGrp="1"/>
          </p:cNvSpPr>
          <p:nvPr>
            <p:ph idx="1"/>
          </p:nvPr>
        </p:nvSpPr>
        <p:spPr>
          <a:xfrm>
            <a:off x="628650" y="1384428"/>
            <a:ext cx="7886700" cy="5120875"/>
          </a:xfrm>
        </p:spPr>
        <p:txBody>
          <a:bodyPr>
            <a:normAutofit fontScale="55000" lnSpcReduction="20000"/>
          </a:bodyPr>
          <a:lstStyle/>
          <a:p>
            <a:pPr marL="0" indent="0">
              <a:buNone/>
              <a:defRPr/>
            </a:pPr>
            <a:r>
              <a:rPr lang="es-SV" altLang="es-SV" sz="2900" dirty="0">
                <a:latin typeface="+mj-lt"/>
                <a:cs typeface="Arial" panose="020B0604020202020204" pitchFamily="34" charset="0"/>
              </a:rPr>
              <a:t>Su objetivo es </a:t>
            </a:r>
            <a:r>
              <a:rPr lang="es-MX" altLang="es-SV" sz="2900" dirty="0">
                <a:latin typeface="+mj-lt"/>
                <a:cs typeface="Arial" panose="020B0604020202020204" pitchFamily="34" charset="0"/>
              </a:rPr>
              <a:t>ejercer control y seguimiento  de los recursos financieros institucionales y proporcionar  información  financiera de la Superintendencia, </a:t>
            </a:r>
            <a:endParaRPr lang="es-MX" altLang="es-SV" sz="2900" b="1" dirty="0">
              <a:latin typeface="+mj-lt"/>
              <a:cs typeface="Arial" panose="020B0604020202020204" pitchFamily="34" charset="0"/>
            </a:endParaRPr>
          </a:p>
          <a:p>
            <a:pPr>
              <a:defRPr/>
            </a:pPr>
            <a:r>
              <a:rPr lang="es-MX" altLang="es-SV" sz="2900" b="1" dirty="0">
                <a:latin typeface="+mj-lt"/>
                <a:cs typeface="Arial" panose="020B0604020202020204" pitchFamily="34" charset="0"/>
              </a:rPr>
              <a:t>Sus funciones son: </a:t>
            </a:r>
          </a:p>
          <a:p>
            <a:pPr>
              <a:buFont typeface="+mj-lt"/>
              <a:buAutoNum type="alphaLcParenR"/>
              <a:defRPr/>
            </a:pPr>
            <a:r>
              <a:rPr lang="es-SV" sz="2900" dirty="0">
                <a:latin typeface="+mj-lt"/>
                <a:cs typeface="Arial" panose="020B0604020202020204" pitchFamily="34" charset="0"/>
              </a:rPr>
              <a:t>Registrar y dar seguimiento a la ejecución presupuestaria</a:t>
            </a:r>
            <a:r>
              <a:rPr lang="es-MX" sz="2900" dirty="0">
                <a:latin typeface="+mj-lt"/>
                <a:cs typeface="Arial" panose="020B0604020202020204" pitchFamily="34" charset="0"/>
              </a:rPr>
              <a:t>. </a:t>
            </a:r>
            <a:endParaRPr lang="es-SV" sz="2900" dirty="0">
              <a:latin typeface="+mj-lt"/>
              <a:cs typeface="Arial" panose="020B0604020202020204" pitchFamily="34" charset="0"/>
            </a:endParaRPr>
          </a:p>
          <a:p>
            <a:pPr>
              <a:buFont typeface="+mj-lt"/>
              <a:buAutoNum type="alphaLcParenR"/>
              <a:defRPr/>
            </a:pPr>
            <a:r>
              <a:rPr lang="es-MX" sz="2900" dirty="0">
                <a:latin typeface="+mj-lt"/>
                <a:cs typeface="Arial" panose="020B0604020202020204" pitchFamily="34" charset="0"/>
              </a:rPr>
              <a:t>Revisar los documentos de pago y aprobarlos.</a:t>
            </a:r>
            <a:endParaRPr lang="es-SV" sz="2900" dirty="0">
              <a:latin typeface="+mj-lt"/>
              <a:cs typeface="Arial" panose="020B0604020202020204" pitchFamily="34" charset="0"/>
            </a:endParaRPr>
          </a:p>
          <a:p>
            <a:pPr>
              <a:buFont typeface="+mj-lt"/>
              <a:buAutoNum type="alphaLcParenR"/>
              <a:defRPr/>
            </a:pPr>
            <a:r>
              <a:rPr lang="es-MX" sz="2900" dirty="0">
                <a:latin typeface="+mj-lt"/>
                <a:cs typeface="Arial" panose="020B0604020202020204" pitchFamily="34" charset="0"/>
              </a:rPr>
              <a:t>Registrar las operaciones contables.</a:t>
            </a:r>
            <a:endParaRPr lang="es-SV" sz="2900" dirty="0">
              <a:latin typeface="+mj-lt"/>
              <a:cs typeface="Arial" panose="020B0604020202020204" pitchFamily="34" charset="0"/>
            </a:endParaRPr>
          </a:p>
          <a:p>
            <a:pPr>
              <a:buFont typeface="+mj-lt"/>
              <a:buAutoNum type="alphaLcParenR"/>
              <a:defRPr/>
            </a:pPr>
            <a:r>
              <a:rPr lang="es-MX" sz="2900" dirty="0">
                <a:latin typeface="+mj-lt"/>
                <a:cs typeface="Arial" panose="020B0604020202020204" pitchFamily="34" charset="0"/>
              </a:rPr>
              <a:t>Manejar la tesorería por los ingresos y los pagos a los proveedores de Bienes y Servicios.</a:t>
            </a:r>
            <a:endParaRPr lang="es-SV" sz="2900" dirty="0">
              <a:latin typeface="+mj-lt"/>
              <a:cs typeface="Arial" panose="020B0604020202020204" pitchFamily="34" charset="0"/>
            </a:endParaRPr>
          </a:p>
          <a:p>
            <a:pPr>
              <a:buFont typeface="+mj-lt"/>
              <a:buAutoNum type="alphaLcParenR"/>
              <a:defRPr/>
            </a:pPr>
            <a:r>
              <a:rPr lang="es-MX" sz="2900" dirty="0">
                <a:latin typeface="+mj-lt"/>
                <a:cs typeface="Arial" panose="020B0604020202020204" pitchFamily="34" charset="0"/>
              </a:rPr>
              <a:t>Formular el presupuesto de la Superintendencia del Sistema Financiero. </a:t>
            </a:r>
            <a:endParaRPr lang="es-SV" sz="2900" dirty="0">
              <a:latin typeface="+mj-lt"/>
              <a:cs typeface="Arial" panose="020B0604020202020204" pitchFamily="34" charset="0"/>
            </a:endParaRPr>
          </a:p>
          <a:p>
            <a:pPr>
              <a:buFont typeface="+mj-lt"/>
              <a:buAutoNum type="alphaLcParenR"/>
              <a:defRPr/>
            </a:pPr>
            <a:r>
              <a:rPr lang="es-MX" sz="2900" dirty="0">
                <a:latin typeface="+mj-lt"/>
                <a:cs typeface="Arial" panose="020B0604020202020204" pitchFamily="34" charset="0"/>
              </a:rPr>
              <a:t>Elaborar los estados financieros de la institución.</a:t>
            </a:r>
            <a:endParaRPr lang="es-SV" sz="2900" dirty="0">
              <a:latin typeface="+mj-lt"/>
              <a:cs typeface="Arial" panose="020B0604020202020204" pitchFamily="34" charset="0"/>
            </a:endParaRPr>
          </a:p>
          <a:p>
            <a:pPr>
              <a:buFont typeface="+mj-lt"/>
              <a:buAutoNum type="alphaLcParenR"/>
              <a:defRPr/>
            </a:pPr>
            <a:r>
              <a:rPr lang="es-MX" sz="2900" dirty="0">
                <a:latin typeface="+mj-lt"/>
                <a:cs typeface="Arial" panose="020B0604020202020204" pitchFamily="34" charset="0"/>
              </a:rPr>
              <a:t>Apoyar a la UACI  en los procesos de licitación, como parte de la comisión evaluadora de oferta.</a:t>
            </a:r>
            <a:endParaRPr lang="es-SV" sz="2900" dirty="0">
              <a:latin typeface="+mj-lt"/>
              <a:cs typeface="Arial" panose="020B0604020202020204" pitchFamily="34" charset="0"/>
            </a:endParaRPr>
          </a:p>
          <a:p>
            <a:pPr>
              <a:buFont typeface="+mj-lt"/>
              <a:buAutoNum type="alphaLcParenR"/>
              <a:defRPr/>
            </a:pPr>
            <a:r>
              <a:rPr lang="es-MX" sz="2900" dirty="0">
                <a:latin typeface="+mj-lt"/>
                <a:cs typeface="Arial" panose="020B0604020202020204" pitchFamily="34" charset="0"/>
              </a:rPr>
              <a:t>Apoyar a la Superintendencia en el proceso de control interno.</a:t>
            </a:r>
            <a:endParaRPr lang="es-SV" sz="2900" dirty="0">
              <a:latin typeface="+mj-lt"/>
              <a:cs typeface="Arial" panose="020B0604020202020204" pitchFamily="34" charset="0"/>
            </a:endParaRPr>
          </a:p>
          <a:p>
            <a:pPr>
              <a:buFont typeface="+mj-lt"/>
              <a:buAutoNum type="alphaLcParenR"/>
              <a:defRPr/>
            </a:pPr>
            <a:r>
              <a:rPr lang="es-MX" sz="2900" dirty="0">
                <a:latin typeface="+mj-lt"/>
                <a:cs typeface="Arial" panose="020B0604020202020204" pitchFamily="34" charset="0"/>
              </a:rPr>
              <a:t>Elaborar proyectos de políticas o instrumentos normativos relacionados a aspectos Financieros, Presupuesto, Contables y de control interno de la SSF.</a:t>
            </a:r>
            <a:endParaRPr lang="es-SV" sz="2900" dirty="0">
              <a:latin typeface="+mj-lt"/>
              <a:cs typeface="Arial" panose="020B0604020202020204" pitchFamily="34" charset="0"/>
            </a:endParaRPr>
          </a:p>
          <a:p>
            <a:pPr>
              <a:defRPr/>
            </a:pPr>
            <a:endParaRPr lang="es-SV" altLang="es-SV" sz="2900" b="1" dirty="0">
              <a:latin typeface="+mj-lt"/>
              <a:cs typeface="Arial" panose="020B0604020202020204" pitchFamily="34" charset="0"/>
            </a:endParaRPr>
          </a:p>
          <a:p>
            <a:pPr>
              <a:defRPr/>
            </a:pPr>
            <a:r>
              <a:rPr lang="es-SV" altLang="es-SV" sz="2900" b="1" dirty="0">
                <a:latin typeface="+mj-lt"/>
                <a:cs typeface="Arial" panose="020B0604020202020204" pitchFamily="34" charset="0"/>
              </a:rPr>
              <a:t>No. De Empleados: 6</a:t>
            </a:r>
          </a:p>
          <a:p>
            <a:pPr>
              <a:defRPr/>
            </a:pPr>
            <a:r>
              <a:rPr lang="es-SV" altLang="es-SV" sz="2900" b="1" dirty="0">
                <a:latin typeface="+mj-lt"/>
                <a:cs typeface="Arial" panose="020B0604020202020204" pitchFamily="34" charset="0"/>
              </a:rPr>
              <a:t>Hombre: 2</a:t>
            </a:r>
          </a:p>
          <a:p>
            <a:pPr>
              <a:defRPr/>
            </a:pPr>
            <a:r>
              <a:rPr lang="es-SV" altLang="es-SV" sz="2900" b="1" dirty="0">
                <a:latin typeface="+mj-lt"/>
                <a:cs typeface="Arial" panose="020B0604020202020204" pitchFamily="34" charset="0"/>
              </a:rPr>
              <a:t>Mujer: 4</a:t>
            </a:r>
          </a:p>
          <a:p>
            <a:endParaRPr lang="es-SV" dirty="0"/>
          </a:p>
        </p:txBody>
      </p:sp>
    </p:spTree>
    <p:extLst>
      <p:ext uri="{BB962C8B-B14F-4D97-AF65-F5344CB8AC3E}">
        <p14:creationId xmlns:p14="http://schemas.microsoft.com/office/powerpoint/2010/main" val="45300517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pic>
        <p:nvPicPr>
          <p:cNvPr id="5" name="Imagen 4">
            <a:extLst>
              <a:ext uri="{FF2B5EF4-FFF2-40B4-BE49-F238E27FC236}">
                <a16:creationId xmlns:a16="http://schemas.microsoft.com/office/drawing/2014/main" id="{D33738AB-CF91-EC4A-ABE1-821F9CD4DEDB}"/>
              </a:ext>
            </a:extLst>
          </p:cNvPr>
          <p:cNvPicPr>
            <a:picLocks noChangeAspect="1"/>
          </p:cNvPicPr>
          <p:nvPr/>
        </p:nvPicPr>
        <p:blipFill>
          <a:blip r:embed="rId3"/>
          <a:stretch>
            <a:fillRect/>
          </a:stretch>
        </p:blipFill>
        <p:spPr>
          <a:xfrm>
            <a:off x="7441186" y="322914"/>
            <a:ext cx="1338379" cy="826852"/>
          </a:xfrm>
          <a:prstGeom prst="rect">
            <a:avLst/>
          </a:prstGeom>
        </p:spPr>
      </p:pic>
      <p:sp>
        <p:nvSpPr>
          <p:cNvPr id="2" name="Título 1"/>
          <p:cNvSpPr>
            <a:spLocks noGrp="1"/>
          </p:cNvSpPr>
          <p:nvPr>
            <p:ph type="title"/>
          </p:nvPr>
        </p:nvSpPr>
        <p:spPr>
          <a:xfrm>
            <a:off x="1959428" y="1221378"/>
            <a:ext cx="6555921" cy="45719"/>
          </a:xfrm>
        </p:spPr>
        <p:txBody>
          <a:bodyPr>
            <a:normAutofit fontScale="90000"/>
          </a:bodyPr>
          <a:lstStyle/>
          <a:p>
            <a:r>
              <a:rPr lang="es-SV" sz="3100" dirty="0"/>
              <a:t>Departamento de Servicios Generales</a:t>
            </a:r>
            <a:r>
              <a:rPr lang="es-SV" dirty="0"/>
              <a:t/>
            </a:r>
            <a:br>
              <a:rPr lang="es-SV" dirty="0"/>
            </a:br>
            <a:endParaRPr lang="es-SV" dirty="0"/>
          </a:p>
        </p:txBody>
      </p:sp>
      <p:sp>
        <p:nvSpPr>
          <p:cNvPr id="4" name="Marcador de contenido 3"/>
          <p:cNvSpPr>
            <a:spLocks noGrp="1"/>
          </p:cNvSpPr>
          <p:nvPr>
            <p:ph idx="1"/>
          </p:nvPr>
        </p:nvSpPr>
        <p:spPr>
          <a:xfrm>
            <a:off x="628650" y="1472680"/>
            <a:ext cx="7886700" cy="5032623"/>
          </a:xfrm>
        </p:spPr>
        <p:txBody>
          <a:bodyPr>
            <a:normAutofit fontScale="55000" lnSpcReduction="20000"/>
          </a:bodyPr>
          <a:lstStyle/>
          <a:p>
            <a:pPr marL="0" indent="0">
              <a:buNone/>
              <a:defRPr/>
            </a:pPr>
            <a:r>
              <a:rPr lang="es-SV" altLang="es-SV" dirty="0">
                <a:latin typeface="+mj-lt"/>
                <a:cs typeface="Arial" panose="020B0604020202020204" pitchFamily="34" charset="0"/>
              </a:rPr>
              <a:t>Su objetivo es </a:t>
            </a:r>
            <a:r>
              <a:rPr lang="es-MX" altLang="es-SV" dirty="0">
                <a:latin typeface="+mj-lt"/>
                <a:cs typeface="Arial" panose="020B0604020202020204" pitchFamily="34" charset="0"/>
              </a:rPr>
              <a:t>ejercer una Administración ágil y oportuna de los recursos logísticos y de servicio proporcionando apoyo  a las distintas Unidades Organizativas en la realización de sus actividades para el cumplimiento de sus objetivos y metas de los planes de trabajo</a:t>
            </a:r>
            <a:r>
              <a:rPr lang="es-MX" altLang="es-SV" dirty="0" smtClean="0">
                <a:latin typeface="+mj-lt"/>
                <a:cs typeface="Arial" panose="020B0604020202020204" pitchFamily="34" charset="0"/>
              </a:rPr>
              <a:t>.</a:t>
            </a:r>
            <a:endParaRPr lang="es-MX" altLang="es-SV" dirty="0">
              <a:latin typeface="+mj-lt"/>
              <a:cs typeface="Arial" panose="020B0604020202020204" pitchFamily="34" charset="0"/>
            </a:endParaRPr>
          </a:p>
          <a:p>
            <a:pPr>
              <a:defRPr/>
            </a:pPr>
            <a:r>
              <a:rPr lang="es-MX" altLang="es-SV" b="1" dirty="0">
                <a:latin typeface="+mj-lt"/>
                <a:cs typeface="Arial" panose="020B0604020202020204" pitchFamily="34" charset="0"/>
              </a:rPr>
              <a:t>Sus funciones son:</a:t>
            </a:r>
          </a:p>
          <a:p>
            <a:pPr>
              <a:buFont typeface="+mj-lt"/>
              <a:buAutoNum type="alphaLcParenR"/>
              <a:defRPr/>
            </a:pPr>
            <a:r>
              <a:rPr lang="es-MX" dirty="0">
                <a:latin typeface="+mj-lt"/>
                <a:cs typeface="Arial" panose="020B0604020202020204" pitchFamily="34" charset="0"/>
              </a:rPr>
              <a:t>Administrar un sistema de almacenamiento y distribución de los insumos adquiridos para uso de las diferentes unidades de la Institución de acuerdo a las necesidades.</a:t>
            </a:r>
            <a:endParaRPr lang="es-SV" dirty="0">
              <a:latin typeface="+mj-lt"/>
              <a:cs typeface="Arial" panose="020B0604020202020204" pitchFamily="34" charset="0"/>
            </a:endParaRPr>
          </a:p>
          <a:p>
            <a:pPr>
              <a:buFont typeface="+mj-lt"/>
              <a:buAutoNum type="alphaLcParenR"/>
              <a:defRPr/>
            </a:pPr>
            <a:r>
              <a:rPr lang="es-MX" dirty="0">
                <a:latin typeface="+mj-lt"/>
                <a:cs typeface="Arial" panose="020B0604020202020204" pitchFamily="34" charset="0"/>
              </a:rPr>
              <a:t>Mantener mecanismos de protección de los bienes, mediante los contratos de las pólizas respectivas, así como dar seguimiento al cumplimiento de las cláusulas de las pólizas y presentar los reclamos según corresponda.</a:t>
            </a:r>
            <a:endParaRPr lang="es-SV" dirty="0">
              <a:latin typeface="+mj-lt"/>
              <a:cs typeface="Arial" panose="020B0604020202020204" pitchFamily="34" charset="0"/>
            </a:endParaRPr>
          </a:p>
          <a:p>
            <a:pPr>
              <a:buFont typeface="+mj-lt"/>
              <a:buAutoNum type="alphaLcParenR"/>
              <a:defRPr/>
            </a:pPr>
            <a:r>
              <a:rPr lang="es-MX" dirty="0">
                <a:latin typeface="+mj-lt"/>
                <a:cs typeface="Arial" panose="020B0604020202020204" pitchFamily="34" charset="0"/>
              </a:rPr>
              <a:t> Planificar, supervisar y ejecutar los planes de mantenimiento preventivos y correctivos de los equipos, mobiliarios e instalaciones.</a:t>
            </a:r>
            <a:endParaRPr lang="es-SV" dirty="0">
              <a:latin typeface="+mj-lt"/>
              <a:cs typeface="Arial" panose="020B0604020202020204" pitchFamily="34" charset="0"/>
            </a:endParaRPr>
          </a:p>
          <a:p>
            <a:pPr>
              <a:buFont typeface="+mj-lt"/>
              <a:buAutoNum type="alphaLcParenR"/>
              <a:defRPr/>
            </a:pPr>
            <a:r>
              <a:rPr lang="es-MX" dirty="0">
                <a:latin typeface="+mj-lt"/>
                <a:cs typeface="Arial" panose="020B0604020202020204" pitchFamily="34" charset="0"/>
              </a:rPr>
              <a:t>Mantener un registro y control actualizado de los activos fijos de la Institución, de modo que sirva de apoyo para el sistema contable y permita tomar decisiones de adquisiciones nuevas y descargos por deterioro.</a:t>
            </a:r>
            <a:endParaRPr lang="es-SV" dirty="0">
              <a:latin typeface="+mj-lt"/>
              <a:cs typeface="Arial" panose="020B0604020202020204" pitchFamily="34" charset="0"/>
            </a:endParaRPr>
          </a:p>
          <a:p>
            <a:pPr>
              <a:buFont typeface="+mj-lt"/>
              <a:buAutoNum type="alphaLcParenR"/>
              <a:defRPr/>
            </a:pPr>
            <a:r>
              <a:rPr lang="es-MX" dirty="0">
                <a:latin typeface="+mj-lt"/>
                <a:cs typeface="Arial" panose="020B0604020202020204" pitchFamily="34" charset="0"/>
              </a:rPr>
              <a:t>Asegurar que el personal cuente con las condiciones ambientales referentes a ventilación, iluminación, equipos de protección y limpieza.</a:t>
            </a:r>
            <a:endParaRPr lang="es-SV" dirty="0">
              <a:latin typeface="+mj-lt"/>
              <a:cs typeface="Arial" panose="020B0604020202020204" pitchFamily="34" charset="0"/>
            </a:endParaRPr>
          </a:p>
          <a:p>
            <a:pPr>
              <a:buFont typeface="+mj-lt"/>
              <a:buAutoNum type="alphaLcParenR"/>
              <a:defRPr/>
            </a:pPr>
            <a:r>
              <a:rPr lang="es-MX" dirty="0">
                <a:latin typeface="+mj-lt"/>
                <a:cs typeface="Arial" panose="020B0604020202020204" pitchFamily="34" charset="0"/>
              </a:rPr>
              <a:t>Facilitar a las distintas Unidades los medios necesarios para la realización de sus funciones en cuanto apoyo de transporte, correspondencia y servicio varios.</a:t>
            </a:r>
            <a:endParaRPr lang="es-SV" dirty="0">
              <a:latin typeface="+mj-lt"/>
              <a:cs typeface="Arial" panose="020B0604020202020204" pitchFamily="34" charset="0"/>
            </a:endParaRPr>
          </a:p>
          <a:p>
            <a:pPr>
              <a:defRPr/>
            </a:pPr>
            <a:endParaRPr lang="es-MX" altLang="es-SV" b="1" dirty="0">
              <a:latin typeface="+mj-lt"/>
              <a:cs typeface="Arial" panose="020B0604020202020204" pitchFamily="34" charset="0"/>
            </a:endParaRPr>
          </a:p>
          <a:p>
            <a:pPr>
              <a:defRPr/>
            </a:pPr>
            <a:r>
              <a:rPr lang="es-MX" altLang="es-SV" b="1" dirty="0">
                <a:latin typeface="+mj-lt"/>
                <a:cs typeface="Arial" panose="020B0604020202020204" pitchFamily="34" charset="0"/>
              </a:rPr>
              <a:t>No. De Empleados: 69</a:t>
            </a:r>
          </a:p>
          <a:p>
            <a:pPr>
              <a:defRPr/>
            </a:pPr>
            <a:r>
              <a:rPr lang="es-MX" altLang="es-SV" b="1" dirty="0">
                <a:latin typeface="+mj-lt"/>
                <a:cs typeface="Arial" panose="020B0604020202020204" pitchFamily="34" charset="0"/>
              </a:rPr>
              <a:t>Hombre: 45</a:t>
            </a:r>
          </a:p>
          <a:p>
            <a:pPr>
              <a:defRPr/>
            </a:pPr>
            <a:r>
              <a:rPr lang="es-MX" altLang="es-SV" b="1" dirty="0">
                <a:latin typeface="+mj-lt"/>
                <a:cs typeface="Arial" panose="020B0604020202020204" pitchFamily="34" charset="0"/>
              </a:rPr>
              <a:t>Mujer: 24</a:t>
            </a:r>
          </a:p>
          <a:p>
            <a:endParaRPr lang="es-SV" dirty="0"/>
          </a:p>
        </p:txBody>
      </p:sp>
    </p:spTree>
    <p:extLst>
      <p:ext uri="{BB962C8B-B14F-4D97-AF65-F5344CB8AC3E}">
        <p14:creationId xmlns:p14="http://schemas.microsoft.com/office/powerpoint/2010/main" val="251469392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pic>
        <p:nvPicPr>
          <p:cNvPr id="5" name="Imagen 4">
            <a:extLst>
              <a:ext uri="{FF2B5EF4-FFF2-40B4-BE49-F238E27FC236}">
                <a16:creationId xmlns:a16="http://schemas.microsoft.com/office/drawing/2014/main" id="{D33738AB-CF91-EC4A-ABE1-821F9CD4DEDB}"/>
              </a:ext>
            </a:extLst>
          </p:cNvPr>
          <p:cNvPicPr>
            <a:picLocks noChangeAspect="1"/>
          </p:cNvPicPr>
          <p:nvPr/>
        </p:nvPicPr>
        <p:blipFill>
          <a:blip r:embed="rId3"/>
          <a:stretch>
            <a:fillRect/>
          </a:stretch>
        </p:blipFill>
        <p:spPr>
          <a:xfrm>
            <a:off x="7441186" y="322914"/>
            <a:ext cx="1338379" cy="826852"/>
          </a:xfrm>
          <a:prstGeom prst="rect">
            <a:avLst/>
          </a:prstGeom>
        </p:spPr>
      </p:pic>
      <p:sp>
        <p:nvSpPr>
          <p:cNvPr id="2" name="Título 1"/>
          <p:cNvSpPr>
            <a:spLocks noGrp="1"/>
          </p:cNvSpPr>
          <p:nvPr>
            <p:ph type="title"/>
          </p:nvPr>
        </p:nvSpPr>
        <p:spPr>
          <a:xfrm>
            <a:off x="1920240" y="1144588"/>
            <a:ext cx="6595110" cy="122509"/>
          </a:xfrm>
        </p:spPr>
        <p:txBody>
          <a:bodyPr>
            <a:normAutofit fontScale="90000"/>
          </a:bodyPr>
          <a:lstStyle/>
          <a:p>
            <a:r>
              <a:rPr lang="es-MX" sz="2800" dirty="0"/>
              <a:t>Unidad de Gestión Documental y Archivos</a:t>
            </a:r>
            <a:r>
              <a:rPr lang="es-MX" dirty="0"/>
              <a:t/>
            </a:r>
            <a:br>
              <a:rPr lang="es-MX" dirty="0"/>
            </a:br>
            <a:endParaRPr lang="es-SV" dirty="0"/>
          </a:p>
        </p:txBody>
      </p:sp>
      <p:sp>
        <p:nvSpPr>
          <p:cNvPr id="4" name="Marcador de contenido 3"/>
          <p:cNvSpPr>
            <a:spLocks noGrp="1"/>
          </p:cNvSpPr>
          <p:nvPr>
            <p:ph idx="1"/>
          </p:nvPr>
        </p:nvSpPr>
        <p:spPr>
          <a:xfrm>
            <a:off x="628650" y="1358537"/>
            <a:ext cx="7886700" cy="4898572"/>
          </a:xfrm>
        </p:spPr>
        <p:txBody>
          <a:bodyPr>
            <a:normAutofit fontScale="62500" lnSpcReduction="20000"/>
          </a:bodyPr>
          <a:lstStyle/>
          <a:p>
            <a:pPr marL="0" indent="0">
              <a:buNone/>
              <a:defRPr/>
            </a:pPr>
            <a:r>
              <a:rPr lang="es-SV" altLang="es-SV" dirty="0">
                <a:latin typeface="+mj-lt"/>
                <a:cs typeface="Arial" panose="020B0604020202020204" pitchFamily="34" charset="0"/>
              </a:rPr>
              <a:t>Su objetivo es </a:t>
            </a:r>
            <a:r>
              <a:rPr lang="es-ES_tradnl" altLang="es-SV" dirty="0">
                <a:latin typeface="+mj-lt"/>
                <a:cs typeface="Arial" panose="020B0604020202020204" pitchFamily="34" charset="0"/>
              </a:rPr>
              <a:t>Implementar, dirigir y coordinar el Sistema Institucional de Gestión Documental y Archivos (SIGDA), para sistematizar y facilitar los procesos administrativos y el procesamiento de documentos.</a:t>
            </a:r>
          </a:p>
          <a:p>
            <a:pPr>
              <a:defRPr/>
            </a:pPr>
            <a:endParaRPr lang="es-ES_tradnl" altLang="es-SV" dirty="0">
              <a:latin typeface="+mj-lt"/>
              <a:cs typeface="Arial" panose="020B0604020202020204" pitchFamily="34" charset="0"/>
            </a:endParaRPr>
          </a:p>
          <a:p>
            <a:pPr>
              <a:defRPr/>
            </a:pPr>
            <a:r>
              <a:rPr lang="es-ES_tradnl" altLang="es-SV" b="1" dirty="0">
                <a:latin typeface="+mj-lt"/>
                <a:cs typeface="Arial" panose="020B0604020202020204" pitchFamily="34" charset="0"/>
              </a:rPr>
              <a:t>Sus funciones son:</a:t>
            </a:r>
          </a:p>
          <a:p>
            <a:pPr marL="342900" indent="-342900">
              <a:buFont typeface="+mj-lt"/>
              <a:buAutoNum type="alphaLcParenR"/>
              <a:defRPr/>
            </a:pPr>
            <a:r>
              <a:rPr lang="es-SV" dirty="0">
                <a:latin typeface="+mj-lt"/>
              </a:rPr>
              <a:t>Normalizar la producción, resguardo, conservación y acceso a los documentos y archivos, tanto para fines administrativos como para la transparencia de la gestión pública, propiciar el acceso a la información pública y la investigación científica.</a:t>
            </a:r>
          </a:p>
          <a:p>
            <a:pPr marL="342900" indent="-342900">
              <a:buFont typeface="+mj-lt"/>
              <a:buAutoNum type="alphaLcParenR"/>
              <a:defRPr/>
            </a:pPr>
            <a:r>
              <a:rPr lang="es-SV" dirty="0">
                <a:latin typeface="+mj-lt"/>
              </a:rPr>
              <a:t>Coordinación de cumplimiento de normas y prácticas para la producción, manejo, organización, conservación y acceso al acervo documental con fines de facilitar la información para los intereses de la institución y de la población.</a:t>
            </a:r>
          </a:p>
          <a:p>
            <a:pPr marL="342900" indent="-342900">
              <a:buFont typeface="+mj-lt"/>
              <a:buAutoNum type="alphaLcParenR"/>
              <a:defRPr/>
            </a:pPr>
            <a:r>
              <a:rPr lang="es-SV" dirty="0">
                <a:latin typeface="+mj-lt"/>
              </a:rPr>
              <a:t>Realizar tratamiento archivístico de los diferentes tipos de documentos que produce y maneja la Institución, con respecto a sus funciones y actividades.</a:t>
            </a:r>
          </a:p>
          <a:p>
            <a:pPr>
              <a:defRPr/>
            </a:pPr>
            <a:endParaRPr lang="es-ES_tradnl" altLang="es-SV" dirty="0">
              <a:latin typeface="+mj-lt"/>
              <a:cs typeface="Arial" panose="020B0604020202020204" pitchFamily="34" charset="0"/>
            </a:endParaRPr>
          </a:p>
          <a:p>
            <a:pPr>
              <a:defRPr/>
            </a:pPr>
            <a:r>
              <a:rPr lang="es-ES_tradnl" altLang="es-SV" b="1" dirty="0">
                <a:latin typeface="+mj-lt"/>
                <a:cs typeface="Arial" panose="020B0604020202020204" pitchFamily="34" charset="0"/>
              </a:rPr>
              <a:t>No de Empleados: 2</a:t>
            </a:r>
          </a:p>
          <a:p>
            <a:pPr>
              <a:defRPr/>
            </a:pPr>
            <a:r>
              <a:rPr lang="es-ES_tradnl" altLang="es-SV" b="1" dirty="0">
                <a:latin typeface="+mj-lt"/>
                <a:cs typeface="Arial" panose="020B0604020202020204" pitchFamily="34" charset="0"/>
              </a:rPr>
              <a:t>Hombre: 2</a:t>
            </a:r>
            <a:endParaRPr lang="es-MX" altLang="es-SV" b="1" dirty="0">
              <a:latin typeface="+mj-lt"/>
              <a:cs typeface="Arial" panose="020B0604020202020204" pitchFamily="34" charset="0"/>
            </a:endParaRPr>
          </a:p>
          <a:p>
            <a:pPr marL="0" indent="0">
              <a:buNone/>
            </a:pPr>
            <a:endParaRPr lang="es-SV" dirty="0"/>
          </a:p>
        </p:txBody>
      </p:sp>
    </p:spTree>
    <p:extLst>
      <p:ext uri="{BB962C8B-B14F-4D97-AF65-F5344CB8AC3E}">
        <p14:creationId xmlns:p14="http://schemas.microsoft.com/office/powerpoint/2010/main" val="369526448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pic>
        <p:nvPicPr>
          <p:cNvPr id="5" name="Imagen 4">
            <a:extLst>
              <a:ext uri="{FF2B5EF4-FFF2-40B4-BE49-F238E27FC236}">
                <a16:creationId xmlns:a16="http://schemas.microsoft.com/office/drawing/2014/main" id="{D33738AB-CF91-EC4A-ABE1-821F9CD4DEDB}"/>
              </a:ext>
            </a:extLst>
          </p:cNvPr>
          <p:cNvPicPr>
            <a:picLocks noChangeAspect="1"/>
          </p:cNvPicPr>
          <p:nvPr/>
        </p:nvPicPr>
        <p:blipFill>
          <a:blip r:embed="rId3"/>
          <a:stretch>
            <a:fillRect/>
          </a:stretch>
        </p:blipFill>
        <p:spPr>
          <a:xfrm>
            <a:off x="7441186" y="322914"/>
            <a:ext cx="1338379" cy="826852"/>
          </a:xfrm>
          <a:prstGeom prst="rect">
            <a:avLst/>
          </a:prstGeom>
        </p:spPr>
      </p:pic>
      <p:sp>
        <p:nvSpPr>
          <p:cNvPr id="2" name="Título 1"/>
          <p:cNvSpPr>
            <a:spLocks noGrp="1"/>
          </p:cNvSpPr>
          <p:nvPr>
            <p:ph type="title"/>
          </p:nvPr>
        </p:nvSpPr>
        <p:spPr>
          <a:xfrm>
            <a:off x="4937760" y="992777"/>
            <a:ext cx="3577590" cy="479904"/>
          </a:xfrm>
        </p:spPr>
        <p:txBody>
          <a:bodyPr>
            <a:normAutofit fontScale="90000"/>
          </a:bodyPr>
          <a:lstStyle/>
          <a:p>
            <a:r>
              <a:rPr lang="es-SV" sz="2800" dirty="0"/>
              <a:t>Unidad de Género</a:t>
            </a:r>
            <a:r>
              <a:rPr lang="es-SV" dirty="0"/>
              <a:t/>
            </a:r>
            <a:br>
              <a:rPr lang="es-SV" dirty="0"/>
            </a:br>
            <a:endParaRPr lang="es-SV" dirty="0"/>
          </a:p>
        </p:txBody>
      </p:sp>
      <p:sp>
        <p:nvSpPr>
          <p:cNvPr id="4" name="Marcador de contenido 3"/>
          <p:cNvSpPr>
            <a:spLocks noGrp="1"/>
          </p:cNvSpPr>
          <p:nvPr>
            <p:ph idx="1"/>
          </p:nvPr>
        </p:nvSpPr>
        <p:spPr>
          <a:xfrm>
            <a:off x="628650" y="1371600"/>
            <a:ext cx="7886700" cy="4805363"/>
          </a:xfrm>
        </p:spPr>
        <p:txBody>
          <a:bodyPr>
            <a:normAutofit fontScale="55000" lnSpcReduction="20000"/>
          </a:bodyPr>
          <a:lstStyle/>
          <a:p>
            <a:pPr marL="0" indent="0">
              <a:buNone/>
              <a:defRPr/>
            </a:pPr>
            <a:r>
              <a:rPr lang="es-SV" altLang="es-SV" dirty="0">
                <a:latin typeface="+mj-lt"/>
                <a:cs typeface="Arial" panose="020B0604020202020204" pitchFamily="34" charset="0"/>
              </a:rPr>
              <a:t>Su objetivo es velar por el cumplimiento efectivo de la normativa nacional de igualdad y equidad de género, garantizando la </a:t>
            </a:r>
            <a:r>
              <a:rPr lang="es-SV" altLang="es-SV" dirty="0" err="1">
                <a:latin typeface="+mj-lt"/>
                <a:cs typeface="Arial" panose="020B0604020202020204" pitchFamily="34" charset="0"/>
              </a:rPr>
              <a:t>transversalización</a:t>
            </a:r>
            <a:r>
              <a:rPr lang="es-SV" altLang="es-SV" dirty="0">
                <a:latin typeface="+mj-lt"/>
                <a:cs typeface="Arial" panose="020B0604020202020204" pitchFamily="34" charset="0"/>
              </a:rPr>
              <a:t> e institucionalización de la perspectiva de género en el desempeño de la labor de la Superintendencia</a:t>
            </a:r>
            <a:r>
              <a:rPr lang="es-SV" altLang="es-SV" dirty="0" smtClean="0">
                <a:latin typeface="+mj-lt"/>
                <a:cs typeface="Arial" panose="020B0604020202020204" pitchFamily="34" charset="0"/>
              </a:rPr>
              <a:t>.</a:t>
            </a:r>
            <a:endParaRPr lang="es-SV" altLang="es-SV" b="1" dirty="0">
              <a:latin typeface="+mj-lt"/>
              <a:cs typeface="Arial" panose="020B0604020202020204" pitchFamily="34" charset="0"/>
            </a:endParaRPr>
          </a:p>
          <a:p>
            <a:pPr>
              <a:defRPr/>
            </a:pPr>
            <a:r>
              <a:rPr lang="es-SV" altLang="es-SV" b="1" dirty="0">
                <a:latin typeface="+mj-lt"/>
                <a:cs typeface="Arial" panose="020B0604020202020204" pitchFamily="34" charset="0"/>
              </a:rPr>
              <a:t>Sus funciones son:</a:t>
            </a:r>
          </a:p>
          <a:p>
            <a:pPr>
              <a:buFont typeface="+mj-lt"/>
              <a:buAutoNum type="alphaLcParenR"/>
              <a:defRPr/>
            </a:pPr>
            <a:r>
              <a:rPr lang="es-ES_tradnl" altLang="es-SV" dirty="0">
                <a:latin typeface="+mj-lt"/>
                <a:cs typeface="Arial" panose="020B0604020202020204" pitchFamily="34" charset="0"/>
              </a:rPr>
              <a:t>Asesorar a las autoridades de la Superintendencia en el enfoque de derechos de las mujeres para la toma de decisiones en el campo de su competencia.</a:t>
            </a:r>
            <a:endParaRPr lang="es-SV" altLang="es-SV" dirty="0">
              <a:latin typeface="+mj-lt"/>
              <a:cs typeface="Arial" panose="020B0604020202020204" pitchFamily="34" charset="0"/>
            </a:endParaRPr>
          </a:p>
          <a:p>
            <a:pPr>
              <a:buFont typeface="+mj-lt"/>
              <a:buAutoNum type="alphaLcParenR"/>
              <a:defRPr/>
            </a:pPr>
            <a:r>
              <a:rPr lang="es-SV" altLang="es-SV" dirty="0">
                <a:latin typeface="+mj-lt"/>
                <a:cs typeface="Arial" panose="020B0604020202020204" pitchFamily="34" charset="0"/>
              </a:rPr>
              <a:t>Crear mecanismos institucionales para la coordinación y monitoreo de la implementación de la </a:t>
            </a:r>
            <a:r>
              <a:rPr lang="es-SV" altLang="es-SV" dirty="0" err="1">
                <a:latin typeface="+mj-lt"/>
                <a:cs typeface="Arial" panose="020B0604020202020204" pitchFamily="34" charset="0"/>
              </a:rPr>
              <a:t>transversalización</a:t>
            </a:r>
            <a:r>
              <a:rPr lang="es-SV" altLang="es-SV" dirty="0">
                <a:latin typeface="+mj-lt"/>
                <a:cs typeface="Arial" panose="020B0604020202020204" pitchFamily="34" charset="0"/>
              </a:rPr>
              <a:t> del principio de igualdad y no discriminación en el quehacer de la Superintendencia.</a:t>
            </a:r>
          </a:p>
          <a:p>
            <a:pPr>
              <a:buFont typeface="+mj-lt"/>
              <a:buAutoNum type="alphaLcParenR"/>
              <a:defRPr/>
            </a:pPr>
            <a:r>
              <a:rPr lang="es-SV" altLang="es-SV" dirty="0">
                <a:latin typeface="+mj-lt"/>
                <a:cs typeface="Arial" panose="020B0604020202020204" pitchFamily="34" charset="0"/>
              </a:rPr>
              <a:t>Facilitar y asesorar la institución para la incorporación del Principio de Igualdad y no discriminación en todo el quehacer institucional y en la cultura y clima organizacional.</a:t>
            </a:r>
          </a:p>
          <a:p>
            <a:pPr>
              <a:buFont typeface="+mj-lt"/>
              <a:buAutoNum type="alphaLcParenR"/>
              <a:defRPr/>
            </a:pPr>
            <a:r>
              <a:rPr lang="es-SV" altLang="es-SV" dirty="0">
                <a:latin typeface="+mj-lt"/>
                <a:cs typeface="Arial" panose="020B0604020202020204" pitchFamily="34" charset="0"/>
              </a:rPr>
              <a:t>Coordinar la promoción y difusión de campañas de concientización, sensibilización y formación sobre la importancia de la igualdad de género y la no discriminación.</a:t>
            </a:r>
          </a:p>
          <a:p>
            <a:pPr>
              <a:buFont typeface="+mj-lt"/>
              <a:buAutoNum type="alphaLcParenR"/>
              <a:defRPr/>
            </a:pPr>
            <a:r>
              <a:rPr lang="es-SV" altLang="es-SV" dirty="0">
                <a:latin typeface="+mj-lt"/>
                <a:cs typeface="Arial" panose="020B0604020202020204" pitchFamily="34" charset="0"/>
              </a:rPr>
              <a:t>Coordinar alianzas interinstitucionales, con organismos nacionales e internacionales que velan por los derechos humanos y equidad entre hombres y mujeres.</a:t>
            </a:r>
          </a:p>
          <a:p>
            <a:pPr>
              <a:buFont typeface="+mj-lt"/>
              <a:buAutoNum type="alphaLcParenR"/>
              <a:defRPr/>
            </a:pPr>
            <a:r>
              <a:rPr lang="es-SV" altLang="es-SV" dirty="0">
                <a:latin typeface="+mj-lt"/>
                <a:cs typeface="Arial" panose="020B0604020202020204" pitchFamily="34" charset="0"/>
              </a:rPr>
              <a:t>Contribuir a la identificación y monitoreo de Indicadores sensibles al género, para organizar sistemas de información, registro seguimiento y evaluación de la situación de mujeres y hombres en lo relacionado al que hacer de la SSF.</a:t>
            </a:r>
          </a:p>
          <a:p>
            <a:pPr>
              <a:defRPr/>
            </a:pPr>
            <a:endParaRPr lang="es-SV" altLang="es-SV" b="1" dirty="0">
              <a:latin typeface="+mj-lt"/>
              <a:cs typeface="Arial" panose="020B0604020202020204" pitchFamily="34" charset="0"/>
            </a:endParaRPr>
          </a:p>
          <a:p>
            <a:pPr>
              <a:defRPr/>
            </a:pPr>
            <a:r>
              <a:rPr lang="es-SV" altLang="es-SV" b="1" dirty="0">
                <a:latin typeface="+mj-lt"/>
                <a:cs typeface="Arial" panose="020B0604020202020204" pitchFamily="34" charset="0"/>
              </a:rPr>
              <a:t>No. De Empleados: 1</a:t>
            </a:r>
          </a:p>
          <a:p>
            <a:pPr>
              <a:defRPr/>
            </a:pPr>
            <a:r>
              <a:rPr lang="es-SV" altLang="es-SV" b="1" dirty="0">
                <a:latin typeface="+mj-lt"/>
                <a:cs typeface="Arial" panose="020B0604020202020204" pitchFamily="34" charset="0"/>
              </a:rPr>
              <a:t>Mujer: 1</a:t>
            </a:r>
          </a:p>
          <a:p>
            <a:endParaRPr lang="es-SV" dirty="0">
              <a:latin typeface="+mj-lt"/>
            </a:endParaRPr>
          </a:p>
        </p:txBody>
      </p:sp>
    </p:spTree>
    <p:extLst>
      <p:ext uri="{BB962C8B-B14F-4D97-AF65-F5344CB8AC3E}">
        <p14:creationId xmlns:p14="http://schemas.microsoft.com/office/powerpoint/2010/main" val="417532318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pic>
        <p:nvPicPr>
          <p:cNvPr id="5" name="Imagen 4">
            <a:extLst>
              <a:ext uri="{FF2B5EF4-FFF2-40B4-BE49-F238E27FC236}">
                <a16:creationId xmlns:a16="http://schemas.microsoft.com/office/drawing/2014/main" id="{D33738AB-CF91-EC4A-ABE1-821F9CD4DEDB}"/>
              </a:ext>
            </a:extLst>
          </p:cNvPr>
          <p:cNvPicPr>
            <a:picLocks noChangeAspect="1"/>
          </p:cNvPicPr>
          <p:nvPr/>
        </p:nvPicPr>
        <p:blipFill>
          <a:blip r:embed="rId3"/>
          <a:stretch>
            <a:fillRect/>
          </a:stretch>
        </p:blipFill>
        <p:spPr>
          <a:xfrm>
            <a:off x="7441186" y="322914"/>
            <a:ext cx="1338379" cy="826852"/>
          </a:xfrm>
          <a:prstGeom prst="rect">
            <a:avLst/>
          </a:prstGeom>
        </p:spPr>
      </p:pic>
      <p:sp>
        <p:nvSpPr>
          <p:cNvPr id="2" name="Título 1"/>
          <p:cNvSpPr>
            <a:spLocks noGrp="1"/>
          </p:cNvSpPr>
          <p:nvPr>
            <p:ph type="title"/>
          </p:nvPr>
        </p:nvSpPr>
        <p:spPr>
          <a:xfrm>
            <a:off x="4689566" y="1144588"/>
            <a:ext cx="3825784" cy="135573"/>
          </a:xfrm>
        </p:spPr>
        <p:txBody>
          <a:bodyPr>
            <a:normAutofit fontScale="90000"/>
          </a:bodyPr>
          <a:lstStyle/>
          <a:p>
            <a:r>
              <a:rPr lang="es-SV" sz="3100" dirty="0"/>
              <a:t>Unidad Ambiental</a:t>
            </a:r>
            <a:r>
              <a:rPr lang="es-SV" dirty="0"/>
              <a:t/>
            </a:r>
            <a:br>
              <a:rPr lang="es-SV" dirty="0"/>
            </a:br>
            <a:endParaRPr lang="es-SV" dirty="0"/>
          </a:p>
        </p:txBody>
      </p:sp>
      <p:sp>
        <p:nvSpPr>
          <p:cNvPr id="4" name="Marcador de contenido 3"/>
          <p:cNvSpPr>
            <a:spLocks noGrp="1"/>
          </p:cNvSpPr>
          <p:nvPr>
            <p:ph idx="1"/>
          </p:nvPr>
        </p:nvSpPr>
        <p:spPr>
          <a:xfrm>
            <a:off x="628650" y="1280161"/>
            <a:ext cx="7886700" cy="5225142"/>
          </a:xfrm>
        </p:spPr>
        <p:txBody>
          <a:bodyPr>
            <a:normAutofit fontScale="47500" lnSpcReduction="20000"/>
          </a:bodyPr>
          <a:lstStyle/>
          <a:p>
            <a:pPr marL="0" indent="0">
              <a:buNone/>
              <a:defRPr/>
            </a:pPr>
            <a:r>
              <a:rPr lang="es-SV" altLang="es-SV" sz="2900" dirty="0">
                <a:latin typeface="+mj-lt"/>
                <a:cs typeface="Arial" panose="020B0604020202020204" pitchFamily="34" charset="0"/>
              </a:rPr>
              <a:t>Su objetivo es supervisar, coordinar y dar seguimiento a las políticas, planes, programas, proyectos y acciones ambientales  en la SSF para velar por el cumplimiento de las normas ambientales por parte de la misma y asegurar la necesaria coordinación interinstitucional en la gestión ambiental, de acuerdo a las directrices emitidas por el Ministerio de Medio Ambiente y Recursos Naturales (MARN).</a:t>
            </a:r>
          </a:p>
          <a:p>
            <a:pPr marL="0" indent="0">
              <a:buNone/>
              <a:defRPr/>
            </a:pPr>
            <a:r>
              <a:rPr lang="es-SV" altLang="es-SV" sz="2900" dirty="0" smtClean="0">
                <a:latin typeface="+mj-lt"/>
                <a:cs typeface="Arial" panose="020B0604020202020204" pitchFamily="34" charset="0"/>
              </a:rPr>
              <a:t>También identificar</a:t>
            </a:r>
            <a:r>
              <a:rPr lang="es-SV" altLang="es-SV" sz="2900" dirty="0">
                <a:latin typeface="+mj-lt"/>
                <a:cs typeface="Arial" panose="020B0604020202020204" pitchFamily="34" charset="0"/>
              </a:rPr>
              <a:t>, medir y evaluar los riesgos de trabajo asociados a las actividades institucionales, prevenir los incidentes y enfermedades ocupacionales a través del control de los riesgos laborales inherentes en los puestos de trabajo. </a:t>
            </a:r>
          </a:p>
          <a:p>
            <a:pPr>
              <a:defRPr/>
            </a:pPr>
            <a:endParaRPr lang="es-SV" altLang="es-SV" sz="2900" dirty="0">
              <a:latin typeface="+mj-lt"/>
              <a:cs typeface="Arial" panose="020B0604020202020204" pitchFamily="34" charset="0"/>
            </a:endParaRPr>
          </a:p>
          <a:p>
            <a:pPr>
              <a:defRPr/>
            </a:pPr>
            <a:r>
              <a:rPr lang="es-SV" altLang="es-SV" sz="2900" b="1" dirty="0">
                <a:latin typeface="+mj-lt"/>
                <a:cs typeface="Arial" panose="020B0604020202020204" pitchFamily="34" charset="0"/>
              </a:rPr>
              <a:t>Sus funciones son: </a:t>
            </a:r>
          </a:p>
          <a:p>
            <a:pPr>
              <a:buFont typeface="+mj-lt"/>
              <a:buAutoNum type="alphaLcParenR"/>
              <a:defRPr/>
            </a:pPr>
            <a:r>
              <a:rPr lang="es-SV" altLang="es-SV" sz="2900" dirty="0" err="1">
                <a:latin typeface="+mj-lt"/>
                <a:cs typeface="Arial" panose="020B0604020202020204" pitchFamily="34" charset="0"/>
              </a:rPr>
              <a:t>Vigilarlar</a:t>
            </a:r>
            <a:r>
              <a:rPr lang="es-SV" altLang="es-SV" sz="2900" dirty="0">
                <a:latin typeface="+mj-lt"/>
                <a:cs typeface="Arial" panose="020B0604020202020204" pitchFamily="34" charset="0"/>
              </a:rPr>
              <a:t> la incorporación de la dimensión ambiental en las políticas, planes, programas, proyectos y acciones dentro de la institución. garantizando el cumplimiento de las normas y regulaciones ambientales.</a:t>
            </a:r>
          </a:p>
          <a:p>
            <a:pPr>
              <a:buFont typeface="+mj-lt"/>
              <a:buAutoNum type="alphaLcParenR"/>
              <a:defRPr/>
            </a:pPr>
            <a:r>
              <a:rPr lang="es-SV" altLang="es-SV" sz="2900" dirty="0">
                <a:latin typeface="+mj-lt"/>
                <a:cs typeface="Arial" panose="020B0604020202020204" pitchFamily="34" charset="0"/>
              </a:rPr>
              <a:t>Recopilar y sistematizar la información institucional  relacionada a impactos ambientales y facilitarla al Sistema de Información Ambiental Nacional.</a:t>
            </a:r>
          </a:p>
          <a:p>
            <a:pPr>
              <a:buFont typeface="+mj-lt"/>
              <a:buAutoNum type="alphaLcParenR"/>
              <a:defRPr/>
            </a:pPr>
            <a:r>
              <a:rPr lang="es-SV" altLang="es-SV" sz="2900" dirty="0">
                <a:latin typeface="+mj-lt"/>
                <a:cs typeface="Arial" panose="020B0604020202020204" pitchFamily="34" charset="0"/>
              </a:rPr>
              <a:t>Asegurar la coordinación interinstitucional en la gestión ambiental, de acuerdo a las directrices emitidas por el MARN.</a:t>
            </a:r>
          </a:p>
          <a:p>
            <a:pPr>
              <a:buFont typeface="+mj-lt"/>
              <a:buAutoNum type="alphaLcParenR"/>
              <a:defRPr/>
            </a:pPr>
            <a:r>
              <a:rPr lang="es-SV" altLang="es-SV" sz="2900" dirty="0">
                <a:latin typeface="+mj-lt"/>
                <a:cs typeface="Arial" panose="020B0604020202020204" pitchFamily="34" charset="0"/>
              </a:rPr>
              <a:t>Garantizar el cumplimiento de las directrices que emita el MARN para el control y seguimiento de la Evaluación Ambiental. </a:t>
            </a:r>
          </a:p>
          <a:p>
            <a:pPr>
              <a:buFont typeface="+mj-lt"/>
              <a:buAutoNum type="alphaLcParenR"/>
              <a:defRPr/>
            </a:pPr>
            <a:r>
              <a:rPr lang="es-SV" altLang="es-SV" sz="2900" dirty="0">
                <a:latin typeface="+mj-lt"/>
                <a:cs typeface="Arial" panose="020B0604020202020204" pitchFamily="34" charset="0"/>
              </a:rPr>
              <a:t>Promover que dentro de los planes y estrategias institucionales se considere como prioritario la protección a los recursos naturales y el medio ambiente.</a:t>
            </a:r>
          </a:p>
          <a:p>
            <a:pPr>
              <a:buFont typeface="+mj-lt"/>
              <a:buAutoNum type="alphaLcParenR"/>
              <a:defRPr/>
            </a:pPr>
            <a:r>
              <a:rPr lang="es-SV" altLang="es-SV" sz="2900" dirty="0">
                <a:latin typeface="+mj-lt"/>
                <a:cs typeface="Arial" panose="020B0604020202020204" pitchFamily="34" charset="0"/>
              </a:rPr>
              <a:t>Vigilar el cumplimiento de la Ley General de Prevención de Riesgos en los Lugares de Trabajo.</a:t>
            </a:r>
          </a:p>
          <a:p>
            <a:pPr>
              <a:defRPr/>
            </a:pPr>
            <a:endParaRPr lang="es-SV" altLang="es-SV" sz="2900" b="1" dirty="0">
              <a:latin typeface="+mj-lt"/>
              <a:cs typeface="Arial" panose="020B0604020202020204" pitchFamily="34" charset="0"/>
            </a:endParaRPr>
          </a:p>
          <a:p>
            <a:pPr>
              <a:defRPr/>
            </a:pPr>
            <a:r>
              <a:rPr lang="es-SV" altLang="es-SV" sz="2900" b="1" dirty="0">
                <a:latin typeface="+mj-lt"/>
                <a:cs typeface="Arial" panose="020B0604020202020204" pitchFamily="34" charset="0"/>
              </a:rPr>
              <a:t>No. De Empleados: 1</a:t>
            </a:r>
          </a:p>
          <a:p>
            <a:pPr>
              <a:defRPr/>
            </a:pPr>
            <a:r>
              <a:rPr lang="es-SV" altLang="es-SV" sz="2900" b="1" dirty="0">
                <a:latin typeface="+mj-lt"/>
                <a:cs typeface="Arial" panose="020B0604020202020204" pitchFamily="34" charset="0"/>
              </a:rPr>
              <a:t>Hombre: 1</a:t>
            </a:r>
            <a:endParaRPr lang="es-MX" altLang="es-SV" sz="2900" dirty="0">
              <a:latin typeface="+mj-lt"/>
              <a:cs typeface="Arial" panose="020B0604020202020204" pitchFamily="34" charset="0"/>
            </a:endParaRPr>
          </a:p>
          <a:p>
            <a:endParaRPr lang="es-SV" dirty="0"/>
          </a:p>
        </p:txBody>
      </p:sp>
    </p:spTree>
    <p:extLst>
      <p:ext uri="{BB962C8B-B14F-4D97-AF65-F5344CB8AC3E}">
        <p14:creationId xmlns:p14="http://schemas.microsoft.com/office/powerpoint/2010/main" val="57367275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pic>
        <p:nvPicPr>
          <p:cNvPr id="5" name="Imagen 4">
            <a:extLst>
              <a:ext uri="{FF2B5EF4-FFF2-40B4-BE49-F238E27FC236}">
                <a16:creationId xmlns:a16="http://schemas.microsoft.com/office/drawing/2014/main" id="{D33738AB-CF91-EC4A-ABE1-821F9CD4DEDB}"/>
              </a:ext>
            </a:extLst>
          </p:cNvPr>
          <p:cNvPicPr>
            <a:picLocks noChangeAspect="1"/>
          </p:cNvPicPr>
          <p:nvPr/>
        </p:nvPicPr>
        <p:blipFill>
          <a:blip r:embed="rId3"/>
          <a:stretch>
            <a:fillRect/>
          </a:stretch>
        </p:blipFill>
        <p:spPr>
          <a:xfrm>
            <a:off x="7441186" y="322914"/>
            <a:ext cx="1338379" cy="826852"/>
          </a:xfrm>
          <a:prstGeom prst="rect">
            <a:avLst/>
          </a:prstGeom>
        </p:spPr>
      </p:pic>
      <p:sp>
        <p:nvSpPr>
          <p:cNvPr id="2" name="Título 1"/>
          <p:cNvSpPr>
            <a:spLocks noGrp="1"/>
          </p:cNvSpPr>
          <p:nvPr>
            <p:ph type="title"/>
          </p:nvPr>
        </p:nvSpPr>
        <p:spPr>
          <a:xfrm>
            <a:off x="1188720" y="1144589"/>
            <a:ext cx="7326630" cy="328092"/>
          </a:xfrm>
        </p:spPr>
        <p:txBody>
          <a:bodyPr>
            <a:normAutofit fontScale="90000"/>
          </a:bodyPr>
          <a:lstStyle/>
          <a:p>
            <a:r>
              <a:rPr lang="es-SV" sz="3100" dirty="0"/>
              <a:t>Dirección de </a:t>
            </a:r>
            <a:r>
              <a:rPr lang="es-SV" sz="3100" dirty="0" smtClean="0"/>
              <a:t>Tecnologías de la Información</a:t>
            </a:r>
            <a:r>
              <a:rPr lang="es-SV" dirty="0"/>
              <a:t/>
            </a:r>
            <a:br>
              <a:rPr lang="es-SV" dirty="0"/>
            </a:br>
            <a:endParaRPr lang="es-SV" dirty="0"/>
          </a:p>
        </p:txBody>
      </p:sp>
      <p:sp>
        <p:nvSpPr>
          <p:cNvPr id="4" name="Marcador de contenido 3"/>
          <p:cNvSpPr>
            <a:spLocks noGrp="1"/>
          </p:cNvSpPr>
          <p:nvPr>
            <p:ph idx="1"/>
          </p:nvPr>
        </p:nvSpPr>
        <p:spPr>
          <a:xfrm>
            <a:off x="628650" y="1472680"/>
            <a:ext cx="7886700" cy="4704283"/>
          </a:xfrm>
        </p:spPr>
        <p:txBody>
          <a:bodyPr>
            <a:normAutofit fontScale="55000" lnSpcReduction="20000"/>
          </a:bodyPr>
          <a:lstStyle/>
          <a:p>
            <a:pPr marL="0" indent="0">
              <a:buNone/>
              <a:defRPr/>
            </a:pPr>
            <a:r>
              <a:rPr lang="es-ES" altLang="es-SV" dirty="0" smtClean="0">
                <a:latin typeface="+mj-lt"/>
                <a:cs typeface="Arial" panose="020B0604020202020204" pitchFamily="34" charset="0"/>
              </a:rPr>
              <a:t>Su </a:t>
            </a:r>
            <a:r>
              <a:rPr lang="es-ES" altLang="es-SV" dirty="0">
                <a:latin typeface="+mj-lt"/>
                <a:cs typeface="Arial" panose="020B0604020202020204" pitchFamily="34" charset="0"/>
              </a:rPr>
              <a:t>objetivo es planificar y gestionar las estrategias y acciones en materia de Tecnologías de la Información, a fin de lograr un desarrollo tecnológico acorde a las necesidades del negocio, que contribuyan al cumplimiento de los objetivos estratégicos y metas institucionales.</a:t>
            </a:r>
          </a:p>
          <a:p>
            <a:pPr>
              <a:defRPr/>
            </a:pPr>
            <a:endParaRPr lang="es-ES" altLang="es-SV" dirty="0">
              <a:latin typeface="+mj-lt"/>
              <a:cs typeface="Arial" panose="020B0604020202020204" pitchFamily="34" charset="0"/>
            </a:endParaRPr>
          </a:p>
          <a:p>
            <a:pPr>
              <a:defRPr/>
            </a:pPr>
            <a:r>
              <a:rPr lang="es-ES" altLang="es-SV" b="1" dirty="0">
                <a:latin typeface="+mj-lt"/>
                <a:cs typeface="Arial" panose="020B0604020202020204" pitchFamily="34" charset="0"/>
              </a:rPr>
              <a:t>Sus funciones son:</a:t>
            </a:r>
          </a:p>
          <a:p>
            <a:pPr>
              <a:buFont typeface="+mj-lt"/>
              <a:buAutoNum type="alphaLcParenR"/>
              <a:defRPr/>
            </a:pPr>
            <a:r>
              <a:rPr lang="es-SV" dirty="0">
                <a:latin typeface="+mj-lt"/>
              </a:rPr>
              <a:t>Definir la arquitectura de sistemas más adecuados para la Superintendencia, teniendo en cuenta la transformación digital y la introducción de nuevas tecnologías.</a:t>
            </a:r>
          </a:p>
          <a:p>
            <a:pPr>
              <a:buFont typeface="+mj-lt"/>
              <a:buAutoNum type="alphaLcParenR"/>
              <a:defRPr/>
            </a:pPr>
            <a:r>
              <a:rPr lang="es-SV" dirty="0">
                <a:latin typeface="+mj-lt"/>
              </a:rPr>
              <a:t>Dirigir las actividades de infraestructura, desarrollo, seguridad informática y soporte técnico para garantizar el servicio a los usuarios internos y externos.</a:t>
            </a:r>
          </a:p>
          <a:p>
            <a:pPr>
              <a:buFont typeface="+mj-lt"/>
              <a:buAutoNum type="alphaLcParenR"/>
              <a:defRPr/>
            </a:pPr>
            <a:r>
              <a:rPr lang="es-MX" dirty="0">
                <a:latin typeface="+mj-lt"/>
              </a:rPr>
              <a:t>Elaborar, ejecutar y controlar los planes de inversión en tecnología, coordinando con las diferentes áreas de negocio las prioridades y las disponibilidades.</a:t>
            </a:r>
            <a:endParaRPr lang="es-SV" dirty="0">
              <a:latin typeface="+mj-lt"/>
            </a:endParaRPr>
          </a:p>
          <a:p>
            <a:pPr>
              <a:buFont typeface="+mj-lt"/>
              <a:buAutoNum type="alphaLcParenR"/>
              <a:defRPr/>
            </a:pPr>
            <a:r>
              <a:rPr lang="es-MX" dirty="0">
                <a:latin typeface="+mj-lt"/>
              </a:rPr>
              <a:t>Coordinar y dar seguimiento a la ejecución de proyectos de Desarrollo de Sistemas, Infraestructura y Seguridad Informática.</a:t>
            </a:r>
            <a:endParaRPr lang="es-SV" dirty="0">
              <a:latin typeface="+mj-lt"/>
            </a:endParaRPr>
          </a:p>
          <a:p>
            <a:pPr>
              <a:defRPr/>
            </a:pPr>
            <a:endParaRPr lang="es-SV" altLang="es-SV" sz="3600" dirty="0">
              <a:latin typeface="+mj-lt"/>
              <a:cs typeface="Arial" panose="020B0604020202020204" pitchFamily="34" charset="0"/>
            </a:endParaRPr>
          </a:p>
          <a:p>
            <a:pPr>
              <a:defRPr/>
            </a:pPr>
            <a:r>
              <a:rPr lang="es-SV" altLang="es-SV" b="1" dirty="0">
                <a:latin typeface="+mj-lt"/>
                <a:cs typeface="Arial" panose="020B0604020202020204" pitchFamily="34" charset="0"/>
              </a:rPr>
              <a:t>No. De Empleados: 2</a:t>
            </a:r>
          </a:p>
          <a:p>
            <a:pPr>
              <a:defRPr/>
            </a:pPr>
            <a:r>
              <a:rPr lang="es-SV" altLang="es-SV" b="1" dirty="0">
                <a:latin typeface="+mj-lt"/>
                <a:cs typeface="Arial" panose="020B0604020202020204" pitchFamily="34" charset="0"/>
              </a:rPr>
              <a:t>Hombre: 2</a:t>
            </a:r>
          </a:p>
          <a:p>
            <a:endParaRPr lang="es-SV" dirty="0"/>
          </a:p>
        </p:txBody>
      </p:sp>
    </p:spTree>
    <p:extLst>
      <p:ext uri="{BB962C8B-B14F-4D97-AF65-F5344CB8AC3E}">
        <p14:creationId xmlns:p14="http://schemas.microsoft.com/office/powerpoint/2010/main" val="427629508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pic>
        <p:nvPicPr>
          <p:cNvPr id="5" name="Imagen 4">
            <a:extLst>
              <a:ext uri="{FF2B5EF4-FFF2-40B4-BE49-F238E27FC236}">
                <a16:creationId xmlns:a16="http://schemas.microsoft.com/office/drawing/2014/main" id="{D33738AB-CF91-EC4A-ABE1-821F9CD4DEDB}"/>
              </a:ext>
            </a:extLst>
          </p:cNvPr>
          <p:cNvPicPr>
            <a:picLocks noChangeAspect="1"/>
          </p:cNvPicPr>
          <p:nvPr/>
        </p:nvPicPr>
        <p:blipFill>
          <a:blip r:embed="rId3"/>
          <a:stretch>
            <a:fillRect/>
          </a:stretch>
        </p:blipFill>
        <p:spPr>
          <a:xfrm>
            <a:off x="7441186" y="322914"/>
            <a:ext cx="1338379" cy="826852"/>
          </a:xfrm>
          <a:prstGeom prst="rect">
            <a:avLst/>
          </a:prstGeom>
        </p:spPr>
      </p:pic>
      <p:sp>
        <p:nvSpPr>
          <p:cNvPr id="2" name="Título 1"/>
          <p:cNvSpPr>
            <a:spLocks noGrp="1"/>
          </p:cNvSpPr>
          <p:nvPr>
            <p:ph type="title"/>
          </p:nvPr>
        </p:nvSpPr>
        <p:spPr>
          <a:xfrm>
            <a:off x="2037806" y="1144589"/>
            <a:ext cx="6477544" cy="328092"/>
          </a:xfrm>
        </p:spPr>
        <p:txBody>
          <a:bodyPr>
            <a:normAutofit fontScale="90000"/>
          </a:bodyPr>
          <a:lstStyle/>
          <a:p>
            <a:r>
              <a:rPr lang="es-SV" sz="2800" dirty="0"/>
              <a:t>Departamento de Desarrollo de Sistemas</a:t>
            </a:r>
            <a:r>
              <a:rPr lang="es-SV" dirty="0"/>
              <a:t/>
            </a:r>
            <a:br>
              <a:rPr lang="es-SV" dirty="0"/>
            </a:br>
            <a:endParaRPr lang="es-SV" dirty="0"/>
          </a:p>
        </p:txBody>
      </p:sp>
      <p:sp>
        <p:nvSpPr>
          <p:cNvPr id="4" name="Marcador de contenido 3"/>
          <p:cNvSpPr>
            <a:spLocks noGrp="1"/>
          </p:cNvSpPr>
          <p:nvPr>
            <p:ph idx="1"/>
          </p:nvPr>
        </p:nvSpPr>
        <p:spPr>
          <a:xfrm>
            <a:off x="628650" y="1472680"/>
            <a:ext cx="7886700" cy="4704283"/>
          </a:xfrm>
        </p:spPr>
        <p:txBody>
          <a:bodyPr>
            <a:normAutofit fontScale="55000" lnSpcReduction="20000"/>
          </a:bodyPr>
          <a:lstStyle/>
          <a:p>
            <a:pPr marL="0" indent="0">
              <a:buNone/>
              <a:defRPr/>
            </a:pPr>
            <a:r>
              <a:rPr lang="es-SV" altLang="es-SV" dirty="0">
                <a:latin typeface="+mj-lt"/>
                <a:cs typeface="Arial" panose="020B0604020202020204" pitchFamily="34" charset="0"/>
              </a:rPr>
              <a:t>Su objetivo es </a:t>
            </a:r>
            <a:r>
              <a:rPr lang="es-MX" altLang="es-SV" dirty="0">
                <a:latin typeface="+mj-lt"/>
                <a:cs typeface="Arial" panose="020B0604020202020204" pitchFamily="34" charset="0"/>
              </a:rPr>
              <a:t>desarrollar e implementar sistemas de información que requiere la Institución para agilizar sus procesos, además actualizar y mantener en buen funcionamiento los sistemas actuales, para contribuir al cumplimiento de los objetivos institucionales.</a:t>
            </a:r>
          </a:p>
          <a:p>
            <a:pPr>
              <a:defRPr/>
            </a:pPr>
            <a:endParaRPr lang="es-MX" altLang="es-SV" b="1" dirty="0">
              <a:latin typeface="+mj-lt"/>
              <a:cs typeface="Arial" panose="020B0604020202020204" pitchFamily="34" charset="0"/>
            </a:endParaRPr>
          </a:p>
          <a:p>
            <a:pPr>
              <a:defRPr/>
            </a:pPr>
            <a:r>
              <a:rPr lang="es-MX" altLang="es-SV" b="1" dirty="0">
                <a:latin typeface="+mj-lt"/>
                <a:cs typeface="Arial" panose="020B0604020202020204" pitchFamily="34" charset="0"/>
              </a:rPr>
              <a:t>Sus funciones son: </a:t>
            </a:r>
          </a:p>
          <a:p>
            <a:pPr marL="342900" indent="-342900">
              <a:buFont typeface="+mj-lt"/>
              <a:buAutoNum type="alphaLcParenR"/>
              <a:defRPr/>
            </a:pPr>
            <a:r>
              <a:rPr lang="es-SV" dirty="0">
                <a:latin typeface="+mj-lt"/>
              </a:rPr>
              <a:t>Desarrollar y dar mantenimiento a los sistemas de información en base a puntos de mejora o nuevos requerimientos definidos por las áreas de negocio de esta Superintendencia.</a:t>
            </a:r>
          </a:p>
          <a:p>
            <a:pPr marL="342900" indent="-342900">
              <a:buFont typeface="+mj-lt"/>
              <a:buAutoNum type="alphaLcParenR"/>
              <a:defRPr/>
            </a:pPr>
            <a:r>
              <a:rPr lang="es-SV" dirty="0">
                <a:latin typeface="+mj-lt"/>
              </a:rPr>
              <a:t>Analizar, diseñar, programar, implementar, documentar y mantener los sistemas de información que operan en cada una de las unidades administrativas, financieras y técnicas de la Institución, así como contribuir a la entrega de los sistemas en tiempo, calidad y costo.</a:t>
            </a:r>
          </a:p>
          <a:p>
            <a:pPr marL="342900" indent="-342900">
              <a:buFont typeface="+mj-lt"/>
              <a:buAutoNum type="alphaLcParenR"/>
              <a:defRPr/>
            </a:pPr>
            <a:r>
              <a:rPr lang="es-SV" dirty="0">
                <a:latin typeface="+mj-lt"/>
              </a:rPr>
              <a:t>Realizar mejoras a los sistemas existentes, de acuerdo a las necesidades de las diferentes unidades y capacitar a los usuarios para cada área específica.</a:t>
            </a:r>
          </a:p>
          <a:p>
            <a:pPr marL="342900" indent="-342900">
              <a:buFont typeface="+mj-lt"/>
              <a:buAutoNum type="alphaLcParenR"/>
              <a:defRPr/>
            </a:pPr>
            <a:r>
              <a:rPr lang="es-MX" dirty="0">
                <a:latin typeface="+mj-lt"/>
              </a:rPr>
              <a:t>Evaluar herramientas tecnológicas para: (1) Contribuir a la mejora continua de la supervisión de entidades financieras, (2) Automatizar procesos clave del negocio y (3) Mejorar el desempeño en el departamento de desarrollo de sistemas.</a:t>
            </a:r>
            <a:endParaRPr lang="es-SV" dirty="0">
              <a:latin typeface="+mj-lt"/>
            </a:endParaRPr>
          </a:p>
          <a:p>
            <a:pPr>
              <a:defRPr/>
            </a:pPr>
            <a:endParaRPr lang="es-MX" altLang="es-SV" b="1" dirty="0">
              <a:latin typeface="+mj-lt"/>
              <a:cs typeface="Arial" panose="020B0604020202020204" pitchFamily="34" charset="0"/>
            </a:endParaRPr>
          </a:p>
          <a:p>
            <a:pPr>
              <a:defRPr/>
            </a:pPr>
            <a:r>
              <a:rPr lang="es-MX" altLang="es-SV" b="1" dirty="0">
                <a:latin typeface="+mj-lt"/>
                <a:cs typeface="Arial" panose="020B0604020202020204" pitchFamily="34" charset="0"/>
              </a:rPr>
              <a:t>No. De Empleados: 12</a:t>
            </a:r>
          </a:p>
          <a:p>
            <a:pPr>
              <a:defRPr/>
            </a:pPr>
            <a:r>
              <a:rPr lang="es-MX" altLang="es-SV" b="1" dirty="0">
                <a:latin typeface="+mj-lt"/>
                <a:cs typeface="Arial" panose="020B0604020202020204" pitchFamily="34" charset="0"/>
              </a:rPr>
              <a:t>Hombre: 8</a:t>
            </a:r>
          </a:p>
          <a:p>
            <a:pPr>
              <a:defRPr/>
            </a:pPr>
            <a:r>
              <a:rPr lang="es-MX" altLang="es-SV" b="1" dirty="0">
                <a:latin typeface="+mj-lt"/>
                <a:cs typeface="Arial" panose="020B0604020202020204" pitchFamily="34" charset="0"/>
              </a:rPr>
              <a:t>Mujer: 4</a:t>
            </a:r>
            <a:endParaRPr lang="es-SV" altLang="es-SV" dirty="0">
              <a:latin typeface="+mj-lt"/>
              <a:cs typeface="Arial" panose="020B0604020202020204" pitchFamily="34" charset="0"/>
            </a:endParaRPr>
          </a:p>
          <a:p>
            <a:endParaRPr lang="es-SV" dirty="0">
              <a:latin typeface="+mj-lt"/>
            </a:endParaRPr>
          </a:p>
        </p:txBody>
      </p:sp>
    </p:spTree>
    <p:extLst>
      <p:ext uri="{BB962C8B-B14F-4D97-AF65-F5344CB8AC3E}">
        <p14:creationId xmlns:p14="http://schemas.microsoft.com/office/powerpoint/2010/main" val="103433685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pic>
        <p:nvPicPr>
          <p:cNvPr id="5" name="Imagen 4">
            <a:extLst>
              <a:ext uri="{FF2B5EF4-FFF2-40B4-BE49-F238E27FC236}">
                <a16:creationId xmlns:a16="http://schemas.microsoft.com/office/drawing/2014/main" id="{D33738AB-CF91-EC4A-ABE1-821F9CD4DEDB}"/>
              </a:ext>
            </a:extLst>
          </p:cNvPr>
          <p:cNvPicPr>
            <a:picLocks noChangeAspect="1"/>
          </p:cNvPicPr>
          <p:nvPr/>
        </p:nvPicPr>
        <p:blipFill>
          <a:blip r:embed="rId3"/>
          <a:stretch>
            <a:fillRect/>
          </a:stretch>
        </p:blipFill>
        <p:spPr>
          <a:xfrm>
            <a:off x="7441186" y="322914"/>
            <a:ext cx="1338379" cy="826852"/>
          </a:xfrm>
          <a:prstGeom prst="rect">
            <a:avLst/>
          </a:prstGeom>
        </p:spPr>
      </p:pic>
      <p:sp>
        <p:nvSpPr>
          <p:cNvPr id="2" name="Título 1"/>
          <p:cNvSpPr>
            <a:spLocks noGrp="1"/>
          </p:cNvSpPr>
          <p:nvPr>
            <p:ph type="title"/>
          </p:nvPr>
        </p:nvSpPr>
        <p:spPr>
          <a:xfrm>
            <a:off x="2272936" y="979714"/>
            <a:ext cx="6242413" cy="287383"/>
          </a:xfrm>
        </p:spPr>
        <p:txBody>
          <a:bodyPr>
            <a:normAutofit fontScale="90000"/>
          </a:bodyPr>
          <a:lstStyle/>
          <a:p>
            <a:r>
              <a:rPr lang="es-MX" sz="3100" dirty="0"/>
              <a:t>Departamento de Infraestructura y </a:t>
            </a:r>
            <a:r>
              <a:rPr lang="es-MX" sz="3100" dirty="0" smtClean="0"/>
              <a:t/>
            </a:r>
            <a:br>
              <a:rPr lang="es-MX" sz="3100" dirty="0" smtClean="0"/>
            </a:br>
            <a:r>
              <a:rPr lang="es-MX" sz="3100" dirty="0" smtClean="0"/>
              <a:t>Soporte </a:t>
            </a:r>
            <a:r>
              <a:rPr lang="es-MX" sz="3100" dirty="0"/>
              <a:t>Técnico</a:t>
            </a:r>
            <a:r>
              <a:rPr lang="es-MX" dirty="0"/>
              <a:t/>
            </a:r>
            <a:br>
              <a:rPr lang="es-MX" dirty="0"/>
            </a:br>
            <a:endParaRPr lang="es-SV" dirty="0"/>
          </a:p>
        </p:txBody>
      </p:sp>
      <p:sp>
        <p:nvSpPr>
          <p:cNvPr id="4" name="Marcador de contenido 3"/>
          <p:cNvSpPr>
            <a:spLocks noGrp="1"/>
          </p:cNvSpPr>
          <p:nvPr>
            <p:ph idx="1"/>
          </p:nvPr>
        </p:nvSpPr>
        <p:spPr>
          <a:xfrm>
            <a:off x="628650" y="1358536"/>
            <a:ext cx="7886700" cy="5159829"/>
          </a:xfrm>
        </p:spPr>
        <p:txBody>
          <a:bodyPr>
            <a:normAutofit fontScale="47500" lnSpcReduction="20000"/>
          </a:bodyPr>
          <a:lstStyle/>
          <a:p>
            <a:pPr marL="0" indent="0">
              <a:buNone/>
              <a:defRPr/>
            </a:pPr>
            <a:r>
              <a:rPr lang="es-SV" altLang="es-SV" sz="2900" dirty="0">
                <a:latin typeface="+mj-lt"/>
                <a:cs typeface="Arial" panose="020B0604020202020204" pitchFamily="34" charset="0"/>
              </a:rPr>
              <a:t>Su objetivo es mantener la disponibilidad de los servicios críticos de esta Superintendencia, así como en óptimas condiciones la infraestructura tecnológica que soporta dichos servicios. </a:t>
            </a:r>
            <a:endParaRPr lang="es-MX" altLang="es-SV" sz="2900" b="1" dirty="0">
              <a:latin typeface="+mj-lt"/>
              <a:cs typeface="Arial" panose="020B0604020202020204" pitchFamily="34" charset="0"/>
            </a:endParaRPr>
          </a:p>
          <a:p>
            <a:pPr>
              <a:defRPr/>
            </a:pPr>
            <a:r>
              <a:rPr lang="es-MX" altLang="es-SV" sz="2900" b="1" dirty="0">
                <a:latin typeface="+mj-lt"/>
                <a:cs typeface="Arial" panose="020B0604020202020204" pitchFamily="34" charset="0"/>
              </a:rPr>
              <a:t>Sus funciones son:</a:t>
            </a:r>
            <a:r>
              <a:rPr lang="es-MX" altLang="es-SV" sz="2900" dirty="0">
                <a:latin typeface="+mj-lt"/>
                <a:cs typeface="Arial" panose="020B0604020202020204" pitchFamily="34" charset="0"/>
              </a:rPr>
              <a:t> </a:t>
            </a:r>
          </a:p>
          <a:p>
            <a:pPr>
              <a:buFont typeface="+mj-lt"/>
              <a:buAutoNum type="alphaLcParenR"/>
              <a:defRPr/>
            </a:pPr>
            <a:r>
              <a:rPr lang="es-MX" sz="2900" dirty="0">
                <a:latin typeface="+mj-lt"/>
              </a:rPr>
              <a:t>Administrar y asegurar la disponibilidad de los servicios críticos de la institución, así como mantener en óptimas condiciones la infraestructura tecnológica que soporta dichos servicios, para dar continuidad a las operaciones de la Institución.</a:t>
            </a:r>
            <a:endParaRPr lang="es-SV" sz="2900" dirty="0">
              <a:latin typeface="+mj-lt"/>
            </a:endParaRPr>
          </a:p>
          <a:p>
            <a:pPr>
              <a:buFont typeface="+mj-lt"/>
              <a:buAutoNum type="alphaLcParenR"/>
              <a:defRPr/>
            </a:pPr>
            <a:r>
              <a:rPr lang="es-MX" sz="2900" dirty="0">
                <a:latin typeface="+mj-lt"/>
              </a:rPr>
              <a:t>Custodiar de forma adecuada la información almacenada en las bases de datos productivas de los diferentes sistemas institucionales</a:t>
            </a:r>
            <a:endParaRPr lang="es-SV" sz="2900" dirty="0">
              <a:latin typeface="+mj-lt"/>
            </a:endParaRPr>
          </a:p>
          <a:p>
            <a:pPr>
              <a:buFont typeface="+mj-lt"/>
              <a:buAutoNum type="alphaLcParenR"/>
              <a:defRPr/>
            </a:pPr>
            <a:r>
              <a:rPr lang="es-MX" sz="2900" dirty="0">
                <a:latin typeface="+mj-lt"/>
              </a:rPr>
              <a:t>Gestionar el proceso de cambios en los ambientes productivos</a:t>
            </a:r>
            <a:endParaRPr lang="es-SV" sz="2900" dirty="0">
              <a:latin typeface="+mj-lt"/>
            </a:endParaRPr>
          </a:p>
          <a:p>
            <a:pPr>
              <a:buFont typeface="+mj-lt"/>
              <a:buAutoNum type="alphaLcParenR"/>
              <a:defRPr/>
            </a:pPr>
            <a:r>
              <a:rPr lang="es-MX" sz="2900" dirty="0">
                <a:latin typeface="+mj-lt"/>
              </a:rPr>
              <a:t>Mantener en óptimas condiciones el Sitio ante Contingencias, con el fin de ponerle en funcionamiento en el caso de un incidente en el sitio principal</a:t>
            </a:r>
            <a:endParaRPr lang="es-SV" sz="2900" dirty="0">
              <a:latin typeface="+mj-lt"/>
            </a:endParaRPr>
          </a:p>
          <a:p>
            <a:pPr>
              <a:buFont typeface="+mj-lt"/>
              <a:buAutoNum type="alphaLcParenR"/>
              <a:defRPr/>
            </a:pPr>
            <a:r>
              <a:rPr lang="es-MX" sz="2900" dirty="0">
                <a:latin typeface="+mj-lt"/>
              </a:rPr>
              <a:t>Gestionar de forma oportuna y eficaz los incidentes que se presenten en los ambientes productivos, minimizando el impacto en términos de pérdida de disponibilidad de los servicios brindados a usuarios internos y externos.</a:t>
            </a:r>
            <a:endParaRPr lang="es-SV" sz="2900" dirty="0">
              <a:latin typeface="+mj-lt"/>
            </a:endParaRPr>
          </a:p>
          <a:p>
            <a:pPr>
              <a:buFont typeface="+mj-lt"/>
              <a:buAutoNum type="alphaLcParenR"/>
              <a:defRPr/>
            </a:pPr>
            <a:r>
              <a:rPr lang="es-MX" sz="2900" dirty="0">
                <a:latin typeface="+mj-lt"/>
              </a:rPr>
              <a:t>Gestionar de forma adecuada y oportuna la ejecución del presupuesto de la Dirección de Informática, relacionado con los bienes y servicios asociados a los procesos críticos de la institución, así como de las áreas de negocio que gestionan sus compras a través de la Dirección de Informática. </a:t>
            </a:r>
            <a:endParaRPr lang="es-SV" sz="2900" dirty="0">
              <a:latin typeface="+mj-lt"/>
            </a:endParaRPr>
          </a:p>
          <a:p>
            <a:pPr>
              <a:buFont typeface="+mj-lt"/>
              <a:buAutoNum type="alphaLcParenR"/>
              <a:defRPr/>
            </a:pPr>
            <a:r>
              <a:rPr lang="es-MX" sz="2900" dirty="0">
                <a:latin typeface="+mj-lt"/>
              </a:rPr>
              <a:t>Brindar oportunamente el mantenimiento preventivo y correctivo de las estaciones de trabajo del personal.</a:t>
            </a:r>
            <a:endParaRPr lang="es-SV" sz="2900" dirty="0">
              <a:latin typeface="+mj-lt"/>
            </a:endParaRPr>
          </a:p>
          <a:p>
            <a:pPr>
              <a:buFont typeface="+mj-lt"/>
              <a:buAutoNum type="alphaLcParenR"/>
              <a:defRPr/>
            </a:pPr>
            <a:r>
              <a:rPr lang="es-MX" sz="2900" dirty="0">
                <a:latin typeface="+mj-lt"/>
              </a:rPr>
              <a:t>Buscar y proponer nuevas herramientas o estándares tecnológicos que aporten al desarrollo institucional en términos de mejoras en los procesos de negocio.</a:t>
            </a:r>
            <a:endParaRPr lang="es-SV" sz="2900" dirty="0">
              <a:latin typeface="+mj-lt"/>
            </a:endParaRPr>
          </a:p>
          <a:p>
            <a:pPr>
              <a:buFont typeface="+mj-lt"/>
              <a:buAutoNum type="alphaLcParenR"/>
              <a:defRPr/>
            </a:pPr>
            <a:r>
              <a:rPr lang="es-MX" sz="2900" dirty="0">
                <a:latin typeface="+mj-lt"/>
              </a:rPr>
              <a:t>Gestionar capacitaciones al personal de las áreas de esta Superintendencia en el uso de las herramientas y equipo informático. </a:t>
            </a:r>
            <a:endParaRPr lang="es-MX" altLang="es-SV" sz="2900" b="1" dirty="0">
              <a:latin typeface="+mj-lt"/>
              <a:cs typeface="Arial" panose="020B0604020202020204" pitchFamily="34" charset="0"/>
            </a:endParaRPr>
          </a:p>
          <a:p>
            <a:pPr>
              <a:defRPr/>
            </a:pPr>
            <a:r>
              <a:rPr lang="es-MX" altLang="es-SV" sz="2900" b="1" dirty="0">
                <a:latin typeface="+mj-lt"/>
                <a:cs typeface="Arial" panose="020B0604020202020204" pitchFamily="34" charset="0"/>
              </a:rPr>
              <a:t>No. De Empleados: </a:t>
            </a:r>
            <a:r>
              <a:rPr lang="es-MX" altLang="es-SV" sz="2900" b="1" dirty="0" smtClean="0">
                <a:latin typeface="+mj-lt"/>
                <a:cs typeface="Arial" panose="020B0604020202020204" pitchFamily="34" charset="0"/>
              </a:rPr>
              <a:t>13		Hombre</a:t>
            </a:r>
            <a:r>
              <a:rPr lang="es-MX" altLang="es-SV" sz="2900" b="1" dirty="0">
                <a:latin typeface="+mj-lt"/>
                <a:cs typeface="Arial" panose="020B0604020202020204" pitchFamily="34" charset="0"/>
              </a:rPr>
              <a:t>: </a:t>
            </a:r>
            <a:r>
              <a:rPr lang="es-MX" altLang="es-SV" sz="2900" b="1" dirty="0" smtClean="0">
                <a:latin typeface="+mj-lt"/>
                <a:cs typeface="Arial" panose="020B0604020202020204" pitchFamily="34" charset="0"/>
              </a:rPr>
              <a:t>8		Mujer</a:t>
            </a:r>
            <a:r>
              <a:rPr lang="es-MX" altLang="es-SV" sz="2900" b="1" dirty="0">
                <a:latin typeface="+mj-lt"/>
                <a:cs typeface="Arial" panose="020B0604020202020204" pitchFamily="34" charset="0"/>
              </a:rPr>
              <a:t>: 5</a:t>
            </a:r>
            <a:endParaRPr lang="es-SV" altLang="es-SV" sz="2900" dirty="0">
              <a:latin typeface="+mj-lt"/>
              <a:cs typeface="Arial" panose="020B0604020202020204" pitchFamily="34" charset="0"/>
            </a:endParaRPr>
          </a:p>
          <a:p>
            <a:endParaRPr lang="es-SV" dirty="0"/>
          </a:p>
        </p:txBody>
      </p:sp>
    </p:spTree>
    <p:extLst>
      <p:ext uri="{BB962C8B-B14F-4D97-AF65-F5344CB8AC3E}">
        <p14:creationId xmlns:p14="http://schemas.microsoft.com/office/powerpoint/2010/main" val="365254602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pic>
        <p:nvPicPr>
          <p:cNvPr id="5" name="Imagen 4">
            <a:extLst>
              <a:ext uri="{FF2B5EF4-FFF2-40B4-BE49-F238E27FC236}">
                <a16:creationId xmlns:a16="http://schemas.microsoft.com/office/drawing/2014/main" id="{D33738AB-CF91-EC4A-ABE1-821F9CD4DEDB}"/>
              </a:ext>
            </a:extLst>
          </p:cNvPr>
          <p:cNvPicPr>
            <a:picLocks noChangeAspect="1"/>
          </p:cNvPicPr>
          <p:nvPr/>
        </p:nvPicPr>
        <p:blipFill>
          <a:blip r:embed="rId3"/>
          <a:stretch>
            <a:fillRect/>
          </a:stretch>
        </p:blipFill>
        <p:spPr>
          <a:xfrm>
            <a:off x="7441186" y="322914"/>
            <a:ext cx="1338379" cy="826852"/>
          </a:xfrm>
          <a:prstGeom prst="rect">
            <a:avLst/>
          </a:prstGeom>
        </p:spPr>
      </p:pic>
      <p:sp>
        <p:nvSpPr>
          <p:cNvPr id="2" name="Título 1"/>
          <p:cNvSpPr>
            <a:spLocks noGrp="1"/>
          </p:cNvSpPr>
          <p:nvPr>
            <p:ph type="title"/>
          </p:nvPr>
        </p:nvSpPr>
        <p:spPr>
          <a:xfrm>
            <a:off x="1567542" y="1144589"/>
            <a:ext cx="6947807" cy="328092"/>
          </a:xfrm>
        </p:spPr>
        <p:txBody>
          <a:bodyPr>
            <a:normAutofit fontScale="90000"/>
          </a:bodyPr>
          <a:lstStyle/>
          <a:p>
            <a:r>
              <a:rPr lang="es-SV" sz="3100" dirty="0"/>
              <a:t>Departamento de Seguridad Informática</a:t>
            </a:r>
            <a:r>
              <a:rPr lang="es-SV" dirty="0"/>
              <a:t/>
            </a:r>
            <a:br>
              <a:rPr lang="es-SV" dirty="0"/>
            </a:br>
            <a:endParaRPr lang="es-SV" dirty="0"/>
          </a:p>
        </p:txBody>
      </p:sp>
      <p:sp>
        <p:nvSpPr>
          <p:cNvPr id="4" name="Marcador de contenido 3"/>
          <p:cNvSpPr>
            <a:spLocks noGrp="1"/>
          </p:cNvSpPr>
          <p:nvPr>
            <p:ph idx="1"/>
          </p:nvPr>
        </p:nvSpPr>
        <p:spPr>
          <a:xfrm>
            <a:off x="628650" y="1472680"/>
            <a:ext cx="7886700" cy="4954246"/>
          </a:xfrm>
        </p:spPr>
        <p:txBody>
          <a:bodyPr>
            <a:normAutofit fontScale="55000" lnSpcReduction="20000"/>
          </a:bodyPr>
          <a:lstStyle/>
          <a:p>
            <a:pPr>
              <a:spcBef>
                <a:spcPct val="0"/>
              </a:spcBef>
              <a:buNone/>
              <a:defRPr/>
            </a:pPr>
            <a:r>
              <a:rPr lang="es-SV" altLang="es-SV" dirty="0">
                <a:latin typeface="+mj-lt"/>
                <a:cs typeface="Arial" panose="020B0604020202020204" pitchFamily="34" charset="0"/>
              </a:rPr>
              <a:t>Su objetivo es proteger la Información digital de la Superintendencia, garantizando la confidencialidad, disponibilidad e integridad de la misma, así como también concientizar al usuario en temas de seguridad de la información.</a:t>
            </a:r>
          </a:p>
          <a:p>
            <a:pPr>
              <a:spcBef>
                <a:spcPct val="0"/>
              </a:spcBef>
              <a:buNone/>
              <a:defRPr/>
            </a:pPr>
            <a:endParaRPr lang="es-MX" altLang="es-SV" b="1" dirty="0">
              <a:latin typeface="+mj-lt"/>
              <a:cs typeface="Arial" panose="020B0604020202020204" pitchFamily="34" charset="0"/>
            </a:endParaRPr>
          </a:p>
          <a:p>
            <a:pPr>
              <a:spcBef>
                <a:spcPct val="0"/>
              </a:spcBef>
              <a:buNone/>
              <a:defRPr/>
            </a:pPr>
            <a:r>
              <a:rPr lang="es-MX" altLang="es-SV" b="1" dirty="0">
                <a:latin typeface="+mj-lt"/>
                <a:cs typeface="Arial" panose="020B0604020202020204" pitchFamily="34" charset="0"/>
              </a:rPr>
              <a:t>Sus funciones son:</a:t>
            </a:r>
            <a:r>
              <a:rPr lang="es-MX" altLang="es-SV" dirty="0">
                <a:latin typeface="+mj-lt"/>
                <a:cs typeface="Arial" panose="020B0604020202020204" pitchFamily="34" charset="0"/>
              </a:rPr>
              <a:t> </a:t>
            </a:r>
            <a:endParaRPr lang="es-MX" altLang="es-SV" b="1" dirty="0">
              <a:latin typeface="+mj-lt"/>
              <a:cs typeface="Arial" panose="020B0604020202020204" pitchFamily="34" charset="0"/>
            </a:endParaRPr>
          </a:p>
          <a:p>
            <a:pPr>
              <a:buFont typeface="+mj-lt"/>
              <a:buAutoNum type="alphaLcParenR"/>
              <a:defRPr/>
            </a:pPr>
            <a:r>
              <a:rPr lang="es-MX" dirty="0">
                <a:latin typeface="+mj-lt"/>
              </a:rPr>
              <a:t>Proteger a la Institución contra ataques informáticos que puedan poner en riesgo los activos de información, así como la operación de los procesos críticos definidos.</a:t>
            </a:r>
            <a:endParaRPr lang="es-SV" dirty="0">
              <a:latin typeface="+mj-lt"/>
            </a:endParaRPr>
          </a:p>
          <a:p>
            <a:pPr>
              <a:buFont typeface="+mj-lt"/>
              <a:buAutoNum type="alphaLcParenR"/>
              <a:defRPr/>
            </a:pPr>
            <a:r>
              <a:rPr lang="es-MX" dirty="0">
                <a:latin typeface="+mj-lt"/>
              </a:rPr>
              <a:t>Identificar riesgos en la infraestructura tecnológica por medio de análisis de vulnerabilidades y crear sus respectivos planes de mitigación.</a:t>
            </a:r>
            <a:endParaRPr lang="es-SV" dirty="0">
              <a:latin typeface="+mj-lt"/>
            </a:endParaRPr>
          </a:p>
          <a:p>
            <a:pPr>
              <a:buFont typeface="+mj-lt"/>
              <a:buAutoNum type="alphaLcParenR"/>
              <a:defRPr/>
            </a:pPr>
            <a:r>
              <a:rPr lang="es-MX" dirty="0">
                <a:latin typeface="+mj-lt"/>
              </a:rPr>
              <a:t>Evaluar herramientas de seguridad que permitan minimizar los riesgos informáticos </a:t>
            </a:r>
            <a:endParaRPr lang="es-SV" dirty="0">
              <a:latin typeface="+mj-lt"/>
            </a:endParaRPr>
          </a:p>
          <a:p>
            <a:pPr>
              <a:buFont typeface="+mj-lt"/>
              <a:buAutoNum type="alphaLcParenR"/>
              <a:defRPr/>
            </a:pPr>
            <a:r>
              <a:rPr lang="es-MX" dirty="0">
                <a:latin typeface="+mj-lt"/>
              </a:rPr>
              <a:t>Gestionar de forma oportuna y eficaz los incidentes de seguridad de la información que se presenten en los ambientes productivos, minimizando el impacto en términos de pérdida de información y/o disponibilidad de los servicios brindados a usuarios internos y externos.</a:t>
            </a:r>
            <a:endParaRPr lang="es-SV" dirty="0">
              <a:latin typeface="+mj-lt"/>
            </a:endParaRPr>
          </a:p>
          <a:p>
            <a:pPr>
              <a:buFont typeface="+mj-lt"/>
              <a:buAutoNum type="alphaLcParenR"/>
              <a:defRPr/>
            </a:pPr>
            <a:r>
              <a:rPr lang="es-MX" dirty="0">
                <a:latin typeface="+mj-lt"/>
              </a:rPr>
              <a:t>Capacitar y concientizar al personal de la Institución en temas de seguridad de la información.</a:t>
            </a:r>
            <a:endParaRPr lang="es-SV" dirty="0">
              <a:latin typeface="+mj-lt"/>
            </a:endParaRPr>
          </a:p>
          <a:p>
            <a:pPr>
              <a:buFont typeface="+mj-lt"/>
              <a:buAutoNum type="alphaLcParenR"/>
              <a:defRPr/>
            </a:pPr>
            <a:r>
              <a:rPr lang="es-MX" dirty="0">
                <a:latin typeface="+mj-lt"/>
              </a:rPr>
              <a:t>Divulgar y velar por el cumplimiento de las políticas y procedimientos de seguridad informática.</a:t>
            </a:r>
            <a:endParaRPr lang="es-SV" dirty="0">
              <a:latin typeface="+mj-lt"/>
            </a:endParaRPr>
          </a:p>
          <a:p>
            <a:pPr>
              <a:buFont typeface="+mj-lt"/>
              <a:buAutoNum type="alphaLcParenR"/>
              <a:defRPr/>
            </a:pPr>
            <a:r>
              <a:rPr lang="es-MX" dirty="0">
                <a:latin typeface="+mj-lt"/>
              </a:rPr>
              <a:t>Establecer y mantener actualizados los Planes de Contingencia y de recuperación ante desastres, así como las Políticas y procedimientos asociados al área de Seguridad Informática.</a:t>
            </a:r>
            <a:endParaRPr lang="es-SV" dirty="0">
              <a:latin typeface="+mj-lt"/>
            </a:endParaRPr>
          </a:p>
          <a:p>
            <a:pPr>
              <a:spcBef>
                <a:spcPct val="0"/>
              </a:spcBef>
              <a:buNone/>
              <a:defRPr/>
            </a:pPr>
            <a:endParaRPr lang="es-MX" altLang="es-SV" b="1" dirty="0">
              <a:latin typeface="+mj-lt"/>
              <a:cs typeface="Arial" panose="020B0604020202020204" pitchFamily="34" charset="0"/>
            </a:endParaRPr>
          </a:p>
          <a:p>
            <a:pPr>
              <a:spcBef>
                <a:spcPct val="0"/>
              </a:spcBef>
              <a:buNone/>
              <a:defRPr/>
            </a:pPr>
            <a:r>
              <a:rPr lang="es-MX" altLang="es-SV" b="1" dirty="0">
                <a:latin typeface="+mj-lt"/>
                <a:cs typeface="Arial" panose="020B0604020202020204" pitchFamily="34" charset="0"/>
              </a:rPr>
              <a:t>No. De Empleados: 3</a:t>
            </a:r>
          </a:p>
          <a:p>
            <a:pPr>
              <a:spcBef>
                <a:spcPct val="0"/>
              </a:spcBef>
              <a:buNone/>
              <a:defRPr/>
            </a:pPr>
            <a:endParaRPr lang="es-MX" altLang="es-SV" b="1" dirty="0" smtClean="0">
              <a:latin typeface="+mj-lt"/>
              <a:cs typeface="Arial" panose="020B0604020202020204" pitchFamily="34" charset="0"/>
            </a:endParaRPr>
          </a:p>
          <a:p>
            <a:pPr>
              <a:spcBef>
                <a:spcPct val="0"/>
              </a:spcBef>
              <a:buNone/>
              <a:defRPr/>
            </a:pPr>
            <a:r>
              <a:rPr lang="es-MX" altLang="es-SV" b="1" dirty="0" smtClean="0">
                <a:latin typeface="+mj-lt"/>
                <a:cs typeface="Arial" panose="020B0604020202020204" pitchFamily="34" charset="0"/>
              </a:rPr>
              <a:t>Hombre</a:t>
            </a:r>
            <a:r>
              <a:rPr lang="es-MX" altLang="es-SV" b="1" dirty="0">
                <a:latin typeface="+mj-lt"/>
                <a:cs typeface="Arial" panose="020B0604020202020204" pitchFamily="34" charset="0"/>
              </a:rPr>
              <a:t>: 3</a:t>
            </a:r>
            <a:endParaRPr lang="es-SV" altLang="es-SV" dirty="0">
              <a:latin typeface="+mj-lt"/>
              <a:cs typeface="Arial" panose="020B0604020202020204" pitchFamily="34" charset="0"/>
            </a:endParaRPr>
          </a:p>
          <a:p>
            <a:endParaRPr lang="es-SV" dirty="0"/>
          </a:p>
        </p:txBody>
      </p:sp>
    </p:spTree>
    <p:extLst>
      <p:ext uri="{BB962C8B-B14F-4D97-AF65-F5344CB8AC3E}">
        <p14:creationId xmlns:p14="http://schemas.microsoft.com/office/powerpoint/2010/main" val="5752052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pic>
        <p:nvPicPr>
          <p:cNvPr id="5" name="Imagen 4">
            <a:extLst>
              <a:ext uri="{FF2B5EF4-FFF2-40B4-BE49-F238E27FC236}">
                <a16:creationId xmlns:a16="http://schemas.microsoft.com/office/drawing/2014/main" id="{D33738AB-CF91-EC4A-ABE1-821F9CD4DEDB}"/>
              </a:ext>
            </a:extLst>
          </p:cNvPr>
          <p:cNvPicPr>
            <a:picLocks noChangeAspect="1"/>
          </p:cNvPicPr>
          <p:nvPr/>
        </p:nvPicPr>
        <p:blipFill>
          <a:blip r:embed="rId3"/>
          <a:stretch>
            <a:fillRect/>
          </a:stretch>
        </p:blipFill>
        <p:spPr>
          <a:xfrm>
            <a:off x="7441186" y="322914"/>
            <a:ext cx="1338379" cy="826852"/>
          </a:xfrm>
          <a:prstGeom prst="rect">
            <a:avLst/>
          </a:prstGeom>
        </p:spPr>
      </p:pic>
      <p:sp>
        <p:nvSpPr>
          <p:cNvPr id="2" name="Título 1"/>
          <p:cNvSpPr>
            <a:spLocks noGrp="1"/>
          </p:cNvSpPr>
          <p:nvPr>
            <p:ph type="title"/>
          </p:nvPr>
        </p:nvSpPr>
        <p:spPr>
          <a:xfrm>
            <a:off x="875210" y="1144588"/>
            <a:ext cx="7640139" cy="213949"/>
          </a:xfrm>
        </p:spPr>
        <p:txBody>
          <a:bodyPr>
            <a:normAutofit fontScale="90000"/>
          </a:bodyPr>
          <a:lstStyle/>
          <a:p>
            <a:r>
              <a:rPr lang="es-MX" sz="3100" dirty="0"/>
              <a:t>Dirección de Atención al </a:t>
            </a:r>
            <a:r>
              <a:rPr lang="es-MX" sz="3100" dirty="0" smtClean="0"/>
              <a:t>Usuario</a:t>
            </a:r>
            <a:endParaRPr lang="es-SV" dirty="0"/>
          </a:p>
        </p:txBody>
      </p:sp>
      <p:sp>
        <p:nvSpPr>
          <p:cNvPr id="4" name="Marcador de contenido 3"/>
          <p:cNvSpPr>
            <a:spLocks noGrp="1"/>
          </p:cNvSpPr>
          <p:nvPr>
            <p:ph idx="1"/>
          </p:nvPr>
        </p:nvSpPr>
        <p:spPr>
          <a:xfrm>
            <a:off x="628650" y="1472680"/>
            <a:ext cx="7886700" cy="4941183"/>
          </a:xfrm>
        </p:spPr>
        <p:txBody>
          <a:bodyPr>
            <a:normAutofit fontScale="70000" lnSpcReduction="20000"/>
          </a:bodyPr>
          <a:lstStyle/>
          <a:p>
            <a:pPr marL="0" indent="0" algn="just">
              <a:buNone/>
              <a:defRPr/>
            </a:pPr>
            <a:r>
              <a:rPr lang="es-SV" altLang="es-SV" sz="2600" dirty="0">
                <a:latin typeface="+mj-lt"/>
                <a:cs typeface="Arial" panose="020B0604020202020204" pitchFamily="34" charset="0"/>
              </a:rPr>
              <a:t>Su objetivo es proveer asesoría técnica y legal para atender consultas, solicitudes y denuncias presentadas por la población usuaria del sistema financiero e instituciones gubernamentales; implementando acciones para que las entidades supervisadas les resuelvan a sus </a:t>
            </a:r>
            <a:r>
              <a:rPr lang="es-SV" altLang="es-SV" sz="2600" dirty="0" smtClean="0">
                <a:latin typeface="+mj-lt"/>
                <a:cs typeface="Arial" panose="020B0604020202020204" pitchFamily="34" charset="0"/>
              </a:rPr>
              <a:t>clientes.</a:t>
            </a:r>
            <a:endParaRPr lang="es-SV" altLang="es-SV" sz="2600" dirty="0">
              <a:latin typeface="+mj-lt"/>
              <a:cs typeface="Arial" panose="020B0604020202020204" pitchFamily="34" charset="0"/>
            </a:endParaRPr>
          </a:p>
          <a:p>
            <a:pPr algn="just">
              <a:defRPr/>
            </a:pPr>
            <a:r>
              <a:rPr lang="es-SV" altLang="es-SV" sz="2600" b="1" dirty="0">
                <a:latin typeface="+mj-lt"/>
                <a:cs typeface="Arial" panose="020B0604020202020204" pitchFamily="34" charset="0"/>
              </a:rPr>
              <a:t>Sus funciones son:</a:t>
            </a:r>
            <a:endParaRPr lang="es-SV" altLang="es-SV" sz="2600" dirty="0">
              <a:latin typeface="+mj-lt"/>
              <a:cs typeface="Arial" panose="020B0604020202020204" pitchFamily="34" charset="0"/>
            </a:endParaRPr>
          </a:p>
          <a:p>
            <a:pPr algn="just">
              <a:buFont typeface="+mj-lt"/>
              <a:buAutoNum type="alphaLcParenR"/>
              <a:defRPr/>
            </a:pPr>
            <a:r>
              <a:rPr lang="es-SV" altLang="es-SV" sz="2600" dirty="0">
                <a:latin typeface="+mj-lt"/>
                <a:cs typeface="Arial" panose="020B0604020202020204" pitchFamily="34" charset="0"/>
              </a:rPr>
              <a:t>Atender consultas, y recibir denuncias de la población usuaria por inconformidades en los servicios o productos contratados con las entidades supervisadas;</a:t>
            </a:r>
          </a:p>
          <a:p>
            <a:pPr algn="just">
              <a:buFont typeface="+mj-lt"/>
              <a:buAutoNum type="alphaLcParenR"/>
              <a:defRPr/>
            </a:pPr>
            <a:r>
              <a:rPr lang="es-SV" altLang="es-SV" sz="2600" dirty="0">
                <a:latin typeface="+mj-lt"/>
                <a:cs typeface="Arial" panose="020B0604020202020204" pitchFamily="34" charset="0"/>
              </a:rPr>
              <a:t>Generar estadísticas de las gestiones realizadas por la Dirección; </a:t>
            </a:r>
          </a:p>
          <a:p>
            <a:pPr algn="just">
              <a:buFont typeface="+mj-lt"/>
              <a:buAutoNum type="alphaLcParenR"/>
              <a:defRPr/>
            </a:pPr>
            <a:r>
              <a:rPr lang="es-SV" altLang="es-SV" sz="2600" dirty="0">
                <a:latin typeface="+mj-lt"/>
                <a:cs typeface="Arial" panose="020B0604020202020204" pitchFamily="34" charset="0"/>
              </a:rPr>
              <a:t>Facilitar información relevante a las áreas de supervisión que puedan contribuir a la ejecución de acciones supervisoras;</a:t>
            </a:r>
          </a:p>
          <a:p>
            <a:pPr algn="just">
              <a:buFont typeface="+mj-lt"/>
              <a:buAutoNum type="alphaLcParenR"/>
              <a:defRPr/>
            </a:pPr>
            <a:r>
              <a:rPr lang="es-SV" altLang="es-SV" sz="2600" dirty="0">
                <a:latin typeface="+mj-lt"/>
                <a:cs typeface="Arial" panose="020B0604020202020204" pitchFamily="34" charset="0"/>
              </a:rPr>
              <a:t>Celebrar audiencias para la recuperación de mora previsional con las partes involucradas.</a:t>
            </a:r>
          </a:p>
          <a:p>
            <a:pPr algn="just">
              <a:buFont typeface="+mj-lt"/>
              <a:buAutoNum type="alphaLcParenR"/>
              <a:defRPr/>
            </a:pPr>
            <a:r>
              <a:rPr lang="es-SV" altLang="es-SV" sz="2600" dirty="0" smtClean="0">
                <a:latin typeface="+mj-lt"/>
                <a:cs typeface="Arial" panose="020B0604020202020204" pitchFamily="34" charset="0"/>
              </a:rPr>
              <a:t>Compartir </a:t>
            </a:r>
            <a:r>
              <a:rPr lang="es-SV" altLang="es-SV" sz="2600" dirty="0">
                <a:latin typeface="+mj-lt"/>
                <a:cs typeface="Arial" panose="020B0604020202020204" pitchFamily="34" charset="0"/>
              </a:rPr>
              <a:t>información estadística con instituciones gubernamentales.</a:t>
            </a:r>
          </a:p>
          <a:p>
            <a:pPr algn="just">
              <a:buFont typeface="+mj-lt"/>
              <a:buAutoNum type="alphaLcParenR"/>
              <a:defRPr/>
            </a:pPr>
            <a:r>
              <a:rPr lang="es-SV" altLang="es-SV" sz="2600" dirty="0" smtClean="0">
                <a:latin typeface="+mj-lt"/>
                <a:cs typeface="Arial" panose="020B0604020202020204" pitchFamily="34" charset="0"/>
              </a:rPr>
              <a:t>Auditar </a:t>
            </a:r>
            <a:r>
              <a:rPr lang="es-SV" altLang="es-SV" sz="2600" dirty="0">
                <a:latin typeface="+mj-lt"/>
                <a:cs typeface="Arial" panose="020B0604020202020204" pitchFamily="34" charset="0"/>
              </a:rPr>
              <a:t>a las instituciones del sistema financiero por casos de denuncias específicas.</a:t>
            </a:r>
          </a:p>
          <a:p>
            <a:pPr>
              <a:defRPr/>
            </a:pPr>
            <a:endParaRPr lang="es-MX" altLang="es-SV" sz="2900" b="1" dirty="0">
              <a:latin typeface="+mj-lt"/>
              <a:cs typeface="Arial" panose="020B0604020202020204" pitchFamily="34" charset="0"/>
            </a:endParaRPr>
          </a:p>
          <a:p>
            <a:pPr>
              <a:defRPr/>
            </a:pPr>
            <a:r>
              <a:rPr lang="es-MX" altLang="es-SV" sz="2900" b="1" dirty="0">
                <a:latin typeface="+mj-lt"/>
                <a:cs typeface="Arial" panose="020B0604020202020204" pitchFamily="34" charset="0"/>
              </a:rPr>
              <a:t>No. De Empleados: </a:t>
            </a:r>
            <a:r>
              <a:rPr lang="es-MX" altLang="es-SV" sz="2900" b="1" dirty="0" smtClean="0">
                <a:latin typeface="+mj-lt"/>
                <a:cs typeface="Arial" panose="020B0604020202020204" pitchFamily="34" charset="0"/>
              </a:rPr>
              <a:t>16</a:t>
            </a:r>
            <a:r>
              <a:rPr lang="es-MX" altLang="es-SV" sz="2900" b="1" dirty="0" smtClean="0">
                <a:latin typeface="+mj-lt"/>
                <a:cs typeface="Arial" panose="020B0604020202020204" pitchFamily="34" charset="0"/>
              </a:rPr>
              <a:t>	</a:t>
            </a:r>
            <a:r>
              <a:rPr lang="es-MX" altLang="es-SV" sz="2900" b="1" dirty="0" smtClean="0">
                <a:latin typeface="+mj-lt"/>
                <a:cs typeface="Arial" panose="020B0604020202020204" pitchFamily="34" charset="0"/>
              </a:rPr>
              <a:t>	Hombre</a:t>
            </a:r>
            <a:r>
              <a:rPr lang="es-MX" altLang="es-SV" sz="2900" b="1" dirty="0">
                <a:latin typeface="+mj-lt"/>
                <a:cs typeface="Arial" panose="020B0604020202020204" pitchFamily="34" charset="0"/>
              </a:rPr>
              <a:t>: </a:t>
            </a:r>
            <a:r>
              <a:rPr lang="es-MX" altLang="es-SV" sz="2900" b="1" dirty="0">
                <a:latin typeface="+mj-lt"/>
                <a:cs typeface="Arial" panose="020B0604020202020204" pitchFamily="34" charset="0"/>
              </a:rPr>
              <a:t>5</a:t>
            </a:r>
            <a:r>
              <a:rPr lang="es-MX" altLang="es-SV" sz="2900" b="1" dirty="0" smtClean="0">
                <a:latin typeface="+mj-lt"/>
                <a:cs typeface="Arial" panose="020B0604020202020204" pitchFamily="34" charset="0"/>
              </a:rPr>
              <a:t>	</a:t>
            </a:r>
            <a:r>
              <a:rPr lang="es-MX" altLang="es-SV" sz="2900" b="1" dirty="0" smtClean="0">
                <a:latin typeface="+mj-lt"/>
                <a:cs typeface="Arial" panose="020B0604020202020204" pitchFamily="34" charset="0"/>
              </a:rPr>
              <a:t>Mujer</a:t>
            </a:r>
            <a:r>
              <a:rPr lang="es-MX" altLang="es-SV" sz="2900" b="1" dirty="0">
                <a:latin typeface="+mj-lt"/>
                <a:cs typeface="Arial" panose="020B0604020202020204" pitchFamily="34" charset="0"/>
              </a:rPr>
              <a:t>: </a:t>
            </a:r>
            <a:r>
              <a:rPr lang="es-MX" altLang="es-SV" sz="2900" b="1" dirty="0" smtClean="0">
                <a:latin typeface="+mj-lt"/>
                <a:cs typeface="Arial" panose="020B0604020202020204" pitchFamily="34" charset="0"/>
              </a:rPr>
              <a:t>11</a:t>
            </a:r>
            <a:endParaRPr lang="es-MX" altLang="es-SV" sz="2900" b="1" dirty="0">
              <a:latin typeface="+mj-lt"/>
              <a:cs typeface="Arial" panose="020B0604020202020204" pitchFamily="34" charset="0"/>
            </a:endParaRPr>
          </a:p>
          <a:p>
            <a:endParaRPr lang="es-SV" dirty="0"/>
          </a:p>
        </p:txBody>
      </p:sp>
    </p:spTree>
    <p:extLst>
      <p:ext uri="{BB962C8B-B14F-4D97-AF65-F5344CB8AC3E}">
        <p14:creationId xmlns:p14="http://schemas.microsoft.com/office/powerpoint/2010/main" val="33053672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pic>
        <p:nvPicPr>
          <p:cNvPr id="5" name="Imagen 4">
            <a:extLst>
              <a:ext uri="{FF2B5EF4-FFF2-40B4-BE49-F238E27FC236}">
                <a16:creationId xmlns:a16="http://schemas.microsoft.com/office/drawing/2014/main" id="{D33738AB-CF91-EC4A-ABE1-821F9CD4DEDB}"/>
              </a:ext>
            </a:extLst>
          </p:cNvPr>
          <p:cNvPicPr>
            <a:picLocks noChangeAspect="1"/>
          </p:cNvPicPr>
          <p:nvPr/>
        </p:nvPicPr>
        <p:blipFill>
          <a:blip r:embed="rId3"/>
          <a:stretch>
            <a:fillRect/>
          </a:stretch>
        </p:blipFill>
        <p:spPr>
          <a:xfrm>
            <a:off x="7441186" y="322914"/>
            <a:ext cx="1338379" cy="826852"/>
          </a:xfrm>
          <a:prstGeom prst="rect">
            <a:avLst/>
          </a:prstGeom>
        </p:spPr>
      </p:pic>
      <p:sp>
        <p:nvSpPr>
          <p:cNvPr id="2" name="Título 1"/>
          <p:cNvSpPr>
            <a:spLocks noGrp="1"/>
          </p:cNvSpPr>
          <p:nvPr>
            <p:ph type="title"/>
          </p:nvPr>
        </p:nvSpPr>
        <p:spPr>
          <a:xfrm>
            <a:off x="1214846" y="927462"/>
            <a:ext cx="7300504" cy="217127"/>
          </a:xfrm>
        </p:spPr>
        <p:txBody>
          <a:bodyPr>
            <a:normAutofit fontScale="90000"/>
          </a:bodyPr>
          <a:lstStyle/>
          <a:p>
            <a:pPr algn="ctr"/>
            <a:r>
              <a:rPr lang="es-SV" altLang="es-SV" sz="2800" dirty="0">
                <a:cs typeface="Arial" panose="020B0604020202020204" pitchFamily="34" charset="0"/>
              </a:rPr>
              <a:t>Superintendente del Sistema Financiero</a:t>
            </a:r>
            <a:r>
              <a:rPr lang="es-SV" altLang="es-SV" b="1" dirty="0">
                <a:solidFill>
                  <a:srgbClr val="10253F"/>
                </a:solidFill>
                <a:cs typeface="Arial" panose="020B0604020202020204" pitchFamily="34" charset="0"/>
              </a:rPr>
              <a:t/>
            </a:r>
            <a:br>
              <a:rPr lang="es-SV" altLang="es-SV" b="1" dirty="0">
                <a:solidFill>
                  <a:srgbClr val="10253F"/>
                </a:solidFill>
                <a:cs typeface="Arial" panose="020B0604020202020204" pitchFamily="34" charset="0"/>
              </a:rPr>
            </a:br>
            <a:endParaRPr lang="es-SV" dirty="0"/>
          </a:p>
        </p:txBody>
      </p:sp>
      <p:sp>
        <p:nvSpPr>
          <p:cNvPr id="4" name="Marcador de contenido 3"/>
          <p:cNvSpPr>
            <a:spLocks noGrp="1"/>
          </p:cNvSpPr>
          <p:nvPr>
            <p:ph idx="1"/>
          </p:nvPr>
        </p:nvSpPr>
        <p:spPr>
          <a:xfrm>
            <a:off x="628650" y="1240971"/>
            <a:ext cx="7886700" cy="5303520"/>
          </a:xfrm>
        </p:spPr>
        <p:txBody>
          <a:bodyPr>
            <a:normAutofit fontScale="25000" lnSpcReduction="20000"/>
          </a:bodyPr>
          <a:lstStyle/>
          <a:p>
            <a:pPr marL="0" indent="0">
              <a:buNone/>
              <a:defRPr/>
            </a:pPr>
            <a:r>
              <a:rPr lang="es-SV" altLang="es-SV" sz="5600" dirty="0">
                <a:latin typeface="+mj-lt"/>
                <a:cs typeface="Arial" panose="020B0604020202020204" pitchFamily="34" charset="0"/>
              </a:rPr>
              <a:t>Su objetivo es ejercer las competencias, atribuciones y facultades según lo indica la Ley de Supervisión y Regulación del Sistema Financiero. </a:t>
            </a:r>
          </a:p>
          <a:p>
            <a:pPr>
              <a:defRPr/>
            </a:pPr>
            <a:endParaRPr lang="es-SV" altLang="es-SV" sz="5600" dirty="0">
              <a:latin typeface="+mj-lt"/>
              <a:cs typeface="Arial" panose="020B0604020202020204" pitchFamily="34" charset="0"/>
            </a:endParaRPr>
          </a:p>
          <a:p>
            <a:pPr>
              <a:defRPr/>
            </a:pPr>
            <a:r>
              <a:rPr lang="es-SV" altLang="es-SV" sz="5600" b="1" dirty="0">
                <a:latin typeface="+mj-lt"/>
                <a:cs typeface="Arial" panose="020B0604020202020204" pitchFamily="34" charset="0"/>
              </a:rPr>
              <a:t>Sus funciones son:</a:t>
            </a:r>
          </a:p>
          <a:p>
            <a:pPr marL="342900" indent="-342900">
              <a:buFont typeface="+mj-lt"/>
              <a:buAutoNum type="alphaLcParenR"/>
              <a:defRPr/>
            </a:pPr>
            <a:r>
              <a:rPr lang="es-ES" altLang="es-SV" sz="5600" dirty="0">
                <a:latin typeface="+mj-lt"/>
                <a:cs typeface="Arial" panose="020B0604020202020204" pitchFamily="34" charset="0"/>
              </a:rPr>
              <a:t>Dirigir la Superintendencia; </a:t>
            </a:r>
            <a:endParaRPr lang="es-SV" altLang="es-SV" sz="5600" dirty="0">
              <a:latin typeface="+mj-lt"/>
              <a:cs typeface="Arial" panose="020B0604020202020204" pitchFamily="34" charset="0"/>
            </a:endParaRPr>
          </a:p>
          <a:p>
            <a:pPr marL="342900" indent="-342900">
              <a:buFont typeface="+mj-lt"/>
              <a:buAutoNum type="alphaLcParenR"/>
              <a:defRPr/>
            </a:pPr>
            <a:r>
              <a:rPr lang="es-ES" altLang="es-SV" sz="5600" dirty="0">
                <a:latin typeface="+mj-lt"/>
                <a:cs typeface="Arial" panose="020B0604020202020204" pitchFamily="34" charset="0"/>
              </a:rPr>
              <a:t>Ejecutar los acuerdos y resoluciones del Consejo; </a:t>
            </a:r>
            <a:endParaRPr lang="es-SV" altLang="es-SV" sz="5600" dirty="0">
              <a:latin typeface="+mj-lt"/>
              <a:cs typeface="Arial" panose="020B0604020202020204" pitchFamily="34" charset="0"/>
            </a:endParaRPr>
          </a:p>
          <a:p>
            <a:pPr marL="342900" indent="-342900">
              <a:buFont typeface="+mj-lt"/>
              <a:buAutoNum type="alphaLcParenR"/>
              <a:defRPr/>
            </a:pPr>
            <a:r>
              <a:rPr lang="es-ES" altLang="es-SV" sz="5600" dirty="0">
                <a:latin typeface="+mj-lt"/>
                <a:cs typeface="Arial" panose="020B0604020202020204" pitchFamily="34" charset="0"/>
              </a:rPr>
              <a:t>Emitir las resoluciones pertinentes para los supervisados, dentro de las facultades que le confieren las leyes; </a:t>
            </a:r>
            <a:endParaRPr lang="es-SV" altLang="es-SV" sz="5600" dirty="0">
              <a:latin typeface="+mj-lt"/>
              <a:cs typeface="Arial" panose="020B0604020202020204" pitchFamily="34" charset="0"/>
            </a:endParaRPr>
          </a:p>
          <a:p>
            <a:pPr marL="342900" indent="-342900">
              <a:buFont typeface="+mj-lt"/>
              <a:buAutoNum type="alphaLcParenR"/>
              <a:defRPr/>
            </a:pPr>
            <a:r>
              <a:rPr lang="es-ES" altLang="es-SV" sz="5600" dirty="0">
                <a:latin typeface="+mj-lt"/>
                <a:cs typeface="Arial" panose="020B0604020202020204" pitchFamily="34" charset="0"/>
              </a:rPr>
              <a:t>Conocer las políticas internas de los integrantes del sistema financiero, en materia de gestión de riesgos, códigos de conducta y otro tipo de requisitos que les son exigidos, en particular, los referidos en los literales c) y d) del artículo 35 de esta Ley, pudiendo solicitar explicaciones y ampliaciones cuando lo considere pertinente, en atención a las mejores prácticas internacionales; </a:t>
            </a:r>
            <a:endParaRPr lang="es-SV" altLang="es-SV" sz="5600" dirty="0">
              <a:latin typeface="+mj-lt"/>
              <a:cs typeface="Arial" panose="020B0604020202020204" pitchFamily="34" charset="0"/>
            </a:endParaRPr>
          </a:p>
          <a:p>
            <a:pPr marL="342900" indent="-342900">
              <a:buFont typeface="+mj-lt"/>
              <a:buAutoNum type="alphaLcParenR"/>
              <a:defRPr/>
            </a:pPr>
            <a:r>
              <a:rPr lang="es-ES" altLang="es-SV" sz="5600" dirty="0">
                <a:latin typeface="+mj-lt"/>
                <a:cs typeface="Arial" panose="020B0604020202020204" pitchFamily="34" charset="0"/>
              </a:rPr>
              <a:t>Efectuar la supervisión individual y consolidada de los integrantes del sistema financiero, así como la supervisión de los demás sujetos regulados por esta Ley; </a:t>
            </a:r>
            <a:endParaRPr lang="es-SV" altLang="es-SV" sz="5600" dirty="0">
              <a:latin typeface="+mj-lt"/>
              <a:cs typeface="Arial" panose="020B0604020202020204" pitchFamily="34" charset="0"/>
            </a:endParaRPr>
          </a:p>
          <a:p>
            <a:pPr marL="342900" indent="-342900">
              <a:buFont typeface="+mj-lt"/>
              <a:buAutoNum type="alphaLcParenR"/>
              <a:defRPr/>
            </a:pPr>
            <a:r>
              <a:rPr lang="es-ES" altLang="es-SV" sz="5600" dirty="0">
                <a:latin typeface="+mj-lt"/>
                <a:cs typeface="Arial" panose="020B0604020202020204" pitchFamily="34" charset="0"/>
              </a:rPr>
              <a:t>Comunicar a los sujetos supervisados las irregularidades o infracciones que notare en sus operaciones; </a:t>
            </a:r>
            <a:endParaRPr lang="es-SV" altLang="es-SV" sz="5600" dirty="0">
              <a:latin typeface="+mj-lt"/>
              <a:cs typeface="Arial" panose="020B0604020202020204" pitchFamily="34" charset="0"/>
            </a:endParaRPr>
          </a:p>
          <a:p>
            <a:pPr marL="342900" indent="-342900">
              <a:buFont typeface="+mj-lt"/>
              <a:buAutoNum type="alphaLcParenR"/>
              <a:defRPr/>
            </a:pPr>
            <a:r>
              <a:rPr lang="es-ES" altLang="es-SV" sz="5600" dirty="0">
                <a:latin typeface="+mj-lt"/>
                <a:cs typeface="Arial" panose="020B0604020202020204" pitchFamily="34" charset="0"/>
              </a:rPr>
              <a:t>Imponer las sanciones correspondientes de conformidad a las leyes; etc.</a:t>
            </a:r>
          </a:p>
          <a:p>
            <a:pPr>
              <a:defRPr/>
            </a:pPr>
            <a:endParaRPr lang="es-ES" altLang="es-SV" sz="5600" dirty="0">
              <a:latin typeface="+mj-lt"/>
              <a:cs typeface="Arial" panose="020B0604020202020204" pitchFamily="34" charset="0"/>
            </a:endParaRPr>
          </a:p>
          <a:p>
            <a:pPr>
              <a:defRPr/>
            </a:pPr>
            <a:r>
              <a:rPr lang="es-ES" altLang="es-SV" sz="5600" dirty="0">
                <a:latin typeface="+mj-lt"/>
                <a:cs typeface="Arial" panose="020B0604020202020204" pitchFamily="34" charset="0"/>
              </a:rPr>
              <a:t>Y las demás que le señala el artículo 19 de la Ley de Supervisión y Regulación del Sistema Financiero, y otras leyes y disposiciones aplicables.</a:t>
            </a:r>
            <a:endParaRPr lang="es-SV" altLang="es-SV" sz="5600" dirty="0">
              <a:latin typeface="+mj-lt"/>
              <a:cs typeface="Arial" panose="020B0604020202020204" pitchFamily="34" charset="0"/>
            </a:endParaRPr>
          </a:p>
          <a:p>
            <a:pPr>
              <a:defRPr/>
            </a:pPr>
            <a:endParaRPr lang="es-SV" altLang="es-SV" sz="5600" b="1" dirty="0">
              <a:latin typeface="+mj-lt"/>
              <a:cs typeface="Arial" panose="020B0604020202020204" pitchFamily="34" charset="0"/>
            </a:endParaRPr>
          </a:p>
          <a:p>
            <a:pPr>
              <a:defRPr/>
            </a:pPr>
            <a:r>
              <a:rPr lang="es-SV" altLang="es-SV" sz="5600" b="1" dirty="0">
                <a:latin typeface="+mj-lt"/>
                <a:cs typeface="Arial" panose="020B0604020202020204" pitchFamily="34" charset="0"/>
              </a:rPr>
              <a:t>No. De Servidores Públicos: 4</a:t>
            </a:r>
          </a:p>
          <a:p>
            <a:pPr>
              <a:defRPr/>
            </a:pPr>
            <a:r>
              <a:rPr lang="es-SV" altLang="es-SV" sz="5600" b="1" dirty="0">
                <a:latin typeface="+mj-lt"/>
                <a:cs typeface="Arial" panose="020B0604020202020204" pitchFamily="34" charset="0"/>
              </a:rPr>
              <a:t>Hombre: 1</a:t>
            </a:r>
          </a:p>
          <a:p>
            <a:pPr>
              <a:defRPr/>
            </a:pPr>
            <a:r>
              <a:rPr lang="es-SV" altLang="es-SV" sz="5600" b="1" dirty="0">
                <a:latin typeface="+mj-lt"/>
                <a:cs typeface="Arial" panose="020B0604020202020204" pitchFamily="34" charset="0"/>
              </a:rPr>
              <a:t>Mujeres: 3</a:t>
            </a:r>
          </a:p>
          <a:p>
            <a:endParaRPr lang="es-SV" dirty="0"/>
          </a:p>
        </p:txBody>
      </p:sp>
    </p:spTree>
    <p:extLst>
      <p:ext uri="{BB962C8B-B14F-4D97-AF65-F5344CB8AC3E}">
        <p14:creationId xmlns:p14="http://schemas.microsoft.com/office/powerpoint/2010/main" val="195296945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pic>
        <p:nvPicPr>
          <p:cNvPr id="5" name="Imagen 4">
            <a:extLst>
              <a:ext uri="{FF2B5EF4-FFF2-40B4-BE49-F238E27FC236}">
                <a16:creationId xmlns:a16="http://schemas.microsoft.com/office/drawing/2014/main" id="{D33738AB-CF91-EC4A-ABE1-821F9CD4DEDB}"/>
              </a:ext>
            </a:extLst>
          </p:cNvPr>
          <p:cNvPicPr>
            <a:picLocks noChangeAspect="1"/>
          </p:cNvPicPr>
          <p:nvPr/>
        </p:nvPicPr>
        <p:blipFill>
          <a:blip r:embed="rId3"/>
          <a:stretch>
            <a:fillRect/>
          </a:stretch>
        </p:blipFill>
        <p:spPr>
          <a:xfrm>
            <a:off x="7441186" y="322914"/>
            <a:ext cx="1338379" cy="826852"/>
          </a:xfrm>
          <a:prstGeom prst="rect">
            <a:avLst/>
          </a:prstGeom>
        </p:spPr>
      </p:pic>
      <p:sp>
        <p:nvSpPr>
          <p:cNvPr id="2" name="Título 1"/>
          <p:cNvSpPr>
            <a:spLocks noGrp="1"/>
          </p:cNvSpPr>
          <p:nvPr>
            <p:ph type="title"/>
          </p:nvPr>
        </p:nvSpPr>
        <p:spPr>
          <a:xfrm>
            <a:off x="1894114" y="1005840"/>
            <a:ext cx="6621236" cy="339634"/>
          </a:xfrm>
        </p:spPr>
        <p:txBody>
          <a:bodyPr>
            <a:normAutofit fontScale="90000"/>
          </a:bodyPr>
          <a:lstStyle/>
          <a:p>
            <a:r>
              <a:rPr lang="es-MX" sz="3100" dirty="0" smtClean="0"/>
              <a:t>Dirección de Comunicaciones </a:t>
            </a:r>
            <a:br>
              <a:rPr lang="es-MX" sz="3100" dirty="0" smtClean="0"/>
            </a:br>
            <a:r>
              <a:rPr lang="es-MX" sz="3100" dirty="0" smtClean="0"/>
              <a:t>y Educación Financiera</a:t>
            </a:r>
            <a:r>
              <a:rPr lang="es-MX" dirty="0"/>
              <a:t/>
            </a:r>
            <a:br>
              <a:rPr lang="es-MX" dirty="0"/>
            </a:br>
            <a:endParaRPr lang="es-SV" dirty="0"/>
          </a:p>
        </p:txBody>
      </p:sp>
      <p:sp>
        <p:nvSpPr>
          <p:cNvPr id="4" name="Marcador de contenido 3"/>
          <p:cNvSpPr>
            <a:spLocks noGrp="1"/>
          </p:cNvSpPr>
          <p:nvPr>
            <p:ph idx="1"/>
          </p:nvPr>
        </p:nvSpPr>
        <p:spPr>
          <a:xfrm>
            <a:off x="628650" y="1472680"/>
            <a:ext cx="7886700" cy="4888931"/>
          </a:xfrm>
        </p:spPr>
        <p:txBody>
          <a:bodyPr>
            <a:normAutofit fontScale="55000" lnSpcReduction="20000"/>
          </a:bodyPr>
          <a:lstStyle/>
          <a:p>
            <a:r>
              <a:rPr lang="es-SV" dirty="0"/>
              <a:t>Su objetivo es Planificar, diseñar e implementar las estrategias de comunicación institucional con el propósito de fortalecer la imagen y reputación de la </a:t>
            </a:r>
            <a:r>
              <a:rPr lang="es-SV" dirty="0" smtClean="0"/>
              <a:t>organización, además de brindar educación financiera al público en general.</a:t>
            </a:r>
            <a:endParaRPr lang="es-SV" dirty="0"/>
          </a:p>
          <a:p>
            <a:pPr>
              <a:defRPr/>
            </a:pPr>
            <a:r>
              <a:rPr lang="es-SV" altLang="es-SV" b="1" dirty="0" smtClean="0">
                <a:latin typeface="+mj-lt"/>
                <a:cs typeface="Arial" panose="020B0604020202020204" pitchFamily="34" charset="0"/>
              </a:rPr>
              <a:t>Sus </a:t>
            </a:r>
            <a:r>
              <a:rPr lang="es-SV" altLang="es-SV" b="1" dirty="0">
                <a:latin typeface="+mj-lt"/>
                <a:cs typeface="Arial" panose="020B0604020202020204" pitchFamily="34" charset="0"/>
              </a:rPr>
              <a:t>funciones son:</a:t>
            </a:r>
            <a:endParaRPr lang="es-SV" altLang="es-SV" dirty="0">
              <a:latin typeface="+mj-lt"/>
              <a:cs typeface="Arial" panose="020B0604020202020204" pitchFamily="34" charset="0"/>
            </a:endParaRPr>
          </a:p>
          <a:p>
            <a:pPr>
              <a:buFont typeface="+mj-lt"/>
              <a:buAutoNum type="alphaLcParenR"/>
              <a:defRPr/>
            </a:pPr>
            <a:r>
              <a:rPr lang="es-SV" dirty="0"/>
              <a:t>Definir y ejecutar estrategias, campañas y planes de comunicación interna y externa. </a:t>
            </a:r>
          </a:p>
          <a:p>
            <a:pPr>
              <a:buFont typeface="+mj-lt"/>
              <a:buAutoNum type="alphaLcParenR"/>
              <a:defRPr/>
            </a:pPr>
            <a:r>
              <a:rPr lang="es-SV" dirty="0"/>
              <a:t>Organizar, supervisar y ejecutar estrategias y actividades de relaciones públicas de la Superintendencia</a:t>
            </a:r>
            <a:r>
              <a:rPr lang="es-SV" altLang="es-SV" dirty="0" smtClean="0">
                <a:latin typeface="+mj-lt"/>
                <a:cs typeface="Arial" panose="020B0604020202020204" pitchFamily="34" charset="0"/>
              </a:rPr>
              <a:t>.</a:t>
            </a:r>
            <a:endParaRPr lang="es-SV" altLang="es-SV" dirty="0">
              <a:latin typeface="+mj-lt"/>
              <a:cs typeface="Arial" panose="020B0604020202020204" pitchFamily="34" charset="0"/>
            </a:endParaRPr>
          </a:p>
          <a:p>
            <a:pPr>
              <a:buFont typeface="+mj-lt"/>
              <a:buAutoNum type="alphaLcParenR"/>
              <a:defRPr/>
            </a:pPr>
            <a:r>
              <a:rPr lang="es-SV" dirty="0"/>
              <a:t>Mantener y gestionar las relaciones con medios de comunicación y con grupos de comunicadores del estado</a:t>
            </a:r>
            <a:r>
              <a:rPr lang="es-SV" dirty="0" smtClean="0"/>
              <a:t>.</a:t>
            </a:r>
          </a:p>
          <a:p>
            <a:pPr marL="0" lvl="0" indent="0">
              <a:buNone/>
            </a:pPr>
            <a:r>
              <a:rPr lang="es-SV" dirty="0" smtClean="0">
                <a:latin typeface="+mj-lt"/>
                <a:cs typeface="Arial" panose="020B0604020202020204" pitchFamily="34" charset="0"/>
              </a:rPr>
              <a:t>d)  </a:t>
            </a:r>
            <a:r>
              <a:rPr lang="es-SV" dirty="0" smtClean="0"/>
              <a:t>Coordinar </a:t>
            </a:r>
            <a:r>
              <a:rPr lang="es-SV" dirty="0"/>
              <a:t>y ejecutar la estrategia de comunicación en redes sociales</a:t>
            </a:r>
            <a:r>
              <a:rPr lang="es-SV" dirty="0" smtClean="0"/>
              <a:t>.</a:t>
            </a:r>
          </a:p>
          <a:p>
            <a:pPr marL="0" lvl="0" indent="0">
              <a:buNone/>
            </a:pPr>
            <a:r>
              <a:rPr lang="es-MX" dirty="0" smtClean="0"/>
              <a:t>e)  </a:t>
            </a:r>
            <a:r>
              <a:rPr lang="es-SV" dirty="0" smtClean="0"/>
              <a:t>Coordinar </a:t>
            </a:r>
            <a:r>
              <a:rPr lang="es-SV" dirty="0"/>
              <a:t>en conjunto con la Dirección de Atención al Usuario, la atención a usuarios en redes sociales</a:t>
            </a:r>
            <a:r>
              <a:rPr lang="es-SV" dirty="0" smtClean="0"/>
              <a:t>.</a:t>
            </a:r>
          </a:p>
          <a:p>
            <a:pPr marL="0" lvl="0" indent="0">
              <a:buNone/>
            </a:pPr>
            <a:r>
              <a:rPr lang="es-MX" dirty="0" smtClean="0"/>
              <a:t>f) </a:t>
            </a:r>
            <a:r>
              <a:rPr lang="es-SV" dirty="0"/>
              <a:t> </a:t>
            </a:r>
            <a:r>
              <a:rPr lang="es-SV" dirty="0" smtClean="0"/>
              <a:t> Implementar </a:t>
            </a:r>
            <a:r>
              <a:rPr lang="es-SV" dirty="0"/>
              <a:t>acciones de Educación Financiera.</a:t>
            </a:r>
          </a:p>
          <a:p>
            <a:pPr marL="0" lvl="0" indent="0">
              <a:buNone/>
            </a:pPr>
            <a:r>
              <a:rPr lang="es-SV" dirty="0" smtClean="0"/>
              <a:t>g)  Participar </a:t>
            </a:r>
            <a:r>
              <a:rPr lang="es-SV" dirty="0"/>
              <a:t>en comités interinstitucionales relacionados con protección al consumidor, inclusión y </a:t>
            </a:r>
            <a:r>
              <a:rPr lang="es-SV" dirty="0" smtClean="0"/>
              <a:t>educación financiera</a:t>
            </a:r>
            <a:endParaRPr lang="es-SV" altLang="es-SV" dirty="0">
              <a:latin typeface="+mj-lt"/>
              <a:cs typeface="Arial" panose="020B0604020202020204" pitchFamily="34" charset="0"/>
            </a:endParaRPr>
          </a:p>
          <a:p>
            <a:pPr>
              <a:defRPr/>
            </a:pPr>
            <a:endParaRPr lang="es-MX" altLang="es-SV" b="1" dirty="0">
              <a:latin typeface="+mj-lt"/>
              <a:cs typeface="Arial" panose="020B0604020202020204" pitchFamily="34" charset="0"/>
            </a:endParaRPr>
          </a:p>
          <a:p>
            <a:pPr>
              <a:defRPr/>
            </a:pPr>
            <a:r>
              <a:rPr lang="es-MX" altLang="es-SV" b="1" dirty="0">
                <a:latin typeface="+mj-lt"/>
                <a:cs typeface="Arial" panose="020B0604020202020204" pitchFamily="34" charset="0"/>
              </a:rPr>
              <a:t>No. De Empleados:  </a:t>
            </a:r>
            <a:r>
              <a:rPr lang="es-MX" altLang="es-SV" b="1" dirty="0" smtClean="0">
                <a:latin typeface="+mj-lt"/>
                <a:cs typeface="Arial" panose="020B0604020202020204" pitchFamily="34" charset="0"/>
              </a:rPr>
              <a:t>1 	</a:t>
            </a:r>
            <a:endParaRPr lang="es-MX" altLang="es-SV" b="1" dirty="0">
              <a:latin typeface="+mj-lt"/>
              <a:cs typeface="Arial" panose="020B0604020202020204" pitchFamily="34" charset="0"/>
            </a:endParaRPr>
          </a:p>
          <a:p>
            <a:pPr>
              <a:defRPr/>
            </a:pPr>
            <a:r>
              <a:rPr lang="es-MX" altLang="es-SV" b="1" dirty="0">
                <a:latin typeface="+mj-lt"/>
                <a:cs typeface="Arial" panose="020B0604020202020204" pitchFamily="34" charset="0"/>
              </a:rPr>
              <a:t>Mujer: </a:t>
            </a:r>
            <a:r>
              <a:rPr lang="es-MX" altLang="es-SV" b="1" dirty="0" smtClean="0">
                <a:latin typeface="+mj-lt"/>
                <a:cs typeface="Arial" panose="020B0604020202020204" pitchFamily="34" charset="0"/>
              </a:rPr>
              <a:t>1</a:t>
            </a:r>
            <a:endParaRPr lang="es-MX" altLang="es-SV" b="1" dirty="0">
              <a:latin typeface="+mj-lt"/>
              <a:cs typeface="Arial" panose="020B0604020202020204" pitchFamily="34" charset="0"/>
            </a:endParaRPr>
          </a:p>
          <a:p>
            <a:endParaRPr lang="es-SV" dirty="0"/>
          </a:p>
        </p:txBody>
      </p:sp>
    </p:spTree>
    <p:extLst>
      <p:ext uri="{BB962C8B-B14F-4D97-AF65-F5344CB8AC3E}">
        <p14:creationId xmlns:p14="http://schemas.microsoft.com/office/powerpoint/2010/main" val="113983844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3" y="0"/>
            <a:ext cx="9142477" cy="6858000"/>
          </a:xfrm>
          <a:prstGeom prst="rect">
            <a:avLst/>
          </a:prstGeom>
        </p:spPr>
      </p:pic>
      <p:pic>
        <p:nvPicPr>
          <p:cNvPr id="5" name="Imagen 4">
            <a:extLst>
              <a:ext uri="{FF2B5EF4-FFF2-40B4-BE49-F238E27FC236}">
                <a16:creationId xmlns:a16="http://schemas.microsoft.com/office/drawing/2014/main" id="{D33738AB-CF91-EC4A-ABE1-821F9CD4DEDB}"/>
              </a:ext>
            </a:extLst>
          </p:cNvPr>
          <p:cNvPicPr>
            <a:picLocks noChangeAspect="1"/>
          </p:cNvPicPr>
          <p:nvPr/>
        </p:nvPicPr>
        <p:blipFill>
          <a:blip r:embed="rId3"/>
          <a:stretch>
            <a:fillRect/>
          </a:stretch>
        </p:blipFill>
        <p:spPr>
          <a:xfrm>
            <a:off x="7441186" y="322914"/>
            <a:ext cx="1338379" cy="826852"/>
          </a:xfrm>
          <a:prstGeom prst="rect">
            <a:avLst/>
          </a:prstGeom>
        </p:spPr>
      </p:pic>
      <p:sp>
        <p:nvSpPr>
          <p:cNvPr id="2" name="Título 1"/>
          <p:cNvSpPr>
            <a:spLocks noGrp="1"/>
          </p:cNvSpPr>
          <p:nvPr>
            <p:ph type="title"/>
          </p:nvPr>
        </p:nvSpPr>
        <p:spPr>
          <a:xfrm>
            <a:off x="1894114" y="1005840"/>
            <a:ext cx="6621236" cy="339634"/>
          </a:xfrm>
        </p:spPr>
        <p:txBody>
          <a:bodyPr>
            <a:normAutofit fontScale="90000"/>
          </a:bodyPr>
          <a:lstStyle/>
          <a:p>
            <a:r>
              <a:rPr lang="es-MX" sz="3100" dirty="0" smtClean="0"/>
              <a:t>Departamento de Comunicaciones </a:t>
            </a:r>
            <a:br>
              <a:rPr lang="es-MX" sz="3100" dirty="0" smtClean="0"/>
            </a:br>
            <a:r>
              <a:rPr lang="es-MX" dirty="0"/>
              <a:t/>
            </a:r>
            <a:br>
              <a:rPr lang="es-MX" dirty="0"/>
            </a:br>
            <a:endParaRPr lang="es-SV" dirty="0"/>
          </a:p>
        </p:txBody>
      </p:sp>
      <p:sp>
        <p:nvSpPr>
          <p:cNvPr id="4" name="Marcador de contenido 3"/>
          <p:cNvSpPr>
            <a:spLocks noGrp="1"/>
          </p:cNvSpPr>
          <p:nvPr>
            <p:ph idx="1"/>
          </p:nvPr>
        </p:nvSpPr>
        <p:spPr>
          <a:xfrm>
            <a:off x="628650" y="1472680"/>
            <a:ext cx="7886700" cy="4888931"/>
          </a:xfrm>
        </p:spPr>
        <p:txBody>
          <a:bodyPr>
            <a:normAutofit fontScale="55000" lnSpcReduction="20000"/>
          </a:bodyPr>
          <a:lstStyle/>
          <a:p>
            <a:pPr algn="just"/>
            <a:r>
              <a:rPr lang="es-SV" dirty="0"/>
              <a:t>Su objetivo </a:t>
            </a:r>
            <a:r>
              <a:rPr lang="es-SV" dirty="0" smtClean="0"/>
              <a:t>es </a:t>
            </a:r>
            <a:r>
              <a:rPr lang="es-SV" dirty="0"/>
              <a:t>implementar las estrategias de comunicación institucional con el propósito de fortalecer la imagen y reputación de la </a:t>
            </a:r>
            <a:r>
              <a:rPr lang="es-SV" dirty="0" smtClean="0"/>
              <a:t>organización.</a:t>
            </a:r>
            <a:endParaRPr lang="es-SV" dirty="0"/>
          </a:p>
          <a:p>
            <a:pPr lvl="0"/>
            <a:r>
              <a:rPr lang="es-SV" altLang="es-SV" b="1" dirty="0" smtClean="0">
                <a:latin typeface="+mj-lt"/>
                <a:cs typeface="Arial" panose="020B0604020202020204" pitchFamily="34" charset="0"/>
              </a:rPr>
              <a:t>Sus funciones son:</a:t>
            </a:r>
          </a:p>
          <a:p>
            <a:pPr lvl="0"/>
            <a:r>
              <a:rPr lang="es-SV" dirty="0" smtClean="0"/>
              <a:t>a) Coordinar </a:t>
            </a:r>
            <a:r>
              <a:rPr lang="es-SV" dirty="0"/>
              <a:t>la publicación de información relacionada al que hacer de la Superintendencia a través de los medios de comunicación masiva y medios digitales (redes sociales), cuando corresponda.</a:t>
            </a:r>
          </a:p>
          <a:p>
            <a:pPr lvl="0"/>
            <a:r>
              <a:rPr lang="es-SV" dirty="0" smtClean="0"/>
              <a:t>B) Coordinar</a:t>
            </a:r>
            <a:r>
              <a:rPr lang="es-SV" dirty="0"/>
              <a:t>, diseñar y editar materiales digitales o impresos de promoción institucional, para uso interno y externo.</a:t>
            </a:r>
          </a:p>
          <a:p>
            <a:pPr lvl="0"/>
            <a:r>
              <a:rPr lang="es-SV" dirty="0" smtClean="0"/>
              <a:t>C) Coordinar </a:t>
            </a:r>
            <a:r>
              <a:rPr lang="es-SV" dirty="0"/>
              <a:t>eventos institucionales e interinstitucionales.</a:t>
            </a:r>
          </a:p>
          <a:p>
            <a:pPr lvl="0"/>
            <a:r>
              <a:rPr lang="es-SV" dirty="0" smtClean="0"/>
              <a:t>D) Mantener </a:t>
            </a:r>
            <a:r>
              <a:rPr lang="es-SV" dirty="0"/>
              <a:t>actualizado el sitio web Institucional y coordinar la estrategia de administración de contenido de éste.</a:t>
            </a:r>
          </a:p>
          <a:p>
            <a:pPr lvl="0"/>
            <a:r>
              <a:rPr lang="es-SV" dirty="0" smtClean="0"/>
              <a:t>E) Administrar </a:t>
            </a:r>
            <a:r>
              <a:rPr lang="es-SV" dirty="0"/>
              <a:t>la biblioteca institucional.</a:t>
            </a:r>
          </a:p>
          <a:p>
            <a:pPr lvl="0"/>
            <a:r>
              <a:rPr lang="es-SV" dirty="0" smtClean="0"/>
              <a:t>F) Desarrollar </a:t>
            </a:r>
            <a:r>
              <a:rPr lang="es-SV" dirty="0"/>
              <a:t>actividades de protocolo oficial y atención de funcionarios y visitantes.</a:t>
            </a:r>
          </a:p>
          <a:p>
            <a:pPr lvl="0"/>
            <a:r>
              <a:rPr lang="es-SV" dirty="0" smtClean="0"/>
              <a:t>G) Monitorear </a:t>
            </a:r>
            <a:r>
              <a:rPr lang="es-SV" dirty="0"/>
              <a:t>constantemente temas del acontecer nacional y de interés institucional, en medios de comunicación.</a:t>
            </a:r>
          </a:p>
          <a:p>
            <a:pPr>
              <a:defRPr/>
            </a:pPr>
            <a:endParaRPr lang="es-MX" altLang="es-SV" b="1" dirty="0">
              <a:latin typeface="+mj-lt"/>
              <a:cs typeface="Arial" panose="020B0604020202020204" pitchFamily="34" charset="0"/>
            </a:endParaRPr>
          </a:p>
          <a:p>
            <a:pPr>
              <a:defRPr/>
            </a:pPr>
            <a:r>
              <a:rPr lang="es-MX" altLang="es-SV" b="1" dirty="0">
                <a:latin typeface="+mj-lt"/>
                <a:cs typeface="Arial" panose="020B0604020202020204" pitchFamily="34" charset="0"/>
              </a:rPr>
              <a:t>No. De Empleados:  </a:t>
            </a:r>
            <a:r>
              <a:rPr lang="es-MX" altLang="es-SV" b="1" dirty="0" smtClean="0">
                <a:latin typeface="+mj-lt"/>
                <a:cs typeface="Arial" panose="020B0604020202020204" pitchFamily="34" charset="0"/>
              </a:rPr>
              <a:t>11	</a:t>
            </a:r>
            <a:endParaRPr lang="es-MX" altLang="es-SV" b="1" dirty="0">
              <a:latin typeface="+mj-lt"/>
              <a:cs typeface="Arial" panose="020B0604020202020204" pitchFamily="34" charset="0"/>
            </a:endParaRPr>
          </a:p>
          <a:p>
            <a:pPr>
              <a:defRPr/>
            </a:pPr>
            <a:r>
              <a:rPr lang="es-MX" altLang="es-SV" b="1" dirty="0">
                <a:latin typeface="+mj-lt"/>
                <a:cs typeface="Arial" panose="020B0604020202020204" pitchFamily="34" charset="0"/>
              </a:rPr>
              <a:t>Mujer: </a:t>
            </a:r>
            <a:r>
              <a:rPr lang="es-MX" altLang="es-SV" b="1" dirty="0" smtClean="0">
                <a:latin typeface="+mj-lt"/>
                <a:cs typeface="Arial" panose="020B0604020202020204" pitchFamily="34" charset="0"/>
              </a:rPr>
              <a:t>10		Hombre: 1</a:t>
            </a:r>
            <a:endParaRPr lang="es-MX" altLang="es-SV" b="1" dirty="0">
              <a:latin typeface="+mj-lt"/>
              <a:cs typeface="Arial" panose="020B0604020202020204" pitchFamily="34" charset="0"/>
            </a:endParaRPr>
          </a:p>
          <a:p>
            <a:endParaRPr lang="es-SV" dirty="0"/>
          </a:p>
        </p:txBody>
      </p:sp>
    </p:spTree>
    <p:extLst>
      <p:ext uri="{BB962C8B-B14F-4D97-AF65-F5344CB8AC3E}">
        <p14:creationId xmlns:p14="http://schemas.microsoft.com/office/powerpoint/2010/main" val="268827525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pic>
        <p:nvPicPr>
          <p:cNvPr id="5" name="Imagen 4">
            <a:extLst>
              <a:ext uri="{FF2B5EF4-FFF2-40B4-BE49-F238E27FC236}">
                <a16:creationId xmlns:a16="http://schemas.microsoft.com/office/drawing/2014/main" id="{D33738AB-CF91-EC4A-ABE1-821F9CD4DEDB}"/>
              </a:ext>
            </a:extLst>
          </p:cNvPr>
          <p:cNvPicPr>
            <a:picLocks noChangeAspect="1"/>
          </p:cNvPicPr>
          <p:nvPr/>
        </p:nvPicPr>
        <p:blipFill>
          <a:blip r:embed="rId3"/>
          <a:stretch>
            <a:fillRect/>
          </a:stretch>
        </p:blipFill>
        <p:spPr>
          <a:xfrm>
            <a:off x="7441186" y="322914"/>
            <a:ext cx="1338379" cy="826852"/>
          </a:xfrm>
          <a:prstGeom prst="rect">
            <a:avLst/>
          </a:prstGeom>
        </p:spPr>
      </p:pic>
      <p:sp>
        <p:nvSpPr>
          <p:cNvPr id="2" name="Título 1"/>
          <p:cNvSpPr>
            <a:spLocks noGrp="1"/>
          </p:cNvSpPr>
          <p:nvPr>
            <p:ph type="title"/>
          </p:nvPr>
        </p:nvSpPr>
        <p:spPr>
          <a:xfrm>
            <a:off x="1763486" y="1144588"/>
            <a:ext cx="6751864" cy="187823"/>
          </a:xfrm>
        </p:spPr>
        <p:txBody>
          <a:bodyPr>
            <a:normAutofit fontScale="90000"/>
          </a:bodyPr>
          <a:lstStyle/>
          <a:p>
            <a:r>
              <a:rPr lang="es-SV" sz="3100" dirty="0"/>
              <a:t>Departamento de Educación Financiera</a:t>
            </a:r>
            <a:r>
              <a:rPr lang="es-SV" dirty="0"/>
              <a:t/>
            </a:r>
            <a:br>
              <a:rPr lang="es-SV" dirty="0"/>
            </a:br>
            <a:endParaRPr lang="es-SV" dirty="0"/>
          </a:p>
        </p:txBody>
      </p:sp>
      <p:sp>
        <p:nvSpPr>
          <p:cNvPr id="4" name="Marcador de contenido 3"/>
          <p:cNvSpPr>
            <a:spLocks noGrp="1"/>
          </p:cNvSpPr>
          <p:nvPr>
            <p:ph idx="1"/>
          </p:nvPr>
        </p:nvSpPr>
        <p:spPr>
          <a:xfrm>
            <a:off x="628650" y="1332410"/>
            <a:ext cx="7886700" cy="5068389"/>
          </a:xfrm>
        </p:spPr>
        <p:txBody>
          <a:bodyPr>
            <a:normAutofit fontScale="62500" lnSpcReduction="20000"/>
          </a:bodyPr>
          <a:lstStyle/>
          <a:p>
            <a:pPr marL="0" indent="0">
              <a:buNone/>
              <a:defRPr/>
            </a:pPr>
            <a:r>
              <a:rPr lang="es-SV" altLang="es-SV" dirty="0">
                <a:latin typeface="+mj-lt"/>
                <a:cs typeface="Arial" panose="020B0604020202020204" pitchFamily="34" charset="0"/>
              </a:rPr>
              <a:t>Su objetivo es desarrollar acciones de educación financiera que contribuyan a incrementar las capacidades financieras y empoderamiento del consumidor.</a:t>
            </a:r>
          </a:p>
          <a:p>
            <a:pPr>
              <a:defRPr/>
            </a:pPr>
            <a:endParaRPr lang="es-SV" altLang="es-SV" dirty="0">
              <a:latin typeface="+mj-lt"/>
              <a:cs typeface="Arial" panose="020B0604020202020204" pitchFamily="34" charset="0"/>
            </a:endParaRPr>
          </a:p>
          <a:p>
            <a:pPr>
              <a:defRPr/>
            </a:pPr>
            <a:r>
              <a:rPr lang="es-SV" altLang="es-SV" b="1" dirty="0">
                <a:latin typeface="+mj-lt"/>
                <a:cs typeface="Arial" panose="020B0604020202020204" pitchFamily="34" charset="0"/>
              </a:rPr>
              <a:t>Sus funciones son:</a:t>
            </a:r>
            <a:endParaRPr lang="es-SV" altLang="es-SV" dirty="0">
              <a:latin typeface="+mj-lt"/>
              <a:cs typeface="Arial" panose="020B0604020202020204" pitchFamily="34" charset="0"/>
            </a:endParaRPr>
          </a:p>
          <a:p>
            <a:pPr>
              <a:buFont typeface="+mj-lt"/>
              <a:buAutoNum type="alphaLcParenR"/>
              <a:defRPr/>
            </a:pPr>
            <a:r>
              <a:rPr lang="es-SV" altLang="es-SV" dirty="0">
                <a:latin typeface="+mj-lt"/>
                <a:cs typeface="Arial" panose="020B0604020202020204" pitchFamily="34" charset="0"/>
              </a:rPr>
              <a:t>Brindar capacitaciones de educación financiera a diversos públicos.</a:t>
            </a:r>
          </a:p>
          <a:p>
            <a:pPr>
              <a:buFont typeface="+mj-lt"/>
              <a:buAutoNum type="alphaLcParenR"/>
              <a:defRPr/>
            </a:pPr>
            <a:r>
              <a:rPr lang="es-SV" altLang="es-SV" dirty="0">
                <a:latin typeface="+mj-lt"/>
                <a:cs typeface="Arial" panose="020B0604020202020204" pitchFamily="34" charset="0"/>
              </a:rPr>
              <a:t>Coordinar acciones público- privadas para potenciar la educación financiera</a:t>
            </a:r>
          </a:p>
          <a:p>
            <a:pPr>
              <a:buFont typeface="+mj-lt"/>
              <a:buAutoNum type="alphaLcParenR"/>
              <a:defRPr/>
            </a:pPr>
            <a:r>
              <a:rPr lang="es-SV" altLang="es-SV" dirty="0">
                <a:latin typeface="+mj-lt"/>
                <a:cs typeface="Arial" panose="020B0604020202020204" pitchFamily="34" charset="0"/>
              </a:rPr>
              <a:t>Cooperar con las acciones del Consejo Nacional de Inclusión y Educación Financiera (CNIEF).</a:t>
            </a:r>
          </a:p>
          <a:p>
            <a:pPr>
              <a:buFont typeface="+mj-lt"/>
              <a:buAutoNum type="alphaLcParenR"/>
              <a:defRPr/>
            </a:pPr>
            <a:r>
              <a:rPr lang="es-SV" altLang="es-SV" dirty="0">
                <a:latin typeface="+mj-lt"/>
                <a:cs typeface="Arial" panose="020B0604020202020204" pitchFamily="34" charset="0"/>
              </a:rPr>
              <a:t>Divulgar contenidos de educación financiera por los diferentes medios de comunicación.</a:t>
            </a:r>
          </a:p>
          <a:p>
            <a:pPr>
              <a:buFont typeface="+mj-lt"/>
              <a:buAutoNum type="alphaLcParenR"/>
              <a:defRPr/>
            </a:pPr>
            <a:r>
              <a:rPr lang="es-SV" altLang="es-SV" dirty="0">
                <a:latin typeface="+mj-lt"/>
                <a:cs typeface="Arial" panose="020B0604020202020204" pitchFamily="34" charset="0"/>
              </a:rPr>
              <a:t>Brindar estadísticas sobre la acciones de educación financiera. </a:t>
            </a:r>
          </a:p>
          <a:p>
            <a:pPr>
              <a:buFont typeface="+mj-lt"/>
              <a:buAutoNum type="alphaLcParenR"/>
              <a:defRPr/>
            </a:pPr>
            <a:r>
              <a:rPr lang="es-SV" altLang="es-SV" dirty="0">
                <a:latin typeface="+mj-lt"/>
                <a:cs typeface="Arial" panose="020B0604020202020204" pitchFamily="34" charset="0"/>
              </a:rPr>
              <a:t>Realizar investigaciones que permitan identificar las necesidades de educación financiera en la población.</a:t>
            </a:r>
          </a:p>
          <a:p>
            <a:pPr>
              <a:defRPr/>
            </a:pPr>
            <a:endParaRPr lang="es-MX" altLang="es-SV" b="1" dirty="0">
              <a:latin typeface="+mj-lt"/>
              <a:cs typeface="Arial" panose="020B0604020202020204" pitchFamily="34" charset="0"/>
            </a:endParaRPr>
          </a:p>
          <a:p>
            <a:pPr>
              <a:defRPr/>
            </a:pPr>
            <a:r>
              <a:rPr lang="es-MX" altLang="es-SV" b="1" dirty="0">
                <a:latin typeface="+mj-lt"/>
                <a:cs typeface="Arial" panose="020B0604020202020204" pitchFamily="34" charset="0"/>
              </a:rPr>
              <a:t>No. De Empleados: 3</a:t>
            </a:r>
          </a:p>
          <a:p>
            <a:pPr>
              <a:defRPr/>
            </a:pPr>
            <a:r>
              <a:rPr lang="es-MX" altLang="es-SV" b="1" dirty="0">
                <a:latin typeface="+mj-lt"/>
                <a:cs typeface="Arial" panose="020B0604020202020204" pitchFamily="34" charset="0"/>
              </a:rPr>
              <a:t>Hombre: 1</a:t>
            </a:r>
          </a:p>
          <a:p>
            <a:pPr>
              <a:defRPr/>
            </a:pPr>
            <a:r>
              <a:rPr lang="es-MX" altLang="es-SV" b="1" dirty="0">
                <a:latin typeface="+mj-lt"/>
                <a:cs typeface="Arial" panose="020B0604020202020204" pitchFamily="34" charset="0"/>
              </a:rPr>
              <a:t>Mujer: 2</a:t>
            </a:r>
          </a:p>
          <a:p>
            <a:endParaRPr lang="es-SV" dirty="0"/>
          </a:p>
        </p:txBody>
      </p:sp>
    </p:spTree>
    <p:extLst>
      <p:ext uri="{BB962C8B-B14F-4D97-AF65-F5344CB8AC3E}">
        <p14:creationId xmlns:p14="http://schemas.microsoft.com/office/powerpoint/2010/main" val="26921466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pic>
        <p:nvPicPr>
          <p:cNvPr id="5" name="Imagen 4">
            <a:extLst>
              <a:ext uri="{FF2B5EF4-FFF2-40B4-BE49-F238E27FC236}">
                <a16:creationId xmlns:a16="http://schemas.microsoft.com/office/drawing/2014/main" id="{D33738AB-CF91-EC4A-ABE1-821F9CD4DEDB}"/>
              </a:ext>
            </a:extLst>
          </p:cNvPr>
          <p:cNvPicPr>
            <a:picLocks noChangeAspect="1"/>
          </p:cNvPicPr>
          <p:nvPr/>
        </p:nvPicPr>
        <p:blipFill>
          <a:blip r:embed="rId3"/>
          <a:stretch>
            <a:fillRect/>
          </a:stretch>
        </p:blipFill>
        <p:spPr>
          <a:xfrm>
            <a:off x="7441186" y="322914"/>
            <a:ext cx="1338379" cy="826852"/>
          </a:xfrm>
          <a:prstGeom prst="rect">
            <a:avLst/>
          </a:prstGeom>
        </p:spPr>
      </p:pic>
      <p:sp>
        <p:nvSpPr>
          <p:cNvPr id="2" name="Título 1"/>
          <p:cNvSpPr>
            <a:spLocks noGrp="1"/>
          </p:cNvSpPr>
          <p:nvPr>
            <p:ph type="title"/>
          </p:nvPr>
        </p:nvSpPr>
        <p:spPr>
          <a:xfrm>
            <a:off x="2625634" y="992777"/>
            <a:ext cx="5889716" cy="479903"/>
          </a:xfrm>
        </p:spPr>
        <p:txBody>
          <a:bodyPr>
            <a:normAutofit fontScale="90000"/>
          </a:bodyPr>
          <a:lstStyle/>
          <a:p>
            <a:r>
              <a:rPr lang="es-MX" sz="2800" dirty="0"/>
              <a:t>Dirección de </a:t>
            </a:r>
            <a:r>
              <a:rPr lang="es-MX" sz="2800" dirty="0" smtClean="0"/>
              <a:t>Planificación y Estudios</a:t>
            </a:r>
            <a:r>
              <a:rPr lang="es-MX" dirty="0"/>
              <a:t/>
            </a:r>
            <a:br>
              <a:rPr lang="es-MX" dirty="0"/>
            </a:br>
            <a:endParaRPr lang="es-SV" dirty="0"/>
          </a:p>
        </p:txBody>
      </p:sp>
      <p:sp>
        <p:nvSpPr>
          <p:cNvPr id="4" name="Marcador de contenido 3"/>
          <p:cNvSpPr>
            <a:spLocks noGrp="1"/>
          </p:cNvSpPr>
          <p:nvPr>
            <p:ph idx="1"/>
          </p:nvPr>
        </p:nvSpPr>
        <p:spPr>
          <a:xfrm>
            <a:off x="628650" y="1472680"/>
            <a:ext cx="7886700" cy="4967309"/>
          </a:xfrm>
        </p:spPr>
        <p:txBody>
          <a:bodyPr>
            <a:normAutofit fontScale="55000" lnSpcReduction="20000"/>
          </a:bodyPr>
          <a:lstStyle/>
          <a:p>
            <a:pPr marL="0" indent="0">
              <a:buNone/>
              <a:defRPr/>
            </a:pPr>
            <a:r>
              <a:rPr lang="es-ES" altLang="es-SV" sz="2900" dirty="0">
                <a:latin typeface="+mj-lt"/>
                <a:cs typeface="Arial" panose="020B0604020202020204" pitchFamily="34" charset="0"/>
              </a:rPr>
              <a:t>Su objetivo es </a:t>
            </a:r>
            <a:r>
              <a:rPr lang="es-MX" altLang="es-SV" sz="2900" dirty="0">
                <a:latin typeface="+mj-lt"/>
                <a:cs typeface="Arial" panose="020B0604020202020204" pitchFamily="34" charset="0"/>
              </a:rPr>
              <a:t>brindar apoyo a la Dirección Superior y otras áreas de la Superintendencia del Sistema Financiero mediante la elaboración de estudios en materia económica, financiera, regulatoria y de supervisión, así como apoyar y coordinar la definición de metodologías, procesos de trabajo, planes estratégico y operativos en todos los niveles de la SSF</a:t>
            </a:r>
            <a:r>
              <a:rPr lang="es-MX" altLang="es-SV" sz="2900" dirty="0" smtClean="0">
                <a:latin typeface="+mj-lt"/>
                <a:cs typeface="Arial" panose="020B0604020202020204" pitchFamily="34" charset="0"/>
              </a:rPr>
              <a:t>.</a:t>
            </a:r>
            <a:endParaRPr lang="es-SV" altLang="es-SV" sz="2900" dirty="0">
              <a:latin typeface="+mj-lt"/>
              <a:cs typeface="Arial" panose="020B0604020202020204" pitchFamily="34" charset="0"/>
            </a:endParaRPr>
          </a:p>
          <a:p>
            <a:pPr>
              <a:defRPr/>
            </a:pPr>
            <a:r>
              <a:rPr lang="es-ES" altLang="es-SV" sz="2900" b="1" dirty="0">
                <a:latin typeface="+mj-lt"/>
                <a:cs typeface="Arial" panose="020B0604020202020204" pitchFamily="34" charset="0"/>
              </a:rPr>
              <a:t>Sus funciones son:</a:t>
            </a:r>
            <a:endParaRPr lang="es-SV" altLang="es-SV" sz="2900" b="1" dirty="0">
              <a:latin typeface="+mj-lt"/>
              <a:cs typeface="Arial" panose="020B0604020202020204" pitchFamily="34" charset="0"/>
            </a:endParaRPr>
          </a:p>
          <a:p>
            <a:pPr>
              <a:buFont typeface="+mj-lt"/>
              <a:buAutoNum type="alphaLcParenR"/>
              <a:defRPr/>
            </a:pPr>
            <a:r>
              <a:rPr lang="es-SV" sz="2900" dirty="0">
                <a:latin typeface="+mj-lt"/>
                <a:cs typeface="Arial" panose="020B0604020202020204" pitchFamily="34" charset="0"/>
              </a:rPr>
              <a:t>Coordinar la elaboración de  análisis agregados sobre el comportamiento y riesgos del sistema financiero, así como sobre temas económicos y financieros, que permitan asesorar a la alta dirección y a otras áreas de la institución. Así mismo, asesorar en la formulación de planes de contingencia en casos de crisis.</a:t>
            </a:r>
          </a:p>
          <a:p>
            <a:pPr>
              <a:buFont typeface="+mj-lt"/>
              <a:buAutoNum type="alphaLcParenR"/>
              <a:defRPr/>
            </a:pPr>
            <a:r>
              <a:rPr lang="es-SV" sz="2900" dirty="0">
                <a:latin typeface="+mj-lt"/>
                <a:cs typeface="Arial" panose="020B0604020202020204" pitchFamily="34" charset="0"/>
              </a:rPr>
              <a:t>Generar estadísticas individuales y agregadas del sistema financiero.</a:t>
            </a:r>
          </a:p>
          <a:p>
            <a:pPr>
              <a:buFont typeface="+mj-lt"/>
              <a:buAutoNum type="alphaLcParenR"/>
              <a:defRPr/>
            </a:pPr>
            <a:r>
              <a:rPr lang="es-SV" sz="2900" dirty="0">
                <a:latin typeface="+mj-lt"/>
                <a:cs typeface="Arial" panose="020B0604020202020204" pitchFamily="34" charset="0"/>
              </a:rPr>
              <a:t>Coordinar cambios al marco legal y normativo del sistema financiero, a efectos de lograr una regulación adecuada a las mejores prácticas y al nivel de desarrollo de las diferentes industrias. </a:t>
            </a:r>
          </a:p>
          <a:p>
            <a:pPr>
              <a:buFont typeface="+mj-lt"/>
              <a:buAutoNum type="alphaLcParenR"/>
              <a:defRPr/>
            </a:pPr>
            <a:r>
              <a:rPr lang="es-SV" sz="2900" dirty="0">
                <a:latin typeface="+mj-lt"/>
                <a:cs typeface="Arial" panose="020B0604020202020204" pitchFamily="34" charset="0"/>
              </a:rPr>
              <a:t>Apoyar los procesos institucionales y la calidad en la ejecución de los mismos, así como, las metodologías y políticas adoptadas.</a:t>
            </a:r>
          </a:p>
          <a:p>
            <a:pPr>
              <a:buFont typeface="+mj-lt"/>
              <a:buAutoNum type="alphaLcParenR"/>
              <a:defRPr/>
            </a:pPr>
            <a:r>
              <a:rPr lang="es-SV" sz="2900" dirty="0">
                <a:latin typeface="+mj-lt"/>
                <a:cs typeface="Arial" panose="020B0604020202020204" pitchFamily="34" charset="0"/>
              </a:rPr>
              <a:t>Coordinar la planeación institucional. </a:t>
            </a:r>
          </a:p>
          <a:p>
            <a:pPr>
              <a:defRPr/>
            </a:pPr>
            <a:endParaRPr lang="es-SV" altLang="es-SV" sz="2900" b="1" dirty="0">
              <a:latin typeface="+mj-lt"/>
              <a:cs typeface="Arial" panose="020B0604020202020204" pitchFamily="34" charset="0"/>
            </a:endParaRPr>
          </a:p>
          <a:p>
            <a:pPr>
              <a:defRPr/>
            </a:pPr>
            <a:r>
              <a:rPr lang="es-SV" altLang="es-SV" sz="2900" b="1" dirty="0">
                <a:latin typeface="+mj-lt"/>
                <a:cs typeface="Arial" panose="020B0604020202020204" pitchFamily="34" charset="0"/>
              </a:rPr>
              <a:t>No. De Empleados: 2</a:t>
            </a:r>
          </a:p>
          <a:p>
            <a:pPr>
              <a:defRPr/>
            </a:pPr>
            <a:r>
              <a:rPr lang="es-SV" altLang="es-SV" sz="2900" b="1" dirty="0">
                <a:latin typeface="+mj-lt"/>
                <a:cs typeface="Arial" panose="020B0604020202020204" pitchFamily="34" charset="0"/>
              </a:rPr>
              <a:t>Mujer: 2</a:t>
            </a:r>
            <a:endParaRPr lang="es-SV" altLang="es-SV" sz="2900" dirty="0">
              <a:latin typeface="+mj-lt"/>
              <a:cs typeface="Arial" panose="020B0604020202020204" pitchFamily="34" charset="0"/>
            </a:endParaRPr>
          </a:p>
          <a:p>
            <a:endParaRPr lang="es-SV" dirty="0"/>
          </a:p>
        </p:txBody>
      </p:sp>
    </p:spTree>
    <p:extLst>
      <p:ext uri="{BB962C8B-B14F-4D97-AF65-F5344CB8AC3E}">
        <p14:creationId xmlns:p14="http://schemas.microsoft.com/office/powerpoint/2010/main" val="294229639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pic>
        <p:nvPicPr>
          <p:cNvPr id="5" name="Imagen 4">
            <a:extLst>
              <a:ext uri="{FF2B5EF4-FFF2-40B4-BE49-F238E27FC236}">
                <a16:creationId xmlns:a16="http://schemas.microsoft.com/office/drawing/2014/main" id="{D33738AB-CF91-EC4A-ABE1-821F9CD4DEDB}"/>
              </a:ext>
            </a:extLst>
          </p:cNvPr>
          <p:cNvPicPr>
            <a:picLocks noChangeAspect="1"/>
          </p:cNvPicPr>
          <p:nvPr/>
        </p:nvPicPr>
        <p:blipFill>
          <a:blip r:embed="rId3"/>
          <a:stretch>
            <a:fillRect/>
          </a:stretch>
        </p:blipFill>
        <p:spPr>
          <a:xfrm>
            <a:off x="7441186" y="322914"/>
            <a:ext cx="1338379" cy="826852"/>
          </a:xfrm>
          <a:prstGeom prst="rect">
            <a:avLst/>
          </a:prstGeom>
        </p:spPr>
      </p:pic>
      <p:sp>
        <p:nvSpPr>
          <p:cNvPr id="2" name="Título 1"/>
          <p:cNvSpPr>
            <a:spLocks noGrp="1"/>
          </p:cNvSpPr>
          <p:nvPr>
            <p:ph type="title"/>
          </p:nvPr>
        </p:nvSpPr>
        <p:spPr>
          <a:xfrm>
            <a:off x="2573382" y="1144588"/>
            <a:ext cx="5941967" cy="96383"/>
          </a:xfrm>
        </p:spPr>
        <p:txBody>
          <a:bodyPr>
            <a:normAutofit fontScale="90000"/>
          </a:bodyPr>
          <a:lstStyle/>
          <a:p>
            <a:r>
              <a:rPr lang="es-MX" sz="3100" dirty="0"/>
              <a:t>Departamento de </a:t>
            </a:r>
            <a:r>
              <a:rPr lang="es-MX" sz="3100" dirty="0" smtClean="0"/>
              <a:t>Planificación </a:t>
            </a:r>
            <a:r>
              <a:rPr lang="es-MX" sz="3100" dirty="0"/>
              <a:t>y </a:t>
            </a:r>
            <a:r>
              <a:rPr lang="es-MX" sz="3100" dirty="0" smtClean="0"/>
              <a:t/>
            </a:r>
            <a:br>
              <a:rPr lang="es-MX" sz="3100" dirty="0" smtClean="0"/>
            </a:br>
            <a:r>
              <a:rPr lang="es-MX" sz="3100" dirty="0" smtClean="0"/>
              <a:t>Gestión de la Calidad</a:t>
            </a:r>
            <a:r>
              <a:rPr lang="es-MX" dirty="0"/>
              <a:t/>
            </a:r>
            <a:br>
              <a:rPr lang="es-MX" dirty="0"/>
            </a:br>
            <a:endParaRPr lang="es-SV" dirty="0"/>
          </a:p>
        </p:txBody>
      </p:sp>
      <p:sp>
        <p:nvSpPr>
          <p:cNvPr id="4" name="Marcador de contenido 3"/>
          <p:cNvSpPr>
            <a:spLocks noGrp="1"/>
          </p:cNvSpPr>
          <p:nvPr>
            <p:ph idx="1"/>
          </p:nvPr>
        </p:nvSpPr>
        <p:spPr>
          <a:xfrm>
            <a:off x="628650" y="1472680"/>
            <a:ext cx="7886700" cy="5045686"/>
          </a:xfrm>
        </p:spPr>
        <p:txBody>
          <a:bodyPr>
            <a:normAutofit fontScale="62500" lnSpcReduction="20000"/>
          </a:bodyPr>
          <a:lstStyle/>
          <a:p>
            <a:pPr marL="0" indent="0">
              <a:buNone/>
              <a:defRPr/>
            </a:pPr>
            <a:r>
              <a:rPr lang="es-SV" altLang="es-SV" dirty="0">
                <a:latin typeface="+mj-lt"/>
                <a:cs typeface="Arial" panose="020B0604020202020204" pitchFamily="34" charset="0"/>
              </a:rPr>
              <a:t>Su objetivo es </a:t>
            </a:r>
            <a:r>
              <a:rPr lang="es-ES_tradnl" altLang="es-SV" dirty="0">
                <a:latin typeface="+mj-lt"/>
                <a:cs typeface="Arial" panose="020B0604020202020204" pitchFamily="34" charset="0"/>
              </a:rPr>
              <a:t>gestionar y dar seguimiento a la planeación institucional y la calidad en la ejecución de las políticas, metodologías, procesos y manuales institucionales. </a:t>
            </a:r>
          </a:p>
          <a:p>
            <a:pPr>
              <a:defRPr/>
            </a:pPr>
            <a:endParaRPr lang="es-ES_tradnl" altLang="es-SV" b="1" dirty="0">
              <a:latin typeface="+mj-lt"/>
              <a:cs typeface="Arial" panose="020B0604020202020204" pitchFamily="34" charset="0"/>
            </a:endParaRPr>
          </a:p>
          <a:p>
            <a:pPr>
              <a:defRPr/>
            </a:pPr>
            <a:r>
              <a:rPr lang="es-ES_tradnl" altLang="es-SV" b="1" dirty="0">
                <a:latin typeface="+mj-lt"/>
                <a:cs typeface="Arial" panose="020B0604020202020204" pitchFamily="34" charset="0"/>
              </a:rPr>
              <a:t>Sus funciones son:</a:t>
            </a:r>
          </a:p>
          <a:p>
            <a:pPr>
              <a:buFont typeface="+mj-lt"/>
              <a:buAutoNum type="alphaLcParenR"/>
              <a:defRPr/>
            </a:pPr>
            <a:r>
              <a:rPr lang="es-ES" dirty="0">
                <a:latin typeface="+mj-lt"/>
                <a:cs typeface="Arial" panose="020B0604020202020204" pitchFamily="34" charset="0"/>
              </a:rPr>
              <a:t>Coordinar y dar seguimiento a la planificación estratégica y operativa institucional.</a:t>
            </a:r>
            <a:endParaRPr lang="es-SV" dirty="0">
              <a:latin typeface="+mj-lt"/>
              <a:cs typeface="Arial" panose="020B0604020202020204" pitchFamily="34" charset="0"/>
            </a:endParaRPr>
          </a:p>
          <a:p>
            <a:pPr>
              <a:buFont typeface="+mj-lt"/>
              <a:buAutoNum type="alphaLcParenR"/>
              <a:defRPr/>
            </a:pPr>
            <a:r>
              <a:rPr lang="es-ES" dirty="0">
                <a:latin typeface="+mj-lt"/>
                <a:cs typeface="Arial" panose="020B0604020202020204" pitchFamily="34" charset="0"/>
              </a:rPr>
              <a:t>Coordinar la elaboración y actualización </a:t>
            </a:r>
            <a:r>
              <a:rPr lang="es-SV" dirty="0">
                <a:latin typeface="+mj-lt"/>
                <a:cs typeface="Arial" panose="020B0604020202020204" pitchFamily="34" charset="0"/>
              </a:rPr>
              <a:t>de las políticas, metodologías, procesos y manuales institucionales. </a:t>
            </a:r>
          </a:p>
          <a:p>
            <a:pPr>
              <a:buFont typeface="+mj-lt"/>
              <a:buAutoNum type="alphaLcParenR"/>
              <a:defRPr/>
            </a:pPr>
            <a:r>
              <a:rPr lang="es-ES" dirty="0">
                <a:latin typeface="+mj-lt"/>
                <a:cs typeface="Arial" panose="020B0604020202020204" pitchFamily="34" charset="0"/>
              </a:rPr>
              <a:t>Diseñar, analizar y dar seguimiento a indicadores que permitan controlar la calidad de la ejecución de los procesos  institucionales.</a:t>
            </a:r>
            <a:endParaRPr lang="es-SV" dirty="0">
              <a:latin typeface="+mj-lt"/>
              <a:cs typeface="Arial" panose="020B0604020202020204" pitchFamily="34" charset="0"/>
            </a:endParaRPr>
          </a:p>
          <a:p>
            <a:pPr>
              <a:buFont typeface="+mj-lt"/>
              <a:buAutoNum type="alphaLcParenR"/>
              <a:defRPr/>
            </a:pPr>
            <a:r>
              <a:rPr lang="es-ES" dirty="0">
                <a:latin typeface="+mj-lt"/>
                <a:cs typeface="Arial" panose="020B0604020202020204" pitchFamily="34" charset="0"/>
              </a:rPr>
              <a:t>Coordinar que las unidades organizativas realicen una adecuada gestión de los riesgos en los procesos institucionales.</a:t>
            </a:r>
            <a:endParaRPr lang="es-SV" dirty="0">
              <a:latin typeface="+mj-lt"/>
              <a:cs typeface="Arial" panose="020B0604020202020204" pitchFamily="34" charset="0"/>
            </a:endParaRPr>
          </a:p>
          <a:p>
            <a:pPr>
              <a:buFont typeface="+mj-lt"/>
              <a:buAutoNum type="alphaLcParenR"/>
              <a:defRPr/>
            </a:pPr>
            <a:r>
              <a:rPr lang="es-ES" dirty="0">
                <a:latin typeface="+mj-lt"/>
                <a:cs typeface="Arial" panose="020B0604020202020204" pitchFamily="34" charset="0"/>
              </a:rPr>
              <a:t>Brindar apoyo técnico a las unidades organizativas en temas relacionados al desarrollo de metodologías y proyectos institucionales.</a:t>
            </a:r>
          </a:p>
          <a:p>
            <a:pPr>
              <a:defRPr/>
            </a:pPr>
            <a:endParaRPr lang="es-SV" dirty="0">
              <a:latin typeface="+mj-lt"/>
              <a:cs typeface="Arial" panose="020B0604020202020204" pitchFamily="34" charset="0"/>
            </a:endParaRPr>
          </a:p>
          <a:p>
            <a:pPr>
              <a:defRPr/>
            </a:pPr>
            <a:r>
              <a:rPr lang="es-ES_tradnl" altLang="es-SV" b="1" dirty="0">
                <a:latin typeface="+mj-lt"/>
                <a:cs typeface="Arial" panose="020B0604020202020204" pitchFamily="34" charset="0"/>
              </a:rPr>
              <a:t>No. De Empleados: 8</a:t>
            </a:r>
          </a:p>
          <a:p>
            <a:pPr>
              <a:defRPr/>
            </a:pPr>
            <a:r>
              <a:rPr lang="es-ES_tradnl" altLang="es-SV" b="1" dirty="0">
                <a:latin typeface="+mj-lt"/>
                <a:cs typeface="Arial" panose="020B0604020202020204" pitchFamily="34" charset="0"/>
              </a:rPr>
              <a:t>Hombre: 4</a:t>
            </a:r>
          </a:p>
          <a:p>
            <a:pPr>
              <a:defRPr/>
            </a:pPr>
            <a:r>
              <a:rPr lang="es-ES_tradnl" altLang="es-SV" b="1" dirty="0">
                <a:latin typeface="+mj-lt"/>
                <a:cs typeface="Arial" panose="020B0604020202020204" pitchFamily="34" charset="0"/>
              </a:rPr>
              <a:t>Mujer: 4</a:t>
            </a:r>
            <a:endParaRPr lang="es-SV" altLang="es-SV" dirty="0">
              <a:latin typeface="+mj-lt"/>
              <a:cs typeface="Arial" panose="020B0604020202020204" pitchFamily="34" charset="0"/>
            </a:endParaRPr>
          </a:p>
          <a:p>
            <a:endParaRPr lang="es-SV" dirty="0"/>
          </a:p>
        </p:txBody>
      </p:sp>
    </p:spTree>
    <p:extLst>
      <p:ext uri="{BB962C8B-B14F-4D97-AF65-F5344CB8AC3E}">
        <p14:creationId xmlns:p14="http://schemas.microsoft.com/office/powerpoint/2010/main" val="158223265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pic>
        <p:nvPicPr>
          <p:cNvPr id="5" name="Imagen 4">
            <a:extLst>
              <a:ext uri="{FF2B5EF4-FFF2-40B4-BE49-F238E27FC236}">
                <a16:creationId xmlns:a16="http://schemas.microsoft.com/office/drawing/2014/main" id="{D33738AB-CF91-EC4A-ABE1-821F9CD4DEDB}"/>
              </a:ext>
            </a:extLst>
          </p:cNvPr>
          <p:cNvPicPr>
            <a:picLocks noChangeAspect="1"/>
          </p:cNvPicPr>
          <p:nvPr/>
        </p:nvPicPr>
        <p:blipFill>
          <a:blip r:embed="rId3"/>
          <a:stretch>
            <a:fillRect/>
          </a:stretch>
        </p:blipFill>
        <p:spPr>
          <a:xfrm>
            <a:off x="7441186" y="322914"/>
            <a:ext cx="1338379" cy="826852"/>
          </a:xfrm>
          <a:prstGeom prst="rect">
            <a:avLst/>
          </a:prstGeom>
        </p:spPr>
      </p:pic>
      <p:sp>
        <p:nvSpPr>
          <p:cNvPr id="2" name="Título 1"/>
          <p:cNvSpPr>
            <a:spLocks noGrp="1"/>
          </p:cNvSpPr>
          <p:nvPr>
            <p:ph type="title"/>
          </p:nvPr>
        </p:nvSpPr>
        <p:spPr>
          <a:xfrm>
            <a:off x="2168434" y="1144588"/>
            <a:ext cx="6346915" cy="227013"/>
          </a:xfrm>
        </p:spPr>
        <p:txBody>
          <a:bodyPr>
            <a:normAutofit fontScale="90000"/>
          </a:bodyPr>
          <a:lstStyle/>
          <a:p>
            <a:r>
              <a:rPr lang="es-MX" sz="3100" dirty="0"/>
              <a:t>Departamento de Análisis y Estudios</a:t>
            </a:r>
            <a:r>
              <a:rPr lang="es-MX" dirty="0"/>
              <a:t/>
            </a:r>
            <a:br>
              <a:rPr lang="es-MX" dirty="0"/>
            </a:br>
            <a:endParaRPr lang="es-SV" dirty="0"/>
          </a:p>
        </p:txBody>
      </p:sp>
      <p:sp>
        <p:nvSpPr>
          <p:cNvPr id="4" name="Marcador de contenido 3"/>
          <p:cNvSpPr>
            <a:spLocks noGrp="1"/>
          </p:cNvSpPr>
          <p:nvPr>
            <p:ph idx="1"/>
          </p:nvPr>
        </p:nvSpPr>
        <p:spPr>
          <a:xfrm>
            <a:off x="628650" y="1371601"/>
            <a:ext cx="7886700" cy="4990010"/>
          </a:xfrm>
        </p:spPr>
        <p:txBody>
          <a:bodyPr>
            <a:normAutofit fontScale="55000" lnSpcReduction="20000"/>
          </a:bodyPr>
          <a:lstStyle/>
          <a:p>
            <a:pPr marL="0" indent="0">
              <a:buNone/>
              <a:defRPr/>
            </a:pPr>
            <a:r>
              <a:rPr lang="es-SV" altLang="es-SV" sz="2900" dirty="0">
                <a:latin typeface="+mj-lt"/>
                <a:cs typeface="Arial" panose="020B0604020202020204" pitchFamily="34" charset="0"/>
              </a:rPr>
              <a:t>Su objetivo es </a:t>
            </a:r>
            <a:r>
              <a:rPr lang="es-ES_tradnl" altLang="es-SV" sz="2900" dirty="0">
                <a:latin typeface="+mj-lt"/>
                <a:cs typeface="Arial" panose="020B0604020202020204" pitchFamily="34" charset="0"/>
              </a:rPr>
              <a:t>elaborar análisis globales del sistema financiero para identificar riesgos y tendencias; así como desarrollar investigaciones sobre temas económicos y financieros</a:t>
            </a:r>
            <a:r>
              <a:rPr lang="es-ES_tradnl" altLang="es-SV" sz="2900" dirty="0" smtClean="0">
                <a:latin typeface="+mj-lt"/>
                <a:cs typeface="Arial" panose="020B0604020202020204" pitchFamily="34" charset="0"/>
              </a:rPr>
              <a:t>.</a:t>
            </a:r>
            <a:endParaRPr lang="es-ES_tradnl" altLang="es-SV" sz="2900" dirty="0">
              <a:latin typeface="+mj-lt"/>
              <a:cs typeface="Arial" panose="020B0604020202020204" pitchFamily="34" charset="0"/>
            </a:endParaRPr>
          </a:p>
          <a:p>
            <a:pPr>
              <a:defRPr/>
            </a:pPr>
            <a:r>
              <a:rPr lang="es-ES_tradnl" altLang="es-SV" sz="2900" b="1" dirty="0">
                <a:latin typeface="+mj-lt"/>
                <a:cs typeface="Arial" panose="020B0604020202020204" pitchFamily="34" charset="0"/>
              </a:rPr>
              <a:t>Sus funciones son: </a:t>
            </a:r>
          </a:p>
          <a:p>
            <a:pPr marL="342900" indent="-342900">
              <a:buFont typeface="+mj-lt"/>
              <a:buAutoNum type="alphaLcParenR"/>
              <a:defRPr/>
            </a:pPr>
            <a:r>
              <a:rPr lang="es-ES" sz="2900" dirty="0">
                <a:latin typeface="+mj-lt"/>
                <a:cs typeface="Arial" panose="020B0604020202020204" pitchFamily="34" charset="0"/>
              </a:rPr>
              <a:t>Elaborar análisis globales sobre el comportamiento y riesgos del sistema financiero.</a:t>
            </a:r>
            <a:endParaRPr lang="es-SV" sz="2900" dirty="0">
              <a:latin typeface="+mj-lt"/>
              <a:cs typeface="Arial" panose="020B0604020202020204" pitchFamily="34" charset="0"/>
            </a:endParaRPr>
          </a:p>
          <a:p>
            <a:pPr marL="342900" indent="-342900">
              <a:buFont typeface="+mj-lt"/>
              <a:buAutoNum type="alphaLcParenR"/>
              <a:defRPr/>
            </a:pPr>
            <a:r>
              <a:rPr lang="es-ES" sz="2900" dirty="0">
                <a:latin typeface="+mj-lt"/>
                <a:cs typeface="Arial" panose="020B0604020202020204" pitchFamily="34" charset="0"/>
              </a:rPr>
              <a:t>Realizar estudios sobre temas económicos y financieros, relacionados con el sistema financiero. </a:t>
            </a:r>
            <a:endParaRPr lang="es-SV" sz="2900" dirty="0">
              <a:latin typeface="+mj-lt"/>
              <a:cs typeface="Arial" panose="020B0604020202020204" pitchFamily="34" charset="0"/>
            </a:endParaRPr>
          </a:p>
          <a:p>
            <a:pPr marL="342900" indent="-342900">
              <a:buFont typeface="+mj-lt"/>
              <a:buAutoNum type="alphaLcParenR"/>
              <a:defRPr/>
            </a:pPr>
            <a:r>
              <a:rPr lang="es-ES" sz="2900" dirty="0">
                <a:latin typeface="+mj-lt"/>
                <a:cs typeface="Arial" panose="020B0604020202020204" pitchFamily="34" charset="0"/>
              </a:rPr>
              <a:t>Colaborar en el proceso de formulación de regulación.</a:t>
            </a:r>
            <a:endParaRPr lang="es-SV" sz="2900" dirty="0">
              <a:latin typeface="+mj-lt"/>
              <a:cs typeface="Arial" panose="020B0604020202020204" pitchFamily="34" charset="0"/>
            </a:endParaRPr>
          </a:p>
          <a:p>
            <a:pPr marL="342900" indent="-342900">
              <a:buFont typeface="+mj-lt"/>
              <a:buAutoNum type="alphaLcParenR"/>
              <a:defRPr/>
            </a:pPr>
            <a:r>
              <a:rPr lang="es-ES" sz="2900" dirty="0">
                <a:latin typeface="+mj-lt"/>
                <a:cs typeface="Arial" panose="020B0604020202020204" pitchFamily="34" charset="0"/>
              </a:rPr>
              <a:t>Elaborar publicaciones estadísticas sobre el sistema financiero.</a:t>
            </a:r>
            <a:endParaRPr lang="es-SV" sz="2900" dirty="0">
              <a:latin typeface="+mj-lt"/>
              <a:cs typeface="Arial" panose="020B0604020202020204" pitchFamily="34" charset="0"/>
            </a:endParaRPr>
          </a:p>
          <a:p>
            <a:pPr marL="342900" indent="-342900">
              <a:buFont typeface="+mj-lt"/>
              <a:buAutoNum type="alphaLcParenR"/>
              <a:defRPr/>
            </a:pPr>
            <a:r>
              <a:rPr lang="es-ES" sz="2900" dirty="0">
                <a:latin typeface="+mj-lt"/>
                <a:cs typeface="Arial" panose="020B0604020202020204" pitchFamily="34" charset="0"/>
              </a:rPr>
              <a:t>Proveer información económica y del sistema financiero, a las autoridades y áreas de la Superintendencia. </a:t>
            </a:r>
            <a:endParaRPr lang="es-SV" sz="2900" dirty="0">
              <a:latin typeface="+mj-lt"/>
              <a:cs typeface="Arial" panose="020B0604020202020204" pitchFamily="34" charset="0"/>
            </a:endParaRPr>
          </a:p>
          <a:p>
            <a:pPr marL="342900" indent="-342900">
              <a:buFont typeface="+mj-lt"/>
              <a:buAutoNum type="alphaLcParenR"/>
              <a:defRPr/>
            </a:pPr>
            <a:r>
              <a:rPr lang="es-ES" sz="2900" dirty="0">
                <a:latin typeface="+mj-lt"/>
                <a:cs typeface="Arial" panose="020B0604020202020204" pitchFamily="34" charset="0"/>
              </a:rPr>
              <a:t>Monitorear la estabilidad del sistema financiero a nivel institucional y en coordinación con otras instituciones gubernamentales. </a:t>
            </a:r>
            <a:endParaRPr lang="es-SV" sz="2900" dirty="0">
              <a:latin typeface="+mj-lt"/>
              <a:cs typeface="Arial" panose="020B0604020202020204" pitchFamily="34" charset="0"/>
            </a:endParaRPr>
          </a:p>
          <a:p>
            <a:pPr marL="342900" indent="-342900">
              <a:buFont typeface="+mj-lt"/>
              <a:buAutoNum type="alphaLcParenR"/>
              <a:defRPr/>
            </a:pPr>
            <a:r>
              <a:rPr lang="es-ES" sz="2900" dirty="0">
                <a:latin typeface="+mj-lt"/>
                <a:cs typeface="Arial" panose="020B0604020202020204" pitchFamily="34" charset="0"/>
              </a:rPr>
              <a:t>Atender solicitudes de información de instituciones gubernamentales, organismos y homólogos internacionales.</a:t>
            </a:r>
            <a:endParaRPr lang="es-SV" sz="2900" dirty="0">
              <a:latin typeface="+mj-lt"/>
              <a:cs typeface="Arial" panose="020B0604020202020204" pitchFamily="34" charset="0"/>
            </a:endParaRPr>
          </a:p>
          <a:p>
            <a:pPr>
              <a:defRPr/>
            </a:pPr>
            <a:endParaRPr lang="es-SV" altLang="es-SV" sz="2900" b="1" dirty="0">
              <a:latin typeface="+mj-lt"/>
              <a:cs typeface="Arial" panose="020B0604020202020204" pitchFamily="34" charset="0"/>
            </a:endParaRPr>
          </a:p>
          <a:p>
            <a:pPr>
              <a:defRPr/>
            </a:pPr>
            <a:r>
              <a:rPr lang="es-SV" altLang="es-SV" sz="2900" b="1" dirty="0">
                <a:latin typeface="+mj-lt"/>
                <a:cs typeface="Arial" panose="020B0604020202020204" pitchFamily="34" charset="0"/>
              </a:rPr>
              <a:t>No. De Empleados: 6</a:t>
            </a:r>
          </a:p>
          <a:p>
            <a:pPr>
              <a:defRPr/>
            </a:pPr>
            <a:r>
              <a:rPr lang="es-SV" altLang="es-SV" sz="2900" b="1" dirty="0">
                <a:latin typeface="+mj-lt"/>
                <a:cs typeface="Arial" panose="020B0604020202020204" pitchFamily="34" charset="0"/>
              </a:rPr>
              <a:t>Hombre: 3</a:t>
            </a:r>
          </a:p>
          <a:p>
            <a:pPr>
              <a:defRPr/>
            </a:pPr>
            <a:r>
              <a:rPr lang="es-SV" altLang="es-SV" sz="2900" b="1" dirty="0">
                <a:latin typeface="+mj-lt"/>
                <a:cs typeface="Arial" panose="020B0604020202020204" pitchFamily="34" charset="0"/>
              </a:rPr>
              <a:t>Mujer: 3</a:t>
            </a:r>
            <a:endParaRPr lang="es-SV" altLang="es-SV" sz="2900" dirty="0">
              <a:latin typeface="+mj-lt"/>
              <a:cs typeface="Arial" panose="020B0604020202020204" pitchFamily="34" charset="0"/>
            </a:endParaRPr>
          </a:p>
          <a:p>
            <a:endParaRPr lang="es-SV" dirty="0"/>
          </a:p>
        </p:txBody>
      </p:sp>
    </p:spTree>
    <p:extLst>
      <p:ext uri="{BB962C8B-B14F-4D97-AF65-F5344CB8AC3E}">
        <p14:creationId xmlns:p14="http://schemas.microsoft.com/office/powerpoint/2010/main" val="206214580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pic>
        <p:nvPicPr>
          <p:cNvPr id="5" name="Imagen 4">
            <a:extLst>
              <a:ext uri="{FF2B5EF4-FFF2-40B4-BE49-F238E27FC236}">
                <a16:creationId xmlns:a16="http://schemas.microsoft.com/office/drawing/2014/main" id="{D33738AB-CF91-EC4A-ABE1-821F9CD4DEDB}"/>
              </a:ext>
            </a:extLst>
          </p:cNvPr>
          <p:cNvPicPr>
            <a:picLocks noChangeAspect="1"/>
          </p:cNvPicPr>
          <p:nvPr/>
        </p:nvPicPr>
        <p:blipFill>
          <a:blip r:embed="rId3"/>
          <a:stretch>
            <a:fillRect/>
          </a:stretch>
        </p:blipFill>
        <p:spPr>
          <a:xfrm>
            <a:off x="7441186" y="322914"/>
            <a:ext cx="1338379" cy="826852"/>
          </a:xfrm>
          <a:prstGeom prst="rect">
            <a:avLst/>
          </a:prstGeom>
        </p:spPr>
      </p:pic>
      <p:sp>
        <p:nvSpPr>
          <p:cNvPr id="2" name="Título 1"/>
          <p:cNvSpPr>
            <a:spLocks noGrp="1"/>
          </p:cNvSpPr>
          <p:nvPr>
            <p:ph type="title"/>
          </p:nvPr>
        </p:nvSpPr>
        <p:spPr>
          <a:xfrm>
            <a:off x="1463040" y="1144588"/>
            <a:ext cx="7052310" cy="328093"/>
          </a:xfrm>
        </p:spPr>
        <p:txBody>
          <a:bodyPr>
            <a:normAutofit fontScale="90000"/>
          </a:bodyPr>
          <a:lstStyle/>
          <a:p>
            <a:r>
              <a:rPr lang="es-SV" sz="3100" dirty="0"/>
              <a:t>Departamento de Desarrollo Regulatorio</a:t>
            </a:r>
            <a:r>
              <a:rPr lang="es-SV" dirty="0"/>
              <a:t/>
            </a:r>
            <a:br>
              <a:rPr lang="es-SV" dirty="0"/>
            </a:br>
            <a:endParaRPr lang="es-SV" dirty="0"/>
          </a:p>
        </p:txBody>
      </p:sp>
      <p:sp>
        <p:nvSpPr>
          <p:cNvPr id="4" name="Marcador de contenido 3"/>
          <p:cNvSpPr>
            <a:spLocks noGrp="1"/>
          </p:cNvSpPr>
          <p:nvPr>
            <p:ph idx="1"/>
          </p:nvPr>
        </p:nvSpPr>
        <p:spPr>
          <a:xfrm>
            <a:off x="628650" y="1472679"/>
            <a:ext cx="7886700" cy="4704283"/>
          </a:xfrm>
        </p:spPr>
        <p:txBody>
          <a:bodyPr>
            <a:normAutofit fontScale="55000" lnSpcReduction="20000"/>
          </a:bodyPr>
          <a:lstStyle/>
          <a:p>
            <a:pPr marL="0" indent="0">
              <a:buNone/>
              <a:defRPr/>
            </a:pPr>
            <a:r>
              <a:rPr lang="es-SV" altLang="es-SV" sz="2900" dirty="0">
                <a:latin typeface="+mj-lt"/>
                <a:cs typeface="Arial" panose="020B0604020202020204" pitchFamily="34" charset="0"/>
              </a:rPr>
              <a:t>Su objetivo es </a:t>
            </a:r>
            <a:r>
              <a:rPr lang="es-MX" altLang="es-SV" sz="2900" dirty="0">
                <a:latin typeface="+mj-lt"/>
                <a:cs typeface="Arial" panose="020B0604020202020204" pitchFamily="34" charset="0"/>
              </a:rPr>
              <a:t>proponer y analizar cambios al marco regulatorio aplicable a las entidades del sistema financiero.</a:t>
            </a:r>
          </a:p>
          <a:p>
            <a:pPr>
              <a:defRPr/>
            </a:pPr>
            <a:endParaRPr lang="es-MX" altLang="es-SV" sz="2900" b="1" dirty="0">
              <a:latin typeface="+mj-lt"/>
              <a:cs typeface="Arial" panose="020B0604020202020204" pitchFamily="34" charset="0"/>
            </a:endParaRPr>
          </a:p>
          <a:p>
            <a:pPr>
              <a:defRPr/>
            </a:pPr>
            <a:r>
              <a:rPr lang="es-MX" altLang="es-SV" sz="2900" b="1" dirty="0">
                <a:latin typeface="+mj-lt"/>
                <a:cs typeface="Arial" panose="020B0604020202020204" pitchFamily="34" charset="0"/>
              </a:rPr>
              <a:t>Sus funciones son:</a:t>
            </a:r>
          </a:p>
          <a:p>
            <a:pPr>
              <a:buFont typeface="+mj-lt"/>
              <a:buAutoNum type="alphaLcParenR"/>
              <a:defRPr/>
            </a:pPr>
            <a:r>
              <a:rPr lang="es-SV" sz="2900" dirty="0">
                <a:latin typeface="+mj-lt"/>
                <a:cs typeface="Arial" panose="020B0604020202020204" pitchFamily="34" charset="0"/>
              </a:rPr>
              <a:t>Apoyar  al Comité de Normas en el proceso de formulación normativa y sus reformas.</a:t>
            </a:r>
          </a:p>
          <a:p>
            <a:pPr>
              <a:buFont typeface="+mj-lt"/>
              <a:buAutoNum type="alphaLcParenR"/>
              <a:defRPr/>
            </a:pPr>
            <a:r>
              <a:rPr lang="es-SV" sz="2900" dirty="0">
                <a:latin typeface="+mj-lt"/>
                <a:cs typeface="Arial" panose="020B0604020202020204" pitchFamily="34" charset="0"/>
              </a:rPr>
              <a:t>Colaborar en propuestas de introducción o modificación de legislación para el sistema financiero. </a:t>
            </a:r>
          </a:p>
          <a:p>
            <a:pPr>
              <a:buFont typeface="+mj-lt"/>
              <a:buAutoNum type="alphaLcParenR"/>
              <a:defRPr/>
            </a:pPr>
            <a:r>
              <a:rPr lang="es-SV" sz="2900" dirty="0">
                <a:latin typeface="+mj-lt"/>
                <a:cs typeface="Arial" panose="020B0604020202020204" pitchFamily="34" charset="0"/>
              </a:rPr>
              <a:t>Proponer nueva normativa acorde a las necesidades de supervisión y las mejores prácticas internacionales.</a:t>
            </a:r>
          </a:p>
          <a:p>
            <a:pPr>
              <a:buFont typeface="+mj-lt"/>
              <a:buAutoNum type="alphaLcParenR"/>
              <a:defRPr/>
            </a:pPr>
            <a:r>
              <a:rPr lang="es-SV" sz="2900" dirty="0">
                <a:latin typeface="+mj-lt"/>
                <a:cs typeface="Arial" panose="020B0604020202020204" pitchFamily="34" charset="0"/>
              </a:rPr>
              <a:t>Colaborar en la divulgación y adopción de las normas emitidas y atender consultas sobre regulación vigente.</a:t>
            </a:r>
          </a:p>
          <a:p>
            <a:pPr>
              <a:buFont typeface="+mj-lt"/>
              <a:buAutoNum type="alphaLcParenR"/>
              <a:defRPr/>
            </a:pPr>
            <a:r>
              <a:rPr lang="es-SV" sz="2900" dirty="0">
                <a:latin typeface="+mj-lt"/>
                <a:cs typeface="Arial" panose="020B0604020202020204" pitchFamily="34" charset="0"/>
              </a:rPr>
              <a:t>Realizar seguimiento a la actividad legislativa y regulatoria en asuntos de interés para la Superintendencia del Sistema Financiero.</a:t>
            </a:r>
          </a:p>
          <a:p>
            <a:pPr>
              <a:defRPr/>
            </a:pPr>
            <a:endParaRPr lang="es-SV" altLang="es-SV" sz="2900" b="1" dirty="0">
              <a:latin typeface="+mj-lt"/>
              <a:cs typeface="Arial" panose="020B0604020202020204" pitchFamily="34" charset="0"/>
            </a:endParaRPr>
          </a:p>
          <a:p>
            <a:pPr>
              <a:defRPr/>
            </a:pPr>
            <a:r>
              <a:rPr lang="es-SV" altLang="es-SV" sz="2900" b="1" dirty="0">
                <a:latin typeface="+mj-lt"/>
                <a:cs typeface="Arial" panose="020B0604020202020204" pitchFamily="34" charset="0"/>
              </a:rPr>
              <a:t>No. De Empleados: 3</a:t>
            </a:r>
          </a:p>
          <a:p>
            <a:pPr>
              <a:defRPr/>
            </a:pPr>
            <a:r>
              <a:rPr lang="es-SV" altLang="es-SV" sz="2900" b="1" dirty="0">
                <a:latin typeface="+mj-lt"/>
                <a:cs typeface="Arial" panose="020B0604020202020204" pitchFamily="34" charset="0"/>
              </a:rPr>
              <a:t>Hombre: 2</a:t>
            </a:r>
          </a:p>
          <a:p>
            <a:pPr>
              <a:defRPr/>
            </a:pPr>
            <a:r>
              <a:rPr lang="es-SV" altLang="es-SV" sz="2900" b="1" dirty="0">
                <a:latin typeface="+mj-lt"/>
                <a:cs typeface="Arial" panose="020B0604020202020204" pitchFamily="34" charset="0"/>
              </a:rPr>
              <a:t>Mujer: 1</a:t>
            </a:r>
          </a:p>
          <a:p>
            <a:endParaRPr lang="es-SV" dirty="0"/>
          </a:p>
        </p:txBody>
      </p:sp>
    </p:spTree>
    <p:extLst>
      <p:ext uri="{BB962C8B-B14F-4D97-AF65-F5344CB8AC3E}">
        <p14:creationId xmlns:p14="http://schemas.microsoft.com/office/powerpoint/2010/main" val="372375740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pic>
        <p:nvPicPr>
          <p:cNvPr id="5" name="Imagen 4">
            <a:extLst>
              <a:ext uri="{FF2B5EF4-FFF2-40B4-BE49-F238E27FC236}">
                <a16:creationId xmlns:a16="http://schemas.microsoft.com/office/drawing/2014/main" id="{D33738AB-CF91-EC4A-ABE1-821F9CD4DEDB}"/>
              </a:ext>
            </a:extLst>
          </p:cNvPr>
          <p:cNvPicPr>
            <a:picLocks noChangeAspect="1"/>
          </p:cNvPicPr>
          <p:nvPr/>
        </p:nvPicPr>
        <p:blipFill>
          <a:blip r:embed="rId3"/>
          <a:stretch>
            <a:fillRect/>
          </a:stretch>
        </p:blipFill>
        <p:spPr>
          <a:xfrm>
            <a:off x="7441186" y="322914"/>
            <a:ext cx="1338379" cy="826852"/>
          </a:xfrm>
          <a:prstGeom prst="rect">
            <a:avLst/>
          </a:prstGeom>
        </p:spPr>
      </p:pic>
      <p:sp>
        <p:nvSpPr>
          <p:cNvPr id="2" name="Título 1"/>
          <p:cNvSpPr>
            <a:spLocks noGrp="1"/>
          </p:cNvSpPr>
          <p:nvPr>
            <p:ph type="title"/>
          </p:nvPr>
        </p:nvSpPr>
        <p:spPr>
          <a:xfrm>
            <a:off x="3435530" y="1005840"/>
            <a:ext cx="5079819" cy="466841"/>
          </a:xfrm>
        </p:spPr>
        <p:txBody>
          <a:bodyPr>
            <a:normAutofit fontScale="90000"/>
          </a:bodyPr>
          <a:lstStyle/>
          <a:p>
            <a:r>
              <a:rPr lang="es-SV" sz="2800" dirty="0"/>
              <a:t>Dirección de Asuntos Jurídicos</a:t>
            </a:r>
            <a:r>
              <a:rPr lang="es-SV" dirty="0"/>
              <a:t/>
            </a:r>
            <a:br>
              <a:rPr lang="es-SV" dirty="0"/>
            </a:br>
            <a:endParaRPr lang="es-SV" dirty="0"/>
          </a:p>
        </p:txBody>
      </p:sp>
      <p:sp>
        <p:nvSpPr>
          <p:cNvPr id="4" name="Marcador de contenido 3"/>
          <p:cNvSpPr>
            <a:spLocks noGrp="1"/>
          </p:cNvSpPr>
          <p:nvPr>
            <p:ph idx="1"/>
          </p:nvPr>
        </p:nvSpPr>
        <p:spPr>
          <a:xfrm>
            <a:off x="628650" y="1332410"/>
            <a:ext cx="7886700" cy="5094515"/>
          </a:xfrm>
        </p:spPr>
        <p:txBody>
          <a:bodyPr>
            <a:normAutofit fontScale="55000" lnSpcReduction="20000"/>
          </a:bodyPr>
          <a:lstStyle/>
          <a:p>
            <a:pPr marL="0" indent="0">
              <a:buNone/>
              <a:defRPr/>
            </a:pPr>
            <a:r>
              <a:rPr lang="es-SV" altLang="es-SV" sz="2900" dirty="0">
                <a:latin typeface="+mj-lt"/>
                <a:cs typeface="Arial" panose="020B0604020202020204" pitchFamily="34" charset="0"/>
              </a:rPr>
              <a:t>Su objetivo es asesorar Jurídicamente a la Superintendencia, propiciando la adecuada tramitación y resolución efectiva de solicitudes, procesos y diligencias vinculadas con la Institución de acuerdo a su competencia </a:t>
            </a:r>
            <a:r>
              <a:rPr lang="es-SV" altLang="es-SV" sz="2900" dirty="0" smtClean="0">
                <a:latin typeface="+mj-lt"/>
                <a:cs typeface="Arial" panose="020B0604020202020204" pitchFamily="34" charset="0"/>
              </a:rPr>
              <a:t>legal</a:t>
            </a:r>
            <a:endParaRPr lang="es-SV" altLang="es-SV" sz="2900" dirty="0">
              <a:latin typeface="+mj-lt"/>
              <a:cs typeface="Arial" panose="020B0604020202020204" pitchFamily="34" charset="0"/>
            </a:endParaRPr>
          </a:p>
          <a:p>
            <a:pPr>
              <a:defRPr/>
            </a:pPr>
            <a:r>
              <a:rPr lang="es-ES" altLang="es-SV" sz="2900" b="1" dirty="0">
                <a:latin typeface="+mj-lt"/>
                <a:cs typeface="Arial" panose="020B0604020202020204" pitchFamily="34" charset="0"/>
              </a:rPr>
              <a:t>Sus funciones son:</a:t>
            </a:r>
            <a:endParaRPr lang="es-SV" altLang="es-SV" sz="2900" b="1" dirty="0">
              <a:latin typeface="+mj-lt"/>
              <a:cs typeface="Arial" panose="020B0604020202020204" pitchFamily="34" charset="0"/>
            </a:endParaRPr>
          </a:p>
          <a:p>
            <a:pPr>
              <a:buFont typeface="+mj-lt"/>
              <a:buAutoNum type="alphaLcParenR"/>
              <a:defRPr/>
            </a:pPr>
            <a:r>
              <a:rPr lang="es-SV" sz="2900" dirty="0">
                <a:latin typeface="+mj-lt"/>
                <a:cs typeface="Arial" panose="020B0604020202020204" pitchFamily="34" charset="0"/>
              </a:rPr>
              <a:t>Asesorar jurídicamente al Superintendente, al Consejo Directivo, a los Superintendentes Adjuntos, a las Intendencias y Direcciones, y al personal.</a:t>
            </a:r>
          </a:p>
          <a:p>
            <a:pPr>
              <a:buFont typeface="+mj-lt"/>
              <a:buAutoNum type="alphaLcParenR"/>
              <a:defRPr/>
            </a:pPr>
            <a:r>
              <a:rPr lang="es-SV" sz="2900" dirty="0">
                <a:latin typeface="+mj-lt"/>
                <a:cs typeface="Arial" panose="020B0604020202020204" pitchFamily="34" charset="0"/>
              </a:rPr>
              <a:t>Apoyar las auditorías que practica la SSF a sus supervisados.</a:t>
            </a:r>
          </a:p>
          <a:p>
            <a:pPr>
              <a:buFont typeface="+mj-lt"/>
              <a:buAutoNum type="alphaLcParenR"/>
              <a:defRPr/>
            </a:pPr>
            <a:r>
              <a:rPr lang="es-SV" sz="2900" dirty="0">
                <a:latin typeface="+mj-lt"/>
                <a:cs typeface="Arial" panose="020B0604020202020204" pitchFamily="34" charset="0"/>
              </a:rPr>
              <a:t>Diligenciar procesos administrativos y judiciales de interés institucional, de acuerdo a sus competencias.</a:t>
            </a:r>
          </a:p>
          <a:p>
            <a:pPr>
              <a:buFont typeface="+mj-lt"/>
              <a:buAutoNum type="alphaLcParenR"/>
              <a:defRPr/>
            </a:pPr>
            <a:r>
              <a:rPr lang="es-SV" sz="2900" dirty="0">
                <a:latin typeface="+mj-lt"/>
                <a:cs typeface="Arial" panose="020B0604020202020204" pitchFamily="34" charset="0"/>
              </a:rPr>
              <a:t>Apoyar en la elaboración y emitir dictámenes sobre proyectos de ley, reglamentos y normativa técnica según requerimiento.</a:t>
            </a:r>
          </a:p>
          <a:p>
            <a:pPr>
              <a:buFont typeface="+mj-lt"/>
              <a:buAutoNum type="alphaLcParenR"/>
              <a:defRPr/>
            </a:pPr>
            <a:r>
              <a:rPr lang="es-SV" sz="2900" dirty="0">
                <a:latin typeface="+mj-lt"/>
                <a:cs typeface="Arial" panose="020B0604020202020204" pitchFamily="34" charset="0"/>
              </a:rPr>
              <a:t>Apoyar a las Superintendencias Adjuntas, Intendencias,  a  las Direcciones y a las  otras Unidades Organizativas de la SSF,  en la atención de consultas jurídicas, en la  elaboración de proyectos de respuesta.</a:t>
            </a:r>
          </a:p>
          <a:p>
            <a:pPr>
              <a:buFont typeface="+mj-lt"/>
              <a:buAutoNum type="alphaLcParenR"/>
              <a:defRPr/>
            </a:pPr>
            <a:r>
              <a:rPr lang="es-SV" sz="2900" dirty="0">
                <a:latin typeface="+mj-lt"/>
                <a:cs typeface="Arial" panose="020B0604020202020204" pitchFamily="34" charset="0"/>
              </a:rPr>
              <a:t>Ejercer la función notarial para la Institución, legalizando los diferentes actos, contratos y finiquitos, que son necesarios en el desarrollo de las actividades de la Institución.</a:t>
            </a:r>
          </a:p>
          <a:p>
            <a:pPr>
              <a:buFont typeface="+mj-lt"/>
              <a:buAutoNum type="alphaLcParenR"/>
              <a:defRPr/>
            </a:pPr>
            <a:r>
              <a:rPr lang="es-SV" sz="2900" dirty="0">
                <a:latin typeface="+mj-lt"/>
                <a:cs typeface="Arial" panose="020B0604020202020204" pitchFamily="34" charset="0"/>
              </a:rPr>
              <a:t>Realizar las funciones establecidas en la Ley de Acceso a la Información Pública.</a:t>
            </a:r>
          </a:p>
          <a:p>
            <a:pPr>
              <a:buFont typeface="+mj-lt"/>
              <a:buAutoNum type="alphaLcParenR"/>
              <a:defRPr/>
            </a:pPr>
            <a:r>
              <a:rPr lang="es-SV" sz="2900" dirty="0">
                <a:latin typeface="+mj-lt"/>
                <a:cs typeface="Arial" panose="020B0604020202020204" pitchFamily="34" charset="0"/>
              </a:rPr>
              <a:t>Administrar los registros del Sistema Financiero. </a:t>
            </a:r>
          </a:p>
          <a:p>
            <a:pPr>
              <a:defRPr/>
            </a:pPr>
            <a:endParaRPr lang="es-SV" altLang="es-SV" sz="2900" b="1" dirty="0">
              <a:latin typeface="+mj-lt"/>
              <a:cs typeface="Arial" panose="020B0604020202020204" pitchFamily="34" charset="0"/>
            </a:endParaRPr>
          </a:p>
          <a:p>
            <a:pPr>
              <a:defRPr/>
            </a:pPr>
            <a:r>
              <a:rPr lang="es-SV" altLang="es-SV" sz="2900" b="1" dirty="0">
                <a:latin typeface="+mj-lt"/>
                <a:cs typeface="Arial" panose="020B0604020202020204" pitchFamily="34" charset="0"/>
              </a:rPr>
              <a:t>No. De Empleados: 3</a:t>
            </a:r>
            <a:r>
              <a:rPr lang="es-SV" altLang="es-SV" sz="2900" b="1" dirty="0" smtClean="0">
                <a:latin typeface="+mj-lt"/>
                <a:cs typeface="Arial" panose="020B0604020202020204" pitchFamily="34" charset="0"/>
              </a:rPr>
              <a:t>		Hombre</a:t>
            </a:r>
            <a:r>
              <a:rPr lang="es-SV" altLang="es-SV" sz="2900" b="1" dirty="0">
                <a:latin typeface="+mj-lt"/>
                <a:cs typeface="Arial" panose="020B0604020202020204" pitchFamily="34" charset="0"/>
              </a:rPr>
              <a:t>: </a:t>
            </a:r>
            <a:r>
              <a:rPr lang="es-SV" altLang="es-SV" sz="2900" b="1" dirty="0" smtClean="0">
                <a:latin typeface="+mj-lt"/>
                <a:cs typeface="Arial" panose="020B0604020202020204" pitchFamily="34" charset="0"/>
              </a:rPr>
              <a:t>1		Mujer</a:t>
            </a:r>
            <a:r>
              <a:rPr lang="es-SV" altLang="es-SV" sz="2900" b="1" dirty="0">
                <a:latin typeface="+mj-lt"/>
                <a:cs typeface="Arial" panose="020B0604020202020204" pitchFamily="34" charset="0"/>
              </a:rPr>
              <a:t>:  </a:t>
            </a:r>
            <a:r>
              <a:rPr lang="es-SV" altLang="es-SV" sz="2900" b="1" dirty="0" smtClean="0">
                <a:latin typeface="+mj-lt"/>
                <a:cs typeface="Arial" panose="020B0604020202020204" pitchFamily="34" charset="0"/>
              </a:rPr>
              <a:t>2</a:t>
            </a:r>
            <a:endParaRPr lang="es-SV" altLang="es-SV" sz="2900" b="1" dirty="0">
              <a:latin typeface="+mj-lt"/>
              <a:cs typeface="Arial" panose="020B0604020202020204" pitchFamily="34" charset="0"/>
            </a:endParaRPr>
          </a:p>
          <a:p>
            <a:endParaRPr lang="es-SV" dirty="0"/>
          </a:p>
        </p:txBody>
      </p:sp>
    </p:spTree>
    <p:extLst>
      <p:ext uri="{BB962C8B-B14F-4D97-AF65-F5344CB8AC3E}">
        <p14:creationId xmlns:p14="http://schemas.microsoft.com/office/powerpoint/2010/main" val="414149872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pic>
        <p:nvPicPr>
          <p:cNvPr id="5" name="Imagen 4">
            <a:extLst>
              <a:ext uri="{FF2B5EF4-FFF2-40B4-BE49-F238E27FC236}">
                <a16:creationId xmlns:a16="http://schemas.microsoft.com/office/drawing/2014/main" id="{D33738AB-CF91-EC4A-ABE1-821F9CD4DEDB}"/>
              </a:ext>
            </a:extLst>
          </p:cNvPr>
          <p:cNvPicPr>
            <a:picLocks noChangeAspect="1"/>
          </p:cNvPicPr>
          <p:nvPr/>
        </p:nvPicPr>
        <p:blipFill>
          <a:blip r:embed="rId3"/>
          <a:stretch>
            <a:fillRect/>
          </a:stretch>
        </p:blipFill>
        <p:spPr>
          <a:xfrm>
            <a:off x="7441186" y="322914"/>
            <a:ext cx="1338379" cy="826852"/>
          </a:xfrm>
          <a:prstGeom prst="rect">
            <a:avLst/>
          </a:prstGeom>
        </p:spPr>
      </p:pic>
      <p:sp>
        <p:nvSpPr>
          <p:cNvPr id="2" name="Título 1"/>
          <p:cNvSpPr>
            <a:spLocks noGrp="1"/>
          </p:cNvSpPr>
          <p:nvPr>
            <p:ph type="title"/>
          </p:nvPr>
        </p:nvSpPr>
        <p:spPr>
          <a:xfrm>
            <a:off x="3148148" y="1018903"/>
            <a:ext cx="5367201" cy="453778"/>
          </a:xfrm>
        </p:spPr>
        <p:txBody>
          <a:bodyPr>
            <a:normAutofit fontScale="90000"/>
          </a:bodyPr>
          <a:lstStyle/>
          <a:p>
            <a:r>
              <a:rPr lang="es-SV" sz="2800" dirty="0"/>
              <a:t>Departamento de Asesoría Legal</a:t>
            </a:r>
            <a:r>
              <a:rPr lang="es-SV" dirty="0"/>
              <a:t/>
            </a:r>
            <a:br>
              <a:rPr lang="es-SV" dirty="0"/>
            </a:br>
            <a:endParaRPr lang="es-SV" dirty="0"/>
          </a:p>
        </p:txBody>
      </p:sp>
      <p:sp>
        <p:nvSpPr>
          <p:cNvPr id="4" name="Marcador de contenido 3"/>
          <p:cNvSpPr>
            <a:spLocks noGrp="1"/>
          </p:cNvSpPr>
          <p:nvPr>
            <p:ph idx="1"/>
          </p:nvPr>
        </p:nvSpPr>
        <p:spPr>
          <a:xfrm>
            <a:off x="628650" y="1371600"/>
            <a:ext cx="7886700" cy="5107577"/>
          </a:xfrm>
        </p:spPr>
        <p:txBody>
          <a:bodyPr>
            <a:normAutofit fontScale="47500" lnSpcReduction="20000"/>
          </a:bodyPr>
          <a:lstStyle/>
          <a:p>
            <a:pPr marL="0" indent="0">
              <a:buNone/>
              <a:defRPr/>
            </a:pPr>
            <a:r>
              <a:rPr lang="es-SV" altLang="es-SV" sz="2900" dirty="0">
                <a:cs typeface="Arial" panose="020B0604020202020204" pitchFamily="34" charset="0"/>
              </a:rPr>
              <a:t>Su objetivo es </a:t>
            </a:r>
            <a:r>
              <a:rPr lang="es-MX" altLang="es-SV" sz="2900" dirty="0">
                <a:cs typeface="Arial" panose="020B0604020202020204" pitchFamily="34" charset="0"/>
              </a:rPr>
              <a:t>emitir opiniones jurídicas solicitadas por las diferentes Unidades de esta Superintendencia, y asesorar legalmente sobre consultas realizadas por las entidades supervisadas y por las Direcciones e Intendencias de la Superintendencia</a:t>
            </a:r>
            <a:r>
              <a:rPr lang="es-MX" altLang="es-SV" sz="2900" dirty="0" smtClean="0">
                <a:cs typeface="Arial" panose="020B0604020202020204" pitchFamily="34" charset="0"/>
              </a:rPr>
              <a:t>.</a:t>
            </a:r>
            <a:endParaRPr lang="es-MX" altLang="es-SV" sz="2900" dirty="0">
              <a:cs typeface="Arial" panose="020B0604020202020204" pitchFamily="34" charset="0"/>
            </a:endParaRPr>
          </a:p>
          <a:p>
            <a:pPr>
              <a:defRPr/>
            </a:pPr>
            <a:r>
              <a:rPr lang="es-MX" altLang="es-SV" sz="2900" b="1" dirty="0">
                <a:cs typeface="Arial" panose="020B0604020202020204" pitchFamily="34" charset="0"/>
              </a:rPr>
              <a:t>Sus funciones son: </a:t>
            </a:r>
          </a:p>
          <a:p>
            <a:pPr>
              <a:buFont typeface="+mj-lt"/>
              <a:buAutoNum type="alphaLcParenR"/>
              <a:defRPr/>
            </a:pPr>
            <a:r>
              <a:rPr lang="es-SV" sz="2900" dirty="0">
                <a:cs typeface="Arial" panose="020B0604020202020204" pitchFamily="34" charset="0"/>
              </a:rPr>
              <a:t>Apoyar y asesorar legalmente a la administración en lo relacionado a procedimientos legales  de la SSF, o sobre cualquier otra consulta legal que se requiera asesoría jurídica. </a:t>
            </a:r>
          </a:p>
          <a:p>
            <a:pPr>
              <a:buFont typeface="+mj-lt"/>
              <a:buAutoNum type="alphaLcParenR"/>
              <a:defRPr/>
            </a:pPr>
            <a:r>
              <a:rPr lang="es-SV" sz="2900" dirty="0">
                <a:cs typeface="Arial" panose="020B0604020202020204" pitchFamily="34" charset="0"/>
              </a:rPr>
              <a:t>Asesorar en la elaboración o reforma de normativa y reglamentación interna de la Institución.</a:t>
            </a:r>
          </a:p>
          <a:p>
            <a:pPr>
              <a:buFont typeface="+mj-lt"/>
              <a:buAutoNum type="alphaLcParenR"/>
              <a:defRPr/>
            </a:pPr>
            <a:r>
              <a:rPr lang="es-SV" sz="2900" dirty="0">
                <a:cs typeface="Arial" panose="020B0604020202020204" pitchFamily="34" charset="0"/>
              </a:rPr>
              <a:t>Revisar todos los modelos de contrato de adhesión que utilizarán los proveedores de servicios financieros en las relaciones con sus clientes, de conformidad al marco legal y normativo aplicable. </a:t>
            </a:r>
          </a:p>
          <a:p>
            <a:pPr>
              <a:buFont typeface="+mj-lt"/>
              <a:buAutoNum type="alphaLcParenR"/>
              <a:defRPr/>
            </a:pPr>
            <a:r>
              <a:rPr lang="es-SV" sz="2900" dirty="0">
                <a:cs typeface="Arial" panose="020B0604020202020204" pitchFamily="34" charset="0"/>
              </a:rPr>
              <a:t>Colaborar en la elaboración  de proyectos de convenio o cartas de entendimiento interinstitucionales o con homólogos u organismos internacionales.</a:t>
            </a:r>
          </a:p>
          <a:p>
            <a:pPr>
              <a:buFont typeface="+mj-lt"/>
              <a:buAutoNum type="alphaLcParenR"/>
              <a:defRPr/>
            </a:pPr>
            <a:r>
              <a:rPr lang="es-SV" sz="2900" dirty="0">
                <a:cs typeface="Arial" panose="020B0604020202020204" pitchFamily="34" charset="0"/>
              </a:rPr>
              <a:t>Atender consultas de índole legal y emitir opiniones jurídicas sobre asuntos solicitados por  Superintendente y demás áreas organizativas de la Institución.</a:t>
            </a:r>
          </a:p>
          <a:p>
            <a:pPr>
              <a:buFont typeface="+mj-lt"/>
              <a:buAutoNum type="alphaLcParenR"/>
              <a:defRPr/>
            </a:pPr>
            <a:r>
              <a:rPr lang="es-SV" sz="2900" dirty="0">
                <a:cs typeface="Arial" panose="020B0604020202020204" pitchFamily="34" charset="0"/>
              </a:rPr>
              <a:t>Preparar documentos y expedientes requeridos en las diferentes gestiones de índole legal.</a:t>
            </a:r>
          </a:p>
          <a:p>
            <a:pPr>
              <a:buFont typeface="+mj-lt"/>
              <a:buAutoNum type="alphaLcParenR"/>
              <a:defRPr/>
            </a:pPr>
            <a:r>
              <a:rPr lang="es-SV" sz="2900" dirty="0">
                <a:cs typeface="Arial" panose="020B0604020202020204" pitchFamily="34" charset="0"/>
              </a:rPr>
              <a:t>Diligenciar los procedimientos de conciliación en materia de seguros. </a:t>
            </a:r>
          </a:p>
          <a:p>
            <a:pPr>
              <a:buFont typeface="+mj-lt"/>
              <a:buAutoNum type="alphaLcParenR"/>
              <a:defRPr/>
            </a:pPr>
            <a:r>
              <a:rPr lang="es-SV" sz="2900" dirty="0">
                <a:cs typeface="Arial" panose="020B0604020202020204" pitchFamily="34" charset="0"/>
              </a:rPr>
              <a:t>Iniciar, tramitar y someter a conocimiento del Consejo Directivo las solicitudes de modificación de Pactos Sociales  de los integrantes del sistema financiero.</a:t>
            </a:r>
          </a:p>
          <a:p>
            <a:pPr>
              <a:buFont typeface="+mj-lt"/>
              <a:buAutoNum type="alphaLcParenR"/>
              <a:defRPr/>
            </a:pPr>
            <a:r>
              <a:rPr lang="es-SV" sz="2900" dirty="0">
                <a:cs typeface="Arial" panose="020B0604020202020204" pitchFamily="34" charset="0"/>
              </a:rPr>
              <a:t>Elaborar y revisar toda la documentación solicitada por la UACI, así como elaborar todas las opiniones solicitadas por dicha Unidad.</a:t>
            </a:r>
          </a:p>
          <a:p>
            <a:pPr>
              <a:defRPr/>
            </a:pPr>
            <a:endParaRPr lang="es-SV" altLang="es-SV" sz="2900" b="1" dirty="0">
              <a:cs typeface="Arial" panose="020B0604020202020204" pitchFamily="34" charset="0"/>
            </a:endParaRPr>
          </a:p>
          <a:p>
            <a:pPr>
              <a:defRPr/>
            </a:pPr>
            <a:r>
              <a:rPr lang="es-SV" altLang="es-SV" sz="2900" b="1" dirty="0">
                <a:cs typeface="Arial" panose="020B0604020202020204" pitchFamily="34" charset="0"/>
              </a:rPr>
              <a:t>No. De Empleados: </a:t>
            </a:r>
            <a:r>
              <a:rPr lang="es-SV" altLang="es-SV" sz="2900" b="1" dirty="0" smtClean="0">
                <a:cs typeface="Arial" panose="020B0604020202020204" pitchFamily="34" charset="0"/>
              </a:rPr>
              <a:t>13		Hombre</a:t>
            </a:r>
            <a:r>
              <a:rPr lang="es-SV" altLang="es-SV" sz="2900" b="1" dirty="0">
                <a:cs typeface="Arial" panose="020B0604020202020204" pitchFamily="34" charset="0"/>
              </a:rPr>
              <a:t>: </a:t>
            </a:r>
            <a:r>
              <a:rPr lang="es-SV" altLang="es-SV" sz="2900" b="1" dirty="0" smtClean="0">
                <a:cs typeface="Arial" panose="020B0604020202020204" pitchFamily="34" charset="0"/>
              </a:rPr>
              <a:t>6		Mujer</a:t>
            </a:r>
            <a:r>
              <a:rPr lang="es-SV" altLang="es-SV" sz="2900" b="1" dirty="0">
                <a:cs typeface="Arial" panose="020B0604020202020204" pitchFamily="34" charset="0"/>
              </a:rPr>
              <a:t>: 7</a:t>
            </a:r>
          </a:p>
          <a:p>
            <a:endParaRPr lang="es-SV" dirty="0"/>
          </a:p>
        </p:txBody>
      </p:sp>
    </p:spTree>
    <p:extLst>
      <p:ext uri="{BB962C8B-B14F-4D97-AF65-F5344CB8AC3E}">
        <p14:creationId xmlns:p14="http://schemas.microsoft.com/office/powerpoint/2010/main" val="270062811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pic>
        <p:nvPicPr>
          <p:cNvPr id="5" name="Imagen 4">
            <a:extLst>
              <a:ext uri="{FF2B5EF4-FFF2-40B4-BE49-F238E27FC236}">
                <a16:creationId xmlns:a16="http://schemas.microsoft.com/office/drawing/2014/main" id="{D33738AB-CF91-EC4A-ABE1-821F9CD4DEDB}"/>
              </a:ext>
            </a:extLst>
          </p:cNvPr>
          <p:cNvPicPr>
            <a:picLocks noChangeAspect="1"/>
          </p:cNvPicPr>
          <p:nvPr/>
        </p:nvPicPr>
        <p:blipFill>
          <a:blip r:embed="rId3"/>
          <a:stretch>
            <a:fillRect/>
          </a:stretch>
        </p:blipFill>
        <p:spPr>
          <a:xfrm>
            <a:off x="7441186" y="322914"/>
            <a:ext cx="1338379" cy="826852"/>
          </a:xfrm>
          <a:prstGeom prst="rect">
            <a:avLst/>
          </a:prstGeom>
        </p:spPr>
      </p:pic>
      <p:sp>
        <p:nvSpPr>
          <p:cNvPr id="2" name="Título 1"/>
          <p:cNvSpPr>
            <a:spLocks noGrp="1"/>
          </p:cNvSpPr>
          <p:nvPr>
            <p:ph type="title"/>
          </p:nvPr>
        </p:nvSpPr>
        <p:spPr>
          <a:xfrm>
            <a:off x="3461656" y="979714"/>
            <a:ext cx="5053693" cy="492967"/>
          </a:xfrm>
        </p:spPr>
        <p:txBody>
          <a:bodyPr>
            <a:normAutofit fontScale="90000"/>
          </a:bodyPr>
          <a:lstStyle/>
          <a:p>
            <a:r>
              <a:rPr lang="es-SV" sz="3100" dirty="0"/>
              <a:t>Departamento de Registros </a:t>
            </a:r>
            <a:r>
              <a:rPr lang="es-SV" sz="3100" dirty="0" smtClean="0"/>
              <a:t/>
            </a:r>
            <a:br>
              <a:rPr lang="es-SV" sz="3100" dirty="0" smtClean="0"/>
            </a:br>
            <a:r>
              <a:rPr lang="es-SV" sz="3100" dirty="0" smtClean="0"/>
              <a:t>del </a:t>
            </a:r>
            <a:r>
              <a:rPr lang="es-SV" sz="3100" dirty="0"/>
              <a:t>Sistema Financiero</a:t>
            </a:r>
            <a:r>
              <a:rPr lang="es-SV" dirty="0"/>
              <a:t/>
            </a:r>
            <a:br>
              <a:rPr lang="es-SV" dirty="0"/>
            </a:br>
            <a:endParaRPr lang="es-SV" dirty="0"/>
          </a:p>
        </p:txBody>
      </p:sp>
      <p:sp>
        <p:nvSpPr>
          <p:cNvPr id="4" name="Marcador de contenido 3"/>
          <p:cNvSpPr>
            <a:spLocks noGrp="1"/>
          </p:cNvSpPr>
          <p:nvPr>
            <p:ph idx="1"/>
          </p:nvPr>
        </p:nvSpPr>
        <p:spPr>
          <a:xfrm>
            <a:off x="628650" y="1472680"/>
            <a:ext cx="7886700" cy="4704283"/>
          </a:xfrm>
        </p:spPr>
        <p:txBody>
          <a:bodyPr>
            <a:normAutofit fontScale="55000" lnSpcReduction="20000"/>
          </a:bodyPr>
          <a:lstStyle/>
          <a:p>
            <a:pPr marL="0" indent="0">
              <a:buNone/>
              <a:defRPr/>
            </a:pPr>
            <a:r>
              <a:rPr lang="es-SV" altLang="es-SV" dirty="0">
                <a:latin typeface="+mj-lt"/>
                <a:cs typeface="Arial" panose="020B0604020202020204" pitchFamily="34" charset="0"/>
              </a:rPr>
              <a:t>Su objetivo es </a:t>
            </a:r>
            <a:r>
              <a:rPr lang="es-MX" altLang="es-SV" dirty="0">
                <a:latin typeface="+mj-lt"/>
                <a:cs typeface="Arial" panose="020B0604020202020204" pitchFamily="34" charset="0"/>
              </a:rPr>
              <a:t>administrar los diversos registros que establece la Ley de Regulación y Supervisión del Sistema Financiero y otras leyes que rigen a los supervisados, y tramitar los procesos de autorización bajo su responsabilidad. </a:t>
            </a:r>
          </a:p>
          <a:p>
            <a:pPr>
              <a:defRPr/>
            </a:pPr>
            <a:r>
              <a:rPr lang="es-MX" altLang="es-SV" b="1" dirty="0">
                <a:latin typeface="+mj-lt"/>
                <a:cs typeface="Arial" panose="020B0604020202020204" pitchFamily="34" charset="0"/>
              </a:rPr>
              <a:t>Sus funciones son: </a:t>
            </a:r>
          </a:p>
          <a:p>
            <a:pPr marL="342900" indent="-342900">
              <a:buFont typeface="+mj-lt"/>
              <a:buAutoNum type="alphaLcParenR"/>
              <a:defRPr/>
            </a:pPr>
            <a:r>
              <a:rPr lang="es-SV" dirty="0">
                <a:latin typeface="+mj-lt"/>
                <a:cs typeface="Arial" panose="020B0604020202020204" pitchFamily="34" charset="0"/>
              </a:rPr>
              <a:t>Tramitar solicitudes de autorización de peritos valuadores, auditores externos, accionistas de los integrantes del sistema financiero y sus administradores.</a:t>
            </a:r>
          </a:p>
          <a:p>
            <a:pPr marL="342900" indent="-342900">
              <a:buFont typeface="+mj-lt"/>
              <a:buAutoNum type="alphaLcParenR"/>
              <a:defRPr/>
            </a:pPr>
            <a:r>
              <a:rPr lang="es-SV" dirty="0">
                <a:latin typeface="+mj-lt"/>
                <a:cs typeface="Arial" panose="020B0604020202020204" pitchFamily="34" charset="0"/>
              </a:rPr>
              <a:t>Planificar, coordinar y llevar a cabo los exámenes de los peritos valuadores en los dos procesos establecidos por norma cada año.</a:t>
            </a:r>
          </a:p>
          <a:p>
            <a:pPr marL="342900" indent="-342900">
              <a:buFont typeface="+mj-lt"/>
              <a:buAutoNum type="alphaLcParenR"/>
              <a:defRPr/>
            </a:pPr>
            <a:r>
              <a:rPr lang="es-SV" dirty="0">
                <a:latin typeface="+mj-lt"/>
                <a:cs typeface="Arial" panose="020B0604020202020204" pitchFamily="34" charset="0"/>
              </a:rPr>
              <a:t>Administrar los registros del sistema financiero y sus expedientes registrales.</a:t>
            </a:r>
          </a:p>
          <a:p>
            <a:pPr marL="342900" indent="-342900">
              <a:buFont typeface="+mj-lt"/>
              <a:buAutoNum type="alphaLcParenR"/>
              <a:defRPr/>
            </a:pPr>
            <a:r>
              <a:rPr lang="es-SV" dirty="0">
                <a:latin typeface="+mj-lt"/>
                <a:cs typeface="Arial" panose="020B0604020202020204" pitchFamily="34" charset="0"/>
              </a:rPr>
              <a:t>Comunicar a los interesados las modificaciones relativas a los diversos registros </a:t>
            </a:r>
          </a:p>
          <a:p>
            <a:pPr marL="342900" indent="-342900">
              <a:buFont typeface="+mj-lt"/>
              <a:buAutoNum type="alphaLcParenR"/>
              <a:defRPr/>
            </a:pPr>
            <a:r>
              <a:rPr lang="es-SV" dirty="0">
                <a:latin typeface="+mj-lt"/>
                <a:cs typeface="Arial" panose="020B0604020202020204" pitchFamily="34" charset="0"/>
              </a:rPr>
              <a:t>Emitir certificaciones y constancias de los asientos registrales.</a:t>
            </a:r>
          </a:p>
          <a:p>
            <a:pPr marL="342900" indent="-342900">
              <a:buFont typeface="+mj-lt"/>
              <a:buAutoNum type="alphaLcParenR"/>
              <a:defRPr/>
            </a:pPr>
            <a:r>
              <a:rPr lang="es-SV" dirty="0">
                <a:latin typeface="+mj-lt"/>
                <a:cs typeface="Arial" panose="020B0604020202020204" pitchFamily="34" charset="0"/>
              </a:rPr>
              <a:t>Atender requerimientos de información solicitados por las distintas áreas de la SSF relacionadas a los registros del Sistema Financiero.</a:t>
            </a:r>
          </a:p>
          <a:p>
            <a:pPr>
              <a:defRPr/>
            </a:pPr>
            <a:endParaRPr lang="es-SV" altLang="es-SV" b="1" dirty="0">
              <a:latin typeface="+mj-lt"/>
              <a:cs typeface="Arial" panose="020B0604020202020204" pitchFamily="34" charset="0"/>
            </a:endParaRPr>
          </a:p>
          <a:p>
            <a:pPr>
              <a:defRPr/>
            </a:pPr>
            <a:r>
              <a:rPr lang="es-SV" altLang="es-SV" b="1" dirty="0">
                <a:latin typeface="+mj-lt"/>
                <a:cs typeface="Arial" panose="020B0604020202020204" pitchFamily="34" charset="0"/>
              </a:rPr>
              <a:t>No. De Empleados: 7</a:t>
            </a:r>
          </a:p>
          <a:p>
            <a:pPr>
              <a:defRPr/>
            </a:pPr>
            <a:r>
              <a:rPr lang="es-SV" altLang="es-SV" b="1" dirty="0">
                <a:latin typeface="+mj-lt"/>
                <a:cs typeface="Arial" panose="020B0604020202020204" pitchFamily="34" charset="0"/>
              </a:rPr>
              <a:t>Hombre: 1</a:t>
            </a:r>
          </a:p>
          <a:p>
            <a:pPr>
              <a:defRPr/>
            </a:pPr>
            <a:r>
              <a:rPr lang="es-SV" altLang="es-SV" b="1" dirty="0">
                <a:latin typeface="+mj-lt"/>
                <a:cs typeface="Arial" panose="020B0604020202020204" pitchFamily="34" charset="0"/>
              </a:rPr>
              <a:t>Mujer: 6</a:t>
            </a:r>
          </a:p>
          <a:p>
            <a:endParaRPr lang="es-SV" dirty="0"/>
          </a:p>
        </p:txBody>
      </p:sp>
    </p:spTree>
    <p:extLst>
      <p:ext uri="{BB962C8B-B14F-4D97-AF65-F5344CB8AC3E}">
        <p14:creationId xmlns:p14="http://schemas.microsoft.com/office/powerpoint/2010/main" val="25273919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pic>
        <p:nvPicPr>
          <p:cNvPr id="5" name="Imagen 4">
            <a:extLst>
              <a:ext uri="{FF2B5EF4-FFF2-40B4-BE49-F238E27FC236}">
                <a16:creationId xmlns:a16="http://schemas.microsoft.com/office/drawing/2014/main" id="{D33738AB-CF91-EC4A-ABE1-821F9CD4DEDB}"/>
              </a:ext>
            </a:extLst>
          </p:cNvPr>
          <p:cNvPicPr>
            <a:picLocks noChangeAspect="1"/>
          </p:cNvPicPr>
          <p:nvPr/>
        </p:nvPicPr>
        <p:blipFill>
          <a:blip r:embed="rId3"/>
          <a:stretch>
            <a:fillRect/>
          </a:stretch>
        </p:blipFill>
        <p:spPr>
          <a:xfrm>
            <a:off x="7441186" y="322914"/>
            <a:ext cx="1338379" cy="826852"/>
          </a:xfrm>
          <a:prstGeom prst="rect">
            <a:avLst/>
          </a:prstGeom>
        </p:spPr>
      </p:pic>
      <p:sp>
        <p:nvSpPr>
          <p:cNvPr id="6" name="Título 5"/>
          <p:cNvSpPr>
            <a:spLocks noGrp="1"/>
          </p:cNvSpPr>
          <p:nvPr>
            <p:ph type="title"/>
          </p:nvPr>
        </p:nvSpPr>
        <p:spPr>
          <a:xfrm>
            <a:off x="3840480" y="666205"/>
            <a:ext cx="4674870" cy="587829"/>
          </a:xfrm>
        </p:spPr>
        <p:txBody>
          <a:bodyPr>
            <a:normAutofit fontScale="90000"/>
          </a:bodyPr>
          <a:lstStyle/>
          <a:p>
            <a:pPr algn="ctr"/>
            <a:r>
              <a:rPr lang="es-SV" sz="2800" dirty="0"/>
              <a:t>Auditoría Interna</a:t>
            </a:r>
            <a:br>
              <a:rPr lang="es-SV" sz="2800" dirty="0"/>
            </a:br>
            <a:endParaRPr lang="es-SV" sz="2800" dirty="0"/>
          </a:p>
        </p:txBody>
      </p:sp>
      <p:sp>
        <p:nvSpPr>
          <p:cNvPr id="7" name="Marcador de contenido 6"/>
          <p:cNvSpPr>
            <a:spLocks noGrp="1"/>
          </p:cNvSpPr>
          <p:nvPr>
            <p:ph idx="1"/>
          </p:nvPr>
        </p:nvSpPr>
        <p:spPr>
          <a:xfrm>
            <a:off x="628650" y="1254034"/>
            <a:ext cx="7886700" cy="5277395"/>
          </a:xfrm>
        </p:spPr>
        <p:txBody>
          <a:bodyPr>
            <a:noAutofit/>
          </a:bodyPr>
          <a:lstStyle/>
          <a:p>
            <a:pPr marL="0" indent="0">
              <a:buNone/>
              <a:defRPr/>
            </a:pPr>
            <a:r>
              <a:rPr lang="es-MX" altLang="es-SV" sz="1300" dirty="0" smtClean="0">
                <a:latin typeface="+mj-lt"/>
                <a:cs typeface="Arial" panose="020B0604020202020204" pitchFamily="34" charset="0"/>
              </a:rPr>
              <a:t>R</a:t>
            </a:r>
            <a:r>
              <a:rPr lang="es-SV" altLang="es-SV" sz="1300" dirty="0" err="1" smtClean="0">
                <a:latin typeface="+mj-lt"/>
                <a:cs typeface="Arial" panose="020B0604020202020204" pitchFamily="34" charset="0"/>
              </a:rPr>
              <a:t>ealiza</a:t>
            </a:r>
            <a:r>
              <a:rPr lang="es-SV" altLang="es-SV" sz="1300" dirty="0" smtClean="0">
                <a:latin typeface="+mj-lt"/>
                <a:cs typeface="Arial" panose="020B0604020202020204" pitchFamily="34" charset="0"/>
              </a:rPr>
              <a:t> </a:t>
            </a:r>
            <a:r>
              <a:rPr lang="es-SV" altLang="es-SV" sz="1300" dirty="0">
                <a:latin typeface="+mj-lt"/>
                <a:cs typeface="Arial" panose="020B0604020202020204" pitchFamily="34" charset="0"/>
              </a:rPr>
              <a:t>auditorías de gestión y exámenes especiales a </a:t>
            </a:r>
            <a:r>
              <a:rPr lang="es-SV" altLang="es-SV" sz="1300" dirty="0" smtClean="0">
                <a:latin typeface="+mj-lt"/>
                <a:cs typeface="Arial" panose="020B0604020202020204" pitchFamily="34" charset="0"/>
              </a:rPr>
              <a:t>las </a:t>
            </a:r>
            <a:r>
              <a:rPr lang="es-SV" altLang="es-SV" sz="1300" dirty="0">
                <a:latin typeface="+mj-lt"/>
                <a:cs typeface="Arial" panose="020B0604020202020204" pitchFamily="34" charset="0"/>
              </a:rPr>
              <a:t>áreas organizativas de la </a:t>
            </a:r>
            <a:r>
              <a:rPr lang="es-SV" altLang="es-SV" sz="1300" dirty="0" smtClean="0">
                <a:latin typeface="+mj-lt"/>
                <a:cs typeface="Arial" panose="020B0604020202020204" pitchFamily="34" charset="0"/>
              </a:rPr>
              <a:t>SSF, </a:t>
            </a:r>
            <a:r>
              <a:rPr lang="es-SV" altLang="es-SV" sz="1300" dirty="0">
                <a:latin typeface="+mj-lt"/>
                <a:cs typeface="Arial" panose="020B0604020202020204" pitchFamily="34" charset="0"/>
              </a:rPr>
              <a:t>para obtener una seguridad razonable que permitan determinar que </a:t>
            </a:r>
            <a:r>
              <a:rPr lang="es-SV" altLang="es-SV" sz="1300" dirty="0" smtClean="0">
                <a:latin typeface="+mj-lt"/>
                <a:cs typeface="Arial" panose="020B0604020202020204" pitchFamily="34" charset="0"/>
              </a:rPr>
              <a:t>la </a:t>
            </a:r>
            <a:r>
              <a:rPr lang="es-SV" altLang="es-SV" sz="1300" dirty="0">
                <a:latin typeface="+mj-lt"/>
                <a:cs typeface="Arial" panose="020B0604020202020204" pitchFamily="34" charset="0"/>
              </a:rPr>
              <a:t>institución cumple con la normativa vigente y </a:t>
            </a:r>
            <a:r>
              <a:rPr lang="es-SV" altLang="es-SV" sz="1300" dirty="0" smtClean="0">
                <a:latin typeface="+mj-lt"/>
                <a:cs typeface="Arial" panose="020B0604020202020204" pitchFamily="34" charset="0"/>
              </a:rPr>
              <a:t>el </a:t>
            </a:r>
            <a:r>
              <a:rPr lang="es-SV" altLang="es-SV" sz="1300" dirty="0">
                <a:latin typeface="+mj-lt"/>
                <a:cs typeface="Arial" panose="020B0604020202020204" pitchFamily="34" charset="0"/>
              </a:rPr>
              <a:t>riesgo de sus operaciones está controlado.</a:t>
            </a:r>
          </a:p>
          <a:p>
            <a:pPr>
              <a:defRPr/>
            </a:pPr>
            <a:r>
              <a:rPr lang="es-ES" altLang="es-SV" sz="1300" b="1" dirty="0" smtClean="0">
                <a:latin typeface="+mj-lt"/>
                <a:cs typeface="Arial" panose="020B0604020202020204" pitchFamily="34" charset="0"/>
              </a:rPr>
              <a:t>Sus </a:t>
            </a:r>
            <a:r>
              <a:rPr lang="es-ES" altLang="es-SV" sz="1300" b="1" dirty="0">
                <a:latin typeface="+mj-lt"/>
                <a:cs typeface="Arial" panose="020B0604020202020204" pitchFamily="34" charset="0"/>
              </a:rPr>
              <a:t>funciones son: </a:t>
            </a:r>
            <a:endParaRPr lang="es-SV" altLang="es-SV" sz="1300" b="1" dirty="0">
              <a:latin typeface="+mj-lt"/>
              <a:cs typeface="Arial" panose="020B0604020202020204" pitchFamily="34" charset="0"/>
            </a:endParaRPr>
          </a:p>
          <a:p>
            <a:pPr>
              <a:buFont typeface="+mj-lt"/>
              <a:buAutoNum type="alphaLcParenR"/>
              <a:defRPr/>
            </a:pPr>
            <a:r>
              <a:rPr lang="es-ES" altLang="es-SV" sz="1300" dirty="0">
                <a:latin typeface="+mj-lt"/>
                <a:cs typeface="Arial" panose="020B0604020202020204" pitchFamily="34" charset="0"/>
              </a:rPr>
              <a:t>Realizar auditorías a la gestión financiera y presupuestaria de la institución, verificando que la información financiera y administrativa sea confiable y oportuna.</a:t>
            </a:r>
          </a:p>
          <a:p>
            <a:pPr>
              <a:buFont typeface="+mj-lt"/>
              <a:buAutoNum type="alphaLcParenR"/>
              <a:defRPr/>
            </a:pPr>
            <a:r>
              <a:rPr lang="es-ES" altLang="es-SV" sz="1300" dirty="0">
                <a:latin typeface="+mj-lt"/>
                <a:cs typeface="Arial" panose="020B0604020202020204" pitchFamily="34" charset="0"/>
              </a:rPr>
              <a:t>Examinar sistemáticamente la gestión operativa de las diferentes unidades, emitiendo una opinión técnica e independiente sobre la adecuada aplicación de los procesos, normas, instructivos y leyes aplicables a sus operaciones, determinando la transparencia, eficacia, excelencia, eficiencia, efectividad, equidad y economía sobre el uso de los recursos públicos.</a:t>
            </a:r>
          </a:p>
          <a:p>
            <a:pPr>
              <a:buFont typeface="+mj-lt"/>
              <a:buAutoNum type="alphaLcParenR"/>
              <a:defRPr/>
            </a:pPr>
            <a:r>
              <a:rPr lang="es-ES" altLang="es-SV" sz="1300" dirty="0">
                <a:latin typeface="+mj-lt"/>
                <a:cs typeface="Arial" panose="020B0604020202020204" pitchFamily="34" charset="0"/>
              </a:rPr>
              <a:t> Realizar auditorías o exámenes especiales a todas las áreas de la institución, de acuerdo a Manual de Auditoría Interna.</a:t>
            </a:r>
          </a:p>
          <a:p>
            <a:pPr>
              <a:buFont typeface="+mj-lt"/>
              <a:buAutoNum type="alphaLcParenR"/>
              <a:defRPr/>
            </a:pPr>
            <a:r>
              <a:rPr lang="es-ES" altLang="es-SV" sz="1300" dirty="0">
                <a:latin typeface="+mj-lt"/>
                <a:cs typeface="Arial" panose="020B0604020202020204" pitchFamily="34" charset="0"/>
              </a:rPr>
              <a:t>Revisar que el sistema de control interno institucional cumpla con las políticas, normas, procesos, leyes sus reglamentos y demás disposiciones legales vigentes, evaluando su aplicación y cumplimiento.</a:t>
            </a:r>
          </a:p>
          <a:p>
            <a:pPr>
              <a:buFont typeface="+mj-lt"/>
              <a:buAutoNum type="alphaLcParenR"/>
              <a:defRPr/>
            </a:pPr>
            <a:r>
              <a:rPr lang="es-ES" altLang="es-SV" sz="1300" dirty="0">
                <a:latin typeface="+mj-lt"/>
                <a:cs typeface="Arial" panose="020B0604020202020204" pitchFamily="34" charset="0"/>
              </a:rPr>
              <a:t>Emitir informes de auditoría relacionados al logro de metas para el cumplimiento del Plan Estratégico y Plan Operativo anual.</a:t>
            </a:r>
          </a:p>
          <a:p>
            <a:pPr>
              <a:buFont typeface="+mj-lt"/>
              <a:buAutoNum type="alphaLcParenR"/>
              <a:defRPr/>
            </a:pPr>
            <a:r>
              <a:rPr lang="es-ES" altLang="es-SV" sz="1300" dirty="0">
                <a:latin typeface="+mj-lt"/>
                <a:cs typeface="Arial" panose="020B0604020202020204" pitchFamily="34" charset="0"/>
              </a:rPr>
              <a:t>Evaluar el  riesgo operacional, tecnológico y </a:t>
            </a:r>
            <a:r>
              <a:rPr lang="es-ES" altLang="es-SV" sz="1300" dirty="0" err="1">
                <a:latin typeface="+mj-lt"/>
                <a:cs typeface="Arial" panose="020B0604020202020204" pitchFamily="34" charset="0"/>
              </a:rPr>
              <a:t>reputacional</a:t>
            </a:r>
            <a:r>
              <a:rPr lang="es-ES" altLang="es-SV" sz="1300" dirty="0">
                <a:latin typeface="+mj-lt"/>
                <a:cs typeface="Arial" panose="020B0604020202020204" pitchFamily="34" charset="0"/>
              </a:rPr>
              <a:t> institucional y emitir opinión técnica para la mejora de la gestión de riesgos.</a:t>
            </a:r>
          </a:p>
          <a:p>
            <a:pPr>
              <a:buFont typeface="+mj-lt"/>
              <a:buAutoNum type="alphaLcParenR"/>
              <a:defRPr/>
            </a:pPr>
            <a:r>
              <a:rPr lang="es-ES" altLang="es-SV" sz="1300" dirty="0">
                <a:latin typeface="+mj-lt"/>
                <a:cs typeface="Arial" panose="020B0604020202020204" pitchFamily="34" charset="0"/>
              </a:rPr>
              <a:t>Brindar asesoría financiera, operativa, administrativa y presupuestaria en todos los niveles en la institución, con base a los fundamentos normativos y legales vigentes.</a:t>
            </a:r>
          </a:p>
          <a:p>
            <a:pPr>
              <a:buFont typeface="+mj-lt"/>
              <a:buAutoNum type="alphaLcParenR"/>
              <a:defRPr/>
            </a:pPr>
            <a:r>
              <a:rPr lang="es-ES" altLang="es-SV" sz="1300" dirty="0">
                <a:latin typeface="+mj-lt"/>
                <a:cs typeface="Arial" panose="020B0604020202020204" pitchFamily="34" charset="0"/>
              </a:rPr>
              <a:t>Dar seguimiento a las observaciones y recomendaciones provenientes de informes de Auditoría Interna, Corte de Cuentas y auditores externos.</a:t>
            </a:r>
          </a:p>
          <a:p>
            <a:pPr>
              <a:defRPr/>
            </a:pPr>
            <a:r>
              <a:rPr lang="es-ES" altLang="es-SV" sz="1300" b="1" dirty="0" smtClean="0">
                <a:latin typeface="+mj-lt"/>
                <a:cs typeface="Arial" panose="020B0604020202020204" pitchFamily="34" charset="0"/>
              </a:rPr>
              <a:t>No</a:t>
            </a:r>
            <a:r>
              <a:rPr lang="es-ES" altLang="es-SV" sz="1300" b="1" dirty="0">
                <a:latin typeface="+mj-lt"/>
                <a:cs typeface="Arial" panose="020B0604020202020204" pitchFamily="34" charset="0"/>
              </a:rPr>
              <a:t>. De Empleados: </a:t>
            </a:r>
            <a:r>
              <a:rPr lang="es-ES" altLang="es-SV" sz="1300" b="1" dirty="0" smtClean="0">
                <a:latin typeface="+mj-lt"/>
                <a:cs typeface="Arial" panose="020B0604020202020204" pitchFamily="34" charset="0"/>
              </a:rPr>
              <a:t>4	hombres: 3	mujer: 1</a:t>
            </a:r>
            <a:endParaRPr lang="es-ES" altLang="es-SV" sz="1300" b="1" dirty="0">
              <a:latin typeface="+mj-lt"/>
              <a:cs typeface="Arial" panose="020B0604020202020204" pitchFamily="34" charset="0"/>
            </a:endParaRPr>
          </a:p>
          <a:p>
            <a:pPr marL="0" indent="0">
              <a:buNone/>
            </a:pPr>
            <a:endParaRPr lang="es-SV" sz="1200" dirty="0"/>
          </a:p>
        </p:txBody>
      </p:sp>
    </p:spTree>
    <p:extLst>
      <p:ext uri="{BB962C8B-B14F-4D97-AF65-F5344CB8AC3E}">
        <p14:creationId xmlns:p14="http://schemas.microsoft.com/office/powerpoint/2010/main" val="393112537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pic>
        <p:nvPicPr>
          <p:cNvPr id="5" name="Imagen 4">
            <a:extLst>
              <a:ext uri="{FF2B5EF4-FFF2-40B4-BE49-F238E27FC236}">
                <a16:creationId xmlns:a16="http://schemas.microsoft.com/office/drawing/2014/main" id="{D33738AB-CF91-EC4A-ABE1-821F9CD4DEDB}"/>
              </a:ext>
            </a:extLst>
          </p:cNvPr>
          <p:cNvPicPr>
            <a:picLocks noChangeAspect="1"/>
          </p:cNvPicPr>
          <p:nvPr/>
        </p:nvPicPr>
        <p:blipFill>
          <a:blip r:embed="rId3"/>
          <a:stretch>
            <a:fillRect/>
          </a:stretch>
        </p:blipFill>
        <p:spPr>
          <a:xfrm>
            <a:off x="7441186" y="322914"/>
            <a:ext cx="1338379" cy="826852"/>
          </a:xfrm>
          <a:prstGeom prst="rect">
            <a:avLst/>
          </a:prstGeom>
        </p:spPr>
      </p:pic>
      <p:sp>
        <p:nvSpPr>
          <p:cNvPr id="2" name="Título 1"/>
          <p:cNvSpPr>
            <a:spLocks noGrp="1"/>
          </p:cNvSpPr>
          <p:nvPr>
            <p:ph type="title"/>
          </p:nvPr>
        </p:nvSpPr>
        <p:spPr>
          <a:xfrm>
            <a:off x="2508068" y="613955"/>
            <a:ext cx="6007281" cy="666206"/>
          </a:xfrm>
        </p:spPr>
        <p:txBody>
          <a:bodyPr>
            <a:normAutofit/>
          </a:bodyPr>
          <a:lstStyle/>
          <a:p>
            <a:r>
              <a:rPr lang="es-MX" sz="2800" dirty="0"/>
              <a:t>Departamento de Litigios y Sanciones </a:t>
            </a:r>
            <a:endParaRPr lang="es-SV" sz="2800" dirty="0"/>
          </a:p>
        </p:txBody>
      </p:sp>
      <p:sp>
        <p:nvSpPr>
          <p:cNvPr id="4" name="Marcador de contenido 3"/>
          <p:cNvSpPr>
            <a:spLocks noGrp="1"/>
          </p:cNvSpPr>
          <p:nvPr>
            <p:ph idx="1"/>
          </p:nvPr>
        </p:nvSpPr>
        <p:spPr>
          <a:xfrm>
            <a:off x="628650" y="1440807"/>
            <a:ext cx="7886700" cy="4736156"/>
          </a:xfrm>
        </p:spPr>
        <p:txBody>
          <a:bodyPr>
            <a:normAutofit fontScale="55000" lnSpcReduction="20000"/>
          </a:bodyPr>
          <a:lstStyle/>
          <a:p>
            <a:pPr marL="0" indent="0">
              <a:buNone/>
              <a:defRPr/>
            </a:pPr>
            <a:r>
              <a:rPr lang="es-SV" altLang="es-SV" dirty="0">
                <a:cs typeface="Arial" panose="020B0604020202020204" pitchFamily="34" charset="0"/>
              </a:rPr>
              <a:t>Su objetivo es g</a:t>
            </a:r>
            <a:r>
              <a:rPr lang="es-MX" altLang="es-SV" dirty="0" err="1">
                <a:cs typeface="Arial" panose="020B0604020202020204" pitchFamily="34" charset="0"/>
              </a:rPr>
              <a:t>estionar</a:t>
            </a:r>
            <a:r>
              <a:rPr lang="es-MX" altLang="es-SV" dirty="0">
                <a:cs typeface="Arial" panose="020B0604020202020204" pitchFamily="34" charset="0"/>
              </a:rPr>
              <a:t> la tramitación de los procesos administrativos sancionatorios en contra de las entidades y personas bajo su supervisión; y los procesos tramitados en contra de ésta Superintendencia y sus funcionarios.</a:t>
            </a:r>
          </a:p>
          <a:p>
            <a:pPr>
              <a:defRPr/>
            </a:pPr>
            <a:endParaRPr lang="es-MX" altLang="es-SV" dirty="0">
              <a:cs typeface="Arial" panose="020B0604020202020204" pitchFamily="34" charset="0"/>
            </a:endParaRPr>
          </a:p>
          <a:p>
            <a:pPr>
              <a:defRPr/>
            </a:pPr>
            <a:r>
              <a:rPr lang="es-MX" altLang="es-SV" b="1" dirty="0">
                <a:cs typeface="Arial" panose="020B0604020202020204" pitchFamily="34" charset="0"/>
              </a:rPr>
              <a:t>Sus funciones son:</a:t>
            </a:r>
            <a:r>
              <a:rPr lang="es-MX" altLang="es-SV" dirty="0">
                <a:cs typeface="Arial" panose="020B0604020202020204" pitchFamily="34" charset="0"/>
              </a:rPr>
              <a:t> </a:t>
            </a:r>
          </a:p>
          <a:p>
            <a:pPr>
              <a:buFont typeface="+mj-lt"/>
              <a:buAutoNum type="alphaLcParenR"/>
              <a:defRPr/>
            </a:pPr>
            <a:r>
              <a:rPr lang="es-SV" dirty="0">
                <a:cs typeface="Arial" panose="020B0604020202020204" pitchFamily="34" charset="0"/>
              </a:rPr>
              <a:t>Tramitar procesos administrativos sancionatorios en contra de las entidades y personas bajo su supervisión.</a:t>
            </a:r>
          </a:p>
          <a:p>
            <a:pPr>
              <a:buFont typeface="+mj-lt"/>
              <a:buAutoNum type="alphaLcParenR"/>
              <a:defRPr/>
            </a:pPr>
            <a:r>
              <a:rPr lang="es-SV" dirty="0">
                <a:cs typeface="Arial" panose="020B0604020202020204" pitchFamily="34" charset="0"/>
              </a:rPr>
              <a:t>Ejercer defensa material en procesos judiciales y administrativos en contra de la Superintendencia o sus funcionarios.</a:t>
            </a:r>
          </a:p>
          <a:p>
            <a:pPr>
              <a:buFont typeface="+mj-lt"/>
              <a:buAutoNum type="alphaLcParenR"/>
              <a:defRPr/>
            </a:pPr>
            <a:r>
              <a:rPr lang="es-SV" dirty="0">
                <a:cs typeface="Arial" panose="020B0604020202020204" pitchFamily="34" charset="0"/>
              </a:rPr>
              <a:t>Diligenciar requerimientos de información provenientes de la Fiscalía General de la República, Procuraduría para la Defensa de los Derechos Humanos, Tribunales Judiciales y otros.</a:t>
            </a:r>
          </a:p>
          <a:p>
            <a:pPr>
              <a:buFont typeface="+mj-lt"/>
              <a:buAutoNum type="alphaLcParenR"/>
              <a:defRPr/>
            </a:pPr>
            <a:r>
              <a:rPr lang="es-SV" dirty="0">
                <a:cs typeface="Arial" panose="020B0604020202020204" pitchFamily="34" charset="0"/>
              </a:rPr>
              <a:t>Ejercer las acciones judiciales de acuerdo a los intereses y necesidades institucionales.</a:t>
            </a:r>
          </a:p>
          <a:p>
            <a:pPr>
              <a:buFont typeface="+mj-lt"/>
              <a:buAutoNum type="alphaLcParenR"/>
              <a:defRPr/>
            </a:pPr>
            <a:r>
              <a:rPr lang="es-SV" dirty="0">
                <a:cs typeface="Arial" panose="020B0604020202020204" pitchFamily="34" charset="0"/>
              </a:rPr>
              <a:t>Asesorar la función de recepción de correspondencia del Departamento de Servicios Generales.</a:t>
            </a:r>
          </a:p>
          <a:p>
            <a:pPr>
              <a:defRPr/>
            </a:pPr>
            <a:endParaRPr lang="es-SV" altLang="es-SV" b="1" dirty="0">
              <a:cs typeface="Arial" panose="020B0604020202020204" pitchFamily="34" charset="0"/>
            </a:endParaRPr>
          </a:p>
          <a:p>
            <a:pPr>
              <a:defRPr/>
            </a:pPr>
            <a:r>
              <a:rPr lang="es-SV" altLang="es-SV" b="1" dirty="0">
                <a:cs typeface="Arial" panose="020B0604020202020204" pitchFamily="34" charset="0"/>
              </a:rPr>
              <a:t>No. De Empleados: 7</a:t>
            </a:r>
          </a:p>
          <a:p>
            <a:pPr>
              <a:defRPr/>
            </a:pPr>
            <a:r>
              <a:rPr lang="es-SV" altLang="es-SV" b="1" dirty="0">
                <a:cs typeface="Arial" panose="020B0604020202020204" pitchFamily="34" charset="0"/>
              </a:rPr>
              <a:t>Hombre: 4</a:t>
            </a:r>
          </a:p>
          <a:p>
            <a:pPr>
              <a:defRPr/>
            </a:pPr>
            <a:r>
              <a:rPr lang="es-SV" altLang="es-SV" b="1" dirty="0">
                <a:cs typeface="Arial" panose="020B0604020202020204" pitchFamily="34" charset="0"/>
              </a:rPr>
              <a:t>Mujer: </a:t>
            </a:r>
            <a:r>
              <a:rPr lang="es-SV" altLang="es-SV" b="1" dirty="0" smtClean="0">
                <a:cs typeface="Arial" panose="020B0604020202020204" pitchFamily="34" charset="0"/>
              </a:rPr>
              <a:t>3</a:t>
            </a:r>
            <a:endParaRPr lang="es-SV" altLang="es-SV" b="1" dirty="0">
              <a:cs typeface="Arial" panose="020B0604020202020204" pitchFamily="34" charset="0"/>
            </a:endParaRPr>
          </a:p>
          <a:p>
            <a:endParaRPr lang="es-SV" dirty="0"/>
          </a:p>
        </p:txBody>
      </p:sp>
    </p:spTree>
    <p:extLst>
      <p:ext uri="{BB962C8B-B14F-4D97-AF65-F5344CB8AC3E}">
        <p14:creationId xmlns:p14="http://schemas.microsoft.com/office/powerpoint/2010/main" val="24879717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pic>
        <p:nvPicPr>
          <p:cNvPr id="5" name="Imagen 4">
            <a:extLst>
              <a:ext uri="{FF2B5EF4-FFF2-40B4-BE49-F238E27FC236}">
                <a16:creationId xmlns:a16="http://schemas.microsoft.com/office/drawing/2014/main" id="{D33738AB-CF91-EC4A-ABE1-821F9CD4DEDB}"/>
              </a:ext>
            </a:extLst>
          </p:cNvPr>
          <p:cNvPicPr>
            <a:picLocks noChangeAspect="1"/>
          </p:cNvPicPr>
          <p:nvPr/>
        </p:nvPicPr>
        <p:blipFill>
          <a:blip r:embed="rId3"/>
          <a:stretch>
            <a:fillRect/>
          </a:stretch>
        </p:blipFill>
        <p:spPr>
          <a:xfrm>
            <a:off x="7441186" y="322914"/>
            <a:ext cx="1338379" cy="826852"/>
          </a:xfrm>
          <a:prstGeom prst="rect">
            <a:avLst/>
          </a:prstGeom>
        </p:spPr>
      </p:pic>
      <p:sp>
        <p:nvSpPr>
          <p:cNvPr id="2" name="Título 1"/>
          <p:cNvSpPr>
            <a:spLocks noGrp="1"/>
          </p:cNvSpPr>
          <p:nvPr>
            <p:ph type="title"/>
          </p:nvPr>
        </p:nvSpPr>
        <p:spPr>
          <a:xfrm>
            <a:off x="1933303" y="858916"/>
            <a:ext cx="6582047" cy="571343"/>
          </a:xfrm>
        </p:spPr>
        <p:txBody>
          <a:bodyPr>
            <a:normAutofit fontScale="90000"/>
          </a:bodyPr>
          <a:lstStyle/>
          <a:p>
            <a:r>
              <a:rPr lang="es-MX" sz="2800" dirty="0"/>
              <a:t>Unidad de Acceso a la Información Pública</a:t>
            </a:r>
            <a:br>
              <a:rPr lang="es-MX" sz="2800" dirty="0"/>
            </a:br>
            <a:endParaRPr lang="es-SV" sz="2800" dirty="0"/>
          </a:p>
        </p:txBody>
      </p:sp>
      <p:sp>
        <p:nvSpPr>
          <p:cNvPr id="4" name="Marcador de contenido 3"/>
          <p:cNvSpPr>
            <a:spLocks noGrp="1"/>
          </p:cNvSpPr>
          <p:nvPr>
            <p:ph idx="1"/>
          </p:nvPr>
        </p:nvSpPr>
        <p:spPr>
          <a:xfrm>
            <a:off x="628650" y="1332411"/>
            <a:ext cx="7886700" cy="5146766"/>
          </a:xfrm>
        </p:spPr>
        <p:txBody>
          <a:bodyPr>
            <a:noAutofit/>
          </a:bodyPr>
          <a:lstStyle/>
          <a:p>
            <a:pPr marL="0" indent="0">
              <a:buNone/>
              <a:defRPr/>
            </a:pPr>
            <a:r>
              <a:rPr lang="es-SV" altLang="es-SV" sz="1500" dirty="0">
                <a:latin typeface="+mj-lt"/>
                <a:cs typeface="Arial" panose="020B0604020202020204" pitchFamily="34" charset="0"/>
              </a:rPr>
              <a:t>Su objetivo es </a:t>
            </a:r>
            <a:r>
              <a:rPr lang="es-ES" altLang="es-SV" sz="1500" dirty="0">
                <a:latin typeface="+mj-lt"/>
                <a:cs typeface="Arial" panose="020B0604020202020204" pitchFamily="34" charset="0"/>
              </a:rPr>
              <a:t>coordinar, planificar y controlar los procesos derivados de la aplicación de la Ley de Acceso a la Información Pública (LAIP), su Reglamento y los lineamientos emitidos por la Subsecretaría de Transparencia y Anticorrupción y el Instituto de Acceso a la Información Pública</a:t>
            </a:r>
            <a:r>
              <a:rPr lang="es-ES" altLang="es-SV" sz="1500" dirty="0" smtClean="0">
                <a:latin typeface="+mj-lt"/>
                <a:cs typeface="Arial" panose="020B0604020202020204" pitchFamily="34" charset="0"/>
              </a:rPr>
              <a:t>.</a:t>
            </a:r>
            <a:endParaRPr lang="es-ES" altLang="es-SV" sz="1500" b="1" dirty="0">
              <a:latin typeface="+mj-lt"/>
              <a:cs typeface="Arial" panose="020B0604020202020204" pitchFamily="34" charset="0"/>
            </a:endParaRPr>
          </a:p>
          <a:p>
            <a:pPr>
              <a:defRPr/>
            </a:pPr>
            <a:r>
              <a:rPr lang="es-ES" altLang="es-SV" sz="1500" b="1" dirty="0">
                <a:latin typeface="+mj-lt"/>
                <a:cs typeface="Arial" panose="020B0604020202020204" pitchFamily="34" charset="0"/>
              </a:rPr>
              <a:t>Sus funciones son: </a:t>
            </a:r>
          </a:p>
          <a:p>
            <a:pPr marL="342900" indent="-342900">
              <a:buFont typeface="+mj-lt"/>
              <a:buAutoNum type="alphaLcParenR"/>
              <a:defRPr/>
            </a:pPr>
            <a:r>
              <a:rPr lang="es-SV" sz="1500" dirty="0">
                <a:latin typeface="+mj-lt"/>
                <a:cs typeface="Arial" panose="020B0604020202020204" pitchFamily="34" charset="0"/>
              </a:rPr>
              <a:t>Recabar y difundir la información oficiosa y propiciar que las unidades administrativas responsables la actualicen periódicamente.</a:t>
            </a:r>
          </a:p>
          <a:p>
            <a:pPr marL="342900" indent="-342900">
              <a:buFont typeface="+mj-lt"/>
              <a:buAutoNum type="alphaLcParenR"/>
              <a:defRPr/>
            </a:pPr>
            <a:r>
              <a:rPr lang="es-SV" sz="1500" dirty="0">
                <a:latin typeface="+mj-lt"/>
                <a:cs typeface="Arial" panose="020B0604020202020204" pitchFamily="34" charset="0"/>
              </a:rPr>
              <a:t>Recibir y dar trámite a las solicitudes referentes a datos personales y de acceso a la información.</a:t>
            </a:r>
          </a:p>
          <a:p>
            <a:pPr marL="342900" indent="-342900">
              <a:buFont typeface="+mj-lt"/>
              <a:buAutoNum type="alphaLcParenR"/>
              <a:defRPr/>
            </a:pPr>
            <a:r>
              <a:rPr lang="es-SV" sz="1500" dirty="0">
                <a:latin typeface="+mj-lt"/>
                <a:cs typeface="Arial" panose="020B0604020202020204" pitchFamily="34" charset="0"/>
              </a:rPr>
              <a:t>Recibir y dar trámite a las solicitudes de acceso a la información.</a:t>
            </a:r>
          </a:p>
          <a:p>
            <a:pPr marL="342900" indent="-342900">
              <a:buFont typeface="+mj-lt"/>
              <a:buAutoNum type="alphaLcParenR"/>
              <a:defRPr/>
            </a:pPr>
            <a:r>
              <a:rPr lang="es-SV" sz="1500" dirty="0">
                <a:latin typeface="+mj-lt"/>
                <a:cs typeface="Arial" panose="020B0604020202020204" pitchFamily="34" charset="0"/>
              </a:rPr>
              <a:t>Garantizar y agilizar el flujo de información entre la dependencia o entidad y los particulares.</a:t>
            </a:r>
          </a:p>
          <a:p>
            <a:pPr marL="342900" indent="-342900">
              <a:buFont typeface="+mj-lt"/>
              <a:buAutoNum type="alphaLcParenR"/>
              <a:defRPr/>
            </a:pPr>
            <a:r>
              <a:rPr lang="es-SV" sz="1500" dirty="0">
                <a:latin typeface="+mj-lt"/>
                <a:cs typeface="Arial" panose="020B0604020202020204" pitchFamily="34" charset="0"/>
              </a:rPr>
              <a:t>Resolver sobre las solicitudes de información que se le sometan.</a:t>
            </a:r>
          </a:p>
          <a:p>
            <a:pPr marL="342900" indent="-342900">
              <a:buFont typeface="+mj-lt"/>
              <a:buAutoNum type="alphaLcParenR"/>
              <a:defRPr/>
            </a:pPr>
            <a:r>
              <a:rPr lang="es-SV" sz="1500" dirty="0">
                <a:latin typeface="+mj-lt"/>
                <a:cs typeface="Arial" panose="020B0604020202020204" pitchFamily="34" charset="0"/>
              </a:rPr>
              <a:t>Coordinar y supervisar las acciones de las unidades institucionales correspondientes con el objeto de proporcionar la información prevista en la Ley de Acceso a la Información Pública.</a:t>
            </a:r>
          </a:p>
          <a:p>
            <a:pPr marL="342900" indent="-342900">
              <a:buFont typeface="+mj-lt"/>
              <a:buAutoNum type="alphaLcParenR"/>
              <a:defRPr/>
            </a:pPr>
            <a:r>
              <a:rPr lang="es-SV" sz="1500" dirty="0">
                <a:latin typeface="+mj-lt"/>
                <a:cs typeface="Arial" panose="020B0604020202020204" pitchFamily="34" charset="0"/>
              </a:rPr>
              <a:t>Elaborar el índice de la información clasificada como reservada.</a:t>
            </a:r>
          </a:p>
          <a:p>
            <a:pPr marL="342900" indent="-342900">
              <a:buFont typeface="+mj-lt"/>
              <a:buAutoNum type="alphaLcParenR"/>
              <a:defRPr/>
            </a:pPr>
            <a:r>
              <a:rPr lang="es-SV" sz="1500" dirty="0">
                <a:latin typeface="+mj-lt"/>
                <a:cs typeface="Arial" panose="020B0604020202020204" pitchFamily="34" charset="0"/>
              </a:rPr>
              <a:t>Elaborar y enviar al Instituto de Acceso a la Información Pública, de conformidad con los lineamientos que éste expida, los datos necesarios para la elaboración de informe anual a que se refiere el artículo 60 de la Ley de Acceso a la Información Pública</a:t>
            </a:r>
            <a:r>
              <a:rPr lang="es-SV" sz="1500" dirty="0" smtClean="0">
                <a:latin typeface="+mj-lt"/>
                <a:cs typeface="Arial" panose="020B0604020202020204" pitchFamily="34" charset="0"/>
              </a:rPr>
              <a:t>.</a:t>
            </a:r>
            <a:endParaRPr lang="es-SV" altLang="es-SV" sz="1500" b="1" dirty="0">
              <a:latin typeface="+mj-lt"/>
              <a:cs typeface="Arial" panose="020B0604020202020204" pitchFamily="34" charset="0"/>
            </a:endParaRPr>
          </a:p>
          <a:p>
            <a:pPr>
              <a:defRPr/>
            </a:pPr>
            <a:r>
              <a:rPr lang="es-SV" altLang="es-SV" sz="1500" b="1" dirty="0">
                <a:latin typeface="+mj-lt"/>
                <a:cs typeface="Arial" panose="020B0604020202020204" pitchFamily="34" charset="0"/>
              </a:rPr>
              <a:t>No. De Empleados: </a:t>
            </a:r>
            <a:r>
              <a:rPr lang="es-SV" altLang="es-SV" sz="1500" b="1" dirty="0" smtClean="0">
                <a:latin typeface="+mj-lt"/>
                <a:cs typeface="Arial" panose="020B0604020202020204" pitchFamily="34" charset="0"/>
              </a:rPr>
              <a:t>1	Hombre</a:t>
            </a:r>
            <a:r>
              <a:rPr lang="es-SV" altLang="es-SV" sz="1500" b="1" dirty="0">
                <a:latin typeface="+mj-lt"/>
                <a:cs typeface="Arial" panose="020B0604020202020204" pitchFamily="34" charset="0"/>
              </a:rPr>
              <a:t>: 1</a:t>
            </a:r>
          </a:p>
          <a:p>
            <a:endParaRPr lang="es-SV" sz="1500" dirty="0"/>
          </a:p>
        </p:txBody>
      </p:sp>
    </p:spTree>
    <p:extLst>
      <p:ext uri="{BB962C8B-B14F-4D97-AF65-F5344CB8AC3E}">
        <p14:creationId xmlns:p14="http://schemas.microsoft.com/office/powerpoint/2010/main" val="204542030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pic>
        <p:nvPicPr>
          <p:cNvPr id="5" name="Imagen 4">
            <a:extLst>
              <a:ext uri="{FF2B5EF4-FFF2-40B4-BE49-F238E27FC236}">
                <a16:creationId xmlns:a16="http://schemas.microsoft.com/office/drawing/2014/main" id="{D33738AB-CF91-EC4A-ABE1-821F9CD4DEDB}"/>
              </a:ext>
            </a:extLst>
          </p:cNvPr>
          <p:cNvPicPr>
            <a:picLocks noChangeAspect="1"/>
          </p:cNvPicPr>
          <p:nvPr/>
        </p:nvPicPr>
        <p:blipFill>
          <a:blip r:embed="rId3"/>
          <a:stretch>
            <a:fillRect/>
          </a:stretch>
        </p:blipFill>
        <p:spPr>
          <a:xfrm>
            <a:off x="7441186" y="322914"/>
            <a:ext cx="1338379" cy="826852"/>
          </a:xfrm>
          <a:prstGeom prst="rect">
            <a:avLst/>
          </a:prstGeom>
        </p:spPr>
      </p:pic>
      <p:sp>
        <p:nvSpPr>
          <p:cNvPr id="2" name="Título 1"/>
          <p:cNvSpPr>
            <a:spLocks noGrp="1"/>
          </p:cNvSpPr>
          <p:nvPr>
            <p:ph type="title"/>
          </p:nvPr>
        </p:nvSpPr>
        <p:spPr>
          <a:xfrm>
            <a:off x="4624251" y="1144588"/>
            <a:ext cx="3891098" cy="328092"/>
          </a:xfrm>
        </p:spPr>
        <p:txBody>
          <a:bodyPr>
            <a:normAutofit fontScale="90000"/>
          </a:bodyPr>
          <a:lstStyle/>
          <a:p>
            <a:r>
              <a:rPr lang="es-SV" sz="2800" dirty="0"/>
              <a:t>Dirección de Riesgos</a:t>
            </a:r>
            <a:r>
              <a:rPr lang="es-SV" dirty="0"/>
              <a:t/>
            </a:r>
            <a:br>
              <a:rPr lang="es-SV" dirty="0"/>
            </a:br>
            <a:endParaRPr lang="es-SV" dirty="0"/>
          </a:p>
        </p:txBody>
      </p:sp>
      <p:sp>
        <p:nvSpPr>
          <p:cNvPr id="4" name="Marcador de contenido 3"/>
          <p:cNvSpPr>
            <a:spLocks noGrp="1"/>
          </p:cNvSpPr>
          <p:nvPr>
            <p:ph idx="1"/>
          </p:nvPr>
        </p:nvSpPr>
        <p:spPr>
          <a:xfrm>
            <a:off x="628650" y="1332410"/>
            <a:ext cx="7886700" cy="5225143"/>
          </a:xfrm>
        </p:spPr>
        <p:txBody>
          <a:bodyPr>
            <a:normAutofit fontScale="25000" lnSpcReduction="20000"/>
          </a:bodyPr>
          <a:lstStyle/>
          <a:p>
            <a:pPr marL="0" indent="0">
              <a:buNone/>
              <a:defRPr/>
            </a:pPr>
            <a:r>
              <a:rPr lang="es-ES" altLang="es-SV" sz="4800" dirty="0">
                <a:latin typeface="+mj-lt"/>
                <a:cs typeface="Arial" panose="020B0604020202020204" pitchFamily="34" charset="0"/>
              </a:rPr>
              <a:t>Su objetivo es </a:t>
            </a:r>
            <a:r>
              <a:rPr lang="es-ES_tradnl" altLang="es-SV" sz="4800" dirty="0">
                <a:latin typeface="+mj-lt"/>
                <a:cs typeface="Arial" panose="020B0604020202020204" pitchFamily="34" charset="0"/>
              </a:rPr>
              <a:t>apoyar la actividad supervisora, como área especializada, generando insumos técnicos cuantitativos y cualitativos, así como la generación de insumo para el perfil de riesgos de las entidades supervisadas, a nivel individual y por industria</a:t>
            </a:r>
            <a:r>
              <a:rPr lang="es-ES_tradnl" altLang="es-SV" sz="4800" dirty="0" smtClean="0">
                <a:latin typeface="+mj-lt"/>
                <a:cs typeface="Arial" panose="020B0604020202020204" pitchFamily="34" charset="0"/>
              </a:rPr>
              <a:t>.</a:t>
            </a:r>
            <a:endParaRPr lang="es-ES" altLang="es-SV" sz="4800" dirty="0">
              <a:latin typeface="+mj-lt"/>
              <a:cs typeface="Arial" panose="020B0604020202020204" pitchFamily="34" charset="0"/>
            </a:endParaRPr>
          </a:p>
          <a:p>
            <a:pPr>
              <a:defRPr/>
            </a:pPr>
            <a:r>
              <a:rPr lang="es-ES" altLang="es-SV" sz="4800" b="1" dirty="0">
                <a:latin typeface="+mj-lt"/>
                <a:cs typeface="Arial" panose="020B0604020202020204" pitchFamily="34" charset="0"/>
              </a:rPr>
              <a:t>Sus funciones son:</a:t>
            </a:r>
            <a:endParaRPr lang="es-SV" altLang="es-SV" sz="4800" b="1" dirty="0">
              <a:latin typeface="+mj-lt"/>
              <a:cs typeface="Arial" panose="020B0604020202020204" pitchFamily="34" charset="0"/>
            </a:endParaRPr>
          </a:p>
          <a:p>
            <a:pPr>
              <a:buFont typeface="+mj-lt"/>
              <a:buAutoNum type="alphaLcParenR"/>
              <a:defRPr/>
            </a:pPr>
            <a:r>
              <a:rPr lang="es-SV" sz="4800" dirty="0">
                <a:latin typeface="+mj-lt"/>
                <a:cs typeface="Arial" panose="020B0604020202020204" pitchFamily="34" charset="0"/>
              </a:rPr>
              <a:t>Desarrollar herramientas para la medición de los riesgos.</a:t>
            </a:r>
          </a:p>
          <a:p>
            <a:pPr>
              <a:buFont typeface="+mj-lt"/>
              <a:buAutoNum type="alphaLcParenR"/>
              <a:defRPr/>
            </a:pPr>
            <a:r>
              <a:rPr lang="es-SV" sz="4800" dirty="0">
                <a:latin typeface="+mj-lt"/>
                <a:cs typeface="Arial" panose="020B0604020202020204" pitchFamily="34" charset="0"/>
              </a:rPr>
              <a:t>Consolidar periódicamente los insumos generados en las áreas de supervisión y otras unidades de apoyo para elaborar el perfil de riesgo individual de las entidades supervisadas y presentarlo al comité de calificación de riesgos.</a:t>
            </a:r>
          </a:p>
          <a:p>
            <a:pPr>
              <a:buFont typeface="+mj-lt"/>
              <a:buAutoNum type="alphaLcParenR"/>
              <a:defRPr/>
            </a:pPr>
            <a:r>
              <a:rPr lang="es-SV" sz="4800" dirty="0">
                <a:latin typeface="+mj-lt"/>
                <a:cs typeface="Arial" panose="020B0604020202020204" pitchFamily="34" charset="0"/>
              </a:rPr>
              <a:t>Preparar y presentar a los supervisados los mapas de riesgos por industria en forma semestral.</a:t>
            </a:r>
          </a:p>
          <a:p>
            <a:pPr>
              <a:buFont typeface="+mj-lt"/>
              <a:buAutoNum type="alphaLcParenR"/>
              <a:defRPr/>
            </a:pPr>
            <a:r>
              <a:rPr lang="es-SV" sz="4800" dirty="0">
                <a:latin typeface="+mj-lt"/>
                <a:cs typeface="Arial" panose="020B0604020202020204" pitchFamily="34" charset="0"/>
              </a:rPr>
              <a:t>Realizar el análisis de riesgos inherentes, reportes de monitoreo diarios e informes mensuales de los riesgos de crédito, mercado, liquidez,  lavado de activos y financiamiento del terrorismo.</a:t>
            </a:r>
          </a:p>
          <a:p>
            <a:pPr>
              <a:buFont typeface="+mj-lt"/>
              <a:buAutoNum type="alphaLcParenR"/>
              <a:defRPr/>
            </a:pPr>
            <a:r>
              <a:rPr lang="es-SV" sz="4800" dirty="0">
                <a:latin typeface="+mj-lt"/>
                <a:cs typeface="Arial" panose="020B0604020202020204" pitchFamily="34" charset="0"/>
              </a:rPr>
              <a:t>Realizar actividades de supervisión especializada in situ de los riesgos crédito, mercado, liquidez, operacional, tecnológico lavado de activos y financiamiento del terrorismo.</a:t>
            </a:r>
          </a:p>
          <a:p>
            <a:pPr>
              <a:buFont typeface="+mj-lt"/>
              <a:buAutoNum type="alphaLcParenR"/>
              <a:defRPr/>
            </a:pPr>
            <a:r>
              <a:rPr lang="es-SV" sz="4800" dirty="0">
                <a:latin typeface="+mj-lt"/>
                <a:cs typeface="Arial" panose="020B0604020202020204" pitchFamily="34" charset="0"/>
              </a:rPr>
              <a:t>Dar soporte matemático y estadístico a todas las áreas de la SSF.</a:t>
            </a:r>
          </a:p>
          <a:p>
            <a:pPr>
              <a:buFont typeface="+mj-lt"/>
              <a:buAutoNum type="alphaLcParenR"/>
              <a:defRPr/>
            </a:pPr>
            <a:r>
              <a:rPr lang="es-SV" sz="4800" dirty="0">
                <a:latin typeface="+mj-lt"/>
                <a:cs typeface="Arial" panose="020B0604020202020204" pitchFamily="34" charset="0"/>
              </a:rPr>
              <a:t>Atender y coordinar peticiones de la Fiscalía General de la República, Cámaras y Juzgados.</a:t>
            </a:r>
          </a:p>
          <a:p>
            <a:pPr>
              <a:buFont typeface="+mj-lt"/>
              <a:buAutoNum type="alphaLcParenR"/>
              <a:defRPr/>
            </a:pPr>
            <a:r>
              <a:rPr lang="es-SV" sz="4800" dirty="0">
                <a:latin typeface="+mj-lt"/>
                <a:cs typeface="Arial" panose="020B0604020202020204" pitchFamily="34" charset="0"/>
              </a:rPr>
              <a:t>Revisar periódicamente la metodología de definición de perfil de riesgos.</a:t>
            </a:r>
          </a:p>
          <a:p>
            <a:pPr>
              <a:buFont typeface="+mj-lt"/>
              <a:buAutoNum type="alphaLcParenR"/>
              <a:defRPr/>
            </a:pPr>
            <a:r>
              <a:rPr lang="es-SV" sz="4800" dirty="0">
                <a:latin typeface="+mj-lt"/>
                <a:cs typeface="Arial" panose="020B0604020202020204" pitchFamily="34" charset="0"/>
              </a:rPr>
              <a:t>Brindar capacitación relacionada a los riesgos  de crédito, mercado, liquidez,  operacional, tecnológico, lavado de activos y financiamiento del terrorismo requeridas por áreas de supervisión y entidades externas.</a:t>
            </a:r>
          </a:p>
          <a:p>
            <a:pPr>
              <a:buFont typeface="+mj-lt"/>
              <a:buAutoNum type="alphaLcParenR"/>
              <a:defRPr/>
            </a:pPr>
            <a:r>
              <a:rPr lang="es-SV" sz="4800" dirty="0">
                <a:latin typeface="+mj-lt"/>
                <a:cs typeface="Arial" panose="020B0604020202020204" pitchFamily="34" charset="0"/>
              </a:rPr>
              <a:t>Apoyar en la elaboración de proyectos de ley, reglamentos y normativa técnica según requerimiento.</a:t>
            </a:r>
          </a:p>
          <a:p>
            <a:pPr>
              <a:buFont typeface="+mj-lt"/>
              <a:buAutoNum type="alphaLcParenR"/>
              <a:defRPr/>
            </a:pPr>
            <a:r>
              <a:rPr lang="es-SV" sz="4800" dirty="0">
                <a:latin typeface="+mj-lt"/>
                <a:cs typeface="Arial" panose="020B0604020202020204" pitchFamily="34" charset="0"/>
              </a:rPr>
              <a:t>Actualización trimestral de perfiles de riesgo neto para reportes ejecutivos del Consejo Centroamericano de Superintendentes de Bancos de Seguros y Otras Instituciones Financieras.</a:t>
            </a:r>
          </a:p>
          <a:p>
            <a:pPr>
              <a:buFont typeface="+mj-lt"/>
              <a:buAutoNum type="alphaLcParenR"/>
              <a:defRPr/>
            </a:pPr>
            <a:r>
              <a:rPr lang="es-SV" sz="4800" dirty="0">
                <a:latin typeface="+mj-lt"/>
                <a:cs typeface="Arial" panose="020B0604020202020204" pitchFamily="34" charset="0"/>
              </a:rPr>
              <a:t>Apoyo técnico en atención a solicitudes de organismos y homólogos Internacionales.</a:t>
            </a:r>
          </a:p>
          <a:p>
            <a:pPr>
              <a:buFont typeface="+mj-lt"/>
              <a:buAutoNum type="alphaLcParenR"/>
              <a:defRPr/>
            </a:pPr>
            <a:r>
              <a:rPr lang="es-ES" sz="4800" dirty="0">
                <a:latin typeface="+mj-lt"/>
                <a:cs typeface="Arial" panose="020B0604020202020204" pitchFamily="34" charset="0"/>
              </a:rPr>
              <a:t>Preparación de perfil de riesgos para los</a:t>
            </a:r>
            <a:r>
              <a:rPr lang="es-MX" sz="4800" dirty="0">
                <a:latin typeface="+mj-lt"/>
                <a:cs typeface="Arial" panose="020B0604020202020204" pitchFamily="34" charset="0"/>
              </a:rPr>
              <a:t> Colegios de Supervisores regionales</a:t>
            </a:r>
            <a:r>
              <a:rPr lang="es-MX" sz="4800" dirty="0" smtClean="0">
                <a:latin typeface="+mj-lt"/>
                <a:cs typeface="Arial" panose="020B0604020202020204" pitchFamily="34" charset="0"/>
              </a:rPr>
              <a:t>.</a:t>
            </a:r>
            <a:endParaRPr lang="es-MX" altLang="es-SV" sz="4800" dirty="0">
              <a:latin typeface="+mj-lt"/>
              <a:cs typeface="Arial" panose="020B0604020202020204" pitchFamily="34" charset="0"/>
            </a:endParaRPr>
          </a:p>
          <a:p>
            <a:pPr>
              <a:defRPr/>
            </a:pPr>
            <a:r>
              <a:rPr lang="es-MX" altLang="es-SV" sz="4800" b="1" dirty="0">
                <a:latin typeface="+mj-lt"/>
                <a:cs typeface="Arial" panose="020B0604020202020204" pitchFamily="34" charset="0"/>
              </a:rPr>
              <a:t>No. De Empleados: </a:t>
            </a:r>
            <a:r>
              <a:rPr lang="es-MX" altLang="es-SV" sz="4800" b="1" dirty="0" smtClean="0">
                <a:latin typeface="+mj-lt"/>
                <a:cs typeface="Arial" panose="020B0604020202020204" pitchFamily="34" charset="0"/>
              </a:rPr>
              <a:t>2	Hombre</a:t>
            </a:r>
            <a:r>
              <a:rPr lang="es-MX" altLang="es-SV" sz="4800" b="1" dirty="0">
                <a:latin typeface="+mj-lt"/>
                <a:cs typeface="Arial" panose="020B0604020202020204" pitchFamily="34" charset="0"/>
              </a:rPr>
              <a:t>: </a:t>
            </a:r>
            <a:r>
              <a:rPr lang="es-MX" altLang="es-SV" sz="4800" b="1" dirty="0" smtClean="0">
                <a:latin typeface="+mj-lt"/>
                <a:cs typeface="Arial" panose="020B0604020202020204" pitchFamily="34" charset="0"/>
              </a:rPr>
              <a:t>1	Mujer</a:t>
            </a:r>
            <a:r>
              <a:rPr lang="es-MX" altLang="es-SV" sz="4800" b="1" dirty="0">
                <a:latin typeface="+mj-lt"/>
                <a:cs typeface="Arial" panose="020B0604020202020204" pitchFamily="34" charset="0"/>
              </a:rPr>
              <a:t>: 1</a:t>
            </a:r>
            <a:endParaRPr lang="es-SV" altLang="es-SV" sz="4800" b="1" dirty="0">
              <a:latin typeface="+mj-lt"/>
              <a:cs typeface="Arial" panose="020B0604020202020204" pitchFamily="34" charset="0"/>
            </a:endParaRPr>
          </a:p>
          <a:p>
            <a:endParaRPr lang="es-SV" dirty="0"/>
          </a:p>
        </p:txBody>
      </p:sp>
    </p:spTree>
    <p:extLst>
      <p:ext uri="{BB962C8B-B14F-4D97-AF65-F5344CB8AC3E}">
        <p14:creationId xmlns:p14="http://schemas.microsoft.com/office/powerpoint/2010/main" val="325550976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pic>
        <p:nvPicPr>
          <p:cNvPr id="5" name="Imagen 4">
            <a:extLst>
              <a:ext uri="{FF2B5EF4-FFF2-40B4-BE49-F238E27FC236}">
                <a16:creationId xmlns:a16="http://schemas.microsoft.com/office/drawing/2014/main" id="{D33738AB-CF91-EC4A-ABE1-821F9CD4DEDB}"/>
              </a:ext>
            </a:extLst>
          </p:cNvPr>
          <p:cNvPicPr>
            <a:picLocks noChangeAspect="1"/>
          </p:cNvPicPr>
          <p:nvPr/>
        </p:nvPicPr>
        <p:blipFill>
          <a:blip r:embed="rId3"/>
          <a:stretch>
            <a:fillRect/>
          </a:stretch>
        </p:blipFill>
        <p:spPr>
          <a:xfrm>
            <a:off x="7441186" y="322914"/>
            <a:ext cx="1338379" cy="826852"/>
          </a:xfrm>
          <a:prstGeom prst="rect">
            <a:avLst/>
          </a:prstGeom>
        </p:spPr>
      </p:pic>
      <p:sp>
        <p:nvSpPr>
          <p:cNvPr id="2" name="Título 1"/>
          <p:cNvSpPr>
            <a:spLocks noGrp="1"/>
          </p:cNvSpPr>
          <p:nvPr>
            <p:ph type="title"/>
          </p:nvPr>
        </p:nvSpPr>
        <p:spPr>
          <a:xfrm>
            <a:off x="1632857" y="1144588"/>
            <a:ext cx="6882493" cy="148635"/>
          </a:xfrm>
        </p:spPr>
        <p:txBody>
          <a:bodyPr>
            <a:normAutofit fontScale="90000"/>
          </a:bodyPr>
          <a:lstStyle/>
          <a:p>
            <a:r>
              <a:rPr lang="es-MX" sz="2800" dirty="0"/>
              <a:t>Departamento de Riesgo Mercado y Liquidez </a:t>
            </a:r>
            <a:r>
              <a:rPr lang="es-MX" dirty="0"/>
              <a:t/>
            </a:r>
            <a:br>
              <a:rPr lang="es-MX" dirty="0"/>
            </a:br>
            <a:endParaRPr lang="es-SV" dirty="0"/>
          </a:p>
        </p:txBody>
      </p:sp>
      <p:sp>
        <p:nvSpPr>
          <p:cNvPr id="4" name="Marcador de contenido 3"/>
          <p:cNvSpPr>
            <a:spLocks noGrp="1"/>
          </p:cNvSpPr>
          <p:nvPr>
            <p:ph idx="1"/>
          </p:nvPr>
        </p:nvSpPr>
        <p:spPr>
          <a:xfrm>
            <a:off x="628650" y="1293222"/>
            <a:ext cx="7886700" cy="5107577"/>
          </a:xfrm>
        </p:spPr>
        <p:txBody>
          <a:bodyPr>
            <a:normAutofit fontScale="55000" lnSpcReduction="20000"/>
          </a:bodyPr>
          <a:lstStyle/>
          <a:p>
            <a:pPr marL="0" indent="0">
              <a:buNone/>
            </a:pPr>
            <a:r>
              <a:rPr lang="es-MX" dirty="0">
                <a:latin typeface="+mj-lt"/>
              </a:rPr>
              <a:t>Su objetivo es planificar, coordinar, supervisar y controlar el proceso de evaluación del Riesgo de mercado y liquidez de las entidades sujetas a Supervisión, definiendo el perfil de riesgo, evaluando herramientas de medición y mitigación y generar el soporte extra situ e in situ especializado a las áreas de supervisión</a:t>
            </a:r>
            <a:r>
              <a:rPr lang="es-MX" dirty="0" smtClean="0">
                <a:latin typeface="+mj-lt"/>
              </a:rPr>
              <a:t>.</a:t>
            </a:r>
            <a:endParaRPr lang="es-MX" dirty="0">
              <a:latin typeface="+mj-lt"/>
            </a:endParaRPr>
          </a:p>
          <a:p>
            <a:r>
              <a:rPr lang="es-MX" b="1" dirty="0">
                <a:latin typeface="+mj-lt"/>
              </a:rPr>
              <a:t>Sus funciones son</a:t>
            </a:r>
            <a:r>
              <a:rPr lang="es-MX" dirty="0">
                <a:latin typeface="+mj-lt"/>
              </a:rPr>
              <a:t>: </a:t>
            </a:r>
          </a:p>
          <a:p>
            <a:r>
              <a:rPr lang="es-MX" dirty="0">
                <a:latin typeface="+mj-lt"/>
              </a:rPr>
              <a:t>Evaluar el riesgo de mercado y liquidez inherente y dar el soporte especializado a las áreas de supervisión </a:t>
            </a:r>
          </a:p>
          <a:p>
            <a:r>
              <a:rPr lang="es-MX" dirty="0">
                <a:latin typeface="+mj-lt"/>
              </a:rPr>
              <a:t>Desarrollar e implementación de herramientas de medición del riesgo de mercado y liquidez. </a:t>
            </a:r>
          </a:p>
          <a:p>
            <a:r>
              <a:rPr lang="es-MX" dirty="0">
                <a:latin typeface="+mj-lt"/>
              </a:rPr>
              <a:t>Efectuar seguimiento al plan de solución presentado por  cada entidad, derivadas de la comunicación de las calificaciones de riesgos. </a:t>
            </a:r>
          </a:p>
          <a:p>
            <a:r>
              <a:rPr lang="es-MX" dirty="0">
                <a:latin typeface="+mj-lt"/>
              </a:rPr>
              <a:t>Actualizar periódicamente el perfil del riesgo de mercado y liquidez de las entidades supervisadas.</a:t>
            </a:r>
          </a:p>
          <a:p>
            <a:r>
              <a:rPr lang="es-MX" dirty="0">
                <a:latin typeface="+mj-lt"/>
              </a:rPr>
              <a:t>Desarrollar el análisis del comportamiento y monitoreo del riesgo de mercado y liquidez de las entidades supervisadas.</a:t>
            </a:r>
          </a:p>
          <a:p>
            <a:r>
              <a:rPr lang="es-MX" dirty="0">
                <a:latin typeface="+mj-lt"/>
              </a:rPr>
              <a:t>Desarrollar visitas de supervisión focalizadas a requerimiento.</a:t>
            </a:r>
          </a:p>
          <a:p>
            <a:r>
              <a:rPr lang="es-MX" dirty="0">
                <a:latin typeface="+mj-lt"/>
              </a:rPr>
              <a:t>Requerir, monitorear y verificar el cumplimiento legales asociados a la liquidez a los sujetos obligados.</a:t>
            </a:r>
          </a:p>
          <a:p>
            <a:r>
              <a:rPr lang="es-MX" dirty="0">
                <a:latin typeface="+mj-lt"/>
              </a:rPr>
              <a:t>Brindar opiniones técnicas en procesos de autorización de sujetos supervisados e inicio de operaciones de nuevas entidades.</a:t>
            </a:r>
          </a:p>
          <a:p>
            <a:endParaRPr lang="es-MX" dirty="0">
              <a:latin typeface="+mj-lt"/>
            </a:endParaRPr>
          </a:p>
          <a:p>
            <a:r>
              <a:rPr lang="es-MX" b="1" dirty="0">
                <a:latin typeface="+mj-lt"/>
              </a:rPr>
              <a:t>No. De Empleados: </a:t>
            </a:r>
            <a:r>
              <a:rPr lang="es-MX" b="1" dirty="0" smtClean="0">
                <a:latin typeface="+mj-lt"/>
              </a:rPr>
              <a:t>5	 	Hombre</a:t>
            </a:r>
            <a:r>
              <a:rPr lang="es-MX" b="1" dirty="0">
                <a:latin typeface="+mj-lt"/>
              </a:rPr>
              <a:t>: </a:t>
            </a:r>
            <a:r>
              <a:rPr lang="es-MX" b="1" dirty="0" smtClean="0">
                <a:latin typeface="+mj-lt"/>
              </a:rPr>
              <a:t>3		Mujer</a:t>
            </a:r>
            <a:r>
              <a:rPr lang="es-MX" b="1" dirty="0">
                <a:latin typeface="+mj-lt"/>
              </a:rPr>
              <a:t>: 2</a:t>
            </a:r>
          </a:p>
          <a:p>
            <a:endParaRPr lang="es-SV" dirty="0">
              <a:latin typeface="+mj-lt"/>
            </a:endParaRPr>
          </a:p>
        </p:txBody>
      </p:sp>
    </p:spTree>
    <p:extLst>
      <p:ext uri="{BB962C8B-B14F-4D97-AF65-F5344CB8AC3E}">
        <p14:creationId xmlns:p14="http://schemas.microsoft.com/office/powerpoint/2010/main" val="2630112292"/>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pic>
        <p:nvPicPr>
          <p:cNvPr id="5" name="Imagen 4">
            <a:extLst>
              <a:ext uri="{FF2B5EF4-FFF2-40B4-BE49-F238E27FC236}">
                <a16:creationId xmlns:a16="http://schemas.microsoft.com/office/drawing/2014/main" id="{D33738AB-CF91-EC4A-ABE1-821F9CD4DEDB}"/>
              </a:ext>
            </a:extLst>
          </p:cNvPr>
          <p:cNvPicPr>
            <a:picLocks noChangeAspect="1"/>
          </p:cNvPicPr>
          <p:nvPr/>
        </p:nvPicPr>
        <p:blipFill>
          <a:blip r:embed="rId3"/>
          <a:stretch>
            <a:fillRect/>
          </a:stretch>
        </p:blipFill>
        <p:spPr>
          <a:xfrm>
            <a:off x="7441186" y="322914"/>
            <a:ext cx="1338379" cy="826852"/>
          </a:xfrm>
          <a:prstGeom prst="rect">
            <a:avLst/>
          </a:prstGeom>
        </p:spPr>
      </p:pic>
      <p:sp>
        <p:nvSpPr>
          <p:cNvPr id="2" name="Título 1"/>
          <p:cNvSpPr>
            <a:spLocks noGrp="1"/>
          </p:cNvSpPr>
          <p:nvPr>
            <p:ph type="title"/>
          </p:nvPr>
        </p:nvSpPr>
        <p:spPr>
          <a:xfrm>
            <a:off x="2129246" y="1260567"/>
            <a:ext cx="6386104" cy="45719"/>
          </a:xfrm>
        </p:spPr>
        <p:txBody>
          <a:bodyPr>
            <a:normAutofit fontScale="90000"/>
          </a:bodyPr>
          <a:lstStyle/>
          <a:p>
            <a:r>
              <a:rPr lang="es-SV" sz="3100" dirty="0"/>
              <a:t>Departamento de Riesgo  de Crédito</a:t>
            </a:r>
            <a:r>
              <a:rPr lang="es-SV" dirty="0"/>
              <a:t/>
            </a:r>
            <a:br>
              <a:rPr lang="es-SV" dirty="0"/>
            </a:br>
            <a:endParaRPr lang="es-SV" dirty="0"/>
          </a:p>
        </p:txBody>
      </p:sp>
      <p:sp>
        <p:nvSpPr>
          <p:cNvPr id="4" name="Marcador de contenido 3"/>
          <p:cNvSpPr>
            <a:spLocks noGrp="1"/>
          </p:cNvSpPr>
          <p:nvPr>
            <p:ph idx="1"/>
          </p:nvPr>
        </p:nvSpPr>
        <p:spPr>
          <a:xfrm>
            <a:off x="628650" y="1417087"/>
            <a:ext cx="7886700" cy="5062090"/>
          </a:xfrm>
        </p:spPr>
        <p:txBody>
          <a:bodyPr>
            <a:normAutofit fontScale="47500" lnSpcReduction="20000"/>
          </a:bodyPr>
          <a:lstStyle/>
          <a:p>
            <a:pPr marL="0" indent="0">
              <a:buNone/>
              <a:defRPr/>
            </a:pPr>
            <a:r>
              <a:rPr lang="es-SV" altLang="es-SV" sz="2900" dirty="0">
                <a:latin typeface="+mj-lt"/>
                <a:cs typeface="Arial" panose="020B0604020202020204" pitchFamily="34" charset="0"/>
              </a:rPr>
              <a:t>Su objetivo es </a:t>
            </a:r>
            <a:r>
              <a:rPr lang="es-ES_tradnl" altLang="es-SV" sz="2900" dirty="0">
                <a:latin typeface="+mj-lt"/>
                <a:cs typeface="Arial" panose="020B0604020202020204" pitchFamily="34" charset="0"/>
              </a:rPr>
              <a:t>planificar, coordinar, supervisar y controlar el proceso de evaluación del Riesgo de crédito de las entidades sujetas a Supervisión, definiendo el perfil de riesgo, evaluando herramientas de medición y mitigación y generar el soporte extra situ e in situ especializado a las áreas de supervisión. </a:t>
            </a:r>
            <a:endParaRPr lang="es-ES_tradnl" altLang="es-SV" sz="2900" dirty="0" smtClean="0">
              <a:latin typeface="+mj-lt"/>
              <a:cs typeface="Arial" panose="020B0604020202020204" pitchFamily="34" charset="0"/>
            </a:endParaRPr>
          </a:p>
          <a:p>
            <a:pPr>
              <a:defRPr/>
            </a:pPr>
            <a:endParaRPr lang="es-ES_tradnl" altLang="es-SV" sz="2900" dirty="0">
              <a:latin typeface="+mj-lt"/>
              <a:cs typeface="Arial" panose="020B0604020202020204" pitchFamily="34" charset="0"/>
            </a:endParaRPr>
          </a:p>
          <a:p>
            <a:pPr>
              <a:defRPr/>
            </a:pPr>
            <a:r>
              <a:rPr lang="es-ES_tradnl" altLang="es-SV" sz="2900" b="1" dirty="0" smtClean="0">
                <a:latin typeface="+mj-lt"/>
                <a:cs typeface="Arial" panose="020B0604020202020204" pitchFamily="34" charset="0"/>
              </a:rPr>
              <a:t>Sus </a:t>
            </a:r>
            <a:r>
              <a:rPr lang="es-ES_tradnl" altLang="es-SV" sz="2900" b="1" dirty="0">
                <a:latin typeface="+mj-lt"/>
                <a:cs typeface="Arial" panose="020B0604020202020204" pitchFamily="34" charset="0"/>
              </a:rPr>
              <a:t>funciones son: </a:t>
            </a:r>
          </a:p>
          <a:p>
            <a:pPr>
              <a:buFont typeface="+mj-lt"/>
              <a:buAutoNum type="alphaLcParenR"/>
              <a:defRPr/>
            </a:pPr>
            <a:r>
              <a:rPr lang="es-SV" sz="2900" dirty="0">
                <a:latin typeface="+mj-lt"/>
                <a:cs typeface="Arial" panose="020B0604020202020204" pitchFamily="34" charset="0"/>
              </a:rPr>
              <a:t>Evaluar el riesgo de crédito inherente y dar el soporte especializado a las áreas de supervisión </a:t>
            </a:r>
          </a:p>
          <a:p>
            <a:pPr>
              <a:buFont typeface="+mj-lt"/>
              <a:buAutoNum type="alphaLcParenR"/>
              <a:defRPr/>
            </a:pPr>
            <a:r>
              <a:rPr lang="es-SV" sz="2900" dirty="0">
                <a:latin typeface="+mj-lt"/>
                <a:cs typeface="Arial" panose="020B0604020202020204" pitchFamily="34" charset="0"/>
              </a:rPr>
              <a:t>Desarrollar e implementación de herramientas de medición del riesgo de crédito. </a:t>
            </a:r>
          </a:p>
          <a:p>
            <a:pPr>
              <a:buFont typeface="+mj-lt"/>
              <a:buAutoNum type="alphaLcParenR"/>
              <a:defRPr/>
            </a:pPr>
            <a:r>
              <a:rPr lang="es-SV" sz="2900" dirty="0">
                <a:latin typeface="+mj-lt"/>
                <a:cs typeface="Arial" panose="020B0604020202020204" pitchFamily="34" charset="0"/>
              </a:rPr>
              <a:t>Efectuar seguimiento al plan de solución presentado por  cada entidad, derivadas de la comunicación de las calificaciones de riesgos. </a:t>
            </a:r>
          </a:p>
          <a:p>
            <a:pPr>
              <a:buFont typeface="+mj-lt"/>
              <a:buAutoNum type="alphaLcParenR"/>
              <a:defRPr/>
            </a:pPr>
            <a:r>
              <a:rPr lang="es-SV" sz="2900" dirty="0">
                <a:latin typeface="+mj-lt"/>
                <a:cs typeface="Arial" panose="020B0604020202020204" pitchFamily="34" charset="0"/>
              </a:rPr>
              <a:t>Actualizar periódicamente el perfil del riesgo de crédito de las entidades supervisadas.</a:t>
            </a:r>
          </a:p>
          <a:p>
            <a:pPr>
              <a:buFont typeface="+mj-lt"/>
              <a:buAutoNum type="alphaLcParenR"/>
              <a:defRPr/>
            </a:pPr>
            <a:r>
              <a:rPr lang="es-SV" sz="2900" dirty="0">
                <a:latin typeface="+mj-lt"/>
                <a:cs typeface="Arial" panose="020B0604020202020204" pitchFamily="34" charset="0"/>
              </a:rPr>
              <a:t>Desarrollar el análisis del comportamiento y monitoreo del riesgo de crédito de las entidades supervisadas.</a:t>
            </a:r>
          </a:p>
          <a:p>
            <a:pPr>
              <a:buFont typeface="+mj-lt"/>
              <a:buAutoNum type="alphaLcParenR"/>
              <a:defRPr/>
            </a:pPr>
            <a:r>
              <a:rPr lang="es-SV" sz="2900" dirty="0">
                <a:latin typeface="+mj-lt"/>
                <a:cs typeface="Arial" panose="020B0604020202020204" pitchFamily="34" charset="0"/>
              </a:rPr>
              <a:t>Desarrollar visitas de supervisión focalizadas a requerimiento.</a:t>
            </a:r>
          </a:p>
          <a:p>
            <a:pPr>
              <a:buFont typeface="+mj-lt"/>
              <a:buAutoNum type="alphaLcParenR"/>
              <a:defRPr/>
            </a:pPr>
            <a:r>
              <a:rPr lang="es-SV" sz="2900" dirty="0">
                <a:latin typeface="+mj-lt"/>
                <a:cs typeface="Arial" panose="020B0604020202020204" pitchFamily="34" charset="0"/>
              </a:rPr>
              <a:t>Brindar opiniones técnicas en procesos de autorización de sujetos supervisados e inicio de operaciones de nuevas entidades.</a:t>
            </a:r>
          </a:p>
          <a:p>
            <a:pPr>
              <a:buFont typeface="+mj-lt"/>
              <a:buAutoNum type="alphaLcParenR"/>
              <a:defRPr/>
            </a:pPr>
            <a:r>
              <a:rPr lang="es-SV" sz="2900" dirty="0">
                <a:latin typeface="+mj-lt"/>
                <a:cs typeface="Arial" panose="020B0604020202020204" pitchFamily="34" charset="0"/>
              </a:rPr>
              <a:t>Emitir opinión técnica de la metodología de medición de riesgo de crédito que remiten las entidades supervisadas.</a:t>
            </a:r>
          </a:p>
          <a:p>
            <a:pPr>
              <a:defRPr/>
            </a:pPr>
            <a:endParaRPr lang="es-ES_tradnl" altLang="es-SV" sz="2900" dirty="0">
              <a:latin typeface="+mj-lt"/>
              <a:cs typeface="Arial" panose="020B0604020202020204" pitchFamily="34" charset="0"/>
            </a:endParaRPr>
          </a:p>
          <a:p>
            <a:pPr>
              <a:defRPr/>
            </a:pPr>
            <a:r>
              <a:rPr lang="es-ES_tradnl" altLang="es-SV" sz="2900" b="1" dirty="0">
                <a:latin typeface="+mj-lt"/>
                <a:cs typeface="Arial" panose="020B0604020202020204" pitchFamily="34" charset="0"/>
              </a:rPr>
              <a:t>No. De Empleados: </a:t>
            </a:r>
            <a:r>
              <a:rPr lang="es-SV" altLang="es-SV" sz="2900" b="1" dirty="0">
                <a:latin typeface="+mj-lt"/>
                <a:cs typeface="Arial" panose="020B0604020202020204" pitchFamily="34" charset="0"/>
              </a:rPr>
              <a:t> 5</a:t>
            </a:r>
          </a:p>
          <a:p>
            <a:pPr>
              <a:defRPr/>
            </a:pPr>
            <a:r>
              <a:rPr lang="es-SV" altLang="es-SV" sz="2900" b="1" dirty="0">
                <a:latin typeface="+mj-lt"/>
                <a:cs typeface="Arial" panose="020B0604020202020204" pitchFamily="34" charset="0"/>
              </a:rPr>
              <a:t>Hombre: 1</a:t>
            </a:r>
          </a:p>
          <a:p>
            <a:pPr>
              <a:defRPr/>
            </a:pPr>
            <a:r>
              <a:rPr lang="es-SV" altLang="es-SV" sz="2900" b="1" dirty="0">
                <a:latin typeface="+mj-lt"/>
                <a:cs typeface="Arial" panose="020B0604020202020204" pitchFamily="34" charset="0"/>
              </a:rPr>
              <a:t>Mujer: 4</a:t>
            </a:r>
          </a:p>
          <a:p>
            <a:endParaRPr lang="es-SV" dirty="0"/>
          </a:p>
        </p:txBody>
      </p:sp>
    </p:spTree>
    <p:extLst>
      <p:ext uri="{BB962C8B-B14F-4D97-AF65-F5344CB8AC3E}">
        <p14:creationId xmlns:p14="http://schemas.microsoft.com/office/powerpoint/2010/main" val="304163041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pic>
        <p:nvPicPr>
          <p:cNvPr id="5" name="Imagen 4">
            <a:extLst>
              <a:ext uri="{FF2B5EF4-FFF2-40B4-BE49-F238E27FC236}">
                <a16:creationId xmlns:a16="http://schemas.microsoft.com/office/drawing/2014/main" id="{D33738AB-CF91-EC4A-ABE1-821F9CD4DEDB}"/>
              </a:ext>
            </a:extLst>
          </p:cNvPr>
          <p:cNvPicPr>
            <a:picLocks noChangeAspect="1"/>
          </p:cNvPicPr>
          <p:nvPr/>
        </p:nvPicPr>
        <p:blipFill>
          <a:blip r:embed="rId3"/>
          <a:stretch>
            <a:fillRect/>
          </a:stretch>
        </p:blipFill>
        <p:spPr>
          <a:xfrm>
            <a:off x="7441186" y="322914"/>
            <a:ext cx="1338379" cy="826852"/>
          </a:xfrm>
          <a:prstGeom prst="rect">
            <a:avLst/>
          </a:prstGeom>
        </p:spPr>
      </p:pic>
      <p:sp>
        <p:nvSpPr>
          <p:cNvPr id="2" name="Título 1"/>
          <p:cNvSpPr>
            <a:spLocks noGrp="1"/>
          </p:cNvSpPr>
          <p:nvPr>
            <p:ph type="title"/>
          </p:nvPr>
        </p:nvSpPr>
        <p:spPr>
          <a:xfrm>
            <a:off x="2508068" y="757646"/>
            <a:ext cx="6007281" cy="600891"/>
          </a:xfrm>
        </p:spPr>
        <p:txBody>
          <a:bodyPr>
            <a:normAutofit fontScale="90000"/>
          </a:bodyPr>
          <a:lstStyle/>
          <a:p>
            <a:r>
              <a:rPr lang="es-MX" sz="2800" dirty="0"/>
              <a:t>Departamento de Riesgo Operacional </a:t>
            </a:r>
            <a:r>
              <a:rPr lang="es-MX" sz="2800" dirty="0" smtClean="0"/>
              <a:t/>
            </a:r>
            <a:br>
              <a:rPr lang="es-MX" sz="2800" dirty="0" smtClean="0"/>
            </a:br>
            <a:r>
              <a:rPr lang="es-MX" sz="2800" dirty="0" smtClean="0"/>
              <a:t>y </a:t>
            </a:r>
            <a:r>
              <a:rPr lang="es-MX" sz="2800" dirty="0"/>
              <a:t>Tecnológico</a:t>
            </a:r>
          </a:p>
        </p:txBody>
      </p:sp>
      <p:sp>
        <p:nvSpPr>
          <p:cNvPr id="4" name="Marcador de contenido 3"/>
          <p:cNvSpPr>
            <a:spLocks noGrp="1"/>
          </p:cNvSpPr>
          <p:nvPr>
            <p:ph idx="1"/>
          </p:nvPr>
        </p:nvSpPr>
        <p:spPr>
          <a:xfrm>
            <a:off x="628650" y="1584498"/>
            <a:ext cx="7886700" cy="4855491"/>
          </a:xfrm>
        </p:spPr>
        <p:txBody>
          <a:bodyPr>
            <a:normAutofit fontScale="32500" lnSpcReduction="20000"/>
          </a:bodyPr>
          <a:lstStyle/>
          <a:p>
            <a:pPr marL="0" indent="0">
              <a:buNone/>
              <a:defRPr/>
            </a:pPr>
            <a:r>
              <a:rPr lang="es-SV" altLang="es-SV" sz="4200" dirty="0">
                <a:cs typeface="Arial" panose="020B0604020202020204" pitchFamily="34" charset="0"/>
              </a:rPr>
              <a:t>Su objetivo es </a:t>
            </a:r>
            <a:r>
              <a:rPr lang="es-ES_tradnl" altLang="es-SV" sz="4200" dirty="0">
                <a:cs typeface="Arial" panose="020B0604020202020204" pitchFamily="34" charset="0"/>
              </a:rPr>
              <a:t>planificar, coordinar, supervisar y dar seguimiento preventivo a la gestión de las entidades sujetas a Supervisión en lo relacionado al riesgo  operacional y tecnológico.</a:t>
            </a:r>
          </a:p>
          <a:p>
            <a:pPr>
              <a:defRPr/>
            </a:pPr>
            <a:endParaRPr lang="es-ES_tradnl" altLang="es-SV" sz="4200" dirty="0">
              <a:cs typeface="Arial" panose="020B0604020202020204" pitchFamily="34" charset="0"/>
            </a:endParaRPr>
          </a:p>
          <a:p>
            <a:pPr>
              <a:defRPr/>
            </a:pPr>
            <a:r>
              <a:rPr lang="es-ES_tradnl" altLang="es-SV" sz="4200" b="1" dirty="0">
                <a:cs typeface="Arial" panose="020B0604020202020204" pitchFamily="34" charset="0"/>
              </a:rPr>
              <a:t>Sus funciones son:</a:t>
            </a:r>
          </a:p>
          <a:p>
            <a:pPr>
              <a:buFont typeface="+mj-lt"/>
              <a:buAutoNum type="alphaLcParenR"/>
              <a:defRPr/>
            </a:pPr>
            <a:r>
              <a:rPr lang="es-ES" sz="4200" dirty="0">
                <a:cs typeface="Arial" panose="020B0604020202020204" pitchFamily="34" charset="0"/>
              </a:rPr>
              <a:t>Evaluar la gestión del riesgo tecnológico de las entidades supervisadas.</a:t>
            </a:r>
            <a:endParaRPr lang="es-SV" sz="4200" dirty="0">
              <a:cs typeface="Arial" panose="020B0604020202020204" pitchFamily="34" charset="0"/>
            </a:endParaRPr>
          </a:p>
          <a:p>
            <a:pPr>
              <a:buFont typeface="+mj-lt"/>
              <a:buAutoNum type="alphaLcParenR"/>
              <a:defRPr/>
            </a:pPr>
            <a:r>
              <a:rPr lang="es-ES" sz="4200" dirty="0">
                <a:cs typeface="Arial" panose="020B0604020202020204" pitchFamily="34" charset="0"/>
              </a:rPr>
              <a:t>Evaluar el riesgo operacional y tecnológico inherente y dar el soporte especializado a las áreas de supervisión</a:t>
            </a:r>
            <a:endParaRPr lang="es-SV" sz="4200" dirty="0">
              <a:cs typeface="Arial" panose="020B0604020202020204" pitchFamily="34" charset="0"/>
            </a:endParaRPr>
          </a:p>
          <a:p>
            <a:pPr>
              <a:buFont typeface="+mj-lt"/>
              <a:buAutoNum type="alphaLcParenR"/>
              <a:defRPr/>
            </a:pPr>
            <a:r>
              <a:rPr lang="es-SV" sz="4200" dirty="0">
                <a:cs typeface="Arial" panose="020B0604020202020204" pitchFamily="34" charset="0"/>
              </a:rPr>
              <a:t>Efectuar seguimiento al plan de solución presentado por  cada entidad, derivadas de la comunicación de las calificaciones de riesgos. </a:t>
            </a:r>
          </a:p>
          <a:p>
            <a:pPr>
              <a:buFont typeface="+mj-lt"/>
              <a:buAutoNum type="alphaLcParenR"/>
              <a:defRPr/>
            </a:pPr>
            <a:r>
              <a:rPr lang="es-SV" sz="4200" dirty="0">
                <a:cs typeface="Arial" panose="020B0604020202020204" pitchFamily="34" charset="0"/>
              </a:rPr>
              <a:t>Actualizar periódicamente el perfil del riesgo de operacional y tecnológico de las entidades supervisadas.</a:t>
            </a:r>
          </a:p>
          <a:p>
            <a:pPr>
              <a:buFont typeface="+mj-lt"/>
              <a:buAutoNum type="alphaLcParenR"/>
              <a:defRPr/>
            </a:pPr>
            <a:r>
              <a:rPr lang="es-SV" sz="4200" dirty="0">
                <a:cs typeface="Arial" panose="020B0604020202020204" pitchFamily="34" charset="0"/>
              </a:rPr>
              <a:t>Desarrollar visitas de supervisión focalizadas a requerimiento.</a:t>
            </a:r>
          </a:p>
          <a:p>
            <a:pPr>
              <a:buFont typeface="+mj-lt"/>
              <a:buAutoNum type="alphaLcParenR"/>
              <a:defRPr/>
            </a:pPr>
            <a:r>
              <a:rPr lang="es-SV" sz="4200" dirty="0">
                <a:cs typeface="Arial" panose="020B0604020202020204" pitchFamily="34" charset="0"/>
              </a:rPr>
              <a:t>Brindar opiniones técnicas en procesos de autorización de sujetos supervisados e inicio de operaciones de nuevas entidades.</a:t>
            </a:r>
          </a:p>
          <a:p>
            <a:pPr>
              <a:buFont typeface="+mj-lt"/>
              <a:buAutoNum type="alphaLcParenR"/>
              <a:defRPr/>
            </a:pPr>
            <a:r>
              <a:rPr lang="es-ES" sz="4200" dirty="0">
                <a:cs typeface="Arial" panose="020B0604020202020204" pitchFamily="34" charset="0"/>
              </a:rPr>
              <a:t>Realizar  seguimiento a fallas y/o caídas de los sistemas de comunicación de las entidades supervisadas que afecten el normal desarrollo de las operaciones a los clientes y usuarios de los servicios financieros.  </a:t>
            </a:r>
            <a:endParaRPr lang="es-SV" sz="4200" dirty="0">
              <a:cs typeface="Arial" panose="020B0604020202020204" pitchFamily="34" charset="0"/>
            </a:endParaRPr>
          </a:p>
          <a:p>
            <a:pPr>
              <a:defRPr/>
            </a:pPr>
            <a:endParaRPr lang="es-ES_tradnl" altLang="es-SV" sz="4200" dirty="0">
              <a:cs typeface="Arial" panose="020B0604020202020204" pitchFamily="34" charset="0"/>
            </a:endParaRPr>
          </a:p>
          <a:p>
            <a:pPr>
              <a:defRPr/>
            </a:pPr>
            <a:r>
              <a:rPr lang="es-ES_tradnl" altLang="es-SV" sz="4200" b="1" dirty="0">
                <a:cs typeface="Arial" panose="020B0604020202020204" pitchFamily="34" charset="0"/>
              </a:rPr>
              <a:t>No. De Empleados: </a:t>
            </a:r>
            <a:r>
              <a:rPr lang="es-ES_tradnl" altLang="es-SV" sz="4200" b="1" dirty="0" smtClean="0">
                <a:cs typeface="Arial" panose="020B0604020202020204" pitchFamily="34" charset="0"/>
              </a:rPr>
              <a:t>20	Hombre</a:t>
            </a:r>
            <a:r>
              <a:rPr lang="es-ES_tradnl" altLang="es-SV" sz="4200" b="1" dirty="0">
                <a:cs typeface="Arial" panose="020B0604020202020204" pitchFamily="34" charset="0"/>
              </a:rPr>
              <a:t>: </a:t>
            </a:r>
            <a:r>
              <a:rPr lang="es-ES_tradnl" altLang="es-SV" sz="4200" b="1" dirty="0" smtClean="0">
                <a:cs typeface="Arial" panose="020B0604020202020204" pitchFamily="34" charset="0"/>
              </a:rPr>
              <a:t>11		Mujer</a:t>
            </a:r>
            <a:r>
              <a:rPr lang="es-ES_tradnl" altLang="es-SV" sz="4200" b="1" dirty="0">
                <a:cs typeface="Arial" panose="020B0604020202020204" pitchFamily="34" charset="0"/>
              </a:rPr>
              <a:t>: 9</a:t>
            </a:r>
            <a:endParaRPr lang="es-SV" altLang="es-SV" sz="4200" b="1" dirty="0">
              <a:cs typeface="Arial" panose="020B0604020202020204" pitchFamily="34" charset="0"/>
            </a:endParaRPr>
          </a:p>
          <a:p>
            <a:endParaRPr lang="es-SV" dirty="0"/>
          </a:p>
        </p:txBody>
      </p:sp>
    </p:spTree>
    <p:extLst>
      <p:ext uri="{BB962C8B-B14F-4D97-AF65-F5344CB8AC3E}">
        <p14:creationId xmlns:p14="http://schemas.microsoft.com/office/powerpoint/2010/main" val="407390504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pic>
        <p:nvPicPr>
          <p:cNvPr id="5" name="Imagen 4">
            <a:extLst>
              <a:ext uri="{FF2B5EF4-FFF2-40B4-BE49-F238E27FC236}">
                <a16:creationId xmlns:a16="http://schemas.microsoft.com/office/drawing/2014/main" id="{D33738AB-CF91-EC4A-ABE1-821F9CD4DEDB}"/>
              </a:ext>
            </a:extLst>
          </p:cNvPr>
          <p:cNvPicPr>
            <a:picLocks noChangeAspect="1"/>
          </p:cNvPicPr>
          <p:nvPr/>
        </p:nvPicPr>
        <p:blipFill>
          <a:blip r:embed="rId3"/>
          <a:stretch>
            <a:fillRect/>
          </a:stretch>
        </p:blipFill>
        <p:spPr>
          <a:xfrm>
            <a:off x="7441186" y="322914"/>
            <a:ext cx="1338379" cy="826852"/>
          </a:xfrm>
          <a:prstGeom prst="rect">
            <a:avLst/>
          </a:prstGeom>
        </p:spPr>
      </p:pic>
      <p:sp>
        <p:nvSpPr>
          <p:cNvPr id="2" name="Título 1"/>
          <p:cNvSpPr>
            <a:spLocks noGrp="1"/>
          </p:cNvSpPr>
          <p:nvPr>
            <p:ph type="title"/>
          </p:nvPr>
        </p:nvSpPr>
        <p:spPr>
          <a:xfrm>
            <a:off x="2939142" y="1144588"/>
            <a:ext cx="5576207" cy="122509"/>
          </a:xfrm>
        </p:spPr>
        <p:txBody>
          <a:bodyPr>
            <a:normAutofit fontScale="90000"/>
          </a:bodyPr>
          <a:lstStyle/>
          <a:p>
            <a:r>
              <a:rPr lang="es-MX" sz="2800" dirty="0"/>
              <a:t>Departamento de Riesgo de LA/FT</a:t>
            </a:r>
            <a:r>
              <a:rPr lang="es-MX" dirty="0"/>
              <a:t/>
            </a:r>
            <a:br>
              <a:rPr lang="es-MX" dirty="0"/>
            </a:br>
            <a:endParaRPr lang="es-SV" dirty="0"/>
          </a:p>
        </p:txBody>
      </p:sp>
      <p:sp>
        <p:nvSpPr>
          <p:cNvPr id="4" name="Marcador de contenido 3"/>
          <p:cNvSpPr>
            <a:spLocks noGrp="1"/>
          </p:cNvSpPr>
          <p:nvPr>
            <p:ph idx="1"/>
          </p:nvPr>
        </p:nvSpPr>
        <p:spPr>
          <a:xfrm>
            <a:off x="628650" y="1358537"/>
            <a:ext cx="7886700" cy="5094514"/>
          </a:xfrm>
        </p:spPr>
        <p:txBody>
          <a:bodyPr>
            <a:normAutofit fontScale="55000" lnSpcReduction="20000"/>
          </a:bodyPr>
          <a:lstStyle/>
          <a:p>
            <a:pPr marL="0" indent="0">
              <a:buNone/>
              <a:defRPr/>
            </a:pPr>
            <a:r>
              <a:rPr lang="es-SV" altLang="es-SV" dirty="0">
                <a:latin typeface="+mj-lt"/>
                <a:cs typeface="Arial" panose="020B0604020202020204" pitchFamily="34" charset="0"/>
              </a:rPr>
              <a:t>Su objetivo es </a:t>
            </a:r>
            <a:r>
              <a:rPr lang="es-ES_tradnl" altLang="es-SV" dirty="0">
                <a:latin typeface="+mj-lt"/>
                <a:cs typeface="Arial" panose="020B0604020202020204" pitchFamily="34" charset="0"/>
              </a:rPr>
              <a:t>planificar, coordinar, supervisar y dar seguimiento preventivo a la gestión de las entidades sujetas a supervisión en lo relacionado a la prevención del riesgo de lavado de activos y financiamiento al terrorismo (LA/FT).</a:t>
            </a:r>
          </a:p>
          <a:p>
            <a:pPr>
              <a:defRPr/>
            </a:pPr>
            <a:endParaRPr lang="es-ES_tradnl" altLang="es-SV" b="1" dirty="0">
              <a:latin typeface="+mj-lt"/>
              <a:cs typeface="Arial" panose="020B0604020202020204" pitchFamily="34" charset="0"/>
            </a:endParaRPr>
          </a:p>
          <a:p>
            <a:pPr>
              <a:defRPr/>
            </a:pPr>
            <a:r>
              <a:rPr lang="es-ES_tradnl" altLang="es-SV" b="1" dirty="0">
                <a:latin typeface="+mj-lt"/>
                <a:cs typeface="Arial" panose="020B0604020202020204" pitchFamily="34" charset="0"/>
              </a:rPr>
              <a:t>Sus funciones son:</a:t>
            </a:r>
          </a:p>
          <a:p>
            <a:pPr>
              <a:buFont typeface="+mj-lt"/>
              <a:buAutoNum type="alphaLcParenR"/>
              <a:defRPr/>
            </a:pPr>
            <a:r>
              <a:rPr lang="es-SV" dirty="0">
                <a:latin typeface="+mj-lt"/>
                <a:cs typeface="Arial" panose="020B0604020202020204" pitchFamily="34" charset="0"/>
              </a:rPr>
              <a:t>Evaluar el riesgo inherente de LA/FT y dar el soporte especializado a las áreas de supervisión.</a:t>
            </a:r>
          </a:p>
          <a:p>
            <a:pPr>
              <a:buFont typeface="+mj-lt"/>
              <a:buAutoNum type="alphaLcParenR"/>
              <a:defRPr/>
            </a:pPr>
            <a:r>
              <a:rPr lang="es-SV" dirty="0">
                <a:latin typeface="+mj-lt"/>
                <a:cs typeface="Arial" panose="020B0604020202020204" pitchFamily="34" charset="0"/>
              </a:rPr>
              <a:t>Desarrollar e implementación de herramientas de monitoreo del riesgo de LA/FT. </a:t>
            </a:r>
          </a:p>
          <a:p>
            <a:pPr>
              <a:buFont typeface="+mj-lt"/>
              <a:buAutoNum type="alphaLcParenR"/>
              <a:defRPr/>
            </a:pPr>
            <a:r>
              <a:rPr lang="es-SV" dirty="0">
                <a:latin typeface="+mj-lt"/>
                <a:cs typeface="Arial" panose="020B0604020202020204" pitchFamily="34" charset="0"/>
              </a:rPr>
              <a:t>Efectuar seguimiento al plan de solución presentado por  cada entidad, derivadas de la comunicación de las calificaciones de riesgos. </a:t>
            </a:r>
          </a:p>
          <a:p>
            <a:pPr>
              <a:buFont typeface="+mj-lt"/>
              <a:buAutoNum type="alphaLcParenR"/>
              <a:defRPr/>
            </a:pPr>
            <a:r>
              <a:rPr lang="es-SV" dirty="0">
                <a:latin typeface="+mj-lt"/>
                <a:cs typeface="Arial" panose="020B0604020202020204" pitchFamily="34" charset="0"/>
              </a:rPr>
              <a:t>Actualizar periódicamente el perfil del riesgo de LA/FT de las entidades supervisadas.</a:t>
            </a:r>
          </a:p>
          <a:p>
            <a:pPr>
              <a:buFont typeface="+mj-lt"/>
              <a:buAutoNum type="alphaLcParenR"/>
              <a:defRPr/>
            </a:pPr>
            <a:r>
              <a:rPr lang="es-SV" dirty="0">
                <a:latin typeface="+mj-lt"/>
                <a:cs typeface="Arial" panose="020B0604020202020204" pitchFamily="34" charset="0"/>
              </a:rPr>
              <a:t>Desarrollar el análisis del comportamiento y monitoreo del riesgo LA/FT de las entidades supervisadas.</a:t>
            </a:r>
          </a:p>
          <a:p>
            <a:pPr>
              <a:buFont typeface="+mj-lt"/>
              <a:buAutoNum type="alphaLcParenR"/>
              <a:defRPr/>
            </a:pPr>
            <a:r>
              <a:rPr lang="es-SV" dirty="0">
                <a:latin typeface="+mj-lt"/>
                <a:cs typeface="Arial" panose="020B0604020202020204" pitchFamily="34" charset="0"/>
              </a:rPr>
              <a:t>Desarrollar visitas de supervisión focalizadas a requerimiento.</a:t>
            </a:r>
          </a:p>
          <a:p>
            <a:pPr>
              <a:buFont typeface="+mj-lt"/>
              <a:buAutoNum type="alphaLcParenR"/>
              <a:defRPr/>
            </a:pPr>
            <a:r>
              <a:rPr lang="es-SV" dirty="0">
                <a:latin typeface="+mj-lt"/>
                <a:cs typeface="Arial" panose="020B0604020202020204" pitchFamily="34" charset="0"/>
              </a:rPr>
              <a:t>Verificar el cumplimiento legales asociados a LA/FT de los sujetos obligados.</a:t>
            </a:r>
          </a:p>
          <a:p>
            <a:pPr>
              <a:buFont typeface="+mj-lt"/>
              <a:buAutoNum type="alphaLcParenR"/>
              <a:defRPr/>
            </a:pPr>
            <a:r>
              <a:rPr lang="es-SV" dirty="0">
                <a:latin typeface="+mj-lt"/>
                <a:cs typeface="Arial" panose="020B0604020202020204" pitchFamily="34" charset="0"/>
              </a:rPr>
              <a:t>Brindar opiniones técnicas en procesos de autorización de sujetos supervisados e inicio de operaciones de nuevas entidades.</a:t>
            </a:r>
          </a:p>
          <a:p>
            <a:pPr>
              <a:defRPr/>
            </a:pPr>
            <a:endParaRPr lang="es-ES_tradnl" altLang="es-SV" b="1" dirty="0">
              <a:latin typeface="+mj-lt"/>
              <a:cs typeface="Arial" panose="020B0604020202020204" pitchFamily="34" charset="0"/>
            </a:endParaRPr>
          </a:p>
          <a:p>
            <a:pPr>
              <a:defRPr/>
            </a:pPr>
            <a:r>
              <a:rPr lang="es-ES_tradnl" altLang="es-SV" b="1" dirty="0">
                <a:latin typeface="+mj-lt"/>
                <a:cs typeface="Arial" panose="020B0604020202020204" pitchFamily="34" charset="0"/>
              </a:rPr>
              <a:t>No. De Empleados: 14</a:t>
            </a:r>
          </a:p>
          <a:p>
            <a:pPr>
              <a:defRPr/>
            </a:pPr>
            <a:r>
              <a:rPr lang="es-ES_tradnl" altLang="es-SV" b="1" dirty="0">
                <a:latin typeface="+mj-lt"/>
                <a:cs typeface="Arial" panose="020B0604020202020204" pitchFamily="34" charset="0"/>
              </a:rPr>
              <a:t>Hombre: 9</a:t>
            </a:r>
          </a:p>
          <a:p>
            <a:pPr>
              <a:defRPr/>
            </a:pPr>
            <a:r>
              <a:rPr lang="es-ES_tradnl" altLang="es-SV" b="1" dirty="0">
                <a:latin typeface="+mj-lt"/>
                <a:cs typeface="Arial" panose="020B0604020202020204" pitchFamily="34" charset="0"/>
              </a:rPr>
              <a:t>Mujer: 5</a:t>
            </a:r>
            <a:endParaRPr lang="es-SV" altLang="es-SV" b="1" dirty="0">
              <a:latin typeface="+mj-lt"/>
              <a:cs typeface="Arial" panose="020B0604020202020204" pitchFamily="34" charset="0"/>
            </a:endParaRPr>
          </a:p>
          <a:p>
            <a:endParaRPr lang="es-SV" dirty="0"/>
          </a:p>
        </p:txBody>
      </p:sp>
    </p:spTree>
    <p:extLst>
      <p:ext uri="{BB962C8B-B14F-4D97-AF65-F5344CB8AC3E}">
        <p14:creationId xmlns:p14="http://schemas.microsoft.com/office/powerpoint/2010/main" val="1292851628"/>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pic>
        <p:nvPicPr>
          <p:cNvPr id="5" name="Imagen 4">
            <a:extLst>
              <a:ext uri="{FF2B5EF4-FFF2-40B4-BE49-F238E27FC236}">
                <a16:creationId xmlns:a16="http://schemas.microsoft.com/office/drawing/2014/main" id="{D33738AB-CF91-EC4A-ABE1-821F9CD4DEDB}"/>
              </a:ext>
            </a:extLst>
          </p:cNvPr>
          <p:cNvPicPr>
            <a:picLocks noChangeAspect="1"/>
          </p:cNvPicPr>
          <p:nvPr/>
        </p:nvPicPr>
        <p:blipFill>
          <a:blip r:embed="rId3"/>
          <a:stretch>
            <a:fillRect/>
          </a:stretch>
        </p:blipFill>
        <p:spPr>
          <a:xfrm>
            <a:off x="7441186" y="322914"/>
            <a:ext cx="1338379" cy="826852"/>
          </a:xfrm>
          <a:prstGeom prst="rect">
            <a:avLst/>
          </a:prstGeom>
        </p:spPr>
      </p:pic>
      <p:sp>
        <p:nvSpPr>
          <p:cNvPr id="2" name="Título 1"/>
          <p:cNvSpPr>
            <a:spLocks noGrp="1"/>
          </p:cNvSpPr>
          <p:nvPr>
            <p:ph type="title"/>
          </p:nvPr>
        </p:nvSpPr>
        <p:spPr>
          <a:xfrm>
            <a:off x="2155370" y="1045029"/>
            <a:ext cx="6359979" cy="326572"/>
          </a:xfrm>
        </p:spPr>
        <p:txBody>
          <a:bodyPr>
            <a:normAutofit fontScale="90000"/>
          </a:bodyPr>
          <a:lstStyle/>
          <a:p>
            <a:r>
              <a:rPr lang="es-MX" sz="2700" dirty="0" smtClean="0"/>
              <a:t>Departamento </a:t>
            </a:r>
            <a:r>
              <a:rPr lang="es-MX" sz="2700" dirty="0"/>
              <a:t>de Central de Información</a:t>
            </a:r>
            <a:r>
              <a:rPr lang="es-MX" dirty="0"/>
              <a:t/>
            </a:r>
            <a:br>
              <a:rPr lang="es-MX" dirty="0"/>
            </a:br>
            <a:endParaRPr lang="es-SV" dirty="0"/>
          </a:p>
        </p:txBody>
      </p:sp>
      <p:sp>
        <p:nvSpPr>
          <p:cNvPr id="4" name="Marcador de contenido 3"/>
          <p:cNvSpPr>
            <a:spLocks noGrp="1"/>
          </p:cNvSpPr>
          <p:nvPr>
            <p:ph idx="1"/>
          </p:nvPr>
        </p:nvSpPr>
        <p:spPr>
          <a:xfrm>
            <a:off x="628650" y="1371601"/>
            <a:ext cx="7886700" cy="5081450"/>
          </a:xfrm>
        </p:spPr>
        <p:txBody>
          <a:bodyPr>
            <a:normAutofit fontScale="55000" lnSpcReduction="20000"/>
          </a:bodyPr>
          <a:lstStyle/>
          <a:p>
            <a:pPr marL="0" indent="0">
              <a:buNone/>
              <a:defRPr/>
            </a:pPr>
            <a:r>
              <a:rPr lang="es-SV" altLang="es-SV" dirty="0">
                <a:latin typeface="+mj-lt"/>
                <a:cs typeface="Arial" panose="020B0604020202020204" pitchFamily="34" charset="0"/>
              </a:rPr>
              <a:t>Su objetivo es </a:t>
            </a:r>
            <a:r>
              <a:rPr lang="es-ES_tradnl" altLang="es-SV" dirty="0">
                <a:latin typeface="+mj-lt"/>
                <a:cs typeface="Arial" panose="020B0604020202020204" pitchFamily="34" charset="0"/>
              </a:rPr>
              <a:t>gestionar, monitorear, analizar y generar alertas de la información de la base de datos institucional</a:t>
            </a:r>
            <a:r>
              <a:rPr lang="es-ES_tradnl" altLang="es-SV" dirty="0" smtClean="0">
                <a:latin typeface="+mj-lt"/>
                <a:cs typeface="Arial" panose="020B0604020202020204" pitchFamily="34" charset="0"/>
              </a:rPr>
              <a:t>.</a:t>
            </a:r>
            <a:endParaRPr lang="es-ES_tradnl" altLang="es-SV" b="1" dirty="0">
              <a:latin typeface="+mj-lt"/>
              <a:cs typeface="Arial" panose="020B0604020202020204" pitchFamily="34" charset="0"/>
            </a:endParaRPr>
          </a:p>
          <a:p>
            <a:pPr>
              <a:defRPr/>
            </a:pPr>
            <a:r>
              <a:rPr lang="es-ES_tradnl" altLang="es-SV" b="1" dirty="0">
                <a:latin typeface="+mj-lt"/>
                <a:cs typeface="Arial" panose="020B0604020202020204" pitchFamily="34" charset="0"/>
              </a:rPr>
              <a:t>S</a:t>
            </a:r>
            <a:r>
              <a:rPr lang="es-SV" altLang="es-SV" b="1" dirty="0" err="1">
                <a:latin typeface="+mj-lt"/>
                <a:cs typeface="Arial" panose="020B0604020202020204" pitchFamily="34" charset="0"/>
              </a:rPr>
              <a:t>us</a:t>
            </a:r>
            <a:r>
              <a:rPr lang="es-SV" altLang="es-SV" b="1" dirty="0">
                <a:latin typeface="+mj-lt"/>
                <a:cs typeface="Arial" panose="020B0604020202020204" pitchFamily="34" charset="0"/>
              </a:rPr>
              <a:t> funciones son: </a:t>
            </a:r>
          </a:p>
          <a:p>
            <a:pPr>
              <a:buFont typeface="+mj-lt"/>
              <a:buAutoNum type="alphaLcParenR"/>
              <a:defRPr/>
            </a:pPr>
            <a:r>
              <a:rPr lang="es-MX" dirty="0">
                <a:latin typeface="+mj-lt"/>
                <a:cs typeface="Arial" panose="020B0604020202020204" pitchFamily="34" charset="0"/>
              </a:rPr>
              <a:t>Administrar, procesar, monitorear y analizar la información recibida de las entidades supervisadas, gestionar el Centro de Información Financiera  y generar alertas que sirvan de insumo para la supervisión basada en riesgos.</a:t>
            </a:r>
            <a:endParaRPr lang="es-SV" dirty="0">
              <a:latin typeface="+mj-lt"/>
              <a:cs typeface="Arial" panose="020B0604020202020204" pitchFamily="34" charset="0"/>
            </a:endParaRPr>
          </a:p>
          <a:p>
            <a:pPr>
              <a:buFont typeface="+mj-lt"/>
              <a:buAutoNum type="alphaLcParenR"/>
              <a:defRPr/>
            </a:pPr>
            <a:r>
              <a:rPr lang="es-MX" dirty="0">
                <a:latin typeface="+mj-lt"/>
                <a:cs typeface="Arial" panose="020B0604020202020204" pitchFamily="34" charset="0"/>
              </a:rPr>
              <a:t>Coordinar el diseño e implementación de  nuevas aplicaciones para la automatización de la captura y análisis de la información recibida por la Superintendencia.</a:t>
            </a:r>
            <a:endParaRPr lang="es-SV" dirty="0">
              <a:latin typeface="+mj-lt"/>
              <a:cs typeface="Arial" panose="020B0604020202020204" pitchFamily="34" charset="0"/>
            </a:endParaRPr>
          </a:p>
          <a:p>
            <a:pPr>
              <a:buFont typeface="+mj-lt"/>
              <a:buAutoNum type="alphaLcParenR"/>
              <a:defRPr/>
            </a:pPr>
            <a:r>
              <a:rPr lang="es-MX" dirty="0">
                <a:latin typeface="+mj-lt"/>
                <a:cs typeface="Arial" panose="020B0604020202020204" pitchFamily="34" charset="0"/>
              </a:rPr>
              <a:t>Elaborar informes técnicos del monitoreo de la información financiera de las entidades supervisadas.</a:t>
            </a:r>
            <a:endParaRPr lang="es-SV" dirty="0">
              <a:latin typeface="+mj-lt"/>
              <a:cs typeface="Arial" panose="020B0604020202020204" pitchFamily="34" charset="0"/>
            </a:endParaRPr>
          </a:p>
          <a:p>
            <a:pPr>
              <a:buFont typeface="+mj-lt"/>
              <a:buAutoNum type="alphaLcParenR"/>
              <a:defRPr/>
            </a:pPr>
            <a:r>
              <a:rPr lang="es-MX" dirty="0">
                <a:latin typeface="+mj-lt"/>
                <a:cs typeface="Arial" panose="020B0604020202020204" pitchFamily="34" charset="0"/>
              </a:rPr>
              <a:t>Coordinar el análisis de la información con la Dirección de Riesgos en temas relacionado a lavado de activos y financiamiento al terrorismo.</a:t>
            </a:r>
            <a:endParaRPr lang="es-SV" dirty="0">
              <a:latin typeface="+mj-lt"/>
              <a:cs typeface="Arial" panose="020B0604020202020204" pitchFamily="34" charset="0"/>
            </a:endParaRPr>
          </a:p>
          <a:p>
            <a:pPr>
              <a:buFont typeface="+mj-lt"/>
              <a:buAutoNum type="alphaLcParenR"/>
              <a:defRPr/>
            </a:pPr>
            <a:r>
              <a:rPr lang="es-MX" dirty="0">
                <a:latin typeface="+mj-lt"/>
                <a:cs typeface="Arial" panose="020B0604020202020204" pitchFamily="34" charset="0"/>
              </a:rPr>
              <a:t>Proveer información a las diferentes áreas técnicas, a la Unidad de Acceso a la Información Pública institucional, entidades supervisadas, organismos nacionales e internacionales y administrar la base de datos de correspondencia institucional.</a:t>
            </a:r>
            <a:endParaRPr lang="es-SV" dirty="0">
              <a:latin typeface="+mj-lt"/>
              <a:cs typeface="Arial" panose="020B0604020202020204" pitchFamily="34" charset="0"/>
            </a:endParaRPr>
          </a:p>
          <a:p>
            <a:pPr>
              <a:buFont typeface="+mj-lt"/>
              <a:buAutoNum type="alphaLcParenR"/>
              <a:defRPr/>
            </a:pPr>
            <a:r>
              <a:rPr lang="es-MX" dirty="0">
                <a:latin typeface="+mj-lt"/>
                <a:cs typeface="Arial" panose="020B0604020202020204" pitchFamily="34" charset="0"/>
              </a:rPr>
              <a:t>Gestionar las solicitudes de claves de acceso, atender consultas y brindar capacitaciones internas y externas de los diferentes sistemas de envío, recepción y consulta de información administrados por esta Superintendencia</a:t>
            </a:r>
            <a:endParaRPr lang="es-SV" dirty="0">
              <a:latin typeface="+mj-lt"/>
              <a:cs typeface="Arial" panose="020B0604020202020204" pitchFamily="34" charset="0"/>
            </a:endParaRPr>
          </a:p>
          <a:p>
            <a:pPr>
              <a:buNone/>
              <a:defRPr/>
            </a:pPr>
            <a:endParaRPr lang="es-SV" altLang="es-SV" dirty="0">
              <a:latin typeface="+mj-lt"/>
              <a:cs typeface="Arial" panose="020B0604020202020204" pitchFamily="34" charset="0"/>
            </a:endParaRPr>
          </a:p>
          <a:p>
            <a:pPr>
              <a:defRPr/>
            </a:pPr>
            <a:r>
              <a:rPr lang="es-ES_tradnl" altLang="es-SV" b="1" dirty="0">
                <a:latin typeface="+mj-lt"/>
                <a:cs typeface="Arial" panose="020B0604020202020204" pitchFamily="34" charset="0"/>
              </a:rPr>
              <a:t>No. De Empleados: </a:t>
            </a:r>
            <a:r>
              <a:rPr lang="es-ES_tradnl" altLang="es-SV" b="1" dirty="0" smtClean="0">
                <a:latin typeface="+mj-lt"/>
                <a:cs typeface="Arial" panose="020B0604020202020204" pitchFamily="34" charset="0"/>
              </a:rPr>
              <a:t>10</a:t>
            </a:r>
            <a:r>
              <a:rPr lang="es-ES_tradnl" altLang="es-SV" b="1" dirty="0">
                <a:latin typeface="+mj-lt"/>
                <a:cs typeface="Arial" panose="020B0604020202020204" pitchFamily="34" charset="0"/>
              </a:rPr>
              <a:t>	</a:t>
            </a:r>
            <a:r>
              <a:rPr lang="es-ES_tradnl" altLang="es-SV" b="1" dirty="0" smtClean="0">
                <a:latin typeface="+mj-lt"/>
                <a:cs typeface="Arial" panose="020B0604020202020204" pitchFamily="34" charset="0"/>
              </a:rPr>
              <a:t>Hombre</a:t>
            </a:r>
            <a:r>
              <a:rPr lang="es-ES_tradnl" altLang="es-SV" b="1" dirty="0">
                <a:latin typeface="+mj-lt"/>
                <a:cs typeface="Arial" panose="020B0604020202020204" pitchFamily="34" charset="0"/>
              </a:rPr>
              <a:t>: </a:t>
            </a:r>
            <a:r>
              <a:rPr lang="es-ES_tradnl" altLang="es-SV" b="1" dirty="0" smtClean="0">
                <a:latin typeface="+mj-lt"/>
                <a:cs typeface="Arial" panose="020B0604020202020204" pitchFamily="34" charset="0"/>
              </a:rPr>
              <a:t>8		Mujer: 2</a:t>
            </a:r>
            <a:endParaRPr lang="es-MX" altLang="es-SV" dirty="0">
              <a:latin typeface="+mj-lt"/>
              <a:cs typeface="Arial" panose="020B0604020202020204" pitchFamily="34" charset="0"/>
            </a:endParaRPr>
          </a:p>
          <a:p>
            <a:endParaRPr lang="es-SV" dirty="0"/>
          </a:p>
        </p:txBody>
      </p:sp>
    </p:spTree>
    <p:extLst>
      <p:ext uri="{BB962C8B-B14F-4D97-AF65-F5344CB8AC3E}">
        <p14:creationId xmlns:p14="http://schemas.microsoft.com/office/powerpoint/2010/main" val="1534827983"/>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9935C757-E75E-49A9-BFCD-4800B7E22D2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pic>
        <p:nvPicPr>
          <p:cNvPr id="4" name="Imagen 3">
            <a:extLst>
              <a:ext uri="{FF2B5EF4-FFF2-40B4-BE49-F238E27FC236}">
                <a16:creationId xmlns:a16="http://schemas.microsoft.com/office/drawing/2014/main" id="{5B6C0CCA-4CB7-964F-A988-F16FC7AB4534}"/>
              </a:ext>
            </a:extLst>
          </p:cNvPr>
          <p:cNvPicPr>
            <a:picLocks noChangeAspect="1"/>
          </p:cNvPicPr>
          <p:nvPr/>
        </p:nvPicPr>
        <p:blipFill>
          <a:blip r:embed="rId3"/>
          <a:stretch>
            <a:fillRect/>
          </a:stretch>
        </p:blipFill>
        <p:spPr>
          <a:xfrm>
            <a:off x="7470597" y="333834"/>
            <a:ext cx="1358834" cy="839488"/>
          </a:xfrm>
          <a:prstGeom prst="rect">
            <a:avLst/>
          </a:prstGeom>
        </p:spPr>
      </p:pic>
    </p:spTree>
    <p:extLst>
      <p:ext uri="{BB962C8B-B14F-4D97-AF65-F5344CB8AC3E}">
        <p14:creationId xmlns:p14="http://schemas.microsoft.com/office/powerpoint/2010/main" val="16351223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pic>
        <p:nvPicPr>
          <p:cNvPr id="5" name="Imagen 4">
            <a:extLst>
              <a:ext uri="{FF2B5EF4-FFF2-40B4-BE49-F238E27FC236}">
                <a16:creationId xmlns:a16="http://schemas.microsoft.com/office/drawing/2014/main" id="{D33738AB-CF91-EC4A-ABE1-821F9CD4DEDB}"/>
              </a:ext>
            </a:extLst>
          </p:cNvPr>
          <p:cNvPicPr>
            <a:picLocks noChangeAspect="1"/>
          </p:cNvPicPr>
          <p:nvPr/>
        </p:nvPicPr>
        <p:blipFill>
          <a:blip r:embed="rId3"/>
          <a:stretch>
            <a:fillRect/>
          </a:stretch>
        </p:blipFill>
        <p:spPr>
          <a:xfrm>
            <a:off x="7441186" y="322914"/>
            <a:ext cx="1338379" cy="826852"/>
          </a:xfrm>
          <a:prstGeom prst="rect">
            <a:avLst/>
          </a:prstGeom>
        </p:spPr>
      </p:pic>
      <p:sp>
        <p:nvSpPr>
          <p:cNvPr id="2" name="Título 1"/>
          <p:cNvSpPr>
            <a:spLocks noGrp="1"/>
          </p:cNvSpPr>
          <p:nvPr>
            <p:ph type="title"/>
          </p:nvPr>
        </p:nvSpPr>
        <p:spPr>
          <a:xfrm>
            <a:off x="3749040" y="718457"/>
            <a:ext cx="4766310" cy="426132"/>
          </a:xfrm>
        </p:spPr>
        <p:txBody>
          <a:bodyPr>
            <a:normAutofit fontScale="90000"/>
          </a:bodyPr>
          <a:lstStyle/>
          <a:p>
            <a:pPr algn="ctr"/>
            <a:r>
              <a:rPr lang="es-SV" sz="2800" dirty="0"/>
              <a:t>Auditoría Externa</a:t>
            </a:r>
            <a:br>
              <a:rPr lang="es-SV" sz="2800" dirty="0"/>
            </a:br>
            <a:endParaRPr lang="es-SV" sz="2800" dirty="0"/>
          </a:p>
        </p:txBody>
      </p:sp>
      <p:sp>
        <p:nvSpPr>
          <p:cNvPr id="4" name="Marcador de contenido 3"/>
          <p:cNvSpPr>
            <a:spLocks noGrp="1"/>
          </p:cNvSpPr>
          <p:nvPr>
            <p:ph idx="1"/>
          </p:nvPr>
        </p:nvSpPr>
        <p:spPr>
          <a:xfrm>
            <a:off x="628650" y="1267096"/>
            <a:ext cx="7886700" cy="5225143"/>
          </a:xfrm>
        </p:spPr>
        <p:txBody>
          <a:bodyPr>
            <a:normAutofit fontScale="55000" lnSpcReduction="20000"/>
          </a:bodyPr>
          <a:lstStyle/>
          <a:p>
            <a:pPr marL="0" indent="0">
              <a:buNone/>
              <a:defRPr/>
            </a:pPr>
            <a:r>
              <a:rPr lang="es-ES" altLang="es-SV" dirty="0">
                <a:latin typeface="+mj-lt"/>
                <a:cs typeface="Arial" panose="020B0604020202020204" pitchFamily="34" charset="0"/>
              </a:rPr>
              <a:t>Su objetivo es </a:t>
            </a:r>
            <a:r>
              <a:rPr lang="es-SV" altLang="es-SV" dirty="0">
                <a:latin typeface="+mj-lt"/>
                <a:cs typeface="Arial" panose="020B0604020202020204" pitchFamily="34" charset="0"/>
              </a:rPr>
              <a:t>examinar los estados financiero de la institución a fin de emitir una opinión independiente de las cuentas anuales en su conjunto, relativa a si estas se encuentran libres o no de errores significativos.</a:t>
            </a:r>
          </a:p>
          <a:p>
            <a:pPr>
              <a:defRPr/>
            </a:pPr>
            <a:endParaRPr lang="es-SV" altLang="es-SV" b="1" dirty="0">
              <a:latin typeface="+mj-lt"/>
              <a:cs typeface="Arial" panose="020B0604020202020204" pitchFamily="34" charset="0"/>
            </a:endParaRPr>
          </a:p>
          <a:p>
            <a:pPr>
              <a:defRPr/>
            </a:pPr>
            <a:r>
              <a:rPr lang="es-ES" altLang="es-SV" b="1" dirty="0">
                <a:latin typeface="+mj-lt"/>
                <a:cs typeface="Arial" panose="020B0604020202020204" pitchFamily="34" charset="0"/>
              </a:rPr>
              <a:t>Sus funciones son: </a:t>
            </a:r>
            <a:endParaRPr lang="es-SV" altLang="es-SV" b="1" dirty="0">
              <a:latin typeface="+mj-lt"/>
              <a:cs typeface="Arial" panose="020B0604020202020204" pitchFamily="34" charset="0"/>
            </a:endParaRPr>
          </a:p>
          <a:p>
            <a:pPr>
              <a:buFont typeface="+mj-lt"/>
              <a:buAutoNum type="alphaLcParenR"/>
              <a:defRPr/>
            </a:pPr>
            <a:r>
              <a:rPr lang="es-MX" dirty="0">
                <a:latin typeface="+mj-lt"/>
              </a:rPr>
              <a:t>Evaluar el cumplimiento de leyes, normas, reglamentos, instructivos,  políticas internas, y demás regulaciones aplicables a la institución.</a:t>
            </a:r>
            <a:endParaRPr lang="es-SV" dirty="0">
              <a:latin typeface="+mj-lt"/>
            </a:endParaRPr>
          </a:p>
          <a:p>
            <a:pPr>
              <a:buFont typeface="+mj-lt"/>
              <a:buAutoNum type="alphaLcParenR"/>
              <a:defRPr/>
            </a:pPr>
            <a:r>
              <a:rPr lang="es-MX" dirty="0">
                <a:latin typeface="+mj-lt"/>
              </a:rPr>
              <a:t>Identificar y evaluar los riesgos de error material de los estados financieros, debido a fraude o error; diseñar y aplicar procedimientos de auditoría para responder a dichos riesgos y obtener evidencia de auditoría suficiente y adecuada para proporcionar una base para nuestra opinión. </a:t>
            </a:r>
            <a:endParaRPr lang="es-SV" dirty="0">
              <a:latin typeface="+mj-lt"/>
            </a:endParaRPr>
          </a:p>
          <a:p>
            <a:pPr>
              <a:buFont typeface="+mj-lt"/>
              <a:buAutoNum type="alphaLcParenR"/>
              <a:defRPr/>
            </a:pPr>
            <a:r>
              <a:rPr lang="es-MX" dirty="0">
                <a:latin typeface="+mj-lt"/>
              </a:rPr>
              <a:t>Obtener un conocimiento del control interno relevante para la auditoría con el fin de diseñar procedimientos de auditoría que sean adecuados en función de las circunstancias con la finalidad de expresar una opinión sobre la eficiencia del control interno de la SSF.</a:t>
            </a:r>
            <a:endParaRPr lang="es-SV" dirty="0">
              <a:latin typeface="+mj-lt"/>
            </a:endParaRPr>
          </a:p>
          <a:p>
            <a:pPr>
              <a:buFont typeface="+mj-lt"/>
              <a:buAutoNum type="alphaLcParenR"/>
              <a:defRPr/>
            </a:pPr>
            <a:r>
              <a:rPr lang="es-MX" dirty="0">
                <a:latin typeface="+mj-lt"/>
              </a:rPr>
              <a:t>Evaluar si las políticas contables aplicadas son apropiadas y que las estimaciones contables sean razonables así como las respectivas divulgaciones efectuadas por la Administración de la SSF.</a:t>
            </a:r>
            <a:endParaRPr lang="es-SV" dirty="0">
              <a:latin typeface="+mj-lt"/>
            </a:endParaRPr>
          </a:p>
          <a:p>
            <a:pPr>
              <a:buFont typeface="+mj-lt"/>
              <a:buAutoNum type="alphaLcParenR"/>
              <a:defRPr/>
            </a:pPr>
            <a:r>
              <a:rPr lang="es-MX" dirty="0">
                <a:latin typeface="+mj-lt"/>
              </a:rPr>
              <a:t>Evaluar la correspondiente presentación global, la estructura y el contenido de los estados financieros, incluida la información revelada, y si los estados en mención representan las transacciones y hechos subyacentes de un modo que logran su presentación razonable.</a:t>
            </a:r>
            <a:endParaRPr lang="es-SV" dirty="0">
              <a:latin typeface="+mj-lt"/>
            </a:endParaRPr>
          </a:p>
          <a:p>
            <a:pPr>
              <a:buFont typeface="+mj-lt"/>
              <a:buAutoNum type="alphaLcParenR"/>
              <a:defRPr/>
            </a:pPr>
            <a:r>
              <a:rPr lang="es-MX" dirty="0">
                <a:latin typeface="+mj-lt"/>
              </a:rPr>
              <a:t>Evaluar los estados financieros de la institución y emitir informes para el  Consejo Directivo, con los resultados obtenidos.</a:t>
            </a:r>
            <a:endParaRPr lang="es-SV" dirty="0">
              <a:latin typeface="+mj-lt"/>
            </a:endParaRPr>
          </a:p>
          <a:p>
            <a:pPr>
              <a:defRPr/>
            </a:pPr>
            <a:endParaRPr lang="es-SV" altLang="es-SV" b="1" dirty="0">
              <a:latin typeface="+mj-lt"/>
              <a:cs typeface="Arial" panose="020B0604020202020204" pitchFamily="34" charset="0"/>
            </a:endParaRPr>
          </a:p>
          <a:p>
            <a:pPr>
              <a:defRPr/>
            </a:pPr>
            <a:r>
              <a:rPr lang="es-ES" altLang="es-SV" b="1" dirty="0">
                <a:latin typeface="+mj-lt"/>
                <a:cs typeface="Arial" panose="020B0604020202020204" pitchFamily="34" charset="0"/>
              </a:rPr>
              <a:t>No. De Empleados: 3</a:t>
            </a:r>
          </a:p>
          <a:p>
            <a:pPr>
              <a:defRPr/>
            </a:pPr>
            <a:r>
              <a:rPr lang="es-ES" altLang="es-SV" b="1" dirty="0">
                <a:latin typeface="+mj-lt"/>
                <a:cs typeface="Arial" panose="020B0604020202020204" pitchFamily="34" charset="0"/>
              </a:rPr>
              <a:t>Hombre: 3</a:t>
            </a:r>
            <a:endParaRPr lang="es-ES" altLang="es-SV" dirty="0">
              <a:latin typeface="+mj-lt"/>
              <a:cs typeface="Arial" panose="020B0604020202020204" pitchFamily="34" charset="0"/>
            </a:endParaRPr>
          </a:p>
          <a:p>
            <a:endParaRPr lang="es-SV" dirty="0"/>
          </a:p>
        </p:txBody>
      </p:sp>
    </p:spTree>
    <p:extLst>
      <p:ext uri="{BB962C8B-B14F-4D97-AF65-F5344CB8AC3E}">
        <p14:creationId xmlns:p14="http://schemas.microsoft.com/office/powerpoint/2010/main" val="13845612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pic>
        <p:nvPicPr>
          <p:cNvPr id="5" name="Imagen 4">
            <a:extLst>
              <a:ext uri="{FF2B5EF4-FFF2-40B4-BE49-F238E27FC236}">
                <a16:creationId xmlns:a16="http://schemas.microsoft.com/office/drawing/2014/main" id="{D33738AB-CF91-EC4A-ABE1-821F9CD4DEDB}"/>
              </a:ext>
            </a:extLst>
          </p:cNvPr>
          <p:cNvPicPr>
            <a:picLocks noChangeAspect="1"/>
          </p:cNvPicPr>
          <p:nvPr/>
        </p:nvPicPr>
        <p:blipFill>
          <a:blip r:embed="rId3"/>
          <a:stretch>
            <a:fillRect/>
          </a:stretch>
        </p:blipFill>
        <p:spPr>
          <a:xfrm>
            <a:off x="7441186" y="322914"/>
            <a:ext cx="1338379" cy="826852"/>
          </a:xfrm>
          <a:prstGeom prst="rect">
            <a:avLst/>
          </a:prstGeom>
        </p:spPr>
      </p:pic>
      <p:sp>
        <p:nvSpPr>
          <p:cNvPr id="4" name="Título 3"/>
          <p:cNvSpPr>
            <a:spLocks noGrp="1"/>
          </p:cNvSpPr>
          <p:nvPr>
            <p:ph type="title"/>
          </p:nvPr>
        </p:nvSpPr>
        <p:spPr>
          <a:xfrm>
            <a:off x="1319348" y="1144588"/>
            <a:ext cx="7196001" cy="109446"/>
          </a:xfrm>
        </p:spPr>
        <p:txBody>
          <a:bodyPr>
            <a:normAutofit fontScale="90000"/>
          </a:bodyPr>
          <a:lstStyle/>
          <a:p>
            <a:r>
              <a:rPr lang="es-SV" altLang="es-SV" sz="3100" dirty="0">
                <a:cs typeface="Arial" panose="020B0604020202020204" pitchFamily="34" charset="0"/>
              </a:rPr>
              <a:t>Unidad de Adquisiciones y Contrataciones Institucionales</a:t>
            </a:r>
            <a:r>
              <a:rPr lang="es-SV" altLang="es-SV" b="1" dirty="0">
                <a:solidFill>
                  <a:srgbClr val="10253F"/>
                </a:solidFill>
                <a:cs typeface="Arial" panose="020B0604020202020204" pitchFamily="34" charset="0"/>
              </a:rPr>
              <a:t/>
            </a:r>
            <a:br>
              <a:rPr lang="es-SV" altLang="es-SV" b="1" dirty="0">
                <a:solidFill>
                  <a:srgbClr val="10253F"/>
                </a:solidFill>
                <a:cs typeface="Arial" panose="020B0604020202020204" pitchFamily="34" charset="0"/>
              </a:rPr>
            </a:br>
            <a:endParaRPr lang="es-SV" dirty="0"/>
          </a:p>
        </p:txBody>
      </p:sp>
      <p:sp>
        <p:nvSpPr>
          <p:cNvPr id="6" name="Marcador de contenido 5"/>
          <p:cNvSpPr>
            <a:spLocks noGrp="1"/>
          </p:cNvSpPr>
          <p:nvPr>
            <p:ph idx="1"/>
          </p:nvPr>
        </p:nvSpPr>
        <p:spPr>
          <a:xfrm>
            <a:off x="628650" y="1358536"/>
            <a:ext cx="7886700" cy="5225143"/>
          </a:xfrm>
        </p:spPr>
        <p:txBody>
          <a:bodyPr>
            <a:normAutofit fontScale="25000" lnSpcReduction="20000"/>
          </a:bodyPr>
          <a:lstStyle/>
          <a:p>
            <a:pPr marL="0" indent="0" algn="just">
              <a:buNone/>
              <a:defRPr/>
            </a:pPr>
            <a:r>
              <a:rPr lang="es-SV" altLang="es-SV" sz="5200" dirty="0">
                <a:latin typeface="+mj-lt"/>
                <a:cs typeface="Arial" panose="020B0604020202020204" pitchFamily="34" charset="0"/>
              </a:rPr>
              <a:t>Su objetivo es </a:t>
            </a:r>
            <a:r>
              <a:rPr lang="es-ES_tradnl" altLang="es-SV" sz="5200" dirty="0">
                <a:latin typeface="+mj-lt"/>
                <a:cs typeface="Arial" panose="020B0604020202020204" pitchFamily="34" charset="0"/>
              </a:rPr>
              <a:t>realizar acciones para que los  bienes y servicios solicitados por las diferentes unidades, sean contratados de forma oportuna asegurando la mejor calidad y precio, de acuerdo a los procedimientos establecidos en la  Ley de Adquisiciones y Contrataciones de la Administración Pública y su reglamento, así como la normativa interna aplicable</a:t>
            </a:r>
            <a:r>
              <a:rPr lang="es-ES_tradnl" altLang="es-SV" sz="5200" dirty="0" smtClean="0">
                <a:latin typeface="+mj-lt"/>
                <a:cs typeface="Arial" panose="020B0604020202020204" pitchFamily="34" charset="0"/>
              </a:rPr>
              <a:t>.</a:t>
            </a:r>
            <a:endParaRPr lang="es-ES_tradnl" altLang="es-SV" sz="5200" b="1" dirty="0">
              <a:latin typeface="+mj-lt"/>
              <a:cs typeface="Arial" panose="020B0604020202020204" pitchFamily="34" charset="0"/>
            </a:endParaRPr>
          </a:p>
          <a:p>
            <a:pPr>
              <a:defRPr/>
            </a:pPr>
            <a:r>
              <a:rPr lang="es-ES_tradnl" altLang="es-SV" sz="5200" b="1" dirty="0">
                <a:latin typeface="+mj-lt"/>
                <a:cs typeface="Arial" panose="020B0604020202020204" pitchFamily="34" charset="0"/>
              </a:rPr>
              <a:t>Sus funciones son: </a:t>
            </a:r>
          </a:p>
          <a:p>
            <a:pPr>
              <a:buFont typeface="+mj-lt"/>
              <a:buAutoNum type="alphaLcParenR"/>
              <a:defRPr/>
            </a:pPr>
            <a:r>
              <a:rPr lang="es-ES_tradnl" altLang="es-SV" sz="5200" dirty="0">
                <a:latin typeface="+mj-lt"/>
                <a:cs typeface="Arial" panose="020B0604020202020204" pitchFamily="34" charset="0"/>
              </a:rPr>
              <a:t>Ejecutar el Plan Anual de Compras con base a la Ley de Adquisiciones y Contrataciones de la Administración Pública y su Reglamento. </a:t>
            </a:r>
          </a:p>
          <a:p>
            <a:pPr>
              <a:buFont typeface="+mj-lt"/>
              <a:buAutoNum type="alphaLcParenR"/>
              <a:defRPr/>
            </a:pPr>
            <a:r>
              <a:rPr lang="es-ES_tradnl" altLang="es-SV" sz="5200" dirty="0">
                <a:latin typeface="+mj-lt"/>
                <a:cs typeface="Arial" panose="020B0604020202020204" pitchFamily="34" charset="0"/>
              </a:rPr>
              <a:t>Velar por la atención de requerimientos de compras de bienes y servicios realizados por las diferentes unidades, para que sean contratados de forma oportuna asegurando la mejor calidad y precio, de acuerdo a los procedimientos establecidos en la  Ley de Adquisiciones y Contrataciones de la Administración Pública y su reglamento, así como la normativa interna aplicable. </a:t>
            </a:r>
          </a:p>
          <a:p>
            <a:pPr>
              <a:buFont typeface="+mj-lt"/>
              <a:buAutoNum type="alphaLcParenR"/>
              <a:defRPr/>
            </a:pPr>
            <a:r>
              <a:rPr lang="es-ES_tradnl" altLang="es-SV" sz="5200" dirty="0">
                <a:latin typeface="+mj-lt"/>
                <a:cs typeface="Arial" panose="020B0604020202020204" pitchFamily="34" charset="0"/>
              </a:rPr>
              <a:t>Constituir el enlace entre la UNAC y la institución en cuanto a las actividades técnicas, flujos y registro de información y otros aspectos que se deriven de la gestión de adquisiciones y contrataciones.</a:t>
            </a:r>
          </a:p>
          <a:p>
            <a:pPr>
              <a:buFont typeface="+mj-lt"/>
              <a:buAutoNum type="alphaLcParenR"/>
              <a:defRPr/>
            </a:pPr>
            <a:r>
              <a:rPr lang="es-ES_tradnl" altLang="es-SV" sz="5200" dirty="0">
                <a:latin typeface="+mj-lt"/>
                <a:cs typeface="Arial" panose="020B0604020202020204" pitchFamily="34" charset="0"/>
              </a:rPr>
              <a:t>Elaborar en coordinación con el Departamento de Finanzas, la programación anual de las compras, las adquisiciones y contrataciones de obras, bienes y servicios, y darle seguimiento a la ejecución de dicha programación. Esta programación anual deberá ser compatible con la política anual de adquisiciones y contrataciones de la Administración Pública, el plan de trabajo institucional, el presupuesto y la programación de la ejecución presupuestaria del ejercicio fiscal en vigencia y sus modificaciones.</a:t>
            </a:r>
          </a:p>
          <a:p>
            <a:pPr>
              <a:buFont typeface="+mj-lt"/>
              <a:buAutoNum type="alphaLcParenR"/>
              <a:defRPr/>
            </a:pPr>
            <a:r>
              <a:rPr lang="es-ES_tradnl" altLang="es-SV" sz="5200" dirty="0">
                <a:latin typeface="+mj-lt"/>
                <a:cs typeface="Arial" panose="020B0604020202020204" pitchFamily="34" charset="0"/>
              </a:rPr>
              <a:t>Llevar el control y actualización del banco de datos institucional del banco de proveedores.</a:t>
            </a:r>
          </a:p>
          <a:p>
            <a:pPr>
              <a:buFont typeface="+mj-lt"/>
              <a:buAutoNum type="alphaLcParenR"/>
              <a:defRPr/>
            </a:pPr>
            <a:r>
              <a:rPr lang="es-ES_tradnl" altLang="es-SV" sz="5200" dirty="0">
                <a:latin typeface="+mj-lt"/>
                <a:cs typeface="Arial" panose="020B0604020202020204" pitchFamily="34" charset="0"/>
              </a:rPr>
              <a:t>Organizar, actualizar y mantener los registros y documentación relativa a los contratos y adquisiciones realizados por la Superintendencia.</a:t>
            </a:r>
          </a:p>
          <a:p>
            <a:pPr>
              <a:buFont typeface="+mj-lt"/>
              <a:buAutoNum type="alphaLcParenR"/>
              <a:defRPr/>
            </a:pPr>
            <a:r>
              <a:rPr lang="es-ES_tradnl" altLang="es-SV" sz="5200" dirty="0">
                <a:latin typeface="+mj-lt"/>
                <a:cs typeface="Arial" panose="020B0604020202020204" pitchFamily="34" charset="0"/>
              </a:rPr>
              <a:t>Elaborar en coordinación con  la unidad solicitante las bases de licitación o de concurso, términos de referencia o especificaciones técnicas.</a:t>
            </a:r>
          </a:p>
          <a:p>
            <a:pPr>
              <a:buFont typeface="+mj-lt"/>
              <a:buAutoNum type="alphaLcParenR"/>
              <a:defRPr/>
            </a:pPr>
            <a:r>
              <a:rPr lang="es-ES_tradnl" altLang="es-SV" sz="5200" dirty="0">
                <a:latin typeface="+mj-lt"/>
                <a:cs typeface="Arial" panose="020B0604020202020204" pitchFamily="34" charset="0"/>
              </a:rPr>
              <a:t>Exigir, recibir y devolver las garantías requeridas en los procesos que se requieran; así como gestionar el incremento de las mismas, en la proporción en que el valor y el plazo del contrato aumenten. Dichas garantías se enviarán a custodia de Tesorería Institucional</a:t>
            </a:r>
            <a:r>
              <a:rPr lang="es-ES_tradnl" altLang="es-SV" sz="5200" dirty="0" smtClean="0">
                <a:latin typeface="+mj-lt"/>
                <a:cs typeface="Arial" panose="020B0604020202020204" pitchFamily="34" charset="0"/>
              </a:rPr>
              <a:t>.</a:t>
            </a:r>
            <a:endParaRPr lang="es-ES_tradnl" altLang="es-SV" sz="5200" b="1" dirty="0">
              <a:latin typeface="+mj-lt"/>
              <a:cs typeface="Arial" panose="020B0604020202020204" pitchFamily="34" charset="0"/>
            </a:endParaRPr>
          </a:p>
          <a:p>
            <a:pPr>
              <a:defRPr/>
            </a:pPr>
            <a:r>
              <a:rPr lang="es-ES_tradnl" altLang="es-SV" sz="5200" b="1" dirty="0">
                <a:latin typeface="+mj-lt"/>
                <a:cs typeface="Arial" panose="020B0604020202020204" pitchFamily="34" charset="0"/>
              </a:rPr>
              <a:t>No. De Empleados: 6      Hombre: 2      Mujer: 4      </a:t>
            </a:r>
            <a:endParaRPr lang="es-MX" altLang="es-SV" sz="5200" dirty="0">
              <a:latin typeface="+mj-lt"/>
              <a:cs typeface="Arial" panose="020B0604020202020204" pitchFamily="34" charset="0"/>
            </a:endParaRPr>
          </a:p>
          <a:p>
            <a:endParaRPr lang="es-SV" dirty="0"/>
          </a:p>
        </p:txBody>
      </p:sp>
    </p:spTree>
    <p:extLst>
      <p:ext uri="{BB962C8B-B14F-4D97-AF65-F5344CB8AC3E}">
        <p14:creationId xmlns:p14="http://schemas.microsoft.com/office/powerpoint/2010/main" val="15956327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pic>
        <p:nvPicPr>
          <p:cNvPr id="5" name="Imagen 4">
            <a:extLst>
              <a:ext uri="{FF2B5EF4-FFF2-40B4-BE49-F238E27FC236}">
                <a16:creationId xmlns:a16="http://schemas.microsoft.com/office/drawing/2014/main" id="{D33738AB-CF91-EC4A-ABE1-821F9CD4DEDB}"/>
              </a:ext>
            </a:extLst>
          </p:cNvPr>
          <p:cNvPicPr>
            <a:picLocks noChangeAspect="1"/>
          </p:cNvPicPr>
          <p:nvPr/>
        </p:nvPicPr>
        <p:blipFill>
          <a:blip r:embed="rId3"/>
          <a:stretch>
            <a:fillRect/>
          </a:stretch>
        </p:blipFill>
        <p:spPr>
          <a:xfrm>
            <a:off x="7441186" y="322914"/>
            <a:ext cx="1338379" cy="826852"/>
          </a:xfrm>
          <a:prstGeom prst="rect">
            <a:avLst/>
          </a:prstGeom>
        </p:spPr>
      </p:pic>
      <p:sp>
        <p:nvSpPr>
          <p:cNvPr id="2" name="Título 1"/>
          <p:cNvSpPr>
            <a:spLocks noGrp="1"/>
          </p:cNvSpPr>
          <p:nvPr>
            <p:ph type="title"/>
          </p:nvPr>
        </p:nvSpPr>
        <p:spPr/>
        <p:txBody>
          <a:bodyPr>
            <a:normAutofit/>
          </a:bodyPr>
          <a:lstStyle/>
          <a:p>
            <a:r>
              <a:rPr lang="es-SV" altLang="es-SV" sz="2400" dirty="0">
                <a:cs typeface="Arial" panose="020B0604020202020204" pitchFamily="34" charset="0"/>
              </a:rPr>
              <a:t>Superintendencia Adjunta de Bancos, Aseguradoras y </a:t>
            </a:r>
            <a:r>
              <a:rPr lang="es-SV" altLang="es-SV" sz="2400" dirty="0" smtClean="0">
                <a:cs typeface="Arial" panose="020B0604020202020204" pitchFamily="34" charset="0"/>
              </a:rPr>
              <a:t/>
            </a:r>
            <a:br>
              <a:rPr lang="es-SV" altLang="es-SV" sz="2400" dirty="0" smtClean="0">
                <a:cs typeface="Arial" panose="020B0604020202020204" pitchFamily="34" charset="0"/>
              </a:rPr>
            </a:br>
            <a:r>
              <a:rPr lang="es-SV" altLang="es-SV" sz="2400" dirty="0" smtClean="0">
                <a:cs typeface="Arial" panose="020B0604020202020204" pitchFamily="34" charset="0"/>
              </a:rPr>
              <a:t>Otras </a:t>
            </a:r>
            <a:r>
              <a:rPr lang="es-SV" altLang="es-SV" sz="2400" dirty="0">
                <a:cs typeface="Arial" panose="020B0604020202020204" pitchFamily="34" charset="0"/>
              </a:rPr>
              <a:t>Entidades Financieras</a:t>
            </a:r>
            <a:r>
              <a:rPr lang="es-SV" altLang="es-SV" sz="2400" b="1" dirty="0">
                <a:cs typeface="Arial" panose="020B0604020202020204" pitchFamily="34" charset="0"/>
              </a:rPr>
              <a:t/>
            </a:r>
            <a:br>
              <a:rPr lang="es-SV" altLang="es-SV" sz="2400" b="1" dirty="0">
                <a:cs typeface="Arial" panose="020B0604020202020204" pitchFamily="34" charset="0"/>
              </a:rPr>
            </a:br>
            <a:endParaRPr lang="es-SV" sz="2400" dirty="0"/>
          </a:p>
        </p:txBody>
      </p:sp>
      <p:sp>
        <p:nvSpPr>
          <p:cNvPr id="4" name="Marcador de contenido 3"/>
          <p:cNvSpPr>
            <a:spLocks noGrp="1"/>
          </p:cNvSpPr>
          <p:nvPr>
            <p:ph idx="1"/>
          </p:nvPr>
        </p:nvSpPr>
        <p:spPr>
          <a:xfrm>
            <a:off x="628650" y="1319349"/>
            <a:ext cx="7886700" cy="5316582"/>
          </a:xfrm>
        </p:spPr>
        <p:txBody>
          <a:bodyPr>
            <a:normAutofit fontScale="55000" lnSpcReduction="20000"/>
          </a:bodyPr>
          <a:lstStyle/>
          <a:p>
            <a:pPr marL="0" indent="0">
              <a:buNone/>
              <a:defRPr/>
            </a:pPr>
            <a:r>
              <a:rPr lang="es-ES" altLang="es-SV" sz="2900" dirty="0">
                <a:latin typeface="+mj-lt"/>
                <a:cs typeface="Arial" panose="020B0604020202020204" pitchFamily="34" charset="0"/>
              </a:rPr>
              <a:t>Su objetivo es realizar auditorías en los Bancos, Aseguradoras y Conglomerados financieros sujetos a supervisión, a fin de evaluar el cumplimiento del marco regulatorio aplicable y el adecuado control de sus riesgos.</a:t>
            </a:r>
          </a:p>
          <a:p>
            <a:pPr>
              <a:defRPr/>
            </a:pPr>
            <a:endParaRPr lang="es-ES" altLang="es-SV" sz="2900" b="1" dirty="0">
              <a:latin typeface="+mj-lt"/>
              <a:cs typeface="Arial" panose="020B0604020202020204" pitchFamily="34" charset="0"/>
            </a:endParaRPr>
          </a:p>
          <a:p>
            <a:pPr>
              <a:defRPr/>
            </a:pPr>
            <a:r>
              <a:rPr lang="es-ES" altLang="es-SV" sz="2900" b="1" dirty="0">
                <a:latin typeface="+mj-lt"/>
                <a:cs typeface="Arial" panose="020B0604020202020204" pitchFamily="34" charset="0"/>
              </a:rPr>
              <a:t>Sus funciones son:</a:t>
            </a:r>
          </a:p>
          <a:p>
            <a:pPr>
              <a:buFont typeface="+mj-lt"/>
              <a:buAutoNum type="alphaLcParenR"/>
              <a:defRPr/>
            </a:pPr>
            <a:r>
              <a:rPr lang="es-ES" altLang="es-SV" sz="2900" dirty="0">
                <a:latin typeface="+mj-lt"/>
                <a:cs typeface="Arial" panose="020B0604020202020204" pitchFamily="34" charset="0"/>
              </a:rPr>
              <a:t>Supervisar el cumplimiento de las leyes, políticas, marco normativo y estándares internacionales que aplican a las entidades vigiladas. </a:t>
            </a:r>
          </a:p>
          <a:p>
            <a:pPr>
              <a:buFont typeface="+mj-lt"/>
              <a:buAutoNum type="alphaLcParenR"/>
              <a:defRPr/>
            </a:pPr>
            <a:r>
              <a:rPr lang="es-ES" altLang="es-SV" sz="2900" dirty="0">
                <a:latin typeface="+mj-lt"/>
                <a:cs typeface="Arial" panose="020B0604020202020204" pitchFamily="34" charset="0"/>
              </a:rPr>
              <a:t>Emitir las resoluciones pertinentes para los supervisados, dentro de las facultades que le confieren las leyes;</a:t>
            </a:r>
          </a:p>
          <a:p>
            <a:pPr>
              <a:buFont typeface="+mj-lt"/>
              <a:buAutoNum type="alphaLcParenR"/>
              <a:defRPr/>
            </a:pPr>
            <a:r>
              <a:rPr lang="es-ES" altLang="es-SV" sz="2900" dirty="0">
                <a:latin typeface="+mj-lt"/>
                <a:cs typeface="Arial" panose="020B0604020202020204" pitchFamily="34" charset="0"/>
              </a:rPr>
              <a:t>Definir las políticas y criterios bajo los cuales se efectuará la supervisión;</a:t>
            </a:r>
          </a:p>
          <a:p>
            <a:pPr>
              <a:buFont typeface="+mj-lt"/>
              <a:buAutoNum type="alphaLcParenR"/>
              <a:defRPr/>
            </a:pPr>
            <a:r>
              <a:rPr lang="es-ES" altLang="es-SV" sz="2900" dirty="0">
                <a:latin typeface="+mj-lt"/>
                <a:cs typeface="Arial" panose="020B0604020202020204" pitchFamily="34" charset="0"/>
              </a:rPr>
              <a:t>Efectuar la supervisión individual y consolidada de los integrantes del sistema financiero, así como la supervisión de los demás sujetos regulados por esta Ley;</a:t>
            </a:r>
          </a:p>
          <a:p>
            <a:pPr>
              <a:buFont typeface="+mj-lt"/>
              <a:buAutoNum type="alphaLcParenR"/>
              <a:defRPr/>
            </a:pPr>
            <a:r>
              <a:rPr lang="es-ES" altLang="es-SV" sz="2900" dirty="0">
                <a:latin typeface="+mj-lt"/>
                <a:cs typeface="Arial" panose="020B0604020202020204" pitchFamily="34" charset="0"/>
              </a:rPr>
              <a:t>Autorizar la promoción pública, constitución, funcionamiento e inicio de operaciones, modificación de los pactos sociales y de los estatutos en su caso y fusión de los integrantes del sistema financiero de conformidad a lo dispuesto en las leyes especiales de la materia;</a:t>
            </a:r>
          </a:p>
          <a:p>
            <a:pPr>
              <a:defRPr/>
            </a:pPr>
            <a:endParaRPr lang="es-ES" altLang="es-SV" sz="2900" dirty="0">
              <a:latin typeface="+mj-lt"/>
              <a:cs typeface="Arial" panose="020B0604020202020204" pitchFamily="34" charset="0"/>
            </a:endParaRPr>
          </a:p>
          <a:p>
            <a:pPr>
              <a:defRPr/>
            </a:pPr>
            <a:r>
              <a:rPr lang="es-ES" altLang="es-SV" sz="2900" dirty="0">
                <a:latin typeface="+mj-lt"/>
                <a:cs typeface="Arial" panose="020B0604020202020204" pitchFamily="34" charset="0"/>
              </a:rPr>
              <a:t>Las demás necesarias para el logro de los objetivos institucionales.</a:t>
            </a:r>
            <a:endParaRPr lang="es-SV" altLang="es-SV" sz="2900" dirty="0">
              <a:latin typeface="+mj-lt"/>
              <a:cs typeface="Arial" panose="020B0604020202020204" pitchFamily="34" charset="0"/>
            </a:endParaRPr>
          </a:p>
          <a:p>
            <a:pPr>
              <a:defRPr/>
            </a:pPr>
            <a:endParaRPr lang="es-SV" altLang="es-SV" sz="2900" b="1" dirty="0">
              <a:latin typeface="+mj-lt"/>
              <a:cs typeface="Arial" panose="020B0604020202020204" pitchFamily="34" charset="0"/>
            </a:endParaRPr>
          </a:p>
          <a:p>
            <a:pPr>
              <a:defRPr/>
            </a:pPr>
            <a:r>
              <a:rPr lang="es-SV" altLang="es-SV" sz="2900" b="1" dirty="0">
                <a:latin typeface="+mj-lt"/>
                <a:cs typeface="Arial" panose="020B0604020202020204" pitchFamily="34" charset="0"/>
              </a:rPr>
              <a:t>No. De Empleados: 2</a:t>
            </a:r>
          </a:p>
          <a:p>
            <a:pPr>
              <a:defRPr/>
            </a:pPr>
            <a:r>
              <a:rPr lang="es-SV" altLang="es-SV" sz="2900" b="1" dirty="0">
                <a:latin typeface="+mj-lt"/>
                <a:cs typeface="Arial" panose="020B0604020202020204" pitchFamily="34" charset="0"/>
              </a:rPr>
              <a:t>Mujer: 2</a:t>
            </a:r>
          </a:p>
          <a:p>
            <a:pPr marL="0" indent="0">
              <a:buNone/>
            </a:pPr>
            <a:endParaRPr lang="es-SV" dirty="0"/>
          </a:p>
        </p:txBody>
      </p:sp>
    </p:spTree>
    <p:extLst>
      <p:ext uri="{BB962C8B-B14F-4D97-AF65-F5344CB8AC3E}">
        <p14:creationId xmlns:p14="http://schemas.microsoft.com/office/powerpoint/2010/main" val="2757584391"/>
      </p:ext>
    </p:extLst>
  </p:cSld>
  <p:clrMapOvr>
    <a:masterClrMapping/>
  </p:clrMapOvr>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837F2CC488FFB428594C34164CC56F6" ma:contentTypeVersion="1" ma:contentTypeDescription="Create a new document." ma:contentTypeScope="" ma:versionID="ad325abc6566b99d7266145ecb9259de">
  <xsd:schema xmlns:xsd="http://www.w3.org/2001/XMLSchema" xmlns:xs="http://www.w3.org/2001/XMLSchema" xmlns:p="http://schemas.microsoft.com/office/2006/metadata/properties" xmlns:ns2="6d8f4dd8-17bc-42c6-af85-d70186be95e1" targetNamespace="http://schemas.microsoft.com/office/2006/metadata/properties" ma:root="true" ma:fieldsID="3eebab1e3d0a8fcef7098b31efb9b474" ns2:_="">
    <xsd:import namespace="6d8f4dd8-17bc-42c6-af85-d70186be95e1"/>
    <xsd:element name="properties">
      <xsd:complexType>
        <xsd:sequence>
          <xsd:element name="documentManagement">
            <xsd:complexType>
              <xsd:all>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d8f4dd8-17bc-42c6-af85-d70186be95e1"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_dlc_DocId xmlns="6d8f4dd8-17bc-42c6-af85-d70186be95e1">FEWSZ36DM6JA-34-959</_dlc_DocId>
    <_dlc_DocIdUrl xmlns="6d8f4dd8-17bc-42c6-af85-d70186be95e1">
      <Url>http://portalinterno.ssf.gob/sites/AreasApoyo/sitioPublico/_layouts/DocIdRedir.aspx?ID=FEWSZ36DM6JA-34-959</Url>
      <Description>FEWSZ36DM6JA-34-959</Description>
    </_dlc_DocIdUrl>
  </documentManagement>
</p:properties>
</file>

<file path=customXml/itemProps1.xml><?xml version="1.0" encoding="utf-8"?>
<ds:datastoreItem xmlns:ds="http://schemas.openxmlformats.org/officeDocument/2006/customXml" ds:itemID="{4474C562-1FAE-4545-829B-69AEF994139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d8f4dd8-17bc-42c6-af85-d70186be95e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F7B0C84-1B1B-486E-9C47-17B5C6511266}">
  <ds:schemaRefs>
    <ds:schemaRef ds:uri="http://schemas.microsoft.com/sharepoint/events"/>
  </ds:schemaRefs>
</ds:datastoreItem>
</file>

<file path=customXml/itemProps3.xml><?xml version="1.0" encoding="utf-8"?>
<ds:datastoreItem xmlns:ds="http://schemas.openxmlformats.org/officeDocument/2006/customXml" ds:itemID="{AE1BCD1A-3890-43F8-BBD4-E6996953229D}">
  <ds:schemaRefs>
    <ds:schemaRef ds:uri="http://schemas.microsoft.com/sharepoint/v3/contenttype/forms"/>
  </ds:schemaRefs>
</ds:datastoreItem>
</file>

<file path=customXml/itemProps4.xml><?xml version="1.0" encoding="utf-8"?>
<ds:datastoreItem xmlns:ds="http://schemas.openxmlformats.org/officeDocument/2006/customXml" ds:itemID="{57921240-9ABF-4236-AD27-13385DF59FCB}">
  <ds:schemaRefs>
    <ds:schemaRef ds:uri="http://purl.org/dc/terms/"/>
    <ds:schemaRef ds:uri="http://schemas.microsoft.com/office/2006/documentManagement/types"/>
    <ds:schemaRef ds:uri="http://schemas.openxmlformats.org/package/2006/metadata/core-properties"/>
    <ds:schemaRef ds:uri="6d8f4dd8-17bc-42c6-af85-d70186be95e1"/>
    <ds:schemaRef ds:uri="http://purl.org/dc/dcmitype/"/>
    <ds:schemaRef ds:uri="http://purl.org/dc/elements/1.1/"/>
    <ds:schemaRef ds:uri="http://schemas.microsoft.com/office/infopath/2007/PartnerControls"/>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Office Theme</Template>
  <TotalTime>397</TotalTime>
  <Words>14030</Words>
  <Application>Microsoft Office PowerPoint</Application>
  <PresentationFormat>Presentación en pantalla (4:3)</PresentationFormat>
  <Paragraphs>849</Paragraphs>
  <Slides>68</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68</vt:i4>
      </vt:variant>
    </vt:vector>
  </HeadingPairs>
  <TitlesOfParts>
    <vt:vector size="73" baseType="lpstr">
      <vt:lpstr>Arial</vt:lpstr>
      <vt:lpstr>Calibri</vt:lpstr>
      <vt:lpstr>Calibri Light</vt:lpstr>
      <vt:lpstr>Segoe UI</vt:lpstr>
      <vt:lpstr>Tema de Office</vt:lpstr>
      <vt:lpstr>ORGANIGRAMA SSF Información por área organizacional</vt:lpstr>
      <vt:lpstr>Presentación de PowerPoint</vt:lpstr>
      <vt:lpstr>Contenido</vt:lpstr>
      <vt:lpstr>Consejo Directivo </vt:lpstr>
      <vt:lpstr>Superintendente del Sistema Financiero </vt:lpstr>
      <vt:lpstr>Auditoría Interna </vt:lpstr>
      <vt:lpstr>Auditoría Externa </vt:lpstr>
      <vt:lpstr>Unidad de Adquisiciones y Contrataciones Institucionales </vt:lpstr>
      <vt:lpstr>Superintendencia Adjunta de Bancos, Aseguradoras y  Otras Entidades Financieras </vt:lpstr>
      <vt:lpstr>Intendencia de Bancos y Conglomerados </vt:lpstr>
      <vt:lpstr>Departamento de Supervisión de Bancos </vt:lpstr>
      <vt:lpstr>Departamento de Supervisión de Conglomerados </vt:lpstr>
      <vt:lpstr>Departamento de Trámites </vt:lpstr>
      <vt:lpstr>Departamento de Supervisión de Servicios Complementarios </vt:lpstr>
      <vt:lpstr>Intendencia de Bancos Cooperativos y  Sociedades de Ahorro y Crédito </vt:lpstr>
      <vt:lpstr>Departamento de Supervisión de Bancos Cooperativos </vt:lpstr>
      <vt:lpstr>Departamento de Supervisión de Sociedades  de Ahorro y Crédito </vt:lpstr>
      <vt:lpstr>Departamento de Trámites de Bancos  Cooperativos y SAC </vt:lpstr>
      <vt:lpstr>Intendencia de Seguros</vt:lpstr>
      <vt:lpstr>Departamento de Supervisión de Seguros </vt:lpstr>
      <vt:lpstr>Departamento de Trámites y Actuaría </vt:lpstr>
      <vt:lpstr>Intendencia de Servicios Financieros Digitales</vt:lpstr>
      <vt:lpstr>Departamento de Supervisión de Servicios Financieros Digitales</vt:lpstr>
      <vt:lpstr>Superintendencia Adjunta de Pensiones </vt:lpstr>
      <vt:lpstr>Comisión Calificadora de Invalidez </vt:lpstr>
      <vt:lpstr>Intendencia del Sistema de Pensiones </vt:lpstr>
      <vt:lpstr>Departamento de Supervisión de Instituciones Previsionales </vt:lpstr>
      <vt:lpstr>Departamento de Supervisión de Afiliaciones y Beneficios </vt:lpstr>
      <vt:lpstr>Departamento de Supervisión de Inversiones  del Sistema de Pensiones </vt:lpstr>
      <vt:lpstr>Superintendencia Adjunta de Valores </vt:lpstr>
      <vt:lpstr>Intendencia de Valores </vt:lpstr>
      <vt:lpstr>Departamento de Supervisión de Mercados e Intermediarios </vt:lpstr>
      <vt:lpstr>Departamento de Supervisión de  Fondos de Inversión y Titularización </vt:lpstr>
      <vt:lpstr>Departamento de Oferta Pública  de Valores </vt:lpstr>
      <vt:lpstr>Superintendencia Adjunta de Instituciones  Estatales de Carácter Financiero </vt:lpstr>
      <vt:lpstr>Intendencia de Instituciones Estatales  de Carácter Financiero </vt:lpstr>
      <vt:lpstr>Departamento de Supervisión de Instituciones Estatales de Carácter Financiero </vt:lpstr>
      <vt:lpstr>Dirección de Administración y Finanzas </vt:lpstr>
      <vt:lpstr>Departamento de Gestión Humana  y Organizacional </vt:lpstr>
      <vt:lpstr>Departamento de Finanzas </vt:lpstr>
      <vt:lpstr>Departamento de Servicios Generales </vt:lpstr>
      <vt:lpstr>Unidad de Gestión Documental y Archivos </vt:lpstr>
      <vt:lpstr>Unidad de Género </vt:lpstr>
      <vt:lpstr>Unidad Ambiental </vt:lpstr>
      <vt:lpstr>Dirección de Tecnologías de la Información </vt:lpstr>
      <vt:lpstr>Departamento de Desarrollo de Sistemas </vt:lpstr>
      <vt:lpstr>Departamento de Infraestructura y  Soporte Técnico </vt:lpstr>
      <vt:lpstr>Departamento de Seguridad Informática </vt:lpstr>
      <vt:lpstr>Dirección de Atención al Usuario</vt:lpstr>
      <vt:lpstr>Dirección de Comunicaciones  y Educación Financiera </vt:lpstr>
      <vt:lpstr>Departamento de Comunicaciones   </vt:lpstr>
      <vt:lpstr>Departamento de Educación Financiera </vt:lpstr>
      <vt:lpstr>Dirección de Planificación y Estudios </vt:lpstr>
      <vt:lpstr>Departamento de Planificación y  Gestión de la Calidad </vt:lpstr>
      <vt:lpstr>Departamento de Análisis y Estudios </vt:lpstr>
      <vt:lpstr>Departamento de Desarrollo Regulatorio </vt:lpstr>
      <vt:lpstr>Dirección de Asuntos Jurídicos </vt:lpstr>
      <vt:lpstr>Departamento de Asesoría Legal </vt:lpstr>
      <vt:lpstr>Departamento de Registros  del Sistema Financiero </vt:lpstr>
      <vt:lpstr>Departamento de Litigios y Sanciones </vt:lpstr>
      <vt:lpstr>Unidad de Acceso a la Información Pública </vt:lpstr>
      <vt:lpstr>Dirección de Riesgos </vt:lpstr>
      <vt:lpstr>Departamento de Riesgo Mercado y Liquidez  </vt:lpstr>
      <vt:lpstr>Departamento de Riesgo  de Crédito </vt:lpstr>
      <vt:lpstr>Departamento de Riesgo Operacional  y Tecnológico</vt:lpstr>
      <vt:lpstr>Departamento de Riesgo de LA/FT </vt:lpstr>
      <vt:lpstr>Departamento de Central de Información </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Karen Carias</dc:creator>
  <cp:lastModifiedBy>Cristian Marcel Menjivar Navarrete</cp:lastModifiedBy>
  <cp:revision>102</cp:revision>
  <dcterms:created xsi:type="dcterms:W3CDTF">2020-08-17T23:51:16Z</dcterms:created>
  <dcterms:modified xsi:type="dcterms:W3CDTF">2022-02-02T20:38:16Z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DocIdItemGuid">
    <vt:lpwstr>ff3071cc-31fe-4e2e-ba50-35888c96d637</vt:lpwstr>
  </property>
  <property fmtid="{D5CDD505-2E9C-101B-9397-08002B2CF9AE}" pid="3" name="ContentTypeId">
    <vt:lpwstr>0x010100D837F2CC488FFB428594C34164CC56F6</vt:lpwstr>
  </property>
  <property fmtid="{D5CDD505-2E9C-101B-9397-08002B2CF9AE}" pid="4" name="TitusGUID">
    <vt:lpwstr>967ef46c-54dd-4f11-9c2a-7bcca2c5b9e7</vt:lpwstr>
  </property>
</Properties>
</file>