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customXml/itemProps4.xml" ContentType="application/vnd.openxmlformats-officedocument.customXmlProperties+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slideshow.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5"/>
  </p:sldMasterIdLst>
  <p:notesMasterIdLst>
    <p:notesMasterId r:id="rId71"/>
  </p:notesMasterIdLst>
  <p:handoutMasterIdLst>
    <p:handoutMasterId r:id="rId72"/>
  </p:handoutMasterIdLst>
  <p:sldIdLst>
    <p:sldId id="415" r:id="rId6"/>
    <p:sldId id="418" r:id="rId7"/>
    <p:sldId id="409" r:id="rId8"/>
    <p:sldId id="419" r:id="rId9"/>
    <p:sldId id="420" r:id="rId10"/>
    <p:sldId id="421" r:id="rId11"/>
    <p:sldId id="422" r:id="rId12"/>
    <p:sldId id="423" r:id="rId13"/>
    <p:sldId id="424" r:id="rId14"/>
    <p:sldId id="425" r:id="rId15"/>
    <p:sldId id="426" r:id="rId16"/>
    <p:sldId id="427" r:id="rId17"/>
    <p:sldId id="446" r:id="rId18"/>
    <p:sldId id="447" r:id="rId19"/>
    <p:sldId id="448" r:id="rId20"/>
    <p:sldId id="449" r:id="rId21"/>
    <p:sldId id="450" r:id="rId22"/>
    <p:sldId id="451" r:id="rId23"/>
    <p:sldId id="428" r:id="rId24"/>
    <p:sldId id="452" r:id="rId25"/>
    <p:sldId id="453" r:id="rId26"/>
    <p:sldId id="464" r:id="rId27"/>
    <p:sldId id="465" r:id="rId28"/>
    <p:sldId id="466" r:id="rId29"/>
    <p:sldId id="467" r:id="rId30"/>
    <p:sldId id="454" r:id="rId31"/>
    <p:sldId id="455" r:id="rId32"/>
    <p:sldId id="456" r:id="rId33"/>
    <p:sldId id="457" r:id="rId34"/>
    <p:sldId id="458" r:id="rId35"/>
    <p:sldId id="459" r:id="rId36"/>
    <p:sldId id="460" r:id="rId37"/>
    <p:sldId id="461" r:id="rId38"/>
    <p:sldId id="462" r:id="rId39"/>
    <p:sldId id="463" r:id="rId40"/>
    <p:sldId id="429" r:id="rId41"/>
    <p:sldId id="483" r:id="rId42"/>
    <p:sldId id="430" r:id="rId43"/>
    <p:sldId id="431" r:id="rId44"/>
    <p:sldId id="432" r:id="rId45"/>
    <p:sldId id="433" r:id="rId46"/>
    <p:sldId id="468" r:id="rId47"/>
    <p:sldId id="469" r:id="rId48"/>
    <p:sldId id="470" r:id="rId49"/>
    <p:sldId id="471" r:id="rId50"/>
    <p:sldId id="472" r:id="rId51"/>
    <p:sldId id="434" r:id="rId52"/>
    <p:sldId id="473" r:id="rId53"/>
    <p:sldId id="474" r:id="rId54"/>
    <p:sldId id="475" r:id="rId55"/>
    <p:sldId id="476" r:id="rId56"/>
    <p:sldId id="477" r:id="rId57"/>
    <p:sldId id="435" r:id="rId58"/>
    <p:sldId id="478" r:id="rId59"/>
    <p:sldId id="479" r:id="rId60"/>
    <p:sldId id="480" r:id="rId61"/>
    <p:sldId id="481" r:id="rId62"/>
    <p:sldId id="482" r:id="rId63"/>
    <p:sldId id="436" r:id="rId64"/>
    <p:sldId id="437" r:id="rId65"/>
    <p:sldId id="438" r:id="rId66"/>
    <p:sldId id="439" r:id="rId67"/>
    <p:sldId id="440" r:id="rId68"/>
    <p:sldId id="442" r:id="rId69"/>
    <p:sldId id="443" r:id="rId70"/>
  </p:sldIdLst>
  <p:sldSz cx="9144000" cy="6858000" type="screen4x3"/>
  <p:notesSz cx="7010400" cy="9296400"/>
  <p:custShowLst>
    <p:custShow name="CD" id="0">
      <p:sldLst>
        <p:sld r:id="rId8"/>
      </p:sldLst>
    </p:custShow>
    <p:custShow name="Auditoria Interna" id="1">
      <p:sldLst>
        <p:sld r:id="rId10"/>
      </p:sldLst>
    </p:custShow>
    <p:custShow name="Auditoria Externa" id="2">
      <p:sldLst>
        <p:sld r:id="rId11"/>
      </p:sldLst>
    </p:custShow>
    <p:custShow name="Superintendente del SF" id="3">
      <p:sldLst>
        <p:sld r:id="rId9"/>
      </p:sldLst>
    </p:custShow>
    <p:custShow name="Unidad Ambiental" id="4">
      <p:sldLst>
        <p:sld r:id="rId12"/>
      </p:sldLst>
    </p:custShow>
    <p:custShow name="Unidad de Genero" id="5">
      <p:sldLst>
        <p:sld r:id="rId13"/>
      </p:sldLst>
    </p:custShow>
    <p:custShow name="Oficina de Atencion al Usuario" id="6">
      <p:sldLst>
        <p:sld r:id="rId14"/>
      </p:sldLst>
    </p:custShow>
    <p:custShow name="Central de Inf" id="7">
      <p:sldLst>
        <p:sld r:id="rId15"/>
      </p:sldLst>
    </p:custShow>
    <p:custShow name="Comunicaciones" id="8">
      <p:sldLst>
        <p:sld r:id="rId16"/>
      </p:sldLst>
    </p:custShow>
    <p:custShow name="Administracion" id="9">
      <p:sldLst>
        <p:sld r:id="rId17"/>
      </p:sldLst>
    </p:custShow>
    <p:custShow name="Seguridad Ad" id="10">
      <p:sldLst>
        <p:sld r:id="rId18"/>
      </p:sldLst>
    </p:custShow>
    <p:custShow name="UACI" id="11">
      <p:sldLst>
        <p:sld r:id="rId19"/>
      </p:sldLst>
    </p:custShow>
    <p:custShow name="GESTION HUM" id="12">
      <p:sldLst>
        <p:sld r:id="rId20"/>
      </p:sldLst>
    </p:custShow>
    <p:custShow name="Finanzas" id="13">
      <p:sldLst>
        <p:sld r:id="rId21"/>
      </p:sldLst>
    </p:custShow>
    <p:custShow name="Serv Grales" id="14">
      <p:sldLst>
        <p:sld r:id="rId22"/>
      </p:sldLst>
    </p:custShow>
    <p:custShow name="Capacitaciones" id="15">
      <p:sldLst>
        <p:sld r:id="rId23"/>
      </p:sldLst>
    </p:custShow>
    <p:custShow name="Informatica" id="16">
      <p:sldLst>
        <p:sld r:id="rId24"/>
      </p:sldLst>
    </p:custShow>
    <p:custShow name="Desarrollo de Sistemas" id="17">
      <p:sldLst>
        <p:sld r:id="rId25"/>
      </p:sldLst>
    </p:custShow>
    <p:custShow name="Soporte Tec" id="18">
      <p:sldLst>
        <p:sld r:id="rId26"/>
      </p:sldLst>
    </p:custShow>
    <p:custShow name="MEtodologia" id="19">
      <p:sldLst>
        <p:sld r:id="rId27"/>
      </p:sldLst>
    </p:custShow>
    <p:custShow name="Analisis y Estudios" id="20">
      <p:sldLst>
        <p:sld r:id="rId28"/>
      </p:sldLst>
    </p:custShow>
    <p:custShow name="Desarrollo Regu" id="21">
      <p:sldLst>
        <p:sld r:id="rId29"/>
      </p:sldLst>
    </p:custShow>
    <p:custShow name="Admin" id="22">
      <p:sldLst>
        <p:sld r:id="rId17"/>
      </p:sldLst>
    </p:custShow>
    <p:custShow name="Seg Admin" id="23">
      <p:sldLst>
        <p:sld r:id="rId18"/>
      </p:sldLst>
    </p:custShow>
    <p:custShow name="uaci2" id="24">
      <p:sldLst>
        <p:sld r:id="rId19"/>
      </p:sldLst>
    </p:custShow>
    <p:custShow name="GH" id="25">
      <p:sldLst>
        <p:sld r:id="rId20"/>
      </p:sldLst>
    </p:custShow>
    <p:custShow name="Fina" id="26">
      <p:sldLst>
        <p:sld r:id="rId21"/>
      </p:sldLst>
    </p:custShow>
    <p:custShow name="servi gra" id="27">
      <p:sldLst>
        <p:sld r:id="rId22"/>
      </p:sldLst>
    </p:custShow>
    <p:custShow name="capac" id="28">
      <p:sldLst>
        <p:sld r:id="rId23"/>
      </p:sldLst>
    </p:custShow>
    <p:custShow name="D infor" id="29">
      <p:sldLst>
        <p:sld r:id="rId24"/>
      </p:sldLst>
    </p:custShow>
    <p:custShow name="DDS" id="30">
      <p:sldLst>
        <p:sld r:id="rId25"/>
      </p:sldLst>
    </p:custShow>
    <p:custShow name="DIS" id="31">
      <p:sldLst>
        <p:sld r:id="rId26"/>
      </p:sldLst>
    </p:custShow>
    <p:custShow name="DEM" id="32">
      <p:sldLst>
        <p:sld r:id="rId27"/>
      </p:sldLst>
    </p:custShow>
    <p:custShow name="DAE" id="33">
      <p:sldLst>
        <p:sld r:id="rId28"/>
      </p:sldLst>
    </p:custShow>
    <p:custShow name="DDR" id="34">
      <p:sldLst>
        <p:sld r:id="rId29"/>
      </p:sldLst>
    </p:custShow>
    <p:custShow name="DMG" id="35">
      <p:sldLst>
        <p:sld r:id="rId30"/>
      </p:sldLst>
    </p:custShow>
    <p:custShow name="DAJ" id="36">
      <p:sldLst>
        <p:sld r:id="rId31"/>
      </p:sldLst>
    </p:custShow>
    <p:custShow name="AL" id="37">
      <p:sldLst>
        <p:sld r:id="rId32"/>
      </p:sldLst>
    </p:custShow>
    <p:custShow name="REG" id="38">
      <p:sldLst>
        <p:sld r:id="rId34"/>
      </p:sldLst>
    </p:custShow>
    <p:custShow name="LI" id="39">
      <p:sldLst>
        <p:sld r:id="rId33"/>
      </p:sldLst>
    </p:custShow>
    <p:custShow name="UAI" id="40">
      <p:sldLst>
        <p:sld r:id="rId35"/>
      </p:sldLst>
    </p:custShow>
    <p:custShow name="D RIE" id="41">
      <p:sldLst>
        <p:sld r:id="rId36"/>
      </p:sldLst>
    </p:custShow>
    <p:custShow name="DRML" id="42">
      <p:sldLst>
        <p:sld r:id="rId37"/>
      </p:sldLst>
    </p:custShow>
    <p:custShow name="DRC" id="43">
      <p:sldLst>
        <p:sld r:id="rId38"/>
      </p:sldLst>
    </p:custShow>
    <p:custShow name="DROP" id="44">
      <p:sldLst>
        <p:sld r:id="rId39"/>
      </p:sldLst>
    </p:custShow>
    <p:custShow name="DLAFT" id="45">
      <p:sldLst>
        <p:sld r:id="rId40"/>
      </p:sldLst>
    </p:custShow>
    <p:custShow name="Presentación personalizada 1" id="46">
      <p:sldLst>
        <p:sld r:id="rId41"/>
      </p:sldLst>
    </p:custShow>
    <p:custShow name="Presentación personalizada 2" id="47">
      <p:sldLst>
        <p:sld r:id="rId41"/>
      </p:sldLst>
    </p:custShow>
    <p:custShow name="SAB" id="48">
      <p:sldLst>
        <p:sld r:id="rId43"/>
      </p:sldLst>
    </p:custShow>
    <p:custShow name="IBC" id="49">
      <p:sldLst>
        <p:sld r:id="rId44"/>
      </p:sldLst>
    </p:custShow>
    <p:custShow name="DSC" id="50">
      <p:sldLst>
        <p:sld r:id="rId45"/>
      </p:sldLst>
    </p:custShow>
    <p:custShow name="DSB" id="51">
      <p:sldLst>
        <p:sld r:id="rId46"/>
      </p:sldLst>
    </p:custShow>
    <p:custShow name="Presentación personalizada 3" id="52">
      <p:sldLst>
        <p:sld r:id="rId47"/>
      </p:sldLst>
    </p:custShow>
    <p:custShow name="DSS" id="53">
      <p:sldLst>
        <p:sld r:id="rId48"/>
      </p:sldLst>
    </p:custShow>
    <p:custShow name="IIF" id="54">
      <p:sldLst>
        <p:sld r:id="rId49"/>
      </p:sldLst>
    </p:custShow>
    <p:custShow name="SSE" id="55">
      <p:sldLst>
        <p:sld r:id="rId50"/>
      </p:sldLst>
    </p:custShow>
    <p:custShow name="SSOE" id="56">
      <p:sldLst>
        <p:sld r:id="rId51"/>
      </p:sldLst>
    </p:custShow>
    <p:custShow name="SAV" id="57">
      <p:sldLst>
        <p:sld r:id="rId52"/>
      </p:sldLst>
    </p:custShow>
    <p:custShow name="IVC" id="58">
      <p:sldLst>
        <p:sld r:id="rId53"/>
      </p:sldLst>
    </p:custShow>
    <p:custShow name="DSV" id="59">
      <p:sldLst>
        <p:sld r:id="rId54"/>
      </p:sldLst>
    </p:custShow>
    <p:custShow name="DSFI" id="60">
      <p:sldLst>
        <p:sld r:id="rId55"/>
      </p:sldLst>
    </p:custShow>
    <p:custShow name="DCGC" id="61">
      <p:sldLst>
        <p:sld r:id="rId56"/>
      </p:sldLst>
    </p:custShow>
    <p:custShow name="DAE2" id="62">
      <p:sldLst>
        <p:sld r:id="rId57"/>
      </p:sldLst>
    </p:custShow>
    <p:custShow name="SAP" id="63">
      <p:sldLst>
        <p:sld r:id="rId58"/>
      </p:sldLst>
    </p:custShow>
    <p:custShow name="CCI" id="64">
      <p:sldLst>
        <p:sld r:id="rId63"/>
      </p:sldLst>
    </p:custShow>
    <p:custShow name="ISAP" id="65">
      <p:sldLst>
        <p:sld r:id="rId59"/>
      </p:sldLst>
    </p:custShow>
    <p:custShow name="DSI" id="66">
      <p:sldLst>
        <p:sld r:id="rId60"/>
      </p:sldLst>
    </p:custShow>
    <p:custShow name="DSA" id="67">
      <p:sldLst>
        <p:sld r:id="rId61"/>
      </p:sldLst>
    </p:custShow>
    <p:custShow name="DSI2" id="68">
      <p:sldLst>
        <p:sld r:id="rId62"/>
      </p:sldLst>
    </p:custShow>
    <p:custShow name="Presentación personalizada 4" id="69">
      <p:sldLst>
        <p:sld r:id="rId64"/>
      </p:sldLst>
    </p:custShow>
    <p:custShow name="INES" id="70">
      <p:sldLst>
        <p:sld r:id="rId65"/>
      </p:sldLst>
    </p:custShow>
    <p:custShow name="DSBE" id="71">
      <p:sldLst>
        <p:sld r:id="rId66"/>
      </p:sldLst>
    </p:custShow>
    <p:custShow name="DSOEE" id="72">
      <p:sldLst>
        <p:sld r:id="rId67"/>
      </p:sldLst>
    </p:custShow>
    <p:custShow name="IBCSAC" id="73">
      <p:sldLst>
        <p:sld r:id="rId68"/>
      </p:sldLst>
    </p:custShow>
    <p:custShow name="DSBSAC" id="74">
      <p:sldLst>
        <p:sld r:id="rId69"/>
      </p:sldLst>
    </p:custShow>
    <p:custShow name="DSAC" id="75">
      <p:sldLst>
        <p:sld r:id="rId70"/>
      </p:sldLst>
    </p:custShow>
    <p:custShow name="DANE" id="76">
      <p:sldLst>
        <p:sld r:id="rId42"/>
      </p:sldLst>
    </p:custShow>
  </p:custShowLst>
  <p:defaultTextStyle>
    <a:defPPr>
      <a:defRPr lang="es-SV"/>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00"/>
    <a:srgbClr val="254061"/>
    <a:srgbClr val="17375E"/>
    <a:srgbClr val="CC9900"/>
    <a:srgbClr val="DACA8E"/>
    <a:srgbClr val="D0BB6E"/>
    <a:srgbClr val="FDE745"/>
    <a:srgbClr val="FFD55D"/>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Estilo oscuro 1 - Énfasi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46F890A9-2807-4EBB-B81D-B2AA78EC7F39}" styleName="Estilo oscuro 2 - Énfasis 5/Énfasi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8369" autoAdjust="0"/>
    <p:restoredTop sz="90870" autoAdjust="0"/>
  </p:normalViewPr>
  <p:slideViewPr>
    <p:cSldViewPr>
      <p:cViewPr>
        <p:scale>
          <a:sx n="100" d="100"/>
          <a:sy n="100" d="100"/>
        </p:scale>
        <p:origin x="-10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418"/>
    </p:cViewPr>
  </p:sorterViewPr>
  <p:notesViewPr>
    <p:cSldViewPr>
      <p:cViewPr varScale="1">
        <p:scale>
          <a:sx n="53" d="100"/>
          <a:sy n="53" d="100"/>
        </p:scale>
        <p:origin x="-1686" y="-102"/>
      </p:cViewPr>
      <p:guideLst>
        <p:guide orient="horz" pos="2928"/>
        <p:guide pos="2208"/>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slide" Target="slides/slide63.xml"/><Relationship Id="rId76" Type="http://schemas.openxmlformats.org/officeDocument/2006/relationships/tableStyles" Target="tableStyles.xml"/><Relationship Id="rId7" Type="http://schemas.openxmlformats.org/officeDocument/2006/relationships/slide" Target="slides/slide2.xml"/><Relationship Id="rId71"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slide" Target="slides/slide56.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handoutMaster" Target="handoutMasters/handoutMaster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1413" tIns="45706" rIns="91413" bIns="45706" rtlCol="0"/>
          <a:lstStyle>
            <a:lvl1pPr algn="l" fontAlgn="auto">
              <a:spcBef>
                <a:spcPts val="0"/>
              </a:spcBef>
              <a:spcAft>
                <a:spcPts val="0"/>
              </a:spcAft>
              <a:defRPr sz="1100">
                <a:latin typeface="+mn-lt"/>
                <a:cs typeface="+mn-cs"/>
              </a:defRPr>
            </a:lvl1pPr>
          </a:lstStyle>
          <a:p>
            <a:pPr>
              <a:defRPr/>
            </a:pPr>
            <a:endParaRPr lang="es-ES"/>
          </a:p>
        </p:txBody>
      </p:sp>
      <p:sp>
        <p:nvSpPr>
          <p:cNvPr id="3" name="2 Marcador de fecha"/>
          <p:cNvSpPr>
            <a:spLocks noGrp="1"/>
          </p:cNvSpPr>
          <p:nvPr>
            <p:ph type="dt" sz="quarter" idx="1"/>
          </p:nvPr>
        </p:nvSpPr>
        <p:spPr>
          <a:xfrm>
            <a:off x="3970338" y="0"/>
            <a:ext cx="3038475" cy="465138"/>
          </a:xfrm>
          <a:prstGeom prst="rect">
            <a:avLst/>
          </a:prstGeom>
        </p:spPr>
        <p:txBody>
          <a:bodyPr vert="horz" lIns="91413" tIns="45706" rIns="91413" bIns="45706" rtlCol="0"/>
          <a:lstStyle>
            <a:lvl1pPr algn="r" fontAlgn="auto">
              <a:spcBef>
                <a:spcPts val="0"/>
              </a:spcBef>
              <a:spcAft>
                <a:spcPts val="0"/>
              </a:spcAft>
              <a:defRPr sz="1100">
                <a:latin typeface="+mn-lt"/>
                <a:cs typeface="+mn-cs"/>
              </a:defRPr>
            </a:lvl1pPr>
          </a:lstStyle>
          <a:p>
            <a:pPr>
              <a:defRPr/>
            </a:pPr>
            <a:fld id="{23434C32-A28A-4994-96D5-025337C8EE01}" type="datetimeFigureOut">
              <a:rPr lang="es-ES"/>
              <a:pPr>
                <a:defRPr/>
              </a:pPr>
              <a:t>09/01/2018</a:t>
            </a:fld>
            <a:endParaRPr lang="es-ES" dirty="0"/>
          </a:p>
        </p:txBody>
      </p:sp>
      <p:sp>
        <p:nvSpPr>
          <p:cNvPr id="4" name="3 Marcador de pie de página"/>
          <p:cNvSpPr>
            <a:spLocks noGrp="1"/>
          </p:cNvSpPr>
          <p:nvPr>
            <p:ph type="ftr" sz="quarter" idx="2"/>
          </p:nvPr>
        </p:nvSpPr>
        <p:spPr>
          <a:xfrm>
            <a:off x="0" y="8829675"/>
            <a:ext cx="3038475" cy="465138"/>
          </a:xfrm>
          <a:prstGeom prst="rect">
            <a:avLst/>
          </a:prstGeom>
        </p:spPr>
        <p:txBody>
          <a:bodyPr vert="horz" lIns="91413" tIns="45706" rIns="91413" bIns="45706" rtlCol="0" anchor="b"/>
          <a:lstStyle>
            <a:lvl1pPr algn="l" fontAlgn="auto">
              <a:spcBef>
                <a:spcPts val="0"/>
              </a:spcBef>
              <a:spcAft>
                <a:spcPts val="0"/>
              </a:spcAft>
              <a:defRPr sz="1100">
                <a:latin typeface="+mn-lt"/>
                <a:cs typeface="+mn-cs"/>
              </a:defRPr>
            </a:lvl1pPr>
          </a:lstStyle>
          <a:p>
            <a:pPr>
              <a:defRPr/>
            </a:pPr>
            <a:endParaRPr lang="es-ES"/>
          </a:p>
        </p:txBody>
      </p:sp>
      <p:sp>
        <p:nvSpPr>
          <p:cNvPr id="5" name="4 Marcador de número de diapositiva"/>
          <p:cNvSpPr>
            <a:spLocks noGrp="1"/>
          </p:cNvSpPr>
          <p:nvPr>
            <p:ph type="sldNum" sz="quarter" idx="3"/>
          </p:nvPr>
        </p:nvSpPr>
        <p:spPr>
          <a:xfrm>
            <a:off x="3970338" y="8829675"/>
            <a:ext cx="3038475" cy="465138"/>
          </a:xfrm>
          <a:prstGeom prst="rect">
            <a:avLst/>
          </a:prstGeom>
        </p:spPr>
        <p:txBody>
          <a:bodyPr vert="horz" lIns="91413" tIns="45706" rIns="91413" bIns="45706" rtlCol="0" anchor="b"/>
          <a:lstStyle>
            <a:lvl1pPr algn="r" fontAlgn="auto">
              <a:spcBef>
                <a:spcPts val="0"/>
              </a:spcBef>
              <a:spcAft>
                <a:spcPts val="0"/>
              </a:spcAft>
              <a:defRPr sz="1100">
                <a:latin typeface="+mn-lt"/>
                <a:cs typeface="+mn-cs"/>
              </a:defRPr>
            </a:lvl1pPr>
          </a:lstStyle>
          <a:p>
            <a:pPr>
              <a:defRPr/>
            </a:pPr>
            <a:fld id="{DB583DD9-4433-4BC8-971A-D2924CAD52FE}" type="slidenum">
              <a:rPr lang="es-ES"/>
              <a:pPr>
                <a:defRPr/>
              </a:pPr>
              <a:t>‹Nº›</a:t>
            </a:fld>
            <a:endParaRPr lang="es-E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3150" tIns="46576" rIns="93150" bIns="46576" rtlCol="0"/>
          <a:lstStyle>
            <a:lvl1pPr algn="l" fontAlgn="auto">
              <a:spcBef>
                <a:spcPts val="0"/>
              </a:spcBef>
              <a:spcAft>
                <a:spcPts val="0"/>
              </a:spcAft>
              <a:defRPr sz="1100">
                <a:latin typeface="+mn-lt"/>
                <a:cs typeface="+mn-cs"/>
              </a:defRPr>
            </a:lvl1pPr>
          </a:lstStyle>
          <a:p>
            <a:pPr>
              <a:defRPr/>
            </a:pPr>
            <a:endParaRPr lang="es-SV"/>
          </a:p>
        </p:txBody>
      </p:sp>
      <p:sp>
        <p:nvSpPr>
          <p:cNvPr id="3" name="2 Marcador de fecha"/>
          <p:cNvSpPr>
            <a:spLocks noGrp="1"/>
          </p:cNvSpPr>
          <p:nvPr>
            <p:ph type="dt" idx="1"/>
          </p:nvPr>
        </p:nvSpPr>
        <p:spPr>
          <a:xfrm>
            <a:off x="3970338" y="0"/>
            <a:ext cx="3038475" cy="465138"/>
          </a:xfrm>
          <a:prstGeom prst="rect">
            <a:avLst/>
          </a:prstGeom>
        </p:spPr>
        <p:txBody>
          <a:bodyPr vert="horz" lIns="93150" tIns="46576" rIns="93150" bIns="46576" rtlCol="0"/>
          <a:lstStyle>
            <a:lvl1pPr algn="r" fontAlgn="auto">
              <a:spcBef>
                <a:spcPts val="0"/>
              </a:spcBef>
              <a:spcAft>
                <a:spcPts val="0"/>
              </a:spcAft>
              <a:defRPr sz="1100">
                <a:latin typeface="+mn-lt"/>
                <a:cs typeface="+mn-cs"/>
              </a:defRPr>
            </a:lvl1pPr>
          </a:lstStyle>
          <a:p>
            <a:pPr>
              <a:defRPr/>
            </a:pPr>
            <a:fld id="{D4DC3A7A-62A3-4A2C-ABB1-99AE47C0E60B}" type="datetimeFigureOut">
              <a:rPr lang="es-SV"/>
              <a:pPr>
                <a:defRPr/>
              </a:pPr>
              <a:t>09/01/2018</a:t>
            </a:fld>
            <a:endParaRPr lang="es-SV" dirty="0"/>
          </a:p>
        </p:txBody>
      </p:sp>
      <p:sp>
        <p:nvSpPr>
          <p:cNvPr id="4" name="3 Marcador de imagen de diapositiva"/>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50" tIns="46576" rIns="93150" bIns="46576" rtlCol="0" anchor="ctr"/>
          <a:lstStyle/>
          <a:p>
            <a:pPr lvl="0"/>
            <a:endParaRPr lang="es-SV" noProof="0" dirty="0"/>
          </a:p>
        </p:txBody>
      </p:sp>
      <p:sp>
        <p:nvSpPr>
          <p:cNvPr id="5" name="4 Marcador de notas"/>
          <p:cNvSpPr>
            <a:spLocks noGrp="1"/>
          </p:cNvSpPr>
          <p:nvPr>
            <p:ph type="body" sz="quarter" idx="3"/>
          </p:nvPr>
        </p:nvSpPr>
        <p:spPr>
          <a:xfrm>
            <a:off x="701675" y="4416425"/>
            <a:ext cx="5607050" cy="4183063"/>
          </a:xfrm>
          <a:prstGeom prst="rect">
            <a:avLst/>
          </a:prstGeom>
        </p:spPr>
        <p:txBody>
          <a:bodyPr vert="horz" lIns="93150" tIns="46576" rIns="93150" bIns="46576"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SV" noProof="0"/>
          </a:p>
        </p:txBody>
      </p:sp>
      <p:sp>
        <p:nvSpPr>
          <p:cNvPr id="6" name="5 Marcador de pie de página"/>
          <p:cNvSpPr>
            <a:spLocks noGrp="1"/>
          </p:cNvSpPr>
          <p:nvPr>
            <p:ph type="ftr" sz="quarter" idx="4"/>
          </p:nvPr>
        </p:nvSpPr>
        <p:spPr>
          <a:xfrm>
            <a:off x="0" y="8829675"/>
            <a:ext cx="3038475" cy="465138"/>
          </a:xfrm>
          <a:prstGeom prst="rect">
            <a:avLst/>
          </a:prstGeom>
        </p:spPr>
        <p:txBody>
          <a:bodyPr vert="horz" lIns="93150" tIns="46576" rIns="93150" bIns="46576" rtlCol="0" anchor="b"/>
          <a:lstStyle>
            <a:lvl1pPr algn="l" fontAlgn="auto">
              <a:spcBef>
                <a:spcPts val="0"/>
              </a:spcBef>
              <a:spcAft>
                <a:spcPts val="0"/>
              </a:spcAft>
              <a:defRPr sz="1100">
                <a:latin typeface="+mn-lt"/>
                <a:cs typeface="+mn-cs"/>
              </a:defRPr>
            </a:lvl1pPr>
          </a:lstStyle>
          <a:p>
            <a:pPr>
              <a:defRPr/>
            </a:pPr>
            <a:endParaRPr lang="es-SV"/>
          </a:p>
        </p:txBody>
      </p:sp>
      <p:sp>
        <p:nvSpPr>
          <p:cNvPr id="7" name="6 Marcador de número de diapositiva"/>
          <p:cNvSpPr>
            <a:spLocks noGrp="1"/>
          </p:cNvSpPr>
          <p:nvPr>
            <p:ph type="sldNum" sz="quarter" idx="5"/>
          </p:nvPr>
        </p:nvSpPr>
        <p:spPr>
          <a:xfrm>
            <a:off x="3970338" y="8829675"/>
            <a:ext cx="3038475" cy="465138"/>
          </a:xfrm>
          <a:prstGeom prst="rect">
            <a:avLst/>
          </a:prstGeom>
        </p:spPr>
        <p:txBody>
          <a:bodyPr vert="horz" lIns="93150" tIns="46576" rIns="93150" bIns="46576" rtlCol="0" anchor="b"/>
          <a:lstStyle>
            <a:lvl1pPr algn="r" fontAlgn="auto">
              <a:spcBef>
                <a:spcPts val="0"/>
              </a:spcBef>
              <a:spcAft>
                <a:spcPts val="0"/>
              </a:spcAft>
              <a:defRPr sz="1100">
                <a:latin typeface="+mn-lt"/>
                <a:cs typeface="+mn-cs"/>
              </a:defRPr>
            </a:lvl1pPr>
          </a:lstStyle>
          <a:p>
            <a:pPr>
              <a:defRPr/>
            </a:pPr>
            <a:fld id="{823761CB-4D2A-4326-9708-765B42179439}" type="slidenum">
              <a:rPr lang="es-SV"/>
              <a:pPr>
                <a:defRPr/>
              </a:pPr>
              <a:t>‹Nº›</a:t>
            </a:fld>
            <a:endParaRPr lang="es-SV"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69635"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SV" smtClean="0"/>
          </a:p>
        </p:txBody>
      </p:sp>
      <p:sp>
        <p:nvSpPr>
          <p:cNvPr id="4" name="3 Marcador de número de diapositiva"/>
          <p:cNvSpPr>
            <a:spLocks noGrp="1"/>
          </p:cNvSpPr>
          <p:nvPr>
            <p:ph type="sldNum" sz="quarter" idx="5"/>
          </p:nvPr>
        </p:nvSpPr>
        <p:spPr/>
        <p:txBody>
          <a:bodyPr/>
          <a:lstStyle/>
          <a:p>
            <a:pPr>
              <a:defRPr/>
            </a:pPr>
            <a:fld id="{BE7B67C8-DE7A-4966-863E-9D4103A860F6}" type="slidenum">
              <a:rPr lang="es-SV" smtClean="0"/>
              <a:pPr>
                <a:defRPr/>
              </a:pPr>
              <a:t>2</a:t>
            </a:fld>
            <a:endParaRPr lang="es-SV"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lvl1pPr>
              <a:defRPr/>
            </a:lvl1pPr>
          </a:lstStyle>
          <a:p>
            <a:pPr>
              <a:defRPr/>
            </a:pPr>
            <a:fld id="{36796392-6FCB-450D-A9D3-97DABA1FD53A}" type="datetime1">
              <a:rPr lang="es-SV"/>
              <a:pPr>
                <a:defRPr/>
              </a:pPr>
              <a:t>09/01/2018</a:t>
            </a:fld>
            <a:endParaRPr lang="es-SV" dirty="0"/>
          </a:p>
        </p:txBody>
      </p:sp>
      <p:sp>
        <p:nvSpPr>
          <p:cNvPr id="5" name="4 Marcador de pie de página"/>
          <p:cNvSpPr>
            <a:spLocks noGrp="1"/>
          </p:cNvSpPr>
          <p:nvPr>
            <p:ph type="ftr" sz="quarter" idx="11"/>
          </p:nvPr>
        </p:nvSpPr>
        <p:spPr/>
        <p:txBody>
          <a:bodyPr/>
          <a:lstStyle>
            <a:lvl1pPr>
              <a:defRPr/>
            </a:lvl1pPr>
          </a:lstStyle>
          <a:p>
            <a:pPr>
              <a:defRPr/>
            </a:pPr>
            <a:endParaRPr lang="es-SV"/>
          </a:p>
        </p:txBody>
      </p:sp>
      <p:sp>
        <p:nvSpPr>
          <p:cNvPr id="6" name="5 Marcador de número de diapositiva"/>
          <p:cNvSpPr>
            <a:spLocks noGrp="1"/>
          </p:cNvSpPr>
          <p:nvPr>
            <p:ph type="sldNum" sz="quarter" idx="12"/>
          </p:nvPr>
        </p:nvSpPr>
        <p:spPr/>
        <p:txBody>
          <a:bodyPr/>
          <a:lstStyle>
            <a:lvl1pPr>
              <a:defRPr/>
            </a:lvl1pPr>
          </a:lstStyle>
          <a:p>
            <a:pPr>
              <a:defRPr/>
            </a:pPr>
            <a:fld id="{7A9DA48B-6D24-46B0-AA7A-7A4840A33FFB}" type="slidenum">
              <a:rPr lang="es-SV"/>
              <a:pPr>
                <a:defRPr/>
              </a:pPr>
              <a:t>‹Nº›</a:t>
            </a:fld>
            <a:endParaRPr lang="es-SV"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lvl1pPr>
              <a:defRPr/>
            </a:lvl1pPr>
          </a:lstStyle>
          <a:p>
            <a:pPr>
              <a:defRPr/>
            </a:pPr>
            <a:fld id="{A9B24C81-F36C-44CE-9117-8B90F7616A8E}" type="datetime1">
              <a:rPr lang="es-SV"/>
              <a:pPr>
                <a:defRPr/>
              </a:pPr>
              <a:t>09/01/2018</a:t>
            </a:fld>
            <a:endParaRPr lang="es-SV" dirty="0"/>
          </a:p>
        </p:txBody>
      </p:sp>
      <p:sp>
        <p:nvSpPr>
          <p:cNvPr id="5" name="4 Marcador de pie de página"/>
          <p:cNvSpPr>
            <a:spLocks noGrp="1"/>
          </p:cNvSpPr>
          <p:nvPr>
            <p:ph type="ftr" sz="quarter" idx="11"/>
          </p:nvPr>
        </p:nvSpPr>
        <p:spPr/>
        <p:txBody>
          <a:bodyPr/>
          <a:lstStyle>
            <a:lvl1pPr>
              <a:defRPr/>
            </a:lvl1pPr>
          </a:lstStyle>
          <a:p>
            <a:pPr>
              <a:defRPr/>
            </a:pPr>
            <a:endParaRPr lang="es-SV"/>
          </a:p>
        </p:txBody>
      </p:sp>
      <p:sp>
        <p:nvSpPr>
          <p:cNvPr id="6" name="5 Marcador de número de diapositiva"/>
          <p:cNvSpPr>
            <a:spLocks noGrp="1"/>
          </p:cNvSpPr>
          <p:nvPr>
            <p:ph type="sldNum" sz="quarter" idx="12"/>
          </p:nvPr>
        </p:nvSpPr>
        <p:spPr/>
        <p:txBody>
          <a:bodyPr/>
          <a:lstStyle>
            <a:lvl1pPr>
              <a:defRPr/>
            </a:lvl1pPr>
          </a:lstStyle>
          <a:p>
            <a:pPr>
              <a:defRPr/>
            </a:pPr>
            <a:fld id="{DE762E1D-2408-4251-ADA5-0ABDA7DAF6D2}" type="slidenum">
              <a:rPr lang="es-SV"/>
              <a:pPr>
                <a:defRPr/>
              </a:pPr>
              <a:t>‹Nº›</a:t>
            </a:fld>
            <a:endParaRPr lang="es-SV"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lvl1pPr>
              <a:defRPr/>
            </a:lvl1pPr>
          </a:lstStyle>
          <a:p>
            <a:pPr>
              <a:defRPr/>
            </a:pPr>
            <a:fld id="{CB420C42-227A-40C5-AEE9-164EABC544F5}" type="datetime1">
              <a:rPr lang="es-SV"/>
              <a:pPr>
                <a:defRPr/>
              </a:pPr>
              <a:t>09/01/2018</a:t>
            </a:fld>
            <a:endParaRPr lang="es-SV" dirty="0"/>
          </a:p>
        </p:txBody>
      </p:sp>
      <p:sp>
        <p:nvSpPr>
          <p:cNvPr id="5" name="4 Marcador de pie de página"/>
          <p:cNvSpPr>
            <a:spLocks noGrp="1"/>
          </p:cNvSpPr>
          <p:nvPr>
            <p:ph type="ftr" sz="quarter" idx="11"/>
          </p:nvPr>
        </p:nvSpPr>
        <p:spPr/>
        <p:txBody>
          <a:bodyPr/>
          <a:lstStyle>
            <a:lvl1pPr>
              <a:defRPr/>
            </a:lvl1pPr>
          </a:lstStyle>
          <a:p>
            <a:pPr>
              <a:defRPr/>
            </a:pPr>
            <a:endParaRPr lang="es-SV"/>
          </a:p>
        </p:txBody>
      </p:sp>
      <p:sp>
        <p:nvSpPr>
          <p:cNvPr id="6" name="5 Marcador de número de diapositiva"/>
          <p:cNvSpPr>
            <a:spLocks noGrp="1"/>
          </p:cNvSpPr>
          <p:nvPr>
            <p:ph type="sldNum" sz="quarter" idx="12"/>
          </p:nvPr>
        </p:nvSpPr>
        <p:spPr/>
        <p:txBody>
          <a:bodyPr/>
          <a:lstStyle>
            <a:lvl1pPr>
              <a:defRPr/>
            </a:lvl1pPr>
          </a:lstStyle>
          <a:p>
            <a:pPr>
              <a:defRPr/>
            </a:pPr>
            <a:fld id="{03F2D1D5-2881-4BB3-9561-173E3D02BEF6}" type="slidenum">
              <a:rPr lang="es-SV"/>
              <a:pPr>
                <a:defRPr/>
              </a:pPr>
              <a:t>‹Nº›</a:t>
            </a:fld>
            <a:endParaRPr lang="es-SV"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66531CA7-283A-4D0C-ABC6-419B6AF20579}" type="datetime1">
              <a:rPr lang="es-SV"/>
              <a:pPr>
                <a:defRPr/>
              </a:pPr>
              <a:t>09/01/2018</a:t>
            </a:fld>
            <a:endParaRPr lang="es-SV" dirty="0"/>
          </a:p>
        </p:txBody>
      </p:sp>
      <p:sp>
        <p:nvSpPr>
          <p:cNvPr id="4" name="4 Marcador de pie de página"/>
          <p:cNvSpPr>
            <a:spLocks noGrp="1"/>
          </p:cNvSpPr>
          <p:nvPr>
            <p:ph type="ftr" sz="quarter" idx="11"/>
          </p:nvPr>
        </p:nvSpPr>
        <p:spPr/>
        <p:txBody>
          <a:bodyPr/>
          <a:lstStyle>
            <a:lvl1pPr>
              <a:defRPr/>
            </a:lvl1pPr>
          </a:lstStyle>
          <a:p>
            <a:pPr>
              <a:defRPr/>
            </a:pPr>
            <a:endParaRPr lang="es-SV"/>
          </a:p>
        </p:txBody>
      </p:sp>
      <p:sp>
        <p:nvSpPr>
          <p:cNvPr id="5" name="5 Marcador de número de diapositiva"/>
          <p:cNvSpPr>
            <a:spLocks noGrp="1"/>
          </p:cNvSpPr>
          <p:nvPr>
            <p:ph type="sldNum" sz="quarter" idx="12"/>
          </p:nvPr>
        </p:nvSpPr>
        <p:spPr/>
        <p:txBody>
          <a:bodyPr/>
          <a:lstStyle>
            <a:lvl1pPr>
              <a:defRPr/>
            </a:lvl1pPr>
          </a:lstStyle>
          <a:p>
            <a:pPr>
              <a:defRPr/>
            </a:pPr>
            <a:fld id="{592F1C23-30CC-41A2-B709-5054B8E1969C}" type="slidenum">
              <a:rPr lang="es-SV"/>
              <a:pPr>
                <a:defRPr/>
              </a:pPr>
              <a:t>‹Nº›</a:t>
            </a:fld>
            <a:endParaRPr lang="es-SV"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SV"/>
          </a:p>
        </p:txBody>
      </p:sp>
      <p:sp>
        <p:nvSpPr>
          <p:cNvPr id="3" name="3 Marcador de fecha"/>
          <p:cNvSpPr>
            <a:spLocks noGrp="1"/>
          </p:cNvSpPr>
          <p:nvPr>
            <p:ph type="dt" sz="half" idx="10"/>
          </p:nvPr>
        </p:nvSpPr>
        <p:spPr/>
        <p:txBody>
          <a:bodyPr/>
          <a:lstStyle>
            <a:lvl1pPr>
              <a:defRPr/>
            </a:lvl1pPr>
          </a:lstStyle>
          <a:p>
            <a:pPr>
              <a:defRPr/>
            </a:pPr>
            <a:fld id="{C27A3F92-A654-4201-8DBE-A7EECC43D75E}" type="datetime1">
              <a:rPr lang="es-SV"/>
              <a:pPr>
                <a:defRPr/>
              </a:pPr>
              <a:t>09/01/2018</a:t>
            </a:fld>
            <a:endParaRPr lang="es-SV" dirty="0"/>
          </a:p>
        </p:txBody>
      </p:sp>
      <p:sp>
        <p:nvSpPr>
          <p:cNvPr id="4" name="4 Marcador de pie de página"/>
          <p:cNvSpPr>
            <a:spLocks noGrp="1"/>
          </p:cNvSpPr>
          <p:nvPr>
            <p:ph type="ftr" sz="quarter" idx="11"/>
          </p:nvPr>
        </p:nvSpPr>
        <p:spPr/>
        <p:txBody>
          <a:bodyPr/>
          <a:lstStyle>
            <a:lvl1pPr>
              <a:defRPr/>
            </a:lvl1pPr>
          </a:lstStyle>
          <a:p>
            <a:pPr>
              <a:defRPr/>
            </a:pPr>
            <a:endParaRPr lang="es-SV"/>
          </a:p>
        </p:txBody>
      </p:sp>
      <p:sp>
        <p:nvSpPr>
          <p:cNvPr id="5" name="5 Marcador de número de diapositiva"/>
          <p:cNvSpPr>
            <a:spLocks noGrp="1"/>
          </p:cNvSpPr>
          <p:nvPr>
            <p:ph type="sldNum" sz="quarter" idx="12"/>
          </p:nvPr>
        </p:nvSpPr>
        <p:spPr/>
        <p:txBody>
          <a:bodyPr/>
          <a:lstStyle>
            <a:lvl1pPr>
              <a:defRPr/>
            </a:lvl1pPr>
          </a:lstStyle>
          <a:p>
            <a:pPr>
              <a:defRPr/>
            </a:pPr>
            <a:fld id="{5199C103-0D9C-408C-9457-FE22C4BED6CD}" type="slidenum">
              <a:rPr lang="es-SV"/>
              <a:pPr>
                <a:defRPr/>
              </a:pPr>
              <a:t>‹Nº›</a:t>
            </a:fld>
            <a:endParaRPr lang="es-SV"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SV"/>
          </a:p>
        </p:txBody>
      </p:sp>
      <p:sp>
        <p:nvSpPr>
          <p:cNvPr id="3" name="3 Marcador de fecha"/>
          <p:cNvSpPr>
            <a:spLocks noGrp="1"/>
          </p:cNvSpPr>
          <p:nvPr>
            <p:ph type="dt" sz="half" idx="10"/>
          </p:nvPr>
        </p:nvSpPr>
        <p:spPr/>
        <p:txBody>
          <a:bodyPr/>
          <a:lstStyle>
            <a:lvl1pPr>
              <a:defRPr/>
            </a:lvl1pPr>
          </a:lstStyle>
          <a:p>
            <a:pPr>
              <a:defRPr/>
            </a:pPr>
            <a:fld id="{6A4BEB87-37BE-417B-9C01-E00B4AD47262}" type="datetime1">
              <a:rPr lang="es-SV"/>
              <a:pPr>
                <a:defRPr/>
              </a:pPr>
              <a:t>09/01/2018</a:t>
            </a:fld>
            <a:endParaRPr lang="es-SV" dirty="0"/>
          </a:p>
        </p:txBody>
      </p:sp>
      <p:sp>
        <p:nvSpPr>
          <p:cNvPr id="4" name="4 Marcador de pie de página"/>
          <p:cNvSpPr>
            <a:spLocks noGrp="1"/>
          </p:cNvSpPr>
          <p:nvPr>
            <p:ph type="ftr" sz="quarter" idx="11"/>
          </p:nvPr>
        </p:nvSpPr>
        <p:spPr/>
        <p:txBody>
          <a:bodyPr/>
          <a:lstStyle>
            <a:lvl1pPr>
              <a:defRPr/>
            </a:lvl1pPr>
          </a:lstStyle>
          <a:p>
            <a:pPr>
              <a:defRPr/>
            </a:pPr>
            <a:endParaRPr lang="es-SV"/>
          </a:p>
        </p:txBody>
      </p:sp>
      <p:sp>
        <p:nvSpPr>
          <p:cNvPr id="5" name="5 Marcador de número de diapositiva"/>
          <p:cNvSpPr>
            <a:spLocks noGrp="1"/>
          </p:cNvSpPr>
          <p:nvPr>
            <p:ph type="sldNum" sz="quarter" idx="12"/>
          </p:nvPr>
        </p:nvSpPr>
        <p:spPr/>
        <p:txBody>
          <a:bodyPr/>
          <a:lstStyle>
            <a:lvl1pPr>
              <a:defRPr/>
            </a:lvl1pPr>
          </a:lstStyle>
          <a:p>
            <a:pPr>
              <a:defRPr/>
            </a:pPr>
            <a:fld id="{1B879DD0-A546-4089-93C4-B893DF1DB063}" type="slidenum">
              <a:rPr lang="es-SV"/>
              <a:pPr>
                <a:defRPr/>
              </a:pPr>
              <a:t>‹Nº›</a:t>
            </a:fld>
            <a:endParaRPr lang="es-SV"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lvl1pPr>
              <a:defRPr/>
            </a:lvl1pPr>
          </a:lstStyle>
          <a:p>
            <a:pPr>
              <a:defRPr/>
            </a:pPr>
            <a:fld id="{FD9FC8C3-CE5B-49C4-8B07-19E98AD0035F}" type="datetime1">
              <a:rPr lang="es-SV"/>
              <a:pPr>
                <a:defRPr/>
              </a:pPr>
              <a:t>09/01/2018</a:t>
            </a:fld>
            <a:endParaRPr lang="es-SV" dirty="0"/>
          </a:p>
        </p:txBody>
      </p:sp>
      <p:sp>
        <p:nvSpPr>
          <p:cNvPr id="5" name="4 Marcador de pie de página"/>
          <p:cNvSpPr>
            <a:spLocks noGrp="1"/>
          </p:cNvSpPr>
          <p:nvPr>
            <p:ph type="ftr" sz="quarter" idx="11"/>
          </p:nvPr>
        </p:nvSpPr>
        <p:spPr/>
        <p:txBody>
          <a:bodyPr/>
          <a:lstStyle>
            <a:lvl1pPr>
              <a:defRPr/>
            </a:lvl1pPr>
          </a:lstStyle>
          <a:p>
            <a:pPr>
              <a:defRPr/>
            </a:pPr>
            <a:endParaRPr lang="es-SV"/>
          </a:p>
        </p:txBody>
      </p:sp>
      <p:sp>
        <p:nvSpPr>
          <p:cNvPr id="6" name="5 Marcador de número de diapositiva"/>
          <p:cNvSpPr>
            <a:spLocks noGrp="1"/>
          </p:cNvSpPr>
          <p:nvPr>
            <p:ph type="sldNum" sz="quarter" idx="12"/>
          </p:nvPr>
        </p:nvSpPr>
        <p:spPr/>
        <p:txBody>
          <a:bodyPr/>
          <a:lstStyle>
            <a:lvl1pPr>
              <a:defRPr/>
            </a:lvl1pPr>
          </a:lstStyle>
          <a:p>
            <a:pPr>
              <a:defRPr/>
            </a:pPr>
            <a:fld id="{F77033E6-ABE8-4E19-AEDA-ABE005558B84}" type="slidenum">
              <a:rPr lang="es-SV"/>
              <a:pPr>
                <a:defRPr/>
              </a:pPr>
              <a:t>‹Nº›</a:t>
            </a:fld>
            <a:endParaRPr lang="es-SV"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8EBA1719-35D5-4389-90CE-EA7FC39557CD}" type="datetime1">
              <a:rPr lang="es-SV"/>
              <a:pPr>
                <a:defRPr/>
              </a:pPr>
              <a:t>09/01/2018</a:t>
            </a:fld>
            <a:endParaRPr lang="es-SV" dirty="0"/>
          </a:p>
        </p:txBody>
      </p:sp>
      <p:sp>
        <p:nvSpPr>
          <p:cNvPr id="5" name="4 Marcador de pie de página"/>
          <p:cNvSpPr>
            <a:spLocks noGrp="1"/>
          </p:cNvSpPr>
          <p:nvPr>
            <p:ph type="ftr" sz="quarter" idx="11"/>
          </p:nvPr>
        </p:nvSpPr>
        <p:spPr/>
        <p:txBody>
          <a:bodyPr/>
          <a:lstStyle>
            <a:lvl1pPr>
              <a:defRPr/>
            </a:lvl1pPr>
          </a:lstStyle>
          <a:p>
            <a:pPr>
              <a:defRPr/>
            </a:pPr>
            <a:endParaRPr lang="es-SV"/>
          </a:p>
        </p:txBody>
      </p:sp>
      <p:sp>
        <p:nvSpPr>
          <p:cNvPr id="6" name="5 Marcador de número de diapositiva"/>
          <p:cNvSpPr>
            <a:spLocks noGrp="1"/>
          </p:cNvSpPr>
          <p:nvPr>
            <p:ph type="sldNum" sz="quarter" idx="12"/>
          </p:nvPr>
        </p:nvSpPr>
        <p:spPr/>
        <p:txBody>
          <a:bodyPr/>
          <a:lstStyle>
            <a:lvl1pPr>
              <a:defRPr/>
            </a:lvl1pPr>
          </a:lstStyle>
          <a:p>
            <a:pPr>
              <a:defRPr/>
            </a:pPr>
            <a:fld id="{EC299AD8-E118-4AFF-A952-18C5700CDD57}" type="slidenum">
              <a:rPr lang="es-SV"/>
              <a:pPr>
                <a:defRPr/>
              </a:pPr>
              <a:t>‹Nº›</a:t>
            </a:fld>
            <a:endParaRPr lang="es-SV"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3 Marcador de fecha"/>
          <p:cNvSpPr>
            <a:spLocks noGrp="1"/>
          </p:cNvSpPr>
          <p:nvPr>
            <p:ph type="dt" sz="half" idx="10"/>
          </p:nvPr>
        </p:nvSpPr>
        <p:spPr/>
        <p:txBody>
          <a:bodyPr/>
          <a:lstStyle>
            <a:lvl1pPr>
              <a:defRPr/>
            </a:lvl1pPr>
          </a:lstStyle>
          <a:p>
            <a:pPr>
              <a:defRPr/>
            </a:pPr>
            <a:fld id="{69BCF488-B38A-4287-BBE6-34D36BB14D6F}" type="datetime1">
              <a:rPr lang="es-SV"/>
              <a:pPr>
                <a:defRPr/>
              </a:pPr>
              <a:t>09/01/2018</a:t>
            </a:fld>
            <a:endParaRPr lang="es-SV" dirty="0"/>
          </a:p>
        </p:txBody>
      </p:sp>
      <p:sp>
        <p:nvSpPr>
          <p:cNvPr id="6" name="4 Marcador de pie de página"/>
          <p:cNvSpPr>
            <a:spLocks noGrp="1"/>
          </p:cNvSpPr>
          <p:nvPr>
            <p:ph type="ftr" sz="quarter" idx="11"/>
          </p:nvPr>
        </p:nvSpPr>
        <p:spPr/>
        <p:txBody>
          <a:bodyPr/>
          <a:lstStyle>
            <a:lvl1pPr>
              <a:defRPr/>
            </a:lvl1pPr>
          </a:lstStyle>
          <a:p>
            <a:pPr>
              <a:defRPr/>
            </a:pPr>
            <a:endParaRPr lang="es-SV"/>
          </a:p>
        </p:txBody>
      </p:sp>
      <p:sp>
        <p:nvSpPr>
          <p:cNvPr id="7" name="5 Marcador de número de diapositiva"/>
          <p:cNvSpPr>
            <a:spLocks noGrp="1"/>
          </p:cNvSpPr>
          <p:nvPr>
            <p:ph type="sldNum" sz="quarter" idx="12"/>
          </p:nvPr>
        </p:nvSpPr>
        <p:spPr/>
        <p:txBody>
          <a:bodyPr/>
          <a:lstStyle>
            <a:lvl1pPr>
              <a:defRPr/>
            </a:lvl1pPr>
          </a:lstStyle>
          <a:p>
            <a:pPr>
              <a:defRPr/>
            </a:pPr>
            <a:fld id="{7D2055DE-9E90-4E99-870B-0CFD93DB99CD}" type="slidenum">
              <a:rPr lang="es-SV"/>
              <a:pPr>
                <a:defRPr/>
              </a:pPr>
              <a:t>‹Nº›</a:t>
            </a:fld>
            <a:endParaRPr lang="es-SV"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3 Marcador de fecha"/>
          <p:cNvSpPr>
            <a:spLocks noGrp="1"/>
          </p:cNvSpPr>
          <p:nvPr>
            <p:ph type="dt" sz="half" idx="10"/>
          </p:nvPr>
        </p:nvSpPr>
        <p:spPr/>
        <p:txBody>
          <a:bodyPr/>
          <a:lstStyle>
            <a:lvl1pPr>
              <a:defRPr/>
            </a:lvl1pPr>
          </a:lstStyle>
          <a:p>
            <a:pPr>
              <a:defRPr/>
            </a:pPr>
            <a:fld id="{4A967475-C0E1-4C67-992D-96CA59EA9E8A}" type="datetime1">
              <a:rPr lang="es-SV"/>
              <a:pPr>
                <a:defRPr/>
              </a:pPr>
              <a:t>09/01/2018</a:t>
            </a:fld>
            <a:endParaRPr lang="es-SV" dirty="0"/>
          </a:p>
        </p:txBody>
      </p:sp>
      <p:sp>
        <p:nvSpPr>
          <p:cNvPr id="8" name="4 Marcador de pie de página"/>
          <p:cNvSpPr>
            <a:spLocks noGrp="1"/>
          </p:cNvSpPr>
          <p:nvPr>
            <p:ph type="ftr" sz="quarter" idx="11"/>
          </p:nvPr>
        </p:nvSpPr>
        <p:spPr/>
        <p:txBody>
          <a:bodyPr/>
          <a:lstStyle>
            <a:lvl1pPr>
              <a:defRPr/>
            </a:lvl1pPr>
          </a:lstStyle>
          <a:p>
            <a:pPr>
              <a:defRPr/>
            </a:pPr>
            <a:endParaRPr lang="es-SV"/>
          </a:p>
        </p:txBody>
      </p:sp>
      <p:sp>
        <p:nvSpPr>
          <p:cNvPr id="9" name="5 Marcador de número de diapositiva"/>
          <p:cNvSpPr>
            <a:spLocks noGrp="1"/>
          </p:cNvSpPr>
          <p:nvPr>
            <p:ph type="sldNum" sz="quarter" idx="12"/>
          </p:nvPr>
        </p:nvSpPr>
        <p:spPr/>
        <p:txBody>
          <a:bodyPr/>
          <a:lstStyle>
            <a:lvl1pPr>
              <a:defRPr/>
            </a:lvl1pPr>
          </a:lstStyle>
          <a:p>
            <a:pPr>
              <a:defRPr/>
            </a:pPr>
            <a:fld id="{AB1BB3E7-40B5-4249-A0AF-6D1CFA01A21E}" type="slidenum">
              <a:rPr lang="es-SV"/>
              <a:pPr>
                <a:defRPr/>
              </a:pPr>
              <a:t>‹Nº›</a:t>
            </a:fld>
            <a:endParaRPr lang="es-SV"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SV"/>
          </a:p>
        </p:txBody>
      </p:sp>
      <p:sp>
        <p:nvSpPr>
          <p:cNvPr id="3" name="3 Marcador de fecha"/>
          <p:cNvSpPr>
            <a:spLocks noGrp="1"/>
          </p:cNvSpPr>
          <p:nvPr>
            <p:ph type="dt" sz="half" idx="10"/>
          </p:nvPr>
        </p:nvSpPr>
        <p:spPr/>
        <p:txBody>
          <a:bodyPr/>
          <a:lstStyle>
            <a:lvl1pPr>
              <a:defRPr/>
            </a:lvl1pPr>
          </a:lstStyle>
          <a:p>
            <a:pPr>
              <a:defRPr/>
            </a:pPr>
            <a:fld id="{7A56365D-442F-463E-A2B1-8927E64AE51A}" type="datetime1">
              <a:rPr lang="es-SV"/>
              <a:pPr>
                <a:defRPr/>
              </a:pPr>
              <a:t>09/01/2018</a:t>
            </a:fld>
            <a:endParaRPr lang="es-SV" dirty="0"/>
          </a:p>
        </p:txBody>
      </p:sp>
      <p:sp>
        <p:nvSpPr>
          <p:cNvPr id="4" name="4 Marcador de pie de página"/>
          <p:cNvSpPr>
            <a:spLocks noGrp="1"/>
          </p:cNvSpPr>
          <p:nvPr>
            <p:ph type="ftr" sz="quarter" idx="11"/>
          </p:nvPr>
        </p:nvSpPr>
        <p:spPr/>
        <p:txBody>
          <a:bodyPr/>
          <a:lstStyle>
            <a:lvl1pPr>
              <a:defRPr/>
            </a:lvl1pPr>
          </a:lstStyle>
          <a:p>
            <a:pPr>
              <a:defRPr/>
            </a:pPr>
            <a:endParaRPr lang="es-SV"/>
          </a:p>
        </p:txBody>
      </p:sp>
      <p:sp>
        <p:nvSpPr>
          <p:cNvPr id="5" name="5 Marcador de número de diapositiva"/>
          <p:cNvSpPr>
            <a:spLocks noGrp="1"/>
          </p:cNvSpPr>
          <p:nvPr>
            <p:ph type="sldNum" sz="quarter" idx="12"/>
          </p:nvPr>
        </p:nvSpPr>
        <p:spPr/>
        <p:txBody>
          <a:bodyPr/>
          <a:lstStyle>
            <a:lvl1pPr>
              <a:defRPr/>
            </a:lvl1pPr>
          </a:lstStyle>
          <a:p>
            <a:pPr>
              <a:defRPr/>
            </a:pPr>
            <a:fld id="{94A405C3-0AA0-4EB1-A3BF-7E388CC7F381}" type="slidenum">
              <a:rPr lang="es-SV"/>
              <a:pPr>
                <a:defRPr/>
              </a:pPr>
              <a:t>‹Nº›</a:t>
            </a:fld>
            <a:endParaRPr lang="es-SV"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EDFD522D-DC45-4062-812D-41712153BCD7}" type="datetime1">
              <a:rPr lang="es-SV"/>
              <a:pPr>
                <a:defRPr/>
              </a:pPr>
              <a:t>09/01/2018</a:t>
            </a:fld>
            <a:endParaRPr lang="es-SV" dirty="0"/>
          </a:p>
        </p:txBody>
      </p:sp>
      <p:sp>
        <p:nvSpPr>
          <p:cNvPr id="3" name="4 Marcador de pie de página"/>
          <p:cNvSpPr>
            <a:spLocks noGrp="1"/>
          </p:cNvSpPr>
          <p:nvPr>
            <p:ph type="ftr" sz="quarter" idx="11"/>
          </p:nvPr>
        </p:nvSpPr>
        <p:spPr/>
        <p:txBody>
          <a:bodyPr/>
          <a:lstStyle>
            <a:lvl1pPr>
              <a:defRPr/>
            </a:lvl1pPr>
          </a:lstStyle>
          <a:p>
            <a:pPr>
              <a:defRPr/>
            </a:pPr>
            <a:endParaRPr lang="es-SV"/>
          </a:p>
        </p:txBody>
      </p:sp>
      <p:sp>
        <p:nvSpPr>
          <p:cNvPr id="4" name="5 Marcador de número de diapositiva"/>
          <p:cNvSpPr>
            <a:spLocks noGrp="1"/>
          </p:cNvSpPr>
          <p:nvPr>
            <p:ph type="sldNum" sz="quarter" idx="12"/>
          </p:nvPr>
        </p:nvSpPr>
        <p:spPr/>
        <p:txBody>
          <a:bodyPr/>
          <a:lstStyle>
            <a:lvl1pPr>
              <a:defRPr/>
            </a:lvl1pPr>
          </a:lstStyle>
          <a:p>
            <a:pPr>
              <a:defRPr/>
            </a:pPr>
            <a:fld id="{51C94C43-4B1D-42A0-8A3E-20F814E1FBAE}" type="slidenum">
              <a:rPr lang="es-SV"/>
              <a:pPr>
                <a:defRPr/>
              </a:pPr>
              <a:t>‹Nº›</a:t>
            </a:fld>
            <a:endParaRPr lang="es-SV"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98007755-AE61-48B8-835F-81D9FEA89D7B}" type="datetime1">
              <a:rPr lang="es-SV"/>
              <a:pPr>
                <a:defRPr/>
              </a:pPr>
              <a:t>09/01/2018</a:t>
            </a:fld>
            <a:endParaRPr lang="es-SV" dirty="0"/>
          </a:p>
        </p:txBody>
      </p:sp>
      <p:sp>
        <p:nvSpPr>
          <p:cNvPr id="6" name="4 Marcador de pie de página"/>
          <p:cNvSpPr>
            <a:spLocks noGrp="1"/>
          </p:cNvSpPr>
          <p:nvPr>
            <p:ph type="ftr" sz="quarter" idx="11"/>
          </p:nvPr>
        </p:nvSpPr>
        <p:spPr/>
        <p:txBody>
          <a:bodyPr/>
          <a:lstStyle>
            <a:lvl1pPr>
              <a:defRPr/>
            </a:lvl1pPr>
          </a:lstStyle>
          <a:p>
            <a:pPr>
              <a:defRPr/>
            </a:pPr>
            <a:endParaRPr lang="es-SV"/>
          </a:p>
        </p:txBody>
      </p:sp>
      <p:sp>
        <p:nvSpPr>
          <p:cNvPr id="7" name="5 Marcador de número de diapositiva"/>
          <p:cNvSpPr>
            <a:spLocks noGrp="1"/>
          </p:cNvSpPr>
          <p:nvPr>
            <p:ph type="sldNum" sz="quarter" idx="12"/>
          </p:nvPr>
        </p:nvSpPr>
        <p:spPr/>
        <p:txBody>
          <a:bodyPr/>
          <a:lstStyle>
            <a:lvl1pPr>
              <a:defRPr/>
            </a:lvl1pPr>
          </a:lstStyle>
          <a:p>
            <a:pPr>
              <a:defRPr/>
            </a:pPr>
            <a:fld id="{BB9600C6-8D9E-424E-A89E-B522FD248088}" type="slidenum">
              <a:rPr lang="es-SV"/>
              <a:pPr>
                <a:defRPr/>
              </a:pPr>
              <a:t>‹Nº›</a:t>
            </a:fld>
            <a:endParaRPr lang="es-SV"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dirty="0" smtClean="0"/>
              <a:t>Haga clic en el icono para agregar una imagen</a:t>
            </a:r>
            <a:endParaRPr lang="es-SV" noProof="0" dirty="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813B3E4A-DB01-4CB3-A320-475401A87035}" type="datetime1">
              <a:rPr lang="es-SV"/>
              <a:pPr>
                <a:defRPr/>
              </a:pPr>
              <a:t>09/01/2018</a:t>
            </a:fld>
            <a:endParaRPr lang="es-SV" dirty="0"/>
          </a:p>
        </p:txBody>
      </p:sp>
      <p:sp>
        <p:nvSpPr>
          <p:cNvPr id="6" name="4 Marcador de pie de página"/>
          <p:cNvSpPr>
            <a:spLocks noGrp="1"/>
          </p:cNvSpPr>
          <p:nvPr>
            <p:ph type="ftr" sz="quarter" idx="11"/>
          </p:nvPr>
        </p:nvSpPr>
        <p:spPr/>
        <p:txBody>
          <a:bodyPr/>
          <a:lstStyle>
            <a:lvl1pPr>
              <a:defRPr/>
            </a:lvl1pPr>
          </a:lstStyle>
          <a:p>
            <a:pPr>
              <a:defRPr/>
            </a:pPr>
            <a:endParaRPr lang="es-SV"/>
          </a:p>
        </p:txBody>
      </p:sp>
      <p:sp>
        <p:nvSpPr>
          <p:cNvPr id="7" name="5 Marcador de número de diapositiva"/>
          <p:cNvSpPr>
            <a:spLocks noGrp="1"/>
          </p:cNvSpPr>
          <p:nvPr>
            <p:ph type="sldNum" sz="quarter" idx="12"/>
          </p:nvPr>
        </p:nvSpPr>
        <p:spPr/>
        <p:txBody>
          <a:bodyPr/>
          <a:lstStyle>
            <a:lvl1pPr>
              <a:defRPr/>
            </a:lvl1pPr>
          </a:lstStyle>
          <a:p>
            <a:pPr>
              <a:defRPr/>
            </a:pPr>
            <a:fld id="{F3602CD0-B6C6-4382-B963-39F266135E6C}" type="slidenum">
              <a:rPr lang="es-SV"/>
              <a:pPr>
                <a:defRPr/>
              </a:pPr>
              <a:t>‹Nº›</a:t>
            </a:fld>
            <a:endParaRPr lang="es-SV"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6" cstate="print"/>
          <a:srcRect/>
          <a:stretch>
            <a:fillRect/>
          </a:stretch>
        </p:blipFill>
        <p:spPr bwMode="auto">
          <a:xfrm>
            <a:off x="-36513" y="-26988"/>
            <a:ext cx="9163051" cy="6877051"/>
          </a:xfrm>
          <a:prstGeom prst="rect">
            <a:avLst/>
          </a:prstGeom>
          <a:noFill/>
          <a:ln w="9525">
            <a:noFill/>
            <a:miter lim="800000"/>
            <a:headEnd/>
            <a:tailEnd/>
          </a:ln>
        </p:spPr>
      </p:pic>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F83A973-E825-43E0-9C9C-FC008915965D}" type="datetime1">
              <a:rPr lang="es-SV"/>
              <a:pPr>
                <a:defRPr/>
              </a:pPr>
              <a:t>09/01/2018</a:t>
            </a:fld>
            <a:endParaRPr lang="es-SV"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8A9FF79-506B-47A5-BFFD-CE6EE62AC278}" type="slidenum">
              <a:rPr lang="es-SV"/>
              <a:pPr>
                <a:defRPr/>
              </a:pPr>
              <a:t>‹Nº›</a:t>
            </a:fld>
            <a:endParaRPr lang="es-SV" dirty="0"/>
          </a:p>
        </p:txBody>
      </p:sp>
      <p:pic>
        <p:nvPicPr>
          <p:cNvPr id="1030" name="7 Imagen" descr="SSF_GOES_T_con nombre.png"/>
          <p:cNvPicPr>
            <a:picLocks noChangeAspect="1"/>
          </p:cNvPicPr>
          <p:nvPr userDrawn="1"/>
        </p:nvPicPr>
        <p:blipFill>
          <a:blip r:embed="rId17" cstate="print"/>
          <a:srcRect/>
          <a:stretch>
            <a:fillRect/>
          </a:stretch>
        </p:blipFill>
        <p:spPr bwMode="auto">
          <a:xfrm>
            <a:off x="468313" y="260350"/>
            <a:ext cx="3387725" cy="11525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title"/>
          </p:nvPr>
        </p:nvSpPr>
        <p:spPr bwMode="auto">
          <a:xfrm>
            <a:off x="1979613" y="2708275"/>
            <a:ext cx="5483225"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mtClean="0"/>
              <a:t>Organigrama Interactivo</a:t>
            </a:r>
            <a:br>
              <a:rPr lang="es-SV" smtClean="0"/>
            </a:br>
            <a:r>
              <a:rPr lang="es-SV" smtClean="0"/>
              <a:t>SSF 2017</a:t>
            </a:r>
          </a:p>
        </p:txBody>
      </p:sp>
      <p:sp>
        <p:nvSpPr>
          <p:cNvPr id="4" name="3 Marcador de número de diapositiva"/>
          <p:cNvSpPr>
            <a:spLocks noGrp="1"/>
          </p:cNvSpPr>
          <p:nvPr>
            <p:ph type="sldNum" sz="quarter" idx="12"/>
          </p:nvPr>
        </p:nvSpPr>
        <p:spPr/>
        <p:txBody>
          <a:bodyPr/>
          <a:lstStyle/>
          <a:p>
            <a:pPr>
              <a:defRPr/>
            </a:pPr>
            <a:fld id="{1D238C98-C47A-4118-942A-A0D1ACD92D42}" type="slidenum">
              <a:rPr lang="es-SV"/>
              <a:pPr>
                <a:defRPr/>
              </a:pPr>
              <a:t>1</a:t>
            </a:fld>
            <a:endParaRPr lang="es-SV"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Dirección de Central de Información</a:t>
            </a:r>
          </a:p>
        </p:txBody>
      </p:sp>
      <p:sp>
        <p:nvSpPr>
          <p:cNvPr id="1126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_tradnl" sz="1200" smtClean="0"/>
              <a:t>gestionar la información de la base de datos institucional.</a:t>
            </a:r>
          </a:p>
          <a:p>
            <a:pPr eaLnBrk="1" hangingPunct="1"/>
            <a:r>
              <a:rPr lang="es-ES_tradnl" sz="1200" b="1" smtClean="0"/>
              <a:t>S</a:t>
            </a:r>
            <a:r>
              <a:rPr lang="es-SV" sz="1200" b="1" smtClean="0"/>
              <a:t>us funciones son: </a:t>
            </a:r>
          </a:p>
          <a:p>
            <a:pPr eaLnBrk="1" hangingPunct="1"/>
            <a:r>
              <a:rPr lang="es-MX" sz="1200" smtClean="0"/>
              <a:t>Gestionar el Centro de Información Financiera.</a:t>
            </a:r>
            <a:endParaRPr lang="es-SV" sz="1200" smtClean="0"/>
          </a:p>
          <a:p>
            <a:pPr eaLnBrk="1" hangingPunct="1"/>
            <a:r>
              <a:rPr lang="es-MX" sz="1200" smtClean="0"/>
              <a:t>Administrar y procesar la información recibida de las entidades supervisadas.</a:t>
            </a:r>
            <a:endParaRPr lang="es-SV" sz="1200" smtClean="0"/>
          </a:p>
          <a:p>
            <a:pPr eaLnBrk="1" hangingPunct="1"/>
            <a:r>
              <a:rPr lang="es-MX" sz="1200" smtClean="0"/>
              <a:t>Elaborar reportes estadísticos y boletines de las entidades supervisadas.</a:t>
            </a:r>
            <a:endParaRPr lang="es-SV" sz="1200" smtClean="0"/>
          </a:p>
          <a:p>
            <a:pPr eaLnBrk="1" hangingPunct="1"/>
            <a:r>
              <a:rPr lang="es-MX" sz="1200" smtClean="0"/>
              <a:t>Coordinar los requerimientos de información a las entidades supervisadas.</a:t>
            </a:r>
            <a:endParaRPr lang="es-SV" sz="1200" smtClean="0"/>
          </a:p>
          <a:p>
            <a:pPr eaLnBrk="1" hangingPunct="1"/>
            <a:r>
              <a:rPr lang="es-MX" sz="1200" smtClean="0"/>
              <a:t>Proveer información a las diferentes áreas técnicas de la Superintendencia.</a:t>
            </a:r>
            <a:endParaRPr lang="es-SV" sz="1200" smtClean="0"/>
          </a:p>
          <a:p>
            <a:pPr eaLnBrk="1" hangingPunct="1"/>
            <a:r>
              <a:rPr lang="es-MX" sz="1200" smtClean="0"/>
              <a:t>Proveer información requerida por organismos nacionales e internacionales.</a:t>
            </a:r>
            <a:endParaRPr lang="es-SV" sz="1200" smtClean="0"/>
          </a:p>
          <a:p>
            <a:pPr eaLnBrk="1" hangingPunct="1"/>
            <a:r>
              <a:rPr lang="es-MX" sz="1200" smtClean="0"/>
              <a:t>Proveer información estadística, requerida a través de la Unidad de Acceso a la Información Pública (UAIP) de esta Superintendencia.</a:t>
            </a:r>
            <a:endParaRPr lang="es-SV" sz="1200" smtClean="0"/>
          </a:p>
          <a:p>
            <a:pPr eaLnBrk="1" hangingPunct="1"/>
            <a:r>
              <a:rPr lang="es-MX" sz="1200" smtClean="0"/>
              <a:t>Generar indicadores de alerta temprana.</a:t>
            </a:r>
            <a:endParaRPr lang="es-SV" sz="1200" smtClean="0"/>
          </a:p>
          <a:p>
            <a:pPr eaLnBrk="1" hangingPunct="1"/>
            <a:r>
              <a:rPr lang="es-MX" sz="1200" smtClean="0"/>
              <a:t>Atender consultas de los entes supervisados que remiten información a la Superintendencia.</a:t>
            </a:r>
            <a:endParaRPr lang="es-SV" sz="1200" smtClean="0"/>
          </a:p>
          <a:p>
            <a:pPr eaLnBrk="1" hangingPunct="1"/>
            <a:r>
              <a:rPr lang="es-MX" sz="1200" smtClean="0"/>
              <a:t>Participar en el proceso de diseño e implementación de  nuevas aplicaciones para la automatización de la captura y manejo de la información recibida por la Superintendencia.</a:t>
            </a:r>
            <a:endParaRPr lang="es-SV" sz="1200" smtClean="0"/>
          </a:p>
          <a:p>
            <a:pPr eaLnBrk="1" hangingPunct="1"/>
            <a:r>
              <a:rPr lang="es-MX" sz="1200" smtClean="0"/>
              <a:t>Remitir correspondencia institucional a las entidades supervisadas y administrar la base de correspondencia.</a:t>
            </a:r>
            <a:endParaRPr lang="es-SV" sz="1200" smtClean="0"/>
          </a:p>
          <a:p>
            <a:pPr eaLnBrk="1" hangingPunct="1"/>
            <a:r>
              <a:rPr lang="es-MX" sz="1200" smtClean="0"/>
              <a:t>Gestionar las solicitudes de claves de acceso a los diferentes sistemas de esta Superintendencia.</a:t>
            </a:r>
            <a:endParaRPr lang="es-SV" sz="1200" smtClean="0"/>
          </a:p>
          <a:p>
            <a:pPr eaLnBrk="1" hangingPunct="1"/>
            <a:r>
              <a:rPr lang="es-MX" sz="1200" smtClean="0"/>
              <a:t>Brindar capacitaciones internas y externas sobre los diferentes sistemas.</a:t>
            </a:r>
            <a:endParaRPr lang="es-SV" sz="1200" smtClean="0"/>
          </a:p>
          <a:p>
            <a:pPr eaLnBrk="1" hangingPunct="1"/>
            <a:r>
              <a:rPr lang="es-MX" sz="1200" smtClean="0"/>
              <a:t>Otras funciones que se le asignen y que correspondan a la naturaleza de la dependencia.</a:t>
            </a:r>
            <a:endParaRPr lang="es-SV" sz="1200" smtClean="0"/>
          </a:p>
          <a:p>
            <a:pPr eaLnBrk="1" hangingPunct="1">
              <a:buFont typeface="Arial" charset="0"/>
              <a:buNone/>
            </a:pPr>
            <a:endParaRPr lang="es-SV" sz="1200" smtClean="0"/>
          </a:p>
          <a:p>
            <a:pPr eaLnBrk="1" hangingPunct="1"/>
            <a:r>
              <a:rPr lang="es-ES_tradnl" sz="1200" b="1" smtClean="0"/>
              <a:t>No. De Empleados: 10</a:t>
            </a:r>
          </a:p>
        </p:txBody>
      </p:sp>
      <p:sp>
        <p:nvSpPr>
          <p:cNvPr id="4" name="3 Marcador de número de diapositiva"/>
          <p:cNvSpPr>
            <a:spLocks noGrp="1"/>
          </p:cNvSpPr>
          <p:nvPr>
            <p:ph type="sldNum" sz="quarter" idx="12"/>
          </p:nvPr>
        </p:nvSpPr>
        <p:spPr/>
        <p:txBody>
          <a:bodyPr/>
          <a:lstStyle/>
          <a:p>
            <a:pPr>
              <a:defRPr/>
            </a:pPr>
            <a:fld id="{F6F57C5E-5BCB-456A-BBF0-969BA329FDC3}" type="slidenum">
              <a:rPr lang="es-SV"/>
              <a:pPr>
                <a:defRPr/>
              </a:pPr>
              <a:t>10</a:t>
            </a:fld>
            <a:endParaRPr lang="es-SV"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Dirección de Comunicaciones</a:t>
            </a:r>
          </a:p>
        </p:txBody>
      </p:sp>
      <p:sp>
        <p:nvSpPr>
          <p:cNvPr id="12291"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 sz="1200" smtClean="0"/>
              <a:t>planificar, diseñar e implementar las estrategias de comunicación institucional con el propósito de fortalecer la imagen y reputación  de la organización, y proveer información relevante al público sobre temas de carácter financiero, generando procesos efectivos de comunicación interna y externa.</a:t>
            </a:r>
          </a:p>
          <a:p>
            <a:pPr eaLnBrk="1" hangingPunct="1"/>
            <a:r>
              <a:rPr lang="es-ES" sz="1200" b="1" smtClean="0"/>
              <a:t>Sus funciones son: </a:t>
            </a:r>
          </a:p>
          <a:p>
            <a:pPr eaLnBrk="1" hangingPunct="1"/>
            <a:r>
              <a:rPr lang="es-ES_tradnl" sz="1200" smtClean="0"/>
              <a:t>Definir la estrategia comunicacional de la Institución</a:t>
            </a:r>
            <a:endParaRPr lang="es-SV" sz="1200" smtClean="0"/>
          </a:p>
          <a:p>
            <a:pPr eaLnBrk="1" hangingPunct="1"/>
            <a:r>
              <a:rPr lang="es-ES_tradnl" sz="1200" smtClean="0"/>
              <a:t>Fortalecer y salvaguardar la imagen institucional.</a:t>
            </a:r>
            <a:endParaRPr lang="es-SV" sz="1200" smtClean="0"/>
          </a:p>
          <a:p>
            <a:pPr eaLnBrk="1" hangingPunct="1"/>
            <a:r>
              <a:rPr lang="es-ES" sz="1200" smtClean="0"/>
              <a:t>Definir y proponer planes de comunicación interna y externa.</a:t>
            </a:r>
            <a:endParaRPr lang="es-SV" sz="1200" smtClean="0"/>
          </a:p>
          <a:p>
            <a:pPr eaLnBrk="1" hangingPunct="1"/>
            <a:r>
              <a:rPr lang="es-ES_tradnl" sz="1200" smtClean="0"/>
              <a:t>Divulgar la información de la Institución y de sus dependencias de manera rápida, efectiva y transparente</a:t>
            </a:r>
            <a:endParaRPr lang="es-SV" sz="1200" smtClean="0"/>
          </a:p>
          <a:p>
            <a:pPr eaLnBrk="1" hangingPunct="1"/>
            <a:r>
              <a:rPr lang="es-ES_tradnl" sz="1200" smtClean="0"/>
              <a:t>Definir los procedimientos internos adecuados para recibir y dar respuesta a las solicitudes de información de los medios de comunicación, de otras dependencias de gobierno y de la ciudadanía en general.</a:t>
            </a:r>
            <a:endParaRPr lang="es-SV" sz="1200" smtClean="0"/>
          </a:p>
          <a:p>
            <a:pPr eaLnBrk="1" hangingPunct="1"/>
            <a:r>
              <a:rPr lang="es-ES_tradnl" sz="1200" smtClean="0"/>
              <a:t>Desarrollar las medidas que protejan la seguridad de la información oficiosa, confidencial y reservada de la Institución</a:t>
            </a:r>
            <a:endParaRPr lang="es-SV" sz="1200" smtClean="0"/>
          </a:p>
          <a:p>
            <a:pPr eaLnBrk="1" hangingPunct="1"/>
            <a:r>
              <a:rPr lang="es-ES_tradnl" sz="1200" smtClean="0"/>
              <a:t>Crear canales de información novedosos para cubrir con la demanda ciudadana, a fin de fortalecer la transparencia y la confianza de los ciudadanos</a:t>
            </a:r>
            <a:endParaRPr lang="es-SV" sz="1200" smtClean="0"/>
          </a:p>
          <a:p>
            <a:pPr eaLnBrk="1" hangingPunct="1"/>
            <a:r>
              <a:rPr lang="es-ES_tradnl" sz="1200" smtClean="0"/>
              <a:t>Robustecer la calidad de los contenidos de la información que crea la Institución y sus distintas dependencias a fin de fortalecer la relación entre la Institución y los ciudadanos.</a:t>
            </a:r>
            <a:endParaRPr lang="es-SV" sz="1200" smtClean="0"/>
          </a:p>
          <a:p>
            <a:pPr eaLnBrk="1" hangingPunct="1"/>
            <a:r>
              <a:rPr lang="es-ES" sz="1200" smtClean="0"/>
              <a:t>Crear agenda propia con los medios de comunicación.</a:t>
            </a:r>
            <a:endParaRPr lang="es-SV" sz="1200" smtClean="0"/>
          </a:p>
          <a:p>
            <a:pPr eaLnBrk="1" hangingPunct="1"/>
            <a:r>
              <a:rPr lang="es-ES" sz="1200" smtClean="0"/>
              <a:t>Aumentar la generación de opinión pública de la Superintendencia del Sistema Financiero y prestigiar su imagen.</a:t>
            </a:r>
            <a:endParaRPr lang="es-SV" sz="1200" smtClean="0"/>
          </a:p>
          <a:p>
            <a:pPr eaLnBrk="1" hangingPunct="1"/>
            <a:r>
              <a:rPr lang="es-ES" sz="1200" smtClean="0"/>
              <a:t>Difundir publicaciones estadísticas y marco jurídico-normativo, entre otros.</a:t>
            </a:r>
          </a:p>
          <a:p>
            <a:pPr eaLnBrk="1" hangingPunct="1"/>
            <a:endParaRPr lang="es-ES" sz="1200" smtClean="0"/>
          </a:p>
          <a:p>
            <a:pPr eaLnBrk="1" hangingPunct="1"/>
            <a:r>
              <a:rPr lang="es-ES" sz="1200" b="1" smtClean="0"/>
              <a:t>No. De Empleados: 11</a:t>
            </a:r>
            <a:endParaRPr lang="es-SV" sz="1200" b="1"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9D965BE7-9AFE-4A90-AE3E-6FE2A5A5FAAD}" type="slidenum">
              <a:rPr lang="es-SV"/>
              <a:pPr>
                <a:defRPr/>
              </a:pPr>
              <a:t>11</a:t>
            </a:fld>
            <a:endParaRPr lang="es-SV"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Dirección de Administración</a:t>
            </a:r>
          </a:p>
        </p:txBody>
      </p:sp>
      <p:sp>
        <p:nvSpPr>
          <p:cNvPr id="13315"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_tradnl" sz="1200" smtClean="0"/>
              <a:t>dirigir la gestión administrativa y financiera; y la de los recursos humanos que requiere la Superintendencia para su adecuado funcionamiento, procurar y mantener los medios materiales necesarios para el funcionamiento normal de la Institución. </a:t>
            </a:r>
          </a:p>
          <a:p>
            <a:pPr eaLnBrk="1" hangingPunct="1"/>
            <a:r>
              <a:rPr lang="es-ES_tradnl" sz="1200" smtClean="0"/>
              <a:t>Sus funciones son:</a:t>
            </a:r>
          </a:p>
          <a:p>
            <a:pPr eaLnBrk="1" hangingPunct="1"/>
            <a:r>
              <a:rPr lang="es-ES_tradnl" sz="1200" smtClean="0"/>
              <a:t>Planificar y ejecutar el proceso de Formulación, control y ejecución del presupuesto anual y régimen de salario de la Superintendencia y sus modificaciones</a:t>
            </a:r>
            <a:endParaRPr lang="es-SV" sz="1200" smtClean="0"/>
          </a:p>
          <a:p>
            <a:pPr eaLnBrk="1" hangingPunct="1"/>
            <a:r>
              <a:rPr lang="es-ES_tradnl" sz="1200" smtClean="0"/>
              <a:t> Apoyar al Superintendente en su atribución de nombrar y remover  personal de la Institución, mediante la asesoría técnica en materia de Administración de Recursos Humanos.</a:t>
            </a:r>
            <a:endParaRPr lang="es-SV" sz="1200" smtClean="0"/>
          </a:p>
          <a:p>
            <a:pPr eaLnBrk="1" hangingPunct="1"/>
            <a:r>
              <a:rPr lang="es-ES_tradnl" sz="1200" smtClean="0"/>
              <a:t>Apoyar al Superintendente en la celebración de contratos  de Bienes y Servicios, por medio del diseño y actualización de normas necesarias basándose en el Sistema de competencia.</a:t>
            </a:r>
            <a:endParaRPr lang="es-SV" sz="1200" smtClean="0"/>
          </a:p>
          <a:p>
            <a:pPr eaLnBrk="1" hangingPunct="1"/>
            <a:r>
              <a:rPr lang="es-ES_tradnl" sz="1200" smtClean="0"/>
              <a:t>Proponer la política de desempeño de personal y definir el instrumental técnico y su relación con los ascensos, formación, capacitación, desarrollo y plan de carrera y sucesiones</a:t>
            </a:r>
            <a:endParaRPr lang="es-SV" sz="1200" smtClean="0"/>
          </a:p>
          <a:p>
            <a:pPr eaLnBrk="1" hangingPunct="1"/>
            <a:r>
              <a:rPr lang="es-ES_tradnl" sz="1200" smtClean="0"/>
              <a:t>Formular Planes, Programas y Proyectos que permitan coordinar y dirigir con eficiencia las acciones en el ámbito administrativo y financiero de la institución, según las políticas, disposiciones o normas fijadas por el Superintendente y el Consejo Directivo.</a:t>
            </a:r>
            <a:endParaRPr lang="es-SV" sz="1200" smtClean="0"/>
          </a:p>
          <a:p>
            <a:pPr eaLnBrk="1" hangingPunct="1"/>
            <a:r>
              <a:rPr lang="es-ES_tradnl" sz="1200" smtClean="0"/>
              <a:t>Diseñar mecanismos efectivos para la recepción oportuna de los ingresos  regulares de la institución, así como para el cobro de las multas que imponga la Superintendencia, en concordancia con las leyes y disposiciones reglamentarias vigentes.</a:t>
            </a:r>
            <a:endParaRPr lang="es-SV" sz="1200" smtClean="0"/>
          </a:p>
          <a:p>
            <a:pPr eaLnBrk="1" hangingPunct="1"/>
            <a:r>
              <a:rPr lang="es-ES_tradnl" sz="1200" smtClean="0"/>
              <a:t>Coordinar con las distintas áreas los requerimientos de recursos humanos, bienes y servicios para la información y posterior ejecución dentro del programa anual de presupuesto.</a:t>
            </a:r>
            <a:endParaRPr lang="es-SV" sz="1200" smtClean="0"/>
          </a:p>
          <a:p>
            <a:pPr eaLnBrk="1" hangingPunct="1"/>
            <a:r>
              <a:rPr lang="es-ES_tradnl" sz="1200" smtClean="0"/>
              <a:t>Diseñar y supervisar la ejecución del programa anual de adquisición de Bienes y contratación de Servicios, a través de licitaciones, concursos y adquisiciones directas, entre otras.</a:t>
            </a:r>
          </a:p>
          <a:p>
            <a:pPr eaLnBrk="1" hangingPunct="1"/>
            <a:r>
              <a:rPr lang="es-ES_tradnl" sz="1200" smtClean="0"/>
              <a:t>No de Empleados: 3</a:t>
            </a:r>
            <a:endParaRPr lang="es-SV" sz="1200"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265E5F79-3438-46A7-ACB3-3F8645DFBE07}" type="slidenum">
              <a:rPr lang="es-SV"/>
              <a:pPr>
                <a:defRPr/>
              </a:pPr>
              <a:t>12</a:t>
            </a:fld>
            <a:endParaRPr lang="es-SV"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algn="r" eaLnBrk="1" hangingPunct="1"/>
            <a:r>
              <a:rPr lang="es-SV" sz="2800" smtClean="0"/>
              <a:t>Departamento de Seguridad Administrativa</a:t>
            </a:r>
          </a:p>
        </p:txBody>
      </p:sp>
      <p:sp>
        <p:nvSpPr>
          <p:cNvPr id="14339"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g</a:t>
            </a:r>
            <a:r>
              <a:rPr lang="es-ES" sz="1200" smtClean="0"/>
              <a:t>arantizar  la  seguridad  de todo el personal  e  instalaciones  de  la  Superintendencia</a:t>
            </a:r>
            <a:r>
              <a:rPr lang="es-MX" sz="1200" b="1" smtClean="0"/>
              <a:t>.</a:t>
            </a:r>
          </a:p>
          <a:p>
            <a:pPr eaLnBrk="1" hangingPunct="1"/>
            <a:r>
              <a:rPr lang="es-MX" sz="1200" b="1" smtClean="0"/>
              <a:t>Sus funciones son: </a:t>
            </a:r>
          </a:p>
          <a:p>
            <a:pPr eaLnBrk="1" hangingPunct="1"/>
            <a:r>
              <a:rPr lang="es-ES" sz="1200" smtClean="0"/>
              <a:t>Dirigir, planificar y controlar las actividades del personal de seguridad.</a:t>
            </a:r>
            <a:endParaRPr lang="es-SV" sz="1200" smtClean="0"/>
          </a:p>
          <a:p>
            <a:pPr eaLnBrk="1" hangingPunct="1"/>
            <a:r>
              <a:rPr lang="es-ES" sz="1200" smtClean="0"/>
              <a:t>Supervisar la adecuada operación del sistema de control de ingresos y salidas de visitantes.</a:t>
            </a:r>
            <a:endParaRPr lang="es-SV" sz="1200" smtClean="0"/>
          </a:p>
          <a:p>
            <a:pPr eaLnBrk="1" hangingPunct="1"/>
            <a:r>
              <a:rPr lang="es-ES" sz="1200" smtClean="0"/>
              <a:t>Informar a la Dirección de Administración las novedades en el área.</a:t>
            </a:r>
            <a:endParaRPr lang="es-SV" sz="1200" smtClean="0"/>
          </a:p>
          <a:p>
            <a:pPr eaLnBrk="1" hangingPunct="1"/>
            <a:r>
              <a:rPr lang="es-ES" sz="1200" smtClean="0"/>
              <a:t>Supervisar que la seguridad privada realice las funciones contractualmente establecidas.</a:t>
            </a:r>
            <a:endParaRPr lang="es-SV" sz="1200" smtClean="0"/>
          </a:p>
          <a:p>
            <a:pPr eaLnBrk="1" hangingPunct="1"/>
            <a:r>
              <a:rPr lang="es-ES" sz="1200" smtClean="0"/>
              <a:t>Apoyar en la evaluación del cumplimiento del contrato de seguridad y formular las recomendaciones pertinentes.</a:t>
            </a:r>
            <a:endParaRPr lang="es-SV" sz="1200" smtClean="0"/>
          </a:p>
          <a:p>
            <a:pPr eaLnBrk="1" hangingPunct="1"/>
            <a:r>
              <a:rPr lang="es-ES" sz="1200" smtClean="0"/>
              <a:t>Elaborar y presentar plan de contingencia para la seguridad del personal y personalidades que visitan la Institución durante el tiempo que permanezcan. </a:t>
            </a:r>
            <a:endParaRPr lang="es-SV" sz="1200" smtClean="0"/>
          </a:p>
          <a:p>
            <a:pPr eaLnBrk="1" hangingPunct="1"/>
            <a:r>
              <a:rPr lang="es-ES" sz="1200" smtClean="0"/>
              <a:t>Evaluar al personal de seguridad interna.</a:t>
            </a:r>
            <a:endParaRPr lang="es-SV" sz="1200" smtClean="0"/>
          </a:p>
          <a:p>
            <a:pPr eaLnBrk="1" hangingPunct="1"/>
            <a:r>
              <a:rPr lang="es-ES" sz="1200" smtClean="0"/>
              <a:t>Evaluar el sistema de seguridad en cuanto a alarmas y monitores. (mensual)</a:t>
            </a:r>
            <a:endParaRPr lang="es-SV" sz="1200" smtClean="0"/>
          </a:p>
          <a:p>
            <a:pPr eaLnBrk="1" hangingPunct="1"/>
            <a:r>
              <a:rPr lang="es-ES" sz="1200" smtClean="0"/>
              <a:t>Recomendar medidas de seguridad especiales y de precaución.</a:t>
            </a:r>
            <a:endParaRPr lang="es-SV" sz="1200" smtClean="0"/>
          </a:p>
          <a:p>
            <a:pPr eaLnBrk="1" hangingPunct="1"/>
            <a:r>
              <a:rPr lang="es-ES" sz="1200" smtClean="0"/>
              <a:t>Efectuar sugerencias en cuanto a seguridad, a la Dirección de Administración.</a:t>
            </a:r>
            <a:endParaRPr lang="es-SV" sz="1200" smtClean="0"/>
          </a:p>
          <a:p>
            <a:pPr eaLnBrk="1" hangingPunct="1"/>
            <a:endParaRPr lang="es-SV" sz="1200" smtClean="0"/>
          </a:p>
          <a:p>
            <a:pPr eaLnBrk="1" hangingPunct="1"/>
            <a:r>
              <a:rPr lang="es-SV" sz="1200" b="1" smtClean="0"/>
              <a:t>No. De Empleados: 1</a:t>
            </a:r>
          </a:p>
        </p:txBody>
      </p:sp>
      <p:sp>
        <p:nvSpPr>
          <p:cNvPr id="4" name="3 Marcador de número de diapositiva"/>
          <p:cNvSpPr>
            <a:spLocks noGrp="1"/>
          </p:cNvSpPr>
          <p:nvPr>
            <p:ph type="sldNum" sz="quarter" idx="12"/>
          </p:nvPr>
        </p:nvSpPr>
        <p:spPr/>
        <p:txBody>
          <a:bodyPr/>
          <a:lstStyle/>
          <a:p>
            <a:pPr>
              <a:defRPr/>
            </a:pPr>
            <a:fld id="{7F017059-5AFF-49F2-A401-044E5FBBC9F9}" type="slidenum">
              <a:rPr lang="es-SV"/>
              <a:pPr>
                <a:defRPr/>
              </a:pPr>
              <a:t>13</a:t>
            </a:fld>
            <a:endParaRPr lang="es-SV"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Título"/>
          <p:cNvSpPr>
            <a:spLocks noGrp="1"/>
          </p:cNvSpPr>
          <p:nvPr>
            <p:ph type="title"/>
          </p:nvPr>
        </p:nvSpPr>
        <p:spPr bwMode="auto">
          <a:xfrm>
            <a:off x="3851275" y="260350"/>
            <a:ext cx="4835525" cy="1157288"/>
          </a:xfrm>
          <a:noFill/>
          <a:ln>
            <a:miter lim="800000"/>
            <a:headEnd/>
            <a:tailEnd/>
          </a:ln>
        </p:spPr>
        <p:txBody>
          <a:bodyPr vert="horz" wrap="square" lIns="91440" tIns="45720" rIns="91440" bIns="45720" numCol="1" anchor="t" anchorCtr="0" compatLnSpc="1">
            <a:prstTxWarp prst="textNoShape">
              <a:avLst/>
            </a:prstTxWarp>
          </a:bodyPr>
          <a:lstStyle/>
          <a:p>
            <a:pPr algn="r" eaLnBrk="1" hangingPunct="1"/>
            <a:r>
              <a:rPr lang="es-SV" sz="2800" smtClean="0"/>
              <a:t>Unidad de Adquisiciones y Contrataciones Institucionales</a:t>
            </a:r>
          </a:p>
        </p:txBody>
      </p:sp>
      <p:sp>
        <p:nvSpPr>
          <p:cNvPr id="1536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_tradnl" sz="1200" smtClean="0"/>
              <a:t>mantener un sistema de Adquisiciones que permita obtener en forma oportuna los Bienes y Servicios solicitados por las diferentes unidades de la mejor calidad y precio de acuerdo cumpliendo con los procedimientos establecidos en la  Ley de Adquisiciones y Contrataciones de la Administración Pública y su Reglamento, así como la normativa interna aplicable.</a:t>
            </a:r>
          </a:p>
          <a:p>
            <a:pPr eaLnBrk="1" hangingPunct="1"/>
            <a:r>
              <a:rPr lang="es-ES_tradnl" sz="1200" b="1" smtClean="0"/>
              <a:t>Sus funciones son: </a:t>
            </a:r>
          </a:p>
          <a:p>
            <a:pPr eaLnBrk="1" hangingPunct="1"/>
            <a:r>
              <a:rPr lang="es-ES_tradnl" sz="1200" smtClean="0"/>
              <a:t>Ejecutar todos los procesos de adquisiciones y contrataciones de la Institución en base a la Ley de Adquisiciones y Contrataciones de la Administración Pública y su Reglamento. </a:t>
            </a:r>
            <a:endParaRPr lang="es-SV" sz="1200" smtClean="0"/>
          </a:p>
          <a:p>
            <a:pPr eaLnBrk="1" hangingPunct="1"/>
            <a:r>
              <a:rPr lang="es-ES_tradnl" sz="1200" smtClean="0"/>
              <a:t>Velar por el cumplimiento de las políticas, lineamientos y disposiciones técnicas que sean establecidas por la UNAC. </a:t>
            </a:r>
            <a:endParaRPr lang="es-SV" sz="1200" smtClean="0"/>
          </a:p>
          <a:p>
            <a:pPr eaLnBrk="1" hangingPunct="1"/>
            <a:r>
              <a:rPr lang="es-ES_tradnl" sz="1200" smtClean="0"/>
              <a:t>Constituir el enlace entre la UNAC y las unidades de la institución en cuanto a las actividades técnicas, flujos y registro de información y otros aspectos que se deriven de la gestión de adquisiciones y contrataciones.</a:t>
            </a:r>
            <a:endParaRPr lang="es-SV" sz="1200" smtClean="0"/>
          </a:p>
          <a:p>
            <a:pPr eaLnBrk="1" hangingPunct="1"/>
            <a:r>
              <a:rPr lang="es-ES_tradnl" sz="1200" smtClean="0"/>
              <a:t>Elaborar en coordinación con la Unidad Financiera Institucional UFI, la programación anual de las compras, las adquisiciones y contrataciones de obras, bienes y servicios, y darle seguimiento a la ejecución de dicha programación. Esta programación anual deberá ser compatible con la política anual de adquisiciones y contrataciones de la Administración Pública, el plan de trabajo institucional, el presupuesto y la programación de la ejecución presupuestaria del ejercicio fiscal en vigencia y sus modificaciones; </a:t>
            </a:r>
            <a:endParaRPr lang="es-SV" sz="1200" smtClean="0"/>
          </a:p>
          <a:p>
            <a:pPr eaLnBrk="1" hangingPunct="1"/>
            <a:r>
              <a:rPr lang="es-ES_tradnl" sz="1200" smtClean="0"/>
              <a:t>Identificar proveedores de bienes y servicios para la institución.</a:t>
            </a:r>
            <a:endParaRPr lang="es-SV" sz="1200" smtClean="0"/>
          </a:p>
          <a:p>
            <a:pPr eaLnBrk="1" hangingPunct="1"/>
            <a:r>
              <a:rPr lang="es-ES_tradnl" sz="1200" smtClean="0"/>
              <a:t>Elaborar el Plan Anual de Compras.</a:t>
            </a:r>
            <a:endParaRPr lang="es-SV" sz="1200" smtClean="0"/>
          </a:p>
          <a:p>
            <a:pPr eaLnBrk="1" hangingPunct="1"/>
            <a:r>
              <a:rPr lang="es-ES_tradnl" sz="1200" smtClean="0"/>
              <a:t>Llevar el control y actualización del banco de proveedores.</a:t>
            </a:r>
            <a:endParaRPr lang="es-SV" sz="1200" smtClean="0"/>
          </a:p>
          <a:p>
            <a:pPr eaLnBrk="1" hangingPunct="1"/>
            <a:r>
              <a:rPr lang="es-ES_tradnl" sz="1200" smtClean="0"/>
              <a:t>Organizar, actualizar y mantener los registros y documentación relativa a los contratos y adquisiciones realizados por la Superintendencia, entre otros.</a:t>
            </a:r>
          </a:p>
          <a:p>
            <a:pPr eaLnBrk="1" hangingPunct="1"/>
            <a:endParaRPr lang="es-ES_tradnl" sz="1200" b="1" smtClean="0"/>
          </a:p>
          <a:p>
            <a:pPr eaLnBrk="1" hangingPunct="1"/>
            <a:r>
              <a:rPr lang="es-ES_tradnl" sz="1200" b="1" smtClean="0"/>
              <a:t>No. De Empleados: 4</a:t>
            </a:r>
            <a:endParaRPr lang="es-SV" sz="1200" b="1" smtClean="0"/>
          </a:p>
        </p:txBody>
      </p:sp>
      <p:sp>
        <p:nvSpPr>
          <p:cNvPr id="4" name="3 Marcador de número de diapositiva"/>
          <p:cNvSpPr>
            <a:spLocks noGrp="1"/>
          </p:cNvSpPr>
          <p:nvPr>
            <p:ph type="sldNum" sz="quarter" idx="12"/>
          </p:nvPr>
        </p:nvSpPr>
        <p:spPr/>
        <p:txBody>
          <a:bodyPr/>
          <a:lstStyle/>
          <a:p>
            <a:pPr>
              <a:defRPr/>
            </a:pPr>
            <a:fld id="{6F7756D7-B50A-4E5A-ADF3-1F5C9C311E88}" type="slidenum">
              <a:rPr lang="es-SV"/>
              <a:pPr>
                <a:defRPr/>
              </a:pPr>
              <a:t>14</a:t>
            </a:fld>
            <a:endParaRPr lang="es-SV"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Título"/>
          <p:cNvSpPr>
            <a:spLocks noGrp="1"/>
          </p:cNvSpPr>
          <p:nvPr>
            <p:ph type="title"/>
          </p:nvPr>
        </p:nvSpPr>
        <p:spPr bwMode="auto">
          <a:xfrm>
            <a:off x="3851275" y="404813"/>
            <a:ext cx="4835525" cy="1012825"/>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Gestión Humana y Organizacional</a:t>
            </a:r>
          </a:p>
        </p:txBody>
      </p:sp>
      <p:sp>
        <p:nvSpPr>
          <p:cNvPr id="1638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dotar a la SSF del Talento Humano idóneo para la eficiente ejecución de los diferentes puestos de trabajo, así como impulsar programas que permitan desarrollar las potencialidades y proporcionar prestaciones y remuneraciones acorde a los principios de equidad, competitividad y coherencia. </a:t>
            </a:r>
            <a:endParaRPr lang="es-SV" sz="1200" smtClean="0"/>
          </a:p>
          <a:p>
            <a:pPr eaLnBrk="1" hangingPunct="1"/>
            <a:r>
              <a:rPr lang="es-SV" sz="1200" b="1" smtClean="0"/>
              <a:t>Sus funciones son: </a:t>
            </a:r>
          </a:p>
          <a:p>
            <a:pPr eaLnBrk="1" hangingPunct="1"/>
            <a:r>
              <a:rPr lang="es-MX" sz="1200" smtClean="0"/>
              <a:t>Diseñar y proponer políticas de RRHH para apoyar a la Dirección Superior, en el desarrollo de sistemas integrados que faciliten la gestión del cambio.</a:t>
            </a:r>
            <a:endParaRPr lang="es-SV" sz="1200" smtClean="0"/>
          </a:p>
          <a:p>
            <a:pPr eaLnBrk="1" hangingPunct="1"/>
            <a:r>
              <a:rPr lang="es-MX" sz="1200" smtClean="0"/>
              <a:t>Diseñar y aplicar una estrategia y política de recursos humanos coherente con la misión, visión y valores institucionales.</a:t>
            </a:r>
            <a:endParaRPr lang="es-SV" sz="1200" smtClean="0"/>
          </a:p>
          <a:p>
            <a:pPr eaLnBrk="1" hangingPunct="1"/>
            <a:r>
              <a:rPr lang="es-MX" sz="1200" smtClean="0"/>
              <a:t>Planificar los requerimientos del personal de la SSF, cualitativa y cuantitativamente en función de la estrategia y necesidades de la Institución.</a:t>
            </a:r>
            <a:endParaRPr lang="es-SV" sz="1200" smtClean="0"/>
          </a:p>
          <a:p>
            <a:pPr eaLnBrk="1" hangingPunct="1"/>
            <a:r>
              <a:rPr lang="es-MX" sz="1200" smtClean="0"/>
              <a:t>Diseñar y ejecutar procesos de reclutamiento, selección, contratación e inducción de personal.</a:t>
            </a:r>
            <a:endParaRPr lang="es-SV" sz="1200" smtClean="0"/>
          </a:p>
          <a:p>
            <a:pPr eaLnBrk="1" hangingPunct="1"/>
            <a:r>
              <a:rPr lang="es-MX" sz="1200" smtClean="0"/>
              <a:t>Planificar, organizar y coordinar con las distintas Unidades, la elaboración del plan anual de capacitación.</a:t>
            </a:r>
            <a:endParaRPr lang="es-SV" sz="1200" smtClean="0"/>
          </a:p>
          <a:p>
            <a:pPr eaLnBrk="1" hangingPunct="1"/>
            <a:r>
              <a:rPr lang="es-MX" sz="1200" smtClean="0"/>
              <a:t>Diseñar, proponer y mantener sistemas de sueldos y salarios, con estructuras salariales equitativas.</a:t>
            </a:r>
            <a:endParaRPr lang="es-SV" sz="1200" smtClean="0"/>
          </a:p>
          <a:p>
            <a:pPr eaLnBrk="1" hangingPunct="1"/>
            <a:r>
              <a:rPr lang="es-MX" sz="1200" smtClean="0"/>
              <a:t>Administrar las prestaciones que de acuerdo con el Reglamento Interno de Trabajo  les correspondan a los empleados.</a:t>
            </a:r>
            <a:endParaRPr lang="es-SV" sz="1200" smtClean="0"/>
          </a:p>
          <a:p>
            <a:pPr eaLnBrk="1" hangingPunct="1"/>
            <a:r>
              <a:rPr lang="es-MX" sz="1200" smtClean="0"/>
              <a:t>Participar en la formulación del presupuesto anual en lo relativo a salarios y prestaciones.</a:t>
            </a:r>
            <a:endParaRPr lang="es-SV" sz="1200" smtClean="0"/>
          </a:p>
          <a:p>
            <a:pPr eaLnBrk="1" hangingPunct="1"/>
            <a:r>
              <a:rPr lang="es-MX" sz="1200" smtClean="0"/>
              <a:t>Administrar y mantener en operación un sistema ágil y oportuno de pago de salarios y rubros afines.</a:t>
            </a:r>
            <a:endParaRPr lang="es-SV" sz="1200" smtClean="0"/>
          </a:p>
          <a:p>
            <a:pPr eaLnBrk="1" hangingPunct="1"/>
            <a:r>
              <a:rPr lang="es-MX" sz="1200" smtClean="0"/>
              <a:t>Apoyar a otras Unidades a solucionar problemas laborales, mediante asesoramiento y búsqueda de soluciones conjuntas.</a:t>
            </a:r>
            <a:endParaRPr lang="es-SV" sz="1200" smtClean="0"/>
          </a:p>
          <a:p>
            <a:pPr eaLnBrk="1" hangingPunct="1"/>
            <a:r>
              <a:rPr lang="es-MX" sz="1200" smtClean="0"/>
              <a:t>Llevar y mantener actualizado los registros del personal, tales como: expedientes de los aspirantes, expediente del personal, movimientos de personal y otros.</a:t>
            </a:r>
            <a:endParaRPr lang="es-SV" sz="1200" smtClean="0"/>
          </a:p>
          <a:p>
            <a:pPr eaLnBrk="1" hangingPunct="1"/>
            <a:endParaRPr lang="es-SV" sz="1200" b="1" smtClean="0"/>
          </a:p>
          <a:p>
            <a:pPr eaLnBrk="1" hangingPunct="1"/>
            <a:r>
              <a:rPr lang="es-SV" sz="1200" b="1" smtClean="0"/>
              <a:t>No. De Empleados: 11</a:t>
            </a:r>
          </a:p>
        </p:txBody>
      </p:sp>
      <p:sp>
        <p:nvSpPr>
          <p:cNvPr id="4" name="3 Marcador de número de diapositiva"/>
          <p:cNvSpPr>
            <a:spLocks noGrp="1"/>
          </p:cNvSpPr>
          <p:nvPr>
            <p:ph type="sldNum" sz="quarter" idx="12"/>
          </p:nvPr>
        </p:nvSpPr>
        <p:spPr/>
        <p:txBody>
          <a:bodyPr/>
          <a:lstStyle/>
          <a:p>
            <a:pPr>
              <a:defRPr/>
            </a:pPr>
            <a:fld id="{B0398BF8-7512-4AA7-A88E-A2836A9B33A1}" type="slidenum">
              <a:rPr lang="es-SV"/>
              <a:pPr>
                <a:defRPr/>
              </a:pPr>
              <a:t>15</a:t>
            </a:fld>
            <a:endParaRPr lang="es-SV"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Título"/>
          <p:cNvSpPr>
            <a:spLocks noGrp="1"/>
          </p:cNvSpPr>
          <p:nvPr>
            <p:ph type="title"/>
          </p:nvPr>
        </p:nvSpPr>
        <p:spPr bwMode="auto">
          <a:xfrm>
            <a:off x="3851275" y="404813"/>
            <a:ext cx="4835525" cy="1012825"/>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Finanzas</a:t>
            </a:r>
          </a:p>
        </p:txBody>
      </p:sp>
      <p:sp>
        <p:nvSpPr>
          <p:cNvPr id="17411"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ejercer una administración ágil y oportuna de los recursos proporcionando información contable financiera para la toma de decisiones.</a:t>
            </a:r>
          </a:p>
          <a:p>
            <a:pPr eaLnBrk="1" hangingPunct="1"/>
            <a:r>
              <a:rPr lang="es-MX" sz="1200" b="1" smtClean="0"/>
              <a:t>Sus funciones son: </a:t>
            </a:r>
          </a:p>
          <a:p>
            <a:pPr eaLnBrk="1" hangingPunct="1"/>
            <a:r>
              <a:rPr lang="es-MX" sz="1200" smtClean="0"/>
              <a:t>Mantener un sistema contable actualizado </a:t>
            </a:r>
            <a:endParaRPr lang="es-SV" sz="1200" smtClean="0"/>
          </a:p>
          <a:p>
            <a:pPr eaLnBrk="1" hangingPunct="1"/>
            <a:r>
              <a:rPr lang="es-MX" sz="1200" smtClean="0"/>
              <a:t>Manejar la tesorería en forma eficiente, de modo que permita efectuar los pagos correspondientes en forma oportuna a los proveedores de Bienes y Servicios.</a:t>
            </a:r>
            <a:endParaRPr lang="es-SV" sz="1200" smtClean="0"/>
          </a:p>
          <a:p>
            <a:pPr eaLnBrk="1" hangingPunct="1"/>
            <a:r>
              <a:rPr lang="es-MX" sz="1200" smtClean="0"/>
              <a:t>Formular el presupuesto de la Superintendencia de acuerdo a las directrices y disposiciones legales.</a:t>
            </a:r>
            <a:endParaRPr lang="es-SV" sz="1200" smtClean="0"/>
          </a:p>
          <a:p>
            <a:pPr eaLnBrk="1" hangingPunct="1"/>
            <a:r>
              <a:rPr lang="es-MX" sz="1200" smtClean="0"/>
              <a:t>Elaborar los estados financieros de la institución.</a:t>
            </a:r>
            <a:endParaRPr lang="es-SV" sz="1200" smtClean="0"/>
          </a:p>
          <a:p>
            <a:pPr eaLnBrk="1" hangingPunct="1"/>
            <a:r>
              <a:rPr lang="es-MX" sz="1200" smtClean="0"/>
              <a:t>Revisar y aprobar gastos</a:t>
            </a:r>
            <a:endParaRPr lang="es-SV" sz="1200" smtClean="0"/>
          </a:p>
          <a:p>
            <a:pPr eaLnBrk="1" hangingPunct="1"/>
            <a:r>
              <a:rPr lang="es-MX" sz="1200" smtClean="0"/>
              <a:t>Supervisar el proceso de pagos de bienes y servicios suministrados a la Institución</a:t>
            </a:r>
            <a:endParaRPr lang="es-SV" sz="1200" smtClean="0"/>
          </a:p>
          <a:p>
            <a:pPr eaLnBrk="1" hangingPunct="1"/>
            <a:r>
              <a:rPr lang="es-MX" sz="1200" smtClean="0"/>
              <a:t>Monitorear el registro de ejecución presupuestaria</a:t>
            </a:r>
            <a:endParaRPr lang="es-SV" sz="1200" smtClean="0"/>
          </a:p>
          <a:p>
            <a:pPr eaLnBrk="1" hangingPunct="1"/>
            <a:r>
              <a:rPr lang="es-MX" sz="1200" smtClean="0"/>
              <a:t>Revisar los informes fiscales y contables</a:t>
            </a:r>
            <a:endParaRPr lang="es-SV" sz="1200" smtClean="0"/>
          </a:p>
          <a:p>
            <a:pPr eaLnBrk="1" hangingPunct="1"/>
            <a:r>
              <a:rPr lang="es-MX" sz="1200" smtClean="0"/>
              <a:t>Elaborar informes para entidades externas</a:t>
            </a:r>
            <a:endParaRPr lang="es-SV" sz="1200" smtClean="0"/>
          </a:p>
          <a:p>
            <a:pPr eaLnBrk="1" hangingPunct="1"/>
            <a:endParaRPr lang="es-SV" sz="1200" b="1" smtClean="0"/>
          </a:p>
          <a:p>
            <a:pPr eaLnBrk="1" hangingPunct="1"/>
            <a:r>
              <a:rPr lang="es-SV" sz="1200" b="1" smtClean="0"/>
              <a:t>No. De Empleados: 6</a:t>
            </a:r>
          </a:p>
        </p:txBody>
      </p:sp>
      <p:sp>
        <p:nvSpPr>
          <p:cNvPr id="4" name="3 Marcador de número de diapositiva"/>
          <p:cNvSpPr>
            <a:spLocks noGrp="1"/>
          </p:cNvSpPr>
          <p:nvPr>
            <p:ph type="sldNum" sz="quarter" idx="12"/>
          </p:nvPr>
        </p:nvSpPr>
        <p:spPr/>
        <p:txBody>
          <a:bodyPr/>
          <a:lstStyle/>
          <a:p>
            <a:pPr>
              <a:defRPr/>
            </a:pPr>
            <a:fld id="{3B9F0CB5-CE5A-4E30-80C9-CC691ECE3266}" type="slidenum">
              <a:rPr lang="es-SV"/>
              <a:pPr>
                <a:defRPr/>
              </a:pPr>
              <a:t>16</a:t>
            </a:fld>
            <a:endParaRPr lang="es-SV"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Título"/>
          <p:cNvSpPr>
            <a:spLocks noGrp="1"/>
          </p:cNvSpPr>
          <p:nvPr>
            <p:ph type="title"/>
          </p:nvPr>
        </p:nvSpPr>
        <p:spPr bwMode="auto">
          <a:xfrm>
            <a:off x="3851275" y="260350"/>
            <a:ext cx="4835525"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Servicios Generales</a:t>
            </a:r>
          </a:p>
        </p:txBody>
      </p:sp>
      <p:sp>
        <p:nvSpPr>
          <p:cNvPr id="18435"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ejercer una Administración ágil y oportuna de los recursos logísticos y de servicio proporcionando apoyo  a las distintas Unidades Organizativas en la realización de sus actividades para el cumplimiento de sus objetivos y metas de los planes de trabajo.</a:t>
            </a:r>
          </a:p>
          <a:p>
            <a:pPr eaLnBrk="1" hangingPunct="1"/>
            <a:r>
              <a:rPr lang="es-MX" sz="1200" smtClean="0"/>
              <a:t>Sus funciones son:</a:t>
            </a:r>
          </a:p>
          <a:p>
            <a:pPr eaLnBrk="1" hangingPunct="1"/>
            <a:r>
              <a:rPr lang="es-MX" sz="1200" smtClean="0"/>
              <a:t>Diseñar y mantener un sistema de almacenamiento y distribución de los insumos adquiridos para uso de las diferentes unidades de la Institución de acuerdo a las necesidades.</a:t>
            </a:r>
            <a:endParaRPr lang="es-SV" sz="1200" smtClean="0"/>
          </a:p>
          <a:p>
            <a:pPr eaLnBrk="1" hangingPunct="1"/>
            <a:r>
              <a:rPr lang="es-MX" sz="1200" smtClean="0"/>
              <a:t>Mantener mecanismos de protección de los bienes y personas, mediante los contratos de las pólizas respectivas, así como dar seguimiento al cumplimiento de las cláusulas de las pólizas y presentar los reclamos según corresponda.</a:t>
            </a:r>
            <a:endParaRPr lang="es-SV" sz="1200" smtClean="0"/>
          </a:p>
          <a:p>
            <a:pPr eaLnBrk="1" hangingPunct="1"/>
            <a:r>
              <a:rPr lang="es-MX" sz="1200" smtClean="0"/>
              <a:t> Planificar, supervisar y ejecutar los planes de mantenimiento preventivo correctivos de los equipos, mobiliarios e instalaciones.</a:t>
            </a:r>
            <a:endParaRPr lang="es-SV" sz="1200" smtClean="0"/>
          </a:p>
          <a:p>
            <a:pPr eaLnBrk="1" hangingPunct="1"/>
            <a:r>
              <a:rPr lang="es-MX" sz="1200" smtClean="0"/>
              <a:t>Mantener un registro y control actualizado de los activos fijos de la Institución, de modo que sirva de apoyo para el sistema contable y permita tomar decisiones de adquisiciones nuevas y descargos por deterioro.</a:t>
            </a:r>
            <a:endParaRPr lang="es-SV" sz="1200" smtClean="0"/>
          </a:p>
          <a:p>
            <a:pPr eaLnBrk="1" hangingPunct="1"/>
            <a:r>
              <a:rPr lang="es-MX" sz="1200" smtClean="0"/>
              <a:t>Asegurar que el personal cuente con las condiciones ambientales referentes a ventilación, iluminación, equipos de protección y limpieza.</a:t>
            </a:r>
            <a:endParaRPr lang="es-SV" sz="1200" smtClean="0"/>
          </a:p>
          <a:p>
            <a:pPr eaLnBrk="1" hangingPunct="1"/>
            <a:r>
              <a:rPr lang="es-MX" sz="1200" smtClean="0"/>
              <a:t>Planificar y controlar la ejecución de las medidas de seguridad que se adapten dentro de la institución.</a:t>
            </a:r>
            <a:endParaRPr lang="es-SV" sz="1200" smtClean="0"/>
          </a:p>
          <a:p>
            <a:pPr eaLnBrk="1" hangingPunct="1"/>
            <a:r>
              <a:rPr lang="es-MX" sz="1200" smtClean="0"/>
              <a:t>Facilitar a las distintas Unidades los medios necesarios para la realización de sus funciones en cuanto apoyo de transporte, correspondencia y servicio varios.</a:t>
            </a:r>
            <a:endParaRPr lang="es-SV" sz="1200" smtClean="0"/>
          </a:p>
          <a:p>
            <a:pPr eaLnBrk="1" hangingPunct="1"/>
            <a:r>
              <a:rPr lang="es-MX" sz="1200" smtClean="0"/>
              <a:t>Garantizar el resguardo de la información generada en todas las unidades de la Institución, para su ágil consulta.</a:t>
            </a:r>
          </a:p>
          <a:p>
            <a:pPr eaLnBrk="1" hangingPunct="1"/>
            <a:endParaRPr lang="es-MX" sz="1200" b="1" smtClean="0"/>
          </a:p>
          <a:p>
            <a:pPr eaLnBrk="1" hangingPunct="1"/>
            <a:r>
              <a:rPr lang="es-MX" sz="1200" b="1" smtClean="0"/>
              <a:t>No. De Empleados: 21</a:t>
            </a:r>
          </a:p>
        </p:txBody>
      </p:sp>
      <p:sp>
        <p:nvSpPr>
          <p:cNvPr id="4" name="3 Marcador de número de diapositiva"/>
          <p:cNvSpPr>
            <a:spLocks noGrp="1"/>
          </p:cNvSpPr>
          <p:nvPr>
            <p:ph type="sldNum" sz="quarter" idx="12"/>
          </p:nvPr>
        </p:nvSpPr>
        <p:spPr/>
        <p:txBody>
          <a:bodyPr/>
          <a:lstStyle/>
          <a:p>
            <a:pPr>
              <a:defRPr/>
            </a:pPr>
            <a:fld id="{55D46BD5-B8AA-479A-ABFD-5706F25F0BF1}" type="slidenum">
              <a:rPr lang="es-SV"/>
              <a:pPr>
                <a:defRPr/>
              </a:pPr>
              <a:t>17</a:t>
            </a:fld>
            <a:endParaRPr lang="es-SV"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Título"/>
          <p:cNvSpPr>
            <a:spLocks noGrp="1"/>
          </p:cNvSpPr>
          <p:nvPr>
            <p:ph type="title"/>
          </p:nvPr>
        </p:nvSpPr>
        <p:spPr bwMode="auto">
          <a:xfrm>
            <a:off x="3851275" y="260350"/>
            <a:ext cx="4835525"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Capacitación y Formación</a:t>
            </a:r>
          </a:p>
        </p:txBody>
      </p:sp>
      <p:sp>
        <p:nvSpPr>
          <p:cNvPr id="19459"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600" smtClean="0"/>
              <a:t>Su objetivo es planificar, organizar y coordinar con las distintas Unidades, la elaboración del plan anual de capacitación. </a:t>
            </a:r>
          </a:p>
          <a:p>
            <a:pPr eaLnBrk="1" hangingPunct="1"/>
            <a:endParaRPr lang="es-SV" sz="1600" smtClean="0"/>
          </a:p>
          <a:p>
            <a:pPr eaLnBrk="1" hangingPunct="1"/>
            <a:r>
              <a:rPr lang="es-SV" sz="1600" b="1" smtClean="0"/>
              <a:t>Sus funciones son: </a:t>
            </a:r>
            <a:endParaRPr lang="es-SV" sz="1600" smtClean="0"/>
          </a:p>
          <a:p>
            <a:r>
              <a:rPr lang="es-SV" sz="1600" smtClean="0"/>
              <a:t>Formular y ejecutar un plan de capacitación para contribuir al desarrollo de los recursos humanos. </a:t>
            </a:r>
          </a:p>
          <a:p>
            <a:pPr eaLnBrk="1" hangingPunct="1"/>
            <a:endParaRPr lang="es-SV" sz="1600" b="1" smtClean="0"/>
          </a:p>
          <a:p>
            <a:pPr eaLnBrk="1" hangingPunct="1"/>
            <a:endParaRPr lang="es-SV" sz="1600" b="1" smtClean="0"/>
          </a:p>
          <a:p>
            <a:pPr eaLnBrk="1" hangingPunct="1"/>
            <a:r>
              <a:rPr lang="es-SV" sz="1600" b="1" smtClean="0"/>
              <a:t>No. De Empleados: 3</a:t>
            </a:r>
          </a:p>
        </p:txBody>
      </p:sp>
      <p:sp>
        <p:nvSpPr>
          <p:cNvPr id="4" name="3 Marcador de número de diapositiva"/>
          <p:cNvSpPr>
            <a:spLocks noGrp="1"/>
          </p:cNvSpPr>
          <p:nvPr>
            <p:ph type="sldNum" sz="quarter" idx="12"/>
          </p:nvPr>
        </p:nvSpPr>
        <p:spPr/>
        <p:txBody>
          <a:bodyPr/>
          <a:lstStyle/>
          <a:p>
            <a:pPr>
              <a:defRPr/>
            </a:pPr>
            <a:fld id="{429DABBB-4504-4E68-8E04-72D8051F01F7}" type="slidenum">
              <a:rPr lang="es-SV"/>
              <a:pPr>
                <a:defRPr/>
              </a:pPr>
              <a:t>18</a:t>
            </a:fld>
            <a:endParaRPr lang="es-SV"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Título"/>
          <p:cNvSpPr>
            <a:spLocks noGrp="1"/>
          </p:cNvSpPr>
          <p:nvPr>
            <p:ph type="title"/>
          </p:nvPr>
        </p:nvSpPr>
        <p:spPr bwMode="auto">
          <a:xfrm>
            <a:off x="4140200" y="260350"/>
            <a:ext cx="45466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Dirección de Informática</a:t>
            </a:r>
          </a:p>
        </p:txBody>
      </p:sp>
      <p:sp>
        <p:nvSpPr>
          <p:cNvPr id="2048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smtClean="0"/>
              <a:t>Su objetivo es planificar, promover y dirigir la informatización de los procesos institucionales, con el fin de potenciar la eficacia de las distintas unidades de la Superintendencia en el desarrollo de sus labores y la prestación de sus servicios. </a:t>
            </a:r>
          </a:p>
          <a:p>
            <a:pPr eaLnBrk="1" hangingPunct="1"/>
            <a:r>
              <a:rPr lang="es-ES" sz="1200" b="1" smtClean="0"/>
              <a:t>Sus funciones son:</a:t>
            </a:r>
          </a:p>
          <a:p>
            <a:pPr eaLnBrk="1" hangingPunct="1"/>
            <a:r>
              <a:rPr lang="es-ES" sz="1200" smtClean="0"/>
              <a:t>Facilitar el uso de la tecnología de información para el personal de la SSF y evaluar nuevas tecnologías de software y hardware de aplicación en la Institución. </a:t>
            </a:r>
            <a:endParaRPr lang="es-SV" sz="1200" smtClean="0"/>
          </a:p>
          <a:p>
            <a:pPr eaLnBrk="1" hangingPunct="1"/>
            <a:r>
              <a:rPr lang="es-ES" sz="1200" smtClean="0"/>
              <a:t>Implementar soluciones para la protección de los archivos de información de la Institución, de tal manera que los riesgos tecnológicos sean minimizados y se logre la continuidad operacional de la Institución. </a:t>
            </a:r>
            <a:endParaRPr lang="es-SV" sz="1200" smtClean="0"/>
          </a:p>
          <a:p>
            <a:pPr eaLnBrk="1" hangingPunct="1"/>
            <a:r>
              <a:rPr lang="es-ES" sz="1200" smtClean="0"/>
              <a:t>Coordinar con todas las áreas técnicas los requerimientos de soluciones informáticas, brindando el apoyo técnico que requieran para la ejecución de sus planes operativos. </a:t>
            </a:r>
            <a:endParaRPr lang="es-SV" sz="1200" smtClean="0"/>
          </a:p>
          <a:p>
            <a:pPr eaLnBrk="1" hangingPunct="1"/>
            <a:r>
              <a:rPr lang="es-ES" sz="1200" smtClean="0"/>
              <a:t>Supervisar el desarrollo de los sistemas de información de acuerdo a los requerimientos de la Superintendencia, proponiendo el mantenimiento de los mismos cuando sea necesario. </a:t>
            </a:r>
            <a:endParaRPr lang="es-SV" sz="1200" smtClean="0"/>
          </a:p>
          <a:p>
            <a:pPr eaLnBrk="1" hangingPunct="1"/>
            <a:r>
              <a:rPr lang="es-ES" sz="1200" smtClean="0"/>
              <a:t>Realizar investigaciones y proponer las innovaciones tecnológicas que puedan ser adoptadas para el mejor desarrollo de las actividades de la Institución. </a:t>
            </a:r>
            <a:endParaRPr lang="es-SV" sz="1200" smtClean="0"/>
          </a:p>
          <a:p>
            <a:pPr eaLnBrk="1" hangingPunct="1"/>
            <a:r>
              <a:rPr lang="es-ES" sz="1200" smtClean="0"/>
              <a:t>Y las demás necesarias para el cumplimiento de los objetivos institucionales.</a:t>
            </a:r>
          </a:p>
          <a:p>
            <a:pPr eaLnBrk="1" hangingPunct="1"/>
            <a:endParaRPr lang="es-SV" sz="1600" smtClean="0"/>
          </a:p>
          <a:p>
            <a:pPr eaLnBrk="1" hangingPunct="1"/>
            <a:r>
              <a:rPr lang="es-SV" sz="1200" b="1" smtClean="0"/>
              <a:t>No. De Empleados: 3</a:t>
            </a:r>
          </a:p>
        </p:txBody>
      </p:sp>
      <p:sp>
        <p:nvSpPr>
          <p:cNvPr id="4" name="3 Marcador de número de diapositiva"/>
          <p:cNvSpPr>
            <a:spLocks noGrp="1"/>
          </p:cNvSpPr>
          <p:nvPr>
            <p:ph type="sldNum" sz="quarter" idx="12"/>
          </p:nvPr>
        </p:nvSpPr>
        <p:spPr/>
        <p:txBody>
          <a:bodyPr/>
          <a:lstStyle/>
          <a:p>
            <a:pPr>
              <a:defRPr/>
            </a:pPr>
            <a:fld id="{0055B97E-6D45-41FC-B5CC-7D357096BFCD}" type="slidenum">
              <a:rPr lang="es-SV"/>
              <a:pPr>
                <a:defRPr/>
              </a:pPr>
              <a:t>19</a:t>
            </a:fld>
            <a:endParaRPr lang="es-SV"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hlinkClick r:id="" action="ppaction://customshow?id=0&amp;return=true"/>
          </p:cNvPr>
          <p:cNvPicPr>
            <a:picLocks noChangeAspect="1" noChangeArrowheads="1"/>
          </p:cNvPicPr>
          <p:nvPr/>
        </p:nvPicPr>
        <p:blipFill>
          <a:blip r:embed="rId3" cstate="print"/>
          <a:srcRect/>
          <a:stretch>
            <a:fillRect/>
          </a:stretch>
        </p:blipFill>
        <p:spPr bwMode="auto">
          <a:xfrm>
            <a:off x="0" y="0"/>
            <a:ext cx="8997950" cy="5013325"/>
          </a:xfrm>
          <a:prstGeom prst="rect">
            <a:avLst/>
          </a:prstGeom>
          <a:solidFill>
            <a:schemeClr val="accent1">
              <a:alpha val="0"/>
            </a:schemeClr>
          </a:solidFill>
          <a:ln w="3175" cap="sq" cmpd="tri">
            <a:solidFill>
              <a:schemeClr val="tx1">
                <a:alpha val="0"/>
              </a:schemeClr>
            </a:solidFill>
            <a:prstDash val="sysDot"/>
            <a:bevel/>
            <a:headEnd/>
            <a:tailEnd/>
          </a:ln>
        </p:spPr>
      </p:pic>
      <p:sp>
        <p:nvSpPr>
          <p:cNvPr id="6" name="5 Rectángulo">
            <a:hlinkClick r:id="" action="ppaction://customshow?id=1&amp;return=true"/>
          </p:cNvPr>
          <p:cNvSpPr/>
          <p:nvPr/>
        </p:nvSpPr>
        <p:spPr>
          <a:xfrm>
            <a:off x="3059113" y="620713"/>
            <a:ext cx="576262" cy="287337"/>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12" name="11 Rectángulo">
            <a:hlinkClick r:id="" action="ppaction://customshow?id=6&amp;return=true"/>
          </p:cNvPr>
          <p:cNvSpPr/>
          <p:nvPr/>
        </p:nvSpPr>
        <p:spPr>
          <a:xfrm>
            <a:off x="4716463" y="1700213"/>
            <a:ext cx="576262"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14" name="13 Rectángulo">
            <a:hlinkClick r:id="" action="ppaction://customshow?id=8&amp;return=true"/>
          </p:cNvPr>
          <p:cNvSpPr/>
          <p:nvPr/>
        </p:nvSpPr>
        <p:spPr>
          <a:xfrm>
            <a:off x="827088" y="2349500"/>
            <a:ext cx="576262"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4" name="3 Marcador de número de diapositiva"/>
          <p:cNvSpPr>
            <a:spLocks noGrp="1"/>
          </p:cNvSpPr>
          <p:nvPr>
            <p:ph type="sldNum" sz="quarter" idx="12"/>
          </p:nvPr>
        </p:nvSpPr>
        <p:spPr/>
        <p:txBody>
          <a:bodyPr/>
          <a:lstStyle/>
          <a:p>
            <a:pPr>
              <a:defRPr/>
            </a:pPr>
            <a:fld id="{0960EBDB-8726-4287-BCB0-B4430C7DEC94}" type="slidenum">
              <a:rPr lang="es-SV"/>
              <a:pPr>
                <a:defRPr/>
              </a:pPr>
              <a:t>2</a:t>
            </a:fld>
            <a:endParaRPr lang="es-SV" dirty="0"/>
          </a:p>
        </p:txBody>
      </p:sp>
      <p:sp>
        <p:nvSpPr>
          <p:cNvPr id="7" name="6 Rectángulo">
            <a:hlinkClick r:id="" action="ppaction://customshow?id=2&amp;return=true"/>
          </p:cNvPr>
          <p:cNvSpPr/>
          <p:nvPr/>
        </p:nvSpPr>
        <p:spPr>
          <a:xfrm>
            <a:off x="4716463" y="620713"/>
            <a:ext cx="576262"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9" name="8 Rectángulo">
            <a:hlinkClick r:id="" action="ppaction://customshow?id=3&amp;return=true"/>
          </p:cNvPr>
          <p:cNvSpPr/>
          <p:nvPr/>
        </p:nvSpPr>
        <p:spPr>
          <a:xfrm>
            <a:off x="3851275" y="836613"/>
            <a:ext cx="649288" cy="28892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10" name="9 Rectángulo">
            <a:hlinkClick r:id="" action="ppaction://customshow?id=4&amp;return=true"/>
          </p:cNvPr>
          <p:cNvSpPr/>
          <p:nvPr/>
        </p:nvSpPr>
        <p:spPr>
          <a:xfrm>
            <a:off x="3059113" y="1341438"/>
            <a:ext cx="576262"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11" name="10 Rectángulo">
            <a:hlinkClick r:id="" action="ppaction://customshow?id=5&amp;return=true"/>
          </p:cNvPr>
          <p:cNvSpPr/>
          <p:nvPr/>
        </p:nvSpPr>
        <p:spPr>
          <a:xfrm>
            <a:off x="3059113" y="1700213"/>
            <a:ext cx="576262"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13" name="12 Rectángulo">
            <a:hlinkClick r:id="" action="ppaction://customshow?id=7&amp;return=true"/>
          </p:cNvPr>
          <p:cNvSpPr/>
          <p:nvPr/>
        </p:nvSpPr>
        <p:spPr>
          <a:xfrm>
            <a:off x="34925" y="2349500"/>
            <a:ext cx="576263" cy="35877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15" name="14 Rectángulo">
            <a:hlinkClick r:id="" action="ppaction://customshow?id=22&amp;return=true"/>
          </p:cNvPr>
          <p:cNvSpPr/>
          <p:nvPr/>
        </p:nvSpPr>
        <p:spPr>
          <a:xfrm>
            <a:off x="1835150" y="2349500"/>
            <a:ext cx="576263"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16" name="15 Rectángulo">
            <a:hlinkClick r:id="" action="ppaction://customshow?id=29&amp;return=true"/>
          </p:cNvPr>
          <p:cNvSpPr/>
          <p:nvPr/>
        </p:nvSpPr>
        <p:spPr>
          <a:xfrm>
            <a:off x="3419475" y="2349500"/>
            <a:ext cx="576263" cy="35877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17" name="16 Rectángulo">
            <a:hlinkClick r:id="" action="ppaction://customshow?id=32&amp;return=true"/>
          </p:cNvPr>
          <p:cNvSpPr/>
          <p:nvPr/>
        </p:nvSpPr>
        <p:spPr>
          <a:xfrm>
            <a:off x="4500563" y="2349500"/>
            <a:ext cx="503237"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18" name="17 Rectángulo">
            <a:hlinkClick r:id="" action="ppaction://customshow?id=36&amp;return=true"/>
          </p:cNvPr>
          <p:cNvSpPr/>
          <p:nvPr/>
        </p:nvSpPr>
        <p:spPr>
          <a:xfrm>
            <a:off x="5867400" y="2349500"/>
            <a:ext cx="504825" cy="35877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19" name="18 Rectángulo">
            <a:hlinkClick r:id="" action="ppaction://customshow?id=41&amp;return=true"/>
          </p:cNvPr>
          <p:cNvSpPr/>
          <p:nvPr/>
        </p:nvSpPr>
        <p:spPr>
          <a:xfrm>
            <a:off x="7451725" y="2349500"/>
            <a:ext cx="504825"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20" name="19 Rectángulo">
            <a:hlinkClick r:id="" action="ppaction://customshow?id=46&amp;return=true"/>
          </p:cNvPr>
          <p:cNvSpPr/>
          <p:nvPr/>
        </p:nvSpPr>
        <p:spPr>
          <a:xfrm>
            <a:off x="8388350" y="2349500"/>
            <a:ext cx="504825"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21" name="20 Rectángulo">
            <a:hlinkClick r:id="" action="ppaction://customshow?id=23&amp;return=true"/>
          </p:cNvPr>
          <p:cNvSpPr/>
          <p:nvPr/>
        </p:nvSpPr>
        <p:spPr>
          <a:xfrm>
            <a:off x="1042988" y="2997200"/>
            <a:ext cx="288925"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22" name="21 Rectángulo">
            <a:hlinkClick r:id="" action="ppaction://customshow?id=24&amp;return=true"/>
          </p:cNvPr>
          <p:cNvSpPr/>
          <p:nvPr/>
        </p:nvSpPr>
        <p:spPr>
          <a:xfrm>
            <a:off x="1403350" y="2997200"/>
            <a:ext cx="288925"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23" name="22 Rectángulo">
            <a:hlinkClick r:id="" action="ppaction://customshow?id=25&amp;return=true"/>
          </p:cNvPr>
          <p:cNvSpPr/>
          <p:nvPr/>
        </p:nvSpPr>
        <p:spPr>
          <a:xfrm>
            <a:off x="1835150" y="2997200"/>
            <a:ext cx="215900"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24" name="23 Rectángulo">
            <a:hlinkClick r:id="" action="ppaction://customshow?id=26&amp;return=true"/>
          </p:cNvPr>
          <p:cNvSpPr/>
          <p:nvPr/>
        </p:nvSpPr>
        <p:spPr>
          <a:xfrm>
            <a:off x="2195513" y="2997200"/>
            <a:ext cx="288925"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25" name="24 Rectángulo">
            <a:hlinkClick r:id="" action="ppaction://customshow?id=27&amp;return=true"/>
          </p:cNvPr>
          <p:cNvSpPr/>
          <p:nvPr/>
        </p:nvSpPr>
        <p:spPr>
          <a:xfrm>
            <a:off x="2555875" y="2924175"/>
            <a:ext cx="287338"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26" name="25 Rectángulo">
            <a:hlinkClick r:id="" action="ppaction://customshow?id=28&amp;return=true"/>
          </p:cNvPr>
          <p:cNvSpPr/>
          <p:nvPr/>
        </p:nvSpPr>
        <p:spPr>
          <a:xfrm>
            <a:off x="2987675" y="2924175"/>
            <a:ext cx="288925"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27" name="26 Rectángulo">
            <a:hlinkClick r:id="" action="ppaction://customshow?id=30&amp;return=true"/>
          </p:cNvPr>
          <p:cNvSpPr/>
          <p:nvPr/>
        </p:nvSpPr>
        <p:spPr>
          <a:xfrm>
            <a:off x="3419475" y="2997200"/>
            <a:ext cx="288925"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28" name="27 Rectángulo">
            <a:hlinkClick r:id="" action="ppaction://customshow?id=31&amp;return=true"/>
          </p:cNvPr>
          <p:cNvSpPr/>
          <p:nvPr/>
        </p:nvSpPr>
        <p:spPr>
          <a:xfrm>
            <a:off x="3779838" y="2997200"/>
            <a:ext cx="287337"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29" name="28 Rectángulo">
            <a:hlinkClick r:id="" action="ppaction://customshow?id=33&amp;return=true"/>
          </p:cNvPr>
          <p:cNvSpPr/>
          <p:nvPr/>
        </p:nvSpPr>
        <p:spPr>
          <a:xfrm>
            <a:off x="4284663" y="2997200"/>
            <a:ext cx="215900"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0" name="29 Rectángulo">
            <a:hlinkClick r:id="" action="ppaction://customshow?id=34&amp;return=true"/>
          </p:cNvPr>
          <p:cNvSpPr/>
          <p:nvPr/>
        </p:nvSpPr>
        <p:spPr>
          <a:xfrm>
            <a:off x="4643438" y="2924175"/>
            <a:ext cx="215900"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1" name="30 Rectángulo">
            <a:hlinkClick r:id="" action="ppaction://customshow?id=35&amp;return=true"/>
          </p:cNvPr>
          <p:cNvSpPr/>
          <p:nvPr/>
        </p:nvSpPr>
        <p:spPr>
          <a:xfrm>
            <a:off x="5003800" y="2997200"/>
            <a:ext cx="288925"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2" name="31 Rectángulo">
            <a:hlinkClick r:id="" action="ppaction://customshow?id=37&amp;return=true"/>
          </p:cNvPr>
          <p:cNvSpPr/>
          <p:nvPr/>
        </p:nvSpPr>
        <p:spPr>
          <a:xfrm>
            <a:off x="5435600" y="2997200"/>
            <a:ext cx="215900"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3" name="32 Rectángulo">
            <a:hlinkClick r:id="" action="ppaction://customshow?id=38&amp;return=true"/>
          </p:cNvPr>
          <p:cNvSpPr/>
          <p:nvPr/>
        </p:nvSpPr>
        <p:spPr>
          <a:xfrm>
            <a:off x="5795963" y="2924175"/>
            <a:ext cx="288925"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4" name="33 Rectángulo">
            <a:hlinkClick r:id="" action="ppaction://customshow?id=39&amp;return=true"/>
          </p:cNvPr>
          <p:cNvSpPr/>
          <p:nvPr/>
        </p:nvSpPr>
        <p:spPr>
          <a:xfrm>
            <a:off x="6156325" y="2924175"/>
            <a:ext cx="287338"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5" name="34 Rectángulo">
            <a:hlinkClick r:id="" action="ppaction://customshow?id=40&amp;return=true"/>
          </p:cNvPr>
          <p:cNvSpPr/>
          <p:nvPr/>
        </p:nvSpPr>
        <p:spPr>
          <a:xfrm>
            <a:off x="6588125" y="2924175"/>
            <a:ext cx="215900"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6" name="35 Rectángulo">
            <a:hlinkClick r:id="" action="ppaction://customshow?id=42&amp;return=true"/>
          </p:cNvPr>
          <p:cNvSpPr/>
          <p:nvPr/>
        </p:nvSpPr>
        <p:spPr>
          <a:xfrm>
            <a:off x="7019925" y="2997200"/>
            <a:ext cx="215900"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7" name="36 Rectángulo">
            <a:hlinkClick r:id="" action="ppaction://customshow?id=43&amp;return=true"/>
          </p:cNvPr>
          <p:cNvSpPr/>
          <p:nvPr/>
        </p:nvSpPr>
        <p:spPr>
          <a:xfrm>
            <a:off x="7380288" y="2997200"/>
            <a:ext cx="215900"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8" name="37 Rectángulo">
            <a:hlinkClick r:id="" action="ppaction://customshow?id=44&amp;return=true"/>
          </p:cNvPr>
          <p:cNvSpPr/>
          <p:nvPr/>
        </p:nvSpPr>
        <p:spPr>
          <a:xfrm>
            <a:off x="7740650" y="2997200"/>
            <a:ext cx="287338"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9" name="38 Rectángulo">
            <a:hlinkClick r:id="" action="ppaction://customshow?id=45&amp;return=true"/>
          </p:cNvPr>
          <p:cNvSpPr/>
          <p:nvPr/>
        </p:nvSpPr>
        <p:spPr>
          <a:xfrm>
            <a:off x="8101013" y="2924175"/>
            <a:ext cx="287337"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40" name="39 Rectángulo">
            <a:hlinkClick r:id="" action="ppaction://customshow?id=76&amp;return=true"/>
          </p:cNvPr>
          <p:cNvSpPr/>
          <p:nvPr/>
        </p:nvSpPr>
        <p:spPr>
          <a:xfrm>
            <a:off x="8459788" y="2924175"/>
            <a:ext cx="360362" cy="28892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41" name="40 Rectángulo">
            <a:hlinkClick r:id="" action="ppaction://customshow?id=48&amp;return=true"/>
          </p:cNvPr>
          <p:cNvSpPr/>
          <p:nvPr/>
        </p:nvSpPr>
        <p:spPr>
          <a:xfrm>
            <a:off x="1763713" y="3500438"/>
            <a:ext cx="647700" cy="28892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42" name="41 Rectángulo">
            <a:hlinkClick r:id="" action="ppaction://customshow?id=49&amp;return=true"/>
          </p:cNvPr>
          <p:cNvSpPr/>
          <p:nvPr/>
        </p:nvSpPr>
        <p:spPr>
          <a:xfrm>
            <a:off x="1187450" y="4076700"/>
            <a:ext cx="360363" cy="28892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43" name="42 Rectángulo">
            <a:hlinkClick r:id="" action="ppaction://customshow?id=52&amp;return=true"/>
          </p:cNvPr>
          <p:cNvSpPr/>
          <p:nvPr/>
        </p:nvSpPr>
        <p:spPr>
          <a:xfrm>
            <a:off x="1835150" y="4005263"/>
            <a:ext cx="576263" cy="360362"/>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44" name="43 Rectángulo">
            <a:hlinkClick r:id="" action="ppaction://customshow?id=54&amp;return=true"/>
          </p:cNvPr>
          <p:cNvSpPr/>
          <p:nvPr/>
        </p:nvSpPr>
        <p:spPr>
          <a:xfrm>
            <a:off x="2555875" y="4076700"/>
            <a:ext cx="431800" cy="28892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45" name="44 Rectángulo">
            <a:hlinkClick r:id="" action="ppaction://customshow?id=50&amp;return=true"/>
          </p:cNvPr>
          <p:cNvSpPr/>
          <p:nvPr/>
        </p:nvSpPr>
        <p:spPr>
          <a:xfrm>
            <a:off x="1116013" y="4581525"/>
            <a:ext cx="215900"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46" name="45 Rectángulo">
            <a:hlinkClick r:id="" action="ppaction://customshow?id=51&amp;return=true"/>
          </p:cNvPr>
          <p:cNvSpPr/>
          <p:nvPr/>
        </p:nvSpPr>
        <p:spPr>
          <a:xfrm>
            <a:off x="1476375" y="4581525"/>
            <a:ext cx="287338"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47" name="46 Rectángulo">
            <a:hlinkClick r:id="" action="ppaction://customshow?id=53&amp;return=true"/>
          </p:cNvPr>
          <p:cNvSpPr/>
          <p:nvPr/>
        </p:nvSpPr>
        <p:spPr>
          <a:xfrm>
            <a:off x="1979613" y="4652963"/>
            <a:ext cx="215900"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48" name="47 Rectángulo">
            <a:hlinkClick r:id="" action="ppaction://customshow?id=55&amp;return=true"/>
          </p:cNvPr>
          <p:cNvSpPr/>
          <p:nvPr/>
        </p:nvSpPr>
        <p:spPr>
          <a:xfrm>
            <a:off x="2411413" y="4581525"/>
            <a:ext cx="288925"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49" name="48 Rectángulo">
            <a:hlinkClick r:id="" action="ppaction://customshow?id=56&amp;return=true"/>
          </p:cNvPr>
          <p:cNvSpPr/>
          <p:nvPr/>
        </p:nvSpPr>
        <p:spPr>
          <a:xfrm>
            <a:off x="2771775" y="4581525"/>
            <a:ext cx="287338"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50" name="49 Rectángulo">
            <a:hlinkClick r:id="" action="ppaction://customshow?id=57&amp;return=true"/>
          </p:cNvPr>
          <p:cNvSpPr/>
          <p:nvPr/>
        </p:nvSpPr>
        <p:spPr>
          <a:xfrm>
            <a:off x="3851275" y="3573463"/>
            <a:ext cx="649288"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51" name="50 Rectángulo">
            <a:hlinkClick r:id="" action="ppaction://customshow?id=58&amp;return=true"/>
          </p:cNvPr>
          <p:cNvSpPr/>
          <p:nvPr/>
        </p:nvSpPr>
        <p:spPr>
          <a:xfrm>
            <a:off x="3851275" y="4005263"/>
            <a:ext cx="576263" cy="4318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52" name="51 Rectángulo">
            <a:hlinkClick r:id="" action="ppaction://customshow?id=59&amp;return=true"/>
          </p:cNvPr>
          <p:cNvSpPr/>
          <p:nvPr/>
        </p:nvSpPr>
        <p:spPr>
          <a:xfrm>
            <a:off x="3419475" y="4581525"/>
            <a:ext cx="288925"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53" name="52 Rectángulo">
            <a:hlinkClick r:id="" action="ppaction://customshow?id=60&amp;return=true"/>
          </p:cNvPr>
          <p:cNvSpPr/>
          <p:nvPr/>
        </p:nvSpPr>
        <p:spPr>
          <a:xfrm>
            <a:off x="3851275" y="4581525"/>
            <a:ext cx="215900"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54" name="53 Rectángulo">
            <a:hlinkClick r:id="" action="ppaction://customshow?id=61&amp;return=true"/>
          </p:cNvPr>
          <p:cNvSpPr/>
          <p:nvPr/>
        </p:nvSpPr>
        <p:spPr>
          <a:xfrm>
            <a:off x="4211638" y="4581525"/>
            <a:ext cx="288925"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55" name="54 Rectángulo">
            <a:hlinkClick r:id="" action="ppaction://customshow?id=62&amp;return=true"/>
          </p:cNvPr>
          <p:cNvSpPr/>
          <p:nvPr/>
        </p:nvSpPr>
        <p:spPr>
          <a:xfrm>
            <a:off x="4572000" y="4581525"/>
            <a:ext cx="287338"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56" name="55 Rectángulo">
            <a:hlinkClick r:id="" action="ppaction://customshow?id=63&amp;return=true"/>
          </p:cNvPr>
          <p:cNvSpPr/>
          <p:nvPr/>
        </p:nvSpPr>
        <p:spPr>
          <a:xfrm>
            <a:off x="5580063" y="3500438"/>
            <a:ext cx="504825"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57" name="56 Rectángulo">
            <a:hlinkClick r:id="" action="ppaction://customshow?id=64&amp;return=true"/>
          </p:cNvPr>
          <p:cNvSpPr/>
          <p:nvPr/>
        </p:nvSpPr>
        <p:spPr>
          <a:xfrm>
            <a:off x="5003800" y="3860800"/>
            <a:ext cx="431800"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58" name="57 Rectángulo">
            <a:hlinkClick r:id="" action="ppaction://customshow?id=65&amp;return=true"/>
          </p:cNvPr>
          <p:cNvSpPr/>
          <p:nvPr/>
        </p:nvSpPr>
        <p:spPr>
          <a:xfrm>
            <a:off x="5580063" y="4149725"/>
            <a:ext cx="504825"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59" name="58 Rectángulo">
            <a:hlinkClick r:id="" action="ppaction://customshow?id=66&amp;return=true"/>
          </p:cNvPr>
          <p:cNvSpPr/>
          <p:nvPr/>
        </p:nvSpPr>
        <p:spPr>
          <a:xfrm>
            <a:off x="5364163" y="4652963"/>
            <a:ext cx="144462" cy="28892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60" name="59 Rectángulo">
            <a:hlinkClick r:id="" action="ppaction://customshow?id=67&amp;return=true"/>
          </p:cNvPr>
          <p:cNvSpPr/>
          <p:nvPr/>
        </p:nvSpPr>
        <p:spPr>
          <a:xfrm>
            <a:off x="5724525" y="4652963"/>
            <a:ext cx="215900" cy="28892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61" name="60 Rectángulo">
            <a:hlinkClick r:id="" action="ppaction://customshow?id=68&amp;return=true"/>
          </p:cNvPr>
          <p:cNvSpPr/>
          <p:nvPr/>
        </p:nvSpPr>
        <p:spPr>
          <a:xfrm>
            <a:off x="6084888" y="4581525"/>
            <a:ext cx="358775"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62" name="61 Rectángulo">
            <a:hlinkClick r:id="" action="ppaction://customshow?id=69&amp;return=true"/>
          </p:cNvPr>
          <p:cNvSpPr/>
          <p:nvPr/>
        </p:nvSpPr>
        <p:spPr>
          <a:xfrm>
            <a:off x="7380288" y="3573463"/>
            <a:ext cx="576262" cy="14287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63" name="62 Rectángulo">
            <a:hlinkClick r:id="" action="ppaction://customshow?id=70&amp;return=true"/>
          </p:cNvPr>
          <p:cNvSpPr/>
          <p:nvPr/>
        </p:nvSpPr>
        <p:spPr>
          <a:xfrm>
            <a:off x="6948488" y="4076700"/>
            <a:ext cx="503237"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64" name="63 Rectángulo">
            <a:hlinkClick r:id="" action="ppaction://customshow?id=73&amp;return=true"/>
          </p:cNvPr>
          <p:cNvSpPr/>
          <p:nvPr/>
        </p:nvSpPr>
        <p:spPr>
          <a:xfrm>
            <a:off x="7812088" y="4076700"/>
            <a:ext cx="504825"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65" name="64 Rectángulo">
            <a:hlinkClick r:id="" action="ppaction://customshow?id=71&amp;return=true"/>
          </p:cNvPr>
          <p:cNvSpPr/>
          <p:nvPr/>
        </p:nvSpPr>
        <p:spPr>
          <a:xfrm>
            <a:off x="6875463" y="4652963"/>
            <a:ext cx="288925" cy="215900"/>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66" name="65 Rectángulo">
            <a:hlinkClick r:id="" action="ppaction://customshow?id=72&amp;return=true"/>
          </p:cNvPr>
          <p:cNvSpPr/>
          <p:nvPr/>
        </p:nvSpPr>
        <p:spPr>
          <a:xfrm>
            <a:off x="7308850" y="4581525"/>
            <a:ext cx="287338" cy="287338"/>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67" name="66 Rectángulo">
            <a:hlinkClick r:id="" action="ppaction://customshow?id=74&amp;return=true"/>
          </p:cNvPr>
          <p:cNvSpPr/>
          <p:nvPr/>
        </p:nvSpPr>
        <p:spPr>
          <a:xfrm>
            <a:off x="7740650" y="4581525"/>
            <a:ext cx="287338"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68" name="67 Rectángulo">
            <a:hlinkClick r:id="" action="ppaction://customshow?id=75&amp;return=true"/>
          </p:cNvPr>
          <p:cNvSpPr/>
          <p:nvPr/>
        </p:nvSpPr>
        <p:spPr>
          <a:xfrm>
            <a:off x="8101013" y="4581525"/>
            <a:ext cx="287337" cy="360363"/>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69" name="68 Rectángulo">
            <a:hlinkClick r:id="" action="ppaction://noaction" highlightClick="1"/>
          </p:cNvPr>
          <p:cNvSpPr/>
          <p:nvPr/>
        </p:nvSpPr>
        <p:spPr>
          <a:xfrm>
            <a:off x="3851275" y="333375"/>
            <a:ext cx="649288" cy="142875"/>
          </a:xfrm>
          <a:prstGeom prst="rect">
            <a:avLst/>
          </a:prstGeom>
          <a:solidFill>
            <a:schemeClr val="accent1">
              <a:alpha val="0"/>
            </a:schemeClr>
          </a:solidFill>
          <a:ln w="3175" cap="sq" cmpd="tri">
            <a:solidFill>
              <a:schemeClr val="tx1">
                <a:alpha val="0"/>
              </a:schemeClr>
            </a:solidFill>
            <a:prstDash val="sysDot"/>
            <a:beve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Título"/>
          <p:cNvSpPr>
            <a:spLocks noGrp="1"/>
          </p:cNvSpPr>
          <p:nvPr>
            <p:ph type="title"/>
          </p:nvPr>
        </p:nvSpPr>
        <p:spPr bwMode="auto">
          <a:xfrm>
            <a:off x="4067175" y="188913"/>
            <a:ext cx="4619625" cy="1228725"/>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Desarrollo de Sistemas</a:t>
            </a:r>
          </a:p>
        </p:txBody>
      </p:sp>
      <p:sp>
        <p:nvSpPr>
          <p:cNvPr id="2150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coordinar todo el ciclo de desarrollo interno de sistemas, y ser contraparte en los proyectos contratados externamente, para contribuir al cumplimiento de los objetivos institucionales.</a:t>
            </a:r>
          </a:p>
          <a:p>
            <a:pPr eaLnBrk="1" hangingPunct="1"/>
            <a:r>
              <a:rPr lang="es-MX" sz="1200" b="1" smtClean="0"/>
              <a:t>Sus funciones son: </a:t>
            </a:r>
          </a:p>
          <a:p>
            <a:pPr eaLnBrk="1" hangingPunct="1"/>
            <a:r>
              <a:rPr lang="es-MX" sz="1200" smtClean="0"/>
              <a:t>Recibir los requerimientos de los usuarios internos y externos a fin de dar soporte a sistemas instalados o desarrollo de nuevos. </a:t>
            </a:r>
            <a:endParaRPr lang="es-SV" sz="1200" smtClean="0"/>
          </a:p>
          <a:p>
            <a:pPr eaLnBrk="1" hangingPunct="1"/>
            <a:r>
              <a:rPr lang="es-MX" sz="1200" smtClean="0"/>
              <a:t>Elaborar plan de trabajo anual del departamento, asignando responsables.</a:t>
            </a:r>
            <a:endParaRPr lang="es-SV" sz="1200" smtClean="0"/>
          </a:p>
          <a:p>
            <a:pPr eaLnBrk="1" hangingPunct="1"/>
            <a:r>
              <a:rPr lang="es-MX" sz="1200" smtClean="0"/>
              <a:t>Administrar la cartera de aplicaciones en Producción y en desarrollo, identificando usuarios y analista programador responsable.</a:t>
            </a:r>
            <a:endParaRPr lang="es-SV" sz="1200" smtClean="0"/>
          </a:p>
          <a:p>
            <a:pPr eaLnBrk="1" hangingPunct="1"/>
            <a:r>
              <a:rPr lang="es-MX" sz="1200" smtClean="0"/>
              <a:t> Elaborar, divulgar y mantener estándares para el desarrollo de sistemas, documentación técnica y de apoyo a  usuarios.</a:t>
            </a:r>
            <a:endParaRPr lang="es-SV" sz="1200" smtClean="0"/>
          </a:p>
          <a:p>
            <a:pPr eaLnBrk="1" hangingPunct="1"/>
            <a:r>
              <a:rPr lang="es-MX" sz="1200" smtClean="0"/>
              <a:t>Establecer coordinación con otras áreas de la Dirección de Informática, para articular los aspectos técnicos del ciclo de desarrollo de los sistemas.</a:t>
            </a:r>
            <a:endParaRPr lang="es-SV" sz="1200" smtClean="0"/>
          </a:p>
          <a:p>
            <a:pPr eaLnBrk="1" hangingPunct="1"/>
            <a:r>
              <a:rPr lang="es-MX" sz="1200" smtClean="0"/>
              <a:t>Establecer y mantener técnicas y contenidos para capacitar a los usuarios de los sistemas, a fin de facilitar la efectiva implementación y uso de las herramientas informáticas desarrolladas.</a:t>
            </a:r>
            <a:endParaRPr lang="es-SV" sz="1200" smtClean="0"/>
          </a:p>
          <a:p>
            <a:pPr eaLnBrk="1" hangingPunct="1"/>
            <a:r>
              <a:rPr lang="es-MX" sz="1200" smtClean="0"/>
              <a:t>Evaluar herramientas informáticas con la finalidad de que se mantenga una plataforma actualizada.</a:t>
            </a:r>
            <a:endParaRPr lang="es-SV" sz="1200" smtClean="0"/>
          </a:p>
          <a:p>
            <a:pPr eaLnBrk="1" hangingPunct="1"/>
            <a:r>
              <a:rPr lang="es-MX" sz="1200" smtClean="0"/>
              <a:t>Mantener mecanismos de comunicación frecuentes y ágiles con los usuarios de los sistemas con la finalidad de apoyarlos en la operación y recibir retroalimentación.</a:t>
            </a:r>
          </a:p>
          <a:p>
            <a:pPr eaLnBrk="1" hangingPunct="1"/>
            <a:endParaRPr lang="es-MX" sz="1200" b="1" smtClean="0"/>
          </a:p>
          <a:p>
            <a:pPr eaLnBrk="1" hangingPunct="1"/>
            <a:r>
              <a:rPr lang="es-MX" sz="1200" b="1" smtClean="0"/>
              <a:t>No. De Empleados: 12</a:t>
            </a:r>
            <a:endParaRPr lang="es-SV" sz="1200" b="1"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35A78B32-B656-4089-A99D-AAB708C0DCBB}" type="slidenum">
              <a:rPr lang="es-SV"/>
              <a:pPr>
                <a:defRPr/>
              </a:pPr>
              <a:t>20</a:t>
            </a:fld>
            <a:endParaRPr lang="es-SV"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Título"/>
          <p:cNvSpPr>
            <a:spLocks noGrp="1"/>
          </p:cNvSpPr>
          <p:nvPr>
            <p:ph type="title"/>
          </p:nvPr>
        </p:nvSpPr>
        <p:spPr bwMode="auto">
          <a:xfrm>
            <a:off x="3851275" y="260350"/>
            <a:ext cx="4835525"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Infraestructura y Soporte Técnico</a:t>
            </a:r>
          </a:p>
        </p:txBody>
      </p:sp>
      <p:sp>
        <p:nvSpPr>
          <p:cNvPr id="22531"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a:t>
            </a:r>
            <a:r>
              <a:rPr lang="es-MX" sz="1200" smtClean="0"/>
              <a:t>segurar la disponibilidad, la calidad y buen estado del recurso informático de la SSF (servidores, bases de datos, red de datos, equipo de comunicación,  equipo de usuario final y periféricos, software de automatización de oficina).</a:t>
            </a:r>
          </a:p>
          <a:p>
            <a:pPr eaLnBrk="1" hangingPunct="1"/>
            <a:r>
              <a:rPr lang="es-MX" sz="1200" b="1" smtClean="0"/>
              <a:t>Sus funciones son:</a:t>
            </a:r>
            <a:r>
              <a:rPr lang="es-MX" sz="1200" smtClean="0"/>
              <a:t> </a:t>
            </a:r>
          </a:p>
          <a:p>
            <a:pPr eaLnBrk="1" hangingPunct="1"/>
            <a:r>
              <a:rPr lang="es-MX" sz="1200" smtClean="0"/>
              <a:t>Administrar los recursos tecnológicos Institucionales: mantenimiento, configuración,  soporte y afinamiento de los recursos (PC’s, Servidores, laptops, impresores, scanner, correo electrónico, Internet, red, equipos de comunicación, etc.)</a:t>
            </a:r>
            <a:endParaRPr lang="es-SV" sz="1200" smtClean="0"/>
          </a:p>
          <a:p>
            <a:pPr eaLnBrk="1" hangingPunct="1"/>
            <a:r>
              <a:rPr lang="es-MX" sz="1200" smtClean="0"/>
              <a:t>Proporcionar soporte técnico a usuarios internos y externos (entes supervisados) en lo que respecta a instalación de sistemas configuración de equipos, resolución de problemas</a:t>
            </a:r>
            <a:endParaRPr lang="es-SV" sz="1200" smtClean="0"/>
          </a:p>
          <a:p>
            <a:pPr eaLnBrk="1" hangingPunct="1"/>
            <a:r>
              <a:rPr lang="es-MX" sz="1200" smtClean="0"/>
              <a:t>Preparar y dar mantenimiento al equipo de computo Institucional (PC’s, Servidores, Laptops, impresores, scanner, etc.)</a:t>
            </a:r>
            <a:endParaRPr lang="es-SV" sz="1200" smtClean="0"/>
          </a:p>
          <a:p>
            <a:pPr eaLnBrk="1" hangingPunct="1"/>
            <a:r>
              <a:rPr lang="es-MX" sz="1200" smtClean="0"/>
              <a:t>Administrar, monitorear y dar afinamiento  a la Base de Datos. </a:t>
            </a:r>
            <a:endParaRPr lang="es-SV" sz="1200" smtClean="0"/>
          </a:p>
          <a:p>
            <a:pPr eaLnBrk="1" hangingPunct="1"/>
            <a:r>
              <a:rPr lang="es-MX" sz="1200" smtClean="0"/>
              <a:t>Mantener comunicación con proveedores para efectos de reclamos de garantías de equipos</a:t>
            </a:r>
            <a:endParaRPr lang="es-SV" sz="1200" smtClean="0"/>
          </a:p>
          <a:p>
            <a:pPr eaLnBrk="1" hangingPunct="1"/>
            <a:r>
              <a:rPr lang="es-MX" sz="1200" smtClean="0"/>
              <a:t>Actualizar  nuevas versiones de software y hardware por obsolescencia o nuevas versiones de parches</a:t>
            </a:r>
            <a:endParaRPr lang="es-SV" sz="1200" smtClean="0"/>
          </a:p>
          <a:p>
            <a:pPr eaLnBrk="1" hangingPunct="1"/>
            <a:r>
              <a:rPr lang="es-MX" sz="1200" smtClean="0"/>
              <a:t>Efectuar respaldos de la Base de Datos</a:t>
            </a:r>
            <a:endParaRPr lang="es-SV" sz="1200" smtClean="0"/>
          </a:p>
          <a:p>
            <a:pPr eaLnBrk="1" hangingPunct="1"/>
            <a:r>
              <a:rPr lang="es-MX" sz="1200" smtClean="0"/>
              <a:t>Investigar sobre nuevas tecnologías que puedan hacer más eficientes las actividades diarias.</a:t>
            </a:r>
            <a:endParaRPr lang="es-SV" sz="1200" smtClean="0"/>
          </a:p>
          <a:p>
            <a:pPr eaLnBrk="1" hangingPunct="1"/>
            <a:r>
              <a:rPr lang="es-MX" sz="1200" smtClean="0"/>
              <a:t>Controlar las instalaciones de software y hardware,  y licencias disponibles.</a:t>
            </a:r>
          </a:p>
          <a:p>
            <a:pPr eaLnBrk="1" hangingPunct="1"/>
            <a:endParaRPr lang="es-MX" sz="1200" b="1" smtClean="0"/>
          </a:p>
          <a:p>
            <a:pPr eaLnBrk="1" hangingPunct="1"/>
            <a:r>
              <a:rPr lang="es-MX" sz="1200" b="1" smtClean="0"/>
              <a:t>No. De Empleados: 14</a:t>
            </a:r>
            <a:endParaRPr lang="es-SV" sz="1200" b="1"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8C157A1C-1A08-4D10-87E5-440A4E3AE0D4}" type="slidenum">
              <a:rPr lang="es-SV"/>
              <a:pPr>
                <a:defRPr/>
              </a:pPr>
              <a:t>21</a:t>
            </a:fld>
            <a:endParaRPr lang="es-SV"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000" smtClean="0"/>
              <a:t>Dirección de Estudios y Metodología</a:t>
            </a:r>
          </a:p>
        </p:txBody>
      </p:sp>
      <p:sp>
        <p:nvSpPr>
          <p:cNvPr id="23555"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smtClean="0"/>
              <a:t>Su objetivo es </a:t>
            </a:r>
            <a:r>
              <a:rPr lang="es-MX" sz="1200" smtClean="0"/>
              <a:t>crear estrategias de manejo de información a través del desarrollo de proyectos que permitan la supervisión efectiva de las entidades sujetas a fiscalización y mejorar la divulgación</a:t>
            </a:r>
            <a:r>
              <a:rPr lang="es-SV" sz="1200" smtClean="0"/>
              <a:t>; asimismo, </a:t>
            </a:r>
            <a:r>
              <a:rPr lang="es-MX" sz="1200" smtClean="0"/>
              <a:t>brindar apoyo a la Dirección Superior y otras áreas de la Superintendencia del Sistema Financiero mediante la gestión de la central de información institucional y la elaboración de estudios en materia económica, financiera, regulatoria y de supervisión</a:t>
            </a:r>
            <a:endParaRPr lang="es-SV" sz="1200" smtClean="0"/>
          </a:p>
          <a:p>
            <a:pPr eaLnBrk="1" hangingPunct="1"/>
            <a:r>
              <a:rPr lang="es-ES" sz="1200" b="1" smtClean="0"/>
              <a:t>Sus funciones son:</a:t>
            </a:r>
            <a:endParaRPr lang="es-SV" sz="1200" b="1" smtClean="0"/>
          </a:p>
          <a:p>
            <a:pPr eaLnBrk="1" hangingPunct="1"/>
            <a:r>
              <a:rPr lang="es-ES" sz="1200" smtClean="0"/>
              <a:t>Realizar análisis agregados sobre el comportamiento y riesgos del sistema financiero, así como sobre temas económicos, financieros y actuariales, que permitan asesorar a la alta dirección y a otras áreas de la institución. Así mismo, asesorar en la formulación de planes de contingencia en casos de crisis. </a:t>
            </a:r>
            <a:endParaRPr lang="es-SV" sz="1200" smtClean="0"/>
          </a:p>
          <a:p>
            <a:pPr eaLnBrk="1" hangingPunct="1"/>
            <a:r>
              <a:rPr lang="es-ES" sz="1200" smtClean="0"/>
              <a:t>Coordinar la gestión la base de datos institucional, generando las estadísticas individuales y agregadas del sistema financiero. </a:t>
            </a:r>
            <a:endParaRPr lang="es-SV" sz="1200" smtClean="0"/>
          </a:p>
          <a:p>
            <a:pPr eaLnBrk="1" hangingPunct="1"/>
            <a:r>
              <a:rPr lang="es-ES" sz="1200" smtClean="0"/>
              <a:t>Coordinar cambios al marco legal y normativo del sistema financiero, a efectos de lograr una regulación adecuada a las mejores prácticas y al nivel de desarrollo de las diferentes industrias. </a:t>
            </a:r>
            <a:endParaRPr lang="es-SV" sz="1200" smtClean="0"/>
          </a:p>
          <a:p>
            <a:pPr eaLnBrk="1" hangingPunct="1"/>
            <a:r>
              <a:rPr lang="es-ES" sz="1200" smtClean="0"/>
              <a:t>Coordinar el marco general de supervisión, así como el diseño, desarrollo y la aplicación las metodologías de supervisión. </a:t>
            </a:r>
            <a:endParaRPr lang="es-SV" sz="1200" smtClean="0"/>
          </a:p>
          <a:p>
            <a:pPr eaLnBrk="1" hangingPunct="1"/>
            <a:r>
              <a:rPr lang="es-ES" sz="1200" smtClean="0"/>
              <a:t>Coordinar la aplicación de estándares internacionales en la institución y en el Sistema Financiero. </a:t>
            </a:r>
          </a:p>
          <a:p>
            <a:pPr eaLnBrk="1" hangingPunct="1"/>
            <a:r>
              <a:rPr lang="es-ES" sz="1200" smtClean="0"/>
              <a:t>Gestionar los procesos institucionales y la calidad en la ejecución de los mismos, así como, las metodologías y políticas adoptadas. </a:t>
            </a:r>
            <a:endParaRPr lang="es-SV" sz="1200" smtClean="0"/>
          </a:p>
          <a:p>
            <a:pPr eaLnBrk="1" hangingPunct="1"/>
            <a:r>
              <a:rPr lang="es-ES" sz="1200" smtClean="0"/>
              <a:t>Coordinar la planeación institucional. </a:t>
            </a:r>
            <a:endParaRPr lang="es-SV" sz="1200" smtClean="0"/>
          </a:p>
          <a:p>
            <a:pPr eaLnBrk="1" hangingPunct="1"/>
            <a:r>
              <a:rPr lang="es-SV" sz="1200" smtClean="0"/>
              <a:t>Y las demás necesarias para el logro de los objetivos institucionales.</a:t>
            </a:r>
          </a:p>
          <a:p>
            <a:pPr eaLnBrk="1" hangingPunct="1"/>
            <a:endParaRPr lang="es-SV" sz="1200" b="1" smtClean="0"/>
          </a:p>
          <a:p>
            <a:pPr eaLnBrk="1" hangingPunct="1"/>
            <a:r>
              <a:rPr lang="es-SV" sz="1200" b="1" smtClean="0"/>
              <a:t>No. De Empleados: 2</a:t>
            </a:r>
          </a:p>
          <a:p>
            <a:pPr eaLnBrk="1" hangingPunct="1"/>
            <a:endParaRPr lang="es-SV" smtClean="0"/>
          </a:p>
        </p:txBody>
      </p:sp>
      <p:sp>
        <p:nvSpPr>
          <p:cNvPr id="4" name="3 Marcador de número de diapositiva"/>
          <p:cNvSpPr>
            <a:spLocks noGrp="1"/>
          </p:cNvSpPr>
          <p:nvPr>
            <p:ph type="sldNum" sz="quarter" idx="12"/>
          </p:nvPr>
        </p:nvSpPr>
        <p:spPr/>
        <p:txBody>
          <a:bodyPr/>
          <a:lstStyle/>
          <a:p>
            <a:pPr>
              <a:defRPr/>
            </a:pPr>
            <a:fld id="{9865062E-8D67-413D-B79C-ECC0582F5958}" type="slidenum">
              <a:rPr lang="es-SV"/>
              <a:pPr>
                <a:defRPr/>
              </a:pPr>
              <a:t>22</a:t>
            </a:fld>
            <a:endParaRPr lang="es-SV"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Título"/>
          <p:cNvSpPr>
            <a:spLocks noGrp="1"/>
          </p:cNvSpPr>
          <p:nvPr>
            <p:ph type="title"/>
          </p:nvPr>
        </p:nvSpPr>
        <p:spPr bwMode="auto">
          <a:xfrm>
            <a:off x="3851275" y="260350"/>
            <a:ext cx="4835525"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Departamento de Análisis y Estudios</a:t>
            </a:r>
          </a:p>
        </p:txBody>
      </p:sp>
      <p:sp>
        <p:nvSpPr>
          <p:cNvPr id="24579"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_tradnl" sz="1200" smtClean="0"/>
              <a:t>apoyar a las áreas técnicas de la institución en cuanto al   comportamiento y riesgos del Sistema Financiero; temas económicos, financieros y actuariales; y gestionar la información de la base de datos institucional.</a:t>
            </a:r>
          </a:p>
          <a:p>
            <a:pPr eaLnBrk="1" hangingPunct="1"/>
            <a:r>
              <a:rPr lang="es-ES_tradnl" sz="1200" b="1" smtClean="0"/>
              <a:t>Sus funciones son: </a:t>
            </a:r>
          </a:p>
          <a:p>
            <a:pPr eaLnBrk="1" hangingPunct="1"/>
            <a:r>
              <a:rPr lang="es-ES" sz="1200" smtClean="0"/>
              <a:t>Elaborar análisis globales sobre el comportamiento y riesgos del Sistema Financiero.</a:t>
            </a:r>
            <a:endParaRPr lang="es-SV" sz="1200" smtClean="0"/>
          </a:p>
          <a:p>
            <a:pPr eaLnBrk="1" hangingPunct="1"/>
            <a:r>
              <a:rPr lang="es-ES" sz="1200" smtClean="0"/>
              <a:t>Realizar estudios sobre temas económicos, financieros y actuariales relacionados con el Sistema Financiero. </a:t>
            </a:r>
            <a:endParaRPr lang="es-SV" sz="1200" smtClean="0"/>
          </a:p>
          <a:p>
            <a:pPr eaLnBrk="1" hangingPunct="1"/>
            <a:r>
              <a:rPr lang="es-ES" sz="1200" smtClean="0"/>
              <a:t>Colaborar en el proceso de formulación de regulación a través de la evaluación de su racionalidad e impacto económico.</a:t>
            </a:r>
            <a:endParaRPr lang="es-SV" sz="1200" smtClean="0"/>
          </a:p>
          <a:p>
            <a:pPr eaLnBrk="1" hangingPunct="1"/>
            <a:r>
              <a:rPr lang="es-ES" sz="1200" smtClean="0"/>
              <a:t>Proponer pautas y lineamientos básicos para la formulación de regulación, tanto se deriven del análisis económico y de los estudios de investigación.</a:t>
            </a:r>
            <a:endParaRPr lang="es-SV" sz="1200" smtClean="0"/>
          </a:p>
          <a:p>
            <a:pPr eaLnBrk="1" hangingPunct="1"/>
            <a:r>
              <a:rPr lang="es-ES" sz="1200" smtClean="0"/>
              <a:t>Generar proyecciones y análisis de estrés.</a:t>
            </a:r>
            <a:endParaRPr lang="es-SV" sz="1200" smtClean="0"/>
          </a:p>
          <a:p>
            <a:pPr eaLnBrk="1" hangingPunct="1"/>
            <a:endParaRPr lang="es-SV" sz="1200" b="1" smtClean="0"/>
          </a:p>
          <a:p>
            <a:pPr eaLnBrk="1" hangingPunct="1"/>
            <a:r>
              <a:rPr lang="es-SV" sz="1200" b="1" smtClean="0"/>
              <a:t>No. De Empleados: 8</a:t>
            </a:r>
            <a:endParaRPr lang="es-SV" sz="1200" smtClean="0"/>
          </a:p>
        </p:txBody>
      </p:sp>
      <p:sp>
        <p:nvSpPr>
          <p:cNvPr id="4" name="3 Marcador de número de diapositiva"/>
          <p:cNvSpPr>
            <a:spLocks noGrp="1"/>
          </p:cNvSpPr>
          <p:nvPr>
            <p:ph type="sldNum" sz="quarter" idx="12"/>
          </p:nvPr>
        </p:nvSpPr>
        <p:spPr/>
        <p:txBody>
          <a:bodyPr/>
          <a:lstStyle/>
          <a:p>
            <a:pPr>
              <a:defRPr/>
            </a:pPr>
            <a:fld id="{72495C70-039F-4DA1-8857-8B15D96D30BA}" type="slidenum">
              <a:rPr lang="es-SV"/>
              <a:pPr>
                <a:defRPr/>
              </a:pPr>
              <a:t>23</a:t>
            </a:fld>
            <a:endParaRPr lang="es-SV"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000" smtClean="0"/>
              <a:t>Departamento de Desarrollo Regulatorio</a:t>
            </a:r>
          </a:p>
        </p:txBody>
      </p:sp>
      <p:sp>
        <p:nvSpPr>
          <p:cNvPr id="2560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gestionar cambios al marco legal vigente de las diferentes industrias del Sistema Financiero.</a:t>
            </a:r>
          </a:p>
          <a:p>
            <a:pPr eaLnBrk="1" hangingPunct="1"/>
            <a:r>
              <a:rPr lang="es-MX" sz="1200" b="1" smtClean="0"/>
              <a:t>Sus funciones son:</a:t>
            </a:r>
          </a:p>
          <a:p>
            <a:pPr eaLnBrk="1" hangingPunct="1"/>
            <a:r>
              <a:rPr lang="es-ES" sz="1200" smtClean="0"/>
              <a:t>Coordinar el proceso de formulación normativa y sus reformas.</a:t>
            </a:r>
            <a:endParaRPr lang="es-SV" sz="1200" smtClean="0"/>
          </a:p>
          <a:p>
            <a:pPr eaLnBrk="1" hangingPunct="1"/>
            <a:r>
              <a:rPr lang="es-ES" sz="1200" smtClean="0"/>
              <a:t>Ser el contacto directo con el BCR en aspectos de regulación del Sistema Financiero.</a:t>
            </a:r>
            <a:endParaRPr lang="es-SV" sz="1200" smtClean="0"/>
          </a:p>
          <a:p>
            <a:pPr eaLnBrk="1" hangingPunct="1"/>
            <a:r>
              <a:rPr lang="es-ES" sz="1200" smtClean="0"/>
              <a:t>Colaborar en propuestas de introducción o modificación de legislación para el Sistema Financiero. </a:t>
            </a:r>
            <a:endParaRPr lang="es-SV" sz="1200" smtClean="0"/>
          </a:p>
          <a:p>
            <a:pPr eaLnBrk="1" hangingPunct="1"/>
            <a:r>
              <a:rPr lang="es-ES" sz="1200" smtClean="0"/>
              <a:t> Investigar sobre legislación comparada y mejores prácticas internacionales.</a:t>
            </a:r>
            <a:endParaRPr lang="es-SV" sz="1200" smtClean="0"/>
          </a:p>
          <a:p>
            <a:pPr eaLnBrk="1" hangingPunct="1"/>
            <a:r>
              <a:rPr lang="es-ES" sz="1200" smtClean="0"/>
              <a:t>Colaborar en la divulgación y adopción de las normas emitidas.</a:t>
            </a:r>
            <a:endParaRPr lang="es-SV" sz="1200" smtClean="0"/>
          </a:p>
          <a:p>
            <a:pPr eaLnBrk="1" hangingPunct="1"/>
            <a:r>
              <a:rPr lang="es-ES" sz="1200" smtClean="0"/>
              <a:t>Realizar seguimiento a la actividad legislativa y regulatoria en asuntos de interés para la Superintendencia.</a:t>
            </a:r>
            <a:endParaRPr lang="es-SV" sz="1200" smtClean="0"/>
          </a:p>
          <a:p>
            <a:pPr eaLnBrk="1" hangingPunct="1"/>
            <a:r>
              <a:rPr lang="es-ES" sz="1200" smtClean="0"/>
              <a:t>Atender consultas sobre regulación vigente.</a:t>
            </a:r>
            <a:endParaRPr lang="es-SV" sz="1200" smtClean="0"/>
          </a:p>
          <a:p>
            <a:pPr eaLnBrk="1" hangingPunct="1"/>
            <a:r>
              <a:rPr lang="es-ES_tradnl" sz="1200" smtClean="0"/>
              <a:t>Otras funciones que correspondan a la naturaleza de la dependencia. </a:t>
            </a:r>
            <a:endParaRPr lang="es-SV" sz="1200" smtClean="0"/>
          </a:p>
          <a:p>
            <a:pPr eaLnBrk="1" hangingPunct="1"/>
            <a:endParaRPr lang="es-SV" sz="1200" b="1" smtClean="0"/>
          </a:p>
          <a:p>
            <a:pPr eaLnBrk="1" hangingPunct="1"/>
            <a:r>
              <a:rPr lang="es-SV" sz="1200" b="1" smtClean="0"/>
              <a:t>No. De Empleados: 5</a:t>
            </a:r>
          </a:p>
        </p:txBody>
      </p:sp>
      <p:sp>
        <p:nvSpPr>
          <p:cNvPr id="4" name="3 Marcador de número de diapositiva"/>
          <p:cNvSpPr>
            <a:spLocks noGrp="1"/>
          </p:cNvSpPr>
          <p:nvPr>
            <p:ph type="sldNum" sz="quarter" idx="12"/>
          </p:nvPr>
        </p:nvSpPr>
        <p:spPr/>
        <p:txBody>
          <a:bodyPr/>
          <a:lstStyle/>
          <a:p>
            <a:pPr>
              <a:defRPr/>
            </a:pPr>
            <a:fld id="{941AECA7-30D7-43FB-BEDA-3E6968537C52}" type="slidenum">
              <a:rPr lang="es-SV"/>
              <a:pPr>
                <a:defRPr/>
              </a:pPr>
              <a:t>24</a:t>
            </a:fld>
            <a:endParaRPr lang="es-SV"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Título"/>
          <p:cNvSpPr>
            <a:spLocks noGrp="1"/>
          </p:cNvSpPr>
          <p:nvPr>
            <p:ph type="title"/>
          </p:nvPr>
        </p:nvSpPr>
        <p:spPr bwMode="auto">
          <a:xfrm>
            <a:off x="3851275" y="260350"/>
            <a:ext cx="4835525"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600" smtClean="0"/>
              <a:t>Departamento de Metodología y Gestión de Calidad</a:t>
            </a:r>
          </a:p>
        </p:txBody>
      </p:sp>
      <p:sp>
        <p:nvSpPr>
          <p:cNvPr id="2662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_tradnl" sz="1200" smtClean="0"/>
              <a:t>apoyar a las diferentes unidades organizativas de la institución en la planeación estratégica y operativa, así como diseñar procesos institucionales que cumplan estándares internacionales y control de calidad.</a:t>
            </a:r>
          </a:p>
          <a:p>
            <a:pPr eaLnBrk="1" hangingPunct="1"/>
            <a:r>
              <a:rPr lang="es-ES_tradnl" sz="1200" b="1" smtClean="0"/>
              <a:t>Sus funciones son:</a:t>
            </a:r>
          </a:p>
          <a:p>
            <a:pPr eaLnBrk="1" hangingPunct="1"/>
            <a:r>
              <a:rPr lang="es-ES" sz="1200" smtClean="0"/>
              <a:t>Diseñar y proponer metodologías de supervisión.</a:t>
            </a:r>
            <a:endParaRPr lang="es-SV" sz="1200" smtClean="0"/>
          </a:p>
          <a:p>
            <a:pPr eaLnBrk="1" hangingPunct="1"/>
            <a:r>
              <a:rPr lang="es-ES" sz="1200" smtClean="0"/>
              <a:t>Coordinar la planificación estratégica y operativa institucional.</a:t>
            </a:r>
            <a:endParaRPr lang="es-SV" sz="1200" smtClean="0"/>
          </a:p>
          <a:p>
            <a:pPr eaLnBrk="1" hangingPunct="1"/>
            <a:r>
              <a:rPr lang="es-ES" sz="1200" smtClean="0"/>
              <a:t>Darle seguimiento al cumplimiento de la planeación institucional.</a:t>
            </a:r>
            <a:endParaRPr lang="es-SV" sz="1200" smtClean="0"/>
          </a:p>
          <a:p>
            <a:pPr eaLnBrk="1" hangingPunct="1"/>
            <a:r>
              <a:rPr lang="es-ES" sz="1200" smtClean="0"/>
              <a:t>Gestionar el diseño y elaboración de procesos institucionales. Establecimiento, seguimiento y análisis de indicadores de productividad, mejora de procesos y del sistema de gestión de calidad institucional.</a:t>
            </a:r>
            <a:endParaRPr lang="es-SV" sz="1200" smtClean="0"/>
          </a:p>
          <a:p>
            <a:pPr eaLnBrk="1" hangingPunct="1"/>
            <a:r>
              <a:rPr lang="es-ES" sz="1200" smtClean="0"/>
              <a:t>Preparar las reuniones del Comité Ejecutivo para Planificación.</a:t>
            </a:r>
            <a:endParaRPr lang="es-SV" sz="1200" smtClean="0"/>
          </a:p>
          <a:p>
            <a:pPr eaLnBrk="1" hangingPunct="1"/>
            <a:r>
              <a:rPr lang="es-ES" sz="1200" smtClean="0"/>
              <a:t>Proponer y desarrollar iniciativas que permitan la aplicación de estándares internacionales en las diversas áreas del Sistema Financiero.</a:t>
            </a:r>
            <a:endParaRPr lang="es-SV" sz="1200" smtClean="0"/>
          </a:p>
          <a:p>
            <a:pPr eaLnBrk="1" hangingPunct="1"/>
            <a:r>
              <a:rPr lang="es-ES" sz="1200" smtClean="0"/>
              <a:t>Evaluación de aplicativos institucionales para las áreas del negocio de la institución.</a:t>
            </a:r>
            <a:endParaRPr lang="es-SV" sz="1200" smtClean="0"/>
          </a:p>
          <a:p>
            <a:pPr eaLnBrk="1" hangingPunct="1"/>
            <a:r>
              <a:rPr lang="es-ES_tradnl" sz="1200" smtClean="0"/>
              <a:t>Otras funciones que correspondan a la naturaleza de la dependencia.</a:t>
            </a:r>
          </a:p>
          <a:p>
            <a:pPr eaLnBrk="1" hangingPunct="1"/>
            <a:endParaRPr lang="es-ES_tradnl" sz="1200" b="1" smtClean="0"/>
          </a:p>
          <a:p>
            <a:pPr eaLnBrk="1" hangingPunct="1"/>
            <a:r>
              <a:rPr lang="es-ES_tradnl" sz="1200" b="1" smtClean="0"/>
              <a:t>No. De Empleados: 9</a:t>
            </a:r>
            <a:endParaRPr lang="es-SV" sz="1200" b="1"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53DA2836-9C43-4E12-AFAB-E69B58EA83F2}" type="slidenum">
              <a:rPr lang="es-SV"/>
              <a:pPr>
                <a:defRPr/>
              </a:pPr>
              <a:t>25</a:t>
            </a:fld>
            <a:endParaRPr lang="es-SV"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000" smtClean="0"/>
              <a:t>Dirección de Asuntos Jurídicos</a:t>
            </a:r>
          </a:p>
        </p:txBody>
      </p:sp>
      <p:sp>
        <p:nvSpPr>
          <p:cNvPr id="27651"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b="1" smtClean="0"/>
              <a:t>Sus funciones son:</a:t>
            </a:r>
            <a:endParaRPr lang="es-SV" sz="1200" b="1" smtClean="0"/>
          </a:p>
          <a:p>
            <a:pPr eaLnBrk="1" hangingPunct="1"/>
            <a:r>
              <a:rPr lang="es-ES" sz="1200" smtClean="0"/>
              <a:t>Asesorar al Superintendente, al Consejo Directivo, a los Superintendentes Adjuntos, a las Intendencias y Direcciones, y al personal, particularmente a los auditores en todas áreas organizativas que lo soliciten. </a:t>
            </a:r>
            <a:endParaRPr lang="es-SV" sz="1200" smtClean="0"/>
          </a:p>
          <a:p>
            <a:pPr eaLnBrk="1" hangingPunct="1"/>
            <a:r>
              <a:rPr lang="es-ES" sz="1200" smtClean="0"/>
              <a:t>Apoyar la realización de las auditorias integrales y consolidadas que practica la SSF. </a:t>
            </a:r>
            <a:endParaRPr lang="es-SV" sz="1200" smtClean="0"/>
          </a:p>
          <a:p>
            <a:pPr eaLnBrk="1" hangingPunct="1"/>
            <a:r>
              <a:rPr lang="es-ES" sz="1200" smtClean="0"/>
              <a:t>Depurar los procesos y las diligencias que se instruyan, por infracciones a la ley y demás ordenamiento, a las entidades y personas supervisadas. </a:t>
            </a:r>
            <a:endParaRPr lang="es-SV" sz="1200" smtClean="0"/>
          </a:p>
          <a:p>
            <a:pPr eaLnBrk="1" hangingPunct="1"/>
            <a:r>
              <a:rPr lang="es-ES" sz="1200" smtClean="0"/>
              <a:t>Emitir opinión en los proyectos de leyes que sean sometidas a consideración de la SSF. </a:t>
            </a:r>
            <a:endParaRPr lang="es-SV" sz="1200" smtClean="0"/>
          </a:p>
          <a:p>
            <a:pPr eaLnBrk="1" hangingPunct="1"/>
            <a:r>
              <a:rPr lang="es-ES" sz="1200" smtClean="0"/>
              <a:t>Analizar la situación legal de las entidades sujetas a la fiscalización de la SSF. </a:t>
            </a:r>
            <a:endParaRPr lang="es-SV" sz="1200" smtClean="0"/>
          </a:p>
          <a:p>
            <a:pPr eaLnBrk="1" hangingPunct="1"/>
            <a:r>
              <a:rPr lang="es-ES" sz="1200" smtClean="0"/>
              <a:t>Apoyar a las Superintendencias Adjuntas, Intendencias, a las Direcciones y a las otras Unidades Organizativas de la SSF, en todo asunto jurídico que demanden, en la elaboración de proyectos de Instructivos o Reglamentos, en la atención de consultas jurídicas, en la elaboración de proyectos de respuesta o en la participación de reuniones y audiencias. </a:t>
            </a:r>
            <a:endParaRPr lang="es-SV" sz="1200" smtClean="0"/>
          </a:p>
          <a:p>
            <a:pPr eaLnBrk="1" hangingPunct="1"/>
            <a:r>
              <a:rPr lang="es-ES" sz="1200" smtClean="0"/>
              <a:t>Emitir opinión legal fundada en todo asunto que le requieran las autoridades de la institución. </a:t>
            </a:r>
            <a:endParaRPr lang="es-SV" sz="1200" smtClean="0"/>
          </a:p>
          <a:p>
            <a:pPr eaLnBrk="1" hangingPunct="1"/>
            <a:r>
              <a:rPr lang="es-SV" sz="1200" smtClean="0"/>
              <a:t>Y las demás necesarias para el logro de los objetivos institucionales.</a:t>
            </a:r>
          </a:p>
          <a:p>
            <a:pPr eaLnBrk="1" hangingPunct="1"/>
            <a:endParaRPr lang="es-SV" sz="1200" b="1" smtClean="0"/>
          </a:p>
          <a:p>
            <a:pPr eaLnBrk="1" hangingPunct="1"/>
            <a:r>
              <a:rPr lang="es-SV" sz="1200" b="1" smtClean="0"/>
              <a:t>No. De Empleados: 4</a:t>
            </a:r>
          </a:p>
        </p:txBody>
      </p:sp>
      <p:sp>
        <p:nvSpPr>
          <p:cNvPr id="4" name="3 Marcador de número de diapositiva"/>
          <p:cNvSpPr>
            <a:spLocks noGrp="1"/>
          </p:cNvSpPr>
          <p:nvPr>
            <p:ph type="sldNum" sz="quarter" idx="12"/>
          </p:nvPr>
        </p:nvSpPr>
        <p:spPr/>
        <p:txBody>
          <a:bodyPr/>
          <a:lstStyle/>
          <a:p>
            <a:pPr>
              <a:defRPr/>
            </a:pPr>
            <a:fld id="{09274E5E-8753-4CED-B5DC-4D500FF67AF4}" type="slidenum">
              <a:rPr lang="es-SV"/>
              <a:pPr>
                <a:defRPr/>
              </a:pPr>
              <a:t>26</a:t>
            </a:fld>
            <a:endParaRPr lang="es-SV"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Asesoría Legal</a:t>
            </a:r>
          </a:p>
        </p:txBody>
      </p:sp>
      <p:sp>
        <p:nvSpPr>
          <p:cNvPr id="28675"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asesorar jurídicamente a las autoridades y dependencias de la SSF, en particular al personal de auditores, para el cumplimiento de la ley y del ordenamiento normativo aplicable a la Institución y a las entidades fiscalizadas.</a:t>
            </a:r>
          </a:p>
          <a:p>
            <a:pPr eaLnBrk="1" hangingPunct="1"/>
            <a:r>
              <a:rPr lang="es-MX" sz="1200" smtClean="0"/>
              <a:t>Sus funciones son: </a:t>
            </a:r>
          </a:p>
          <a:p>
            <a:pPr eaLnBrk="1" hangingPunct="1"/>
            <a:r>
              <a:rPr lang="es-MX" sz="1200" smtClean="0"/>
              <a:t>Apoyar y asesorar jurídicamente a la Institución, en lo relacionado a la administración y procedimientos legales relacionados con la SSF. Colaborar Brindando  apoyo jurídico a la dirección y administración de la SSF</a:t>
            </a:r>
            <a:endParaRPr lang="es-SV" sz="1200" smtClean="0"/>
          </a:p>
          <a:p>
            <a:pPr eaLnBrk="1" hangingPunct="1"/>
            <a:r>
              <a:rPr lang="es-MX" sz="1200" smtClean="0"/>
              <a:t>Ejercer la función notarial para la Institución, legalizando los diferentes actos, contratos y finiquitos, que son necesarios en el desarrollo de las actividades de la Institución.</a:t>
            </a:r>
            <a:endParaRPr lang="es-SV" sz="1200" smtClean="0"/>
          </a:p>
          <a:p>
            <a:pPr eaLnBrk="1" hangingPunct="1"/>
            <a:r>
              <a:rPr lang="es-MX" sz="1200" smtClean="0"/>
              <a:t>Elaborar proyectos de creación o reforma de normativa y reglamentación interna de la Institución.</a:t>
            </a:r>
            <a:endParaRPr lang="es-SV" sz="1200" smtClean="0"/>
          </a:p>
          <a:p>
            <a:pPr eaLnBrk="1" hangingPunct="1"/>
            <a:r>
              <a:rPr lang="es-MX" sz="1200" smtClean="0"/>
              <a:t>Revisar modelos de contrato de adhesión y pólizas de seguro asegurando que esté alineada al marco legal y normativo que los rige.</a:t>
            </a:r>
            <a:endParaRPr lang="es-SV" sz="1200" smtClean="0"/>
          </a:p>
          <a:p>
            <a:pPr eaLnBrk="1" hangingPunct="1"/>
            <a:r>
              <a:rPr lang="es-MX" sz="1200" smtClean="0"/>
              <a:t>Elaborar y dar seguimiento a los distintos proyectos de convenio o cartas de entendimiento que es necesario firmar con los otros entes homólogos de otros países, para poder realizar una supervisión consolidada.</a:t>
            </a:r>
            <a:endParaRPr lang="es-SV" sz="1200" smtClean="0"/>
          </a:p>
          <a:p>
            <a:pPr eaLnBrk="1" hangingPunct="1"/>
            <a:r>
              <a:rPr lang="es-MX" sz="1200" smtClean="0"/>
              <a:t>Atender consultas de índole legal y emitir opiniones jurídicas sobre asuntos que se presentan ante el Despacho del Superintendente de parte de las entidades fiscalizadas.</a:t>
            </a:r>
            <a:endParaRPr lang="es-SV" sz="1200" smtClean="0"/>
          </a:p>
          <a:p>
            <a:pPr eaLnBrk="1" hangingPunct="1"/>
            <a:r>
              <a:rPr lang="es-MX" sz="1200" smtClean="0"/>
              <a:t>Analizar y emitir opinión en lo relativo a la aplicación del marco legal en la contratación de servicios a terceros.</a:t>
            </a:r>
            <a:endParaRPr lang="es-SV" sz="1200" smtClean="0"/>
          </a:p>
          <a:p>
            <a:pPr eaLnBrk="1" hangingPunct="1"/>
            <a:r>
              <a:rPr lang="es-MX" sz="1200" smtClean="0"/>
              <a:t>Revisar el fundamento legal de los trabajos preparados por las diferentes unidades que integran la Superintendencia.</a:t>
            </a:r>
            <a:endParaRPr lang="es-SV" sz="1200" smtClean="0"/>
          </a:p>
          <a:p>
            <a:pPr eaLnBrk="1" hangingPunct="1"/>
            <a:r>
              <a:rPr lang="es-MX" sz="1200" smtClean="0"/>
              <a:t>Emitir dictámenes sobre proyectos de Ley y reglamentos.</a:t>
            </a:r>
            <a:endParaRPr lang="es-SV" sz="1200" smtClean="0"/>
          </a:p>
          <a:p>
            <a:pPr eaLnBrk="1" hangingPunct="1"/>
            <a:r>
              <a:rPr lang="es-MX" sz="1200" smtClean="0"/>
              <a:t>Preparar documentos y expedientes requeridos en las diferentes gestiones de índole legal, entre otros.</a:t>
            </a:r>
            <a:endParaRPr lang="es-SV" sz="1200" smtClean="0"/>
          </a:p>
          <a:p>
            <a:pPr eaLnBrk="1" hangingPunct="1"/>
            <a:endParaRPr lang="es-SV" sz="1200" b="1" smtClean="0"/>
          </a:p>
          <a:p>
            <a:pPr eaLnBrk="1" hangingPunct="1"/>
            <a:r>
              <a:rPr lang="es-SV" sz="1200" b="1" smtClean="0"/>
              <a:t>No. De Empleados: 13</a:t>
            </a:r>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CE4992F0-1AA4-4206-8B5D-CB7A2B584AF0}" type="slidenum">
              <a:rPr lang="es-SV"/>
              <a:pPr>
                <a:defRPr/>
              </a:pPr>
              <a:t>27</a:t>
            </a:fld>
            <a:endParaRPr lang="es-SV"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Título"/>
          <p:cNvSpPr>
            <a:spLocks noGrp="1"/>
          </p:cNvSpPr>
          <p:nvPr>
            <p:ph type="title"/>
          </p:nvPr>
        </p:nvSpPr>
        <p:spPr bwMode="auto">
          <a:xfrm>
            <a:off x="3851275" y="188913"/>
            <a:ext cx="4835525" cy="1228725"/>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Litigios y Sanciones </a:t>
            </a:r>
          </a:p>
        </p:txBody>
      </p:sp>
      <p:sp>
        <p:nvSpPr>
          <p:cNvPr id="29699"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g</a:t>
            </a:r>
            <a:r>
              <a:rPr lang="es-MX" sz="1200" smtClean="0"/>
              <a:t>estionar la tramitación de los procesos administrativos sancionatorios en contra de las entidades y personas bajo su supervisión y control y de los procesos tramitados en contra de ésta Superintendencia a través de juicios contenciosos administrativos y otros. </a:t>
            </a:r>
          </a:p>
          <a:p>
            <a:pPr eaLnBrk="1" hangingPunct="1"/>
            <a:r>
              <a:rPr lang="es-MX" sz="1200" smtClean="0"/>
              <a:t>Sus funciones son: </a:t>
            </a:r>
          </a:p>
          <a:p>
            <a:pPr eaLnBrk="1" hangingPunct="1"/>
            <a:r>
              <a:rPr lang="es-MX" sz="1200" smtClean="0"/>
              <a:t>Llevar diferentes procesos administrativos de tipo sancionatorio</a:t>
            </a:r>
            <a:endParaRPr lang="es-SV" sz="1200" smtClean="0"/>
          </a:p>
          <a:p>
            <a:pPr eaLnBrk="1" hangingPunct="1"/>
            <a:r>
              <a:rPr lang="es-MX" sz="1200" smtClean="0"/>
              <a:t>Atender requerimientos de la Fiscalía General de la República, Procuraduría de los derechos humanos, Tribunales Judiciales y otros</a:t>
            </a:r>
            <a:endParaRPr lang="es-SV" sz="1200" smtClean="0"/>
          </a:p>
          <a:p>
            <a:pPr eaLnBrk="1" hangingPunct="1"/>
            <a:r>
              <a:rPr lang="es-MX" sz="1200" smtClean="0"/>
              <a:t>Dar  seguimiento  a  los  juicios  que  se  deriven  de  los  recursos  de  amparo, contencioso-administrativo y penales, que inicien los particulares que se sientan afectados por las acciones u omisiones de la SSF</a:t>
            </a:r>
            <a:endParaRPr lang="es-SV" sz="1200" smtClean="0"/>
          </a:p>
          <a:p>
            <a:pPr eaLnBrk="1" hangingPunct="1"/>
            <a:r>
              <a:rPr lang="es-MX" sz="1200" smtClean="0"/>
              <a:t>Estudiar y analizar los procesos y diligencias que se instruyan, las solicitudes de constitución  de sociedades, las de ampliación de actividades por  parte de las entidades fiscalizadas, los  proyectos de sentencia, en primera instancia de procesos sancionatorios, con el objeto de fijar criterios, dar pautas en su análisis, y sustentar los enfoques. </a:t>
            </a:r>
            <a:endParaRPr lang="es-SV" sz="1200" smtClean="0"/>
          </a:p>
          <a:p>
            <a:pPr eaLnBrk="1" hangingPunct="1"/>
            <a:r>
              <a:rPr lang="es-MX" sz="1200" smtClean="0"/>
              <a:t>Preparar los informes jurídicos que deban rendirse a entidades estatales, y contestar las audiencias y los traslados que se corran a la SSF, en los recursos o juicios que se interpongan de resoluciones de la misma. </a:t>
            </a:r>
            <a:endParaRPr lang="es-SV" sz="1200" smtClean="0"/>
          </a:p>
          <a:p>
            <a:pPr eaLnBrk="1" hangingPunct="1"/>
            <a:r>
              <a:rPr lang="es-MX" sz="1200" smtClean="0"/>
              <a:t>Tramitar todos los casos de procesos administrativos sancionatorios abiertos y por abrir en contra de las entidades supervisadas </a:t>
            </a:r>
            <a:endParaRPr lang="es-SV" sz="1200" smtClean="0"/>
          </a:p>
          <a:p>
            <a:pPr eaLnBrk="1" hangingPunct="1"/>
            <a:r>
              <a:rPr lang="es-MX" sz="1200" smtClean="0"/>
              <a:t>Tramitar los expedientes administrativos vinculados con la mora previsional</a:t>
            </a:r>
            <a:endParaRPr lang="es-SV" sz="1200" smtClean="0"/>
          </a:p>
          <a:p>
            <a:pPr eaLnBrk="1" hangingPunct="1"/>
            <a:r>
              <a:rPr lang="es-MX" sz="1200" smtClean="0"/>
              <a:t>Desarrollar auditorías legales in situ en las entidades supervisadas por esta SSF.</a:t>
            </a:r>
            <a:endParaRPr lang="es-SV" sz="1200" smtClean="0"/>
          </a:p>
          <a:p>
            <a:pPr eaLnBrk="1" hangingPunct="1"/>
            <a:r>
              <a:rPr lang="es-MX" sz="1200" smtClean="0"/>
              <a:t>Promover diligencias judiciales referidas a la causal que se refiere a la captación ilegal de fondos del público. </a:t>
            </a:r>
            <a:endParaRPr lang="es-SV" sz="1200" smtClean="0"/>
          </a:p>
          <a:p>
            <a:pPr eaLnBrk="1" hangingPunct="1"/>
            <a:endParaRPr lang="es-SV" sz="1200" b="1" smtClean="0"/>
          </a:p>
          <a:p>
            <a:pPr eaLnBrk="1" hangingPunct="1"/>
            <a:r>
              <a:rPr lang="es-SV" sz="1200" b="1" smtClean="0"/>
              <a:t>No. De Empleados: 12</a:t>
            </a:r>
          </a:p>
        </p:txBody>
      </p:sp>
      <p:sp>
        <p:nvSpPr>
          <p:cNvPr id="4" name="3 Marcador de número de diapositiva"/>
          <p:cNvSpPr>
            <a:spLocks noGrp="1"/>
          </p:cNvSpPr>
          <p:nvPr>
            <p:ph type="sldNum" sz="quarter" idx="12"/>
          </p:nvPr>
        </p:nvSpPr>
        <p:spPr/>
        <p:txBody>
          <a:bodyPr/>
          <a:lstStyle/>
          <a:p>
            <a:pPr>
              <a:defRPr/>
            </a:pPr>
            <a:fld id="{68FD1DE8-6185-4FB8-9C66-C986483E2D72}" type="slidenum">
              <a:rPr lang="es-SV"/>
              <a:pPr>
                <a:defRPr/>
              </a:pPr>
              <a:t>28</a:t>
            </a:fld>
            <a:endParaRPr lang="es-SV"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Registros del Sistema Financiero</a:t>
            </a:r>
          </a:p>
        </p:txBody>
      </p:sp>
      <p:sp>
        <p:nvSpPr>
          <p:cNvPr id="3072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proporcionar apoyo técnico en acciones relativas a la autorización de licencias y otorgar los asientos registrales, esto en el Registro Público Bursátil, de las diferentes entidades pertenecientes al Sistema Financiero y de las emisiones de valores, determinando su habilitación para que puedan ser negociadas en el mercado. </a:t>
            </a:r>
          </a:p>
          <a:p>
            <a:pPr eaLnBrk="1" hangingPunct="1"/>
            <a:r>
              <a:rPr lang="es-MX" sz="1200" b="1" smtClean="0"/>
              <a:t>Sus funciones son: </a:t>
            </a:r>
          </a:p>
          <a:p>
            <a:pPr eaLnBrk="1" hangingPunct="1"/>
            <a:r>
              <a:rPr lang="es-MX" sz="1200" smtClean="0"/>
              <a:t>Atender solicitudes de Autorizaciones</a:t>
            </a:r>
            <a:endParaRPr lang="es-SV" sz="1200" smtClean="0"/>
          </a:p>
          <a:p>
            <a:pPr eaLnBrk="1" hangingPunct="1"/>
            <a:r>
              <a:rPr lang="es-MX" sz="1200" smtClean="0"/>
              <a:t>Atender mantenimiento de Registro</a:t>
            </a:r>
            <a:endParaRPr lang="es-SV" sz="1200" smtClean="0"/>
          </a:p>
          <a:p>
            <a:pPr eaLnBrk="1" hangingPunct="1"/>
            <a:r>
              <a:rPr lang="es-MX" sz="1200" smtClean="0"/>
              <a:t>Efectuar los asientos correspondientes de las personas naturales y jurídicas y de las emisiones de valores cuyo registro haya sido autorizado.</a:t>
            </a:r>
            <a:endParaRPr lang="es-SV" sz="1200" smtClean="0"/>
          </a:p>
          <a:p>
            <a:pPr eaLnBrk="1" hangingPunct="1"/>
            <a:r>
              <a:rPr lang="es-MX" sz="1200" smtClean="0"/>
              <a:t>Elaborar los oficios que deben enviarse a los interesados y a las autoridades a quienes concierne el acto registral</a:t>
            </a:r>
            <a:endParaRPr lang="es-SV" sz="1200" smtClean="0"/>
          </a:p>
          <a:p>
            <a:pPr eaLnBrk="1" hangingPunct="1"/>
            <a:r>
              <a:rPr lang="es-MX" sz="1200" smtClean="0"/>
              <a:t>Emitir certificaciones y constancias de los asientos registrales</a:t>
            </a:r>
            <a:endParaRPr lang="es-SV" sz="1200" smtClean="0"/>
          </a:p>
          <a:p>
            <a:pPr eaLnBrk="1" hangingPunct="1"/>
            <a:r>
              <a:rPr lang="es-MX" sz="1200" smtClean="0"/>
              <a:t>Controlar los registros especiales de expedientes registrales y del archivo general y mantenerlos actualizados.</a:t>
            </a:r>
            <a:endParaRPr lang="es-SV" sz="1200" smtClean="0"/>
          </a:p>
          <a:p>
            <a:pPr eaLnBrk="1" hangingPunct="1"/>
            <a:r>
              <a:rPr lang="es-MX" sz="1200" smtClean="0"/>
              <a:t>Atender al público en general en cuanto a la información que se registra en el registro público bursátil.</a:t>
            </a:r>
            <a:endParaRPr lang="es-SV" sz="1200" smtClean="0"/>
          </a:p>
          <a:p>
            <a:pPr eaLnBrk="1" hangingPunct="1"/>
            <a:r>
              <a:rPr lang="es-MX" sz="1200" smtClean="0"/>
              <a:t>Proponer cuando corresponda la suspensión revocatoria de autorizaciones y de la cotización de valores de la oferta pública.</a:t>
            </a:r>
            <a:endParaRPr lang="es-SV" sz="1200" smtClean="0"/>
          </a:p>
          <a:p>
            <a:pPr eaLnBrk="1" hangingPunct="1"/>
            <a:r>
              <a:rPr lang="es-MX" sz="1200" smtClean="0"/>
              <a:t>Actualizar base de datos de auditores externos </a:t>
            </a:r>
            <a:endParaRPr lang="es-SV" sz="1200" smtClean="0"/>
          </a:p>
          <a:p>
            <a:pPr eaLnBrk="1" hangingPunct="1"/>
            <a:endParaRPr lang="es-SV" sz="1200" smtClean="0"/>
          </a:p>
          <a:p>
            <a:pPr eaLnBrk="1" hangingPunct="1"/>
            <a:endParaRPr lang="es-SV" sz="1200" b="1" smtClean="0"/>
          </a:p>
          <a:p>
            <a:pPr eaLnBrk="1" hangingPunct="1"/>
            <a:r>
              <a:rPr lang="es-SV" sz="1200" b="1" smtClean="0"/>
              <a:t>No. De Empleados: 7</a:t>
            </a:r>
          </a:p>
        </p:txBody>
      </p:sp>
      <p:sp>
        <p:nvSpPr>
          <p:cNvPr id="4" name="3 Marcador de número de diapositiva"/>
          <p:cNvSpPr>
            <a:spLocks noGrp="1"/>
          </p:cNvSpPr>
          <p:nvPr>
            <p:ph type="sldNum" sz="quarter" idx="12"/>
          </p:nvPr>
        </p:nvSpPr>
        <p:spPr/>
        <p:txBody>
          <a:bodyPr/>
          <a:lstStyle/>
          <a:p>
            <a:pPr>
              <a:defRPr/>
            </a:pPr>
            <a:fld id="{D6B78C03-488B-45DB-BFB7-1AF467516358}" type="slidenum">
              <a:rPr lang="es-SV"/>
              <a:pPr>
                <a:defRPr/>
              </a:pPr>
              <a:t>29</a:t>
            </a:fld>
            <a:endParaRPr lang="es-SV"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Título"/>
          <p:cNvSpPr>
            <a:spLocks noGrp="1"/>
          </p:cNvSpPr>
          <p:nvPr>
            <p:ph type="title"/>
          </p:nvPr>
        </p:nvSpPr>
        <p:spPr bwMode="auto">
          <a:xfrm>
            <a:off x="3794125" y="404813"/>
            <a:ext cx="5349875" cy="936625"/>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4000" smtClean="0"/>
              <a:t>Consejo Directivo</a:t>
            </a:r>
          </a:p>
        </p:txBody>
      </p:sp>
      <p:sp>
        <p:nvSpPr>
          <p:cNvPr id="4099" name="2 Marcador de contenido"/>
          <p:cNvSpPr>
            <a:spLocks noGrp="1"/>
          </p:cNvSpPr>
          <p:nvPr>
            <p:ph idx="1"/>
          </p:nvPr>
        </p:nvSpPr>
        <p:spPr bwMode="auto">
          <a:xfrm>
            <a:off x="179388" y="1412875"/>
            <a:ext cx="8785225" cy="4713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Facultades: </a:t>
            </a:r>
            <a:r>
              <a:rPr lang="es-MX" sz="1200" smtClean="0"/>
              <a:t>Las señaladas en el Art. 15  de La Ley de Supervisión y Regulación del Sistema Financiero: </a:t>
            </a:r>
            <a:endParaRPr lang="es-SV" sz="1200" smtClean="0"/>
          </a:p>
          <a:p>
            <a:pPr eaLnBrk="1" hangingPunct="1"/>
            <a:r>
              <a:rPr lang="es-ES" sz="1200" smtClean="0"/>
              <a:t>a) Emitir las resoluciones pertinentes para los supervisados, dentro de las facultades que le confieren las leyes; </a:t>
            </a:r>
            <a:endParaRPr lang="es-SV" sz="1200" smtClean="0"/>
          </a:p>
          <a:p>
            <a:pPr eaLnBrk="1" hangingPunct="1"/>
            <a:r>
              <a:rPr lang="es-ES" sz="1200" smtClean="0"/>
              <a:t>b) Definir las políticas y criterios bajo las cuales se efectuará la supervisión; </a:t>
            </a:r>
            <a:endParaRPr lang="es-SV" sz="1200" smtClean="0"/>
          </a:p>
          <a:p>
            <a:pPr eaLnBrk="1" hangingPunct="1"/>
            <a:r>
              <a:rPr lang="es-ES" sz="1200" smtClean="0"/>
              <a:t>c) Autorizar la suspensión de operaciones, revocatoria de autorización y cierre de los integrantes del sistema financiero. En el caso del cierre, coordinará las acciones que establezcan las leyes con otras instituciones involucradas; </a:t>
            </a:r>
            <a:endParaRPr lang="es-SV" sz="1200" smtClean="0"/>
          </a:p>
          <a:p>
            <a:pPr eaLnBrk="1" hangingPunct="1"/>
            <a:r>
              <a:rPr lang="es-ES" sz="1200" smtClean="0"/>
              <a:t>d) Autorizar la promoción pública, constitución, funcionamiento, inicio de operaciones, modificación de los pactos sociales y estatutos en su caso, fusión y otros actos de similar naturaleza de los integrantes del sistema financiero, de conformidad a las disposiciones legales, reglamentarias o normativas técnicas establecidas al respecto;</a:t>
            </a:r>
          </a:p>
          <a:p>
            <a:pPr eaLnBrk="1" hangingPunct="1"/>
            <a:r>
              <a:rPr lang="es-ES" sz="1200" smtClean="0"/>
              <a:t>Y todas las demás facultades establecidas en el artículo 15 de la Ley de Supervisión y Regulación del Sistema Financiero.</a:t>
            </a:r>
          </a:p>
          <a:p>
            <a:pPr eaLnBrk="1" hangingPunct="1"/>
            <a:r>
              <a:rPr lang="es-ES" sz="1200" smtClean="0"/>
              <a:t>Esta conformado por: El Superintendente del Sistema Financiero, los 4 superintendentes adjuntos nombrados de conformidad al procedimiento establecido en la Ley,</a:t>
            </a:r>
            <a:r>
              <a:rPr lang="es-SV" sz="1200" smtClean="0"/>
              <a:t> u</a:t>
            </a:r>
            <a:r>
              <a:rPr lang="es-ES" sz="1200" smtClean="0"/>
              <a:t>n Director nombrado por el Consejo de Ministros de terna propuesta por el Ministerio de Economía,</a:t>
            </a:r>
            <a:r>
              <a:rPr lang="es-SV" sz="1200" smtClean="0"/>
              <a:t> </a:t>
            </a:r>
            <a:r>
              <a:rPr lang="es-ES" sz="1200" smtClean="0"/>
              <a:t>un Director nombrado por el Consejo de Ministros de terna propuesta por el Ministerio de Hacienda, </a:t>
            </a:r>
            <a:r>
              <a:rPr lang="es-SV" sz="1200" smtClean="0"/>
              <a:t>u</a:t>
            </a:r>
            <a:r>
              <a:rPr lang="es-ES" sz="1200" smtClean="0"/>
              <a:t>n Director nombrado por el Presidente de la República de una terna propuesta por el Colegio de Profesionales en Ciencias Económicas, </a:t>
            </a:r>
            <a:r>
              <a:rPr lang="es-SV" sz="1200" smtClean="0"/>
              <a:t>u</a:t>
            </a:r>
            <a:r>
              <a:rPr lang="es-ES" sz="1200" smtClean="0"/>
              <a:t>n Director nombrado por el Presidente de la República de una terna propuesta por el Consejo de Vigilancia de la Profesión de la Contaduría Pública y Auditoría, y</a:t>
            </a:r>
            <a:r>
              <a:rPr lang="es-SV" sz="1200" smtClean="0"/>
              <a:t> u</a:t>
            </a:r>
            <a:r>
              <a:rPr lang="es-ES" sz="1200" smtClean="0"/>
              <a:t>n director suplente por cada uno de los últimos cuatro directores.</a:t>
            </a:r>
          </a:p>
          <a:p>
            <a:pPr eaLnBrk="1" hangingPunct="1">
              <a:buFont typeface="Arial" charset="0"/>
              <a:buNone/>
            </a:pPr>
            <a:endParaRPr lang="es-ES" sz="1200" smtClean="0"/>
          </a:p>
          <a:p>
            <a:pPr eaLnBrk="1" hangingPunct="1"/>
            <a:r>
              <a:rPr lang="es-SV" sz="1200" b="1" smtClean="0"/>
              <a:t>No. de servidores públicos: 13</a:t>
            </a:r>
          </a:p>
          <a:p>
            <a:pPr eaLnBrk="1" hangingPunct="1">
              <a:buFont typeface="Arial" charset="0"/>
              <a:buNone/>
            </a:pPr>
            <a:endParaRPr lang="es-SV" sz="1600" smtClean="0"/>
          </a:p>
        </p:txBody>
      </p:sp>
      <p:sp>
        <p:nvSpPr>
          <p:cNvPr id="4" name="3 Marcador de número de diapositiva"/>
          <p:cNvSpPr>
            <a:spLocks noGrp="1"/>
          </p:cNvSpPr>
          <p:nvPr>
            <p:ph type="sldNum" sz="quarter" idx="12"/>
          </p:nvPr>
        </p:nvSpPr>
        <p:spPr/>
        <p:txBody>
          <a:bodyPr/>
          <a:lstStyle/>
          <a:p>
            <a:pPr>
              <a:defRPr/>
            </a:pPr>
            <a:fld id="{EDE6CE5E-8ECD-43FB-B190-44C025599818}" type="slidenum">
              <a:rPr lang="es-SV"/>
              <a:pPr>
                <a:defRPr/>
              </a:pPr>
              <a:t>3</a:t>
            </a:fld>
            <a:endParaRPr lang="es-SV"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Unidad de Acceso a la Información Pública</a:t>
            </a:r>
          </a:p>
        </p:txBody>
      </p:sp>
      <p:sp>
        <p:nvSpPr>
          <p:cNvPr id="3174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 sz="1200" smtClean="0"/>
              <a:t>coordinar, planificar y controlar los procesos derivados de la aplicación de la Ley de Acceso a la Información (LAIP), su Reglamento y los lineamientos emitidos por la Secretaría de Participación, Transparencia y Anticorrupción y el Instituto de Acceso a la Información Pública, para atender las demandas de la ciudadanía, mediante la coordinación de los flujos de información de todas las áreas de la Superintendencia del Sistema Financiero.</a:t>
            </a:r>
          </a:p>
          <a:p>
            <a:pPr eaLnBrk="1" hangingPunct="1"/>
            <a:r>
              <a:rPr lang="es-ES" sz="1200" b="1" smtClean="0"/>
              <a:t>Sus funciones son: </a:t>
            </a:r>
          </a:p>
          <a:p>
            <a:pPr eaLnBrk="1" hangingPunct="1"/>
            <a:r>
              <a:rPr lang="es-ES_tradnl" sz="1200" smtClean="0"/>
              <a:t>Recabar y difundir la información oficiosa y propiciar que las entidades responsables las actualicen periódicamente</a:t>
            </a:r>
            <a:endParaRPr lang="es-SV" sz="1200" smtClean="0"/>
          </a:p>
          <a:p>
            <a:pPr eaLnBrk="1" hangingPunct="1"/>
            <a:r>
              <a:rPr lang="es-ES_tradnl" sz="1200" smtClean="0"/>
              <a:t>b. Recibir y dar trámite a las solicitudes referentes a datos personales a solicitud del titular y de acceso a la información.</a:t>
            </a:r>
            <a:endParaRPr lang="es-SV" sz="1200" smtClean="0"/>
          </a:p>
          <a:p>
            <a:pPr eaLnBrk="1" hangingPunct="1"/>
            <a:r>
              <a:rPr lang="es-ES_tradnl" sz="1200" smtClean="0"/>
              <a:t>c. Auxiliar a los particulares en la elaboración de solicitudes y, en su caso, orientarlos sobre las dependencias o entidades que pudieran tener la información que solicitan.</a:t>
            </a:r>
            <a:endParaRPr lang="es-SV" sz="1200" smtClean="0"/>
          </a:p>
          <a:p>
            <a:pPr eaLnBrk="1" hangingPunct="1"/>
            <a:r>
              <a:rPr lang="es-ES_tradnl" sz="1200" smtClean="0"/>
              <a:t>d. Realizar los trámites internos necesarios para localización y entrega de la información solicitada y notificar a los particulares.</a:t>
            </a:r>
            <a:endParaRPr lang="es-SV" sz="1200" smtClean="0"/>
          </a:p>
          <a:p>
            <a:pPr eaLnBrk="1" hangingPunct="1"/>
            <a:r>
              <a:rPr lang="es-ES_tradnl" sz="1200" smtClean="0"/>
              <a:t>e. Instruir a los servidores de la dependencia o entidad que sean necesarios, para recibir y dar trámite a las solicitudes de acceso a la información.</a:t>
            </a:r>
            <a:endParaRPr lang="es-SV" sz="1200" smtClean="0"/>
          </a:p>
          <a:p>
            <a:pPr eaLnBrk="1" hangingPunct="1"/>
            <a:r>
              <a:rPr lang="es-ES_tradnl" sz="1200" smtClean="0"/>
              <a:t>f. Llevar un registro de las solicitudes de acceso a la información, sus resultados y costos.</a:t>
            </a:r>
            <a:endParaRPr lang="es-SV" sz="1200" smtClean="0"/>
          </a:p>
          <a:p>
            <a:pPr eaLnBrk="1" hangingPunct="1"/>
            <a:r>
              <a:rPr lang="es-ES_tradnl" sz="1200" smtClean="0"/>
              <a:t>g.  Garantizar y agilizar el flujo de información entre la dependencia o entidad y los particulares.</a:t>
            </a:r>
            <a:endParaRPr lang="es-SV" sz="1200" smtClean="0"/>
          </a:p>
          <a:p>
            <a:pPr eaLnBrk="1" hangingPunct="1"/>
            <a:r>
              <a:rPr lang="es-ES_tradnl" sz="1200" smtClean="0"/>
              <a:t>h. Realizar las notificaciones correspondientes.</a:t>
            </a:r>
            <a:endParaRPr lang="es-SV" sz="1200" smtClean="0"/>
          </a:p>
          <a:p>
            <a:pPr eaLnBrk="1" hangingPunct="1"/>
            <a:r>
              <a:rPr lang="es-ES_tradnl" sz="1200" smtClean="0"/>
              <a:t>i. Resolver sobre las solicitudes de información que se les sometan.</a:t>
            </a:r>
            <a:endParaRPr lang="es-SV" sz="1200" smtClean="0"/>
          </a:p>
          <a:p>
            <a:pPr eaLnBrk="1" hangingPunct="1"/>
            <a:r>
              <a:rPr lang="es-ES_tradnl" sz="1200" smtClean="0"/>
              <a:t>j. Coordinar y supervisar las acciones de las dependencias o entidades correspondientes con el objeto de proporcionar la información prevista en Ley de Acceso a la Información Pública y las demás que establece el artículo 50 de la Ley de Acceso a la Información Pública.</a:t>
            </a:r>
            <a:endParaRPr lang="es-SV" sz="1200" smtClean="0"/>
          </a:p>
          <a:p>
            <a:pPr eaLnBrk="1" hangingPunct="1"/>
            <a:endParaRPr lang="es-SV" sz="1200" b="1" smtClean="0"/>
          </a:p>
          <a:p>
            <a:pPr eaLnBrk="1" hangingPunct="1"/>
            <a:r>
              <a:rPr lang="es-SV" sz="1200" b="1" smtClean="0"/>
              <a:t>No. De Empleados: 1</a:t>
            </a:r>
          </a:p>
        </p:txBody>
      </p:sp>
      <p:sp>
        <p:nvSpPr>
          <p:cNvPr id="4" name="3 Marcador de número de diapositiva"/>
          <p:cNvSpPr>
            <a:spLocks noGrp="1"/>
          </p:cNvSpPr>
          <p:nvPr>
            <p:ph type="sldNum" sz="quarter" idx="12"/>
          </p:nvPr>
        </p:nvSpPr>
        <p:spPr/>
        <p:txBody>
          <a:bodyPr/>
          <a:lstStyle/>
          <a:p>
            <a:pPr>
              <a:defRPr/>
            </a:pPr>
            <a:fld id="{A8AD17B5-E522-44EC-9791-7703F3E68D19}" type="slidenum">
              <a:rPr lang="es-SV"/>
              <a:pPr>
                <a:defRPr/>
              </a:pPr>
              <a:t>30</a:t>
            </a:fld>
            <a:endParaRPr lang="es-SV"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Dirección de Riesgos</a:t>
            </a:r>
          </a:p>
        </p:txBody>
      </p:sp>
      <p:sp>
        <p:nvSpPr>
          <p:cNvPr id="32771"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smtClean="0"/>
              <a:t>Su objetivo es </a:t>
            </a:r>
            <a:r>
              <a:rPr lang="es-ES_tradnl" sz="1200" smtClean="0"/>
              <a:t>dirigir la gestión administrativa y financiera de la Dirección de Riesgos y Supervisar que las entidades adopten mecanismos para la administración, prevención, y control de los riesgos a los que se encuentran expuestas en el desarrollo de sus actividades, Los Conglomerados, los Bancos  y las demás entidades financieras</a:t>
            </a:r>
            <a:endParaRPr lang="es-ES" sz="1200" smtClean="0"/>
          </a:p>
          <a:p>
            <a:pPr eaLnBrk="1" hangingPunct="1"/>
            <a:r>
              <a:rPr lang="es-ES" sz="1200" b="1" smtClean="0"/>
              <a:t>Sus funciones son:</a:t>
            </a:r>
            <a:endParaRPr lang="es-SV" sz="1200" b="1" smtClean="0"/>
          </a:p>
          <a:p>
            <a:pPr eaLnBrk="1" hangingPunct="1"/>
            <a:r>
              <a:rPr lang="es-SV" sz="1200" smtClean="0"/>
              <a:t>S</a:t>
            </a:r>
            <a:r>
              <a:rPr lang="es-ES" sz="1200" smtClean="0"/>
              <a:t>upervisar que las entidades adopten mecanismos para la administración, prevención, y control de los riesgos a los que se encuentran expuestas en el desarrollo de sus actividades.</a:t>
            </a:r>
            <a:r>
              <a:rPr lang="es-ES_tradnl" sz="1200" smtClean="0"/>
              <a:t> </a:t>
            </a:r>
            <a:endParaRPr lang="es-SV" sz="1200" smtClean="0"/>
          </a:p>
          <a:p>
            <a:pPr eaLnBrk="1" hangingPunct="1"/>
            <a:r>
              <a:rPr lang="es-ES_tradnl" sz="1200" smtClean="0"/>
              <a:t>Elaborar matrices de riesgos que deberá suministrar periódicamente a las áreas de supervisión de la Dirección de Riesgos  y conglomerados y de la Intendencia de Otras Entidades Financieras.</a:t>
            </a:r>
            <a:endParaRPr lang="es-SV" sz="1200" smtClean="0"/>
          </a:p>
          <a:p>
            <a:pPr eaLnBrk="1" hangingPunct="1"/>
            <a:r>
              <a:rPr lang="es-SV" sz="1200" smtClean="0"/>
              <a:t>Realizar seguimiento, monitoreo y evaluación del riesgo Crédito, Mercado, Operacional, Operaciones Sospechosas.</a:t>
            </a:r>
          </a:p>
          <a:p>
            <a:pPr eaLnBrk="1" hangingPunct="1"/>
            <a:r>
              <a:rPr lang="es-SV" sz="1200" smtClean="0"/>
              <a:t>E</a:t>
            </a:r>
            <a:r>
              <a:rPr lang="es-ES" sz="1200" smtClean="0"/>
              <a:t>mitir opinión sobre los modelos internos de evaluación de riesgos de las  entidades supervisadas.</a:t>
            </a:r>
            <a:endParaRPr lang="es-SV" sz="1200" smtClean="0"/>
          </a:p>
          <a:p>
            <a:pPr eaLnBrk="1" hangingPunct="1"/>
            <a:r>
              <a:rPr lang="es-MX" sz="1200" smtClean="0"/>
              <a:t>Coordinar la realización de  auditoría de sistemas  en las diferentes áreas de operación de las entidades  fiscalizadas.        </a:t>
            </a:r>
            <a:endParaRPr lang="es-SV" sz="1200" smtClean="0"/>
          </a:p>
          <a:p>
            <a:pPr eaLnBrk="1" hangingPunct="1"/>
            <a:r>
              <a:rPr lang="es-MX" sz="1200" smtClean="0"/>
              <a:t>Coordinar la realización de  auditorías de base de datos, de sistema de cómputo bancario, de ahorro y otras áreas necesarias de evaluar.</a:t>
            </a:r>
            <a:endParaRPr lang="es-SV" sz="1200" smtClean="0"/>
          </a:p>
          <a:p>
            <a:pPr eaLnBrk="1" hangingPunct="1"/>
            <a:r>
              <a:rPr lang="es-MX" sz="1200" smtClean="0"/>
              <a:t>Revisar información electrónica y aplicación de cuestionarios y programas de auditorías, de acuerdo al marco normativo de la SSF.</a:t>
            </a:r>
            <a:endParaRPr lang="es-SV" sz="1200" smtClean="0"/>
          </a:p>
          <a:p>
            <a:pPr eaLnBrk="1" hangingPunct="1"/>
            <a:r>
              <a:rPr lang="es-MX" sz="1200" smtClean="0"/>
              <a:t>Coordinar la Revisión  y análisis de la  documentación técnica de los sistemas informáticos de los bancos e instituciones sujetas a fiscalización.</a:t>
            </a:r>
            <a:endParaRPr lang="es-SV" sz="1200" smtClean="0"/>
          </a:p>
          <a:p>
            <a:pPr eaLnBrk="1" hangingPunct="1"/>
            <a:r>
              <a:rPr lang="es-MX" sz="1200" smtClean="0"/>
              <a:t>Supervisar la evaluación  del control interno del área de informática por cada institución.</a:t>
            </a:r>
            <a:endParaRPr lang="es-SV" sz="1200" smtClean="0"/>
          </a:p>
          <a:p>
            <a:pPr eaLnBrk="1" hangingPunct="1"/>
            <a:r>
              <a:rPr lang="es-MX" sz="1200" smtClean="0"/>
              <a:t>Supervisar la evaluación de los sistemas de cómputo para autorizar nuevas entidades financieras.</a:t>
            </a:r>
          </a:p>
          <a:p>
            <a:pPr eaLnBrk="1" hangingPunct="1"/>
            <a:endParaRPr lang="es-MX" sz="1200" smtClean="0"/>
          </a:p>
          <a:p>
            <a:pPr eaLnBrk="1" hangingPunct="1"/>
            <a:r>
              <a:rPr lang="es-MX" sz="1200" b="1" smtClean="0"/>
              <a:t>No. De Empleados: 4</a:t>
            </a:r>
            <a:endParaRPr lang="es-SV" sz="1200" b="1" smtClean="0"/>
          </a:p>
        </p:txBody>
      </p:sp>
      <p:sp>
        <p:nvSpPr>
          <p:cNvPr id="4" name="3 Marcador de número de diapositiva"/>
          <p:cNvSpPr>
            <a:spLocks noGrp="1"/>
          </p:cNvSpPr>
          <p:nvPr>
            <p:ph type="sldNum" sz="quarter" idx="12"/>
          </p:nvPr>
        </p:nvSpPr>
        <p:spPr/>
        <p:txBody>
          <a:bodyPr/>
          <a:lstStyle/>
          <a:p>
            <a:pPr>
              <a:defRPr/>
            </a:pPr>
            <a:fld id="{F734EA6D-0904-4CC0-BE35-C8C7AEE96E4B}" type="slidenum">
              <a:rPr lang="es-SV"/>
              <a:pPr>
                <a:defRPr/>
              </a:pPr>
              <a:t>31</a:t>
            </a:fld>
            <a:endParaRPr lang="es-SV"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Riesgo Mercado y Liquidez </a:t>
            </a:r>
          </a:p>
        </p:txBody>
      </p:sp>
      <p:sp>
        <p:nvSpPr>
          <p:cNvPr id="33795"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_tradnl" sz="1200" smtClean="0"/>
              <a:t>planificar, coordinar, supervisar y controlar el seguimiento preventivo de la gestión ó desempeño económico financiero de las entidades sujetas a Supervisión en lo relacionado al riesgo  Mercado y Liquidez.</a:t>
            </a:r>
          </a:p>
          <a:p>
            <a:pPr eaLnBrk="1" hangingPunct="1"/>
            <a:r>
              <a:rPr lang="es-ES_tradnl" sz="1200" smtClean="0"/>
              <a:t>Sus funciones son: </a:t>
            </a:r>
          </a:p>
          <a:p>
            <a:pPr eaLnBrk="1" hangingPunct="1"/>
            <a:r>
              <a:rPr lang="es-ES" sz="1200" smtClean="0"/>
              <a:t>Planificar el trabajo a desarrollar por el Departamento de Riesgo Mercado y Liquidez  en las diferentes entidades supervisadas del sistema financiero;</a:t>
            </a:r>
            <a:endParaRPr lang="es-SV" sz="1200" smtClean="0"/>
          </a:p>
          <a:p>
            <a:pPr eaLnBrk="1" hangingPunct="1"/>
            <a:r>
              <a:rPr lang="es-ES" sz="1200" smtClean="0"/>
              <a:t>Coordinar el desarrollo del trabajo a realizar por el Departamento de Riesgo de Mercado y Liquidez en la evaluación y determinación del perfil de riesgo en las entidades supervisadas; </a:t>
            </a:r>
            <a:endParaRPr lang="es-SV" sz="1200" smtClean="0"/>
          </a:p>
          <a:p>
            <a:pPr eaLnBrk="1" hangingPunct="1"/>
            <a:r>
              <a:rPr lang="es-ES" sz="1200" smtClean="0"/>
              <a:t>Evaluar el riesgo inherente trimestralmente y  previo a iniciar evaluación de los riesgos, determinando la calificación del mismo.</a:t>
            </a:r>
            <a:endParaRPr lang="es-SV" sz="1200" smtClean="0"/>
          </a:p>
          <a:p>
            <a:pPr eaLnBrk="1" hangingPunct="1"/>
            <a:r>
              <a:rPr lang="es-ES" sz="1200" smtClean="0"/>
              <a:t>Evaluar  en las visitas in situ la calidad de la gestión del riesgo, determinando el grado de involucramiento de la Junta Directiva y de la administración Superior en la gestión del riesgo.</a:t>
            </a:r>
            <a:endParaRPr lang="es-SV" sz="1200" smtClean="0"/>
          </a:p>
          <a:p>
            <a:pPr eaLnBrk="1" hangingPunct="1"/>
            <a:r>
              <a:rPr lang="es-ES" sz="1200" smtClean="0"/>
              <a:t>Participar en la determinación  del perfil de riesgo de las entidades supervisadas;</a:t>
            </a:r>
            <a:endParaRPr lang="es-SV" sz="1200" smtClean="0"/>
          </a:p>
          <a:p>
            <a:pPr eaLnBrk="1" hangingPunct="1"/>
            <a:r>
              <a:rPr lang="es-ES" sz="1200" smtClean="0"/>
              <a:t>Suministrar insumos resultantes de las evaluaciones de gestión del riesgo, a las Superintendencias Adjuntas o a las diferentes Intendencias relacionadas con la supervisión de las entidades sujetas a revisión. </a:t>
            </a:r>
            <a:endParaRPr lang="es-SV" sz="1200" smtClean="0"/>
          </a:p>
          <a:p>
            <a:pPr eaLnBrk="1" hangingPunct="1"/>
            <a:r>
              <a:rPr lang="es-ES_tradnl" sz="1200" smtClean="0"/>
              <a:t>Requerir, monitorear y verificar el cumplimiento de la reserva de liquidez a los sujetos obligados a constituir la misma.</a:t>
            </a:r>
            <a:endParaRPr lang="es-SV" sz="1200" smtClean="0"/>
          </a:p>
          <a:p>
            <a:pPr eaLnBrk="1" hangingPunct="1"/>
            <a:r>
              <a:rPr lang="es-ES_tradnl" sz="1200" smtClean="0"/>
              <a:t>Desarrollar e implementar  indicadores de alerta para los riesgos de liquidez y mercado, incluir indicadores con componente cualitativo, que fortalezca la evaluación del riesgo inherente de liquidez y mercado.</a:t>
            </a:r>
            <a:endParaRPr lang="es-SV" sz="1200" smtClean="0"/>
          </a:p>
          <a:p>
            <a:pPr eaLnBrk="1" hangingPunct="1"/>
            <a:endParaRPr lang="es-SV" sz="1200" b="1" smtClean="0"/>
          </a:p>
          <a:p>
            <a:pPr eaLnBrk="1" hangingPunct="1"/>
            <a:r>
              <a:rPr lang="es-SV" sz="1200" b="1" smtClean="0"/>
              <a:t>No. De Empleados: 5</a:t>
            </a:r>
          </a:p>
        </p:txBody>
      </p:sp>
      <p:sp>
        <p:nvSpPr>
          <p:cNvPr id="4" name="3 Marcador de número de diapositiva"/>
          <p:cNvSpPr>
            <a:spLocks noGrp="1"/>
          </p:cNvSpPr>
          <p:nvPr>
            <p:ph type="sldNum" sz="quarter" idx="12"/>
          </p:nvPr>
        </p:nvSpPr>
        <p:spPr/>
        <p:txBody>
          <a:bodyPr/>
          <a:lstStyle/>
          <a:p>
            <a:pPr>
              <a:defRPr/>
            </a:pPr>
            <a:fld id="{9755EECC-16F2-4AE4-BAB1-78D55C25F337}" type="slidenum">
              <a:rPr lang="es-SV"/>
              <a:pPr>
                <a:defRPr/>
              </a:pPr>
              <a:t>32</a:t>
            </a:fld>
            <a:endParaRPr lang="es-SV"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Título"/>
          <p:cNvSpPr>
            <a:spLocks noGrp="1"/>
          </p:cNvSpPr>
          <p:nvPr>
            <p:ph type="title"/>
          </p:nvPr>
        </p:nvSpPr>
        <p:spPr bwMode="auto">
          <a:xfrm>
            <a:off x="3851275" y="260350"/>
            <a:ext cx="4835525"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Riesgo  de Crédito</a:t>
            </a:r>
          </a:p>
        </p:txBody>
      </p:sp>
      <p:sp>
        <p:nvSpPr>
          <p:cNvPr id="34819"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p</a:t>
            </a:r>
            <a:r>
              <a:rPr lang="es-ES_tradnl" sz="1200" smtClean="0"/>
              <a:t>lanificar, coordinar, supervisar y controlar el seguimiento preventivo de la gestión ó desempeño económico financiero de las entidades sujetas a Supervisión en lo relacionado al riesgo crédito.</a:t>
            </a:r>
          </a:p>
          <a:p>
            <a:pPr eaLnBrk="1" hangingPunct="1"/>
            <a:r>
              <a:rPr lang="es-ES_tradnl" sz="1200" smtClean="0"/>
              <a:t>Sus funciones son: </a:t>
            </a:r>
          </a:p>
          <a:p>
            <a:pPr eaLnBrk="1" hangingPunct="1"/>
            <a:r>
              <a:rPr lang="es-ES" sz="1200" smtClean="0"/>
              <a:t>Planificar el trabajo a desarrollar por el Departamento de Riesgo Crédito  en las diferentes entidades supervisadas del sistema financiero;</a:t>
            </a:r>
            <a:endParaRPr lang="es-SV" sz="1200" smtClean="0"/>
          </a:p>
          <a:p>
            <a:pPr eaLnBrk="1" hangingPunct="1"/>
            <a:r>
              <a:rPr lang="es-ES" sz="1200" smtClean="0"/>
              <a:t>Coordinar el desarrollo del trabajo a realizar por el Departamento de Riesgo de Crédito en la evaluación y determinación del perfil de riesgo en las entidades supervisadas; </a:t>
            </a:r>
            <a:endParaRPr lang="es-SV" sz="1200" smtClean="0"/>
          </a:p>
          <a:p>
            <a:pPr eaLnBrk="1" hangingPunct="1"/>
            <a:r>
              <a:rPr lang="es-ES" sz="1200" smtClean="0"/>
              <a:t>Evaluar el riesgo inherente trimestralmente y  previo a iniciar evaluación de los riesgos, determinando la calificación del mismo.</a:t>
            </a:r>
            <a:endParaRPr lang="es-SV" sz="1200" smtClean="0"/>
          </a:p>
          <a:p>
            <a:pPr eaLnBrk="1" hangingPunct="1"/>
            <a:r>
              <a:rPr lang="es-ES" sz="1200" smtClean="0"/>
              <a:t>Evaluar  en las visitas in situ la calidad de la gestión del riesgo, determinando el grado de involucramiento de la Junta Directiva y de la administración Superior en la gestión del riesgo.</a:t>
            </a:r>
            <a:endParaRPr lang="es-SV" sz="1200" smtClean="0"/>
          </a:p>
          <a:p>
            <a:pPr eaLnBrk="1" hangingPunct="1"/>
            <a:r>
              <a:rPr lang="es-ES" sz="1200" smtClean="0"/>
              <a:t>Participar en la determinación  del perfil de riesgo de las entidades supervisadas;</a:t>
            </a:r>
            <a:endParaRPr lang="es-SV" sz="1200" smtClean="0"/>
          </a:p>
          <a:p>
            <a:pPr eaLnBrk="1" hangingPunct="1"/>
            <a:r>
              <a:rPr lang="es-ES" sz="1200" smtClean="0"/>
              <a:t>Suministrar insumos resultantes de las evaluaciones de gestión del riesgo, a las Superintendencias Adjuntas o a las diferentes Intendencias relacionadas con la supervisión de las entidades sujetas a revisión. </a:t>
            </a:r>
            <a:endParaRPr lang="es-SV" sz="1200" smtClean="0"/>
          </a:p>
          <a:p>
            <a:pPr eaLnBrk="1" hangingPunct="1"/>
            <a:r>
              <a:rPr lang="es-ES" sz="1200" smtClean="0"/>
              <a:t>Efectuar seguimiento al plan de solución presentado por  cada entidad, resultante de evaluación de la gestión de riesgo efectuada con anterioridad.</a:t>
            </a:r>
            <a:endParaRPr lang="es-SV" sz="1200" smtClean="0"/>
          </a:p>
          <a:p>
            <a:pPr eaLnBrk="1" hangingPunct="1"/>
            <a:r>
              <a:rPr lang="es-ES_tradnl" sz="1200" smtClean="0"/>
              <a:t>Efectuar mantenimiento de la Matriz de Riesgo, con base a los cambios de procedimientos y mejoras a la misma, entre otras.</a:t>
            </a:r>
          </a:p>
          <a:p>
            <a:pPr eaLnBrk="1" hangingPunct="1"/>
            <a:endParaRPr lang="es-ES_tradnl" sz="1200" smtClean="0"/>
          </a:p>
          <a:p>
            <a:pPr eaLnBrk="1" hangingPunct="1"/>
            <a:r>
              <a:rPr lang="es-ES_tradnl" sz="1200" b="1" smtClean="0"/>
              <a:t>No. De Empleados: </a:t>
            </a:r>
            <a:r>
              <a:rPr lang="es-SV" sz="1200" b="1" smtClean="0"/>
              <a:t> 5</a:t>
            </a:r>
            <a:endParaRPr lang="es-ES_tradnl" sz="1200" b="1" smtClean="0"/>
          </a:p>
        </p:txBody>
      </p:sp>
      <p:sp>
        <p:nvSpPr>
          <p:cNvPr id="4" name="3 Marcador de número de diapositiva"/>
          <p:cNvSpPr>
            <a:spLocks noGrp="1"/>
          </p:cNvSpPr>
          <p:nvPr>
            <p:ph type="sldNum" sz="quarter" idx="12"/>
          </p:nvPr>
        </p:nvSpPr>
        <p:spPr/>
        <p:txBody>
          <a:bodyPr/>
          <a:lstStyle/>
          <a:p>
            <a:pPr>
              <a:defRPr/>
            </a:pPr>
            <a:fld id="{B4DDB387-A272-4DCE-A5CB-66FB62255CF4}" type="slidenum">
              <a:rPr lang="es-SV"/>
              <a:pPr>
                <a:defRPr/>
              </a:pPr>
              <a:t>33</a:t>
            </a:fld>
            <a:endParaRPr lang="es-SV"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Título"/>
          <p:cNvSpPr>
            <a:spLocks noGrp="1"/>
          </p:cNvSpPr>
          <p:nvPr>
            <p:ph type="title"/>
          </p:nvPr>
        </p:nvSpPr>
        <p:spPr bwMode="auto">
          <a:xfrm>
            <a:off x="3851275" y="0"/>
            <a:ext cx="4835525" cy="141763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Riesgo Operacional y Tecnológico</a:t>
            </a:r>
          </a:p>
        </p:txBody>
      </p:sp>
      <p:sp>
        <p:nvSpPr>
          <p:cNvPr id="3584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_tradnl" sz="1200" smtClean="0"/>
              <a:t>planificar, coordinar, supervisar y controlar el seguimiento preventivo de la gestión ó desempeño económico financiero de las entidades sujetas a Supervisión en lo relacionado al riesgo  Operacional y Tecnológico.</a:t>
            </a:r>
          </a:p>
          <a:p>
            <a:pPr eaLnBrk="1" hangingPunct="1"/>
            <a:r>
              <a:rPr lang="es-ES_tradnl" sz="1200" smtClean="0"/>
              <a:t>Sus funciones son:</a:t>
            </a:r>
          </a:p>
          <a:p>
            <a:pPr eaLnBrk="1" hangingPunct="1"/>
            <a:r>
              <a:rPr lang="es-ES" sz="1200" smtClean="0"/>
              <a:t>Planificar el trabajo a desarrollar por el Departamento de Riesgo Operacional y Tecnológico  en las diferentes entidades supervisadas del sistema financiero;</a:t>
            </a:r>
            <a:endParaRPr lang="es-SV" sz="1200" smtClean="0"/>
          </a:p>
          <a:p>
            <a:pPr eaLnBrk="1" hangingPunct="1"/>
            <a:r>
              <a:rPr lang="es-ES" sz="1200" smtClean="0"/>
              <a:t>Coordinar el desarrollo del trabajo a realizar por el Departamento de Riesgo Operacional y Tecnológico en la evaluación y determinación del perfil de riesgo en las entidades supervisadas; </a:t>
            </a:r>
            <a:endParaRPr lang="es-SV" sz="1200" smtClean="0"/>
          </a:p>
          <a:p>
            <a:pPr eaLnBrk="1" hangingPunct="1"/>
            <a:r>
              <a:rPr lang="es-ES" sz="1200" smtClean="0"/>
              <a:t>Evaluar el riesgo inherente trimestralmente y  previo a iniciar evaluación de los riesgos, determinando la calificación del mismo.</a:t>
            </a:r>
            <a:endParaRPr lang="es-SV" sz="1200" smtClean="0"/>
          </a:p>
          <a:p>
            <a:pPr eaLnBrk="1" hangingPunct="1"/>
            <a:r>
              <a:rPr lang="es-ES" sz="1200" smtClean="0"/>
              <a:t>Evaluar  en las visitas in situ la calidad de la gestión del riesgo, determinando el grado de involucramiento de la Junta Directiva y de la administración Superior en la gestión del riesgo.</a:t>
            </a:r>
            <a:endParaRPr lang="es-SV" sz="1200" smtClean="0"/>
          </a:p>
          <a:p>
            <a:pPr eaLnBrk="1" hangingPunct="1"/>
            <a:r>
              <a:rPr lang="es-ES" sz="1200" smtClean="0"/>
              <a:t>Participar en la determinación  del perfil de riesgo de las entidades supervisadas;</a:t>
            </a:r>
            <a:endParaRPr lang="es-SV" sz="1200" smtClean="0"/>
          </a:p>
          <a:p>
            <a:pPr eaLnBrk="1" hangingPunct="1"/>
            <a:r>
              <a:rPr lang="es-ES" sz="1200" smtClean="0"/>
              <a:t>Suministrar insumos resultantes de las evaluaciones de gestión del riesgo, a las Superintendencias Adjuntas o a las diferentes Intendencias relacionadas con la supervisión de las entidades sujetas a revisión. </a:t>
            </a:r>
            <a:endParaRPr lang="es-SV" sz="1200" smtClean="0"/>
          </a:p>
          <a:p>
            <a:pPr eaLnBrk="1" hangingPunct="1"/>
            <a:r>
              <a:rPr lang="es-ES_tradnl" sz="1200" smtClean="0"/>
              <a:t>Efectuar seguimiento a los horarios mínimos de atención a los clientes y usuarios de los servicios financieros por parte de las entidades supervisadas del sistema financiero.</a:t>
            </a:r>
            <a:endParaRPr lang="es-SV" sz="1200" smtClean="0"/>
          </a:p>
          <a:p>
            <a:pPr eaLnBrk="1" hangingPunct="1"/>
            <a:r>
              <a:rPr lang="es-ES_tradnl" sz="1200" smtClean="0"/>
              <a:t>Realizar  seguimiento a fallas y/o caídas de los sistemas de comunicación de las entidades supervisadas que afecten el normal desarrollo de las operaciones a los clientes y usuarios de los servicios financieros, entre otras.</a:t>
            </a:r>
          </a:p>
          <a:p>
            <a:pPr eaLnBrk="1" hangingPunct="1"/>
            <a:endParaRPr lang="es-ES_tradnl" sz="1200" smtClean="0"/>
          </a:p>
          <a:p>
            <a:pPr eaLnBrk="1" hangingPunct="1"/>
            <a:r>
              <a:rPr lang="es-ES_tradnl" sz="1200" b="1" smtClean="0"/>
              <a:t>No. De Empleados: 20</a:t>
            </a:r>
            <a:endParaRPr lang="es-SV" sz="1200" b="1"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BDB2C667-839F-420F-A53D-BA508FB7F93E}" type="slidenum">
              <a:rPr lang="es-SV"/>
              <a:pPr>
                <a:defRPr/>
              </a:pPr>
              <a:t>34</a:t>
            </a:fld>
            <a:endParaRPr lang="es-SV"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Título"/>
          <p:cNvSpPr>
            <a:spLocks noGrp="1"/>
          </p:cNvSpPr>
          <p:nvPr>
            <p:ph type="title"/>
          </p:nvPr>
        </p:nvSpPr>
        <p:spPr bwMode="auto">
          <a:xfrm>
            <a:off x="3851275" y="260350"/>
            <a:ext cx="4835525"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Riesgo de LA/FT</a:t>
            </a:r>
          </a:p>
        </p:txBody>
      </p:sp>
      <p:sp>
        <p:nvSpPr>
          <p:cNvPr id="3686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_tradnl" sz="1200" smtClean="0"/>
              <a:t>planificar, coordinar, supervisar y controlar el seguimiento preventivo de la gestión ó desempeño económico financiero de las entidades sujetas a Supervisión en lo relacionado al riesgo  de Lavado de Dinero y Financiamiento al Terrorismo.</a:t>
            </a:r>
          </a:p>
          <a:p>
            <a:pPr eaLnBrk="1" hangingPunct="1"/>
            <a:r>
              <a:rPr lang="es-ES_tradnl" sz="1200" b="1" smtClean="0"/>
              <a:t>Sus funciones son:</a:t>
            </a:r>
          </a:p>
          <a:p>
            <a:pPr eaLnBrk="1" hangingPunct="1"/>
            <a:r>
              <a:rPr lang="es-ES" sz="1200" smtClean="0"/>
              <a:t>Planificar el trabajo a desarrollar por el Departamento de Riesgo</a:t>
            </a:r>
            <a:r>
              <a:rPr lang="es-ES_tradnl" sz="1200" smtClean="0"/>
              <a:t> de Lavado de Dinero y Financiamiento al Terrorismo</a:t>
            </a:r>
            <a:r>
              <a:rPr lang="es-ES" sz="1200" smtClean="0"/>
              <a:t>  en las diferentes entidades supervisadas del sistema financiero;</a:t>
            </a:r>
            <a:endParaRPr lang="es-SV" sz="1200" smtClean="0"/>
          </a:p>
          <a:p>
            <a:pPr eaLnBrk="1" hangingPunct="1"/>
            <a:r>
              <a:rPr lang="es-ES" sz="1200" smtClean="0"/>
              <a:t>Coordinar el desarrollo del trabajo a realizar por el Departamento de Riesgo de </a:t>
            </a:r>
            <a:r>
              <a:rPr lang="es-ES_tradnl" sz="1200" smtClean="0"/>
              <a:t>Lavado de Dinero y Financiamiento al Terrorismo </a:t>
            </a:r>
            <a:r>
              <a:rPr lang="es-ES" sz="1200" smtClean="0"/>
              <a:t>en la evaluación y determinación del perfil de riesgo en las entidades supervisadas; </a:t>
            </a:r>
            <a:endParaRPr lang="es-SV" sz="1200" smtClean="0"/>
          </a:p>
          <a:p>
            <a:pPr eaLnBrk="1" hangingPunct="1"/>
            <a:r>
              <a:rPr lang="es-ES" sz="1200" smtClean="0"/>
              <a:t>Evaluar el riesgo inherente trimestralmente y  previo a iniciar evaluación de los riesgos, determinando la calificación del mismo.</a:t>
            </a:r>
            <a:endParaRPr lang="es-SV" sz="1200" smtClean="0"/>
          </a:p>
          <a:p>
            <a:pPr eaLnBrk="1" hangingPunct="1"/>
            <a:r>
              <a:rPr lang="es-ES" sz="1200" smtClean="0"/>
              <a:t>Evaluar  en las visitas in situ la calidad de la gestión del riesgo, determinando el grado de involucramiento de la Junta Directiva y de la administración Superior en la gestión del riesgo.</a:t>
            </a:r>
            <a:endParaRPr lang="es-SV" sz="1200" smtClean="0"/>
          </a:p>
          <a:p>
            <a:pPr eaLnBrk="1" hangingPunct="1"/>
            <a:r>
              <a:rPr lang="es-ES" sz="1200" smtClean="0"/>
              <a:t>Participar en la determinación  del perfil de riesgo de las entidades supervisadas;</a:t>
            </a:r>
            <a:endParaRPr lang="es-SV" sz="1200" smtClean="0"/>
          </a:p>
          <a:p>
            <a:pPr eaLnBrk="1" hangingPunct="1"/>
            <a:r>
              <a:rPr lang="es-ES" sz="1200" smtClean="0"/>
              <a:t>Suministrar insumos resultantes de las evaluaciones de gestión del riesgo, a las Superintendencias Adjuntas o a las diferentes Intendencias relacionadas con la supervisión de las entidades sujetas a revisión. </a:t>
            </a:r>
            <a:endParaRPr lang="es-SV" sz="1200" smtClean="0"/>
          </a:p>
          <a:p>
            <a:pPr eaLnBrk="1" hangingPunct="1"/>
            <a:r>
              <a:rPr lang="es-ES_tradnl" sz="1200" smtClean="0"/>
              <a:t>Efectuar seguimiento a los horarios mínimos de atención a los clientes y usuarios de los servicios financieros por parte de las entidades supervisadas del sistema financiero.</a:t>
            </a:r>
            <a:endParaRPr lang="es-SV" sz="1200" smtClean="0"/>
          </a:p>
          <a:p>
            <a:pPr eaLnBrk="1" hangingPunct="1"/>
            <a:r>
              <a:rPr lang="es-ES_tradnl" sz="1200" smtClean="0"/>
              <a:t>Realizar evaluaciones de cumplimiento en materia de lavado de dinero y de activos y financiamiento al terrorismo en las instituciones sujetas a nuestra supervisión (Ley, Reglamento, Instructivo, NPB4-41), entre otras.</a:t>
            </a:r>
          </a:p>
          <a:p>
            <a:pPr eaLnBrk="1" hangingPunct="1"/>
            <a:endParaRPr lang="es-ES_tradnl" sz="1200" b="1" smtClean="0"/>
          </a:p>
          <a:p>
            <a:pPr eaLnBrk="1" hangingPunct="1"/>
            <a:r>
              <a:rPr lang="es-ES_tradnl" sz="1200" b="1" smtClean="0"/>
              <a:t>No. De Empleados: 11</a:t>
            </a:r>
            <a:endParaRPr lang="es-SV" sz="1200" b="1"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2632EFD0-06B3-4BAD-94F8-5407F72EB01B}" type="slidenum">
              <a:rPr lang="es-SV"/>
              <a:pPr>
                <a:defRPr/>
              </a:pPr>
              <a:t>35</a:t>
            </a:fld>
            <a:endParaRPr lang="es-SV"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Título"/>
          <p:cNvSpPr>
            <a:spLocks noGrp="1"/>
          </p:cNvSpPr>
          <p:nvPr>
            <p:ph type="title"/>
          </p:nvPr>
        </p:nvSpPr>
        <p:spPr bwMode="auto">
          <a:xfrm>
            <a:off x="3851275" y="274638"/>
            <a:ext cx="4835525"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Dirección de Análisis de Entidades</a:t>
            </a:r>
          </a:p>
        </p:txBody>
      </p:sp>
      <p:sp>
        <p:nvSpPr>
          <p:cNvPr id="37891" name="2 Marcador de contenido"/>
          <p:cNvSpPr>
            <a:spLocks noGrp="1"/>
          </p:cNvSpPr>
          <p:nvPr>
            <p:ph idx="1"/>
          </p:nvPr>
        </p:nvSpPr>
        <p:spPr bwMode="auto">
          <a:xfrm>
            <a:off x="457200" y="1412875"/>
            <a:ext cx="8229600" cy="489585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_tradnl" sz="1200" smtClean="0"/>
              <a:t>planificar, organizar, coordinar y dirigir las actividades asociadas al Análisis financiero de las entidades integrantes del Sistema Financiero y del sector real, en caso de ser requerido, así como de otras solicitudes, a efecto de brindar el apoyo oportuno al Superintendente del Sistema Financiero, Superintendentes Adjuntos, Directores, Intendentes, Jefes de Departamentos y Otras unidades.</a:t>
            </a:r>
          </a:p>
          <a:p>
            <a:pPr eaLnBrk="1" hangingPunct="1"/>
            <a:r>
              <a:rPr lang="es-ES_tradnl" sz="1200" b="1" smtClean="0"/>
              <a:t>Sus funciones son:</a:t>
            </a:r>
          </a:p>
          <a:p>
            <a:pPr eaLnBrk="1" hangingPunct="1"/>
            <a:r>
              <a:rPr lang="es-GT" sz="1200" smtClean="0"/>
              <a:t>Planificar las actividades con el propósito de alcanzar las metas de forma ordenada y eficiente, en armonía con los objetivos institucionales.</a:t>
            </a:r>
            <a:endParaRPr lang="es-SV" sz="1200" smtClean="0"/>
          </a:p>
          <a:p>
            <a:pPr eaLnBrk="1" hangingPunct="1"/>
            <a:r>
              <a:rPr lang="es-GT" sz="1200" smtClean="0"/>
              <a:t>Asignar el trabajo al Jefe del Departamento de Análisis de Entidades, a fin de cubrir los requerimientos solicitados.</a:t>
            </a:r>
            <a:endParaRPr lang="es-SV" sz="1200" smtClean="0"/>
          </a:p>
          <a:p>
            <a:pPr eaLnBrk="1" hangingPunct="1"/>
            <a:r>
              <a:rPr lang="es-ES_tradnl" sz="1200" smtClean="0"/>
              <a:t>Revisar y aprobar los informes de </a:t>
            </a:r>
            <a:r>
              <a:rPr lang="es-GT" sz="1200" smtClean="0"/>
              <a:t>Análisis financiero, previa revisión del Jefe del Departamento de Análisis de Entidades.</a:t>
            </a:r>
            <a:endParaRPr lang="es-SV" sz="1200" smtClean="0"/>
          </a:p>
          <a:p>
            <a:pPr eaLnBrk="1" hangingPunct="1"/>
            <a:r>
              <a:rPr lang="es-GT" sz="1200" smtClean="0"/>
              <a:t>Informar a las autoridades superiores y demás instancias de la Superintendencia sobre incumplimientos legales y prudenciales; así como de los resultados obtenidos de los análisis.</a:t>
            </a:r>
            <a:endParaRPr lang="es-SV" sz="1200" smtClean="0"/>
          </a:p>
          <a:p>
            <a:pPr eaLnBrk="1" hangingPunct="1"/>
            <a:r>
              <a:rPr lang="es-GT" sz="1200" smtClean="0"/>
              <a:t>Asegurar la eficiencia y calidad del Análisis financiero.</a:t>
            </a:r>
            <a:endParaRPr lang="es-SV" sz="1200" smtClean="0"/>
          </a:p>
          <a:p>
            <a:pPr eaLnBrk="1" hangingPunct="1"/>
            <a:r>
              <a:rPr lang="es-GT" sz="1200" smtClean="0"/>
              <a:t>Diseñar, establecer y solicitar mejoras a los sistemas de Información gerenciales que faciliten el análisis extra situ.</a:t>
            </a:r>
            <a:endParaRPr lang="es-SV" sz="1200" smtClean="0"/>
          </a:p>
          <a:p>
            <a:pPr eaLnBrk="1" hangingPunct="1"/>
            <a:r>
              <a:rPr lang="es-GT" sz="1200" smtClean="0"/>
              <a:t>Sostener reuniones periódicas con ejecutivos de las entidades supervisadas, para mejorar el conocimiento de las entidades.</a:t>
            </a:r>
            <a:endParaRPr lang="es-SV" sz="1200" smtClean="0"/>
          </a:p>
          <a:p>
            <a:pPr eaLnBrk="1" hangingPunct="1"/>
            <a:r>
              <a:rPr lang="es-GT" sz="1200" smtClean="0"/>
              <a:t>Definir los recursos presupuestarios y humanos para el buen funcionamiento de la Dirección de Análisis de Entidades.</a:t>
            </a:r>
          </a:p>
          <a:p>
            <a:pPr eaLnBrk="1" hangingPunct="1"/>
            <a:endParaRPr lang="es-GT" sz="1200" smtClean="0"/>
          </a:p>
          <a:p>
            <a:pPr eaLnBrk="1" hangingPunct="1"/>
            <a:r>
              <a:rPr lang="es-SV" sz="1200" b="1" smtClean="0"/>
              <a:t>No. De Empleados: 2</a:t>
            </a:r>
            <a:endParaRPr lang="es-GT" sz="1200" b="1" smtClean="0"/>
          </a:p>
        </p:txBody>
      </p:sp>
      <p:sp>
        <p:nvSpPr>
          <p:cNvPr id="4" name="3 Marcador de número de diapositiva"/>
          <p:cNvSpPr>
            <a:spLocks noGrp="1"/>
          </p:cNvSpPr>
          <p:nvPr>
            <p:ph type="sldNum" sz="quarter" idx="12"/>
          </p:nvPr>
        </p:nvSpPr>
        <p:spPr/>
        <p:txBody>
          <a:bodyPr/>
          <a:lstStyle/>
          <a:p>
            <a:pPr>
              <a:defRPr/>
            </a:pPr>
            <a:fld id="{FDF960A1-1F2D-49E0-B59B-9D32EB5D5808}" type="slidenum">
              <a:rPr lang="es-SV"/>
              <a:pPr>
                <a:defRPr/>
              </a:pPr>
              <a:t>36</a:t>
            </a:fld>
            <a:endParaRPr lang="es-SV"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r>
              <a:rPr lang="es-SV" sz="2800" smtClean="0"/>
              <a:t>Departamento de Análisis de Entidades</a:t>
            </a:r>
          </a:p>
        </p:txBody>
      </p:sp>
      <p:sp>
        <p:nvSpPr>
          <p:cNvPr id="3" name="2 Marcador de contenido"/>
          <p:cNvSpPr>
            <a:spLocks noGrp="1"/>
          </p:cNvSpPr>
          <p:nvPr>
            <p:ph idx="1"/>
          </p:nvPr>
        </p:nvSpPr>
        <p:spPr/>
        <p:txBody>
          <a:bodyPr/>
          <a:lstStyle/>
          <a:p>
            <a:pPr>
              <a:defRPr/>
            </a:pPr>
            <a:r>
              <a:rPr lang="es-ES_tradnl" sz="1200" dirty="0" smtClean="0"/>
              <a:t>Su objetivo es coordinar y revisar los informes de análisis financieros, solicitados por la Dirección de Análisis de Entidades y Otras actividades que le sean requeridas.</a:t>
            </a:r>
          </a:p>
          <a:p>
            <a:pPr>
              <a:defRPr/>
            </a:pPr>
            <a:r>
              <a:rPr lang="es-ES_tradnl" sz="1200" b="1" dirty="0" smtClean="0"/>
              <a:t>Sus funciones son:</a:t>
            </a:r>
          </a:p>
          <a:p>
            <a:pPr>
              <a:defRPr/>
            </a:pPr>
            <a:r>
              <a:rPr lang="es-GT" sz="1200" dirty="0" smtClean="0"/>
              <a:t>Coordinar y supervisar las actividades, para alcanzar los objetivos de la Dirección de Análisis de Entidades.</a:t>
            </a:r>
            <a:endParaRPr lang="es-SV" sz="1200" dirty="0" smtClean="0"/>
          </a:p>
          <a:p>
            <a:pPr>
              <a:defRPr/>
            </a:pPr>
            <a:r>
              <a:rPr lang="es-GT" sz="1200" dirty="0" smtClean="0"/>
              <a:t>Coordinar con unidades de la Superintendencia del Sistema Financiero, la  ejecución de los trabajos asignados.</a:t>
            </a:r>
            <a:endParaRPr lang="es-SV" sz="1200" dirty="0" smtClean="0"/>
          </a:p>
          <a:p>
            <a:pPr>
              <a:defRPr/>
            </a:pPr>
            <a:r>
              <a:rPr lang="es-GT" sz="1200" dirty="0" smtClean="0"/>
              <a:t>Analizar y monitorear a través de indicadores de Alerta Temprana el desempeño financiero de las entidades.</a:t>
            </a:r>
            <a:endParaRPr lang="es-SV" sz="1200" dirty="0" smtClean="0"/>
          </a:p>
          <a:p>
            <a:pPr>
              <a:defRPr/>
            </a:pPr>
            <a:r>
              <a:rPr lang="es-GT" sz="1200" dirty="0" smtClean="0"/>
              <a:t>Seguimiento a los resultados del análisis financiero, indicadores de alerta temprana; así como, a eventos internos y externos relacionados con el quehacer del sistema financiero.</a:t>
            </a:r>
            <a:endParaRPr lang="es-SV" sz="1200" dirty="0" smtClean="0"/>
          </a:p>
          <a:p>
            <a:pPr>
              <a:defRPr/>
            </a:pPr>
            <a:r>
              <a:rPr lang="es-GT" sz="1200" dirty="0" smtClean="0"/>
              <a:t>Informar oportunamente los resultados de los Análisis, a la Dirección de Análisis de Entidades.</a:t>
            </a:r>
            <a:endParaRPr lang="es-SV" sz="1200" dirty="0" smtClean="0"/>
          </a:p>
          <a:p>
            <a:pPr>
              <a:defRPr/>
            </a:pPr>
            <a:r>
              <a:rPr lang="es-GT" sz="1200" dirty="0" smtClean="0"/>
              <a:t>Definir estándares mínimos de contenido y calidad para los informes desarrollados por los analistas financieros</a:t>
            </a:r>
            <a:r>
              <a:rPr lang="es-GT" sz="1200" strike="sngStrike" dirty="0" smtClean="0"/>
              <a:t>.</a:t>
            </a:r>
            <a:endParaRPr lang="es-SV" sz="1200" dirty="0" smtClean="0"/>
          </a:p>
          <a:p>
            <a:pPr>
              <a:defRPr/>
            </a:pPr>
            <a:r>
              <a:rPr lang="es-GT" sz="1200" dirty="0" smtClean="0"/>
              <a:t>Orientar y revisar el trabajo elaborado por los analistas financieros.</a:t>
            </a:r>
            <a:endParaRPr lang="es-SV" sz="1200" dirty="0" smtClean="0"/>
          </a:p>
          <a:p>
            <a:pPr>
              <a:defRPr/>
            </a:pPr>
            <a:r>
              <a:rPr lang="es-GT" sz="1200" dirty="0" smtClean="0"/>
              <a:t>Sugerir modificaciones a  normativas.</a:t>
            </a:r>
            <a:endParaRPr lang="es-SV" sz="1200" dirty="0" smtClean="0"/>
          </a:p>
          <a:p>
            <a:pPr>
              <a:defRPr/>
            </a:pPr>
            <a:r>
              <a:rPr lang="es-GT" sz="1200" dirty="0" smtClean="0"/>
              <a:t>Participar en las reuniones de las entidades antes y después de la visita de inspección.</a:t>
            </a:r>
            <a:endParaRPr lang="es-SV" sz="1200" dirty="0" smtClean="0"/>
          </a:p>
          <a:p>
            <a:pPr>
              <a:defRPr/>
            </a:pPr>
            <a:endParaRPr lang="es-SV" sz="1200" dirty="0" smtClean="0"/>
          </a:p>
          <a:p>
            <a:pPr>
              <a:defRPr/>
            </a:pPr>
            <a:r>
              <a:rPr lang="es-SV" sz="1200" b="1" dirty="0" smtClean="0"/>
              <a:t>No. De Empleados: 17</a:t>
            </a:r>
            <a:endParaRPr lang="es-GT" sz="1200" b="1" dirty="0" smtClean="0"/>
          </a:p>
          <a:p>
            <a:pPr>
              <a:defRPr/>
            </a:pPr>
            <a:endParaRPr lang="es-SV" sz="1200" dirty="0"/>
          </a:p>
        </p:txBody>
      </p:sp>
      <p:sp>
        <p:nvSpPr>
          <p:cNvPr id="4" name="3 Marcador de número de diapositiva"/>
          <p:cNvSpPr>
            <a:spLocks noGrp="1"/>
          </p:cNvSpPr>
          <p:nvPr>
            <p:ph type="sldNum" sz="quarter" idx="12"/>
          </p:nvPr>
        </p:nvSpPr>
        <p:spPr/>
        <p:txBody>
          <a:bodyPr/>
          <a:lstStyle/>
          <a:p>
            <a:pPr>
              <a:defRPr/>
            </a:pPr>
            <a:fld id="{9D5F4385-4A3E-44A1-8153-A743C2A31F04}" type="slidenum">
              <a:rPr lang="es-SV" smtClean="0"/>
              <a:pPr>
                <a:defRPr/>
              </a:pPr>
              <a:t>37</a:t>
            </a:fld>
            <a:endParaRPr lang="es-SV"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Título"/>
          <p:cNvSpPr>
            <a:spLocks noGrp="1"/>
          </p:cNvSpPr>
          <p:nvPr>
            <p:ph type="title"/>
          </p:nvPr>
        </p:nvSpPr>
        <p:spPr bwMode="auto">
          <a:xfrm>
            <a:off x="3851275" y="274638"/>
            <a:ext cx="4835525"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Superintendencia Adjunta de Bancos, Aseguradoras y Otras Entidades Financieras</a:t>
            </a:r>
          </a:p>
        </p:txBody>
      </p:sp>
      <p:sp>
        <p:nvSpPr>
          <p:cNvPr id="39939"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smtClean="0"/>
              <a:t>Su objetivo es planificar, impulsar y coordinar la realización de auditorías en los bancos y conglomerados financieros vigilados, auditorias que permitan determinar que las entidades individuales ó Conglomerado Financiero cumple con la normativa vigente y que el riesgo de sus operaciones está controlado. </a:t>
            </a:r>
          </a:p>
          <a:p>
            <a:pPr eaLnBrk="1" hangingPunct="1"/>
            <a:r>
              <a:rPr lang="es-ES" sz="1200" b="1" smtClean="0"/>
              <a:t>Sus funciones son:</a:t>
            </a:r>
          </a:p>
          <a:p>
            <a:pPr eaLnBrk="1" hangingPunct="1"/>
            <a:r>
              <a:rPr lang="es-ES" sz="1200" smtClean="0"/>
              <a:t>-Planificar la actividad supervisora e inspectora de la Intendencia de Bancos y Conglomerados, Intendencia de Seguros e Intendencia de Inclusión Financiera y Otras Entidades. </a:t>
            </a:r>
            <a:endParaRPr lang="es-SV" sz="1200" smtClean="0"/>
          </a:p>
          <a:p>
            <a:pPr eaLnBrk="1" hangingPunct="1"/>
            <a:r>
              <a:rPr lang="es-ES" sz="1200" smtClean="0"/>
              <a:t>Supervisar el cumplimiento de las políticas y normas de gobierno corporativo de las entidades vigiladas </a:t>
            </a:r>
            <a:endParaRPr lang="es-SV" sz="1200" smtClean="0"/>
          </a:p>
          <a:p>
            <a:pPr eaLnBrk="1" hangingPunct="1"/>
            <a:r>
              <a:rPr lang="es-ES" sz="1200" smtClean="0"/>
              <a:t>Evaluar los estados financieros y la demás información consolidada presentada por las entidades supervisadas responsables de la consolidación de los estados financieros, o sobre las operaciones de un conglomerado. </a:t>
            </a:r>
            <a:endParaRPr lang="es-SV" sz="1200" smtClean="0"/>
          </a:p>
          <a:p>
            <a:pPr eaLnBrk="1" hangingPunct="1"/>
            <a:r>
              <a:rPr lang="es-ES" sz="1200" smtClean="0"/>
              <a:t>Emitir las propuestas de resoluciones previas para las entidades supervisadas que procedan en los casos en que así lo establezca la ley.</a:t>
            </a:r>
          </a:p>
          <a:p>
            <a:pPr eaLnBrk="1" hangingPunct="1"/>
            <a:r>
              <a:rPr lang="es-ES" sz="1200" smtClean="0"/>
              <a:t>Las demás necesarias para el logro de los objetivos institucionales.</a:t>
            </a:r>
            <a:endParaRPr lang="es-SV" sz="1200" smtClean="0"/>
          </a:p>
          <a:p>
            <a:pPr eaLnBrk="1" hangingPunct="1"/>
            <a:endParaRPr lang="es-SV" sz="1200" b="1" smtClean="0"/>
          </a:p>
          <a:p>
            <a:pPr eaLnBrk="1" hangingPunct="1"/>
            <a:endParaRPr lang="es-SV" sz="1200" b="1" smtClean="0"/>
          </a:p>
          <a:p>
            <a:pPr eaLnBrk="1" hangingPunct="1"/>
            <a:r>
              <a:rPr lang="es-SV" sz="1200" b="1" smtClean="0"/>
              <a:t>No. De Empleados: 2</a:t>
            </a:r>
          </a:p>
        </p:txBody>
      </p:sp>
      <p:sp>
        <p:nvSpPr>
          <p:cNvPr id="4" name="3 Marcador de número de diapositiva"/>
          <p:cNvSpPr>
            <a:spLocks noGrp="1"/>
          </p:cNvSpPr>
          <p:nvPr>
            <p:ph type="sldNum" sz="quarter" idx="12"/>
          </p:nvPr>
        </p:nvSpPr>
        <p:spPr/>
        <p:txBody>
          <a:bodyPr/>
          <a:lstStyle/>
          <a:p>
            <a:pPr>
              <a:defRPr/>
            </a:pPr>
            <a:fld id="{65CE3D59-5FD0-475F-AE4F-4A0C7FD01A5E}" type="slidenum">
              <a:rPr lang="es-SV"/>
              <a:pPr>
                <a:defRPr/>
              </a:pPr>
              <a:t>38</a:t>
            </a:fld>
            <a:endParaRPr lang="es-SV"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Intendencia de Bancos y Conglomerados</a:t>
            </a:r>
          </a:p>
        </p:txBody>
      </p:sp>
      <p:sp>
        <p:nvSpPr>
          <p:cNvPr id="4096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planificar, dirigir,  coordinar y ejecutar la realización de auditorias </a:t>
            </a:r>
            <a:r>
              <a:rPr lang="es-ES_tradnl" sz="1200" smtClean="0"/>
              <a:t>en los Bancos y Conglomerados financieros vigilados,  auditorias que permitan determinar que el Banco ó Conglomerado Financiero cumple con la normativa vigente y que el riesgo de sus operaciones está controlado. </a:t>
            </a:r>
          </a:p>
          <a:p>
            <a:pPr eaLnBrk="1" hangingPunct="1"/>
            <a:r>
              <a:rPr lang="es-SV" sz="1200" smtClean="0"/>
              <a:t>Sus funciones son:</a:t>
            </a:r>
          </a:p>
          <a:p>
            <a:pPr eaLnBrk="1" hangingPunct="1"/>
            <a:r>
              <a:rPr lang="es-ES_tradnl" sz="1200" smtClean="0"/>
              <a:t>Controlar el cumplimiento de disposiciones legales y normas prudenciales y contables aplicables </a:t>
            </a:r>
            <a:endParaRPr lang="es-SV" sz="1200" smtClean="0"/>
          </a:p>
          <a:p>
            <a:pPr eaLnBrk="1" hangingPunct="1"/>
            <a:r>
              <a:rPr lang="es-ES_tradnl" sz="1200" smtClean="0"/>
              <a:t>Autorizar la compra y venta de activos (cartera y activos extraordinarios) </a:t>
            </a:r>
            <a:endParaRPr lang="es-SV" sz="1200" smtClean="0"/>
          </a:p>
          <a:p>
            <a:pPr eaLnBrk="1" hangingPunct="1"/>
            <a:r>
              <a:rPr lang="es-ES_tradnl" sz="1200" smtClean="0"/>
              <a:t>Proporcionar visto bueno  para implementación de sistemas informáticos </a:t>
            </a:r>
            <a:endParaRPr lang="es-SV" sz="1200" smtClean="0"/>
          </a:p>
          <a:p>
            <a:pPr eaLnBrk="1" hangingPunct="1"/>
            <a:r>
              <a:rPr lang="es-ES_tradnl" sz="1200" smtClean="0"/>
              <a:t>Conocer informes de  visitas de inspección  y comunicaciones relacionadas </a:t>
            </a:r>
            <a:endParaRPr lang="es-SV" sz="1200" smtClean="0"/>
          </a:p>
          <a:p>
            <a:pPr eaLnBrk="1" hangingPunct="1"/>
            <a:r>
              <a:rPr lang="es-ES_tradnl" sz="1200" smtClean="0"/>
              <a:t>Evaluar moras financieras </a:t>
            </a:r>
            <a:endParaRPr lang="es-SV" sz="1200" smtClean="0"/>
          </a:p>
          <a:p>
            <a:pPr eaLnBrk="1" hangingPunct="1"/>
            <a:r>
              <a:rPr lang="es-ES_tradnl" sz="1200" smtClean="0"/>
              <a:t>Apoyar peritajes solicitados por juzgados y Fiscalía General de la República </a:t>
            </a:r>
            <a:endParaRPr lang="es-SV" sz="1200" smtClean="0"/>
          </a:p>
          <a:p>
            <a:pPr eaLnBrk="1" hangingPunct="1"/>
            <a:r>
              <a:rPr lang="es-ES_tradnl" sz="1200" smtClean="0"/>
              <a:t>Dar seguimiento extra e in situ a Planes de Solución para corrección de observaciones de visita </a:t>
            </a:r>
            <a:endParaRPr lang="es-SV" sz="1200" smtClean="0"/>
          </a:p>
          <a:p>
            <a:pPr eaLnBrk="1" hangingPunct="1"/>
            <a:r>
              <a:rPr lang="es-ES_tradnl" sz="1200" smtClean="0"/>
              <a:t>Gestionar procesos administrativos sancionatorios </a:t>
            </a:r>
            <a:endParaRPr lang="es-SV" sz="1200" smtClean="0"/>
          </a:p>
          <a:p>
            <a:pPr eaLnBrk="1" hangingPunct="1"/>
            <a:r>
              <a:rPr lang="es-ES_tradnl" sz="1200" smtClean="0"/>
              <a:t>Desarrollar el proceso de inspección necesario para la autorización de inicio de operaciones entidades </a:t>
            </a:r>
            <a:endParaRPr lang="es-SV" sz="1200" smtClean="0"/>
          </a:p>
          <a:p>
            <a:pPr eaLnBrk="1" hangingPunct="1"/>
            <a:r>
              <a:rPr lang="es-ES_tradnl" sz="1200" smtClean="0"/>
              <a:t>Gestionar solicitud de traslado de activos extraordinarios al activo fijo </a:t>
            </a:r>
            <a:endParaRPr lang="es-SV" sz="1200" smtClean="0"/>
          </a:p>
          <a:p>
            <a:pPr eaLnBrk="1" hangingPunct="1"/>
            <a:r>
              <a:rPr lang="es-ES_tradnl" sz="1200" smtClean="0"/>
              <a:t>Dar seguimiento  a Planes de Trabajo de Auditoría Interna y Externa </a:t>
            </a:r>
            <a:endParaRPr lang="es-SV" sz="1200" smtClean="0"/>
          </a:p>
          <a:p>
            <a:pPr eaLnBrk="1" hangingPunct="1"/>
            <a:r>
              <a:rPr lang="es-ES_tradnl" sz="1200" smtClean="0"/>
              <a:t>Participar en la elaboración de los Planes Operativos y Estratégicos de los Departamentos e Intendencia, entre otras.</a:t>
            </a:r>
          </a:p>
          <a:p>
            <a:pPr eaLnBrk="1" hangingPunct="1"/>
            <a:endParaRPr lang="es-ES_tradnl" sz="1200" b="1" smtClean="0"/>
          </a:p>
          <a:p>
            <a:pPr eaLnBrk="1" hangingPunct="1"/>
            <a:r>
              <a:rPr lang="es-ES_tradnl" sz="1200" b="1" smtClean="0"/>
              <a:t>No. De Empleados: 2</a:t>
            </a:r>
            <a:endParaRPr lang="es-SV" sz="1200" b="1" smtClean="0"/>
          </a:p>
          <a:p>
            <a:pPr eaLnBrk="1" hangingPunct="1"/>
            <a:endParaRPr lang="es-ES_tradnl" sz="1600" smtClean="0"/>
          </a:p>
        </p:txBody>
      </p:sp>
      <p:sp>
        <p:nvSpPr>
          <p:cNvPr id="4" name="3 Marcador de número de diapositiva"/>
          <p:cNvSpPr>
            <a:spLocks noGrp="1"/>
          </p:cNvSpPr>
          <p:nvPr>
            <p:ph type="sldNum" sz="quarter" idx="12"/>
          </p:nvPr>
        </p:nvSpPr>
        <p:spPr/>
        <p:txBody>
          <a:bodyPr/>
          <a:lstStyle/>
          <a:p>
            <a:pPr>
              <a:defRPr/>
            </a:pPr>
            <a:fld id="{5426B9A4-B6BD-4A3D-9752-0DFA9914118B}" type="slidenum">
              <a:rPr lang="es-SV"/>
              <a:pPr>
                <a:defRPr/>
              </a:pPr>
              <a:t>39</a:t>
            </a:fld>
            <a:endParaRPr lang="es-SV"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Superintendente del Sistema Financiero</a:t>
            </a:r>
          </a:p>
        </p:txBody>
      </p:sp>
      <p:sp>
        <p:nvSpPr>
          <p:cNvPr id="5123" name="2 Marcador de contenido"/>
          <p:cNvSpPr>
            <a:spLocks noGrp="1"/>
          </p:cNvSpPr>
          <p:nvPr>
            <p:ph idx="1"/>
          </p:nvPr>
        </p:nvSpPr>
        <p:spPr bwMode="auto">
          <a:xfrm>
            <a:off x="457200" y="1484313"/>
            <a:ext cx="8229600" cy="4824412"/>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Funciones:</a:t>
            </a:r>
          </a:p>
          <a:p>
            <a:pPr eaLnBrk="1" hangingPunct="1"/>
            <a:r>
              <a:rPr lang="es-ES" sz="1200" smtClean="0"/>
              <a:t>a) Dirigir la Superintendencia; </a:t>
            </a:r>
            <a:endParaRPr lang="es-SV" sz="1200" smtClean="0"/>
          </a:p>
          <a:p>
            <a:pPr eaLnBrk="1" hangingPunct="1"/>
            <a:r>
              <a:rPr lang="es-ES" sz="1200" smtClean="0"/>
              <a:t>b) Ejecutar los acuerdos y resoluciones del Consejo; </a:t>
            </a:r>
            <a:endParaRPr lang="es-SV" sz="1200" smtClean="0"/>
          </a:p>
          <a:p>
            <a:pPr eaLnBrk="1" hangingPunct="1"/>
            <a:r>
              <a:rPr lang="es-ES" sz="1200" smtClean="0"/>
              <a:t>c) Emitir las resoluciones pertinentes para los supervisados, dentro de las facultades que le confieren las leyes; </a:t>
            </a:r>
            <a:endParaRPr lang="es-SV" sz="1200" smtClean="0"/>
          </a:p>
          <a:p>
            <a:pPr eaLnBrk="1" hangingPunct="1"/>
            <a:r>
              <a:rPr lang="es-ES" sz="1200" smtClean="0"/>
              <a:t>d) Conocer las políticas internas de los integrantes del sistema financiero, en materia de gestión de riesgos, códigos de conducta y otro tipo de requisitos que les son exigidos, en particular, los referidos en los literales c) y d) del artículo 35 de esta Ley, pudiendo solicitar explicaciones y ampliaciones cuando lo considere pertinente, en atención a las mejores prácticas internacionales; </a:t>
            </a:r>
            <a:endParaRPr lang="es-SV" sz="1200" smtClean="0"/>
          </a:p>
          <a:p>
            <a:pPr eaLnBrk="1" hangingPunct="1"/>
            <a:r>
              <a:rPr lang="es-ES" sz="1200" smtClean="0"/>
              <a:t>e) Efectuar la supervisión individual y consolidada de los integrantes del sistema financiero, así como la supervisión de los demás sujetos regulados por esta Ley; </a:t>
            </a:r>
            <a:endParaRPr lang="es-SV" sz="1200" smtClean="0"/>
          </a:p>
          <a:p>
            <a:pPr eaLnBrk="1" hangingPunct="1"/>
            <a:r>
              <a:rPr lang="es-ES" sz="1200" smtClean="0"/>
              <a:t>f) Comunicar a los sujetos supervisados las irregularidades o infracciones que notare en sus operaciones; </a:t>
            </a:r>
            <a:endParaRPr lang="es-SV" sz="1200" smtClean="0"/>
          </a:p>
          <a:p>
            <a:pPr eaLnBrk="1" hangingPunct="1"/>
            <a:r>
              <a:rPr lang="es-ES" sz="1200" smtClean="0"/>
              <a:t>g) Imponer las sanciones correspondientes de conformidad a las leyes; etc</a:t>
            </a:r>
          </a:p>
          <a:p>
            <a:pPr eaLnBrk="1" hangingPunct="1"/>
            <a:endParaRPr lang="es-ES" sz="1200" smtClean="0"/>
          </a:p>
          <a:p>
            <a:pPr eaLnBrk="1" hangingPunct="1"/>
            <a:r>
              <a:rPr lang="es-ES" sz="1200" smtClean="0"/>
              <a:t>Y las demás que le señala el artículo 19 de la Ley de Supervisión y Regulación del Sistema Financiero, y otras leyes y disposiciones aplicables.</a:t>
            </a:r>
            <a:endParaRPr lang="es-SV" sz="1200" smtClean="0"/>
          </a:p>
          <a:p>
            <a:pPr eaLnBrk="1" hangingPunct="1"/>
            <a:endParaRPr lang="es-SV" sz="1200" b="1" smtClean="0"/>
          </a:p>
          <a:p>
            <a:pPr eaLnBrk="1" hangingPunct="1"/>
            <a:r>
              <a:rPr lang="es-SV" sz="1200" b="1" smtClean="0"/>
              <a:t>No. De Servidores Públicos: 5</a:t>
            </a:r>
          </a:p>
        </p:txBody>
      </p:sp>
      <p:sp>
        <p:nvSpPr>
          <p:cNvPr id="4" name="3 Marcador de número de diapositiva"/>
          <p:cNvSpPr>
            <a:spLocks noGrp="1"/>
          </p:cNvSpPr>
          <p:nvPr>
            <p:ph type="sldNum" sz="quarter" idx="12"/>
          </p:nvPr>
        </p:nvSpPr>
        <p:spPr/>
        <p:txBody>
          <a:bodyPr/>
          <a:lstStyle/>
          <a:p>
            <a:pPr>
              <a:defRPr/>
            </a:pPr>
            <a:fld id="{BE3A9856-9A56-4202-B438-78E3E5E46DA8}" type="slidenum">
              <a:rPr lang="es-SV"/>
              <a:pPr>
                <a:defRPr/>
              </a:pPr>
              <a:t>4</a:t>
            </a:fld>
            <a:endParaRPr lang="es-SV"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Título"/>
          <p:cNvSpPr>
            <a:spLocks noGrp="1"/>
          </p:cNvSpPr>
          <p:nvPr>
            <p:ph type="title"/>
          </p:nvPr>
        </p:nvSpPr>
        <p:spPr bwMode="auto">
          <a:xfrm>
            <a:off x="4067175" y="274638"/>
            <a:ext cx="4619625"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Supervisión de Conglomerados</a:t>
            </a:r>
          </a:p>
        </p:txBody>
      </p:sp>
      <p:sp>
        <p:nvSpPr>
          <p:cNvPr id="4198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s</a:t>
            </a:r>
            <a:r>
              <a:rPr lang="es-ES" sz="1200" smtClean="0"/>
              <a:t>upervisar que las entidades adopten mecanismos para la administración, prevención, y control de los riesgos a los que se encuentran expuestas en el desarrollo de sus actividades </a:t>
            </a:r>
            <a:r>
              <a:rPr lang="es-ES_tradnl" sz="1200" smtClean="0"/>
              <a:t>los Conglomerados.</a:t>
            </a:r>
          </a:p>
          <a:p>
            <a:pPr eaLnBrk="1" hangingPunct="1"/>
            <a:r>
              <a:rPr lang="es-ES_tradnl" sz="1200" smtClean="0"/>
              <a:t>Sus funciones son:</a:t>
            </a:r>
          </a:p>
          <a:p>
            <a:pPr eaLnBrk="1" hangingPunct="1"/>
            <a:r>
              <a:rPr lang="es-SV" sz="1200" smtClean="0"/>
              <a:t>Verificar el cumplimiento de las normas sobre administración, control y detección de riesgos.</a:t>
            </a:r>
          </a:p>
          <a:p>
            <a:pPr eaLnBrk="1" hangingPunct="1"/>
            <a:r>
              <a:rPr lang="es-SV" sz="1200" smtClean="0"/>
              <a:t>Verificar el cumplimiento de las políticas y normas de gobierno corporativo de  las entidades vigiladas pertenecientes a un conglomerado. </a:t>
            </a:r>
          </a:p>
          <a:p>
            <a:pPr eaLnBrk="1" hangingPunct="1"/>
            <a:r>
              <a:rPr lang="es-ES_tradnl" sz="1200" smtClean="0"/>
              <a:t> </a:t>
            </a:r>
            <a:r>
              <a:rPr lang="es-SV" sz="1200" smtClean="0"/>
              <a:t>E</a:t>
            </a:r>
            <a:r>
              <a:rPr lang="es-ES" sz="1200" smtClean="0"/>
              <a:t>fectuar la supervisión consolidada de las instituciones bajo su vigilancia.</a:t>
            </a:r>
            <a:endParaRPr lang="es-SV" sz="1200" smtClean="0"/>
          </a:p>
          <a:p>
            <a:pPr eaLnBrk="1" hangingPunct="1"/>
            <a:r>
              <a:rPr lang="es-ES" sz="1200" smtClean="0"/>
              <a:t>Monitorear el seguimiento de los planes estratégicos y operativos y coordinar la actualización  de </a:t>
            </a:r>
            <a:r>
              <a:rPr lang="es-ES_tradnl" sz="1200" smtClean="0"/>
              <a:t>los indicadores de gestión.</a:t>
            </a:r>
            <a:endParaRPr lang="es-SV" sz="1200" smtClean="0"/>
          </a:p>
          <a:p>
            <a:pPr eaLnBrk="1" hangingPunct="1"/>
            <a:r>
              <a:rPr lang="es-MX" sz="1200" smtClean="0"/>
              <a:t>Revisar información electrónica y aplicación de cuestionarios y programas de auditorías, de acuerdo al marco normativo de la SSF.</a:t>
            </a:r>
            <a:endParaRPr lang="es-SV" sz="1200" smtClean="0"/>
          </a:p>
          <a:p>
            <a:pPr eaLnBrk="1" hangingPunct="1"/>
            <a:r>
              <a:rPr lang="es-MX" sz="1200" smtClean="0"/>
              <a:t>Apoyar el desarrollo de auditorías, y la evaluación de mora financiera y la cartera de préstamos aplicando el marco normativo de la SSF.</a:t>
            </a:r>
            <a:endParaRPr lang="es-SV" sz="1200" smtClean="0"/>
          </a:p>
          <a:p>
            <a:pPr eaLnBrk="1" hangingPunct="1"/>
            <a:r>
              <a:rPr lang="es-ES_tradnl" sz="1200" i="1" smtClean="0"/>
              <a:t>Autorizar la compra y venta de activos (cartera y activos extraordinarios) Evaluar Moras Financieras </a:t>
            </a:r>
            <a:endParaRPr lang="es-SV" sz="1200" smtClean="0"/>
          </a:p>
          <a:p>
            <a:pPr eaLnBrk="1" hangingPunct="1"/>
            <a:r>
              <a:rPr lang="es-MX" sz="1200" smtClean="0"/>
              <a:t>Ejercer el seguimiento apropiado a las Reservas de Saneamiento registradas por los Conglomerados, para  determinar  si  son  razonables  en  relación  con los  activos  de  riesgo  crediticio  que manejan.</a:t>
            </a:r>
            <a:endParaRPr lang="es-SV" sz="1200" smtClean="0"/>
          </a:p>
          <a:p>
            <a:pPr eaLnBrk="1" hangingPunct="1"/>
            <a:endParaRPr lang="es-SV" sz="1200" smtClean="0"/>
          </a:p>
          <a:p>
            <a:pPr eaLnBrk="1" hangingPunct="1"/>
            <a:endParaRPr lang="es-SV" sz="1200" b="1" smtClean="0"/>
          </a:p>
          <a:p>
            <a:pPr eaLnBrk="1" hangingPunct="1"/>
            <a:r>
              <a:rPr lang="es-SV" sz="1200" b="1" smtClean="0"/>
              <a:t>No. De Empleados: 19</a:t>
            </a:r>
          </a:p>
        </p:txBody>
      </p:sp>
      <p:sp>
        <p:nvSpPr>
          <p:cNvPr id="4" name="3 Marcador de número de diapositiva"/>
          <p:cNvSpPr>
            <a:spLocks noGrp="1"/>
          </p:cNvSpPr>
          <p:nvPr>
            <p:ph type="sldNum" sz="quarter" idx="12"/>
          </p:nvPr>
        </p:nvSpPr>
        <p:spPr/>
        <p:txBody>
          <a:bodyPr/>
          <a:lstStyle/>
          <a:p>
            <a:pPr>
              <a:defRPr/>
            </a:pPr>
            <a:fld id="{D7A2A9E8-2375-4C8B-8101-84F48BCA1D15}" type="slidenum">
              <a:rPr lang="es-SV"/>
              <a:pPr>
                <a:defRPr/>
              </a:pPr>
              <a:t>40</a:t>
            </a:fld>
            <a:endParaRPr lang="es-SV"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Título"/>
          <p:cNvSpPr>
            <a:spLocks noGrp="1"/>
          </p:cNvSpPr>
          <p:nvPr>
            <p:ph type="title"/>
          </p:nvPr>
        </p:nvSpPr>
        <p:spPr bwMode="auto">
          <a:xfrm>
            <a:off x="4211638" y="274638"/>
            <a:ext cx="4475162"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Supervisión de Bancos</a:t>
            </a:r>
          </a:p>
        </p:txBody>
      </p:sp>
      <p:sp>
        <p:nvSpPr>
          <p:cNvPr id="43011"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_tradnl" sz="1200" smtClean="0"/>
              <a:t>p</a:t>
            </a:r>
            <a:r>
              <a:rPr lang="es-ES" sz="1200" smtClean="0"/>
              <a:t>lanificar, dirigir,  coordinar y supervisar el seguimiento de todos los Bancos.</a:t>
            </a:r>
          </a:p>
          <a:p>
            <a:pPr eaLnBrk="1" hangingPunct="1"/>
            <a:r>
              <a:rPr lang="es-ES" sz="1200" smtClean="0"/>
              <a:t>Sus funciones son:</a:t>
            </a:r>
          </a:p>
          <a:p>
            <a:pPr eaLnBrk="1" hangingPunct="1"/>
            <a:r>
              <a:rPr lang="es-MX" sz="1200" smtClean="0"/>
              <a:t>Programar auditoría de sistemas  en las diferentes áreas de operación de las entidades  fiscalizadas.    </a:t>
            </a:r>
            <a:endParaRPr lang="es-SV" sz="1200" smtClean="0"/>
          </a:p>
          <a:p>
            <a:pPr eaLnBrk="1" hangingPunct="1"/>
            <a:r>
              <a:rPr lang="es-SV" sz="1200" smtClean="0"/>
              <a:t>Verificar el cumplimiento de las políticas y normas de gobierno corporativo de  los Bancos.</a:t>
            </a:r>
          </a:p>
          <a:p>
            <a:pPr eaLnBrk="1" hangingPunct="1"/>
            <a:r>
              <a:rPr lang="es-MX" sz="1200" smtClean="0"/>
              <a:t>Ejecutar auditorías planificadas o eventuales, en base a los programas de auditoría en existencia o nuevas.     </a:t>
            </a:r>
            <a:endParaRPr lang="es-SV" sz="1200" smtClean="0"/>
          </a:p>
          <a:p>
            <a:pPr eaLnBrk="1" hangingPunct="1"/>
            <a:r>
              <a:rPr lang="es-ES" sz="1200" smtClean="0"/>
              <a:t>Apoyar al  equipo de trabajo en el desarrollo de una gestión efectiva y en la solución de sus problemas.</a:t>
            </a:r>
            <a:endParaRPr lang="es-SV" sz="1200" smtClean="0"/>
          </a:p>
          <a:p>
            <a:pPr eaLnBrk="1" hangingPunct="1"/>
            <a:r>
              <a:rPr lang="es-ES_tradnl" sz="1200" smtClean="0"/>
              <a:t>Apoyar Peritajes solicitados por juzgados y Fiscalía General de la República</a:t>
            </a:r>
            <a:endParaRPr lang="es-SV" sz="1200" smtClean="0"/>
          </a:p>
          <a:p>
            <a:pPr eaLnBrk="1" hangingPunct="1"/>
            <a:r>
              <a:rPr lang="es-ES_tradnl" sz="1200" smtClean="0"/>
              <a:t>Gestionar Solicitud de autorización de revalúo del activo fijo</a:t>
            </a:r>
            <a:endParaRPr lang="es-SV" sz="1200" smtClean="0"/>
          </a:p>
          <a:p>
            <a:pPr eaLnBrk="1" hangingPunct="1"/>
            <a:r>
              <a:rPr lang="es-MX" sz="1200" smtClean="0"/>
              <a:t>Apoyar el desarrollo de auditorías, y la evaluación de mora financiera y la cartera de préstamos aplicando el marco normativo de la SSF.</a:t>
            </a:r>
            <a:endParaRPr lang="es-SV" sz="1200" smtClean="0"/>
          </a:p>
          <a:p>
            <a:pPr eaLnBrk="1" hangingPunct="1"/>
            <a:r>
              <a:rPr lang="es-MX" sz="1200" smtClean="0"/>
              <a:t>Evaluar requerimientos para autorizar al cambio de sistemas contables automatizados.</a:t>
            </a:r>
            <a:endParaRPr lang="es-SV" sz="1200" smtClean="0"/>
          </a:p>
          <a:p>
            <a:pPr eaLnBrk="1" hangingPunct="1"/>
            <a:r>
              <a:rPr lang="es-ES_tradnl" sz="1200" smtClean="0"/>
              <a:t>Autorizar la compra y venta de activos (cartera y activos extraordinarios) Evaluar Moras Financieras </a:t>
            </a:r>
            <a:endParaRPr lang="es-SV" sz="1200" smtClean="0"/>
          </a:p>
          <a:p>
            <a:pPr eaLnBrk="1" hangingPunct="1"/>
            <a:r>
              <a:rPr lang="es-ES_tradnl" sz="1200" smtClean="0"/>
              <a:t>Gestionar solicitud de traslado de activos extraordinarios al activo fijo, entre otros.</a:t>
            </a:r>
          </a:p>
          <a:p>
            <a:pPr eaLnBrk="1" hangingPunct="1"/>
            <a:endParaRPr lang="es-ES_tradnl" sz="1200" smtClean="0"/>
          </a:p>
          <a:p>
            <a:pPr eaLnBrk="1" hangingPunct="1"/>
            <a:r>
              <a:rPr lang="es-ES_tradnl" sz="1200" b="1" smtClean="0"/>
              <a:t>No. De Empleados: 13</a:t>
            </a:r>
            <a:endParaRPr lang="es-SV" sz="1200" b="1" smtClean="0"/>
          </a:p>
          <a:p>
            <a:pPr eaLnBrk="1" hangingPunct="1"/>
            <a:endParaRPr lang="es-ES" sz="1200" smtClean="0"/>
          </a:p>
        </p:txBody>
      </p:sp>
      <p:sp>
        <p:nvSpPr>
          <p:cNvPr id="4" name="3 Marcador de número de diapositiva"/>
          <p:cNvSpPr>
            <a:spLocks noGrp="1"/>
          </p:cNvSpPr>
          <p:nvPr>
            <p:ph type="sldNum" sz="quarter" idx="12"/>
          </p:nvPr>
        </p:nvSpPr>
        <p:spPr/>
        <p:txBody>
          <a:bodyPr/>
          <a:lstStyle/>
          <a:p>
            <a:pPr>
              <a:defRPr/>
            </a:pPr>
            <a:fld id="{41DB8985-4D17-44E6-9BC3-7AB7150D4AE2}" type="slidenum">
              <a:rPr lang="es-SV"/>
              <a:pPr>
                <a:defRPr/>
              </a:pPr>
              <a:t>41</a:t>
            </a:fld>
            <a:endParaRPr lang="es-SV"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Título"/>
          <p:cNvSpPr>
            <a:spLocks noGrp="1"/>
          </p:cNvSpPr>
          <p:nvPr>
            <p:ph type="title"/>
          </p:nvPr>
        </p:nvSpPr>
        <p:spPr bwMode="auto">
          <a:xfrm>
            <a:off x="3924300" y="333375"/>
            <a:ext cx="4762500" cy="1084263"/>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Intendencia de Seguros</a:t>
            </a:r>
          </a:p>
        </p:txBody>
      </p:sp>
      <p:sp>
        <p:nvSpPr>
          <p:cNvPr id="44035"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vigilar la constitución y funcionamiento de las sociedades de seguros con el objeto de preservar su solidez financiera, eficiencia y transparencia, así como la participación de los intermediarios de seguros a fin de velar por los derechos del público y facilitar el desarrollo de la actividad aseguradora, planificando y coordinando auditorías con el objeto que las aseguradoras gestionen adecuadamente sus riesgos y cumplan con la normativa aplicable.</a:t>
            </a:r>
          </a:p>
          <a:p>
            <a:pPr eaLnBrk="1" hangingPunct="1"/>
            <a:r>
              <a:rPr lang="es-SV" sz="1200" b="1" smtClean="0"/>
              <a:t>Sus funciones son:</a:t>
            </a:r>
          </a:p>
          <a:p>
            <a:pPr eaLnBrk="1" hangingPunct="1"/>
            <a:r>
              <a:rPr lang="es-ES_tradnl" sz="1200" smtClean="0"/>
              <a:t>Supervisar el cumplimiento de disposiciones legales y normas prudenciales y contables aplicables.</a:t>
            </a:r>
            <a:r>
              <a:rPr lang="es-SV" sz="1200" smtClean="0"/>
              <a:t> </a:t>
            </a:r>
          </a:p>
          <a:p>
            <a:pPr eaLnBrk="1" hangingPunct="1"/>
            <a:r>
              <a:rPr lang="es-ES_tradnl" sz="1200" smtClean="0"/>
              <a:t>Revisar y dar a conocer al Superintendente Adjunto y al Consejo Directivo los resultados de las visita de inspección, los seguimientos a los planes de solución y revisar las notas de comunicación a las entidades supervisadas. </a:t>
            </a:r>
            <a:endParaRPr lang="es-SV" sz="1200" smtClean="0"/>
          </a:p>
          <a:p>
            <a:pPr eaLnBrk="1" hangingPunct="1"/>
            <a:r>
              <a:rPr lang="es-ES_tradnl" sz="1200" smtClean="0"/>
              <a:t>Gestionar los procesos administrativos sancionatorios.</a:t>
            </a:r>
            <a:r>
              <a:rPr lang="es-SV" sz="1200" smtClean="0"/>
              <a:t> </a:t>
            </a:r>
          </a:p>
          <a:p>
            <a:pPr eaLnBrk="1" hangingPunct="1"/>
            <a:r>
              <a:rPr lang="es-ES_tradnl" sz="1200" smtClean="0"/>
              <a:t>Coordinar el proceso de inspección necesario para la autorización de inicio de operaciones de entidades, así como la implementación de sistemas informáticos.</a:t>
            </a:r>
            <a:r>
              <a:rPr lang="es-SV" sz="1200" smtClean="0"/>
              <a:t> </a:t>
            </a:r>
          </a:p>
          <a:p>
            <a:pPr eaLnBrk="1" hangingPunct="1"/>
            <a:r>
              <a:rPr lang="es-ES_tradnl" sz="1200" smtClean="0"/>
              <a:t>Coordinar la actualización de los perfiles de riesgos de las entidades supervisadas.</a:t>
            </a:r>
            <a:endParaRPr lang="es-SV" sz="1200" smtClean="0"/>
          </a:p>
          <a:p>
            <a:pPr eaLnBrk="1" hangingPunct="1"/>
            <a:r>
              <a:rPr lang="es-ES_tradnl" sz="1200" smtClean="0"/>
              <a:t>Revisar informes de Juntas Generales de Accionistas o Asambleas Generales de asociados y comunicar las observaciones cuando se determinen.</a:t>
            </a:r>
            <a:r>
              <a:rPr lang="es-SV" sz="1200" smtClean="0"/>
              <a:t> </a:t>
            </a:r>
          </a:p>
          <a:p>
            <a:pPr eaLnBrk="1" hangingPunct="1"/>
            <a:r>
              <a:rPr lang="es-ES_tradnl" sz="1200" smtClean="0"/>
              <a:t>Supervisar actividades extra situ relacionadas con la revisión de Planes de Trabajo de auditoría interna y externa; estados financieros de conformidad a las normas de elaboración y publicación</a:t>
            </a:r>
            <a:r>
              <a:rPr lang="es-SV" sz="1200" smtClean="0"/>
              <a:t>;</a:t>
            </a:r>
            <a:r>
              <a:rPr lang="es-ES_tradnl" sz="1200" smtClean="0"/>
              <a:t> información estadística y financiera sujeta a publicación en sitio Web</a:t>
            </a:r>
            <a:r>
              <a:rPr lang="es-SV" sz="1200" smtClean="0"/>
              <a:t>; entre otros.</a:t>
            </a:r>
          </a:p>
          <a:p>
            <a:pPr eaLnBrk="1" hangingPunct="1"/>
            <a:r>
              <a:rPr lang="es-SV" sz="1200" smtClean="0"/>
              <a:t>Coordinar la revisión de </a:t>
            </a:r>
            <a:r>
              <a:rPr lang="es-MX" sz="1200" smtClean="0"/>
              <a:t>condiciones generales y particulares, notas técnicas para que se efectúe el depósito de Modelos de Pólizas de Seguros, que presentan las sociedades de seguros, o en su defecto comunicar las observaciones efectuadas a los modelos de pólizas de seguros, entre otras.</a:t>
            </a:r>
          </a:p>
          <a:p>
            <a:pPr eaLnBrk="1" hangingPunct="1"/>
            <a:endParaRPr lang="es-MX" sz="1200" b="1" smtClean="0"/>
          </a:p>
          <a:p>
            <a:pPr eaLnBrk="1" hangingPunct="1"/>
            <a:r>
              <a:rPr lang="es-MX" sz="1200" b="1" smtClean="0"/>
              <a:t>No. De Empleados: 2</a:t>
            </a:r>
          </a:p>
        </p:txBody>
      </p:sp>
      <p:sp>
        <p:nvSpPr>
          <p:cNvPr id="4" name="3 Marcador de número de diapositiva"/>
          <p:cNvSpPr>
            <a:spLocks noGrp="1"/>
          </p:cNvSpPr>
          <p:nvPr>
            <p:ph type="sldNum" sz="quarter" idx="12"/>
          </p:nvPr>
        </p:nvSpPr>
        <p:spPr/>
        <p:txBody>
          <a:bodyPr/>
          <a:lstStyle/>
          <a:p>
            <a:pPr>
              <a:defRPr/>
            </a:pPr>
            <a:fld id="{0B52C8CD-1A54-4E76-9121-6EEF87DA08E0}" type="slidenum">
              <a:rPr lang="es-SV"/>
              <a:pPr>
                <a:defRPr/>
              </a:pPr>
              <a:t>42</a:t>
            </a:fld>
            <a:endParaRPr lang="es-SV"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Supervisión de Seguros</a:t>
            </a:r>
          </a:p>
        </p:txBody>
      </p:sp>
      <p:sp>
        <p:nvSpPr>
          <p:cNvPr id="45059"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ejecutar la supervisión permanente en las Aseguradoras, promoviendo la adecuada gestión de los riesgos que asumen, así como el cumplimiento de la regulación vigente y proponiendo las medidas correctivas necesarias;  además supervisar a los intermediarios de seguros, a fin de proteger los derechos de los asegurados.</a:t>
            </a:r>
          </a:p>
          <a:p>
            <a:pPr eaLnBrk="1" hangingPunct="1"/>
            <a:r>
              <a:rPr lang="es-MX" sz="1200" smtClean="0"/>
              <a:t>Sus funciones son:</a:t>
            </a:r>
          </a:p>
          <a:p>
            <a:pPr eaLnBrk="1" hangingPunct="1"/>
            <a:r>
              <a:rPr lang="es-SV" sz="1200" smtClean="0"/>
              <a:t>Ejecutar la revisión del cumplimiento de las disposiciones legales y normativas aplicables a las entidades supervisadas. </a:t>
            </a:r>
          </a:p>
          <a:p>
            <a:pPr eaLnBrk="1" hangingPunct="1"/>
            <a:r>
              <a:rPr lang="es-SV" sz="1200" smtClean="0"/>
              <a:t>Elaborar con los coordinadores  de visita de inspección el plan operativo anual del Departamento.</a:t>
            </a:r>
          </a:p>
          <a:p>
            <a:pPr eaLnBrk="1" hangingPunct="1"/>
            <a:r>
              <a:rPr lang="es-SV" sz="1200" smtClean="0"/>
              <a:t>Revisar los informes de las visitas de inspección, los seguimientos a los planes de solución a las observaciones determinadas y apoyar al coordinador  de visita  de inspección en la discusión de dichas observaciones con los supervisados.</a:t>
            </a:r>
          </a:p>
          <a:p>
            <a:pPr eaLnBrk="1" hangingPunct="1"/>
            <a:r>
              <a:rPr lang="es-SV" sz="1200" smtClean="0"/>
              <a:t>Revisar y  actualizar nuevos procesos y programas de trabajo asociados al Departamento. </a:t>
            </a:r>
          </a:p>
          <a:p>
            <a:pPr eaLnBrk="1" hangingPunct="1"/>
            <a:r>
              <a:rPr lang="es-MX" sz="1200" smtClean="0"/>
              <a:t>Coordinar el proceso de análisis de las condiciones generales y particulares, notas técnicas para que se efectúe el depósito de Modelos de Pólizas de Seguros, que presentan las sociedades de seguros.</a:t>
            </a:r>
            <a:endParaRPr lang="es-SV" sz="1200" smtClean="0"/>
          </a:p>
          <a:p>
            <a:pPr eaLnBrk="1" hangingPunct="1"/>
            <a:r>
              <a:rPr lang="es-SV" sz="1200" smtClean="0"/>
              <a:t>Verificar el adecuado seguimiento a las observaciones determinadas en las entidades.</a:t>
            </a:r>
          </a:p>
          <a:p>
            <a:pPr eaLnBrk="1" hangingPunct="1"/>
            <a:r>
              <a:rPr lang="es-SV" sz="1200" smtClean="0"/>
              <a:t>Planificar y revisar el presupuesto del Departamento de Seguros. </a:t>
            </a:r>
          </a:p>
          <a:p>
            <a:pPr eaLnBrk="1" hangingPunct="1"/>
            <a:r>
              <a:rPr lang="es-SV" sz="1200" smtClean="0"/>
              <a:t>Revisar las publicaciones que se hagan a través de los medios de difusión nacional, que se relacionen con la actividad aseguradora.</a:t>
            </a:r>
          </a:p>
          <a:p>
            <a:pPr eaLnBrk="1" hangingPunct="1">
              <a:buFont typeface="Arial" charset="0"/>
              <a:buNone/>
            </a:pPr>
            <a:endParaRPr lang="es-SV" sz="1200" smtClean="0"/>
          </a:p>
          <a:p>
            <a:pPr eaLnBrk="1" hangingPunct="1"/>
            <a:r>
              <a:rPr lang="es-SV" sz="1200" b="1" smtClean="0"/>
              <a:t>No. De Empleados: 18</a:t>
            </a:r>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D12A4372-D907-4852-8B18-CC37A0871F3D}" type="slidenum">
              <a:rPr lang="es-SV"/>
              <a:pPr>
                <a:defRPr/>
              </a:pPr>
              <a:t>43</a:t>
            </a:fld>
            <a:endParaRPr lang="es-SV"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Título"/>
          <p:cNvSpPr>
            <a:spLocks noGrp="1"/>
          </p:cNvSpPr>
          <p:nvPr>
            <p:ph type="title"/>
          </p:nvPr>
        </p:nvSpPr>
        <p:spPr bwMode="auto">
          <a:xfrm>
            <a:off x="3924300" y="333375"/>
            <a:ext cx="4762500" cy="1084263"/>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600" smtClean="0"/>
              <a:t>Intendencia de Inclusión Financiera y Otras Entidades</a:t>
            </a:r>
          </a:p>
        </p:txBody>
      </p:sp>
      <p:sp>
        <p:nvSpPr>
          <p:cNvPr id="4608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velar por el cumplimiento legal y normativo, así como por la adecuada gestión de los riesgos en las operaciones financieras desarrolladas por las Sociedades Proveedoras de Dinero Electrónico, las Agencias de Información de Datos,  las Sociedades de Garantía Recíproca, los Agentes y Subagentes remesadores, las Casas de Cambio y las Sociedades Administradoras u Operadoras de Sistemas de Pagos y de Liquidación de Valores (ACH).</a:t>
            </a:r>
          </a:p>
          <a:p>
            <a:pPr eaLnBrk="1" hangingPunct="1"/>
            <a:r>
              <a:rPr lang="es-MX" sz="1200" smtClean="0"/>
              <a:t>Sus funciones son: </a:t>
            </a:r>
          </a:p>
          <a:p>
            <a:pPr eaLnBrk="1" hangingPunct="1"/>
            <a:r>
              <a:rPr lang="es-ES_tradnl" sz="1200" smtClean="0"/>
              <a:t>Coordinar y supervisar las actividades de la Intendencia.</a:t>
            </a:r>
            <a:endParaRPr lang="es-SV" sz="1200" smtClean="0"/>
          </a:p>
          <a:p>
            <a:pPr eaLnBrk="1" hangingPunct="1"/>
            <a:r>
              <a:rPr lang="es-ES_tradnl" sz="1200" smtClean="0"/>
              <a:t>Revisar y presentar informes al Superintendente Adjunto, Superintendente General y Consejo.</a:t>
            </a:r>
            <a:endParaRPr lang="es-SV" sz="1200" smtClean="0"/>
          </a:p>
          <a:p>
            <a:pPr eaLnBrk="1" hangingPunct="1"/>
            <a:r>
              <a:rPr lang="es-ES_tradnl" sz="1200" smtClean="0"/>
              <a:t>Revisar los acuerdos de Consejo Directivo y notas de comunicación de éstos para los supervisados.</a:t>
            </a:r>
            <a:endParaRPr lang="es-SV" sz="1200" smtClean="0"/>
          </a:p>
          <a:p>
            <a:pPr eaLnBrk="1" hangingPunct="1"/>
            <a:r>
              <a:rPr lang="es-ES_tradnl" sz="1200" smtClean="0"/>
              <a:t>Realizar seguimiento a las instrucciones giradas por el Superintendente Adjunto y Superintendente a las diferentes jefaturas.</a:t>
            </a:r>
            <a:endParaRPr lang="es-SV" sz="1200" smtClean="0"/>
          </a:p>
          <a:p>
            <a:pPr eaLnBrk="1" hangingPunct="1"/>
            <a:r>
              <a:rPr lang="es-ES_tradnl" sz="1200" smtClean="0"/>
              <a:t>Realizar seguimiento a instrucciones y notas de comunicación del Consejo Directivo.</a:t>
            </a:r>
            <a:endParaRPr lang="es-SV" sz="1200" smtClean="0"/>
          </a:p>
          <a:p>
            <a:pPr eaLnBrk="1" hangingPunct="1"/>
            <a:r>
              <a:rPr lang="es-ES_tradnl" sz="1200" smtClean="0"/>
              <a:t>Verificar y acompañar en el cumplimiento de planes operativos y estratégicos.</a:t>
            </a:r>
            <a:endParaRPr lang="es-SV" sz="1200" smtClean="0"/>
          </a:p>
          <a:p>
            <a:pPr eaLnBrk="1" hangingPunct="1"/>
            <a:r>
              <a:rPr lang="es-ES_tradnl" sz="1200" smtClean="0"/>
              <a:t>Apoyar en generación de proyectos y la implementación de leyes que promuevan el desarrollo de los mercados supervisados.</a:t>
            </a:r>
            <a:endParaRPr lang="es-SV" sz="1200" smtClean="0"/>
          </a:p>
          <a:p>
            <a:pPr eaLnBrk="1" hangingPunct="1"/>
            <a:endParaRPr lang="es-SV" sz="1200" b="1" smtClean="0"/>
          </a:p>
          <a:p>
            <a:pPr eaLnBrk="1" hangingPunct="1"/>
            <a:r>
              <a:rPr lang="es-SV" sz="1200" b="1" smtClean="0"/>
              <a:t>No. De Empleados: 5</a:t>
            </a:r>
          </a:p>
        </p:txBody>
      </p:sp>
      <p:sp>
        <p:nvSpPr>
          <p:cNvPr id="4" name="3 Marcador de número de diapositiva"/>
          <p:cNvSpPr>
            <a:spLocks noGrp="1"/>
          </p:cNvSpPr>
          <p:nvPr>
            <p:ph type="sldNum" sz="quarter" idx="12"/>
          </p:nvPr>
        </p:nvSpPr>
        <p:spPr/>
        <p:txBody>
          <a:bodyPr/>
          <a:lstStyle/>
          <a:p>
            <a:pPr>
              <a:defRPr/>
            </a:pPr>
            <a:fld id="{96F26C96-8767-4FFF-A4E8-E52B9922955A}" type="slidenum">
              <a:rPr lang="es-SV"/>
              <a:pPr>
                <a:defRPr/>
              </a:pPr>
              <a:t>44</a:t>
            </a:fld>
            <a:endParaRPr lang="es-SV"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600" smtClean="0"/>
              <a:t>Departamento de Supervisión de Entidades de Inclusión Financiera</a:t>
            </a:r>
          </a:p>
        </p:txBody>
      </p:sp>
      <p:sp>
        <p:nvSpPr>
          <p:cNvPr id="4710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s</a:t>
            </a:r>
            <a:r>
              <a:rPr lang="es-ES_tradnl" sz="1200" smtClean="0"/>
              <a:t>upervisar y controlar el cumplimiento legal y normativo, así como la adecuada gestión de los riesgos en las operaciones de las Sociedades Proveedoras de Dinero Electrónico, las Agencias de Información de Datos y las Sociedades de Garantía Recíproca.</a:t>
            </a:r>
          </a:p>
          <a:p>
            <a:pPr eaLnBrk="1" hangingPunct="1"/>
            <a:r>
              <a:rPr lang="es-ES_tradnl" sz="1200" smtClean="0"/>
              <a:t>Sus funciones son: </a:t>
            </a:r>
          </a:p>
          <a:p>
            <a:pPr eaLnBrk="1" hangingPunct="1"/>
            <a:r>
              <a:rPr lang="es-ES_tradnl" sz="1200" smtClean="0"/>
              <a:t>Verificar el cumplimiento de requisitos de constitución e inicio de operaciones de Sociedades Proveedoras de Dinero Electrónico y Sociedades de Garantía Recíproca y registro de éstos y  de las Agencias de Información de Datos.</a:t>
            </a:r>
            <a:endParaRPr lang="es-SV" sz="1200" smtClean="0"/>
          </a:p>
          <a:p>
            <a:pPr eaLnBrk="1" hangingPunct="1"/>
            <a:r>
              <a:rPr lang="es-ES_tradnl" sz="1200" smtClean="0"/>
              <a:t>Vigilar el establecimiento de la garantía de dinero electrónico.</a:t>
            </a:r>
            <a:endParaRPr lang="es-SV" sz="1200" smtClean="0"/>
          </a:p>
          <a:p>
            <a:pPr eaLnBrk="1" hangingPunct="1"/>
            <a:r>
              <a:rPr lang="es-ES_tradnl" sz="1200" smtClean="0"/>
              <a:t>Verificar  procedimientos de selección y vinculación de puntos de servicio y distribuidores de Dinero Electrónico.</a:t>
            </a:r>
            <a:endParaRPr lang="es-SV" sz="1200" smtClean="0"/>
          </a:p>
          <a:p>
            <a:pPr eaLnBrk="1" hangingPunct="1"/>
            <a:r>
              <a:rPr lang="es-ES_tradnl" sz="1200" smtClean="0"/>
              <a:t>Supervisar los mecanismos y procedimientos de apertura de los registros de Dinero Electrónico. </a:t>
            </a:r>
            <a:endParaRPr lang="es-SV" sz="1200" smtClean="0"/>
          </a:p>
          <a:p>
            <a:pPr eaLnBrk="1" hangingPunct="1"/>
            <a:r>
              <a:rPr lang="es-ES_tradnl" sz="1200" smtClean="0"/>
              <a:t>Analizar la información diaria remitida sobre transferencias y pagos utilizando dinero electrónico, realizados de persona a persona, de persona a comercio y de proveedor de dinero electrónico a clientes.</a:t>
            </a:r>
            <a:endParaRPr lang="es-SV" sz="1200" smtClean="0"/>
          </a:p>
          <a:p>
            <a:pPr eaLnBrk="1" hangingPunct="1"/>
            <a:r>
              <a:rPr lang="es-ES_tradnl" sz="1200" smtClean="0"/>
              <a:t>Verificar periódicamente la gestión integral de riesgos en las Sociedades Proveedoras de Dinero Electrónico, Agencias de Información de Datos y Sociedades de Garantía Recíproca.</a:t>
            </a:r>
            <a:endParaRPr lang="es-SV" sz="1200" smtClean="0"/>
          </a:p>
          <a:p>
            <a:pPr eaLnBrk="1" hangingPunct="1"/>
            <a:r>
              <a:rPr lang="es-ES_tradnl" sz="1200" smtClean="0"/>
              <a:t>Monitorear permanentemente el riesgo de lavado de dinero y financiamiento al terrorismo, así como de la seguridad y continuidad operacional y tecnologías de la información.</a:t>
            </a:r>
            <a:endParaRPr lang="es-SV" sz="1200" smtClean="0"/>
          </a:p>
          <a:p>
            <a:pPr eaLnBrk="1" hangingPunct="1"/>
            <a:r>
              <a:rPr lang="es-ES_tradnl" sz="1200" smtClean="0"/>
              <a:t>Supervisar el apego a límites de las Sociedades Proveedoras de Dinero Electrónico y Sociedades de Garantía Recíproca  y el cumplimiento de los campos permitidos a las Agencias de Información de Datos.</a:t>
            </a:r>
            <a:endParaRPr lang="es-SV" sz="1200" smtClean="0"/>
          </a:p>
          <a:p>
            <a:pPr eaLnBrk="1" hangingPunct="1"/>
            <a:r>
              <a:rPr lang="es-ES_tradnl" sz="1200" smtClean="0"/>
              <a:t>Dar seguimiento a la situación financiera de las Sociedades Proveedoras de Dinero Electrónico y de las Sociedades de Garantía Recíproca.</a:t>
            </a:r>
            <a:endParaRPr lang="es-SV" sz="1200" smtClean="0"/>
          </a:p>
          <a:p>
            <a:pPr eaLnBrk="1" hangingPunct="1"/>
            <a:endParaRPr lang="es-SV" sz="1200" b="1" smtClean="0"/>
          </a:p>
          <a:p>
            <a:pPr eaLnBrk="1" hangingPunct="1"/>
            <a:r>
              <a:rPr lang="es-SV" sz="1200" b="1" smtClean="0"/>
              <a:t>No. De Empleados: 15</a:t>
            </a:r>
          </a:p>
        </p:txBody>
      </p:sp>
      <p:sp>
        <p:nvSpPr>
          <p:cNvPr id="4" name="3 Marcador de número de diapositiva"/>
          <p:cNvSpPr>
            <a:spLocks noGrp="1"/>
          </p:cNvSpPr>
          <p:nvPr>
            <p:ph type="sldNum" sz="quarter" idx="12"/>
          </p:nvPr>
        </p:nvSpPr>
        <p:spPr/>
        <p:txBody>
          <a:bodyPr/>
          <a:lstStyle/>
          <a:p>
            <a:pPr>
              <a:defRPr/>
            </a:pPr>
            <a:fld id="{FE5FAB4D-8898-43E4-A830-C684FA4E4EBE}" type="slidenum">
              <a:rPr lang="es-SV"/>
              <a:pPr>
                <a:defRPr/>
              </a:pPr>
              <a:t>45</a:t>
            </a:fld>
            <a:endParaRPr lang="es-SV"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Título"/>
          <p:cNvSpPr>
            <a:spLocks noGrp="1"/>
          </p:cNvSpPr>
          <p:nvPr>
            <p:ph type="title"/>
          </p:nvPr>
        </p:nvSpPr>
        <p:spPr bwMode="auto">
          <a:xfrm>
            <a:off x="3924300" y="333375"/>
            <a:ext cx="4762500" cy="1084263"/>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Supervisión de Otras Entidades Financieras</a:t>
            </a:r>
          </a:p>
        </p:txBody>
      </p:sp>
      <p:sp>
        <p:nvSpPr>
          <p:cNvPr id="48131"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s</a:t>
            </a:r>
            <a:r>
              <a:rPr lang="es-ES_tradnl" sz="1200" smtClean="0"/>
              <a:t>upervisar y controlar el cumplimiento legal y normativo, así como la adecuada  gestión de riesgos en las operaciones de los Agentes y Subagentes remesadores, Casas de Cambio y en las Sociedades Administradoras u Operadoras de Sistemas de Pagos y de Liquidación de Valores (ACH).</a:t>
            </a:r>
          </a:p>
          <a:p>
            <a:pPr eaLnBrk="1" hangingPunct="1"/>
            <a:r>
              <a:rPr lang="es-ES_tradnl" sz="1200" b="1" smtClean="0"/>
              <a:t>Sus funciones son:</a:t>
            </a:r>
          </a:p>
          <a:p>
            <a:pPr eaLnBrk="1" hangingPunct="1"/>
            <a:r>
              <a:rPr lang="es-ES_tradnl" sz="1200" smtClean="0"/>
              <a:t>Analizar la información diaria remitida sobre envío y recepción de dinero por parte de los Agentes y Subagentes remesadores.</a:t>
            </a:r>
            <a:endParaRPr lang="es-SV" sz="1200" smtClean="0"/>
          </a:p>
          <a:p>
            <a:pPr eaLnBrk="1" hangingPunct="1"/>
            <a:r>
              <a:rPr lang="es-ES_tradnl" sz="1200" smtClean="0"/>
              <a:t>Verificar el cumplimiento de requisitos de adecuación, inicio de operaciones y registro de Agentes y Subagentes remesadores.</a:t>
            </a:r>
            <a:endParaRPr lang="es-SV" sz="1200" smtClean="0"/>
          </a:p>
          <a:p>
            <a:pPr eaLnBrk="1" hangingPunct="1"/>
            <a:r>
              <a:rPr lang="es-ES_tradnl" sz="1200" smtClean="0"/>
              <a:t>Supervisar el apego a los límites de envío y recepción de remesas y a las normas prudenciales y contables para Casas de Cambio.</a:t>
            </a:r>
            <a:endParaRPr lang="es-SV" sz="1200" smtClean="0"/>
          </a:p>
          <a:p>
            <a:pPr eaLnBrk="1" hangingPunct="1"/>
            <a:r>
              <a:rPr lang="es-ES_tradnl" sz="1200" smtClean="0"/>
              <a:t>Supervisar los mecanismos y procedimientos de vinculación de subagentes remesadores.</a:t>
            </a:r>
            <a:endParaRPr lang="es-SV" sz="1200" smtClean="0"/>
          </a:p>
          <a:p>
            <a:pPr eaLnBrk="1" hangingPunct="1"/>
            <a:r>
              <a:rPr lang="es-ES_tradnl" sz="1200" smtClean="0"/>
              <a:t>Validar la correcta remisión de información por parte de los Agentes remesadores y Casas de Cambio.</a:t>
            </a:r>
            <a:endParaRPr lang="es-SV" sz="1200" smtClean="0"/>
          </a:p>
          <a:p>
            <a:pPr eaLnBrk="1" hangingPunct="1"/>
            <a:r>
              <a:rPr lang="es-ES_tradnl" sz="1200" smtClean="0"/>
              <a:t>Verificar periódicamente la gestión de riesgo de lavado de dinero y financiamiento al terrorismo en Casas de Cambio y en Agentes y subagentes remesadores. </a:t>
            </a:r>
            <a:endParaRPr lang="es-SV" sz="1200" smtClean="0"/>
          </a:p>
          <a:p>
            <a:pPr eaLnBrk="1" hangingPunct="1"/>
            <a:r>
              <a:rPr lang="es-ES_tradnl" sz="1200" smtClean="0"/>
              <a:t>Validar buen funcionamiento, seguridad y continuidad de plataforma tecnológica para las Sociedades Administradoras u Operadoras de Sistemas de Pagos y de Liquidación de Valores (ACH)</a:t>
            </a:r>
            <a:endParaRPr lang="es-SV" sz="1200" smtClean="0"/>
          </a:p>
          <a:p>
            <a:pPr eaLnBrk="1" hangingPunct="1"/>
            <a:r>
              <a:rPr lang="es-ES_tradnl" sz="1200" smtClean="0"/>
              <a:t>Dar seguimiento a la situación financiera de las Casas de Cambio.</a:t>
            </a:r>
          </a:p>
          <a:p>
            <a:pPr eaLnBrk="1" hangingPunct="1"/>
            <a:endParaRPr lang="es-ES_tradnl" sz="1200" smtClean="0"/>
          </a:p>
          <a:p>
            <a:pPr eaLnBrk="1" hangingPunct="1"/>
            <a:r>
              <a:rPr lang="es-ES_tradnl" sz="1200" b="1" smtClean="0"/>
              <a:t>No. De Empleados: 8</a:t>
            </a:r>
            <a:endParaRPr lang="es-SV" sz="1200" b="1" smtClean="0"/>
          </a:p>
        </p:txBody>
      </p:sp>
      <p:sp>
        <p:nvSpPr>
          <p:cNvPr id="4" name="3 Marcador de número de diapositiva"/>
          <p:cNvSpPr>
            <a:spLocks noGrp="1"/>
          </p:cNvSpPr>
          <p:nvPr>
            <p:ph type="sldNum" sz="quarter" idx="12"/>
          </p:nvPr>
        </p:nvSpPr>
        <p:spPr/>
        <p:txBody>
          <a:bodyPr/>
          <a:lstStyle/>
          <a:p>
            <a:pPr>
              <a:defRPr/>
            </a:pPr>
            <a:fld id="{DFFA7D51-48B3-42C0-9A34-66F48065207B}" type="slidenum">
              <a:rPr lang="es-SV"/>
              <a:pPr>
                <a:defRPr/>
              </a:pPr>
              <a:t>46</a:t>
            </a:fld>
            <a:endParaRPr lang="es-SV"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Superintendencia Adjunta de Valores</a:t>
            </a:r>
          </a:p>
        </p:txBody>
      </p:sp>
      <p:sp>
        <p:nvSpPr>
          <p:cNvPr id="49155"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smtClean="0"/>
              <a:t>Su objetivo es planificar, dirigir, coordinar y supervisar el cumplimiento de las políticas y normas en las entidades vigiladas.</a:t>
            </a:r>
          </a:p>
          <a:p>
            <a:pPr eaLnBrk="1" hangingPunct="1"/>
            <a:r>
              <a:rPr lang="es-ES" sz="1200" smtClean="0"/>
              <a:t>Sus funciones son de acuerdo a la Ley de Supervisión y Regulación del Sistema Financiero, articulo 5:</a:t>
            </a:r>
            <a:endParaRPr lang="es-SV" sz="1200" smtClean="0"/>
          </a:p>
          <a:p>
            <a:pPr eaLnBrk="1" hangingPunct="1"/>
            <a:r>
              <a:rPr lang="es-ES" sz="1200" smtClean="0"/>
              <a:t>a) Autorizar, suspender o cancelar la oferta pública de valores y el funcionamiento de personas u operaciones que se realicen en el mercado bursátil, de conformidad a lo establecido en las disposiciones aplicables; </a:t>
            </a:r>
            <a:endParaRPr lang="es-SV" sz="1200" smtClean="0"/>
          </a:p>
          <a:p>
            <a:pPr eaLnBrk="1" hangingPunct="1"/>
            <a:r>
              <a:rPr lang="es-ES" sz="1200" smtClean="0"/>
              <a:t>b) Autorizar, modificar, suspender o cancelar el asiento en el Registro Público Bursátil de valores de oferta pública, emisores, casas de corredores de bolsa, agentes corredores de bolsa, bolsas de valores, auditores externos, sociedades clasificadoras de riesgo, sociedades especializadas en el depósito y custodia de valores, titularizadoras, agentes especializados en valuación de valores, administradores de las entidades sujetas a registro y otros que señalen las leyes. </a:t>
            </a:r>
            <a:endParaRPr lang="es-SV" sz="1200" smtClean="0"/>
          </a:p>
          <a:p>
            <a:pPr eaLnBrk="1" hangingPunct="1"/>
            <a:r>
              <a:rPr lang="es-ES" sz="1200" smtClean="0"/>
              <a:t>c) Ordenar la suspensión de cotizaciones de valores cuando en el mercado existan condiciones desordenadas o se efectúen operaciones no conformes a sanos usos o prácticas;</a:t>
            </a:r>
          </a:p>
          <a:p>
            <a:pPr eaLnBrk="1" hangingPunct="1"/>
            <a:r>
              <a:rPr lang="es-ES" sz="1200" smtClean="0"/>
              <a:t>Las demás señaladas en la normativa, necesarias para el logro de los objetivos institucionales.</a:t>
            </a:r>
          </a:p>
          <a:p>
            <a:pPr eaLnBrk="1" hangingPunct="1"/>
            <a:endParaRPr lang="es-ES" sz="1200" smtClean="0"/>
          </a:p>
          <a:p>
            <a:pPr eaLnBrk="1" hangingPunct="1"/>
            <a:r>
              <a:rPr lang="es-ES" sz="1200" b="1" smtClean="0"/>
              <a:t>No. De Empleados: 2</a:t>
            </a:r>
            <a:endParaRPr lang="es-SV" sz="1200" b="1" smtClean="0"/>
          </a:p>
          <a:p>
            <a:pPr eaLnBrk="1" hangingPunct="1"/>
            <a:endParaRPr lang="es-SV" smtClean="0"/>
          </a:p>
        </p:txBody>
      </p:sp>
      <p:sp>
        <p:nvSpPr>
          <p:cNvPr id="4" name="3 Marcador de número de diapositiva"/>
          <p:cNvSpPr>
            <a:spLocks noGrp="1"/>
          </p:cNvSpPr>
          <p:nvPr>
            <p:ph type="sldNum" sz="quarter" idx="12"/>
          </p:nvPr>
        </p:nvSpPr>
        <p:spPr/>
        <p:txBody>
          <a:bodyPr/>
          <a:lstStyle/>
          <a:p>
            <a:pPr>
              <a:defRPr/>
            </a:pPr>
            <a:fld id="{AC542911-3291-456F-AE7C-961B027B73F8}" type="slidenum">
              <a:rPr lang="es-SV"/>
              <a:pPr>
                <a:defRPr/>
              </a:pPr>
              <a:t>47</a:t>
            </a:fld>
            <a:endParaRPr lang="es-SV"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Intendencia de Valores y Conductas</a:t>
            </a:r>
          </a:p>
        </p:txBody>
      </p:sp>
      <p:sp>
        <p:nvSpPr>
          <p:cNvPr id="50179"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v</a:t>
            </a:r>
            <a:r>
              <a:rPr lang="es-MX" sz="1200" smtClean="0"/>
              <a:t>elar porque las Instituciones Supervisadas cumplan con los aspectos legales y normativos aplicables, evaluando riesgos, afín de mantener la confianza y estabilidad del Sistema Financiero a través de la dirección del equipo de auditores y analistas financieros.</a:t>
            </a:r>
          </a:p>
          <a:p>
            <a:pPr eaLnBrk="1" hangingPunct="1"/>
            <a:r>
              <a:rPr lang="es-MX" sz="1200" b="1" smtClean="0"/>
              <a:t>Sus funciones son:</a:t>
            </a:r>
          </a:p>
          <a:p>
            <a:pPr eaLnBrk="1" hangingPunct="1"/>
            <a:r>
              <a:rPr lang="es-MX" sz="1200" smtClean="0"/>
              <a:t>Controlar el cumplimiento de disposiciones legales y normas prudenciales y contables aplicables </a:t>
            </a:r>
            <a:endParaRPr lang="es-SV" sz="1200" smtClean="0"/>
          </a:p>
          <a:p>
            <a:pPr eaLnBrk="1" hangingPunct="1"/>
            <a:r>
              <a:rPr lang="es-MX" sz="1200" smtClean="0"/>
              <a:t>Proporcionar Visto bueno  para implementación de sistemas informáticos </a:t>
            </a:r>
            <a:endParaRPr lang="es-SV" sz="1200" smtClean="0"/>
          </a:p>
          <a:p>
            <a:pPr eaLnBrk="1" hangingPunct="1"/>
            <a:r>
              <a:rPr lang="es-MX" sz="1200" smtClean="0"/>
              <a:t>Conocer informes de  visitas de inspección  y comunicaciones relacionadas </a:t>
            </a:r>
            <a:endParaRPr lang="es-SV" sz="1200" smtClean="0"/>
          </a:p>
          <a:p>
            <a:pPr eaLnBrk="1" hangingPunct="1"/>
            <a:r>
              <a:rPr lang="es-MX" sz="1200" smtClean="0"/>
              <a:t>Apoyar Peritajes solicitados por juzgados y Fiscalía General de la República </a:t>
            </a:r>
            <a:endParaRPr lang="es-SV" sz="1200" smtClean="0"/>
          </a:p>
          <a:p>
            <a:pPr eaLnBrk="1" hangingPunct="1"/>
            <a:r>
              <a:rPr lang="es-MX" sz="1200" smtClean="0"/>
              <a:t>Dar seguimiento extra e in situ a Planes de Solución para corrección de observaciones de visita </a:t>
            </a:r>
            <a:endParaRPr lang="es-SV" sz="1200" smtClean="0"/>
          </a:p>
          <a:p>
            <a:pPr eaLnBrk="1" hangingPunct="1"/>
            <a:r>
              <a:rPr lang="es-MX" sz="1200" smtClean="0"/>
              <a:t>Gestionar procesos administrativos sancionatorios </a:t>
            </a:r>
            <a:endParaRPr lang="es-SV" sz="1200" smtClean="0"/>
          </a:p>
          <a:p>
            <a:pPr eaLnBrk="1" hangingPunct="1"/>
            <a:r>
              <a:rPr lang="es-MX" sz="1200" smtClean="0"/>
              <a:t>Elaborar informes de Juntas Generales de Accionistas o Asambleas Generales de asociados. </a:t>
            </a:r>
            <a:endParaRPr lang="es-SV" sz="1200" smtClean="0"/>
          </a:p>
          <a:p>
            <a:pPr eaLnBrk="1" hangingPunct="1"/>
            <a:r>
              <a:rPr lang="es-MX" sz="1200" smtClean="0"/>
              <a:t>Dar seguimiento  a Planes de Trabajo de Auditoría Interna y Externa </a:t>
            </a:r>
            <a:endParaRPr lang="es-SV" sz="1200" smtClean="0"/>
          </a:p>
          <a:p>
            <a:pPr eaLnBrk="1" hangingPunct="1"/>
            <a:r>
              <a:rPr lang="es-MX" sz="1200" smtClean="0"/>
              <a:t>Participar en la elaboración de los Planes Operativos y Estratégicos de los Departamentos e Intendencia </a:t>
            </a:r>
            <a:endParaRPr lang="es-SV" sz="1200" smtClean="0"/>
          </a:p>
          <a:p>
            <a:pPr eaLnBrk="1" hangingPunct="1"/>
            <a:r>
              <a:rPr lang="es-MX" sz="1200" smtClean="0"/>
              <a:t>Autorizar  prórrogas por diferentes motivos: plazos planes de solución, remisión de información, etc. </a:t>
            </a:r>
            <a:endParaRPr lang="es-SV" sz="1200" smtClean="0"/>
          </a:p>
          <a:p>
            <a:pPr eaLnBrk="1" hangingPunct="1"/>
            <a:r>
              <a:rPr lang="es-MX" sz="1200" smtClean="0"/>
              <a:t>Revisar estados financieros de conformidad a las normas de elaboración y publicación </a:t>
            </a:r>
            <a:endParaRPr lang="es-SV" sz="1200" smtClean="0"/>
          </a:p>
          <a:p>
            <a:pPr eaLnBrk="1" hangingPunct="1"/>
            <a:r>
              <a:rPr lang="es-MX" sz="1200" smtClean="0"/>
              <a:t>Revisar  información estadística y financiera sujeta a publicación en sitio Web </a:t>
            </a:r>
            <a:endParaRPr lang="es-SV" sz="1200" smtClean="0"/>
          </a:p>
          <a:p>
            <a:pPr eaLnBrk="1" hangingPunct="1"/>
            <a:r>
              <a:rPr lang="es-MX" sz="1200" smtClean="0"/>
              <a:t>Constituir Interlocutores únicos con las entidades supervisadas </a:t>
            </a:r>
          </a:p>
          <a:p>
            <a:pPr eaLnBrk="1" hangingPunct="1"/>
            <a:endParaRPr lang="es-MX" sz="1200" smtClean="0"/>
          </a:p>
          <a:p>
            <a:pPr eaLnBrk="1" hangingPunct="1"/>
            <a:r>
              <a:rPr lang="es-MX" sz="1200" b="1" smtClean="0"/>
              <a:t>No. De Empleados: 2</a:t>
            </a:r>
            <a:endParaRPr lang="es-SV" sz="1200" b="1" smtClean="0"/>
          </a:p>
        </p:txBody>
      </p:sp>
      <p:sp>
        <p:nvSpPr>
          <p:cNvPr id="4" name="3 Marcador de número de diapositiva"/>
          <p:cNvSpPr>
            <a:spLocks noGrp="1"/>
          </p:cNvSpPr>
          <p:nvPr>
            <p:ph type="sldNum" sz="quarter" idx="12"/>
          </p:nvPr>
        </p:nvSpPr>
        <p:spPr/>
        <p:txBody>
          <a:bodyPr/>
          <a:lstStyle/>
          <a:p>
            <a:pPr>
              <a:defRPr/>
            </a:pPr>
            <a:fld id="{1A882E4F-200E-4A22-A07E-76348A92401F}" type="slidenum">
              <a:rPr lang="es-SV"/>
              <a:pPr>
                <a:defRPr/>
              </a:pPr>
              <a:t>48</a:t>
            </a:fld>
            <a:endParaRPr lang="es-SV"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Supervisión de Valores</a:t>
            </a:r>
          </a:p>
        </p:txBody>
      </p:sp>
      <p:sp>
        <p:nvSpPr>
          <p:cNvPr id="5120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fiscalizar a las entidades sujetas al control de la Superintendencia del Sistema Financiero señaladas en la Ley, con el objeto de verificar el cumplimiento de las disposiciones establecidas y demás normativa vigente de aplicación en el mercado de valores, y proponer las medidas correctivas correspondientes, promoviendo prácticas homogéneas y de alta calidad.</a:t>
            </a:r>
          </a:p>
          <a:p>
            <a:pPr eaLnBrk="1" hangingPunct="1"/>
            <a:r>
              <a:rPr lang="es-SV" sz="1200" b="1" smtClean="0"/>
              <a:t>Sus funciones son: </a:t>
            </a:r>
          </a:p>
          <a:p>
            <a:pPr eaLnBrk="1" hangingPunct="1"/>
            <a:r>
              <a:rPr lang="es-SV" sz="1200" smtClean="0"/>
              <a:t>Verificar de los participantes del mercado de valores, mercado de productos y servicios, participantes de los procesos de titularización de activos y Almacenes Generales de Depósito, el cumplimiento de las obligaciones legales y normativas; así como, la adecuada y efectiva implementación de sus políticas de gestión relativas a sus procesos de negocio, operativos y de control; en el marco de la ejecución de una supervisión basada riesgo y de cumplimiento. </a:t>
            </a:r>
          </a:p>
          <a:p>
            <a:pPr eaLnBrk="1" hangingPunct="1"/>
            <a:r>
              <a:rPr lang="es-SV" sz="1200" smtClean="0"/>
              <a:t>Monitorear de forma extra situ las operaciones de los supervisados a través de la revisión, verificación y análisis de la información que divulgan a través de los medios públicos de comunicación, que envían a través de medios físicos y electrónicos a esta Superintendencia o que le sea requerida. </a:t>
            </a:r>
          </a:p>
          <a:p>
            <a:pPr eaLnBrk="1" hangingPunct="1"/>
            <a:r>
              <a:rPr lang="es-SV" sz="1200" smtClean="0"/>
              <a:t>Verificar que los integrantes del sistema financiero bajo la supervisión de la Superintendencia Adjunta de Valores, mantengan una adecuada gestión de los riesgos asumidos en sus procesos operativos y de negocio; así como, efectivos marcos de control interno, que les permita generar información financiera y de operaciones de forma oportuna y confiable, en beneficio del público inversionista y de sus accionistas y demás partes interesadas; todo ello direccionado por un régimen adecuado de gobierno corporativo, ética y conductas, entre otras.</a:t>
            </a:r>
          </a:p>
          <a:p>
            <a:pPr eaLnBrk="1" hangingPunct="1"/>
            <a:endParaRPr lang="es-SV" sz="1200" b="1" smtClean="0"/>
          </a:p>
          <a:p>
            <a:pPr eaLnBrk="1" hangingPunct="1"/>
            <a:r>
              <a:rPr lang="es-SV" sz="1200" b="1" smtClean="0"/>
              <a:t>No. De Empleados: 10</a:t>
            </a:r>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A73004B0-9F7E-48F1-8C6D-E2C9F9CE537E}" type="slidenum">
              <a:rPr lang="es-SV"/>
              <a:pPr>
                <a:defRPr/>
              </a:pPr>
              <a:t>49</a:t>
            </a:fld>
            <a:endParaRPr lang="es-SV"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p:nvPr>
        </p:nvSpPr>
        <p:spPr bwMode="auto">
          <a:xfrm>
            <a:off x="4211638" y="274638"/>
            <a:ext cx="4475162"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Auditoría Interna</a:t>
            </a:r>
          </a:p>
        </p:txBody>
      </p:sp>
      <p:sp>
        <p:nvSpPr>
          <p:cNvPr id="6147" name="2 Marcador de contenido"/>
          <p:cNvSpPr>
            <a:spLocks noGrp="1"/>
          </p:cNvSpPr>
          <p:nvPr>
            <p:ph idx="1"/>
          </p:nvPr>
        </p:nvSpPr>
        <p:spPr bwMode="auto">
          <a:xfrm>
            <a:off x="179388" y="1412875"/>
            <a:ext cx="8569325" cy="4713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smtClean="0"/>
              <a:t>Su objetivo </a:t>
            </a:r>
            <a:r>
              <a:rPr lang="es-MX" sz="1200" smtClean="0"/>
              <a:t>efectuar revisiones críticas de los procesos contables, financieros, administrativos y operativos y de gestión de la institución a fin de obtener evaluaciones objetivas e independientes que reflejen la efectividad de los sistemas de control interno de la Institución. </a:t>
            </a:r>
            <a:endParaRPr lang="es-SV" sz="1200" smtClean="0"/>
          </a:p>
          <a:p>
            <a:pPr eaLnBrk="1" hangingPunct="1"/>
            <a:r>
              <a:rPr lang="es-ES" sz="1200" b="1" smtClean="0"/>
              <a:t>Sus funciones son: </a:t>
            </a:r>
            <a:endParaRPr lang="es-SV" sz="1200" b="1" smtClean="0"/>
          </a:p>
          <a:p>
            <a:pPr eaLnBrk="1" hangingPunct="1"/>
            <a:r>
              <a:rPr lang="es-ES" sz="1200" smtClean="0"/>
              <a:t>Planificar y ejecutar la realización de auditorías Contables – Financieras y de Gestión en las diferentes unidades organizativas de la SSF, así como efectuar las auditorías de cierre de ejercicio al 31 de diciembre de cada año. </a:t>
            </a:r>
            <a:endParaRPr lang="es-SV" sz="1200" smtClean="0"/>
          </a:p>
          <a:p>
            <a:pPr eaLnBrk="1" hangingPunct="1"/>
            <a:r>
              <a:rPr lang="es-ES" sz="1200" smtClean="0"/>
              <a:t>Verificar la confiabilidad e integridad de la información financiera y operativa de los medios utilizados para identificarla, medirla, clasificarla y reportarla. </a:t>
            </a:r>
            <a:endParaRPr lang="es-SV" sz="1200" smtClean="0"/>
          </a:p>
          <a:p>
            <a:pPr eaLnBrk="1" hangingPunct="1"/>
            <a:r>
              <a:rPr lang="es-ES" sz="1200" smtClean="0"/>
              <a:t>Revisar los sistemas establecidos para asegurarse de la extensión con que se están cumpliendo las normas, políticas, procedimientos, leyes y regulaciones que puedan tener impacto significativo en las operaciones y reportes de la Institución. </a:t>
            </a:r>
            <a:endParaRPr lang="es-SV" sz="1200" smtClean="0"/>
          </a:p>
          <a:p>
            <a:pPr eaLnBrk="1" hangingPunct="1"/>
            <a:r>
              <a:rPr lang="es-ES" sz="1200" smtClean="0"/>
              <a:t>Asegurar el control de los activos de la Institución y evaluar el uso económico y eficiente de los recursos, efectuando análisis de la ejecución del presupuesto. </a:t>
            </a:r>
            <a:endParaRPr lang="es-SV" sz="1200" smtClean="0"/>
          </a:p>
          <a:p>
            <a:pPr eaLnBrk="1" hangingPunct="1"/>
            <a:r>
              <a:rPr lang="es-ES" sz="1200" smtClean="0"/>
              <a:t>Emitir informes de auditoría para el Consejo, incluyendo las recomendaciones dirigidas a mejorar los controles, sistemas y procedimientos. </a:t>
            </a:r>
          </a:p>
          <a:p>
            <a:pPr eaLnBrk="1" hangingPunct="1"/>
            <a:r>
              <a:rPr lang="es-MX" sz="1200" smtClean="0"/>
              <a:t>Mantener informado al personal de la Unidad acerca de los distintos trabajos que se estén ejecutando y transmitir adecuadamente los mensajes de la  Dirección superior.</a:t>
            </a:r>
            <a:endParaRPr lang="es-SV" sz="1200" smtClean="0"/>
          </a:p>
          <a:p>
            <a:pPr eaLnBrk="1" hangingPunct="1"/>
            <a:r>
              <a:rPr lang="es-MX" sz="1200" smtClean="0"/>
              <a:t>Elaborar, revisar y actualizar programas de auditoría interna.</a:t>
            </a:r>
            <a:endParaRPr lang="es-SV" sz="1200" smtClean="0"/>
          </a:p>
          <a:p>
            <a:pPr eaLnBrk="1" hangingPunct="1"/>
            <a:r>
              <a:rPr lang="es-MX" sz="1200" smtClean="0"/>
              <a:t>Presentar al Superintendente el Plan anual de auditoría interna a ser desarrollado por el Departamento, para su aprobación y enviarlo posteriormente a la Corte de Cuentas, dando cumplimiento a lo que establece en su Ley esa Institución.</a:t>
            </a:r>
            <a:endParaRPr lang="es-SV" sz="1200" smtClean="0"/>
          </a:p>
          <a:p>
            <a:pPr eaLnBrk="1" hangingPunct="1"/>
            <a:r>
              <a:rPr lang="es-MX" sz="1200" smtClean="0"/>
              <a:t>Verificar el cumplimiento oportuno, por parte de funcionarios y empleados de la Institución, de las observaciones y recomendaciones provenientes de informes de Auditoría Interna, Corte de Cuentas y auditores externos, e informar al Superintendente.</a:t>
            </a:r>
            <a:endParaRPr lang="es-SV" sz="1200" b="1" smtClean="0"/>
          </a:p>
          <a:p>
            <a:pPr eaLnBrk="1" hangingPunct="1"/>
            <a:r>
              <a:rPr lang="es-ES" sz="1200" b="1" smtClean="0"/>
              <a:t>No. De Empleados: 4</a:t>
            </a:r>
            <a:endParaRPr lang="es-SV" sz="1600" b="1" smtClean="0"/>
          </a:p>
          <a:p>
            <a:pPr eaLnBrk="1" hangingPunct="1"/>
            <a:endParaRPr lang="es-SV" smtClean="0"/>
          </a:p>
        </p:txBody>
      </p:sp>
      <p:sp>
        <p:nvSpPr>
          <p:cNvPr id="4" name="3 Marcador de número de diapositiva"/>
          <p:cNvSpPr>
            <a:spLocks noGrp="1"/>
          </p:cNvSpPr>
          <p:nvPr>
            <p:ph type="sldNum" sz="quarter" idx="12"/>
          </p:nvPr>
        </p:nvSpPr>
        <p:spPr/>
        <p:txBody>
          <a:bodyPr/>
          <a:lstStyle/>
          <a:p>
            <a:pPr>
              <a:defRPr/>
            </a:pPr>
            <a:fld id="{956ACFB2-837E-4489-B95E-F3948628C0DE}" type="slidenum">
              <a:rPr lang="es-SV"/>
              <a:pPr>
                <a:defRPr/>
              </a:pPr>
              <a:t>5</a:t>
            </a:fld>
            <a:endParaRPr lang="es-SV"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Título"/>
          <p:cNvSpPr>
            <a:spLocks noGrp="1"/>
          </p:cNvSpPr>
          <p:nvPr>
            <p:ph type="title"/>
          </p:nvPr>
        </p:nvSpPr>
        <p:spPr bwMode="auto">
          <a:xfrm>
            <a:off x="3995738" y="260350"/>
            <a:ext cx="4691062"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Supervisión de Fondos de Inversión</a:t>
            </a:r>
          </a:p>
        </p:txBody>
      </p:sp>
      <p:sp>
        <p:nvSpPr>
          <p:cNvPr id="5222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preservar la estabilidad del Mercado de Valores, a través de una supervisión efectiva y prudencial basada en riesgos a los fondos de inversión y sus participantes, velando por la solidez, seguridad y transparencia de estos, así como la protección a los inversionistas; contribuyendo de esa manera al sano desarrollo del sistema financiero en El Salvador. </a:t>
            </a:r>
          </a:p>
          <a:p>
            <a:pPr eaLnBrk="1" hangingPunct="1"/>
            <a:r>
              <a:rPr lang="es-SV" sz="1200" b="1" smtClean="0"/>
              <a:t>Sus funciones son:</a:t>
            </a:r>
          </a:p>
          <a:p>
            <a:pPr eaLnBrk="1" hangingPunct="1"/>
            <a:r>
              <a:rPr lang="es-SV" sz="1200" smtClean="0"/>
              <a:t>Tramites de autorización de Gestoras de Fondos de Inversión.</a:t>
            </a:r>
          </a:p>
          <a:p>
            <a:pPr eaLnBrk="1" hangingPunct="1"/>
            <a:r>
              <a:rPr lang="es-SV" sz="1200" smtClean="0"/>
              <a:t>Tramites de autorización de Inicio de Operaciones de Gestoras de Fondos de Inversión </a:t>
            </a:r>
          </a:p>
          <a:p>
            <a:pPr eaLnBrk="1" hangingPunct="1"/>
            <a:r>
              <a:rPr lang="es-SV" sz="1200" smtClean="0"/>
              <a:t>Tramites de autorización de Fondos de Inversión abiertos               </a:t>
            </a:r>
          </a:p>
          <a:p>
            <a:pPr eaLnBrk="1" hangingPunct="1"/>
            <a:r>
              <a:rPr lang="es-SV" sz="1200" smtClean="0"/>
              <a:t>Tramites de autorización de Fondos de Inversión cerrados               </a:t>
            </a:r>
          </a:p>
          <a:p>
            <a:pPr eaLnBrk="1" hangingPunct="1"/>
            <a:r>
              <a:rPr lang="es-SV" sz="1200" smtClean="0"/>
              <a:t>Tramite de autorización de administradores de inversión de los fondos de inversión          </a:t>
            </a:r>
          </a:p>
          <a:p>
            <a:pPr eaLnBrk="1" hangingPunct="1"/>
            <a:r>
              <a:rPr lang="es-SV" sz="1200" smtClean="0"/>
              <a:t>Tramite de autorización de comercializadores externos y empresas que brindaran servicios de outsourcing a las Gestoras.      </a:t>
            </a:r>
          </a:p>
          <a:p>
            <a:pPr eaLnBrk="1" hangingPunct="1"/>
            <a:r>
              <a:rPr lang="es-SV" sz="1200" smtClean="0"/>
              <a:t>Tramite de autorización a Gestoras que comercialicen fondos de inversión extranjeros     </a:t>
            </a:r>
          </a:p>
          <a:p>
            <a:pPr eaLnBrk="1" hangingPunct="1"/>
            <a:r>
              <a:rPr lang="es-SV" sz="1200" smtClean="0"/>
              <a:t>Monitoreo extra situ de la valoración de los portafolios de fondos de inversión               </a:t>
            </a:r>
          </a:p>
          <a:p>
            <a:pPr eaLnBrk="1" hangingPunct="1"/>
            <a:r>
              <a:rPr lang="es-SV" sz="1200" smtClean="0"/>
              <a:t>Monitoreo extra situ del Valor de Activos Neto de las cuotas de participación de los fondos de inversión</a:t>
            </a:r>
          </a:p>
          <a:p>
            <a:pPr eaLnBrk="1" hangingPunct="1"/>
            <a:r>
              <a:rPr lang="es-SV" sz="1200" smtClean="0"/>
              <a:t>Monitoreo extra situ de cifras de los estados financieros de los fondos de inversión</a:t>
            </a:r>
          </a:p>
          <a:p>
            <a:pPr eaLnBrk="1" hangingPunct="1"/>
            <a:r>
              <a:rPr lang="es-SV" sz="1200" smtClean="0"/>
              <a:t>Supervisión in situ de las Gestoras de fondos de inversión </a:t>
            </a:r>
          </a:p>
          <a:p>
            <a:pPr eaLnBrk="1" hangingPunct="1"/>
            <a:r>
              <a:rPr lang="es-SV" sz="1200" smtClean="0"/>
              <a:t>Supervisión in situ de los fondos de inversión abiertos y cerrados, entre otros.</a:t>
            </a:r>
          </a:p>
          <a:p>
            <a:pPr eaLnBrk="1" hangingPunct="1"/>
            <a:endParaRPr lang="es-SV" sz="1200" smtClean="0"/>
          </a:p>
          <a:p>
            <a:pPr eaLnBrk="1" hangingPunct="1"/>
            <a:r>
              <a:rPr lang="es-SV" sz="1200" b="1" smtClean="0"/>
              <a:t>No. De Empleados: 6</a:t>
            </a:r>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5B0BD9A1-3E26-49A8-A92E-72FC9F33D2C9}" type="slidenum">
              <a:rPr lang="es-SV"/>
              <a:pPr>
                <a:defRPr/>
              </a:pPr>
              <a:t>50</a:t>
            </a:fld>
            <a:endParaRPr lang="es-SV"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Conductas y Gobierno Corporativo</a:t>
            </a:r>
          </a:p>
        </p:txBody>
      </p:sp>
      <p:sp>
        <p:nvSpPr>
          <p:cNvPr id="53251"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establecer las funciones orientadas a observar y detectar las conductas del Mercado de Valores de El Salvador, por medio de la práctica de actividades orientadas al cumplimiento de requisitos legales del Mercado por parte de los administradores de las entidades que conforman dicho Mercado. En ese mismo sentido coadyuva la implementación e inspección de buenas prácticas de Gobierno Corporativo y Ética, que adquieran las entidades supervisadas en el desarrollo de su negocio; con el fin último de un mercado saludable, sólido y seguro.</a:t>
            </a:r>
          </a:p>
          <a:p>
            <a:pPr eaLnBrk="1" hangingPunct="1"/>
            <a:r>
              <a:rPr lang="es-MX" sz="1200" b="1" smtClean="0"/>
              <a:t>Sus funciones son:</a:t>
            </a:r>
          </a:p>
          <a:p>
            <a:pPr eaLnBrk="1" hangingPunct="1"/>
            <a:r>
              <a:rPr lang="es-SV" sz="1200" smtClean="0"/>
              <a:t>Realizar evaluaciones extra situ sobre implementación de Políticas de Gobierno Corporativo y Estándares Éticos de las entidades que participan en el Mercado de Valores.</a:t>
            </a:r>
          </a:p>
          <a:p>
            <a:pPr eaLnBrk="1" hangingPunct="1"/>
            <a:r>
              <a:rPr lang="es-SV" sz="1200" smtClean="0"/>
              <a:t>Desarrollar proyecto de matriz de interrelaciones de administradores  de entidades del sistema financiero. </a:t>
            </a:r>
          </a:p>
          <a:p>
            <a:pPr eaLnBrk="1" hangingPunct="1"/>
            <a:r>
              <a:rPr lang="es-SV" sz="1200" smtClean="0"/>
              <a:t>Monitorear el sitio web del Mercado de Valores.                  </a:t>
            </a:r>
          </a:p>
          <a:p>
            <a:pPr eaLnBrk="1" hangingPunct="1"/>
            <a:r>
              <a:rPr lang="es-SV" sz="1200" smtClean="0"/>
              <a:t>Elaborar informes sobre cumplimiento de requisitos de inhabilidades de administradores de entidades del Mercado de Valores.          </a:t>
            </a:r>
          </a:p>
          <a:p>
            <a:pPr eaLnBrk="1" hangingPunct="1"/>
            <a:r>
              <a:rPr lang="es-SV" sz="1200" smtClean="0"/>
              <a:t>Monitorear el mercado bursátil internacional.      </a:t>
            </a:r>
          </a:p>
          <a:p>
            <a:pPr eaLnBrk="1" hangingPunct="1"/>
            <a:r>
              <a:rPr lang="es-SV" sz="1200" smtClean="0"/>
              <a:t>Monitorear las inversiones de agentes corredores de bolsa.     </a:t>
            </a:r>
          </a:p>
          <a:p>
            <a:pPr eaLnBrk="1" hangingPunct="1"/>
            <a:r>
              <a:rPr lang="es-SV" sz="1200" smtClean="0"/>
              <a:t>Emitir opiniones sobre propuestas de normativas    (con relación a las actividades del departamento)                   </a:t>
            </a:r>
          </a:p>
          <a:p>
            <a:pPr eaLnBrk="1" hangingPunct="1"/>
            <a:r>
              <a:rPr lang="es-SV" sz="1200" smtClean="0"/>
              <a:t>Realizar informes para El Consejo Directivo de la Superintendencia.</a:t>
            </a:r>
          </a:p>
          <a:p>
            <a:pPr eaLnBrk="1" hangingPunct="1"/>
            <a:r>
              <a:rPr lang="es-SV" sz="1200" smtClean="0"/>
              <a:t>Atender requerimientos de otras unidades de la Superintendencia.</a:t>
            </a:r>
          </a:p>
          <a:p>
            <a:pPr eaLnBrk="1" hangingPunct="1"/>
            <a:endParaRPr lang="es-SV" sz="1200" smtClean="0"/>
          </a:p>
          <a:p>
            <a:pPr eaLnBrk="1" hangingPunct="1"/>
            <a:endParaRPr lang="es-SV" sz="1200" smtClean="0"/>
          </a:p>
          <a:p>
            <a:pPr eaLnBrk="1" hangingPunct="1"/>
            <a:r>
              <a:rPr lang="es-SV" sz="1200" b="1" smtClean="0"/>
              <a:t>No. De Empleados: 3</a:t>
            </a:r>
          </a:p>
        </p:txBody>
      </p:sp>
      <p:sp>
        <p:nvSpPr>
          <p:cNvPr id="4" name="3 Marcador de número de diapositiva"/>
          <p:cNvSpPr>
            <a:spLocks noGrp="1"/>
          </p:cNvSpPr>
          <p:nvPr>
            <p:ph type="sldNum" sz="quarter" idx="12"/>
          </p:nvPr>
        </p:nvSpPr>
        <p:spPr/>
        <p:txBody>
          <a:bodyPr/>
          <a:lstStyle/>
          <a:p>
            <a:pPr>
              <a:defRPr/>
            </a:pPr>
            <a:fld id="{4193EDE2-CF18-40A8-B39C-178C5136F6CC}" type="slidenum">
              <a:rPr lang="es-SV"/>
              <a:pPr>
                <a:defRPr/>
              </a:pPr>
              <a:t>51</a:t>
            </a:fld>
            <a:endParaRPr lang="es-SV"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Título"/>
          <p:cNvSpPr>
            <a:spLocks noGrp="1"/>
          </p:cNvSpPr>
          <p:nvPr>
            <p:ph type="title"/>
          </p:nvPr>
        </p:nvSpPr>
        <p:spPr bwMode="auto">
          <a:xfrm>
            <a:off x="3924300" y="115888"/>
            <a:ext cx="4762500" cy="130175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Autorización de Emisiones</a:t>
            </a:r>
          </a:p>
        </p:txBody>
      </p:sp>
      <p:sp>
        <p:nvSpPr>
          <p:cNvPr id="54275"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_tradnl" sz="1200" smtClean="0"/>
              <a:t>r</a:t>
            </a:r>
            <a:r>
              <a:rPr lang="es-SV" sz="1200" smtClean="0"/>
              <a:t>ealizar con eficiencia y eficacia, el proceso de tramitar la autorización de las solicitudes de registro de emisores y emisiones de valores de oferta pública, así como los procesos de autorización de registro de otros participantes del mercado bursátil, tales como: casas corredoras de bolsa, titularizadoras, bolsas de productos, puestos de bolsa, peritos valuadores de activos, almacenes generales de depósito, representantes de tenedores de valores, clasificadoras de riesgo, auditores externos, agentes corredores de bolsa, agentes especializados en la valuación de valores, y sociedades de depósito y custodia. Todo ello cumpliendo con las disposiciones legales vigentes, a fin de dar respuesta a las solicitudes presentadas por las entidades.</a:t>
            </a:r>
          </a:p>
          <a:p>
            <a:pPr eaLnBrk="1" hangingPunct="1"/>
            <a:r>
              <a:rPr lang="es-SV" sz="1200" b="1" smtClean="0"/>
              <a:t>Sus funciones son:</a:t>
            </a:r>
          </a:p>
          <a:p>
            <a:pPr eaLnBrk="1" hangingPunct="1"/>
            <a:r>
              <a:rPr lang="es-ES_tradnl" sz="1200" smtClean="0"/>
              <a:t>Solicitar la autorización de emisiones para negociación en mercados primario y secundario tales como Deuda, Acciones, Titularización de Activos y Valores Extranjeros. </a:t>
            </a:r>
            <a:endParaRPr lang="es-SV" sz="1200" smtClean="0"/>
          </a:p>
          <a:p>
            <a:pPr eaLnBrk="1" hangingPunct="1"/>
            <a:r>
              <a:rPr lang="es-ES_tradnl" sz="1200" smtClean="0"/>
              <a:t>Tramitar colocaciones de Valores que están respaldadas por garantías específicas y aquellos que no cuentan con dicho respaldo.</a:t>
            </a:r>
            <a:endParaRPr lang="es-SV" sz="1200" smtClean="0"/>
          </a:p>
          <a:p>
            <a:pPr eaLnBrk="1" hangingPunct="1"/>
            <a:r>
              <a:rPr lang="es-ES_tradnl" sz="1200" smtClean="0"/>
              <a:t>Solicitar la autorización de modificaciones de emisiones de deuda, acciones, titularización de activos y valores extranjeros.</a:t>
            </a:r>
            <a:endParaRPr lang="es-SV" sz="1200" smtClean="0"/>
          </a:p>
          <a:p>
            <a:pPr eaLnBrk="1" hangingPunct="1"/>
            <a:r>
              <a:rPr lang="es-ES_tradnl" sz="1200" smtClean="0"/>
              <a:t>Solicitar la autorización de Emisores de Valores y de sus posteriores modificaciones a los asientos registrales.</a:t>
            </a:r>
            <a:endParaRPr lang="es-SV" sz="1200" smtClean="0"/>
          </a:p>
          <a:p>
            <a:pPr eaLnBrk="1" hangingPunct="1"/>
            <a:r>
              <a:rPr lang="es-ES_tradnl" sz="1200" smtClean="0"/>
              <a:t>Solicitar la autorización de constitución, inicio y cierre de operaciones de Entidades del Mercado Bursátil, tales como Casas corredoras  de Bolsa, Casas corredoras de bolsa que soliciten negociar valores extranjeros, Titularizadoras de Activos, Bolsa de Productos y Servicios, Puestos de Bolsa de Productos y Servicios, Peritos Valuadores de Activos a titularizar, Almacenes Generales de Depósito, Clasificadoras de Riesgo y Agentes Especializados en Valuación de Valores. </a:t>
            </a:r>
            <a:endParaRPr lang="es-SV" sz="1200" smtClean="0"/>
          </a:p>
          <a:p>
            <a:pPr eaLnBrk="1" hangingPunct="1"/>
            <a:r>
              <a:rPr lang="es-ES_tradnl" sz="1200" smtClean="0"/>
              <a:t>Actualizar controles de las emisiones en reajustes de tasas de interés, saldos de las emisiones y el control de tenedores de valores, entre otras.</a:t>
            </a:r>
          </a:p>
          <a:p>
            <a:pPr eaLnBrk="1" hangingPunct="1"/>
            <a:endParaRPr lang="es-ES_tradnl" sz="1200" b="1" smtClean="0"/>
          </a:p>
          <a:p>
            <a:pPr eaLnBrk="1" hangingPunct="1"/>
            <a:r>
              <a:rPr lang="es-ES_tradnl" sz="1200" b="1" smtClean="0"/>
              <a:t>No. De Empleados: 6</a:t>
            </a:r>
            <a:endParaRPr lang="es-SV" sz="1200" b="1"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E2B8A17B-7CC4-41DE-9ED5-9663D10F5BE1}" type="slidenum">
              <a:rPr lang="es-SV"/>
              <a:pPr>
                <a:defRPr/>
              </a:pPr>
              <a:t>52</a:t>
            </a:fld>
            <a:endParaRPr lang="es-SV"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Superintendencia Adjunta de Pensiones</a:t>
            </a:r>
          </a:p>
        </p:txBody>
      </p:sp>
      <p:sp>
        <p:nvSpPr>
          <p:cNvPr id="55299"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smtClean="0"/>
              <a:t>Su objetivo es fiscalizar, vigilar y controlar el cumplimiento de las disposiciones legales aplicables al funcionamiento del Sistema de Ahorro para Pensiones y del sistema de Pensiones Público, particularmente al ISSS, al INPEP y a las Administradoras de Fondos de pensiones. </a:t>
            </a:r>
          </a:p>
          <a:p>
            <a:pPr eaLnBrk="1" hangingPunct="1"/>
            <a:r>
              <a:rPr lang="es-ES" sz="1200" b="1" smtClean="0"/>
              <a:t>Sus funciones son de acuerdo a la Ley de Supervisión y Regulación del Sistema Financiero, articulo 6:</a:t>
            </a:r>
          </a:p>
          <a:p>
            <a:pPr eaLnBrk="1" hangingPunct="1"/>
            <a:r>
              <a:rPr lang="es-ES" sz="1200" smtClean="0"/>
              <a:t>a) Supervisar el cumplimiento de las disposiciones aplicables y el funcionamiento del Sistema de Ahorro para Pensiones y del Sistema de Pensiones Público, particularmente del Instituto Salvadoreño del Seguro Social, en adelante denominado “ISSS”, del Instituto Nacional de Pensiones de los Empleados Públicos, en adelante referido como “INPEP”, de las instituciones administradoras de fondos de pensiones; asimismo supervisará al Instituto de Previsión Social de la Fuerza Armada, en adelante denominado “IPSFA” y el régimen de riesgos profesionales del ISSS; </a:t>
            </a:r>
            <a:endParaRPr lang="es-SV" sz="1200" smtClean="0"/>
          </a:p>
          <a:p>
            <a:pPr eaLnBrk="1" hangingPunct="1"/>
            <a:r>
              <a:rPr lang="es-ES" sz="1200" smtClean="0"/>
              <a:t> b) Supervisar las inversiones efectuadas con los recursos de los fondos de pensiones y la estructura de la cartera de inversiones; </a:t>
            </a:r>
            <a:endParaRPr lang="es-SV" sz="1200" smtClean="0"/>
          </a:p>
          <a:p>
            <a:pPr eaLnBrk="1" hangingPunct="1"/>
            <a:r>
              <a:rPr lang="es-ES" sz="1200" smtClean="0"/>
              <a:t> c) Acceder en tiempo real a la información de las Instituciones administradoras de fondos de pensiones, referente a las operaciones efectuadas con recursos del fondo de pensiones;  </a:t>
            </a:r>
          </a:p>
          <a:p>
            <a:pPr eaLnBrk="1" hangingPunct="1"/>
            <a:r>
              <a:rPr lang="es-ES" sz="1200" smtClean="0"/>
              <a:t>Las demás señaladas en la normativa y necesarias para el logro de los objetivos institucionales.</a:t>
            </a:r>
            <a:endParaRPr lang="es-SV" sz="1200" smtClean="0"/>
          </a:p>
          <a:p>
            <a:pPr eaLnBrk="1" hangingPunct="1"/>
            <a:endParaRPr lang="es-SV" sz="1200" smtClean="0"/>
          </a:p>
          <a:p>
            <a:pPr eaLnBrk="1" hangingPunct="1"/>
            <a:endParaRPr lang="es-SV" sz="1200" b="1" smtClean="0"/>
          </a:p>
          <a:p>
            <a:pPr eaLnBrk="1" hangingPunct="1"/>
            <a:r>
              <a:rPr lang="es-SV" sz="1200" b="1" smtClean="0"/>
              <a:t>No. De Empleados: 2</a:t>
            </a:r>
          </a:p>
        </p:txBody>
      </p:sp>
      <p:sp>
        <p:nvSpPr>
          <p:cNvPr id="4" name="3 Marcador de número de diapositiva"/>
          <p:cNvSpPr>
            <a:spLocks noGrp="1"/>
          </p:cNvSpPr>
          <p:nvPr>
            <p:ph type="sldNum" sz="quarter" idx="12"/>
          </p:nvPr>
        </p:nvSpPr>
        <p:spPr/>
        <p:txBody>
          <a:bodyPr/>
          <a:lstStyle/>
          <a:p>
            <a:pPr>
              <a:defRPr/>
            </a:pPr>
            <a:fld id="{35B84055-F410-407A-901C-1CC64F789347}" type="slidenum">
              <a:rPr lang="es-SV"/>
              <a:pPr>
                <a:defRPr/>
              </a:pPr>
              <a:t>53</a:t>
            </a:fld>
            <a:endParaRPr lang="es-SV"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Título"/>
          <p:cNvSpPr>
            <a:spLocks noGrp="1"/>
          </p:cNvSpPr>
          <p:nvPr>
            <p:ph type="title"/>
          </p:nvPr>
        </p:nvSpPr>
        <p:spPr bwMode="auto">
          <a:xfrm>
            <a:off x="3924300" y="333375"/>
            <a:ext cx="4762500" cy="1084263"/>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Intendencia del Sistema de Pensiones</a:t>
            </a:r>
          </a:p>
        </p:txBody>
      </p:sp>
      <p:sp>
        <p:nvSpPr>
          <p:cNvPr id="5632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supervisar la  ejecución de las labores de fiscalización, vigilancia y control en el cumplimiento de las disposiciones legales aplicables al Sistema de Ahorro para Pensiones, al Sistema de Pensiones Público y al Instituto de Previsión Social de la Fuerza Armada.</a:t>
            </a:r>
          </a:p>
          <a:p>
            <a:pPr eaLnBrk="1" hangingPunct="1"/>
            <a:r>
              <a:rPr lang="es-MX" sz="1200" b="1" smtClean="0"/>
              <a:t>Sus funciones son: </a:t>
            </a:r>
          </a:p>
          <a:p>
            <a:pPr eaLnBrk="1" hangingPunct="1"/>
            <a:r>
              <a:rPr lang="es-SV" sz="1200" smtClean="0"/>
              <a:t>Evaluar permanentemente el desempeño y cumplimiento de la normativa por parte de las Instituciones Administradoras de Fondos de Pensiones, Unidad de Pensiones del ISSS y el INPEP, en lo referente a los regímenes de Invalidez, Vejez y Sobrevivencia por contingencias comunes y del </a:t>
            </a:r>
            <a:r>
              <a:rPr lang="es-MX" sz="1200" smtClean="0"/>
              <a:t>Instituto de Previsión Social de la Fuerza Armada</a:t>
            </a:r>
            <a:r>
              <a:rPr lang="es-SV" sz="1200" smtClean="0"/>
              <a:t>.</a:t>
            </a:r>
          </a:p>
          <a:p>
            <a:pPr eaLnBrk="1" hangingPunct="1"/>
            <a:r>
              <a:rPr lang="es-SV" sz="1200" smtClean="0"/>
              <a:t>Vigilar el cumplimiento de los planes de auditoría previamente aprobados por el Superintendente Adjunto de Pensiones.</a:t>
            </a:r>
          </a:p>
          <a:p>
            <a:pPr eaLnBrk="1" hangingPunct="1"/>
            <a:r>
              <a:rPr lang="es-SV" sz="1200" smtClean="0"/>
              <a:t>Proponer al Superintendente Ajunto de Pensiones, sanciones a aplicar a los entes fiscalizados, cuando vulneren la Ley y sus normas complementarias.</a:t>
            </a:r>
          </a:p>
          <a:p>
            <a:pPr eaLnBrk="1" hangingPunct="1"/>
            <a:r>
              <a:rPr lang="es-SV" sz="1200" smtClean="0"/>
              <a:t>Efectuar la coordinación de actividades con las diferentes unidades organizativas de la Superintendencia del Sistema Financiero.</a:t>
            </a:r>
          </a:p>
          <a:p>
            <a:pPr eaLnBrk="1" hangingPunct="1"/>
            <a:r>
              <a:rPr lang="es-SV" sz="1200" smtClean="0"/>
              <a:t>Proponer al Superintendente Adjunto de Pensiones, las reformas legales y normativas necesarias para el buen funcionamiento del Sistema de Ahorro para Pensiones y del Sistema de Pensiones Público.</a:t>
            </a:r>
          </a:p>
          <a:p>
            <a:pPr eaLnBrk="1" hangingPunct="1"/>
            <a:r>
              <a:rPr lang="es-SV" sz="1200" smtClean="0"/>
              <a:t>Informar permanentemente al Superintendente Adjunto de Pensiones, sobre el estado, evolución y proyección del Sistema de Ahorro para Pensiones y del Sistema de Pensiones Público, entre otras.</a:t>
            </a:r>
          </a:p>
          <a:p>
            <a:pPr eaLnBrk="1" hangingPunct="1"/>
            <a:endParaRPr lang="es-SV" sz="1200" smtClean="0"/>
          </a:p>
          <a:p>
            <a:pPr eaLnBrk="1" hangingPunct="1"/>
            <a:r>
              <a:rPr lang="es-SV" sz="1200" b="1" smtClean="0"/>
              <a:t>No. De Empleados:  2</a:t>
            </a:r>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1757FFC5-DA64-409D-A4C8-9655DA90D3B7}" type="slidenum">
              <a:rPr lang="es-SV"/>
              <a:pPr>
                <a:defRPr/>
              </a:pPr>
              <a:t>54</a:t>
            </a:fld>
            <a:endParaRPr lang="es-SV"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Supervisión de Instituciones Previsionales</a:t>
            </a:r>
          </a:p>
        </p:txBody>
      </p:sp>
      <p:sp>
        <p:nvSpPr>
          <p:cNvPr id="5734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fiscalizar el cumplimiento de las normas, disposiciones aplicables y funcionamiento del Sistema de Ahorro para Pensiones, supervisar la aplicación oportuna y satisfactoria de las operaciones contables en el caso de los fondos y las Instituciones Administradoras; supervisar la ejecución de los ciclos de negocio como la afiliación y traspaso, la recaudación y acreditación de cotizaciones, la administración de las cuentas individuales de los afiliados y el otorgamiento de beneficios. Asimismo, se supervisa la publicidad efectuada por las Instituciones administradoras.</a:t>
            </a:r>
          </a:p>
          <a:p>
            <a:pPr eaLnBrk="1" hangingPunct="1"/>
            <a:r>
              <a:rPr lang="es-MX" sz="1200" b="1" smtClean="0"/>
              <a:t>Sus funciones son: </a:t>
            </a:r>
          </a:p>
          <a:p>
            <a:pPr eaLnBrk="1" hangingPunct="1"/>
            <a:r>
              <a:rPr lang="es-ES" sz="1200" smtClean="0"/>
              <a:t>Proponer a la Intendencia programa de visitas a ejecutar para preparar el Plan Anual de Supervisión.</a:t>
            </a:r>
            <a:endParaRPr lang="es-SV" sz="1200" smtClean="0"/>
          </a:p>
          <a:p>
            <a:pPr eaLnBrk="1" hangingPunct="1"/>
            <a:r>
              <a:rPr lang="es-ES" sz="1200" smtClean="0"/>
              <a:t>Velar por la oportuna y correcta ejecución de las visitas programadas en el Plan Anual de Supervisión. </a:t>
            </a:r>
            <a:endParaRPr lang="es-SV" sz="1200" smtClean="0"/>
          </a:p>
          <a:p>
            <a:pPr eaLnBrk="1" hangingPunct="1"/>
            <a:r>
              <a:rPr lang="es-ES" sz="1200" smtClean="0"/>
              <a:t>Retroalimentar mensualmente a la Dirección de Riesgos sobre los factores de preocupación, hechos relevantes y acciones supervisoras reportadas por los equipos de supervisión.</a:t>
            </a:r>
            <a:endParaRPr lang="es-SV" sz="1200" smtClean="0"/>
          </a:p>
          <a:p>
            <a:pPr eaLnBrk="1" hangingPunct="1"/>
            <a:r>
              <a:rPr lang="es-ES" sz="1200" smtClean="0"/>
              <a:t>Coordinar el proceso de fiscalización de las operaciones de los Supervisados y evaluar el cumplimiento de la normativa y disposiciones aplicables, principalmente con las áreas operativas, financieras, contables, de sistemas y administrativas, este último para el caso de las instituciones del </a:t>
            </a:r>
            <a:r>
              <a:rPr lang="es-MX" sz="1200" smtClean="0"/>
              <a:t>Sistema de Ahorro para Pensiones</a:t>
            </a:r>
            <a:r>
              <a:rPr lang="es-ES" sz="1200" smtClean="0"/>
              <a:t>.</a:t>
            </a:r>
            <a:endParaRPr lang="es-SV" sz="1200" smtClean="0"/>
          </a:p>
          <a:p>
            <a:pPr eaLnBrk="1" hangingPunct="1"/>
            <a:r>
              <a:rPr lang="es-ES" sz="1200" smtClean="0"/>
              <a:t>Coordinar y supervisar el análisis y revisión de los proyectos de presupuesto anual de los Institutos Previsionales, a fin de determinar la razonabilidad de las cifras.</a:t>
            </a:r>
            <a:endParaRPr lang="es-SV" sz="1200" smtClean="0"/>
          </a:p>
          <a:p>
            <a:pPr eaLnBrk="1" hangingPunct="1"/>
            <a:r>
              <a:rPr lang="es-SV" sz="1200" smtClean="0"/>
              <a:t>Consolidar y gestionar la comunicación </a:t>
            </a:r>
            <a:r>
              <a:rPr lang="es-ES" sz="1200" smtClean="0"/>
              <a:t>de los Planes Anuales de Cumplimiento de Obligaciones Previsionales de los Institutos Previsionales del Sistema de Pensiones Público, entre otras.</a:t>
            </a:r>
          </a:p>
          <a:p>
            <a:pPr eaLnBrk="1" hangingPunct="1"/>
            <a:endParaRPr lang="es-ES" sz="1200" smtClean="0"/>
          </a:p>
          <a:p>
            <a:pPr eaLnBrk="1" hangingPunct="1"/>
            <a:r>
              <a:rPr lang="es-ES" sz="1200" b="1" smtClean="0"/>
              <a:t>No. De Empleados: 15</a:t>
            </a:r>
            <a:endParaRPr lang="es-SV" sz="1200" b="1" smtClean="0"/>
          </a:p>
          <a:p>
            <a:pPr eaLnBrk="1" hangingPunct="1"/>
            <a:endParaRPr lang="es-SV" sz="1200"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2DC05CE6-DE42-4B5E-9049-3EECA55FF80B}" type="slidenum">
              <a:rPr lang="es-SV"/>
              <a:pPr>
                <a:defRPr/>
              </a:pPr>
              <a:t>55</a:t>
            </a:fld>
            <a:endParaRPr lang="es-SV"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Título"/>
          <p:cNvSpPr>
            <a:spLocks noGrp="1"/>
          </p:cNvSpPr>
          <p:nvPr>
            <p:ph type="title"/>
          </p:nvPr>
        </p:nvSpPr>
        <p:spPr bwMode="auto">
          <a:xfrm>
            <a:off x="3924300" y="260350"/>
            <a:ext cx="4762500"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Supervisión de Afiliaciones y Beneficios</a:t>
            </a:r>
          </a:p>
        </p:txBody>
      </p:sp>
      <p:sp>
        <p:nvSpPr>
          <p:cNvPr id="58371"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controlar principalmente, el acceso oportuno de los afiliados a las prestaciones que establece la Ley del Sistema de Ahorro para Pensiones y otra normativa aplicable y supervisar los procesos de afiliación, traspaso de afiliados desde una Institución administradora a otra, gestión de beneficios previsionales por parte de los supervisados.</a:t>
            </a:r>
          </a:p>
          <a:p>
            <a:pPr eaLnBrk="1" hangingPunct="1"/>
            <a:r>
              <a:rPr lang="es-MX" sz="1200" smtClean="0"/>
              <a:t>Sus funciones son:</a:t>
            </a:r>
          </a:p>
          <a:p>
            <a:pPr eaLnBrk="1" hangingPunct="1"/>
            <a:r>
              <a:rPr lang="es-ES" sz="1200" smtClean="0"/>
              <a:t>Coordinar las actividades relacionadas con los temas de afiliación, traspasos, certificados de traspaso y la respectiva actualización de las bases de datos. </a:t>
            </a:r>
            <a:endParaRPr lang="es-SV" sz="1200" smtClean="0"/>
          </a:p>
          <a:p>
            <a:pPr eaLnBrk="1" hangingPunct="1"/>
            <a:r>
              <a:rPr lang="es-ES" sz="1200" smtClean="0"/>
              <a:t>Coordinar las actividades de seguimiento  relacionadas con el otorgamiento de beneficios por parte de las instituciones supervisadas.  </a:t>
            </a:r>
            <a:endParaRPr lang="es-SV" sz="1200" smtClean="0"/>
          </a:p>
          <a:p>
            <a:pPr eaLnBrk="1" hangingPunct="1"/>
            <a:r>
              <a:rPr lang="es-ES" sz="1200" smtClean="0"/>
              <a:t>Coordinar las actividades relacionadas con el seguimiento de las solicitudes de emisión de los Certificados de Traspaso. </a:t>
            </a:r>
            <a:endParaRPr lang="es-SV" sz="1200" smtClean="0"/>
          </a:p>
          <a:p>
            <a:pPr eaLnBrk="1" hangingPunct="1"/>
            <a:r>
              <a:rPr lang="es-ES" sz="1200" smtClean="0"/>
              <a:t>Determinar los recursos necesarios para incorporarlos en la elaboración del presupuesto anual de la Institución. </a:t>
            </a:r>
            <a:endParaRPr lang="es-SV" sz="1200" smtClean="0"/>
          </a:p>
          <a:p>
            <a:pPr eaLnBrk="1" hangingPunct="1"/>
            <a:r>
              <a:rPr lang="es-ES" sz="1200" smtClean="0"/>
              <a:t>Verificar el proceso de licitación de la póliza de seguros contratada por las AFP para sus afiliados. </a:t>
            </a:r>
            <a:endParaRPr lang="es-SV" sz="1200" smtClean="0"/>
          </a:p>
          <a:p>
            <a:pPr eaLnBrk="1" hangingPunct="1"/>
            <a:r>
              <a:rPr lang="es-ES" sz="1200" smtClean="0"/>
              <a:t>Evaluar las circunstancias que originen infracciones a las normas legales y reglamentarias vigente y presentarlas a las instancias correspondientes. </a:t>
            </a:r>
            <a:endParaRPr lang="es-SV" sz="1200" smtClean="0"/>
          </a:p>
          <a:p>
            <a:pPr eaLnBrk="1" hangingPunct="1"/>
            <a:r>
              <a:rPr lang="es-ES" sz="1200" smtClean="0"/>
              <a:t>Apoyar en la solución de escritos o denuncias, cuando corresponda. </a:t>
            </a:r>
            <a:endParaRPr lang="es-SV" sz="1200" smtClean="0"/>
          </a:p>
          <a:p>
            <a:pPr eaLnBrk="1" hangingPunct="1"/>
            <a:endParaRPr lang="es-SV" sz="1200" b="1" smtClean="0"/>
          </a:p>
          <a:p>
            <a:pPr eaLnBrk="1" hangingPunct="1"/>
            <a:r>
              <a:rPr lang="es-SV" sz="1200" b="1" smtClean="0"/>
              <a:t>No. De Empleados: 7</a:t>
            </a:r>
          </a:p>
        </p:txBody>
      </p:sp>
      <p:sp>
        <p:nvSpPr>
          <p:cNvPr id="4" name="3 Marcador de número de diapositiva"/>
          <p:cNvSpPr>
            <a:spLocks noGrp="1"/>
          </p:cNvSpPr>
          <p:nvPr>
            <p:ph type="sldNum" sz="quarter" idx="12"/>
          </p:nvPr>
        </p:nvSpPr>
        <p:spPr/>
        <p:txBody>
          <a:bodyPr/>
          <a:lstStyle/>
          <a:p>
            <a:pPr>
              <a:defRPr/>
            </a:pPr>
            <a:fld id="{2D210895-CC14-4028-B078-322CF0CE646C}" type="slidenum">
              <a:rPr lang="es-SV"/>
              <a:pPr>
                <a:defRPr/>
              </a:pPr>
              <a:t>56</a:t>
            </a:fld>
            <a:endParaRPr lang="es-SV"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1 Título"/>
          <p:cNvSpPr>
            <a:spLocks noGrp="1"/>
          </p:cNvSpPr>
          <p:nvPr>
            <p:ph type="title"/>
          </p:nvPr>
        </p:nvSpPr>
        <p:spPr bwMode="auto">
          <a:xfrm>
            <a:off x="3995738" y="260350"/>
            <a:ext cx="4691062" cy="1157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600" smtClean="0"/>
              <a:t>Departamento de Supervisión de Inversiones del Sistema de Pensiones</a:t>
            </a:r>
          </a:p>
        </p:txBody>
      </p:sp>
      <p:sp>
        <p:nvSpPr>
          <p:cNvPr id="59395"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controlar el cumplimiento por parte de las Instituciones Administradoras de Fondos de Pensiones de las normas relativas al área de inversiones de los fondos, entre éstas: las transacciones con recursos de los fondos, los límites de inversión de la cartera, la clasificación de riesgo mínima de los instrumentos financieros, la valoración de los activos del fondo, la custodia de los valores del fondo, la rentabilidad mínima y sus garantías, los conflictos de interés en la inversión de los recursos, y el valor de las cuotas del fondo.</a:t>
            </a:r>
          </a:p>
          <a:p>
            <a:pPr eaLnBrk="1" hangingPunct="1"/>
            <a:r>
              <a:rPr lang="es-MX" sz="1200" b="1" smtClean="0"/>
              <a:t>Sus funciones son:</a:t>
            </a:r>
          </a:p>
          <a:p>
            <a:pPr eaLnBrk="1" hangingPunct="1"/>
            <a:r>
              <a:rPr lang="es-MX" sz="1200" smtClean="0"/>
              <a:t>Supervisar diariamente las inversiones que se realicen con recursos de los Fondos de Pensiones, la estructura de la cartera y el valor cuota. </a:t>
            </a:r>
            <a:endParaRPr lang="es-SV" sz="1200" smtClean="0"/>
          </a:p>
          <a:p>
            <a:pPr eaLnBrk="1" hangingPunct="1"/>
            <a:r>
              <a:rPr lang="es-MX" sz="1200" smtClean="0"/>
              <a:t>Calcular y entregar los vectores precios para la valorización de las inversiones del fondo, a las AFP y publicación en el sitio web. </a:t>
            </a:r>
            <a:endParaRPr lang="es-SV" sz="1200" smtClean="0"/>
          </a:p>
          <a:p>
            <a:pPr eaLnBrk="1" hangingPunct="1"/>
            <a:r>
              <a:rPr lang="es-MX" sz="1200" smtClean="0"/>
              <a:t>Revisar los informes diarios enviados por las AFP para control de las operaciones del Fondo de Pensiones. </a:t>
            </a:r>
            <a:endParaRPr lang="es-SV" sz="1200" smtClean="0"/>
          </a:p>
          <a:p>
            <a:pPr eaLnBrk="1" hangingPunct="1"/>
            <a:r>
              <a:rPr lang="es-MX" sz="1200" smtClean="0"/>
              <a:t>Supervisar que las transacciones de instrumentos realizadas por las AFP con recursos de los Fondos no se efectúen a precios alejados de los registrados en los mercados primario y secundario de valores y los conflictos de interés. </a:t>
            </a:r>
            <a:endParaRPr lang="es-SV" sz="1200" smtClean="0"/>
          </a:p>
          <a:p>
            <a:pPr eaLnBrk="1" hangingPunct="1"/>
            <a:r>
              <a:rPr lang="es-MX" sz="1200" smtClean="0"/>
              <a:t>Supervisar el cumplimiento de la clasificación de riesgo mínima de los instrumentos financieros en que se inviertan los recursos de los fondos.</a:t>
            </a:r>
            <a:endParaRPr lang="es-SV" sz="1200" smtClean="0"/>
          </a:p>
          <a:p>
            <a:pPr eaLnBrk="1" hangingPunct="1"/>
            <a:r>
              <a:rPr lang="es-MX" sz="1200" smtClean="0"/>
              <a:t>Calcular la rentabilidad de los fondos y verificar el cumplimiento de la rentabilidad mínima.</a:t>
            </a:r>
            <a:endParaRPr lang="es-SV" sz="1200" smtClean="0"/>
          </a:p>
          <a:p>
            <a:pPr eaLnBrk="1" hangingPunct="1"/>
            <a:r>
              <a:rPr lang="es-MX" sz="1200" smtClean="0"/>
              <a:t>Supervisar diariamente la constitución, mantenimiento, operación y aplicación de la reserva de fluctuación de rentabilidad y del aporte especial de garantía, en cuanto corresponda. </a:t>
            </a:r>
            <a:endParaRPr lang="es-SV" sz="1200" smtClean="0"/>
          </a:p>
          <a:p>
            <a:pPr eaLnBrk="1" hangingPunct="1"/>
            <a:r>
              <a:rPr lang="es-MX" sz="1200" smtClean="0"/>
              <a:t>Controlar el cumplimiento por parte de las AFP, de los límites de inversión en la inversión de los recursos del Fondo de Pensiones que administran. </a:t>
            </a:r>
            <a:endParaRPr lang="es-SV" sz="1200" smtClean="0"/>
          </a:p>
          <a:p>
            <a:pPr eaLnBrk="1" hangingPunct="1"/>
            <a:r>
              <a:rPr lang="es-MX" sz="1200" smtClean="0"/>
              <a:t>Supervisar del cumplimiento de los requisitos de custodia de valores por parte de las AFP, entre otras.</a:t>
            </a:r>
          </a:p>
          <a:p>
            <a:pPr eaLnBrk="1" hangingPunct="1"/>
            <a:endParaRPr lang="es-MX" sz="1200" smtClean="0"/>
          </a:p>
          <a:p>
            <a:pPr eaLnBrk="1" hangingPunct="1"/>
            <a:r>
              <a:rPr lang="es-MX" sz="1200" b="1" smtClean="0"/>
              <a:t>No. De Empleados: 4</a:t>
            </a:r>
            <a:endParaRPr lang="es-SV" sz="1200" b="1"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1CE37E16-16A9-450D-96A9-ED06BEA84F52}" type="slidenum">
              <a:rPr lang="es-SV"/>
              <a:pPr>
                <a:defRPr/>
              </a:pPr>
              <a:t>57</a:t>
            </a:fld>
            <a:endParaRPr lang="es-SV"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Título"/>
          <p:cNvSpPr>
            <a:spLocks noGrp="1"/>
          </p:cNvSpPr>
          <p:nvPr>
            <p:ph type="title"/>
          </p:nvPr>
        </p:nvSpPr>
        <p:spPr bwMode="auto">
          <a:xfrm>
            <a:off x="3851275" y="188913"/>
            <a:ext cx="4835525" cy="1228725"/>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Comisión Calificadora de Invalidez</a:t>
            </a:r>
          </a:p>
        </p:txBody>
      </p:sp>
      <p:sp>
        <p:nvSpPr>
          <p:cNvPr id="60419"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smtClean="0"/>
              <a:t>Su objetivo es determinar el origen de la enfermedad o del accidente, común profesional, y calificar el grado de invalidez, de los afiliados al Sistema de Pensiones.</a:t>
            </a:r>
          </a:p>
          <a:p>
            <a:pPr eaLnBrk="1" hangingPunct="1"/>
            <a:r>
              <a:rPr lang="es-ES" sz="1200" b="1" smtClean="0"/>
              <a:t>Sus funciones son:</a:t>
            </a:r>
            <a:endParaRPr lang="es-SV" sz="1200" b="1" smtClean="0"/>
          </a:p>
          <a:p>
            <a:pPr eaLnBrk="1" hangingPunct="1"/>
            <a:r>
              <a:rPr lang="es-ES" sz="1200" smtClean="0"/>
              <a:t>-Evaluar los impedimentos y calificar el grado de menoscabo de la capacidad de trabajo de los solicitantes afiliados a las Instituciones Previsionales Públicas y Privadas; así como también, sus beneficiarios. </a:t>
            </a:r>
            <a:endParaRPr lang="es-SV" sz="1200" smtClean="0"/>
          </a:p>
          <a:p>
            <a:pPr eaLnBrk="1" hangingPunct="1"/>
            <a:r>
              <a:rPr lang="es-ES" sz="1200" smtClean="0"/>
              <a:t>Determinar el origen de la enfermedad o del accidente común ó profesional que ocasionó la invalidez. </a:t>
            </a:r>
            <a:endParaRPr lang="es-SV" sz="1200" smtClean="0"/>
          </a:p>
          <a:p>
            <a:pPr eaLnBrk="1" hangingPunct="1"/>
            <a:r>
              <a:rPr lang="es-ES" sz="1200" smtClean="0"/>
              <a:t>Cumplir las disposiciones contenidas en el Reglamento de la Comisión Calificadora de Invalidez. </a:t>
            </a:r>
            <a:endParaRPr lang="es-SV" sz="1200" smtClean="0"/>
          </a:p>
          <a:p>
            <a:pPr eaLnBrk="1" hangingPunct="1"/>
            <a:r>
              <a:rPr lang="es-ES" sz="1200" smtClean="0"/>
              <a:t>Proponer modificaciones al Reglamento de la Comisión Calificadora de Invalidez y a las Normas Generales de Invalidez. </a:t>
            </a:r>
            <a:endParaRPr lang="es-SV" sz="1200" smtClean="0"/>
          </a:p>
          <a:p>
            <a:pPr eaLnBrk="1" hangingPunct="1"/>
            <a:r>
              <a:rPr lang="es-ES" sz="1200" smtClean="0"/>
              <a:t>Participar en la elaboración de instructivos a impartirse en las Instituciones Previsionales, en lo referente al proceso calificador. </a:t>
            </a:r>
            <a:endParaRPr lang="es-SV" sz="1200" smtClean="0"/>
          </a:p>
          <a:p>
            <a:pPr eaLnBrk="1" hangingPunct="1"/>
            <a:r>
              <a:rPr lang="es-ES" sz="1200" smtClean="0"/>
              <a:t>Atender los reclamos interpuestos por los trabajadores, Instituciones Previsionales o Sociedades de Seguros, a los dictámenes emitidos, de acuerdo al procedimiento establecido en la Ley. </a:t>
            </a:r>
            <a:endParaRPr lang="es-SV" sz="1200" smtClean="0"/>
          </a:p>
          <a:p>
            <a:pPr eaLnBrk="1" hangingPunct="1"/>
            <a:r>
              <a:rPr lang="es-SV" sz="1200" smtClean="0"/>
              <a:t>Las demás necesarias para el logro de los objetivos institucionales.</a:t>
            </a:r>
          </a:p>
          <a:p>
            <a:pPr eaLnBrk="1" hangingPunct="1"/>
            <a:endParaRPr lang="es-SV" sz="1200" b="1" smtClean="0"/>
          </a:p>
          <a:p>
            <a:pPr eaLnBrk="1" hangingPunct="1"/>
            <a:r>
              <a:rPr lang="es-SV" sz="1200" b="1" smtClean="0"/>
              <a:t>No. De Empleados: 5</a:t>
            </a:r>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A91FFD61-2DE2-4108-A57F-C426E3D81337}" type="slidenum">
              <a:rPr lang="es-SV"/>
              <a:pPr>
                <a:defRPr/>
              </a:pPr>
              <a:t>58</a:t>
            </a:fld>
            <a:endParaRPr lang="es-SV"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Superintendencia Adjunta de Instituciones Estatales de Carácter Financiero</a:t>
            </a:r>
          </a:p>
        </p:txBody>
      </p:sp>
      <p:sp>
        <p:nvSpPr>
          <p:cNvPr id="6144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smtClean="0"/>
              <a:t>Su objetivo es asegurar una vigilancia permanente de las entidades bajo su supervisión con altos estándares de calidad, contando para ello con una visión integrada de los riesgos que asumen dichas entidades.</a:t>
            </a:r>
          </a:p>
          <a:p>
            <a:pPr eaLnBrk="1" hangingPunct="1"/>
            <a:r>
              <a:rPr lang="es-ES" sz="1200" b="1" smtClean="0"/>
              <a:t>Sus funciones son:</a:t>
            </a:r>
            <a:endParaRPr lang="es-SV" sz="1200" b="1" smtClean="0"/>
          </a:p>
          <a:p>
            <a:pPr eaLnBrk="1" hangingPunct="1"/>
            <a:r>
              <a:rPr lang="es-ES" sz="1200" smtClean="0"/>
              <a:t>Controlar el cumplimiento de disposiciones legales y normas prudenciales y contables aplicable, </a:t>
            </a:r>
            <a:endParaRPr lang="es-SV" sz="1200" smtClean="0"/>
          </a:p>
          <a:p>
            <a:pPr eaLnBrk="1" hangingPunct="1"/>
            <a:r>
              <a:rPr lang="es-ES" sz="1200" smtClean="0"/>
              <a:t>Planificar, dirigir, coordinar y evaluar las labores de Supervisión in situ de las instituciones supervisadas, en cumplimiento del marco legal que les es aplicable, </a:t>
            </a:r>
            <a:endParaRPr lang="es-SV" sz="1200" smtClean="0"/>
          </a:p>
          <a:p>
            <a:pPr eaLnBrk="1" hangingPunct="1"/>
            <a:r>
              <a:rPr lang="es-ES" sz="1200" smtClean="0"/>
              <a:t>Coordinar la realización de auditorías en las instituciones supervisadas, que permitan determinar que cumplen con la normativa vigente y que el riesgo de sus operaciones está controlado, </a:t>
            </a:r>
            <a:endParaRPr lang="es-SV" sz="1200" smtClean="0"/>
          </a:p>
          <a:p>
            <a:pPr eaLnBrk="1" hangingPunct="1"/>
            <a:r>
              <a:rPr lang="es-ES" sz="1200" smtClean="0"/>
              <a:t>Autorizar la compra y venta de activos (cartera y activos extraordinarios), </a:t>
            </a:r>
            <a:endParaRPr lang="es-SV" sz="1200" smtClean="0"/>
          </a:p>
          <a:p>
            <a:pPr eaLnBrk="1" hangingPunct="1"/>
            <a:r>
              <a:rPr lang="es-ES" sz="1200" smtClean="0"/>
              <a:t>Proporcionar visto bueno para implementación de sistemas informáticos, </a:t>
            </a:r>
            <a:endParaRPr lang="es-SV" sz="1200" smtClean="0"/>
          </a:p>
          <a:p>
            <a:pPr eaLnBrk="1" hangingPunct="1"/>
            <a:r>
              <a:rPr lang="es-ES" sz="1200" smtClean="0"/>
              <a:t>Conocer informes de visitas de inspección y comunicaciones relacionadas, </a:t>
            </a:r>
            <a:endParaRPr lang="es-SV" sz="1200" smtClean="0"/>
          </a:p>
          <a:p>
            <a:pPr eaLnBrk="1" hangingPunct="1"/>
            <a:r>
              <a:rPr lang="es-ES" sz="1200" smtClean="0"/>
              <a:t>Evaluar Moras Financieras, </a:t>
            </a:r>
            <a:endParaRPr lang="es-SV" sz="1200" smtClean="0"/>
          </a:p>
          <a:p>
            <a:pPr eaLnBrk="1" hangingPunct="1"/>
            <a:r>
              <a:rPr lang="es-ES" sz="1200" smtClean="0"/>
              <a:t>Apoyar peritajes solicitados por juzgados y Fiscalía General de la República, </a:t>
            </a:r>
          </a:p>
          <a:p>
            <a:pPr eaLnBrk="1" hangingPunct="1"/>
            <a:r>
              <a:rPr lang="es-ES" sz="1200" smtClean="0"/>
              <a:t>Las demás requeridas para el logro de los objetivos institucionales.</a:t>
            </a:r>
            <a:endParaRPr lang="es-SV" sz="1200" smtClean="0"/>
          </a:p>
          <a:p>
            <a:pPr eaLnBrk="1" hangingPunct="1"/>
            <a:endParaRPr lang="es-SV" sz="1600" smtClean="0"/>
          </a:p>
          <a:p>
            <a:pPr eaLnBrk="1" hangingPunct="1"/>
            <a:r>
              <a:rPr lang="es-SV" sz="1200" b="1" smtClean="0"/>
              <a:t>No. De Empleados: 2</a:t>
            </a:r>
          </a:p>
        </p:txBody>
      </p:sp>
      <p:sp>
        <p:nvSpPr>
          <p:cNvPr id="4" name="3 Marcador de número de diapositiva"/>
          <p:cNvSpPr>
            <a:spLocks noGrp="1"/>
          </p:cNvSpPr>
          <p:nvPr>
            <p:ph type="sldNum" sz="quarter" idx="12"/>
          </p:nvPr>
        </p:nvSpPr>
        <p:spPr/>
        <p:txBody>
          <a:bodyPr/>
          <a:lstStyle/>
          <a:p>
            <a:pPr>
              <a:defRPr/>
            </a:pPr>
            <a:fld id="{EA81D8DC-8AD6-4D45-A5CB-295ECD980492}" type="slidenum">
              <a:rPr lang="es-SV"/>
              <a:pPr>
                <a:defRPr/>
              </a:pPr>
              <a:t>59</a:t>
            </a:fld>
            <a:endParaRPr lang="es-SV"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Auditoría Externa</a:t>
            </a:r>
          </a:p>
        </p:txBody>
      </p:sp>
      <p:sp>
        <p:nvSpPr>
          <p:cNvPr id="7171"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efectuar revisiones críticas de los procesos contables, financieros, administrativos y operativos y de gestión de la institución a fin de obtener evaluaciones objetivas e independientes que reflejen la efectividad de los sistemas de control interno de la Institución. </a:t>
            </a:r>
            <a:endParaRPr lang="es-SV" sz="1200" smtClean="0"/>
          </a:p>
          <a:p>
            <a:pPr eaLnBrk="1" hangingPunct="1"/>
            <a:r>
              <a:rPr lang="es-SV" sz="1200" b="1" smtClean="0"/>
              <a:t>Sus funciones son:</a:t>
            </a:r>
          </a:p>
          <a:p>
            <a:pPr eaLnBrk="1" hangingPunct="1"/>
            <a:r>
              <a:rPr lang="es-MX" sz="1200" smtClean="0"/>
              <a:t>Evaluar el cumplimiento de leyes, normas, reglamentos, instructivos,  políticas internas, y demás regulaciones aplicables a la institución.</a:t>
            </a:r>
            <a:endParaRPr lang="es-SV" sz="1200" smtClean="0"/>
          </a:p>
          <a:p>
            <a:pPr eaLnBrk="1" hangingPunct="1"/>
            <a:r>
              <a:rPr lang="es-MX" sz="1200" smtClean="0"/>
              <a:t>Emitir informes para el  Consejo Directivo,  con los resultados obtenidos de las auditorias practicadas en las distintas áreas de la SSF. </a:t>
            </a:r>
            <a:endParaRPr lang="es-SV" sz="1200" smtClean="0"/>
          </a:p>
          <a:p>
            <a:pPr eaLnBrk="1" hangingPunct="1"/>
            <a:r>
              <a:rPr lang="es-MX" sz="1200" smtClean="0"/>
              <a:t>Auditar la información  sobre los procedimientos institucionales</a:t>
            </a:r>
            <a:endParaRPr lang="es-SV" sz="1200" smtClean="0"/>
          </a:p>
          <a:p>
            <a:pPr eaLnBrk="1" hangingPunct="1"/>
            <a:r>
              <a:rPr lang="es-MX" sz="1200" smtClean="0"/>
              <a:t>Auditar los procesos.</a:t>
            </a:r>
            <a:endParaRPr lang="es-SV" sz="1200" smtClean="0"/>
          </a:p>
          <a:p>
            <a:pPr eaLnBrk="1" hangingPunct="1"/>
            <a:endParaRPr lang="es-SV" smtClean="0"/>
          </a:p>
        </p:txBody>
      </p:sp>
      <p:sp>
        <p:nvSpPr>
          <p:cNvPr id="4" name="3 Marcador de número de diapositiva"/>
          <p:cNvSpPr>
            <a:spLocks noGrp="1"/>
          </p:cNvSpPr>
          <p:nvPr>
            <p:ph type="sldNum" sz="quarter" idx="12"/>
          </p:nvPr>
        </p:nvSpPr>
        <p:spPr/>
        <p:txBody>
          <a:bodyPr/>
          <a:lstStyle/>
          <a:p>
            <a:pPr>
              <a:defRPr/>
            </a:pPr>
            <a:fld id="{05D4233A-EB8F-4878-91F0-974EA3F32989}" type="slidenum">
              <a:rPr lang="es-SV"/>
              <a:pPr>
                <a:defRPr/>
              </a:pPr>
              <a:t>6</a:t>
            </a:fld>
            <a:endParaRPr lang="es-SV"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000" smtClean="0"/>
              <a:t>Intendencia de Instituciones Estatales de Carácter Financiero</a:t>
            </a:r>
          </a:p>
        </p:txBody>
      </p:sp>
      <p:sp>
        <p:nvSpPr>
          <p:cNvPr id="6246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smtClean="0"/>
              <a:t>Su objetivo es coordinar el trabajo de los Departamentos de Supervisión, promoviendo prácticas homogéneas y de alta calidad, supervisar su gestión y asesorar a la Superintendencia Adjunta. </a:t>
            </a:r>
            <a:endParaRPr lang="es-SV" sz="1200" smtClean="0"/>
          </a:p>
          <a:p>
            <a:pPr eaLnBrk="1" hangingPunct="1"/>
            <a:r>
              <a:rPr lang="es-ES" sz="1200" b="1" smtClean="0"/>
              <a:t>Sus funciones son:</a:t>
            </a:r>
            <a:endParaRPr lang="es-SV" sz="1200" b="1" smtClean="0"/>
          </a:p>
          <a:p>
            <a:pPr eaLnBrk="1" hangingPunct="1"/>
            <a:r>
              <a:rPr lang="es-ES" sz="1200" smtClean="0"/>
              <a:t>Controlar el cumplimiento de disposiciones legales y normas prudenciales y contables aplicables </a:t>
            </a:r>
            <a:endParaRPr lang="es-SV" sz="1200" smtClean="0"/>
          </a:p>
          <a:p>
            <a:pPr eaLnBrk="1" hangingPunct="1"/>
            <a:r>
              <a:rPr lang="es-ES" sz="1200" smtClean="0"/>
              <a:t>Planificar, dirigir, coordinar y evaluar las labores de Supervisión in situ de las Instituciones estatales de carácter financiero, en cumplimiento del marco legal que le es aplicable. </a:t>
            </a:r>
            <a:endParaRPr lang="es-SV" sz="1200" smtClean="0"/>
          </a:p>
          <a:p>
            <a:pPr eaLnBrk="1" hangingPunct="1"/>
            <a:r>
              <a:rPr lang="es-ES" sz="1200" smtClean="0"/>
              <a:t>Coordinar la realización de auditorías en las Instituciones Estatales de carácter financiero, que permitan determinar que dichas instituciones cumplen con la normativa vigente y que el riesgo de sus operaciones está controlado. </a:t>
            </a:r>
            <a:endParaRPr lang="es-SV" sz="1200" smtClean="0"/>
          </a:p>
          <a:p>
            <a:pPr eaLnBrk="1" hangingPunct="1"/>
            <a:r>
              <a:rPr lang="es-ES" sz="1200" smtClean="0"/>
              <a:t>Conocer informes de visitas de inspección y comunicaciones relacionadas </a:t>
            </a:r>
            <a:endParaRPr lang="es-SV" sz="1200" smtClean="0"/>
          </a:p>
          <a:p>
            <a:pPr eaLnBrk="1" hangingPunct="1"/>
            <a:r>
              <a:rPr lang="es-ES" sz="1200" smtClean="0"/>
              <a:t>Apoyar Peritajes solicitados por juzgados y Fiscalía General de la República </a:t>
            </a:r>
            <a:endParaRPr lang="es-SV" sz="1200" smtClean="0"/>
          </a:p>
          <a:p>
            <a:pPr eaLnBrk="1" hangingPunct="1"/>
            <a:r>
              <a:rPr lang="es-ES" sz="1200" smtClean="0"/>
              <a:t>Dar seguimiento extra e in situ a Planes de Solución para corrección de observaciones de visita </a:t>
            </a:r>
            <a:endParaRPr lang="es-SV" sz="1200" smtClean="0"/>
          </a:p>
          <a:p>
            <a:pPr eaLnBrk="1" hangingPunct="1"/>
            <a:r>
              <a:rPr lang="es-SV" sz="1200" smtClean="0"/>
              <a:t>Las demás necesarias para el logro de los objetivos institucionales.</a:t>
            </a:r>
          </a:p>
          <a:p>
            <a:pPr eaLnBrk="1" hangingPunct="1"/>
            <a:endParaRPr lang="es-SV" sz="1200" b="1" smtClean="0"/>
          </a:p>
          <a:p>
            <a:pPr eaLnBrk="1" hangingPunct="1"/>
            <a:r>
              <a:rPr lang="es-SV" sz="1200" b="1" smtClean="0"/>
              <a:t>No. De Empleados: 2</a:t>
            </a:r>
          </a:p>
        </p:txBody>
      </p:sp>
      <p:sp>
        <p:nvSpPr>
          <p:cNvPr id="4" name="3 Marcador de número de diapositiva"/>
          <p:cNvSpPr>
            <a:spLocks noGrp="1"/>
          </p:cNvSpPr>
          <p:nvPr>
            <p:ph type="sldNum" sz="quarter" idx="12"/>
          </p:nvPr>
        </p:nvSpPr>
        <p:spPr/>
        <p:txBody>
          <a:bodyPr/>
          <a:lstStyle/>
          <a:p>
            <a:pPr>
              <a:defRPr/>
            </a:pPr>
            <a:fld id="{4A955100-FB96-4B72-8764-5B16CFB8BE0F}" type="slidenum">
              <a:rPr lang="es-SV"/>
              <a:pPr>
                <a:defRPr/>
              </a:pPr>
              <a:t>60</a:t>
            </a:fld>
            <a:endParaRPr lang="es-SV"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Supervisión de Bancos Estatales</a:t>
            </a:r>
          </a:p>
        </p:txBody>
      </p:sp>
      <p:sp>
        <p:nvSpPr>
          <p:cNvPr id="63491"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e</a:t>
            </a:r>
            <a:r>
              <a:rPr lang="es-ES_tradnl" sz="1200" smtClean="0"/>
              <a:t>jecutar la supervisión permanente en las entidades a su cargo, evaluando el cumplimiento de la regulación aplicable y la calidad de la gestión y control de riesgos por parte de éstas, a fin de proponer las medidas  correctivas y preventivas tendientes a preservar su estabilidad financiera.</a:t>
            </a:r>
          </a:p>
          <a:p>
            <a:pPr eaLnBrk="1" hangingPunct="1"/>
            <a:r>
              <a:rPr lang="es-ES_tradnl" sz="1200" b="1" smtClean="0"/>
              <a:t>Sus funciones son:</a:t>
            </a:r>
          </a:p>
          <a:p>
            <a:pPr eaLnBrk="1" hangingPunct="1"/>
            <a:r>
              <a:rPr lang="es-SV" sz="1200" smtClean="0"/>
              <a:t>Elaborar el plan de supervisión de las instituciones a cargo del departamento.</a:t>
            </a:r>
          </a:p>
          <a:p>
            <a:pPr eaLnBrk="1" hangingPunct="1"/>
            <a:r>
              <a:rPr lang="es-SV" sz="1200" smtClean="0"/>
              <a:t>Ejecutar el proceso de supervisión en las entidades fiscalizadas, conforme al plan previamente elaborado, considerando las etapas siguientes:</a:t>
            </a:r>
          </a:p>
          <a:p>
            <a:pPr eaLnBrk="1" hangingPunct="1"/>
            <a:r>
              <a:rPr lang="es-SV" sz="1200" smtClean="0"/>
              <a:t>Elaborar la planificación específica: alcance, objetivos, enfoque, requerimientos, cronograma, recursos, etc., de cada visita de inspección.</a:t>
            </a:r>
          </a:p>
          <a:p>
            <a:pPr eaLnBrk="1" hangingPunct="1"/>
            <a:r>
              <a:rPr lang="es-SV" sz="1200" smtClean="0"/>
              <a:t>Coordinar y desarrollar las pruebas y procedimientos de supervisión.</a:t>
            </a:r>
          </a:p>
          <a:p>
            <a:pPr eaLnBrk="1" hangingPunct="1"/>
            <a:r>
              <a:rPr lang="es-SV" sz="1200" smtClean="0"/>
              <a:t>Elaborar y discutir el informe con los supervisados.</a:t>
            </a:r>
          </a:p>
          <a:p>
            <a:pPr eaLnBrk="1" hangingPunct="1"/>
            <a:r>
              <a:rPr lang="es-SV" sz="1200" smtClean="0"/>
              <a:t>Proponer medidas correctivas y preventivas para subsanar los hallazgos de la supervisión.</a:t>
            </a:r>
          </a:p>
          <a:p>
            <a:pPr eaLnBrk="1" hangingPunct="1"/>
            <a:r>
              <a:rPr lang="es-SV" sz="1200" smtClean="0"/>
              <a:t>Preparar la comunicación final de los resultados de la vista de inspección.</a:t>
            </a:r>
          </a:p>
          <a:p>
            <a:pPr eaLnBrk="1" hangingPunct="1"/>
            <a:r>
              <a:rPr lang="es-SV" sz="1200" smtClean="0"/>
              <a:t>Realizar evaluación y seguimiento in situ a los planes de solución presentados por los supervisados para subsanar los hallazgos de las visitas de inspección. </a:t>
            </a:r>
          </a:p>
          <a:p>
            <a:pPr eaLnBrk="1" hangingPunct="1"/>
            <a:r>
              <a:rPr lang="es-SV" sz="1200" smtClean="0"/>
              <a:t>Elaborar informes para abrir procesos administrativos sancionatorios por infracciones al marco regulatorio por parte de los supervisados, entre otras.</a:t>
            </a:r>
          </a:p>
          <a:p>
            <a:pPr eaLnBrk="1" hangingPunct="1"/>
            <a:endParaRPr lang="es-SV" sz="1200" smtClean="0"/>
          </a:p>
          <a:p>
            <a:pPr eaLnBrk="1" hangingPunct="1"/>
            <a:r>
              <a:rPr lang="es-SV" sz="1200" b="1" smtClean="0"/>
              <a:t>No. De Empleados:  12</a:t>
            </a:r>
          </a:p>
          <a:p>
            <a:pPr eaLnBrk="1" hangingPunct="1"/>
            <a:endParaRPr lang="es-SV" sz="1200"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8970CABB-7891-4FDF-8ABB-1C82227CEB16}" type="slidenum">
              <a:rPr lang="es-SV"/>
              <a:pPr>
                <a:defRPr/>
              </a:pPr>
              <a:t>61</a:t>
            </a:fld>
            <a:endParaRPr lang="es-SV"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Título"/>
          <p:cNvSpPr>
            <a:spLocks noGrp="1"/>
          </p:cNvSpPr>
          <p:nvPr>
            <p:ph type="title"/>
          </p:nvPr>
        </p:nvSpPr>
        <p:spPr bwMode="auto">
          <a:xfrm>
            <a:off x="3851275" y="274638"/>
            <a:ext cx="4835525"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Supervisión de Otras Instituciones Financieras</a:t>
            </a:r>
          </a:p>
        </p:txBody>
      </p:sp>
      <p:sp>
        <p:nvSpPr>
          <p:cNvPr id="64515"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MX" sz="1200" smtClean="0"/>
              <a:t>ejecutar la supervisión permanente en las entidades a su cargo, evaluando el cumplimiento de la regulación aplicable y la calidad de la gestión y control de riesgos por parte de éstas, a fin de proponer las medidas  correctivas y preventivas tendientes a preservar su estabilidad financiera.</a:t>
            </a:r>
          </a:p>
          <a:p>
            <a:pPr eaLnBrk="1" hangingPunct="1"/>
            <a:r>
              <a:rPr lang="es-MX" sz="1200" smtClean="0"/>
              <a:t>Sus funciones son: </a:t>
            </a:r>
          </a:p>
          <a:p>
            <a:pPr eaLnBrk="1" hangingPunct="1"/>
            <a:r>
              <a:rPr lang="es-SV" sz="1200" smtClean="0"/>
              <a:t>Elaborar el plan de supervisión de las instituciones a cargo del departamento.</a:t>
            </a:r>
          </a:p>
          <a:p>
            <a:pPr eaLnBrk="1" hangingPunct="1"/>
            <a:r>
              <a:rPr lang="es-SV" sz="1200" smtClean="0"/>
              <a:t>Ejecutar el proceso de supervisión en las entidades fiscalizadas, conforme al plan previamente elaborado y aprobado, considerando las etapas siguientes:</a:t>
            </a:r>
          </a:p>
          <a:p>
            <a:pPr eaLnBrk="1" hangingPunct="1"/>
            <a:r>
              <a:rPr lang="es-SV" sz="1200" smtClean="0"/>
              <a:t>Elaborar la planificación específica: alcance, objetivos, enfoque, requerimientos, cronograma, recursos, etc., de cada visita de inspección.</a:t>
            </a:r>
          </a:p>
          <a:p>
            <a:pPr eaLnBrk="1" hangingPunct="1"/>
            <a:r>
              <a:rPr lang="es-SV" sz="1200" smtClean="0"/>
              <a:t>Coordinar y desarrollar las pruebas y procedimientos de supervisión.</a:t>
            </a:r>
          </a:p>
          <a:p>
            <a:pPr eaLnBrk="1" hangingPunct="1"/>
            <a:r>
              <a:rPr lang="es-SV" sz="1200" smtClean="0"/>
              <a:t>Elaborar y discutir el informe con los supervisados.</a:t>
            </a:r>
          </a:p>
          <a:p>
            <a:pPr eaLnBrk="1" hangingPunct="1"/>
            <a:r>
              <a:rPr lang="es-SV" sz="1200" smtClean="0"/>
              <a:t>Proponer medidas correctivas y preventivas para subsanar los hallazgos de la supervisión.</a:t>
            </a:r>
          </a:p>
          <a:p>
            <a:pPr eaLnBrk="1" hangingPunct="1"/>
            <a:r>
              <a:rPr lang="es-SV" sz="1200" smtClean="0"/>
              <a:t>Preparar la comunicación final de los resultados de la vista de inspección.</a:t>
            </a:r>
          </a:p>
          <a:p>
            <a:pPr eaLnBrk="1" hangingPunct="1"/>
            <a:r>
              <a:rPr lang="es-SV" sz="1200" smtClean="0"/>
              <a:t>Realizar evaluación y seguimiento in situ a los planes de solución presentados por los supervisados para subsanar los hallazgos de las visitas de inspección. </a:t>
            </a:r>
          </a:p>
          <a:p>
            <a:pPr eaLnBrk="1" hangingPunct="1"/>
            <a:r>
              <a:rPr lang="es-SV" sz="1200" smtClean="0"/>
              <a:t>Elaborar informes para abrir procesos administrativos sancionatorios por infracciones al marco regulatorio por parte de los supervisados, entre otras.</a:t>
            </a:r>
          </a:p>
          <a:p>
            <a:pPr eaLnBrk="1" hangingPunct="1"/>
            <a:endParaRPr lang="es-SV" sz="1200" smtClean="0"/>
          </a:p>
          <a:p>
            <a:pPr eaLnBrk="1" hangingPunct="1"/>
            <a:r>
              <a:rPr lang="es-SV" sz="1200" smtClean="0"/>
              <a:t>No. De Empleados: </a:t>
            </a:r>
          </a:p>
          <a:p>
            <a:pPr eaLnBrk="1" hangingPunct="1"/>
            <a:endParaRPr lang="es-SV" sz="1200" smtClean="0"/>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93608BE6-124A-4A3D-A87C-823639806B66}" type="slidenum">
              <a:rPr lang="es-SV"/>
              <a:pPr>
                <a:defRPr/>
              </a:pPr>
              <a:t>62</a:t>
            </a:fld>
            <a:endParaRPr lang="es-SV"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1 Título"/>
          <p:cNvSpPr>
            <a:spLocks noGrp="1"/>
          </p:cNvSpPr>
          <p:nvPr>
            <p:ph type="title"/>
          </p:nvPr>
        </p:nvSpPr>
        <p:spPr bwMode="auto">
          <a:xfrm>
            <a:off x="3851275" y="274638"/>
            <a:ext cx="4835525"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600" smtClean="0"/>
              <a:t>Intendencia de Bancos Cooperativos y Sociedades de Ahorro y Crédito</a:t>
            </a:r>
          </a:p>
        </p:txBody>
      </p:sp>
      <p:sp>
        <p:nvSpPr>
          <p:cNvPr id="65539"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ES" sz="1200" smtClean="0"/>
              <a:t>Su objetivo es </a:t>
            </a:r>
            <a:r>
              <a:rPr lang="es-MX" sz="1200" smtClean="0"/>
              <a:t>velar porque los Bancos Cooperativos y Sociedades de Ahorro y Crédito sujetas a la supervisión, cumplan con los aspectos legales y normativos aplicables, y gestionen prudentemente sus riesgos, a fin de mantener la confianza y estabilidad del Sistema Financiero. </a:t>
            </a:r>
          </a:p>
          <a:p>
            <a:pPr eaLnBrk="1" hangingPunct="1"/>
            <a:r>
              <a:rPr lang="es-MX" sz="1200" b="1" smtClean="0"/>
              <a:t>Sus funciones son:</a:t>
            </a:r>
          </a:p>
          <a:p>
            <a:pPr eaLnBrk="1" hangingPunct="1"/>
            <a:r>
              <a:rPr lang="es-ES_tradnl" sz="1200" smtClean="0"/>
              <a:t>Controlar el cumplimiento de disposiciones legales y normas prudenciales y contables aplicables a las entidades </a:t>
            </a:r>
            <a:r>
              <a:rPr lang="es-SV" sz="1200" smtClean="0"/>
              <a:t>que supervisa.</a:t>
            </a:r>
          </a:p>
          <a:p>
            <a:pPr eaLnBrk="1" hangingPunct="1"/>
            <a:r>
              <a:rPr lang="es-SV" sz="1200" smtClean="0"/>
              <a:t>Establecer y mantener un canal de comunicación con el funcionario enlace de entidades.</a:t>
            </a:r>
          </a:p>
          <a:p>
            <a:pPr eaLnBrk="1" hangingPunct="1"/>
            <a:r>
              <a:rPr lang="es-SV" sz="1200" smtClean="0"/>
              <a:t>Ordenar y supervisar el desarrollo de Visitas de Inspección</a:t>
            </a:r>
          </a:p>
          <a:p>
            <a:pPr eaLnBrk="1" hangingPunct="1"/>
            <a:r>
              <a:rPr lang="es-SV" sz="1200" smtClean="0"/>
              <a:t>Participar en la definición del Perfil de Riesgo de las entidades supervisadas</a:t>
            </a:r>
          </a:p>
          <a:p>
            <a:pPr eaLnBrk="1" hangingPunct="1"/>
            <a:r>
              <a:rPr lang="es-SV" sz="1200" smtClean="0"/>
              <a:t>Ordenar las investigaciones administrativas y la práctica de pruebas necesarias.</a:t>
            </a:r>
          </a:p>
          <a:p>
            <a:pPr eaLnBrk="1" hangingPunct="1"/>
            <a:r>
              <a:rPr lang="es-SV" sz="1200" smtClean="0"/>
              <a:t>Proponer al Superintendente Adjunto las órdenes necesarias para que las entidades vigiladas suspendan de inmediato cualquier práctica ilegal, no autorizada o insegura, a efecto de que adopten las correspondientes medidas correctivas y de saneamiento.</a:t>
            </a:r>
          </a:p>
          <a:p>
            <a:pPr eaLnBrk="1" hangingPunct="1"/>
            <a:r>
              <a:rPr lang="es-SV" sz="1200" smtClean="0"/>
              <a:t>Participar en coordinación con las dependencias a su cargo, en la elaboración y seguimiento del plan anual de trabajo y autorizar sus reprogramaciones.</a:t>
            </a:r>
          </a:p>
          <a:p>
            <a:pPr eaLnBrk="1" hangingPunct="1"/>
            <a:r>
              <a:rPr lang="es-SV" sz="1200" smtClean="0"/>
              <a:t>Informar sus decisiones con la debida oportunidad a las demás áreas con interés, entre otras.</a:t>
            </a:r>
          </a:p>
          <a:p>
            <a:pPr eaLnBrk="1" hangingPunct="1"/>
            <a:endParaRPr lang="es-SV" sz="1200" smtClean="0"/>
          </a:p>
          <a:p>
            <a:pPr eaLnBrk="1" hangingPunct="1"/>
            <a:r>
              <a:rPr lang="es-SV" sz="1200" b="1" smtClean="0"/>
              <a:t>No. De Empleados: 2</a:t>
            </a:r>
          </a:p>
          <a:p>
            <a:pPr eaLnBrk="1" hangingPunct="1"/>
            <a:endParaRPr lang="es-SV" sz="1200" smtClean="0"/>
          </a:p>
        </p:txBody>
      </p:sp>
      <p:sp>
        <p:nvSpPr>
          <p:cNvPr id="4" name="3 Marcador de número de diapositiva"/>
          <p:cNvSpPr>
            <a:spLocks noGrp="1"/>
          </p:cNvSpPr>
          <p:nvPr>
            <p:ph type="sldNum" sz="quarter" idx="12"/>
          </p:nvPr>
        </p:nvSpPr>
        <p:spPr/>
        <p:txBody>
          <a:bodyPr/>
          <a:lstStyle/>
          <a:p>
            <a:pPr>
              <a:defRPr/>
            </a:pPr>
            <a:fld id="{F83DBF5B-4F06-44D9-885C-0B08DCC54D34}" type="slidenum">
              <a:rPr lang="es-SV"/>
              <a:pPr>
                <a:defRPr/>
              </a:pPr>
              <a:t>63</a:t>
            </a:fld>
            <a:endParaRPr lang="es-SV"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Departamento de Supervisión de Bancos Cooperativos</a:t>
            </a:r>
          </a:p>
        </p:txBody>
      </p:sp>
      <p:sp>
        <p:nvSpPr>
          <p:cNvPr id="6656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 sz="1200" smtClean="0"/>
              <a:t>planificar, dirigir,  coordinar y supervisar el seguimiento de los Bancos Cooperativos a fin de que cumplan con los aspectos legales y normativos aplicables.</a:t>
            </a:r>
          </a:p>
          <a:p>
            <a:pPr eaLnBrk="1" hangingPunct="1"/>
            <a:r>
              <a:rPr lang="es-ES" sz="1200" smtClean="0"/>
              <a:t>Sus funciones son:</a:t>
            </a:r>
          </a:p>
          <a:p>
            <a:pPr eaLnBrk="1" hangingPunct="1"/>
            <a:r>
              <a:rPr lang="es-MX" sz="1200" smtClean="0"/>
              <a:t>Velar por el estricto cumplimiento de las disposiciones legales y normativas por parte de los Bancos Cooperativos.</a:t>
            </a:r>
            <a:endParaRPr lang="es-SV" sz="1200" smtClean="0"/>
          </a:p>
          <a:p>
            <a:pPr eaLnBrk="1" hangingPunct="1"/>
            <a:r>
              <a:rPr lang="es-MX" sz="1200" smtClean="0"/>
              <a:t>Definir y planificar las visitas de inspección a los Bancos Cooperativos.</a:t>
            </a:r>
            <a:endParaRPr lang="es-SV" sz="1200" smtClean="0"/>
          </a:p>
          <a:p>
            <a:pPr eaLnBrk="1" hangingPunct="1"/>
            <a:r>
              <a:rPr lang="es-MX" sz="1200" smtClean="0"/>
              <a:t> Realizar el seguimiento a las observaciones formuladas en las visitas de Inspección.</a:t>
            </a:r>
            <a:endParaRPr lang="es-SV" sz="1200" smtClean="0"/>
          </a:p>
          <a:p>
            <a:pPr eaLnBrk="1" hangingPunct="1"/>
            <a:r>
              <a:rPr lang="es-MX" sz="1200" smtClean="0"/>
              <a:t>Realizar propuestas legales y normativas.</a:t>
            </a:r>
            <a:endParaRPr lang="es-SV" sz="1200" smtClean="0"/>
          </a:p>
          <a:p>
            <a:pPr eaLnBrk="1" hangingPunct="1"/>
            <a:r>
              <a:rPr lang="es-MX" sz="1200" smtClean="0"/>
              <a:t>Proponer modificaciones legales y normativas.</a:t>
            </a:r>
            <a:endParaRPr lang="es-SV" sz="1200" smtClean="0"/>
          </a:p>
          <a:p>
            <a:pPr eaLnBrk="1" hangingPunct="1"/>
            <a:r>
              <a:rPr lang="es-MX" sz="1200" smtClean="0"/>
              <a:t>Colaborar  en la elaboración de nuevas normas.</a:t>
            </a:r>
            <a:endParaRPr lang="es-SV" sz="1200" smtClean="0"/>
          </a:p>
          <a:p>
            <a:pPr eaLnBrk="1" hangingPunct="1"/>
            <a:r>
              <a:rPr lang="es-SV" sz="1200" smtClean="0"/>
              <a:t>Apoyar al Coordinador de Visita  de Inspección en la discusión de las observaciones con los supervisados.</a:t>
            </a:r>
          </a:p>
          <a:p>
            <a:pPr eaLnBrk="1" hangingPunct="1"/>
            <a:r>
              <a:rPr lang="es-SV" sz="1200" smtClean="0"/>
              <a:t>Revisar informe ejecutivo para el Comité de Calificación sobre los resultados de la visita de inspección que se presentará al Superintendente General. </a:t>
            </a:r>
          </a:p>
          <a:p>
            <a:pPr eaLnBrk="1" hangingPunct="1"/>
            <a:r>
              <a:rPr lang="es-SV" sz="1200" smtClean="0"/>
              <a:t>Participar con la Intendencia  de Riesgos en la actualización de los perfiles de riesgos de las entidades supervisadas.</a:t>
            </a:r>
          </a:p>
          <a:p>
            <a:pPr eaLnBrk="1" hangingPunct="1"/>
            <a:r>
              <a:rPr lang="es-SV" sz="1200" smtClean="0"/>
              <a:t> Implementar mejores prácticas de supervisión definidas por organismos internacionales y mantenerse informado.</a:t>
            </a:r>
          </a:p>
          <a:p>
            <a:pPr eaLnBrk="1" hangingPunct="1"/>
            <a:r>
              <a:rPr lang="es-SV" sz="1200" smtClean="0"/>
              <a:t>Autorizar nuevos procesos y programas de trabajo asociados a su Departamento. </a:t>
            </a:r>
          </a:p>
          <a:p>
            <a:pPr eaLnBrk="1" hangingPunct="1"/>
            <a:r>
              <a:rPr lang="es-SV" sz="1200" smtClean="0"/>
              <a:t>Asumir las labores del Intendente en caso de ser asignado para sustituirle en su ausencia, entre otras.</a:t>
            </a:r>
          </a:p>
          <a:p>
            <a:pPr eaLnBrk="1" hangingPunct="1"/>
            <a:endParaRPr lang="es-SV" sz="1200" smtClean="0"/>
          </a:p>
          <a:p>
            <a:pPr eaLnBrk="1" hangingPunct="1"/>
            <a:r>
              <a:rPr lang="es-SV" sz="1200" b="1" smtClean="0"/>
              <a:t>No. De Empleados: 11</a:t>
            </a:r>
          </a:p>
        </p:txBody>
      </p:sp>
      <p:sp>
        <p:nvSpPr>
          <p:cNvPr id="4" name="3 Marcador de número de diapositiva"/>
          <p:cNvSpPr>
            <a:spLocks noGrp="1"/>
          </p:cNvSpPr>
          <p:nvPr>
            <p:ph type="sldNum" sz="quarter" idx="12"/>
          </p:nvPr>
        </p:nvSpPr>
        <p:spPr/>
        <p:txBody>
          <a:bodyPr/>
          <a:lstStyle/>
          <a:p>
            <a:pPr>
              <a:defRPr/>
            </a:pPr>
            <a:fld id="{6FE3B6D1-96D9-41E7-B4F2-921BB1348E18}" type="slidenum">
              <a:rPr lang="es-SV"/>
              <a:pPr>
                <a:defRPr/>
              </a:pPr>
              <a:t>64</a:t>
            </a:fld>
            <a:endParaRPr lang="es-SV"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Título"/>
          <p:cNvSpPr>
            <a:spLocks noGrp="1"/>
          </p:cNvSpPr>
          <p:nvPr>
            <p:ph type="title"/>
          </p:nvPr>
        </p:nvSpPr>
        <p:spPr bwMode="auto">
          <a:xfrm>
            <a:off x="3851275" y="274638"/>
            <a:ext cx="4835525"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600" smtClean="0"/>
              <a:t>Departamento de Supervisión de Sociedades de Ahorro y Crédito</a:t>
            </a:r>
          </a:p>
        </p:txBody>
      </p:sp>
      <p:sp>
        <p:nvSpPr>
          <p:cNvPr id="67587"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a:t>
            </a:r>
            <a:r>
              <a:rPr lang="es-ES" sz="1200" smtClean="0"/>
              <a:t>planificar, dirigir,  coordinar y ejecutar  el seguimiento de las Sociedades de Ahorro y Crédito sujetos a la supervisión  a fin de que cumplan con los aspectos legales y normativos aplicables.</a:t>
            </a:r>
          </a:p>
          <a:p>
            <a:pPr eaLnBrk="1" hangingPunct="1"/>
            <a:r>
              <a:rPr lang="es-ES" sz="1200" b="1" smtClean="0"/>
              <a:t>Sus funciones son: </a:t>
            </a:r>
          </a:p>
          <a:p>
            <a:pPr eaLnBrk="1" hangingPunct="1"/>
            <a:r>
              <a:rPr lang="es-MX" sz="1200" smtClean="0"/>
              <a:t>Supervisar constantemente el cumplimiento de las disposiciones legales y normativas por parte de las Sociedades de Ahorro y Crédito </a:t>
            </a:r>
            <a:r>
              <a:rPr lang="es-SV" sz="1200" smtClean="0"/>
              <a:t>que supervisa</a:t>
            </a:r>
            <a:r>
              <a:rPr lang="es-MX" sz="1200" smtClean="0"/>
              <a:t>.</a:t>
            </a:r>
            <a:endParaRPr lang="es-SV" sz="1200" smtClean="0"/>
          </a:p>
          <a:p>
            <a:pPr eaLnBrk="1" hangingPunct="1"/>
            <a:r>
              <a:rPr lang="es-MX" sz="1200" smtClean="0"/>
              <a:t>Definir y planificar las visitas de inspección a las Sociedades de Ahorro y Crédito.</a:t>
            </a:r>
            <a:endParaRPr lang="es-SV" sz="1200" smtClean="0"/>
          </a:p>
          <a:p>
            <a:pPr eaLnBrk="1" hangingPunct="1"/>
            <a:r>
              <a:rPr lang="es-MX" sz="1200" smtClean="0"/>
              <a:t> Realizar el seguimiento a las observaciones formuladas en las visitas de Inspección.</a:t>
            </a:r>
            <a:endParaRPr lang="es-SV" sz="1200" smtClean="0"/>
          </a:p>
          <a:p>
            <a:pPr eaLnBrk="1" hangingPunct="1"/>
            <a:r>
              <a:rPr lang="es-MX" sz="1200" smtClean="0"/>
              <a:t>Realizar propuestas legales y normativas.</a:t>
            </a:r>
            <a:endParaRPr lang="es-SV" sz="1200" smtClean="0"/>
          </a:p>
          <a:p>
            <a:pPr eaLnBrk="1" hangingPunct="1"/>
            <a:r>
              <a:rPr lang="es-MX" sz="1200" smtClean="0"/>
              <a:t>Proponer modificaciones legales y normativas.</a:t>
            </a:r>
            <a:endParaRPr lang="es-SV" sz="1200" smtClean="0"/>
          </a:p>
          <a:p>
            <a:pPr eaLnBrk="1" hangingPunct="1"/>
            <a:r>
              <a:rPr lang="es-MX" sz="1200" smtClean="0"/>
              <a:t>Colaborar  en la elaboración de nuevas normas.</a:t>
            </a:r>
            <a:endParaRPr lang="es-SV" sz="1200" smtClean="0"/>
          </a:p>
          <a:p>
            <a:pPr eaLnBrk="1" hangingPunct="1"/>
            <a:r>
              <a:rPr lang="es-SV" sz="1200" smtClean="0"/>
              <a:t>Apoyar al Coordinador de Visita  de Inspección en la discusión de las observaciones con los supervisados.</a:t>
            </a:r>
          </a:p>
          <a:p>
            <a:pPr eaLnBrk="1" hangingPunct="1"/>
            <a:r>
              <a:rPr lang="es-SV" sz="1200" smtClean="0"/>
              <a:t>Revisar informe ejecutivo para el Comité de Calificación sobre los resultados de la visita de inspección que se presentará al Superintendente General. </a:t>
            </a:r>
          </a:p>
          <a:p>
            <a:pPr eaLnBrk="1" hangingPunct="1"/>
            <a:r>
              <a:rPr lang="es-SV" sz="1200" smtClean="0"/>
              <a:t>Participar con la Dirección de Riesgos en la actualización de los perfiles de riesgos de las entidades supervisadas.</a:t>
            </a:r>
          </a:p>
          <a:p>
            <a:pPr eaLnBrk="1" hangingPunct="1"/>
            <a:r>
              <a:rPr lang="es-SV" sz="1200" smtClean="0"/>
              <a:t> Implementar mejores prácticas de supervisión definidas por organismos internacionales y mantenerse informado.</a:t>
            </a:r>
          </a:p>
          <a:p>
            <a:pPr eaLnBrk="1" hangingPunct="1"/>
            <a:r>
              <a:rPr lang="es-SV" sz="1200" smtClean="0"/>
              <a:t>Autorizar nuevos procesos y programas de trabajo asociados a su Departamento, entre otros.</a:t>
            </a:r>
          </a:p>
          <a:p>
            <a:pPr eaLnBrk="1" hangingPunct="1"/>
            <a:endParaRPr lang="es-SV" sz="1200" b="1" smtClean="0"/>
          </a:p>
          <a:p>
            <a:pPr eaLnBrk="1" hangingPunct="1"/>
            <a:r>
              <a:rPr lang="es-SV" sz="1200" b="1" smtClean="0"/>
              <a:t>No. De Empleados: 11</a:t>
            </a:r>
          </a:p>
          <a:p>
            <a:pPr eaLnBrk="1" hangingPunct="1"/>
            <a:endParaRPr lang="es-SV" sz="1200" smtClean="0"/>
          </a:p>
          <a:p>
            <a:pPr eaLnBrk="1" hangingPunct="1"/>
            <a:endParaRPr lang="es-SV" sz="1600" smtClean="0"/>
          </a:p>
        </p:txBody>
      </p:sp>
      <p:sp>
        <p:nvSpPr>
          <p:cNvPr id="4" name="3 Marcador de número de diapositiva"/>
          <p:cNvSpPr>
            <a:spLocks noGrp="1"/>
          </p:cNvSpPr>
          <p:nvPr>
            <p:ph type="sldNum" sz="quarter" idx="12"/>
          </p:nvPr>
        </p:nvSpPr>
        <p:spPr/>
        <p:txBody>
          <a:bodyPr/>
          <a:lstStyle/>
          <a:p>
            <a:pPr>
              <a:defRPr/>
            </a:pPr>
            <a:fld id="{90972585-E890-4595-81C4-D415A1A4EE16}" type="slidenum">
              <a:rPr lang="es-SV"/>
              <a:pPr>
                <a:defRPr/>
              </a:pPr>
              <a:t>65</a:t>
            </a:fld>
            <a:endParaRPr lang="es-SV"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Unidad Ambiental</a:t>
            </a:r>
          </a:p>
        </p:txBody>
      </p:sp>
      <p:sp>
        <p:nvSpPr>
          <p:cNvPr id="8195"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velar por el cumplimiento de las normas ambientales dentro de la institución y asegurar la necesaria coordinación interinstitucional en la gestión ambiental, bajo los principios de prevención, precaución y buen uso de los recursos naturales.</a:t>
            </a:r>
          </a:p>
          <a:p>
            <a:pPr eaLnBrk="1" hangingPunct="1"/>
            <a:r>
              <a:rPr lang="es-SV" sz="1200" b="1" smtClean="0"/>
              <a:t>Sus funciones son: </a:t>
            </a:r>
          </a:p>
          <a:p>
            <a:pPr eaLnBrk="1" hangingPunct="1"/>
            <a:r>
              <a:rPr lang="es-SV" sz="1200" smtClean="0"/>
              <a:t>Velar por la incorporación de la dimensión ambiental en las políticas, planes, programas, proyectos y acciones dentro de la institución.</a:t>
            </a:r>
          </a:p>
          <a:p>
            <a:pPr eaLnBrk="1" hangingPunct="1"/>
            <a:r>
              <a:rPr lang="es-SV" sz="1200" smtClean="0"/>
              <a:t>Orientar la formulación de una política institucional de gestión ambiental.</a:t>
            </a:r>
          </a:p>
          <a:p>
            <a:pPr eaLnBrk="1" hangingPunct="1"/>
            <a:r>
              <a:rPr lang="es-SV" sz="1200" smtClean="0"/>
              <a:t>Elaborar el plan de gestión ambiental institucional.</a:t>
            </a:r>
          </a:p>
          <a:p>
            <a:pPr eaLnBrk="1" hangingPunct="1"/>
            <a:r>
              <a:rPr lang="es-SV" sz="1200" smtClean="0"/>
              <a:t>Supervisar, coordinar y dar seguimiento a las políticas, planes, programas, proyectos y acciones ambientales dentro de la institución.</a:t>
            </a:r>
          </a:p>
          <a:p>
            <a:pPr eaLnBrk="1" hangingPunct="1"/>
            <a:r>
              <a:rPr lang="es-SV" sz="1200" smtClean="0"/>
              <a:t>Asesorar en materia ambiental al resto de unidades organizativas.</a:t>
            </a:r>
          </a:p>
          <a:p>
            <a:pPr eaLnBrk="1" hangingPunct="1"/>
            <a:r>
              <a:rPr lang="es-SV" sz="1200" smtClean="0"/>
              <a:t>Recopilar y sistematizar la información ambiental dentro de la institución.</a:t>
            </a:r>
          </a:p>
          <a:p>
            <a:pPr eaLnBrk="1" hangingPunct="1"/>
            <a:r>
              <a:rPr lang="es-SV" sz="1200" smtClean="0"/>
              <a:t>Asegurar la necesaria coordinación interinstitucional en la gestión ambiental, de acuerdo a las directrices emitidas por el MARN.</a:t>
            </a:r>
          </a:p>
          <a:p>
            <a:pPr eaLnBrk="1" hangingPunct="1"/>
            <a:r>
              <a:rPr lang="es-SV" sz="1200" smtClean="0"/>
              <a:t>Cumplir con las directrices que emita el MARN para el control y seguimiento de la Evaluación Ambiental;</a:t>
            </a:r>
          </a:p>
          <a:p>
            <a:pPr eaLnBrk="1" hangingPunct="1"/>
            <a:r>
              <a:rPr lang="es-SV" sz="1200" smtClean="0"/>
              <a:t>Garantizar el cumplimiento de las normas y regulaciones ambientales por parte de la institución.</a:t>
            </a:r>
          </a:p>
          <a:p>
            <a:pPr eaLnBrk="1" hangingPunct="1"/>
            <a:r>
              <a:rPr lang="es-SV" sz="1200" smtClean="0"/>
              <a:t>Facilitar la información ambiental para alimentar la base de datos del Sistema de Información Ambiental Nacional;</a:t>
            </a:r>
          </a:p>
          <a:p>
            <a:pPr eaLnBrk="1" hangingPunct="1"/>
            <a:r>
              <a:rPr lang="es-SV" sz="1200" smtClean="0"/>
              <a:t>Asegurar la necesaria coordinación interinstitucional en la gestión ambiental, de acuerdo a las directrices emitidas por el MARN.</a:t>
            </a:r>
          </a:p>
          <a:p>
            <a:pPr eaLnBrk="1" hangingPunct="1"/>
            <a:endParaRPr lang="es-SV" sz="1200" b="1" smtClean="0"/>
          </a:p>
          <a:p>
            <a:pPr eaLnBrk="1" hangingPunct="1"/>
            <a:r>
              <a:rPr lang="es-SV" sz="1200" b="1" smtClean="0"/>
              <a:t>No. De Empleados: 1</a:t>
            </a:r>
          </a:p>
        </p:txBody>
      </p:sp>
      <p:sp>
        <p:nvSpPr>
          <p:cNvPr id="4" name="3 Marcador de número de diapositiva"/>
          <p:cNvSpPr>
            <a:spLocks noGrp="1"/>
          </p:cNvSpPr>
          <p:nvPr>
            <p:ph type="sldNum" sz="quarter" idx="12"/>
          </p:nvPr>
        </p:nvSpPr>
        <p:spPr/>
        <p:txBody>
          <a:bodyPr/>
          <a:lstStyle/>
          <a:p>
            <a:pPr>
              <a:defRPr/>
            </a:pPr>
            <a:fld id="{93BF63FB-5266-42D4-8577-82817AC17591}" type="slidenum">
              <a:rPr lang="es-SV"/>
              <a:pPr>
                <a:defRPr/>
              </a:pPr>
              <a:t>7</a:t>
            </a:fld>
            <a:endParaRPr lang="es-SV"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bwMode="auto">
          <a:xfrm>
            <a:off x="3924300" y="274638"/>
            <a:ext cx="47625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3600" smtClean="0"/>
              <a:t>Unidad de Género</a:t>
            </a:r>
          </a:p>
        </p:txBody>
      </p:sp>
      <p:sp>
        <p:nvSpPr>
          <p:cNvPr id="9219" name="2 Marcador de contenido"/>
          <p:cNvSpPr>
            <a:spLocks noGrp="1"/>
          </p:cNvSpPr>
          <p:nvPr>
            <p:ph idx="1"/>
          </p:nvPr>
        </p:nvSpPr>
        <p:spPr bwMode="auto">
          <a:xfrm>
            <a:off x="539750" y="1600200"/>
            <a:ext cx="8147050" cy="478155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velar por el cumplimiento efectivo de la normativa nacional de igualdad y equidad de género, garantizando la transversalización e institucionalización de la perspectiva de género en el desempeño de la labor de la Superintendencia.</a:t>
            </a:r>
          </a:p>
          <a:p>
            <a:pPr eaLnBrk="1" hangingPunct="1"/>
            <a:r>
              <a:rPr lang="es-SV" sz="1200" b="1" smtClean="0"/>
              <a:t>Sus funciones son:</a:t>
            </a:r>
          </a:p>
          <a:p>
            <a:pPr eaLnBrk="1" hangingPunct="1"/>
            <a:r>
              <a:rPr lang="es-ES_tradnl" sz="1200" smtClean="0"/>
              <a:t>Asesorar a las autoridades de la Superintendencia en el enfoque de derechos de las mujeres para la toma de decisiones en el campo de su competencia.</a:t>
            </a:r>
            <a:endParaRPr lang="es-SV" sz="1200" smtClean="0"/>
          </a:p>
          <a:p>
            <a:pPr eaLnBrk="1" hangingPunct="1"/>
            <a:r>
              <a:rPr lang="es-SV" sz="1200" smtClean="0"/>
              <a:t>Crear mecanismos institucionales para la coordinación y monitoreo de la implementación de la transversalización del principio de igualdad y no discriminación en el quehacer de la Superintendencia.</a:t>
            </a:r>
          </a:p>
          <a:p>
            <a:pPr eaLnBrk="1" hangingPunct="1"/>
            <a:r>
              <a:rPr lang="es-SV" sz="1200" smtClean="0"/>
              <a:t>Elaborar la Política institucional de igualdad y no discriminación de la Superintendencia, su implementación, plan de acción y actividades relacionadas al cumplimiento de la referida política. Todo en coordinación con ISDEMU, organismo rector en el tema.</a:t>
            </a:r>
          </a:p>
          <a:p>
            <a:pPr eaLnBrk="1" hangingPunct="1"/>
            <a:r>
              <a:rPr lang="es-SV" sz="1200" smtClean="0"/>
              <a:t>Incorporar la perspectiva de género en procedimientos, manuales e instructivos a nivel interno, incluyendo aquellos que se refieran a la presentación de servicios o atención al público que proporciona la Superintendencia.</a:t>
            </a:r>
          </a:p>
          <a:p>
            <a:pPr eaLnBrk="1" hangingPunct="1"/>
            <a:r>
              <a:rPr lang="es-SV" sz="1200" smtClean="0"/>
              <a:t>Impulsar la desagregación por género de la información estadística con que cuenta esta Superintendencia, que servirá de insumo para el Sistema de Estadísticas y Monitoreo de Igualdad y de fuente importante de información para la generación de políticas públicas.</a:t>
            </a:r>
          </a:p>
          <a:p>
            <a:pPr eaLnBrk="1" hangingPunct="1"/>
            <a:r>
              <a:rPr lang="es-SV" sz="1200" smtClean="0"/>
              <a:t>Apoyar en la inclusión del enfoque de equidad de género tanto en el plano de la cultura y clima organizacional.</a:t>
            </a:r>
          </a:p>
          <a:p>
            <a:pPr eaLnBrk="1" hangingPunct="1"/>
            <a:r>
              <a:rPr lang="es-SV" sz="1200" smtClean="0"/>
              <a:t>Coordinar la promoción y difusión de campañas de concientización y sensibilización sobre la importancia de la igualdad de género y la no discriminación. Así como de la difusión de la Ley de Igualdad Equidad y Erradicación de la Discriminación contra las Mujeres (LIE).</a:t>
            </a:r>
          </a:p>
          <a:p>
            <a:pPr eaLnBrk="1" hangingPunct="1"/>
            <a:r>
              <a:rPr lang="es-SV" sz="1200" smtClean="0"/>
              <a:t>Coordinar alianzas interinstitucionales, con organismos nacionales e internacionales que velan por los derechos humanos y equidad entre hombres y mujeres.</a:t>
            </a:r>
          </a:p>
          <a:p>
            <a:pPr eaLnBrk="1" hangingPunct="1"/>
            <a:r>
              <a:rPr lang="es-SV" sz="1200" smtClean="0"/>
              <a:t>Otras consideradas necesarias de acuerdo a las competencias y normas institucionales</a:t>
            </a:r>
          </a:p>
          <a:p>
            <a:pPr eaLnBrk="1" hangingPunct="1"/>
            <a:r>
              <a:rPr lang="es-SV" sz="1200" b="1" smtClean="0"/>
              <a:t>No. De Empleados: 1</a:t>
            </a:r>
          </a:p>
        </p:txBody>
      </p:sp>
      <p:sp>
        <p:nvSpPr>
          <p:cNvPr id="4" name="3 Marcador de número de diapositiva"/>
          <p:cNvSpPr>
            <a:spLocks noGrp="1"/>
          </p:cNvSpPr>
          <p:nvPr>
            <p:ph type="sldNum" sz="quarter" idx="12"/>
          </p:nvPr>
        </p:nvSpPr>
        <p:spPr/>
        <p:txBody>
          <a:bodyPr/>
          <a:lstStyle/>
          <a:p>
            <a:pPr>
              <a:defRPr/>
            </a:pPr>
            <a:fld id="{C6719E66-479B-421F-B5C7-251DAE7C8B55}" type="slidenum">
              <a:rPr lang="es-SV"/>
              <a:pPr>
                <a:defRPr/>
              </a:pPr>
              <a:t>8</a:t>
            </a:fld>
            <a:endParaRPr lang="es-SV"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Título"/>
          <p:cNvSpPr>
            <a:spLocks noGrp="1"/>
          </p:cNvSpPr>
          <p:nvPr>
            <p:ph type="title"/>
          </p:nvPr>
        </p:nvSpPr>
        <p:spPr bwMode="auto">
          <a:xfrm>
            <a:off x="3851275" y="274638"/>
            <a:ext cx="4835525"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2800" smtClean="0"/>
              <a:t>Oficina de Atención al Usuario del Sistema Financiero</a:t>
            </a:r>
          </a:p>
        </p:txBody>
      </p:sp>
      <p:sp>
        <p:nvSpPr>
          <p:cNvPr id="10243" name="2 Marcador de contenido"/>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s-SV" sz="1200" smtClean="0"/>
              <a:t>Su objetivo es p</a:t>
            </a:r>
            <a:r>
              <a:rPr lang="es-ES_tradnl" sz="1200" smtClean="0"/>
              <a:t>roveer </a:t>
            </a:r>
            <a:r>
              <a:rPr lang="es-MX" sz="1200" smtClean="0"/>
              <a:t>asesoría técnico legal, en la orientación de consultas, trámites,  recepción y respuestas a denuncias, presentadas por los usuarios de los servicios que brindan las Entidades supervisadas por ésta Superintendencia y otras solicitudes de Instituciones gubernamentales, mediante un análisis jurídico y la preparación de dictámenes técnicos. Procurando la constante implementación de acciones a efecto que las Entidades brinden un mejor servicio a sus clientes. Así como,  servir de apoyo a otras áreas de la Institución en cuanto a proporcionar información de insumo para las auditorías. </a:t>
            </a:r>
          </a:p>
          <a:p>
            <a:pPr eaLnBrk="1" hangingPunct="1"/>
            <a:r>
              <a:rPr lang="es-MX" sz="1200" b="1" smtClean="0"/>
              <a:t>Sus funciones son:</a:t>
            </a:r>
          </a:p>
          <a:p>
            <a:pPr eaLnBrk="1" hangingPunct="1"/>
            <a:r>
              <a:rPr lang="es-ES_tradnl" sz="1200" smtClean="0"/>
              <a:t>Atender consultas de forma presencial, telefónica y vía Web, del público en general, sean estas personas naturales, jurídicas ó institucionales. </a:t>
            </a:r>
            <a:endParaRPr lang="es-SV" sz="1200" smtClean="0"/>
          </a:p>
          <a:p>
            <a:pPr eaLnBrk="1" hangingPunct="1"/>
            <a:r>
              <a:rPr lang="es-ES_tradnl" sz="1200" smtClean="0"/>
              <a:t>Recibir denuncias de </a:t>
            </a:r>
            <a:r>
              <a:rPr lang="es-MX" sz="1200" smtClean="0"/>
              <a:t>usuarios por inconformidades en los servicios o productos  adquiridos con Entidades supervisadas por ésta Superintendencia.</a:t>
            </a:r>
            <a:endParaRPr lang="es-SV" sz="1200" smtClean="0"/>
          </a:p>
          <a:p>
            <a:pPr eaLnBrk="1" hangingPunct="1"/>
            <a:r>
              <a:rPr lang="es-ES_tradnl" sz="1200" smtClean="0"/>
              <a:t>Atender solicitudes de Instituciones gubernamentales.</a:t>
            </a:r>
            <a:endParaRPr lang="es-SV" sz="1200" smtClean="0"/>
          </a:p>
          <a:p>
            <a:pPr eaLnBrk="1" hangingPunct="1"/>
            <a:r>
              <a:rPr lang="es-ES_tradnl" sz="1200" smtClean="0"/>
              <a:t>Realizar investigaciones técnicas en las Entidades Supervisadas de casos presentados por usuarios.</a:t>
            </a:r>
            <a:endParaRPr lang="es-SV" sz="1200" smtClean="0"/>
          </a:p>
          <a:p>
            <a:pPr eaLnBrk="1" hangingPunct="1"/>
            <a:r>
              <a:rPr lang="es-ES_tradnl" sz="1200" smtClean="0"/>
              <a:t>Realizar requerir información a las Entidades Supervisadas. </a:t>
            </a:r>
            <a:endParaRPr lang="es-SV" sz="1200" smtClean="0"/>
          </a:p>
          <a:p>
            <a:pPr eaLnBrk="1" hangingPunct="1"/>
            <a:r>
              <a:rPr lang="es-ES_tradnl" sz="1200" smtClean="0"/>
              <a:t>Analizar denuncia presentada por usuarios.</a:t>
            </a:r>
            <a:endParaRPr lang="es-SV" sz="1200" smtClean="0"/>
          </a:p>
          <a:p>
            <a:pPr eaLnBrk="1" hangingPunct="1"/>
            <a:r>
              <a:rPr lang="es-ES_tradnl" sz="1200" smtClean="0"/>
              <a:t>Verificar información remitida por las Entidades.</a:t>
            </a:r>
            <a:endParaRPr lang="es-SV" sz="1200" smtClean="0"/>
          </a:p>
          <a:p>
            <a:pPr eaLnBrk="1" hangingPunct="1"/>
            <a:r>
              <a:rPr lang="es-ES_tradnl" sz="1200" smtClean="0"/>
              <a:t>Elaborar informes técnicos y legales.</a:t>
            </a:r>
            <a:endParaRPr lang="es-SV" sz="1200" smtClean="0"/>
          </a:p>
          <a:p>
            <a:pPr eaLnBrk="1" hangingPunct="1"/>
            <a:r>
              <a:rPr lang="es-ES_tradnl" sz="1200" smtClean="0"/>
              <a:t>Remitir respuesta de las peticiones y denuncias presentadas por los usuarios. </a:t>
            </a:r>
            <a:endParaRPr lang="es-SV" sz="1200" smtClean="0"/>
          </a:p>
          <a:p>
            <a:pPr eaLnBrk="1" hangingPunct="1"/>
            <a:r>
              <a:rPr lang="es-ES_tradnl" sz="1200" smtClean="0"/>
              <a:t>Elaboración de datos estadísticos de consultas atendidas de forma mensual por medio de los diferentes canales, presencial, vía telefónica y sitio Web.</a:t>
            </a:r>
            <a:endParaRPr lang="es-SV" sz="1200" smtClean="0"/>
          </a:p>
          <a:p>
            <a:pPr eaLnBrk="1" hangingPunct="1"/>
            <a:r>
              <a:rPr lang="es-ES_tradnl" sz="1200" smtClean="0"/>
              <a:t>Elaboración de datos estadísticos mensuales de denuncias recibidas clasificándolas por Industria de las Entidades supervisadas y por productos, entre otros.</a:t>
            </a:r>
          </a:p>
          <a:p>
            <a:pPr eaLnBrk="1" hangingPunct="1"/>
            <a:r>
              <a:rPr lang="es-ES_tradnl" sz="1200" b="1" smtClean="0"/>
              <a:t>No. De Empleados: 11 </a:t>
            </a:r>
            <a:endParaRPr lang="es-SV" sz="1200" b="1" smtClean="0"/>
          </a:p>
        </p:txBody>
      </p:sp>
      <p:sp>
        <p:nvSpPr>
          <p:cNvPr id="4" name="3 Marcador de número de diapositiva"/>
          <p:cNvSpPr>
            <a:spLocks noGrp="1"/>
          </p:cNvSpPr>
          <p:nvPr>
            <p:ph type="sldNum" sz="quarter" idx="12"/>
          </p:nvPr>
        </p:nvSpPr>
        <p:spPr/>
        <p:txBody>
          <a:bodyPr/>
          <a:lstStyle/>
          <a:p>
            <a:pPr>
              <a:defRPr/>
            </a:pPr>
            <a:fld id="{F9B51EB1-065C-48C4-91ED-5ECEDA4E4F04}" type="slidenum">
              <a:rPr lang="es-SV"/>
              <a:pPr>
                <a:defRPr/>
              </a:pPr>
              <a:t>9</a:t>
            </a:fld>
            <a:endParaRPr lang="es-SV"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ción%20bas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37F2CC488FFB428594C34164CC56F6" ma:contentTypeVersion="1" ma:contentTypeDescription="Create a new document." ma:contentTypeScope="" ma:versionID="ad325abc6566b99d7266145ecb9259de">
  <xsd:schema xmlns:xsd="http://www.w3.org/2001/XMLSchema" xmlns:xs="http://www.w3.org/2001/XMLSchema" xmlns:p="http://schemas.microsoft.com/office/2006/metadata/properties" xmlns:ns2="6d8f4dd8-17bc-42c6-af85-d70186be95e1" targetNamespace="http://schemas.microsoft.com/office/2006/metadata/properties" ma:root="true" ma:fieldsID="3eebab1e3d0a8fcef7098b31efb9b474" ns2:_="">
    <xsd:import namespace="6d8f4dd8-17bc-42c6-af85-d70186be95e1"/>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8f4dd8-17bc-42c6-af85-d70186be95e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6B57CA1C-7263-46F7-9D7D-D636522365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8f4dd8-17bc-42c6-af85-d70186be95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07AAC20-3E65-4E5C-A4CD-AD43DA765733}">
  <ds:schemaRefs>
    <ds:schemaRef ds:uri="http://schemas.microsoft.com/sharepoint/v3/contenttype/forms"/>
  </ds:schemaRefs>
</ds:datastoreItem>
</file>

<file path=customXml/itemProps3.xml><?xml version="1.0" encoding="utf-8"?>
<ds:datastoreItem xmlns:ds="http://schemas.openxmlformats.org/officeDocument/2006/customXml" ds:itemID="{FA5AE32D-9B0B-4109-BE74-2B4A9064FF01}">
  <ds:schemaRefs>
    <ds:schemaRef ds:uri="http://schemas.microsoft.com/sharepoint/events"/>
  </ds:schemaRefs>
</ds:datastoreItem>
</file>

<file path=customXml/itemProps4.xml><?xml version="1.0" encoding="utf-8"?>
<ds:datastoreItem xmlns:ds="http://schemas.openxmlformats.org/officeDocument/2006/customXml" ds:itemID="{413D33FA-180A-4508-84AF-3D7D3EAF16C7}">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Presentación1</Template>
  <TotalTime>16186</TotalTime>
  <Words>13789</Words>
  <Application>Microsoft Office PowerPoint</Application>
  <PresentationFormat>Presentación en pantalla (4:3)</PresentationFormat>
  <Paragraphs>902</Paragraphs>
  <Slides>65</Slides>
  <Notes>1</Notes>
  <HiddenSlides>0</HiddenSlides>
  <MMClips>0</MMClips>
  <ScaleCrop>false</ScaleCrop>
  <HeadingPairs>
    <vt:vector size="8" baseType="variant">
      <vt:variant>
        <vt:lpstr>Fuentes usadas</vt:lpstr>
      </vt:variant>
      <vt:variant>
        <vt:i4>2</vt:i4>
      </vt:variant>
      <vt:variant>
        <vt:lpstr>Tema</vt:lpstr>
      </vt:variant>
      <vt:variant>
        <vt:i4>1</vt:i4>
      </vt:variant>
      <vt:variant>
        <vt:lpstr>Títulos de diapositiva</vt:lpstr>
      </vt:variant>
      <vt:variant>
        <vt:i4>65</vt:i4>
      </vt:variant>
      <vt:variant>
        <vt:lpstr>Presentaciones personalizadas</vt:lpstr>
      </vt:variant>
      <vt:variant>
        <vt:i4>77</vt:i4>
      </vt:variant>
    </vt:vector>
  </HeadingPairs>
  <TitlesOfParts>
    <vt:vector size="145" baseType="lpstr">
      <vt:lpstr>Arial</vt:lpstr>
      <vt:lpstr>Calibri</vt:lpstr>
      <vt:lpstr>Presentación%20base[1]</vt:lpstr>
      <vt:lpstr>Organigrama Interactivo SSF 2017</vt:lpstr>
      <vt:lpstr>Diapositiva 2</vt:lpstr>
      <vt:lpstr>Consejo Directivo</vt:lpstr>
      <vt:lpstr>Superintendente del Sistema Financiero</vt:lpstr>
      <vt:lpstr>Auditoría Interna</vt:lpstr>
      <vt:lpstr>Auditoría Externa</vt:lpstr>
      <vt:lpstr>Unidad Ambiental</vt:lpstr>
      <vt:lpstr>Unidad de Género</vt:lpstr>
      <vt:lpstr>Oficina de Atención al Usuario del Sistema Financiero</vt:lpstr>
      <vt:lpstr>Dirección de Central de Información</vt:lpstr>
      <vt:lpstr>Dirección de Comunicaciones</vt:lpstr>
      <vt:lpstr>Dirección de Administración</vt:lpstr>
      <vt:lpstr>Departamento de Seguridad Administrativa</vt:lpstr>
      <vt:lpstr>Unidad de Adquisiciones y Contrataciones Institucionales</vt:lpstr>
      <vt:lpstr>Departamento de Gestión Humana y Organizacional</vt:lpstr>
      <vt:lpstr>Departamento de Finanzas</vt:lpstr>
      <vt:lpstr>Departamento de Servicios Generales</vt:lpstr>
      <vt:lpstr>Departamento de Capacitación y Formación</vt:lpstr>
      <vt:lpstr>Dirección de Informática</vt:lpstr>
      <vt:lpstr>Departamento de Desarrollo de Sistemas</vt:lpstr>
      <vt:lpstr>Departamento de Infraestructura y Soporte Técnico</vt:lpstr>
      <vt:lpstr>Dirección de Estudios y Metodología</vt:lpstr>
      <vt:lpstr>Departamento de Análisis y Estudios</vt:lpstr>
      <vt:lpstr>Departamento de Desarrollo Regulatorio</vt:lpstr>
      <vt:lpstr>Departamento de Metodología y Gestión de Calidad</vt:lpstr>
      <vt:lpstr>Dirección de Asuntos Jurídicos</vt:lpstr>
      <vt:lpstr>Departamento de Asesoría Legal</vt:lpstr>
      <vt:lpstr>Departamento de Litigios y Sanciones </vt:lpstr>
      <vt:lpstr>Departamento de Registros del Sistema Financiero</vt:lpstr>
      <vt:lpstr>Unidad de Acceso a la Información Pública</vt:lpstr>
      <vt:lpstr>Dirección de Riesgos</vt:lpstr>
      <vt:lpstr>Departamento de Riesgo Mercado y Liquidez </vt:lpstr>
      <vt:lpstr>Departamento de Riesgo  de Crédito</vt:lpstr>
      <vt:lpstr>Departamento de Riesgo Operacional y Tecnológico</vt:lpstr>
      <vt:lpstr>Departamento de Riesgo de LA/FT</vt:lpstr>
      <vt:lpstr>Dirección de Análisis de Entidades</vt:lpstr>
      <vt:lpstr>Departamento de Análisis de Entidades</vt:lpstr>
      <vt:lpstr>Superintendencia Adjunta de Bancos, Aseguradoras y Otras Entidades Financieras</vt:lpstr>
      <vt:lpstr>Intendencia de Bancos y Conglomerados</vt:lpstr>
      <vt:lpstr>Departamento de Supervisión de Conglomerados</vt:lpstr>
      <vt:lpstr>Departamento de Supervisión de Bancos</vt:lpstr>
      <vt:lpstr>Intendencia de Seguros</vt:lpstr>
      <vt:lpstr>Departamento de Supervisión de Seguros</vt:lpstr>
      <vt:lpstr>Intendencia de Inclusión Financiera y Otras Entidades</vt:lpstr>
      <vt:lpstr>Departamento de Supervisión de Entidades de Inclusión Financiera</vt:lpstr>
      <vt:lpstr>Departamento de Supervisión de Otras Entidades Financieras</vt:lpstr>
      <vt:lpstr>Superintendencia Adjunta de Valores</vt:lpstr>
      <vt:lpstr>Intendencia de Valores y Conductas</vt:lpstr>
      <vt:lpstr>Departamento de Supervisión de Valores</vt:lpstr>
      <vt:lpstr>Departamento de Supervisión de Fondos de Inversión</vt:lpstr>
      <vt:lpstr>Departamento de Conductas y Gobierno Corporativo</vt:lpstr>
      <vt:lpstr>Departamento de Autorización de Emisiones</vt:lpstr>
      <vt:lpstr>Superintendencia Adjunta de Pensiones</vt:lpstr>
      <vt:lpstr>Intendencia del Sistema de Pensiones</vt:lpstr>
      <vt:lpstr>Departamento de Supervisión de Instituciones Previsionales</vt:lpstr>
      <vt:lpstr>Departamento de Supervisión de Afiliaciones y Beneficios</vt:lpstr>
      <vt:lpstr>Departamento de Supervisión de Inversiones del Sistema de Pensiones</vt:lpstr>
      <vt:lpstr>Comisión Calificadora de Invalidez</vt:lpstr>
      <vt:lpstr>Superintendencia Adjunta de Instituciones Estatales de Carácter Financiero</vt:lpstr>
      <vt:lpstr>Intendencia de Instituciones Estatales de Carácter Financiero</vt:lpstr>
      <vt:lpstr>Departamento de Supervisión de Bancos Estatales</vt:lpstr>
      <vt:lpstr>Departamento de Supervisión de Otras Instituciones Financieras</vt:lpstr>
      <vt:lpstr>Intendencia de Bancos Cooperativos y Sociedades de Ahorro y Crédito</vt:lpstr>
      <vt:lpstr>Departamento de Supervisión de Bancos Cooperativos</vt:lpstr>
      <vt:lpstr>Departamento de Supervisión de Sociedades de Ahorro y Crédito</vt:lpstr>
      <vt:lpstr>CD</vt:lpstr>
      <vt:lpstr>Auditoria Interna</vt:lpstr>
      <vt:lpstr>Auditoria Externa</vt:lpstr>
      <vt:lpstr>Superintendente del SF</vt:lpstr>
      <vt:lpstr>Unidad Ambiental</vt:lpstr>
      <vt:lpstr>Unidad de Genero</vt:lpstr>
      <vt:lpstr>Oficina de Atencion al Usuario</vt:lpstr>
      <vt:lpstr>Central de Inf</vt:lpstr>
      <vt:lpstr>Comunicaciones</vt:lpstr>
      <vt:lpstr>Administracion</vt:lpstr>
      <vt:lpstr>Seguridad Ad</vt:lpstr>
      <vt:lpstr>UACI</vt:lpstr>
      <vt:lpstr>GESTION HUM</vt:lpstr>
      <vt:lpstr>Finanzas</vt:lpstr>
      <vt:lpstr>Serv Grales</vt:lpstr>
      <vt:lpstr>Capacitaciones</vt:lpstr>
      <vt:lpstr>Informatica</vt:lpstr>
      <vt:lpstr>Desarrollo de Sistemas</vt:lpstr>
      <vt:lpstr>Soporte Tec</vt:lpstr>
      <vt:lpstr>MEtodologia</vt:lpstr>
      <vt:lpstr>Analisis y Estudios</vt:lpstr>
      <vt:lpstr>Desarrollo Regu</vt:lpstr>
      <vt:lpstr>Admin</vt:lpstr>
      <vt:lpstr>Seg Admin</vt:lpstr>
      <vt:lpstr>uaci2</vt:lpstr>
      <vt:lpstr>GH</vt:lpstr>
      <vt:lpstr>Fina</vt:lpstr>
      <vt:lpstr>servi gra</vt:lpstr>
      <vt:lpstr>capac</vt:lpstr>
      <vt:lpstr>D infor</vt:lpstr>
      <vt:lpstr>DDS</vt:lpstr>
      <vt:lpstr>DIS</vt:lpstr>
      <vt:lpstr>DEM</vt:lpstr>
      <vt:lpstr>DAE</vt:lpstr>
      <vt:lpstr>DDR</vt:lpstr>
      <vt:lpstr>DMG</vt:lpstr>
      <vt:lpstr>DAJ</vt:lpstr>
      <vt:lpstr>AL</vt:lpstr>
      <vt:lpstr>REG</vt:lpstr>
      <vt:lpstr>LI</vt:lpstr>
      <vt:lpstr>UAI</vt:lpstr>
      <vt:lpstr>D RIE</vt:lpstr>
      <vt:lpstr>DRML</vt:lpstr>
      <vt:lpstr>DRC</vt:lpstr>
      <vt:lpstr>DROP</vt:lpstr>
      <vt:lpstr>DLAFT</vt:lpstr>
      <vt:lpstr>Presentación personalizada 1</vt:lpstr>
      <vt:lpstr>Presentación personalizada 2</vt:lpstr>
      <vt:lpstr>SAB</vt:lpstr>
      <vt:lpstr>IBC</vt:lpstr>
      <vt:lpstr>DSC</vt:lpstr>
      <vt:lpstr>DSB</vt:lpstr>
      <vt:lpstr>Presentación personalizada 3</vt:lpstr>
      <vt:lpstr>DSS</vt:lpstr>
      <vt:lpstr>IIF</vt:lpstr>
      <vt:lpstr>SSE</vt:lpstr>
      <vt:lpstr>SSOE</vt:lpstr>
      <vt:lpstr>SAV</vt:lpstr>
      <vt:lpstr>IVC</vt:lpstr>
      <vt:lpstr>DSV</vt:lpstr>
      <vt:lpstr>DSFI</vt:lpstr>
      <vt:lpstr>DCGC</vt:lpstr>
      <vt:lpstr>DAE2</vt:lpstr>
      <vt:lpstr>SAP</vt:lpstr>
      <vt:lpstr>CCI</vt:lpstr>
      <vt:lpstr>ISAP</vt:lpstr>
      <vt:lpstr>DSI</vt:lpstr>
      <vt:lpstr>DSA</vt:lpstr>
      <vt:lpstr>DSI2</vt:lpstr>
      <vt:lpstr>Presentación personalizada 4</vt:lpstr>
      <vt:lpstr>INES</vt:lpstr>
      <vt:lpstr>DSBE</vt:lpstr>
      <vt:lpstr>DSOEE</vt:lpstr>
      <vt:lpstr>IBCSAC</vt:lpstr>
      <vt:lpstr>DSBSAC</vt:lpstr>
      <vt:lpstr>DSAC</vt:lpstr>
      <vt:lpstr>DANE</vt:lpstr>
    </vt:vector>
  </TitlesOfParts>
  <Company>SSF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DESARROLLO Y SOLIDEZ DEL SISTEMA FINANCIERO SALVADOREÑO</dc:title>
  <dc:creator>cclf</dc:creator>
  <cp:lastModifiedBy>coportillo</cp:lastModifiedBy>
  <cp:revision>2167</cp:revision>
  <dcterms:created xsi:type="dcterms:W3CDTF">2010-01-21T17:13:43Z</dcterms:created>
  <dcterms:modified xsi:type="dcterms:W3CDTF">2018-01-09T20:14:39Z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41389dcc-1db5-411b-8f11-5b2730ccbd2a</vt:lpwstr>
  </property>
  <property fmtid="{D5CDD505-2E9C-101B-9397-08002B2CF9AE}" pid="3" name="ContentTypeId">
    <vt:lpwstr>0x010100D837F2CC488FFB428594C34164CC56F6</vt:lpwstr>
  </property>
  <property fmtid="{D5CDD505-2E9C-101B-9397-08002B2CF9AE}" pid="4" name="_dlc_DocId">
    <vt:lpwstr>FEWSZ36DM6JA-34-911</vt:lpwstr>
  </property>
  <property fmtid="{D5CDD505-2E9C-101B-9397-08002B2CF9AE}" pid="5" name="_dlc_DocIdUrl">
    <vt:lpwstr>http://portalinterno.ssf.gob/sites/AreasApoyo/sitioPublico/_layouts/DocIdRedir.aspx?ID=FEWSZ36DM6JA-34-911, FEWSZ36DM6JA-34-911</vt:lpwstr>
  </property>
</Properties>
</file>