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77" r:id="rId1"/>
  </p:sldMasterIdLst>
  <p:notesMasterIdLst>
    <p:notesMasterId r:id="rId58"/>
  </p:notesMasterIdLst>
  <p:handoutMasterIdLst>
    <p:handoutMasterId r:id="rId59"/>
  </p:handoutMasterIdLst>
  <p:sldIdLst>
    <p:sldId id="256" r:id="rId2"/>
    <p:sldId id="299" r:id="rId3"/>
    <p:sldId id="298" r:id="rId4"/>
    <p:sldId id="375" r:id="rId5"/>
    <p:sldId id="355" r:id="rId6"/>
    <p:sldId id="376" r:id="rId7"/>
    <p:sldId id="359" r:id="rId8"/>
    <p:sldId id="327" r:id="rId9"/>
    <p:sldId id="342" r:id="rId10"/>
    <p:sldId id="351" r:id="rId11"/>
    <p:sldId id="383" r:id="rId12"/>
    <p:sldId id="335" r:id="rId13"/>
    <p:sldId id="385" r:id="rId14"/>
    <p:sldId id="308" r:id="rId15"/>
    <p:sldId id="309" r:id="rId16"/>
    <p:sldId id="323" r:id="rId17"/>
    <p:sldId id="338" r:id="rId18"/>
    <p:sldId id="360" r:id="rId19"/>
    <p:sldId id="307" r:id="rId20"/>
    <p:sldId id="311" r:id="rId21"/>
    <p:sldId id="336" r:id="rId22"/>
    <p:sldId id="341" r:id="rId23"/>
    <p:sldId id="386" r:id="rId24"/>
    <p:sldId id="361" r:id="rId25"/>
    <p:sldId id="356" r:id="rId26"/>
    <p:sldId id="320" r:id="rId27"/>
    <p:sldId id="321" r:id="rId28"/>
    <p:sldId id="390" r:id="rId29"/>
    <p:sldId id="328" r:id="rId30"/>
    <p:sldId id="381" r:id="rId31"/>
    <p:sldId id="339" r:id="rId32"/>
    <p:sldId id="358" r:id="rId33"/>
    <p:sldId id="389" r:id="rId34"/>
    <p:sldId id="343" r:id="rId35"/>
    <p:sldId id="340" r:id="rId36"/>
    <p:sldId id="384" r:id="rId37"/>
    <p:sldId id="382" r:id="rId38"/>
    <p:sldId id="352" r:id="rId39"/>
    <p:sldId id="362" r:id="rId40"/>
    <p:sldId id="344" r:id="rId41"/>
    <p:sldId id="377" r:id="rId42"/>
    <p:sldId id="387" r:id="rId43"/>
    <p:sldId id="371" r:id="rId44"/>
    <p:sldId id="388" r:id="rId45"/>
    <p:sldId id="329" r:id="rId46"/>
    <p:sldId id="345" r:id="rId47"/>
    <p:sldId id="346" r:id="rId48"/>
    <p:sldId id="391" r:id="rId49"/>
    <p:sldId id="330" r:id="rId50"/>
    <p:sldId id="347" r:id="rId51"/>
    <p:sldId id="348" r:id="rId52"/>
    <p:sldId id="392" r:id="rId53"/>
    <p:sldId id="331" r:id="rId54"/>
    <p:sldId id="349" r:id="rId55"/>
    <p:sldId id="350" r:id="rId56"/>
    <p:sldId id="297" r:id="rId57"/>
  </p:sldIdLst>
  <p:sldSz cx="9144000" cy="6858000" type="screen4x3"/>
  <p:notesSz cx="6950075" cy="9236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9C1D5"/>
    <a:srgbClr val="FFFF05"/>
    <a:srgbClr val="009DD9"/>
    <a:srgbClr val="4747D1"/>
    <a:srgbClr val="FF9015"/>
    <a:srgbClr val="47AAC5"/>
    <a:srgbClr val="CC0000"/>
    <a:srgbClr val="2B9B0D"/>
    <a:srgbClr val="7933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683" autoAdjust="0"/>
    <p:restoredTop sz="99642" autoAdjust="0"/>
  </p:normalViewPr>
  <p:slideViewPr>
    <p:cSldViewPr snapToObjects="1">
      <p:cViewPr>
        <p:scale>
          <a:sx n="70" d="100"/>
          <a:sy n="70" d="100"/>
        </p:scale>
        <p:origin x="-330" y="-186"/>
      </p:cViewPr>
      <p:guideLst>
        <p:guide orient="horz" pos="2160"/>
        <p:guide pos="2880"/>
      </p:guideLst>
    </p:cSldViewPr>
  </p:slideViewPr>
  <p:notesTextViewPr>
    <p:cViewPr>
      <p:scale>
        <a:sx n="100" d="100"/>
        <a:sy n="100" d="100"/>
      </p:scale>
      <p:origin x="0" y="0"/>
    </p:cViewPr>
  </p:notesTextViewPr>
  <p:notesViewPr>
    <p:cSldViewPr snapToObjects="1">
      <p:cViewPr varScale="1">
        <p:scale>
          <a:sx n="88" d="100"/>
          <a:sy n="88" d="100"/>
        </p:scale>
        <p:origin x="-1680" y="-102"/>
      </p:cViewPr>
      <p:guideLst>
        <p:guide orient="horz" pos="2909"/>
        <p:guide pos="218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94A3D-08E6-4EC6-A004-FB5C6DA8CD83}" type="doc">
      <dgm:prSet loTypeId="urn:microsoft.com/office/officeart/2005/8/layout/hProcess3" loCatId="process" qsTypeId="urn:microsoft.com/office/officeart/2005/8/quickstyle/3d3" qsCatId="3D" csTypeId="urn:microsoft.com/office/officeart/2005/8/colors/accent1_2" csCatId="accent1" phldr="1"/>
      <dgm:spPr/>
    </dgm:pt>
    <dgm:pt modelId="{8489A91E-014C-4955-B429-EE31C72B7607}" type="pres">
      <dgm:prSet presAssocID="{04E94A3D-08E6-4EC6-A004-FB5C6DA8CD83}" presName="Name0" presStyleCnt="0">
        <dgm:presLayoutVars>
          <dgm:dir/>
          <dgm:animLvl val="lvl"/>
          <dgm:resizeHandles val="exact"/>
        </dgm:presLayoutVars>
      </dgm:prSet>
      <dgm:spPr/>
    </dgm:pt>
    <dgm:pt modelId="{1AE214CB-D1F1-460F-A3BE-80F5C84D43DC}" type="pres">
      <dgm:prSet presAssocID="{04E94A3D-08E6-4EC6-A004-FB5C6DA8CD83}" presName="dummy" presStyleCnt="0"/>
      <dgm:spPr/>
    </dgm:pt>
    <dgm:pt modelId="{6BCD1845-23A1-4BA1-9AE0-C5F8182B50FF}" type="pres">
      <dgm:prSet presAssocID="{04E94A3D-08E6-4EC6-A004-FB5C6DA8CD83}" presName="linH" presStyleCnt="0"/>
      <dgm:spPr/>
    </dgm:pt>
    <dgm:pt modelId="{31291853-2F59-4B03-8FBF-4EA5524C644B}" type="pres">
      <dgm:prSet presAssocID="{04E94A3D-08E6-4EC6-A004-FB5C6DA8CD83}" presName="padding1" presStyleCnt="0"/>
      <dgm:spPr/>
    </dgm:pt>
    <dgm:pt modelId="{D102A88E-54CF-4433-88BA-7051739014CD}" type="pres">
      <dgm:prSet presAssocID="{04E94A3D-08E6-4EC6-A004-FB5C6DA8CD83}" presName="padding2" presStyleCnt="0"/>
      <dgm:spPr/>
    </dgm:pt>
    <dgm:pt modelId="{9280A60F-8F08-4916-976B-B7BE92DF1CE8}" type="pres">
      <dgm:prSet presAssocID="{04E94A3D-08E6-4EC6-A004-FB5C6DA8CD83}" presName="negArrow" presStyleCnt="0"/>
      <dgm:spPr/>
    </dgm:pt>
    <dgm:pt modelId="{6FAA6614-1E11-40E1-BC9E-4BB81534F89B}" type="pres">
      <dgm:prSet presAssocID="{04E94A3D-08E6-4EC6-A004-FB5C6DA8CD83}" presName="backgroundArrow" presStyleLbl="node1" presStyleIdx="0" presStyleCnt="1" custAng="16200000" custScaleX="23674" custScaleY="34132" custLinFactNeighborX="26317" custLinFactNeighborY="-22815"/>
      <dgm:spPr/>
    </dgm:pt>
  </dgm:ptLst>
  <dgm:cxnLst>
    <dgm:cxn modelId="{F126987F-D239-4ADB-8A07-02A8BFE17F18}" type="presOf" srcId="{04E94A3D-08E6-4EC6-A004-FB5C6DA8CD83}" destId="{8489A91E-014C-4955-B429-EE31C72B7607}" srcOrd="0" destOrd="0" presId="urn:microsoft.com/office/officeart/2005/8/layout/hProcess3"/>
    <dgm:cxn modelId="{7DABECEF-7A6D-4F46-A18B-A78084FE6118}" type="presParOf" srcId="{8489A91E-014C-4955-B429-EE31C72B7607}" destId="{1AE214CB-D1F1-460F-A3BE-80F5C84D43DC}" srcOrd="0" destOrd="0" presId="urn:microsoft.com/office/officeart/2005/8/layout/hProcess3"/>
    <dgm:cxn modelId="{17F9BDC9-B821-4BBA-9A80-A95A701B369D}" type="presParOf" srcId="{8489A91E-014C-4955-B429-EE31C72B7607}" destId="{6BCD1845-23A1-4BA1-9AE0-C5F8182B50FF}" srcOrd="1" destOrd="0" presId="urn:microsoft.com/office/officeart/2005/8/layout/hProcess3"/>
    <dgm:cxn modelId="{816BB368-B4D5-4755-97BA-B308D6EBADD9}" type="presParOf" srcId="{6BCD1845-23A1-4BA1-9AE0-C5F8182B50FF}" destId="{31291853-2F59-4B03-8FBF-4EA5524C644B}" srcOrd="0" destOrd="0" presId="urn:microsoft.com/office/officeart/2005/8/layout/hProcess3"/>
    <dgm:cxn modelId="{1C504AD9-093F-40A7-83A4-AE27474949BE}" type="presParOf" srcId="{6BCD1845-23A1-4BA1-9AE0-C5F8182B50FF}" destId="{D102A88E-54CF-4433-88BA-7051739014CD}" srcOrd="1" destOrd="0" presId="urn:microsoft.com/office/officeart/2005/8/layout/hProcess3"/>
    <dgm:cxn modelId="{687F00D4-D090-40FF-AFC0-5FFE0DD086CD}" type="presParOf" srcId="{6BCD1845-23A1-4BA1-9AE0-C5F8182B50FF}" destId="{9280A60F-8F08-4916-976B-B7BE92DF1CE8}" srcOrd="2" destOrd="0" presId="urn:microsoft.com/office/officeart/2005/8/layout/hProcess3"/>
    <dgm:cxn modelId="{8458A9AA-04E2-4758-B5EE-77C1157E2C38}" type="presParOf" srcId="{6BCD1845-23A1-4BA1-9AE0-C5F8182B50FF}" destId="{6FAA6614-1E11-40E1-BC9E-4BB81534F89B}" srcOrd="3" destOrd="0" presId="urn:microsoft.com/office/officeart/2005/8/layout/hProcess3"/>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A6614-1E11-40E1-BC9E-4BB81534F89B}">
      <dsp:nvSpPr>
        <dsp:cNvPr id="0" name=""/>
        <dsp:cNvSpPr/>
      </dsp:nvSpPr>
      <dsp:spPr>
        <a:xfrm rot="16200000">
          <a:off x="442085" y="74461"/>
          <a:ext cx="397687" cy="251162"/>
        </a:xfrm>
        <a:prstGeom prst="rightArrow">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267" cy="462096"/>
          </a:xfrm>
          <a:prstGeom prst="rect">
            <a:avLst/>
          </a:prstGeom>
        </p:spPr>
        <p:txBody>
          <a:bodyPr vert="horz" lIns="83000" tIns="41500" rIns="83000" bIns="41500" rtlCol="0"/>
          <a:lstStyle>
            <a:lvl1pPr algn="l">
              <a:defRPr sz="1100"/>
            </a:lvl1pPr>
          </a:lstStyle>
          <a:p>
            <a:endParaRPr lang="en-US"/>
          </a:p>
        </p:txBody>
      </p:sp>
      <p:sp>
        <p:nvSpPr>
          <p:cNvPr id="3" name="Date Placeholder 2"/>
          <p:cNvSpPr>
            <a:spLocks noGrp="1"/>
          </p:cNvSpPr>
          <p:nvPr>
            <p:ph type="dt" sz="quarter" idx="1"/>
          </p:nvPr>
        </p:nvSpPr>
        <p:spPr>
          <a:xfrm>
            <a:off x="3936389" y="0"/>
            <a:ext cx="3012267" cy="462096"/>
          </a:xfrm>
          <a:prstGeom prst="rect">
            <a:avLst/>
          </a:prstGeom>
        </p:spPr>
        <p:txBody>
          <a:bodyPr vert="horz" lIns="83000" tIns="41500" rIns="83000" bIns="41500" rtlCol="0"/>
          <a:lstStyle>
            <a:lvl1pPr algn="r">
              <a:defRPr sz="1100"/>
            </a:lvl1pPr>
          </a:lstStyle>
          <a:p>
            <a:fld id="{7D6E9726-D18F-4BA6-A7A3-0D1AC301ABC9}" type="datetimeFigureOut">
              <a:rPr lang="en-US" smtClean="0"/>
              <a:pPr/>
              <a:t>8/10/2017</a:t>
            </a:fld>
            <a:endParaRPr lang="en-US"/>
          </a:p>
        </p:txBody>
      </p:sp>
      <p:sp>
        <p:nvSpPr>
          <p:cNvPr id="4" name="Footer Placeholder 3"/>
          <p:cNvSpPr>
            <a:spLocks noGrp="1"/>
          </p:cNvSpPr>
          <p:nvPr>
            <p:ph type="ftr" sz="quarter" idx="2"/>
          </p:nvPr>
        </p:nvSpPr>
        <p:spPr>
          <a:xfrm>
            <a:off x="2" y="8772522"/>
            <a:ext cx="3012267" cy="462096"/>
          </a:xfrm>
          <a:prstGeom prst="rect">
            <a:avLst/>
          </a:prstGeom>
        </p:spPr>
        <p:txBody>
          <a:bodyPr vert="horz" lIns="83000" tIns="41500" rIns="83000" bIns="41500" rtlCol="0" anchor="b"/>
          <a:lstStyle>
            <a:lvl1pPr algn="l">
              <a:defRPr sz="1100"/>
            </a:lvl1pPr>
          </a:lstStyle>
          <a:p>
            <a:endParaRPr lang="en-US"/>
          </a:p>
        </p:txBody>
      </p:sp>
      <p:sp>
        <p:nvSpPr>
          <p:cNvPr id="5" name="Slide Number Placeholder 4"/>
          <p:cNvSpPr>
            <a:spLocks noGrp="1"/>
          </p:cNvSpPr>
          <p:nvPr>
            <p:ph type="sldNum" sz="quarter" idx="3"/>
          </p:nvPr>
        </p:nvSpPr>
        <p:spPr>
          <a:xfrm>
            <a:off x="3936389" y="8772522"/>
            <a:ext cx="3012267" cy="462096"/>
          </a:xfrm>
          <a:prstGeom prst="rect">
            <a:avLst/>
          </a:prstGeom>
        </p:spPr>
        <p:txBody>
          <a:bodyPr vert="horz" lIns="83000" tIns="41500" rIns="83000" bIns="41500" rtlCol="0" anchor="b"/>
          <a:lstStyle>
            <a:lvl1pPr algn="r">
              <a:defRPr sz="1100"/>
            </a:lvl1pPr>
          </a:lstStyle>
          <a:p>
            <a:fld id="{8B723097-CD0A-4556-B075-D6CEDD7F1323}" type="slidenum">
              <a:rPr lang="en-US" smtClean="0"/>
              <a:pPr/>
              <a:t>‹Nº›</a:t>
            </a:fld>
            <a:endParaRPr lang="en-US"/>
          </a:p>
        </p:txBody>
      </p:sp>
    </p:spTree>
    <p:extLst>
      <p:ext uri="{BB962C8B-B14F-4D97-AF65-F5344CB8AC3E}">
        <p14:creationId xmlns="" xmlns:p14="http://schemas.microsoft.com/office/powerpoint/2010/main" val="8110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540" cy="4620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341" y="2"/>
            <a:ext cx="3011540" cy="462015"/>
          </a:xfrm>
          <a:prstGeom prst="rect">
            <a:avLst/>
          </a:prstGeom>
        </p:spPr>
        <p:txBody>
          <a:bodyPr vert="horz" lIns="91440" tIns="45720" rIns="91440" bIns="45720" rtlCol="0"/>
          <a:lstStyle>
            <a:lvl1pPr algn="r">
              <a:defRPr sz="1200"/>
            </a:lvl1pPr>
          </a:lstStyle>
          <a:p>
            <a:fld id="{8F1306FC-2EC7-42C2-A063-125FBD572C9A}" type="datetimeFigureOut">
              <a:rPr lang="en-US" smtClean="0"/>
              <a:pPr/>
              <a:t>8/10/2017</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248" y="4388087"/>
            <a:ext cx="5559582" cy="41560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953"/>
            <a:ext cx="3011540" cy="4620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341" y="8771953"/>
            <a:ext cx="3011540" cy="462015"/>
          </a:xfrm>
          <a:prstGeom prst="rect">
            <a:avLst/>
          </a:prstGeom>
        </p:spPr>
        <p:txBody>
          <a:bodyPr vert="horz" lIns="91440" tIns="45720" rIns="91440" bIns="45720" rtlCol="0" anchor="b"/>
          <a:lstStyle>
            <a:lvl1pPr algn="r">
              <a:defRPr sz="1200"/>
            </a:lvl1pPr>
          </a:lstStyle>
          <a:p>
            <a:fld id="{250FD53A-0661-42E7-81A4-1C75F92261A4}" type="slidenum">
              <a:rPr lang="en-US" smtClean="0"/>
              <a:pPr/>
              <a:t>‹Nº›</a:t>
            </a:fld>
            <a:endParaRPr lang="en-US"/>
          </a:p>
        </p:txBody>
      </p:sp>
    </p:spTree>
    <p:extLst>
      <p:ext uri="{BB962C8B-B14F-4D97-AF65-F5344CB8AC3E}">
        <p14:creationId xmlns="" xmlns:p14="http://schemas.microsoft.com/office/powerpoint/2010/main" val="160935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FD53A-0661-42E7-81A4-1C75F92261A4}" type="slidenum">
              <a:rPr lang="en-US" smtClean="0"/>
              <a:pPr/>
              <a:t>1</a:t>
            </a:fld>
            <a:endParaRPr lang="en-US" dirty="0"/>
          </a:p>
        </p:txBody>
      </p:sp>
    </p:spTree>
    <p:extLst>
      <p:ext uri="{BB962C8B-B14F-4D97-AF65-F5344CB8AC3E}">
        <p14:creationId xmlns="" xmlns:p14="http://schemas.microsoft.com/office/powerpoint/2010/main" val="376232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dirty="0" smtClean="0"/>
              <a:t>1. Es importante explicar porque</a:t>
            </a:r>
            <a:r>
              <a:rPr lang="es-SV" baseline="0" dirty="0" smtClean="0"/>
              <a:t> es relevante el porcentaje de trámites de Primera Vez (El trámite de Primera Vez es por medio del cual se otorga la identidad al ciudadano).</a:t>
            </a:r>
            <a:endParaRPr lang="es-SV" dirty="0" smtClean="0"/>
          </a:p>
        </p:txBody>
      </p:sp>
      <p:sp>
        <p:nvSpPr>
          <p:cNvPr id="4" name="Slide Number Placeholder 3"/>
          <p:cNvSpPr>
            <a:spLocks noGrp="1"/>
          </p:cNvSpPr>
          <p:nvPr>
            <p:ph type="sldNum" sz="quarter" idx="10"/>
          </p:nvPr>
        </p:nvSpPr>
        <p:spPr/>
        <p:txBody>
          <a:bodyPr/>
          <a:lstStyle/>
          <a:p>
            <a:fld id="{250FD53A-0661-42E7-81A4-1C75F92261A4}" type="slidenum">
              <a:rPr lang="en-US" smtClean="0"/>
              <a:pPr/>
              <a:t>5</a:t>
            </a:fld>
            <a:endParaRPr lang="en-US"/>
          </a:p>
        </p:txBody>
      </p:sp>
    </p:spTree>
    <p:extLst>
      <p:ext uri="{BB962C8B-B14F-4D97-AF65-F5344CB8AC3E}">
        <p14:creationId xmlns="" xmlns:p14="http://schemas.microsoft.com/office/powerpoint/2010/main" val="83602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SV" dirty="0" smtClean="0"/>
              <a:t>1. Es importante explicar porque</a:t>
            </a:r>
            <a:r>
              <a:rPr lang="es-SV" baseline="0" dirty="0" smtClean="0"/>
              <a:t> es relevante el porcentaje de trámites de Primera Vez (El trámite de Primera Vez es por medio del cual se otorga la identidad al ciudadano).</a:t>
            </a:r>
            <a:endParaRPr lang="es-SV" dirty="0"/>
          </a:p>
        </p:txBody>
      </p:sp>
      <p:sp>
        <p:nvSpPr>
          <p:cNvPr id="4" name="Slide Number Placeholder 3"/>
          <p:cNvSpPr>
            <a:spLocks noGrp="1"/>
          </p:cNvSpPr>
          <p:nvPr>
            <p:ph type="sldNum" sz="quarter" idx="10"/>
          </p:nvPr>
        </p:nvSpPr>
        <p:spPr/>
        <p:txBody>
          <a:bodyPr/>
          <a:lstStyle/>
          <a:p>
            <a:fld id="{250FD53A-0661-42E7-81A4-1C75F92261A4}" type="slidenum">
              <a:rPr lang="en-US" smtClean="0"/>
              <a:pPr/>
              <a:t>7</a:t>
            </a:fld>
            <a:endParaRPr lang="en-US"/>
          </a:p>
        </p:txBody>
      </p:sp>
    </p:spTree>
    <p:extLst>
      <p:ext uri="{BB962C8B-B14F-4D97-AF65-F5344CB8AC3E}">
        <p14:creationId xmlns="" xmlns:p14="http://schemas.microsoft.com/office/powerpoint/2010/main" val="249242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10"/>
          </p:nvPr>
        </p:nvSpPr>
        <p:spPr/>
        <p:txBody>
          <a:bodyPr/>
          <a:lstStyle/>
          <a:p>
            <a:fld id="{250FD53A-0661-42E7-81A4-1C75F92261A4}" type="slidenum">
              <a:rPr lang="en-US" smtClean="0"/>
              <a:pPr/>
              <a:t>21</a:t>
            </a:fld>
            <a:endParaRPr lang="en-US"/>
          </a:p>
        </p:txBody>
      </p:sp>
    </p:spTree>
    <p:extLst>
      <p:ext uri="{BB962C8B-B14F-4D97-AF65-F5344CB8AC3E}">
        <p14:creationId xmlns="" xmlns:p14="http://schemas.microsoft.com/office/powerpoint/2010/main" val="335565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704160"/>
            <a:ext cx="8229240" cy="1143000"/>
          </a:xfrm>
          <a:prstGeom prst="rect">
            <a:avLst/>
          </a:prstGeom>
        </p:spPr>
        <p:txBody>
          <a:bodyPr wrap="none" lIns="0" tIns="0" rIns="0" bIns="0" anchor="ctr"/>
          <a:lstStyle/>
          <a:p>
            <a:endParaRPr/>
          </a:p>
        </p:txBody>
      </p:sp>
      <p:sp>
        <p:nvSpPr>
          <p:cNvPr id="10" name="PlaceHolder 2"/>
          <p:cNvSpPr>
            <a:spLocks noGrp="1"/>
          </p:cNvSpPr>
          <p:nvPr>
            <p:ph type="subTitle"/>
          </p:nvPr>
        </p:nvSpPr>
        <p:spPr>
          <a:xfrm>
            <a:off x="457200" y="1935360"/>
            <a:ext cx="8229240" cy="4389120"/>
          </a:xfrm>
          <a:prstGeom prst="rect">
            <a:avLst/>
          </a:prstGeom>
        </p:spPr>
        <p:txBody>
          <a:bodyPr wrap="none"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lvl1pPr>
              <a:defRPr sz="3200"/>
            </a:lvl1pPr>
          </a:lstStyle>
          <a:p>
            <a:r>
              <a:rPr kumimoji="0" lang="es-ES" dirty="0" smtClean="0"/>
              <a:t>Haga clic para modificar el estilo de título del patrón</a:t>
            </a:r>
            <a:endParaRPr kumimoji="0" lang="en-US" dirty="0"/>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307918-7CE5-4FFC-93A1-6EE61664BC6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46307918-7CE5-4FFC-93A1-6EE61664BC6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7B4874-0857-41E8-8CBC-EBA7CFE931FD}"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21.png"/><Relationship Id="rId10" Type="http://schemas.microsoft.com/office/2007/relationships/diagramDrawing" Target="../diagrams/drawing1.xml"/><Relationship Id="rId4" Type="http://schemas.openxmlformats.org/officeDocument/2006/relationships/image" Target="../media/image20.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539552" y="4013614"/>
            <a:ext cx="8352928" cy="1431610"/>
          </a:xfrm>
          <a:prstGeom prst="rect">
            <a:avLst/>
          </a:prstGeom>
        </p:spPr>
        <p:txBody>
          <a:bodyPr lIns="0" tIns="0" rIns="18360" bIns="0" anchor="b"/>
          <a:lstStyle/>
          <a:p>
            <a:pPr algn="ctr">
              <a:lnSpc>
                <a:spcPct val="100000"/>
              </a:lnSpc>
            </a:pPr>
            <a:r>
              <a:rPr lang="es-SV" sz="4400" b="1" dirty="0" smtClean="0">
                <a:solidFill>
                  <a:schemeClr val="tx2">
                    <a:lumMod val="75000"/>
                  </a:schemeClr>
                </a:solidFill>
              </a:rPr>
              <a:t>Informe de Rendición de Cuentas </a:t>
            </a:r>
          </a:p>
          <a:p>
            <a:pPr algn="ctr">
              <a:lnSpc>
                <a:spcPct val="100000"/>
              </a:lnSpc>
            </a:pPr>
            <a:r>
              <a:rPr lang="es-SV" sz="4400" b="1" dirty="0" smtClean="0">
                <a:solidFill>
                  <a:schemeClr val="tx2">
                    <a:lumMod val="75000"/>
                  </a:schemeClr>
                </a:solidFill>
              </a:rPr>
              <a:t>JUNIO 2015 – FEBRERO 2016</a:t>
            </a:r>
            <a:endParaRPr sz="4400" b="1" dirty="0">
              <a:solidFill>
                <a:schemeClr val="tx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28470" y="1784464"/>
            <a:ext cx="3171522" cy="85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083995" y="1556792"/>
            <a:ext cx="7011987" cy="1335088"/>
            <a:chOff x="4107" y="-330"/>
            <a:chExt cx="11044" cy="2103"/>
          </a:xfrm>
        </p:grpSpPr>
        <p:grpSp>
          <p:nvGrpSpPr>
            <p:cNvPr id="3" name="Group 5"/>
            <p:cNvGrpSpPr>
              <a:grpSpLocks/>
            </p:cNvGrpSpPr>
            <p:nvPr/>
          </p:nvGrpSpPr>
          <p:grpSpPr bwMode="auto">
            <a:xfrm>
              <a:off x="4125" y="-283"/>
              <a:ext cx="11008" cy="2"/>
              <a:chOff x="4125" y="-283"/>
              <a:chExt cx="11008" cy="2"/>
            </a:xfrm>
          </p:grpSpPr>
          <p:sp>
            <p:nvSpPr>
              <p:cNvPr id="12" name="Freeform 6"/>
              <p:cNvSpPr>
                <a:spLocks/>
              </p:cNvSpPr>
              <p:nvPr/>
            </p:nvSpPr>
            <p:spPr bwMode="auto">
              <a:xfrm>
                <a:off x="4125" y="-283"/>
                <a:ext cx="11008" cy="2"/>
              </a:xfrm>
              <a:custGeom>
                <a:avLst/>
                <a:gdLst>
                  <a:gd name="T0" fmla="+- 0 4125 4125"/>
                  <a:gd name="T1" fmla="*/ T0 w 11008"/>
                  <a:gd name="T2" fmla="+- 0 15133 4125"/>
                  <a:gd name="T3" fmla="*/ T2 w 11008"/>
                </a:gdLst>
                <a:ahLst/>
                <a:cxnLst>
                  <a:cxn ang="0">
                    <a:pos x="T1" y="0"/>
                  </a:cxn>
                  <a:cxn ang="0">
                    <a:pos x="T3" y="0"/>
                  </a:cxn>
                </a:cxnLst>
                <a:rect l="0" t="0" r="r" b="b"/>
                <a:pathLst>
                  <a:path w="11008">
                    <a:moveTo>
                      <a:pt x="0" y="0"/>
                    </a:moveTo>
                    <a:lnTo>
                      <a:pt x="11008" y="0"/>
                    </a:lnTo>
                  </a:path>
                </a:pathLst>
              </a:custGeom>
              <a:noFill/>
              <a:ln w="22857">
                <a:solidFill>
                  <a:srgbClr val="3490C3"/>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dirty="0"/>
              </a:p>
            </p:txBody>
          </p:sp>
        </p:grpSp>
        <p:grpSp>
          <p:nvGrpSpPr>
            <p:cNvPr id="4" name="Group 7"/>
            <p:cNvGrpSpPr>
              <a:grpSpLocks/>
            </p:cNvGrpSpPr>
            <p:nvPr/>
          </p:nvGrpSpPr>
          <p:grpSpPr bwMode="auto">
            <a:xfrm>
              <a:off x="4154" y="-301"/>
              <a:ext cx="2" cy="2045"/>
              <a:chOff x="4154" y="-301"/>
              <a:chExt cx="2" cy="2045"/>
            </a:xfrm>
          </p:grpSpPr>
          <p:sp>
            <p:nvSpPr>
              <p:cNvPr id="11" name="Freeform 8"/>
              <p:cNvSpPr>
                <a:spLocks/>
              </p:cNvSpPr>
              <p:nvPr/>
            </p:nvSpPr>
            <p:spPr bwMode="auto">
              <a:xfrm>
                <a:off x="4154" y="-301"/>
                <a:ext cx="2" cy="2045"/>
              </a:xfrm>
              <a:custGeom>
                <a:avLst/>
                <a:gdLst>
                  <a:gd name="T0" fmla="+- 0 1744 -301"/>
                  <a:gd name="T1" fmla="*/ 1744 h 2045"/>
                  <a:gd name="T2" fmla="+- 0 -301 -301"/>
                  <a:gd name="T3" fmla="*/ -301 h 2045"/>
                </a:gdLst>
                <a:ahLst/>
                <a:cxnLst>
                  <a:cxn ang="0">
                    <a:pos x="0" y="T1"/>
                  </a:cxn>
                  <a:cxn ang="0">
                    <a:pos x="0" y="T3"/>
                  </a:cxn>
                </a:cxnLst>
                <a:rect l="0" t="0" r="r" b="b"/>
                <a:pathLst>
                  <a:path h="2045">
                    <a:moveTo>
                      <a:pt x="0" y="2045"/>
                    </a:moveTo>
                    <a:lnTo>
                      <a:pt x="0" y="0"/>
                    </a:lnTo>
                  </a:path>
                </a:pathLst>
              </a:custGeom>
              <a:noFill/>
              <a:ln w="36571">
                <a:solidFill>
                  <a:srgbClr val="90ACB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dirty="0"/>
              </a:p>
            </p:txBody>
          </p:sp>
        </p:grpSp>
        <p:grpSp>
          <p:nvGrpSpPr>
            <p:cNvPr id="5" name="Group 9"/>
            <p:cNvGrpSpPr>
              <a:grpSpLocks/>
            </p:cNvGrpSpPr>
            <p:nvPr/>
          </p:nvGrpSpPr>
          <p:grpSpPr bwMode="auto">
            <a:xfrm>
              <a:off x="10395" y="-13"/>
              <a:ext cx="2" cy="1484"/>
              <a:chOff x="10395" y="-13"/>
              <a:chExt cx="2" cy="1484"/>
            </a:xfrm>
          </p:grpSpPr>
          <p:sp>
            <p:nvSpPr>
              <p:cNvPr id="10" name="Freeform 10"/>
              <p:cNvSpPr>
                <a:spLocks/>
              </p:cNvSpPr>
              <p:nvPr/>
            </p:nvSpPr>
            <p:spPr bwMode="auto">
              <a:xfrm>
                <a:off x="10395" y="-13"/>
                <a:ext cx="2" cy="1484"/>
              </a:xfrm>
              <a:custGeom>
                <a:avLst/>
                <a:gdLst>
                  <a:gd name="T0" fmla="+- 0 1470 -13"/>
                  <a:gd name="T1" fmla="*/ 1470 h 1484"/>
                  <a:gd name="T2" fmla="+- 0 -13 -13"/>
                  <a:gd name="T3" fmla="*/ -13 h 1484"/>
                </a:gdLst>
                <a:ahLst/>
                <a:cxnLst>
                  <a:cxn ang="0">
                    <a:pos x="0" y="T1"/>
                  </a:cxn>
                  <a:cxn ang="0">
                    <a:pos x="0" y="T3"/>
                  </a:cxn>
                </a:cxnLst>
                <a:rect l="0" t="0" r="r" b="b"/>
                <a:pathLst>
                  <a:path h="1484">
                    <a:moveTo>
                      <a:pt x="0" y="1483"/>
                    </a:moveTo>
                    <a:lnTo>
                      <a:pt x="0" y="0"/>
                    </a:lnTo>
                  </a:path>
                </a:pathLst>
              </a:custGeom>
              <a:noFill/>
              <a:ln w="36571">
                <a:solidFill>
                  <a:srgbClr val="90AFB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dirty="0"/>
              </a:p>
            </p:txBody>
          </p:sp>
        </p:grpSp>
        <p:grpSp>
          <p:nvGrpSpPr>
            <p:cNvPr id="6" name="Group 11"/>
            <p:cNvGrpSpPr>
              <a:grpSpLocks/>
            </p:cNvGrpSpPr>
            <p:nvPr/>
          </p:nvGrpSpPr>
          <p:grpSpPr bwMode="auto">
            <a:xfrm>
              <a:off x="4125" y="1729"/>
              <a:ext cx="11008" cy="2"/>
              <a:chOff x="4125" y="1729"/>
              <a:chExt cx="11008" cy="2"/>
            </a:xfrm>
          </p:grpSpPr>
          <p:sp>
            <p:nvSpPr>
              <p:cNvPr id="9" name="Freeform 12"/>
              <p:cNvSpPr>
                <a:spLocks/>
              </p:cNvSpPr>
              <p:nvPr/>
            </p:nvSpPr>
            <p:spPr bwMode="auto">
              <a:xfrm>
                <a:off x="4125" y="1729"/>
                <a:ext cx="11008" cy="2"/>
              </a:xfrm>
              <a:custGeom>
                <a:avLst/>
                <a:gdLst>
                  <a:gd name="T0" fmla="+- 0 4125 4125"/>
                  <a:gd name="T1" fmla="*/ T0 w 11008"/>
                  <a:gd name="T2" fmla="+- 0 15133 4125"/>
                  <a:gd name="T3" fmla="*/ T2 w 11008"/>
                </a:gdLst>
                <a:ahLst/>
                <a:cxnLst>
                  <a:cxn ang="0">
                    <a:pos x="T1" y="0"/>
                  </a:cxn>
                  <a:cxn ang="0">
                    <a:pos x="T3" y="0"/>
                  </a:cxn>
                </a:cxnLst>
                <a:rect l="0" t="0" r="r" b="b"/>
                <a:pathLst>
                  <a:path w="11008">
                    <a:moveTo>
                      <a:pt x="0" y="0"/>
                    </a:moveTo>
                    <a:lnTo>
                      <a:pt x="11008" y="0"/>
                    </a:lnTo>
                  </a:path>
                </a:pathLst>
              </a:custGeom>
              <a:noFill/>
              <a:ln w="18286">
                <a:solidFill>
                  <a:srgbClr val="1F87B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dirty="0"/>
              </a:p>
            </p:txBody>
          </p:sp>
        </p:grpSp>
        <p:grpSp>
          <p:nvGrpSpPr>
            <p:cNvPr id="7" name="Group 13"/>
            <p:cNvGrpSpPr>
              <a:grpSpLocks/>
            </p:cNvGrpSpPr>
            <p:nvPr/>
          </p:nvGrpSpPr>
          <p:grpSpPr bwMode="auto">
            <a:xfrm>
              <a:off x="15104" y="-301"/>
              <a:ext cx="2" cy="2045"/>
              <a:chOff x="15104" y="-301"/>
              <a:chExt cx="2" cy="2045"/>
            </a:xfrm>
          </p:grpSpPr>
          <p:sp>
            <p:nvSpPr>
              <p:cNvPr id="8" name="Freeform 14"/>
              <p:cNvSpPr>
                <a:spLocks/>
              </p:cNvSpPr>
              <p:nvPr/>
            </p:nvSpPr>
            <p:spPr bwMode="auto">
              <a:xfrm>
                <a:off x="15104" y="-301"/>
                <a:ext cx="2" cy="2045"/>
              </a:xfrm>
              <a:custGeom>
                <a:avLst/>
                <a:gdLst>
                  <a:gd name="T0" fmla="+- 0 1744 -301"/>
                  <a:gd name="T1" fmla="*/ 1744 h 2045"/>
                  <a:gd name="T2" fmla="+- 0 -301 -301"/>
                  <a:gd name="T3" fmla="*/ -301 h 2045"/>
                </a:gdLst>
                <a:ahLst/>
                <a:cxnLst>
                  <a:cxn ang="0">
                    <a:pos x="0" y="T1"/>
                  </a:cxn>
                  <a:cxn ang="0">
                    <a:pos x="0" y="T3"/>
                  </a:cxn>
                </a:cxnLst>
                <a:rect l="0" t="0" r="r" b="b"/>
                <a:pathLst>
                  <a:path h="2045">
                    <a:moveTo>
                      <a:pt x="0" y="2045"/>
                    </a:moveTo>
                    <a:lnTo>
                      <a:pt x="0" y="0"/>
                    </a:lnTo>
                  </a:path>
                </a:pathLst>
              </a:custGeom>
              <a:noFill/>
              <a:ln w="36571">
                <a:solidFill>
                  <a:srgbClr val="80AFB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dirty="0"/>
              </a:p>
            </p:txBody>
          </p:sp>
        </p:grpSp>
      </p:grpSp>
      <p:pic>
        <p:nvPicPr>
          <p:cNvPr id="17" name="3 Imagen"/>
          <p:cNvPicPr/>
          <p:nvPr/>
        </p:nvPicPr>
        <p:blipFill>
          <a:blip r:embed="rId4"/>
          <a:stretch>
            <a:fillRect/>
          </a:stretch>
        </p:blipFill>
        <p:spPr>
          <a:xfrm>
            <a:off x="5292080" y="1662477"/>
            <a:ext cx="2123280" cy="1052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307918-7CE5-4FFC-93A1-6EE61664BC60}" type="slidenum">
              <a:rPr lang="es-ES" smtClean="0"/>
              <a:pPr/>
              <a:t>10</a:t>
            </a:fld>
            <a:endParaRPr lang="es-ES"/>
          </a:p>
        </p:txBody>
      </p:sp>
      <p:sp>
        <p:nvSpPr>
          <p:cNvPr id="5" name="Title 1"/>
          <p:cNvSpPr txBox="1">
            <a:spLocks/>
          </p:cNvSpPr>
          <p:nvPr/>
        </p:nvSpPr>
        <p:spPr>
          <a:xfrm>
            <a:off x="323528" y="620688"/>
            <a:ext cx="8740080" cy="650336"/>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sz="2600" b="1" dirty="0" smtClean="0">
                <a:latin typeface="Arial" panose="020B0604020202020204" pitchFamily="34" charset="0"/>
                <a:cs typeface="Arial" panose="020B0604020202020204" pitchFamily="34" charset="0"/>
              </a:rPr>
              <a:t>Traspaso de operaciones de </a:t>
            </a:r>
            <a:r>
              <a:rPr lang="es-SV" sz="2600" b="1" dirty="0" err="1" smtClean="0">
                <a:latin typeface="Arial" panose="020B0604020202020204" pitchFamily="34" charset="0"/>
                <a:cs typeface="Arial" panose="020B0604020202020204" pitchFamily="34" charset="0"/>
              </a:rPr>
              <a:t>Docusal</a:t>
            </a:r>
            <a:r>
              <a:rPr lang="es-SV" sz="2600" b="1" dirty="0" smtClean="0">
                <a:latin typeface="Arial" panose="020B0604020202020204" pitchFamily="34" charset="0"/>
                <a:cs typeface="Arial" panose="020B0604020202020204" pitchFamily="34" charset="0"/>
              </a:rPr>
              <a:t> a </a:t>
            </a:r>
            <a:r>
              <a:rPr lang="es-SV" sz="2600" b="1" dirty="0" err="1" smtClean="0">
                <a:latin typeface="Arial" panose="020B0604020202020204" pitchFamily="34" charset="0"/>
                <a:cs typeface="Arial" panose="020B0604020202020204" pitchFamily="34" charset="0"/>
              </a:rPr>
              <a:t>Mühlbauer</a:t>
            </a:r>
            <a:r>
              <a:rPr lang="es-SV" sz="2600" b="1" dirty="0" smtClean="0">
                <a:latin typeface="Arial" panose="020B0604020202020204" pitchFamily="34" charset="0"/>
                <a:cs typeface="Arial" panose="020B0604020202020204" pitchFamily="34" charset="0"/>
              </a:rPr>
              <a:t> (1/2)</a:t>
            </a:r>
            <a:endParaRPr lang="es-SV" sz="2600" b="1" dirty="0">
              <a:latin typeface="Arial" panose="020B0604020202020204" pitchFamily="34" charset="0"/>
              <a:cs typeface="Arial" panose="020B0604020202020204" pitchFamily="34" charset="0"/>
            </a:endParaRPr>
          </a:p>
        </p:txBody>
      </p:sp>
      <p:sp>
        <p:nvSpPr>
          <p:cNvPr id="6" name="Rectangle 345"/>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7" name="Content Placeholder 8"/>
          <p:cNvSpPr>
            <a:spLocks noGrp="1"/>
          </p:cNvSpPr>
          <p:nvPr>
            <p:ph idx="1"/>
          </p:nvPr>
        </p:nvSpPr>
        <p:spPr>
          <a:xfrm>
            <a:off x="323528" y="1628800"/>
            <a:ext cx="8568952" cy="4104456"/>
          </a:xfrm>
        </p:spPr>
        <p:txBody>
          <a:bodyPr>
            <a:noAutofit/>
          </a:bodyPr>
          <a:lstStyle/>
          <a:p>
            <a:pPr algn="just">
              <a:spcBef>
                <a:spcPts val="1200"/>
              </a:spcBef>
              <a:spcAft>
                <a:spcPts val="1200"/>
              </a:spcAft>
            </a:pPr>
            <a:r>
              <a:rPr lang="es-ES" sz="2400" dirty="0">
                <a:latin typeface="Arial" panose="020B0604020202020204" pitchFamily="34" charset="0"/>
                <a:cs typeface="Arial" panose="020B0604020202020204" pitchFamily="34" charset="0"/>
              </a:rPr>
              <a:t>El 30 de junio de 2011 se realizó </a:t>
            </a:r>
            <a:r>
              <a:rPr lang="es-ES" sz="2400" dirty="0" smtClean="0">
                <a:latin typeface="Arial" panose="020B0604020202020204" pitchFamily="34" charset="0"/>
                <a:cs typeface="Arial" panose="020B0604020202020204" pitchFamily="34" charset="0"/>
              </a:rPr>
              <a:t>el traspaso de </a:t>
            </a:r>
            <a:r>
              <a:rPr lang="es-ES" sz="2400" dirty="0">
                <a:latin typeface="Arial" panose="020B0604020202020204" pitchFamily="34" charset="0"/>
                <a:cs typeface="Arial" panose="020B0604020202020204" pitchFamily="34" charset="0"/>
              </a:rPr>
              <a:t>operación de la empresa </a:t>
            </a:r>
            <a:r>
              <a:rPr lang="es-ES" sz="2400" dirty="0" err="1">
                <a:latin typeface="Arial" panose="020B0604020202020204" pitchFamily="34" charset="0"/>
                <a:cs typeface="Arial" panose="020B0604020202020204" pitchFamily="34" charset="0"/>
              </a:rPr>
              <a:t>Docusal</a:t>
            </a:r>
            <a:r>
              <a:rPr lang="es-ES" sz="2400" dirty="0">
                <a:latin typeface="Arial" panose="020B0604020202020204" pitchFamily="34" charset="0"/>
                <a:cs typeface="Arial" panose="020B0604020202020204" pitchFamily="34" charset="0"/>
              </a:rPr>
              <a:t> a </a:t>
            </a:r>
            <a:r>
              <a:rPr lang="es-ES" sz="2400" dirty="0" err="1">
                <a:latin typeface="Arial" panose="020B0604020202020204" pitchFamily="34" charset="0"/>
                <a:cs typeface="Arial" panose="020B0604020202020204" pitchFamily="34" charset="0"/>
              </a:rPr>
              <a:t>Mühlbauer</a:t>
            </a:r>
            <a:r>
              <a:rPr lang="es-SV" sz="2400" dirty="0" smtClean="0">
                <a:latin typeface="Arial" panose="020B0604020202020204" pitchFamily="34" charset="0"/>
                <a:cs typeface="Arial" panose="020B0604020202020204" pitchFamily="34" charset="0"/>
              </a:rPr>
              <a:t>.</a:t>
            </a:r>
            <a:endParaRPr lang="es-SV" sz="2400" dirty="0">
              <a:latin typeface="Arial" panose="020B0604020202020204" pitchFamily="34" charset="0"/>
              <a:cs typeface="Arial" panose="020B0604020202020204" pitchFamily="34" charset="0"/>
            </a:endParaRPr>
          </a:p>
          <a:p>
            <a:pPr algn="just">
              <a:spcBef>
                <a:spcPts val="1200"/>
              </a:spcBef>
              <a:spcAft>
                <a:spcPts val="1200"/>
              </a:spcAft>
            </a:pPr>
            <a:r>
              <a:rPr lang="es-SV" sz="2400" dirty="0">
                <a:latin typeface="Arial" panose="020B0604020202020204" pitchFamily="34" charset="0"/>
                <a:cs typeface="Arial" panose="020B0604020202020204" pitchFamily="34" charset="0"/>
              </a:rPr>
              <a:t>La empresa </a:t>
            </a:r>
            <a:r>
              <a:rPr lang="es-SV" sz="2400" dirty="0" err="1" smtClean="0">
                <a:latin typeface="Arial" panose="020B0604020202020204" pitchFamily="34" charset="0"/>
                <a:cs typeface="Arial" panose="020B0604020202020204" pitchFamily="34" charset="0"/>
              </a:rPr>
              <a:t>Mühlbauer</a:t>
            </a:r>
            <a:r>
              <a:rPr lang="es-SV" sz="2400" dirty="0">
                <a:latin typeface="Arial" panose="020B0604020202020204" pitchFamily="34" charset="0"/>
                <a:cs typeface="Arial" panose="020B0604020202020204" pitchFamily="34" charset="0"/>
              </a:rPr>
              <a:t> </a:t>
            </a:r>
            <a:r>
              <a:rPr lang="es-SV" sz="2400" dirty="0" smtClean="0">
                <a:latin typeface="Arial" panose="020B0604020202020204" pitchFamily="34" charset="0"/>
                <a:cs typeface="Arial" panose="020B0604020202020204" pitchFamily="34" charset="0"/>
              </a:rPr>
              <a:t>inició </a:t>
            </a:r>
            <a:r>
              <a:rPr lang="es-SV" sz="2400" dirty="0">
                <a:latin typeface="Arial" panose="020B0604020202020204" pitchFamily="34" charset="0"/>
                <a:cs typeface="Arial" panose="020B0604020202020204" pitchFamily="34" charset="0"/>
              </a:rPr>
              <a:t>operaciones con los siguientes datos heredados: </a:t>
            </a:r>
          </a:p>
          <a:p>
            <a:pPr marL="268288" indent="0">
              <a:spcBef>
                <a:spcPts val="600"/>
              </a:spcBef>
              <a:spcAft>
                <a:spcPts val="600"/>
              </a:spcAft>
              <a:buNone/>
            </a:pPr>
            <a:r>
              <a:rPr lang="es-ES" sz="2400" dirty="0">
                <a:latin typeface="Arial" panose="020B0604020202020204" pitchFamily="34" charset="0"/>
                <a:cs typeface="Arial" panose="020B0604020202020204" pitchFamily="34" charset="0"/>
              </a:rPr>
              <a:t>La base de datos </a:t>
            </a:r>
            <a:r>
              <a:rPr lang="es-ES" sz="2400" dirty="0" smtClean="0">
                <a:latin typeface="Arial" panose="020B0604020202020204" pitchFamily="34" charset="0"/>
                <a:cs typeface="Arial" panose="020B0604020202020204" pitchFamily="34" charset="0"/>
              </a:rPr>
              <a:t>del DUI contenía:</a:t>
            </a:r>
            <a:endParaRPr lang="es-ES" sz="2000" dirty="0">
              <a:latin typeface="Arial" panose="020B0604020202020204" pitchFamily="34" charset="0"/>
              <a:cs typeface="Arial" panose="020B0604020202020204" pitchFamily="34" charset="0"/>
            </a:endParaRPr>
          </a:p>
          <a:p>
            <a:pPr marL="989013" lvl="2" indent="-268288" algn="just">
              <a:spcBef>
                <a:spcPts val="600"/>
              </a:spcBef>
              <a:spcAft>
                <a:spcPts val="600"/>
              </a:spcAft>
              <a:buNone/>
            </a:pPr>
            <a:r>
              <a:rPr lang="es-ES" sz="2800" b="1" dirty="0" smtClean="0">
                <a:latin typeface="Arial" panose="020B0604020202020204" pitchFamily="34" charset="0"/>
                <a:cs typeface="Arial" panose="020B0604020202020204" pitchFamily="34" charset="0"/>
              </a:rPr>
              <a:t>-</a:t>
            </a:r>
            <a:r>
              <a:rPr lang="es-ES" sz="2800" b="1" dirty="0">
                <a:solidFill>
                  <a:srgbClr val="FF0000"/>
                </a:solidFill>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10,179,191</a:t>
            </a:r>
            <a:r>
              <a:rPr lang="es-ES" sz="2800" dirty="0" smtClean="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trámites realizados</a:t>
            </a:r>
          </a:p>
          <a:p>
            <a:pPr marL="989013" lvl="2" indent="-268288" algn="just">
              <a:spcBef>
                <a:spcPts val="600"/>
              </a:spcBef>
              <a:spcAft>
                <a:spcPts val="600"/>
              </a:spcAft>
              <a:buNone/>
            </a:pPr>
            <a:r>
              <a:rPr lang="es-ES" sz="2800" b="1" dirty="0" smtClean="0">
                <a:latin typeface="Arial" panose="020B0604020202020204" pitchFamily="34" charset="0"/>
                <a:cs typeface="Arial" panose="020B0604020202020204" pitchFamily="34" charset="0"/>
              </a:rPr>
              <a:t>-</a:t>
            </a:r>
            <a:r>
              <a:rPr lang="es-ES" sz="2800" b="1" dirty="0">
                <a:solidFill>
                  <a:srgbClr val="FF0000"/>
                </a:solidFill>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4,826,689</a:t>
            </a:r>
            <a:r>
              <a:rPr lang="es-ES" sz="2400" b="1" dirty="0" smtClean="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 ciudadanos registrados (con DUI emitido</a:t>
            </a:r>
            <a:r>
              <a:rPr lang="es-ES" sz="2400" dirty="0" smtClean="0">
                <a:latin typeface="Arial" panose="020B0604020202020204" pitchFamily="34" charset="0"/>
                <a:cs typeface="Arial" panose="020B0604020202020204" pitchFamily="34" charset="0"/>
              </a:rPr>
              <a:t>)</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3803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307918-7CE5-4FFC-93A1-6EE61664BC60}" type="slidenum">
              <a:rPr lang="es-ES" smtClean="0"/>
              <a:pPr/>
              <a:t>11</a:t>
            </a:fld>
            <a:endParaRPr lang="es-ES"/>
          </a:p>
        </p:txBody>
      </p:sp>
      <p:sp>
        <p:nvSpPr>
          <p:cNvPr id="5" name="Title 1"/>
          <p:cNvSpPr txBox="1">
            <a:spLocks/>
          </p:cNvSpPr>
          <p:nvPr/>
        </p:nvSpPr>
        <p:spPr>
          <a:xfrm>
            <a:off x="306491" y="620688"/>
            <a:ext cx="8730005" cy="650336"/>
          </a:xfrm>
          <a:prstGeom prst="rect">
            <a:avLst/>
          </a:prstGeom>
        </p:spPr>
        <p:txBody>
          <a:bodyPr vert="horz" lIns="0" rIns="0" bIns="0" anchor="b">
            <a:noAutofit/>
          </a:bodyPr>
          <a:lstStyle>
            <a:defPPr>
              <a:defRPr lang="es-ES"/>
            </a:defPPr>
            <a:lvl1pPr algn="ctr">
              <a:spcBef>
                <a:spcPts val="1200"/>
              </a:spcBef>
              <a:spcAft>
                <a:spcPts val="1200"/>
              </a:spcAft>
              <a:buNone/>
              <a:defRPr kumimoji="0" sz="2600" b="1">
                <a:ln>
                  <a:noFill/>
                </a:ln>
                <a:solidFill>
                  <a:schemeClr val="tx2"/>
                </a:solidFill>
                <a:effectLst/>
                <a:latin typeface="Arial" panose="020B0604020202020204" pitchFamily="34" charset="0"/>
                <a:ea typeface="+mj-ea"/>
                <a:cs typeface="Arial" panose="020B0604020202020204" pitchFamily="34" charset="0"/>
              </a:defRPr>
            </a:lvl1pPr>
          </a:lstStyle>
          <a:p>
            <a:r>
              <a:rPr lang="es-SV" dirty="0"/>
              <a:t>Traspaso de operaciones de </a:t>
            </a:r>
            <a:r>
              <a:rPr lang="es-SV" dirty="0" err="1"/>
              <a:t>Docusal</a:t>
            </a:r>
            <a:r>
              <a:rPr lang="es-SV" dirty="0"/>
              <a:t> a </a:t>
            </a:r>
            <a:r>
              <a:rPr lang="es-SV" dirty="0" err="1"/>
              <a:t>Mühlbauer</a:t>
            </a:r>
            <a:r>
              <a:rPr lang="es-SV" dirty="0"/>
              <a:t> (2/2)</a:t>
            </a:r>
          </a:p>
        </p:txBody>
      </p:sp>
      <p:sp>
        <p:nvSpPr>
          <p:cNvPr id="6" name="Rectangle 345"/>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7" name="Content Placeholder 8"/>
          <p:cNvSpPr>
            <a:spLocks noGrp="1"/>
          </p:cNvSpPr>
          <p:nvPr>
            <p:ph idx="1"/>
          </p:nvPr>
        </p:nvSpPr>
        <p:spPr>
          <a:xfrm>
            <a:off x="162475" y="1772816"/>
            <a:ext cx="8740080" cy="4176464"/>
          </a:xfrm>
        </p:spPr>
        <p:txBody>
          <a:bodyPr>
            <a:noAutofit/>
          </a:bodyPr>
          <a:lstStyle/>
          <a:p>
            <a:pPr marL="268288" indent="0" algn="just">
              <a:spcBef>
                <a:spcPts val="600"/>
              </a:spcBef>
              <a:spcAft>
                <a:spcPts val="600"/>
              </a:spcAft>
              <a:buNone/>
            </a:pPr>
            <a:r>
              <a:rPr lang="es-ES" sz="2400" dirty="0" smtClean="0">
                <a:latin typeface="Arial" panose="020B0604020202020204" pitchFamily="34" charset="0"/>
                <a:cs typeface="Arial" panose="020B0604020202020204" pitchFamily="34" charset="0"/>
              </a:rPr>
              <a:t>La base de datos del AFIS (“</a:t>
            </a:r>
            <a:r>
              <a:rPr lang="es-ES" sz="2400" dirty="0" err="1" smtClean="0">
                <a:latin typeface="Arial" panose="020B0604020202020204" pitchFamily="34" charset="0"/>
                <a:cs typeface="Arial" panose="020B0604020202020204" pitchFamily="34" charset="0"/>
              </a:rPr>
              <a:t>Automatic</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Fingerprint</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Identification</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System</a:t>
            </a:r>
            <a:r>
              <a:rPr lang="es-ES" sz="2400" dirty="0" smtClean="0">
                <a:latin typeface="Arial" panose="020B0604020202020204" pitchFamily="34" charset="0"/>
                <a:cs typeface="Arial" panose="020B0604020202020204" pitchFamily="34" charset="0"/>
              </a:rPr>
              <a:t>”) contenía:</a:t>
            </a:r>
            <a:endParaRPr lang="es-ES" sz="2400" dirty="0">
              <a:latin typeface="Arial" panose="020B0604020202020204" pitchFamily="34" charset="0"/>
              <a:cs typeface="Arial" panose="020B0604020202020204" pitchFamily="34" charset="0"/>
            </a:endParaRPr>
          </a:p>
          <a:p>
            <a:pPr marL="989013" lvl="2" indent="-268288" algn="just">
              <a:spcBef>
                <a:spcPts val="600"/>
              </a:spcBef>
              <a:spcAft>
                <a:spcPts val="600"/>
              </a:spcAft>
              <a:buNone/>
            </a:pPr>
            <a:r>
              <a:rPr lang="es-SV" sz="2800" b="1" dirty="0" smtClean="0">
                <a:latin typeface="Arial" panose="020B0604020202020204" pitchFamily="34" charset="0"/>
                <a:cs typeface="Arial" panose="020B0604020202020204" pitchFamily="34" charset="0"/>
              </a:rPr>
              <a:t>-</a:t>
            </a:r>
            <a:r>
              <a:rPr lang="es-SV" sz="2800" b="1" dirty="0">
                <a:solidFill>
                  <a:srgbClr val="FF0000"/>
                </a:solidFill>
                <a:latin typeface="Arial" panose="020B0604020202020204" pitchFamily="34" charset="0"/>
                <a:cs typeface="Arial" panose="020B0604020202020204" pitchFamily="34" charset="0"/>
              </a:rPr>
              <a:t>	</a:t>
            </a:r>
            <a:r>
              <a:rPr lang="es-SV" sz="2800" b="1" dirty="0" smtClean="0">
                <a:latin typeface="Arial" panose="020B0604020202020204" pitchFamily="34" charset="0"/>
                <a:cs typeface="Arial" panose="020B0604020202020204" pitchFamily="34" charset="0"/>
              </a:rPr>
              <a:t>4,768,006</a:t>
            </a:r>
            <a:r>
              <a:rPr lang="es-SV" sz="2800" b="1" dirty="0" smtClean="0">
                <a:solidFill>
                  <a:srgbClr val="793374"/>
                </a:solidFill>
                <a:latin typeface="Arial" panose="020B0604020202020204" pitchFamily="34" charset="0"/>
                <a:cs typeface="Arial" panose="020B0604020202020204" pitchFamily="34" charset="0"/>
              </a:rPr>
              <a:t> </a:t>
            </a:r>
            <a:r>
              <a:rPr lang="es-SV" sz="2400" dirty="0">
                <a:latin typeface="Arial" panose="020B0604020202020204" pitchFamily="34" charset="0"/>
                <a:cs typeface="Arial" panose="020B0604020202020204" pitchFamily="34" charset="0"/>
              </a:rPr>
              <a:t>ciudadanos con al menos una huella almacenada</a:t>
            </a:r>
          </a:p>
          <a:p>
            <a:pPr marL="989013" lvl="2" indent="-268288" algn="just">
              <a:spcBef>
                <a:spcPts val="600"/>
              </a:spcBef>
              <a:spcAft>
                <a:spcPts val="600"/>
              </a:spcAft>
              <a:buNone/>
            </a:pPr>
            <a:r>
              <a:rPr lang="es-ES" sz="2800" b="1" dirty="0" smtClean="0">
                <a:latin typeface="Arial" panose="020B0604020202020204" pitchFamily="34" charset="0"/>
                <a:cs typeface="Arial" panose="020B0604020202020204" pitchFamily="34" charset="0"/>
              </a:rPr>
              <a:t>-</a:t>
            </a:r>
            <a:r>
              <a:rPr lang="es-ES" sz="2800" b="1" dirty="0">
                <a:solidFill>
                  <a:srgbClr val="FF0000"/>
                </a:solidFill>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52,407</a:t>
            </a:r>
            <a:r>
              <a:rPr lang="es-ES" sz="2400" b="1" dirty="0" smtClean="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ciudadanos no tenían almacenada ninguna huella</a:t>
            </a:r>
          </a:p>
          <a:p>
            <a:pPr marL="989013" lvl="2" indent="-268288" algn="just">
              <a:spcBef>
                <a:spcPts val="600"/>
              </a:spcBef>
              <a:spcAft>
                <a:spcPts val="600"/>
              </a:spcAft>
              <a:buNone/>
            </a:pPr>
            <a:r>
              <a:rPr lang="es-ES" sz="2800" b="1" dirty="0" smtClean="0">
                <a:latin typeface="Arial" panose="020B0604020202020204" pitchFamily="34" charset="0"/>
                <a:cs typeface="Arial" panose="020B0604020202020204" pitchFamily="34" charset="0"/>
              </a:rPr>
              <a:t>-</a:t>
            </a:r>
            <a:r>
              <a:rPr lang="es-ES" sz="2800" b="1" dirty="0">
                <a:solidFill>
                  <a:srgbClr val="FF0000"/>
                </a:solidFill>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6,276</a:t>
            </a:r>
            <a:r>
              <a:rPr lang="es-ES" sz="2800" b="1" dirty="0" smtClean="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ciudadanos sin ninguna huella almacenada y con observación “sin manos” sin tener en la base de datos la discapacidad de “Amputación</a:t>
            </a:r>
            <a:r>
              <a:rPr lang="es-E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5186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9" name="Content Placeholder 8"/>
          <p:cNvSpPr>
            <a:spLocks noGrp="1"/>
          </p:cNvSpPr>
          <p:nvPr>
            <p:ph idx="1"/>
          </p:nvPr>
        </p:nvSpPr>
        <p:spPr>
          <a:xfrm>
            <a:off x="323528" y="1469504"/>
            <a:ext cx="8363272" cy="3903712"/>
          </a:xfrm>
        </p:spPr>
        <p:txBody>
          <a:bodyPr>
            <a:normAutofit/>
          </a:bodyPr>
          <a:lstStyle/>
          <a:p>
            <a:pPr marL="0" indent="0" algn="just">
              <a:lnSpc>
                <a:spcPct val="110000"/>
              </a:lnSpc>
              <a:spcAft>
                <a:spcPts val="600"/>
              </a:spcAft>
              <a:buNone/>
            </a:pPr>
            <a:r>
              <a:rPr lang="es-ES" sz="2400" dirty="0" smtClean="0">
                <a:latin typeface="Arial" panose="020B0604020202020204" pitchFamily="34" charset="0"/>
                <a:cs typeface="Arial" panose="020B0604020202020204" pitchFamily="34" charset="0"/>
              </a:rPr>
              <a:t>Desde julio 2011 hasta junio 2012 se procedió a realizar una evaluación de los datos heredados de la empresa </a:t>
            </a:r>
            <a:r>
              <a:rPr lang="es-ES" sz="2400" dirty="0" err="1" smtClean="0">
                <a:latin typeface="Arial" panose="020B0604020202020204" pitchFamily="34" charset="0"/>
                <a:cs typeface="Arial" panose="020B0604020202020204" pitchFamily="34" charset="0"/>
              </a:rPr>
              <a:t>Docusal</a:t>
            </a:r>
            <a:r>
              <a:rPr lang="es-ES" sz="2400" dirty="0" smtClean="0">
                <a:latin typeface="Arial" panose="020B0604020202020204" pitchFamily="34" charset="0"/>
                <a:cs typeface="Arial" panose="020B0604020202020204" pitchFamily="34" charset="0"/>
              </a:rPr>
              <a:t> a </a:t>
            </a:r>
            <a:r>
              <a:rPr lang="es-ES" sz="2400" dirty="0" err="1" smtClean="0">
                <a:latin typeface="Arial" panose="020B0604020202020204" pitchFamily="34" charset="0"/>
                <a:cs typeface="Arial" panose="020B0604020202020204" pitchFamily="34" charset="0"/>
              </a:rPr>
              <a:t>Mühlbauer</a:t>
            </a:r>
            <a:r>
              <a:rPr lang="es-ES" sz="2400" dirty="0" smtClean="0">
                <a:latin typeface="Arial" panose="020B0604020202020204" pitchFamily="34" charset="0"/>
                <a:cs typeface="Arial" panose="020B0604020202020204" pitchFamily="34" charset="0"/>
              </a:rPr>
              <a:t> obteniéndose los siguientes resultados:</a:t>
            </a:r>
          </a:p>
          <a:p>
            <a:pPr marL="720725" indent="-365125" algn="just">
              <a:lnSpc>
                <a:spcPct val="110000"/>
              </a:lnSpc>
              <a:spcAft>
                <a:spcPts val="600"/>
              </a:spcAft>
              <a:buClr>
                <a:schemeClr val="accent1"/>
              </a:buClr>
              <a:buAutoNum type="romanUcPeriod"/>
            </a:pPr>
            <a:r>
              <a:rPr lang="es-ES" sz="2400" dirty="0" smtClean="0">
                <a:latin typeface="Arial" panose="020B0604020202020204" pitchFamily="34" charset="0"/>
                <a:cs typeface="Arial" panose="020B0604020202020204" pitchFamily="34" charset="0"/>
              </a:rPr>
              <a:t>Ciudadanos con registros de huellas </a:t>
            </a:r>
            <a:r>
              <a:rPr lang="es-ES" sz="2400" dirty="0">
                <a:latin typeface="Arial" panose="020B0604020202020204" pitchFamily="34" charset="0"/>
                <a:cs typeface="Arial" panose="020B0604020202020204" pitchFamily="34" charset="0"/>
              </a:rPr>
              <a:t>que no le corresponden </a:t>
            </a:r>
            <a:endParaRPr lang="es-ES" sz="2400" dirty="0" smtClean="0">
              <a:latin typeface="Arial" panose="020B0604020202020204" pitchFamily="34" charset="0"/>
              <a:cs typeface="Arial" panose="020B0604020202020204" pitchFamily="34" charset="0"/>
            </a:endParaRPr>
          </a:p>
          <a:p>
            <a:pPr marL="720725" indent="-365125" algn="just">
              <a:lnSpc>
                <a:spcPct val="110000"/>
              </a:lnSpc>
              <a:spcAft>
                <a:spcPts val="600"/>
              </a:spcAft>
              <a:buClr>
                <a:schemeClr val="accent1"/>
              </a:buClr>
              <a:buFont typeface="Wingdings 2"/>
              <a:buAutoNum type="romanUcPeriod"/>
            </a:pPr>
            <a:r>
              <a:rPr lang="es-ES" sz="2400" dirty="0">
                <a:latin typeface="Arial" panose="020B0604020202020204" pitchFamily="34" charset="0"/>
                <a:cs typeface="Arial" panose="020B0604020202020204" pitchFamily="34" charset="0"/>
              </a:rPr>
              <a:t>Registros de ciudadanos sin manos, que físicamente poseen ambas manos</a:t>
            </a:r>
          </a:p>
          <a:p>
            <a:pPr marL="720725" indent="-365125" algn="just">
              <a:lnSpc>
                <a:spcPct val="110000"/>
              </a:lnSpc>
              <a:spcAft>
                <a:spcPts val="600"/>
              </a:spcAft>
              <a:buClr>
                <a:schemeClr val="accent1"/>
              </a:buClr>
              <a:buAutoNum type="romanUcPeriod"/>
            </a:pPr>
            <a:r>
              <a:rPr lang="es-ES" sz="2400" dirty="0">
                <a:latin typeface="Arial" panose="020B0604020202020204" pitchFamily="34" charset="0"/>
                <a:cs typeface="Arial" panose="020B0604020202020204" pitchFamily="34" charset="0"/>
              </a:rPr>
              <a:t>Huellas heredadas de mala </a:t>
            </a:r>
            <a:r>
              <a:rPr lang="es-ES" sz="2400" dirty="0" smtClean="0">
                <a:latin typeface="Arial" panose="020B0604020202020204" pitchFamily="34" charset="0"/>
                <a:cs typeface="Arial" panose="020B0604020202020204" pitchFamily="34" charset="0"/>
              </a:rPr>
              <a:t>calidad.</a:t>
            </a:r>
            <a:endParaRPr lang="es-ES" sz="2400" dirty="0">
              <a:latin typeface="Arial" panose="020B0604020202020204" pitchFamily="34" charset="0"/>
              <a:cs typeface="Arial" panose="020B0604020202020204" pitchFamily="34" charset="0"/>
            </a:endParaRPr>
          </a:p>
        </p:txBody>
      </p:sp>
      <p:sp>
        <p:nvSpPr>
          <p:cNvPr id="10" name="Title 1"/>
          <p:cNvSpPr txBox="1">
            <a:spLocks/>
          </p:cNvSpPr>
          <p:nvPr/>
        </p:nvSpPr>
        <p:spPr>
          <a:xfrm>
            <a:off x="467544" y="546416"/>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marL="265113" indent="-265113" algn="ctr">
              <a:spcBef>
                <a:spcPts val="1200"/>
              </a:spcBef>
              <a:spcAft>
                <a:spcPts val="600"/>
              </a:spcAft>
            </a:pPr>
            <a:r>
              <a:rPr lang="es-SV" sz="2800" b="1" dirty="0" smtClean="0">
                <a:latin typeface="Arial" panose="020B0604020202020204" pitchFamily="34" charset="0"/>
                <a:cs typeface="Arial" panose="020B0604020202020204" pitchFamily="34" charset="0"/>
              </a:rPr>
              <a:t>Los datos heredados evaluados</a:t>
            </a:r>
            <a:endParaRPr lang="es-SV" sz="28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12</a:t>
            </a:fld>
            <a:endParaRPr lang="es-ES" dirty="0"/>
          </a:p>
        </p:txBody>
      </p:sp>
    </p:spTree>
    <p:extLst>
      <p:ext uri="{BB962C8B-B14F-4D97-AF65-F5344CB8AC3E}">
        <p14:creationId xmlns="" xmlns:p14="http://schemas.microsoft.com/office/powerpoint/2010/main" val="2158113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9" name="Content Placeholder 8"/>
          <p:cNvSpPr>
            <a:spLocks noGrp="1"/>
          </p:cNvSpPr>
          <p:nvPr>
            <p:ph idx="1"/>
          </p:nvPr>
        </p:nvSpPr>
        <p:spPr>
          <a:xfrm>
            <a:off x="323528" y="1469504"/>
            <a:ext cx="8363272" cy="4983832"/>
          </a:xfrm>
        </p:spPr>
        <p:txBody>
          <a:bodyPr>
            <a:normAutofit/>
          </a:bodyPr>
          <a:lstStyle/>
          <a:p>
            <a:pPr marL="182563" indent="0" algn="just">
              <a:lnSpc>
                <a:spcPct val="110000"/>
              </a:lnSpc>
              <a:spcBef>
                <a:spcPts val="600"/>
              </a:spcBef>
              <a:spcAft>
                <a:spcPts val="600"/>
              </a:spcAft>
              <a:buNone/>
            </a:pPr>
            <a:r>
              <a:rPr lang="es-ES" sz="2000" dirty="0" smtClean="0">
                <a:latin typeface="Arial" panose="020B0604020202020204" pitchFamily="34" charset="0"/>
                <a:cs typeface="Arial" panose="020B0604020202020204" pitchFamily="34" charset="0"/>
              </a:rPr>
              <a:t>Una </a:t>
            </a:r>
            <a:r>
              <a:rPr lang="es-ES" sz="2000" dirty="0">
                <a:latin typeface="Arial" panose="020B0604020202020204" pitchFamily="34" charset="0"/>
                <a:cs typeface="Arial" panose="020B0604020202020204" pitchFamily="34" charset="0"/>
              </a:rPr>
              <a:t>evaluación </a:t>
            </a:r>
            <a:r>
              <a:rPr lang="es-ES" sz="2000" dirty="0" smtClean="0">
                <a:latin typeface="Arial" panose="020B0604020202020204" pitchFamily="34" charset="0"/>
                <a:cs typeface="Arial" panose="020B0604020202020204" pitchFamily="34" charset="0"/>
              </a:rPr>
              <a:t>preliminar de </a:t>
            </a:r>
            <a:r>
              <a:rPr lang="es-ES" sz="2000" dirty="0">
                <a:latin typeface="Arial" panose="020B0604020202020204" pitchFamily="34" charset="0"/>
                <a:cs typeface="Arial" panose="020B0604020202020204" pitchFamily="34" charset="0"/>
              </a:rPr>
              <a:t>los registros de la base de datos heredada </a:t>
            </a:r>
            <a:r>
              <a:rPr lang="es-ES" sz="2000" dirty="0" smtClean="0">
                <a:latin typeface="Arial" panose="020B0604020202020204" pitchFamily="34" charset="0"/>
                <a:cs typeface="Arial" panose="020B0604020202020204" pitchFamily="34" charset="0"/>
              </a:rPr>
              <a:t>tuvo </a:t>
            </a:r>
            <a:r>
              <a:rPr lang="es-ES" sz="2000" dirty="0">
                <a:latin typeface="Arial" panose="020B0604020202020204" pitchFamily="34" charset="0"/>
                <a:cs typeface="Arial" panose="020B0604020202020204" pitchFamily="34" charset="0"/>
              </a:rPr>
              <a:t>como resultado:</a:t>
            </a:r>
          </a:p>
          <a:p>
            <a:pPr marL="712788" lvl="1" indent="-177800" algn="just">
              <a:spcBef>
                <a:spcPts val="1200"/>
              </a:spcBef>
              <a:spcAft>
                <a:spcPts val="1200"/>
              </a:spcAft>
              <a:buNone/>
            </a:pPr>
            <a:r>
              <a:rPr lang="es-ES" sz="2000" dirty="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Por </a:t>
            </a:r>
            <a:r>
              <a:rPr lang="es-ES" sz="2000" u="sng" dirty="0">
                <a:latin typeface="Arial" panose="020B0604020202020204" pitchFamily="34" charset="0"/>
                <a:cs typeface="Arial" panose="020B0604020202020204" pitchFamily="34" charset="0"/>
              </a:rPr>
              <a:t>lo menos </a:t>
            </a:r>
            <a:r>
              <a:rPr lang="es-ES" sz="2800" b="1" dirty="0" smtClean="0">
                <a:latin typeface="Arial" panose="020B0604020202020204" pitchFamily="34" charset="0"/>
                <a:cs typeface="Arial" panose="020B0604020202020204" pitchFamily="34" charset="0"/>
              </a:rPr>
              <a:t>25</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personas en los cuales al menos una de las huellas almacenadas no corresponden al ciudadano que realizó el trámite.</a:t>
            </a:r>
          </a:p>
          <a:p>
            <a:pPr marL="712788" lvl="1" indent="-177800" algn="just">
              <a:spcBef>
                <a:spcPts val="1200"/>
              </a:spcBef>
              <a:spcAft>
                <a:spcPts val="1200"/>
              </a:spcAft>
              <a:buNone/>
            </a:pPr>
            <a:r>
              <a:rPr lang="es-ES" sz="2000" dirty="0" smtClean="0">
                <a:latin typeface="Arial" panose="020B0604020202020204" pitchFamily="34" charset="0"/>
                <a:cs typeface="Arial" panose="020B0604020202020204" pitchFamily="34" charset="0"/>
              </a:rPr>
              <a:t>-	Casos </a:t>
            </a:r>
            <a:r>
              <a:rPr lang="es-ES" sz="2000" dirty="0">
                <a:latin typeface="Arial" panose="020B0604020202020204" pitchFamily="34" charset="0"/>
                <a:cs typeface="Arial" panose="020B0604020202020204" pitchFamily="34" charset="0"/>
              </a:rPr>
              <a:t>de personas que tienen la misma huella en su registro de huellas. Un caso con </a:t>
            </a:r>
            <a:r>
              <a:rPr lang="es-ES" sz="2800" b="1" dirty="0">
                <a:latin typeface="Arial" panose="020B0604020202020204" pitchFamily="34" charset="0"/>
                <a:cs typeface="Arial" panose="020B0604020202020204" pitchFamily="34" charset="0"/>
              </a:rPr>
              <a:t>5</a:t>
            </a:r>
            <a:r>
              <a:rPr lang="es-ES" sz="2000" dirty="0">
                <a:solidFill>
                  <a:srgbClr val="FF0000"/>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personas involucradas y otro caso con </a:t>
            </a:r>
            <a:r>
              <a:rPr lang="es-ES" sz="2800" b="1" dirty="0">
                <a:latin typeface="Arial" panose="020B0604020202020204" pitchFamily="34" charset="0"/>
                <a:cs typeface="Arial" panose="020B0604020202020204" pitchFamily="34" charset="0"/>
              </a:rPr>
              <a:t>3</a:t>
            </a:r>
            <a:r>
              <a:rPr lang="es-ES" sz="2600" dirty="0">
                <a:solidFill>
                  <a:srgbClr val="FF0000"/>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personas </a:t>
            </a:r>
            <a:r>
              <a:rPr lang="es-ES" sz="2000" dirty="0" smtClean="0">
                <a:latin typeface="Arial" panose="020B0604020202020204" pitchFamily="34" charset="0"/>
                <a:cs typeface="Arial" panose="020B0604020202020204" pitchFamily="34" charset="0"/>
              </a:rPr>
              <a:t>involucradas.</a:t>
            </a:r>
          </a:p>
          <a:p>
            <a:pPr marL="0" lvl="1" indent="0" algn="just">
              <a:lnSpc>
                <a:spcPct val="110000"/>
              </a:lnSpc>
              <a:spcBef>
                <a:spcPts val="600"/>
              </a:spcBef>
              <a:spcAft>
                <a:spcPts val="600"/>
              </a:spcAft>
              <a:buNone/>
            </a:pPr>
            <a:endParaRPr lang="es-ES" sz="2000" dirty="0" smtClean="0">
              <a:latin typeface="Arial" panose="020B0604020202020204" pitchFamily="34" charset="0"/>
              <a:cs typeface="Arial" panose="020B0604020202020204" pitchFamily="34" charset="0"/>
            </a:endParaRPr>
          </a:p>
          <a:p>
            <a:pPr marL="182563" lvl="1" indent="0" algn="just">
              <a:lnSpc>
                <a:spcPct val="110000"/>
              </a:lnSpc>
              <a:spcBef>
                <a:spcPts val="600"/>
              </a:spcBef>
              <a:spcAft>
                <a:spcPts val="600"/>
              </a:spcAft>
              <a:buNone/>
            </a:pPr>
            <a:r>
              <a:rPr lang="es-ES" sz="2000" dirty="0" smtClean="0">
                <a:latin typeface="Arial" panose="020B0604020202020204" pitchFamily="34" charset="0"/>
                <a:cs typeface="Arial" panose="020B0604020202020204" pitchFamily="34" charset="0"/>
              </a:rPr>
              <a:t>Se han identificado </a:t>
            </a:r>
            <a:r>
              <a:rPr lang="es-ES" sz="2800" b="1" dirty="0">
                <a:latin typeface="Arial" panose="020B0604020202020204" pitchFamily="34" charset="0"/>
                <a:cs typeface="Arial" panose="020B0604020202020204" pitchFamily="34" charset="0"/>
              </a:rPr>
              <a:t>51</a:t>
            </a:r>
            <a:r>
              <a:rPr lang="es-ES" sz="2000" dirty="0" smtClean="0">
                <a:latin typeface="Arial" panose="020B0604020202020204" pitchFamily="34" charset="0"/>
                <a:cs typeface="Arial" panose="020B0604020202020204" pitchFamily="34" charset="0"/>
              </a:rPr>
              <a:t> de estos casos en total.</a:t>
            </a:r>
          </a:p>
        </p:txBody>
      </p:sp>
      <p:sp>
        <p:nvSpPr>
          <p:cNvPr id="10" name="Title 1"/>
          <p:cNvSpPr txBox="1">
            <a:spLocks/>
          </p:cNvSpPr>
          <p:nvPr/>
        </p:nvSpPr>
        <p:spPr>
          <a:xfrm>
            <a:off x="179512" y="546416"/>
            <a:ext cx="8712968" cy="650336"/>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marL="452438" indent="-269875" algn="just">
              <a:lnSpc>
                <a:spcPct val="110000"/>
              </a:lnSpc>
              <a:spcAft>
                <a:spcPts val="600"/>
              </a:spcAft>
              <a:buAutoNum type="romanUcPeriod"/>
            </a:pPr>
            <a:r>
              <a:rPr lang="es-ES" sz="2200" b="1" dirty="0">
                <a:latin typeface="Arial" panose="020B0604020202020204" pitchFamily="34" charset="0"/>
                <a:cs typeface="Arial" panose="020B0604020202020204" pitchFamily="34" charset="0"/>
              </a:rPr>
              <a:t>Ciudadanos con registros de huellas que no le corresponden </a:t>
            </a:r>
          </a:p>
        </p:txBody>
      </p:sp>
      <p:sp>
        <p:nvSpPr>
          <p:cNvPr id="11" name="Slide Number Placeholder 10"/>
          <p:cNvSpPr>
            <a:spLocks noGrp="1"/>
          </p:cNvSpPr>
          <p:nvPr>
            <p:ph type="sldNum" sz="quarter" idx="12"/>
          </p:nvPr>
        </p:nvSpPr>
        <p:spPr/>
        <p:txBody>
          <a:bodyPr/>
          <a:lstStyle/>
          <a:p>
            <a:fld id="{46307918-7CE5-4FFC-93A1-6EE61664BC60}" type="slidenum">
              <a:rPr lang="es-ES" smtClean="0"/>
              <a:pPr/>
              <a:t>13</a:t>
            </a:fld>
            <a:endParaRPr lang="es-ES" dirty="0"/>
          </a:p>
        </p:txBody>
      </p:sp>
    </p:spTree>
    <p:extLst>
      <p:ext uri="{BB962C8B-B14F-4D97-AF65-F5344CB8AC3E}">
        <p14:creationId xmlns="" xmlns:p14="http://schemas.microsoft.com/office/powerpoint/2010/main" val="385401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36136"/>
            <a:ext cx="8884096" cy="564672"/>
          </a:xfrm>
        </p:spPr>
        <p:txBody>
          <a:bodyPr vert="horz" lIns="0" rIns="0" bIns="0" anchor="b">
            <a:normAutofit fontScale="90000"/>
          </a:bodyPr>
          <a:lstStyle/>
          <a:p>
            <a:pPr algn="ctr">
              <a:lnSpc>
                <a:spcPct val="150000"/>
              </a:lnSpc>
            </a:pPr>
            <a:r>
              <a:rPr lang="es-ES" sz="2400" b="1" dirty="0">
                <a:latin typeface="Arial" panose="020B0604020202020204" pitchFamily="34" charset="0"/>
                <a:cs typeface="Arial" panose="020B0604020202020204" pitchFamily="34" charset="0"/>
              </a:rPr>
              <a:t>Ciudadanos con registros de huellas que no le corresponden</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Ejemplo 1</a:t>
            </a:r>
            <a:endParaRPr lang="en-US" sz="2400" b="1" dirty="0">
              <a:latin typeface="Arial" panose="020B0604020202020204" pitchFamily="34" charset="0"/>
              <a:cs typeface="Arial" panose="020B0604020202020204" pitchFamily="34" charset="0"/>
            </a:endParaRPr>
          </a:p>
        </p:txBody>
      </p:sp>
      <p:grpSp>
        <p:nvGrpSpPr>
          <p:cNvPr id="4" name="Group 3"/>
          <p:cNvGrpSpPr/>
          <p:nvPr/>
        </p:nvGrpSpPr>
        <p:grpSpPr>
          <a:xfrm>
            <a:off x="-1" y="1772816"/>
            <a:ext cx="8709721" cy="4565398"/>
            <a:chOff x="-99121" y="2129408"/>
            <a:chExt cx="8709721" cy="4565398"/>
          </a:xfrm>
        </p:grpSpPr>
        <p:grpSp>
          <p:nvGrpSpPr>
            <p:cNvPr id="5" name="Group 4"/>
            <p:cNvGrpSpPr/>
            <p:nvPr/>
          </p:nvGrpSpPr>
          <p:grpSpPr>
            <a:xfrm>
              <a:off x="2934094" y="2129408"/>
              <a:ext cx="5676506" cy="4565398"/>
              <a:chOff x="1714894" y="2129408"/>
              <a:chExt cx="5676506" cy="4565398"/>
            </a:xfrm>
          </p:grpSpPr>
          <p:grpSp>
            <p:nvGrpSpPr>
              <p:cNvPr id="8" name="Group 7"/>
              <p:cNvGrpSpPr/>
              <p:nvPr/>
            </p:nvGrpSpPr>
            <p:grpSpPr>
              <a:xfrm>
                <a:off x="1714894" y="2129408"/>
                <a:ext cx="5676506" cy="2057400"/>
                <a:chOff x="457200" y="1606676"/>
                <a:chExt cx="6705600" cy="2362200"/>
              </a:xfrm>
            </p:grpSpPr>
            <p:pic>
              <p:nvPicPr>
                <p:cNvPr id="15"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8078" y="1835274"/>
                  <a:ext cx="3855170" cy="1857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1" y="2185796"/>
                  <a:ext cx="2133600" cy="1706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Rectangle 16"/>
                <p:cNvSpPr/>
                <p:nvPr/>
              </p:nvSpPr>
              <p:spPr>
                <a:xfrm>
                  <a:off x="457200" y="1606676"/>
                  <a:ext cx="6705600" cy="2362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SV" dirty="0"/>
                </a:p>
              </p:txBody>
            </p:sp>
          </p:grpSp>
          <p:grpSp>
            <p:nvGrpSpPr>
              <p:cNvPr id="9" name="Group 8"/>
              <p:cNvGrpSpPr/>
              <p:nvPr/>
            </p:nvGrpSpPr>
            <p:grpSpPr>
              <a:xfrm>
                <a:off x="1718306" y="4703773"/>
                <a:ext cx="5673094" cy="1991033"/>
                <a:chOff x="460612" y="4467946"/>
                <a:chExt cx="6705600" cy="2362202"/>
              </a:xfrm>
            </p:grpSpPr>
            <p:pic>
              <p:nvPicPr>
                <p:cNvPr id="12"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7842" y="4616016"/>
                  <a:ext cx="3865406" cy="18409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4841083"/>
                  <a:ext cx="2494127" cy="16159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Rectangle 13"/>
                <p:cNvSpPr/>
                <p:nvPr/>
              </p:nvSpPr>
              <p:spPr>
                <a:xfrm>
                  <a:off x="460612" y="4467946"/>
                  <a:ext cx="6705600" cy="236220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SV" dirty="0"/>
                </a:p>
              </p:txBody>
            </p:sp>
          </p:grpSp>
          <p:sp>
            <p:nvSpPr>
              <p:cNvPr id="10" name="Oval 9"/>
              <p:cNvSpPr/>
              <p:nvPr/>
            </p:nvSpPr>
            <p:spPr>
              <a:xfrm>
                <a:off x="6443736" y="2607608"/>
                <a:ext cx="914400" cy="161003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SV"/>
              </a:p>
            </p:txBody>
          </p:sp>
          <p:sp>
            <p:nvSpPr>
              <p:cNvPr id="11" name="Right Arrow 10"/>
              <p:cNvSpPr/>
              <p:nvPr/>
            </p:nvSpPr>
            <p:spPr>
              <a:xfrm rot="8150336">
                <a:off x="5531953" y="4428594"/>
                <a:ext cx="1330604" cy="258466"/>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SV"/>
              </a:p>
            </p:txBody>
          </p:sp>
        </p:grpSp>
        <p:sp>
          <p:nvSpPr>
            <p:cNvPr id="6" name="Title 1"/>
            <p:cNvSpPr txBox="1">
              <a:spLocks/>
            </p:cNvSpPr>
            <p:nvPr/>
          </p:nvSpPr>
          <p:spPr>
            <a:xfrm>
              <a:off x="-99121" y="2815208"/>
              <a:ext cx="2918519"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400" b="1" dirty="0" smtClean="0">
                  <a:latin typeface="Arial" panose="020B0604020202020204" pitchFamily="34" charset="0"/>
                  <a:cs typeface="Arial" panose="020B0604020202020204" pitchFamily="34" charset="0"/>
                </a:rPr>
                <a:t>Fecha</a:t>
              </a:r>
              <a:r>
                <a:rPr lang="en-US" sz="2400" b="1" dirty="0" smtClean="0">
                  <a:latin typeface="Arial" panose="020B0604020202020204" pitchFamily="34" charset="0"/>
                  <a:cs typeface="Arial" panose="020B0604020202020204" pitchFamily="34" charset="0"/>
                </a:rPr>
                <a:t> del t</a:t>
              </a:r>
              <a:r>
                <a:rPr lang="es-SV" sz="2400" b="1" dirty="0" err="1" smtClean="0">
                  <a:latin typeface="Arial" panose="020B0604020202020204" pitchFamily="34" charset="0"/>
                  <a:cs typeface="Arial" panose="020B0604020202020204" pitchFamily="34" charset="0"/>
                </a:rPr>
                <a:t>rámite</a:t>
              </a:r>
              <a:r>
                <a:rPr lang="es-SV" sz="2400"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03/01/2005</a:t>
              </a:r>
              <a:endParaRPr lang="en-US" sz="2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29815" y="5369768"/>
              <a:ext cx="2918519"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400" b="1" dirty="0" smtClean="0">
                  <a:latin typeface="Arial" panose="020B0604020202020204" pitchFamily="34" charset="0"/>
                  <a:cs typeface="Arial" panose="020B0604020202020204" pitchFamily="34" charset="0"/>
                </a:rPr>
                <a:t>Fecha</a:t>
              </a:r>
              <a:r>
                <a:rPr lang="en-US" sz="2400" b="1" dirty="0" smtClean="0">
                  <a:latin typeface="Arial" panose="020B0604020202020204" pitchFamily="34" charset="0"/>
                  <a:cs typeface="Arial" panose="020B0604020202020204" pitchFamily="34" charset="0"/>
                </a:rPr>
                <a:t> del t</a:t>
              </a:r>
              <a:r>
                <a:rPr lang="es-SV" sz="2400" b="1" dirty="0" err="1" smtClean="0">
                  <a:latin typeface="Arial" panose="020B0604020202020204" pitchFamily="34" charset="0"/>
                  <a:cs typeface="Arial" panose="020B0604020202020204" pitchFamily="34" charset="0"/>
                </a:rPr>
                <a:t>rámite</a:t>
              </a:r>
              <a:r>
                <a:rPr lang="es-SV" sz="2400"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03/01/2005</a:t>
              </a:r>
              <a:endParaRPr lang="en-US" sz="2400" b="1" dirty="0">
                <a:latin typeface="Arial" panose="020B0604020202020204" pitchFamily="34" charset="0"/>
                <a:cs typeface="Arial" panose="020B0604020202020204" pitchFamily="34" charset="0"/>
              </a:endParaRPr>
            </a:p>
          </p:txBody>
        </p:sp>
      </p:grpSp>
      <p:sp>
        <p:nvSpPr>
          <p:cNvPr id="18" name="Slide Number Placeholder 17"/>
          <p:cNvSpPr>
            <a:spLocks noGrp="1"/>
          </p:cNvSpPr>
          <p:nvPr>
            <p:ph type="sldNum" sz="quarter" idx="12"/>
          </p:nvPr>
        </p:nvSpPr>
        <p:spPr/>
        <p:txBody>
          <a:bodyPr/>
          <a:lstStyle/>
          <a:p>
            <a:fld id="{46307918-7CE5-4FFC-93A1-6EE61664BC60}" type="slidenum">
              <a:rPr lang="es-ES" smtClean="0"/>
              <a:pPr/>
              <a:t>14</a:t>
            </a:fld>
            <a:endParaRPr lang="es-ES"/>
          </a:p>
        </p:txBody>
      </p:sp>
    </p:spTree>
    <p:extLst>
      <p:ext uri="{BB962C8B-B14F-4D97-AF65-F5344CB8AC3E}">
        <p14:creationId xmlns="" xmlns:p14="http://schemas.microsoft.com/office/powerpoint/2010/main" val="2652402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1700808"/>
            <a:ext cx="8742182" cy="4824536"/>
            <a:chOff x="20818" y="1981200"/>
            <a:chExt cx="8742182" cy="4824536"/>
          </a:xfrm>
        </p:grpSpPr>
        <p:grpSp>
          <p:nvGrpSpPr>
            <p:cNvPr id="5" name="Group 4"/>
            <p:cNvGrpSpPr/>
            <p:nvPr/>
          </p:nvGrpSpPr>
          <p:grpSpPr>
            <a:xfrm>
              <a:off x="2018325" y="1981200"/>
              <a:ext cx="6744675" cy="4824536"/>
              <a:chOff x="1143000" y="1676400"/>
              <a:chExt cx="6744675" cy="4824536"/>
            </a:xfrm>
          </p:grpSpPr>
          <p:grpSp>
            <p:nvGrpSpPr>
              <p:cNvPr id="8" name="Group 7"/>
              <p:cNvGrpSpPr/>
              <p:nvPr/>
            </p:nvGrpSpPr>
            <p:grpSpPr>
              <a:xfrm>
                <a:off x="1143000" y="1676400"/>
                <a:ext cx="6686544" cy="2133600"/>
                <a:chOff x="1143000" y="1981200"/>
                <a:chExt cx="6686544" cy="2133600"/>
              </a:xfrm>
            </p:grpSpPr>
            <p:grpSp>
              <p:nvGrpSpPr>
                <p:cNvPr id="18" name="Group 17"/>
                <p:cNvGrpSpPr/>
                <p:nvPr/>
              </p:nvGrpSpPr>
              <p:grpSpPr>
                <a:xfrm>
                  <a:off x="1259758" y="2089332"/>
                  <a:ext cx="5979242" cy="2025468"/>
                  <a:chOff x="358254" y="2362200"/>
                  <a:chExt cx="5979242" cy="2025468"/>
                </a:xfrm>
              </p:grpSpPr>
              <p:pic>
                <p:nvPicPr>
                  <p:cNvPr id="20"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8254" y="2362200"/>
                    <a:ext cx="3967162" cy="18500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24562" y="2382628"/>
                    <a:ext cx="2012934" cy="20050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9" name="Rectangle 18"/>
                <p:cNvSpPr/>
                <p:nvPr/>
              </p:nvSpPr>
              <p:spPr>
                <a:xfrm>
                  <a:off x="1143000" y="1981200"/>
                  <a:ext cx="6686544" cy="2133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SV" dirty="0"/>
                </a:p>
              </p:txBody>
            </p:sp>
          </p:grpSp>
          <p:grpSp>
            <p:nvGrpSpPr>
              <p:cNvPr id="9" name="Group 8"/>
              <p:cNvGrpSpPr/>
              <p:nvPr/>
            </p:nvGrpSpPr>
            <p:grpSpPr>
              <a:xfrm>
                <a:off x="1143000" y="4130687"/>
                <a:ext cx="6744675" cy="2370249"/>
                <a:chOff x="1143000" y="4283086"/>
                <a:chExt cx="6744675" cy="2370249"/>
              </a:xfrm>
            </p:grpSpPr>
            <p:grpSp>
              <p:nvGrpSpPr>
                <p:cNvPr id="14" name="Group 13"/>
                <p:cNvGrpSpPr/>
                <p:nvPr/>
              </p:nvGrpSpPr>
              <p:grpSpPr>
                <a:xfrm>
                  <a:off x="1143000" y="4411690"/>
                  <a:ext cx="6744675" cy="2081196"/>
                  <a:chOff x="376451" y="4359286"/>
                  <a:chExt cx="6744675" cy="2081196"/>
                </a:xfrm>
              </p:grpSpPr>
              <p:pic>
                <p:nvPicPr>
                  <p:cNvPr id="1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6451" y="4359286"/>
                    <a:ext cx="4352925" cy="20811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19851" y="4611682"/>
                    <a:ext cx="2401275" cy="1723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5" name="Rectangle 14"/>
                <p:cNvSpPr/>
                <p:nvPr/>
              </p:nvSpPr>
              <p:spPr>
                <a:xfrm>
                  <a:off x="1143000" y="4283086"/>
                  <a:ext cx="6744675" cy="23702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SV" dirty="0"/>
                </a:p>
              </p:txBody>
            </p:sp>
          </p:grpSp>
          <p:sp>
            <p:nvSpPr>
              <p:cNvPr id="10" name="Oval 9"/>
              <p:cNvSpPr/>
              <p:nvPr/>
            </p:nvSpPr>
            <p:spPr>
              <a:xfrm>
                <a:off x="5144475" y="1752600"/>
                <a:ext cx="914400" cy="202546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SV"/>
              </a:p>
            </p:txBody>
          </p:sp>
          <p:sp>
            <p:nvSpPr>
              <p:cNvPr id="11" name="Right Arrow 10"/>
              <p:cNvSpPr/>
              <p:nvPr/>
            </p:nvSpPr>
            <p:spPr>
              <a:xfrm rot="4355269">
                <a:off x="5379671" y="4063434"/>
                <a:ext cx="766961" cy="219601"/>
              </a:xfrm>
              <a:prstGeom prst="rightArrow">
                <a:avLst/>
              </a:prstGeom>
              <a:solidFill>
                <a:srgbClr val="FF0000"/>
              </a:solidFill>
              <a:ln>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SV"/>
              </a:p>
            </p:txBody>
          </p:sp>
          <p:sp>
            <p:nvSpPr>
              <p:cNvPr id="12" name="Oval 11"/>
              <p:cNvSpPr/>
              <p:nvPr/>
            </p:nvSpPr>
            <p:spPr>
              <a:xfrm>
                <a:off x="6553200" y="1752600"/>
                <a:ext cx="914400" cy="202546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SV"/>
              </a:p>
            </p:txBody>
          </p:sp>
          <p:sp>
            <p:nvSpPr>
              <p:cNvPr id="13" name="Right Arrow 12"/>
              <p:cNvSpPr/>
              <p:nvPr/>
            </p:nvSpPr>
            <p:spPr>
              <a:xfrm rot="4269328">
                <a:off x="6816386" y="4001648"/>
                <a:ext cx="798293" cy="239503"/>
              </a:xfrm>
              <a:prstGeom prst="rightArrow">
                <a:avLst/>
              </a:prstGeom>
              <a:solidFill>
                <a:srgbClr val="FF0000"/>
              </a:solidFill>
              <a:ln>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SV"/>
              </a:p>
            </p:txBody>
          </p:sp>
        </p:grpSp>
        <p:sp>
          <p:nvSpPr>
            <p:cNvPr id="6" name="Title 1"/>
            <p:cNvSpPr txBox="1">
              <a:spLocks/>
            </p:cNvSpPr>
            <p:nvPr/>
          </p:nvSpPr>
          <p:spPr>
            <a:xfrm>
              <a:off x="20818" y="2819400"/>
              <a:ext cx="1997507"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400" b="1" dirty="0" smtClean="0">
                  <a:latin typeface="Arial" panose="020B0604020202020204" pitchFamily="34" charset="0"/>
                  <a:cs typeface="Arial" panose="020B0604020202020204" pitchFamily="34" charset="0"/>
                </a:rPr>
                <a:t>Fecha</a:t>
              </a:r>
              <a:r>
                <a:rPr lang="en-US" sz="2400" b="1" dirty="0" smtClean="0">
                  <a:latin typeface="Arial" panose="020B0604020202020204" pitchFamily="34" charset="0"/>
                  <a:cs typeface="Arial" panose="020B0604020202020204" pitchFamily="34" charset="0"/>
                </a:rPr>
                <a:t> del </a:t>
              </a:r>
              <a:r>
                <a:rPr lang="es-SV" sz="2400" b="1" dirty="0">
                  <a:latin typeface="Arial" panose="020B0604020202020204" pitchFamily="34" charset="0"/>
                  <a:cs typeface="Arial" panose="020B0604020202020204" pitchFamily="34" charset="0"/>
                </a:rPr>
                <a:t>t</a:t>
              </a:r>
              <a:r>
                <a:rPr lang="es-SV" sz="2400" b="1" dirty="0" smtClean="0">
                  <a:latin typeface="Arial" panose="020B0604020202020204" pitchFamily="34" charset="0"/>
                  <a:cs typeface="Arial" panose="020B0604020202020204" pitchFamily="34" charset="0"/>
                </a:rPr>
                <a:t>rámite:</a:t>
              </a:r>
              <a:r>
                <a:rPr lang="en-US" sz="2400" b="1" dirty="0" smtClean="0">
                  <a:latin typeface="Arial" panose="020B0604020202020204" pitchFamily="34" charset="0"/>
                  <a:cs typeface="Arial" panose="020B0604020202020204" pitchFamily="34" charset="0"/>
                </a:rPr>
                <a:t> 20/01/2006</a:t>
              </a:r>
              <a:endParaRPr lang="en-US" sz="2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20818" y="5273687"/>
              <a:ext cx="1997507"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400" b="1" dirty="0" smtClean="0">
                  <a:latin typeface="Arial" panose="020B0604020202020204" pitchFamily="34" charset="0"/>
                  <a:cs typeface="Arial" panose="020B0604020202020204" pitchFamily="34" charset="0"/>
                </a:rPr>
                <a:t>Fecha</a:t>
              </a:r>
              <a:r>
                <a:rPr lang="en-US" sz="2400" b="1" dirty="0" smtClean="0">
                  <a:latin typeface="Arial" panose="020B0604020202020204" pitchFamily="34" charset="0"/>
                  <a:cs typeface="Arial" panose="020B0604020202020204" pitchFamily="34" charset="0"/>
                </a:rPr>
                <a:t> del </a:t>
              </a:r>
              <a:r>
                <a:rPr lang="es-SV" sz="2400" b="1" dirty="0">
                  <a:latin typeface="Arial" panose="020B0604020202020204" pitchFamily="34" charset="0"/>
                  <a:cs typeface="Arial" panose="020B0604020202020204" pitchFamily="34" charset="0"/>
                </a:rPr>
                <a:t>t</a:t>
              </a:r>
              <a:r>
                <a:rPr lang="es-SV" sz="2400" b="1" dirty="0" smtClean="0">
                  <a:latin typeface="Arial" panose="020B0604020202020204" pitchFamily="34" charset="0"/>
                  <a:cs typeface="Arial" panose="020B0604020202020204" pitchFamily="34" charset="0"/>
                </a:rPr>
                <a:t>rámite:</a:t>
              </a:r>
              <a:r>
                <a:rPr lang="en-US" sz="2400" b="1" dirty="0" smtClean="0">
                  <a:latin typeface="Arial" panose="020B0604020202020204" pitchFamily="34" charset="0"/>
                  <a:cs typeface="Arial" panose="020B0604020202020204" pitchFamily="34" charset="0"/>
                </a:rPr>
                <a:t> 29/12/2003</a:t>
              </a:r>
              <a:endParaRPr lang="en-US" sz="2400" b="1" dirty="0">
                <a:latin typeface="Arial" panose="020B0604020202020204" pitchFamily="34" charset="0"/>
                <a:cs typeface="Arial" panose="020B0604020202020204" pitchFamily="34" charset="0"/>
              </a:endParaRPr>
            </a:p>
          </p:txBody>
        </p:sp>
      </p:grpSp>
      <p:sp>
        <p:nvSpPr>
          <p:cNvPr id="22" name="Slide Number Placeholder 21"/>
          <p:cNvSpPr>
            <a:spLocks noGrp="1"/>
          </p:cNvSpPr>
          <p:nvPr>
            <p:ph type="sldNum" sz="quarter" idx="12"/>
          </p:nvPr>
        </p:nvSpPr>
        <p:spPr/>
        <p:txBody>
          <a:bodyPr/>
          <a:lstStyle/>
          <a:p>
            <a:fld id="{46307918-7CE5-4FFC-93A1-6EE61664BC60}" type="slidenum">
              <a:rPr lang="es-ES" smtClean="0"/>
              <a:pPr/>
              <a:t>15</a:t>
            </a:fld>
            <a:endParaRPr lang="es-ES"/>
          </a:p>
        </p:txBody>
      </p:sp>
      <p:sp>
        <p:nvSpPr>
          <p:cNvPr id="23" name="Title 1"/>
          <p:cNvSpPr>
            <a:spLocks noGrp="1"/>
          </p:cNvSpPr>
          <p:nvPr>
            <p:ph type="title"/>
          </p:nvPr>
        </p:nvSpPr>
        <p:spPr>
          <a:xfrm>
            <a:off x="152400" y="1124744"/>
            <a:ext cx="8884096" cy="564672"/>
          </a:xfrm>
        </p:spPr>
        <p:txBody>
          <a:bodyPr vert="horz" lIns="0" rIns="0" bIns="0" anchor="b">
            <a:normAutofit fontScale="90000"/>
          </a:bodyPr>
          <a:lstStyle/>
          <a:p>
            <a:pPr algn="ctr">
              <a:lnSpc>
                <a:spcPct val="150000"/>
              </a:lnSpc>
            </a:pPr>
            <a:r>
              <a:rPr lang="es-ES" sz="2400" b="1" dirty="0">
                <a:latin typeface="Arial" panose="020B0604020202020204" pitchFamily="34" charset="0"/>
                <a:cs typeface="Arial" panose="020B0604020202020204" pitchFamily="34" charset="0"/>
              </a:rPr>
              <a:t>Ciudadanos con registros de huellas que no le corresponden</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Ejemplo 2</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4277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307918-7CE5-4FFC-93A1-6EE61664BC60}" type="slidenum">
              <a:rPr lang="es-ES" smtClean="0"/>
              <a:pPr/>
              <a:t>16</a:t>
            </a:fld>
            <a:endParaRPr lang="es-ES"/>
          </a:p>
        </p:txBody>
      </p:sp>
      <p:pic>
        <p:nvPicPr>
          <p:cNvPr id="7170" name="Picture 2" descr="C:\Users\novoan\AppData\Local\Microsoft\Windows\Temporary Internet Files\Content.Outlook\JDWU924O\ReportDUI_huellasCruzadasCaso3CiudadanosMismasHuella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8706" y="1381719"/>
            <a:ext cx="5711726" cy="547628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a:spLocks noGrp="1"/>
          </p:cNvSpPr>
          <p:nvPr>
            <p:ph type="title"/>
          </p:nvPr>
        </p:nvSpPr>
        <p:spPr>
          <a:xfrm>
            <a:off x="80392" y="764704"/>
            <a:ext cx="8884096" cy="564672"/>
          </a:xfrm>
        </p:spPr>
        <p:txBody>
          <a:bodyPr>
            <a:normAutofit fontScale="90000"/>
          </a:bodyPr>
          <a:lstStyle/>
          <a:p>
            <a:pPr algn="ctr"/>
            <a:r>
              <a:rPr lang="es-ES" sz="2400" b="1" dirty="0" smtClean="0">
                <a:latin typeface="Arial" panose="020B0604020202020204" pitchFamily="34" charset="0"/>
                <a:cs typeface="Arial" panose="020B0604020202020204" pitchFamily="34" charset="0"/>
              </a:rPr>
              <a:t>Ciudadanos con registros de </a:t>
            </a:r>
            <a:r>
              <a:rPr lang="es-ES" sz="2400" b="1" dirty="0">
                <a:latin typeface="Arial" panose="020B0604020202020204" pitchFamily="34" charset="0"/>
                <a:cs typeface="Arial" panose="020B0604020202020204" pitchFamily="34" charset="0"/>
              </a:rPr>
              <a:t>huellas que no le </a:t>
            </a:r>
            <a:r>
              <a:rPr lang="es-ES" sz="2400" b="1" dirty="0" smtClean="0">
                <a:latin typeface="Arial" panose="020B0604020202020204" pitchFamily="34" charset="0"/>
                <a:cs typeface="Arial" panose="020B0604020202020204" pitchFamily="34" charset="0"/>
              </a:rPr>
              <a:t>corresponden</a:t>
            </a:r>
            <a:br>
              <a:rPr lang="es-ES" sz="2400" b="1" dirty="0" smtClean="0">
                <a:latin typeface="Arial" panose="020B0604020202020204" pitchFamily="34" charset="0"/>
                <a:cs typeface="Arial" panose="020B0604020202020204" pitchFamily="34" charset="0"/>
              </a:rPr>
            </a:br>
            <a:r>
              <a:rPr lang="es-ES" sz="2400" b="1" dirty="0" smtClean="0">
                <a:latin typeface="Arial" panose="020B0604020202020204" pitchFamily="34" charset="0"/>
                <a:cs typeface="Arial" panose="020B0604020202020204" pitchFamily="34" charset="0"/>
              </a:rPr>
              <a:t>Ejemplo 3</a:t>
            </a:r>
            <a:endParaRPr lang="en-US" sz="24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1700808"/>
            <a:ext cx="2748706" cy="1155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200" b="1" dirty="0" smtClean="0">
                <a:latin typeface="Arial" panose="020B0604020202020204" pitchFamily="34" charset="0"/>
                <a:cs typeface="Arial" panose="020B0604020202020204" pitchFamily="34" charset="0"/>
              </a:rPr>
              <a:t>Fecha</a:t>
            </a:r>
            <a:r>
              <a:rPr lang="en-US" sz="2200" b="1" dirty="0" smtClean="0">
                <a:latin typeface="Arial" panose="020B0604020202020204" pitchFamily="34" charset="0"/>
                <a:cs typeface="Arial" panose="020B0604020202020204" pitchFamily="34" charset="0"/>
              </a:rPr>
              <a:t> del t</a:t>
            </a:r>
            <a:r>
              <a:rPr lang="es-SV" sz="2200" b="1" dirty="0" err="1" smtClean="0">
                <a:latin typeface="Arial" panose="020B0604020202020204" pitchFamily="34" charset="0"/>
                <a:cs typeface="Arial" panose="020B0604020202020204" pitchFamily="34" charset="0"/>
              </a:rPr>
              <a:t>rámite</a:t>
            </a:r>
            <a:r>
              <a:rPr lang="es-SV" sz="2200" b="1"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 27.11.2001</a:t>
            </a:r>
            <a:endParaRPr lang="en-US" sz="22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80392" y="3497560"/>
            <a:ext cx="2668314" cy="1155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200" b="1" dirty="0" smtClean="0">
                <a:latin typeface="Arial" panose="020B0604020202020204" pitchFamily="34" charset="0"/>
                <a:cs typeface="Arial" panose="020B0604020202020204" pitchFamily="34" charset="0"/>
              </a:rPr>
              <a:t>Fecha</a:t>
            </a:r>
            <a:r>
              <a:rPr lang="en-US" sz="2200" b="1" dirty="0" smtClean="0">
                <a:latin typeface="Arial" panose="020B0604020202020204" pitchFamily="34" charset="0"/>
                <a:cs typeface="Arial" panose="020B0604020202020204" pitchFamily="34" charset="0"/>
              </a:rPr>
              <a:t> del t</a:t>
            </a:r>
            <a:r>
              <a:rPr lang="es-SV" sz="2200" b="1" dirty="0" err="1" smtClean="0">
                <a:latin typeface="Arial" panose="020B0604020202020204" pitchFamily="34" charset="0"/>
                <a:cs typeface="Arial" panose="020B0604020202020204" pitchFamily="34" charset="0"/>
              </a:rPr>
              <a:t>rámite</a:t>
            </a:r>
            <a:r>
              <a:rPr lang="es-SV" sz="2200" b="1"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 04.12.2001</a:t>
            </a:r>
            <a:endParaRPr lang="en-US" sz="22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80392" y="5373216"/>
            <a:ext cx="2668314" cy="1155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200" b="1" dirty="0" smtClean="0">
                <a:latin typeface="Arial" panose="020B0604020202020204" pitchFamily="34" charset="0"/>
                <a:cs typeface="Arial" panose="020B0604020202020204" pitchFamily="34" charset="0"/>
              </a:rPr>
              <a:t>Fecha</a:t>
            </a:r>
            <a:r>
              <a:rPr lang="en-US" sz="2200" b="1" dirty="0" smtClean="0">
                <a:latin typeface="Arial" panose="020B0604020202020204" pitchFamily="34" charset="0"/>
                <a:cs typeface="Arial" panose="020B0604020202020204" pitchFamily="34" charset="0"/>
              </a:rPr>
              <a:t> del t</a:t>
            </a:r>
            <a:r>
              <a:rPr lang="es-SV" sz="2200" b="1" dirty="0" err="1" smtClean="0">
                <a:latin typeface="Arial" panose="020B0604020202020204" pitchFamily="34" charset="0"/>
                <a:cs typeface="Arial" panose="020B0604020202020204" pitchFamily="34" charset="0"/>
              </a:rPr>
              <a:t>rámite</a:t>
            </a:r>
            <a:r>
              <a:rPr lang="es-SV" sz="2200" b="1"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 12.01.2002</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71015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3528" y="1916832"/>
            <a:ext cx="8712968" cy="2967608"/>
          </a:xfrm>
        </p:spPr>
        <p:txBody>
          <a:bodyPr>
            <a:normAutofit/>
          </a:bodyPr>
          <a:lstStyle/>
          <a:p>
            <a:pPr marL="538163" indent="-269875" algn="just">
              <a:spcBef>
                <a:spcPts val="1200"/>
              </a:spcBef>
              <a:spcAft>
                <a:spcPts val="1200"/>
              </a:spcAft>
            </a:pPr>
            <a:r>
              <a:rPr lang="es-ES" sz="2400" dirty="0">
                <a:latin typeface="Arial" panose="020B0604020202020204" pitchFamily="34" charset="0"/>
                <a:cs typeface="Arial" panose="020B0604020202020204" pitchFamily="34" charset="0"/>
              </a:rPr>
              <a:t>Se heredaron </a:t>
            </a:r>
            <a:r>
              <a:rPr lang="es-ES" sz="3200" b="1" dirty="0">
                <a:latin typeface="Arial" panose="020B0604020202020204" pitchFamily="34" charset="0"/>
                <a:cs typeface="Arial" panose="020B0604020202020204" pitchFamily="34" charset="0"/>
              </a:rPr>
              <a:t>6,276</a:t>
            </a:r>
            <a:r>
              <a:rPr lang="es-ES" sz="2400" dirty="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registros de ciudadanos con la observación: “sin manos”, sin presentar ninguna </a:t>
            </a:r>
            <a:r>
              <a:rPr lang="es-ES" sz="2400" dirty="0" smtClean="0">
                <a:latin typeface="Arial" panose="020B0604020202020204" pitchFamily="34" charset="0"/>
                <a:cs typeface="Arial" panose="020B0604020202020204" pitchFamily="34" charset="0"/>
              </a:rPr>
              <a:t>amputación. </a:t>
            </a:r>
          </a:p>
          <a:p>
            <a:pPr marL="538163" indent="-269875" algn="just">
              <a:spcBef>
                <a:spcPts val="1200"/>
              </a:spcBef>
              <a:spcAft>
                <a:spcPts val="1200"/>
              </a:spcAft>
            </a:pPr>
            <a:r>
              <a:rPr lang="es-ES" sz="2400" dirty="0" smtClean="0">
                <a:latin typeface="Arial" panose="020B0604020202020204" pitchFamily="34" charset="0"/>
                <a:cs typeface="Arial" panose="020B0604020202020204" pitchFamily="34" charset="0"/>
              </a:rPr>
              <a:t>Hasta </a:t>
            </a:r>
            <a:r>
              <a:rPr lang="es-ES" sz="2400" dirty="0">
                <a:latin typeface="Arial" panose="020B0604020202020204" pitchFamily="34" charset="0"/>
                <a:cs typeface="Arial" panose="020B0604020202020204" pitchFamily="34" charset="0"/>
              </a:rPr>
              <a:t>la </a:t>
            </a:r>
            <a:r>
              <a:rPr lang="es-ES" sz="2400" dirty="0" smtClean="0">
                <a:latin typeface="Arial" panose="020B0604020202020204" pitchFamily="34" charset="0"/>
                <a:cs typeface="Arial" panose="020B0604020202020204" pitchFamily="34" charset="0"/>
              </a:rPr>
              <a:t>fecha han regresado </a:t>
            </a:r>
            <a:r>
              <a:rPr lang="es-ES" sz="3200" b="1" dirty="0" smtClean="0">
                <a:latin typeface="Arial" panose="020B0604020202020204" pitchFamily="34" charset="0"/>
                <a:cs typeface="Arial" panose="020B0604020202020204" pitchFamily="34" charset="0"/>
              </a:rPr>
              <a:t>889</a:t>
            </a:r>
            <a:r>
              <a:rPr lang="es-ES" sz="2000" dirty="0" smtClean="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ciudadanos, y se observa que sí </a:t>
            </a:r>
            <a:r>
              <a:rPr lang="es-ES" sz="2400" dirty="0" smtClean="0">
                <a:latin typeface="Arial" panose="020B0604020202020204" pitchFamily="34" charset="0"/>
                <a:cs typeface="Arial" panose="020B0604020202020204" pitchFamily="34" charset="0"/>
              </a:rPr>
              <a:t>contaban con </a:t>
            </a:r>
            <a:r>
              <a:rPr lang="es-ES" sz="2400" dirty="0">
                <a:latin typeface="Arial" panose="020B0604020202020204" pitchFamily="34" charset="0"/>
                <a:cs typeface="Arial" panose="020B0604020202020204" pitchFamily="34" charset="0"/>
              </a:rPr>
              <a:t>sus dos manos y todas las huellas.</a:t>
            </a:r>
          </a:p>
        </p:txBody>
      </p:sp>
      <p:sp>
        <p:nvSpPr>
          <p:cNvPr id="10" name="Title 1"/>
          <p:cNvSpPr txBox="1">
            <a:spLocks/>
          </p:cNvSpPr>
          <p:nvPr/>
        </p:nvSpPr>
        <p:spPr>
          <a:xfrm>
            <a:off x="179512" y="978464"/>
            <a:ext cx="8877672" cy="650336"/>
          </a:xfrm>
          <a:prstGeom prst="rect">
            <a:avLst/>
          </a:prstGeom>
        </p:spPr>
        <p:txBody>
          <a:bodyPr vert="horz" lIns="0" rIns="0" bIns="0" anchor="b">
            <a:noAutofit/>
          </a:bodyPr>
          <a:lstStyle>
            <a:defPPr>
              <a:defRPr lang="es-ES"/>
            </a:defPPr>
            <a:lvl1pPr marL="452438" indent="-269875" algn="just">
              <a:lnSpc>
                <a:spcPct val="110000"/>
              </a:lnSpc>
              <a:spcBef>
                <a:spcPct val="0"/>
              </a:spcBef>
              <a:spcAft>
                <a:spcPts val="600"/>
              </a:spcAft>
              <a:buAutoNum type="romanUcPeriod"/>
              <a:defRPr kumimoji="0" sz="2400" b="0">
                <a:ln>
                  <a:noFill/>
                </a:ln>
                <a:solidFill>
                  <a:schemeClr val="tx2"/>
                </a:solidFill>
                <a:effectLst/>
                <a:latin typeface="Arial" panose="020B0604020202020204" pitchFamily="34" charset="0"/>
                <a:ea typeface="+mj-ea"/>
                <a:cs typeface="Arial" panose="020B0604020202020204" pitchFamily="34" charset="0"/>
              </a:defRPr>
            </a:lvl1pPr>
          </a:lstStyle>
          <a:p>
            <a:pPr marL="538163" indent="-355600">
              <a:buNone/>
            </a:pPr>
            <a:r>
              <a:rPr lang="es-ES" b="1" dirty="0" smtClean="0"/>
              <a:t>II.	Registros </a:t>
            </a:r>
            <a:r>
              <a:rPr lang="es-ES" b="1" dirty="0"/>
              <a:t>de ciudadanos sin manos, que físicamente poseen ambas </a:t>
            </a:r>
            <a:r>
              <a:rPr lang="es-ES" b="1" dirty="0" smtClean="0"/>
              <a:t>manos.</a:t>
            </a:r>
            <a:endParaRPr lang="es-ES" b="1" dirty="0"/>
          </a:p>
        </p:txBody>
      </p:sp>
      <p:sp>
        <p:nvSpPr>
          <p:cNvPr id="11" name="Slide Number Placeholder 10"/>
          <p:cNvSpPr>
            <a:spLocks noGrp="1"/>
          </p:cNvSpPr>
          <p:nvPr>
            <p:ph type="sldNum" sz="quarter" idx="12"/>
          </p:nvPr>
        </p:nvSpPr>
        <p:spPr/>
        <p:txBody>
          <a:bodyPr/>
          <a:lstStyle/>
          <a:p>
            <a:fld id="{46307918-7CE5-4FFC-93A1-6EE61664BC60}" type="slidenum">
              <a:rPr lang="es-ES" smtClean="0"/>
              <a:pPr/>
              <a:t>17</a:t>
            </a:fld>
            <a:endParaRPr lang="es-ES"/>
          </a:p>
        </p:txBody>
      </p:sp>
      <p:sp>
        <p:nvSpPr>
          <p:cNvPr id="7" name="Content Placeholder 8"/>
          <p:cNvSpPr txBox="1">
            <a:spLocks/>
          </p:cNvSpPr>
          <p:nvPr/>
        </p:nvSpPr>
        <p:spPr>
          <a:xfrm>
            <a:off x="467544" y="4365104"/>
            <a:ext cx="8229600" cy="2103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s-ES" sz="2400" dirty="0"/>
          </a:p>
        </p:txBody>
      </p:sp>
    </p:spTree>
    <p:extLst>
      <p:ext uri="{BB962C8B-B14F-4D97-AF65-F5344CB8AC3E}">
        <p14:creationId xmlns="" xmlns:p14="http://schemas.microsoft.com/office/powerpoint/2010/main" val="90912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18</a:t>
            </a:fld>
            <a:endParaRPr lang="es-ES"/>
          </a:p>
        </p:txBody>
      </p:sp>
      <p:sp>
        <p:nvSpPr>
          <p:cNvPr id="7" name="Content Placeholder 8"/>
          <p:cNvSpPr txBox="1">
            <a:spLocks/>
          </p:cNvSpPr>
          <p:nvPr/>
        </p:nvSpPr>
        <p:spPr>
          <a:xfrm>
            <a:off x="467544" y="4365104"/>
            <a:ext cx="8229600" cy="2103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s-ES" sz="2400" dirty="0"/>
          </a:p>
        </p:txBody>
      </p:sp>
      <p:sp>
        <p:nvSpPr>
          <p:cNvPr id="8" name="Title 1"/>
          <p:cNvSpPr txBox="1">
            <a:spLocks/>
          </p:cNvSpPr>
          <p:nvPr/>
        </p:nvSpPr>
        <p:spPr>
          <a:xfrm>
            <a:off x="473438" y="836712"/>
            <a:ext cx="8229600" cy="936104"/>
          </a:xfrm>
          <a:prstGeom prst="rect">
            <a:avLst/>
          </a:prstGeom>
        </p:spPr>
        <p:txBody>
          <a:bodyPr vert="horz" lIns="0" rIns="0" bIns="0" anchor="b">
            <a:normAutofit fontScale="97500"/>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r>
              <a:rPr lang="es-ES" sz="2500" b="1" dirty="0">
                <a:latin typeface="Arial" panose="020B0604020202020204" pitchFamily="34" charset="0"/>
                <a:cs typeface="Arial" panose="020B0604020202020204" pitchFamily="34" charset="0"/>
              </a:rPr>
              <a:t>Ejemplo </a:t>
            </a:r>
            <a:r>
              <a:rPr lang="es-ES" sz="2500" b="1" dirty="0" smtClean="0">
                <a:latin typeface="Arial" panose="020B0604020202020204" pitchFamily="34" charset="0"/>
                <a:cs typeface="Arial" panose="020B0604020202020204" pitchFamily="34" charset="0"/>
              </a:rPr>
              <a:t>1     </a:t>
            </a:r>
            <a:r>
              <a:rPr lang="es-SV" sz="2500" b="1" dirty="0" smtClean="0">
                <a:latin typeface="Arial" panose="020B0604020202020204" pitchFamily="34" charset="0"/>
                <a:cs typeface="Arial" panose="020B0604020202020204" pitchFamily="34" charset="0"/>
              </a:rPr>
              <a:t>Ciudadano </a:t>
            </a:r>
            <a:r>
              <a:rPr lang="es-SV" sz="2500" b="1" dirty="0">
                <a:latin typeface="Arial" panose="020B0604020202020204" pitchFamily="34" charset="0"/>
                <a:cs typeface="Arial" panose="020B0604020202020204" pitchFamily="34" charset="0"/>
              </a:rPr>
              <a:t>con número de DUI 00050447-8</a:t>
            </a:r>
          </a:p>
          <a:p>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158824" y="1844824"/>
            <a:ext cx="8661648" cy="3988962"/>
            <a:chOff x="-2001564" y="1488755"/>
            <a:chExt cx="10882836" cy="5226443"/>
          </a:xfrm>
        </p:grpSpPr>
        <p:sp>
          <p:nvSpPr>
            <p:cNvPr id="14" name="Rectangle 13"/>
            <p:cNvSpPr/>
            <p:nvPr/>
          </p:nvSpPr>
          <p:spPr>
            <a:xfrm>
              <a:off x="-2001564" y="4943062"/>
              <a:ext cx="5470370" cy="1451726"/>
            </a:xfrm>
            <a:prstGeom prst="rect">
              <a:avLst/>
            </a:prstGeom>
          </p:spPr>
          <p:txBody>
            <a:bodyPr wrap="square">
              <a:spAutoFit/>
            </a:bodyPr>
            <a:lstStyle/>
            <a:p>
              <a:pPr algn="ctr"/>
              <a:r>
                <a:rPr lang="es-SV" sz="2200" b="1" dirty="0" smtClean="0">
                  <a:latin typeface="Arial" panose="020B0604020202020204" pitchFamily="34" charset="0"/>
                  <a:cs typeface="Arial" panose="020B0604020202020204" pitchFamily="34" charset="0"/>
                </a:rPr>
                <a:t>Fecha de realización del trámite con manos y huellas 11.02.2014 </a:t>
              </a:r>
              <a:endParaRPr lang="es-SV" sz="2200" dirty="0">
                <a:latin typeface="Arial" panose="020B0604020202020204" pitchFamily="34" charset="0"/>
                <a:cs typeface="Arial" panose="020B0604020202020204" pitchFamily="34" charset="0"/>
              </a:endParaRPr>
            </a:p>
          </p:txBody>
        </p:sp>
        <p:sp>
          <p:nvSpPr>
            <p:cNvPr id="15" name="Rectangle 14"/>
            <p:cNvSpPr/>
            <p:nvPr/>
          </p:nvSpPr>
          <p:spPr>
            <a:xfrm>
              <a:off x="-2001564" y="1583102"/>
              <a:ext cx="5582965" cy="1913525"/>
            </a:xfrm>
            <a:prstGeom prst="rect">
              <a:avLst/>
            </a:prstGeom>
          </p:spPr>
          <p:txBody>
            <a:bodyPr wrap="square">
              <a:spAutoFit/>
            </a:bodyPr>
            <a:lstStyle/>
            <a:p>
              <a:pPr algn="ctr"/>
              <a:r>
                <a:rPr lang="es-SV" sz="2200" b="1" dirty="0" smtClean="0">
                  <a:latin typeface="Arial" panose="020B0604020202020204" pitchFamily="34" charset="0"/>
                  <a:cs typeface="Arial" panose="020B0604020202020204" pitchFamily="34" charset="0"/>
                </a:rPr>
                <a:t>Fecha de realización del trámite con la observación “Sin Manos” 14.12.2001</a:t>
              </a:r>
              <a:endParaRPr lang="es-SV" sz="2200" dirty="0">
                <a:latin typeface="Arial" panose="020B0604020202020204" pitchFamily="34" charset="0"/>
                <a:cs typeface="Arial" panose="020B0604020202020204" pitchFamily="34" charset="0"/>
              </a:endParaRPr>
            </a:p>
          </p:txBody>
        </p:sp>
        <p:pic>
          <p:nvPicPr>
            <p:cNvPr id="1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7600" y="1488755"/>
              <a:ext cx="5223672" cy="212671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7" name="Picture 4" descr="\\mbntsv1\QualityControl\7-RNPN\Huellas\con huella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7600" y="4572000"/>
              <a:ext cx="5223672" cy="214319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541217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10952"/>
          </a:xfrm>
        </p:spPr>
        <p:txBody>
          <a:bodyPr vert="horz" lIns="0" rIns="0" bIns="0" anchor="b">
            <a:normAutofit fontScale="90000"/>
          </a:bodyPr>
          <a:lstStyle/>
          <a:p>
            <a:r>
              <a:rPr lang="es-ES" sz="2500" b="1" dirty="0">
                <a:latin typeface="Arial" panose="020B0604020202020204" pitchFamily="34" charset="0"/>
                <a:cs typeface="Arial" panose="020B0604020202020204" pitchFamily="34" charset="0"/>
              </a:rPr>
              <a:t>Ejemplo 2 </a:t>
            </a:r>
            <a:r>
              <a:rPr lang="es-ES" sz="2500" b="1" dirty="0" smtClean="0">
                <a:latin typeface="Arial" panose="020B0604020202020204" pitchFamily="34" charset="0"/>
                <a:cs typeface="Arial" panose="020B0604020202020204" pitchFamily="34" charset="0"/>
              </a:rPr>
              <a:t>         </a:t>
            </a:r>
            <a:r>
              <a:rPr lang="es-SV" sz="2500" b="1" dirty="0" smtClean="0">
                <a:latin typeface="Arial" panose="020B0604020202020204" pitchFamily="34" charset="0"/>
                <a:cs typeface="Arial" panose="020B0604020202020204" pitchFamily="34" charset="0"/>
              </a:rPr>
              <a:t>Ciudadano </a:t>
            </a:r>
            <a:r>
              <a:rPr lang="es-SV" sz="2500" b="1" dirty="0">
                <a:latin typeface="Arial" panose="020B0604020202020204" pitchFamily="34" charset="0"/>
                <a:cs typeface="Arial" panose="020B0604020202020204" pitchFamily="34" charset="0"/>
              </a:rPr>
              <a:t>con número de DUI  03856372-3</a:t>
            </a:r>
            <a:br>
              <a:rPr lang="es-SV"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p:txBody>
      </p:sp>
      <p:grpSp>
        <p:nvGrpSpPr>
          <p:cNvPr id="4" name="Group 3"/>
          <p:cNvGrpSpPr/>
          <p:nvPr/>
        </p:nvGrpSpPr>
        <p:grpSpPr>
          <a:xfrm>
            <a:off x="72007" y="1628800"/>
            <a:ext cx="8644014" cy="4536505"/>
            <a:chOff x="72007" y="1240826"/>
            <a:chExt cx="8644014" cy="4893920"/>
          </a:xfrm>
        </p:grpSpPr>
        <p:pic>
          <p:nvPicPr>
            <p:cNvPr id="5" name="Picture 2" descr="\\mbntsv1\QualityControl\7-RNPN\Huellas\con mano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33800" y="3964980"/>
              <a:ext cx="4982221" cy="216976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04579" y="1240826"/>
              <a:ext cx="5011442" cy="216241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8" name="Rectangle 7"/>
            <p:cNvSpPr/>
            <p:nvPr/>
          </p:nvSpPr>
          <p:spPr>
            <a:xfrm>
              <a:off x="72007" y="4417611"/>
              <a:ext cx="3563889" cy="1095684"/>
            </a:xfrm>
            <a:prstGeom prst="rect">
              <a:avLst/>
            </a:prstGeom>
          </p:spPr>
          <p:txBody>
            <a:bodyPr wrap="square">
              <a:spAutoFit/>
            </a:bodyPr>
            <a:lstStyle/>
            <a:p>
              <a:pPr algn="ctr"/>
              <a:r>
                <a:rPr lang="es-SV" sz="2000" b="1" dirty="0" smtClean="0">
                  <a:latin typeface="Arial" panose="020B0604020202020204" pitchFamily="34" charset="0"/>
                  <a:cs typeface="Arial" panose="020B0604020202020204" pitchFamily="34" charset="0"/>
                </a:rPr>
                <a:t>Fecha de realización del trámite con huellas 09.04.2013 </a:t>
              </a:r>
              <a:endParaRPr lang="es-SV" sz="2000" dirty="0">
                <a:latin typeface="Arial" panose="020B0604020202020204" pitchFamily="34" charset="0"/>
                <a:cs typeface="Arial" panose="020B0604020202020204" pitchFamily="34" charset="0"/>
              </a:endParaRPr>
            </a:p>
          </p:txBody>
        </p:sp>
        <p:sp>
          <p:nvSpPr>
            <p:cNvPr id="9" name="Rectangle 8"/>
            <p:cNvSpPr/>
            <p:nvPr/>
          </p:nvSpPr>
          <p:spPr>
            <a:xfrm>
              <a:off x="107504" y="1708038"/>
              <a:ext cx="3456384" cy="1095685"/>
            </a:xfrm>
            <a:prstGeom prst="rect">
              <a:avLst/>
            </a:prstGeom>
          </p:spPr>
          <p:txBody>
            <a:bodyPr wrap="square">
              <a:spAutoFit/>
            </a:bodyPr>
            <a:lstStyle/>
            <a:p>
              <a:pPr algn="ctr"/>
              <a:r>
                <a:rPr lang="es-SV" sz="2000" b="1" dirty="0" smtClean="0">
                  <a:latin typeface="Arial" panose="020B0604020202020204" pitchFamily="34" charset="0"/>
                  <a:cs typeface="Arial" panose="020B0604020202020204" pitchFamily="34" charset="0"/>
                </a:rPr>
                <a:t>Fecha de realización del trámite con la observación “Sin Manos” 10.01.2011</a:t>
              </a:r>
              <a:endParaRPr lang="es-SV" sz="2000" dirty="0">
                <a:latin typeface="Arial" panose="020B0604020202020204" pitchFamily="34" charset="0"/>
                <a:cs typeface="Arial" panose="020B0604020202020204" pitchFamily="34" charset="0"/>
              </a:endParaRPr>
            </a:p>
          </p:txBody>
        </p:sp>
      </p:grpSp>
      <p:sp>
        <p:nvSpPr>
          <p:cNvPr id="10" name="Slide Number Placeholder 9"/>
          <p:cNvSpPr>
            <a:spLocks noGrp="1"/>
          </p:cNvSpPr>
          <p:nvPr>
            <p:ph type="sldNum" sz="quarter" idx="12"/>
          </p:nvPr>
        </p:nvSpPr>
        <p:spPr/>
        <p:txBody>
          <a:bodyPr/>
          <a:lstStyle/>
          <a:p>
            <a:fld id="{46307918-7CE5-4FFC-93A1-6EE61664BC60}" type="slidenum">
              <a:rPr lang="es-ES" smtClean="0"/>
              <a:pPr/>
              <a:t>19</a:t>
            </a:fld>
            <a:endParaRPr lang="es-ES"/>
          </a:p>
        </p:txBody>
      </p:sp>
    </p:spTree>
    <p:extLst>
      <p:ext uri="{BB962C8B-B14F-4D97-AF65-F5344CB8AC3E}">
        <p14:creationId xmlns="" xmlns:p14="http://schemas.microsoft.com/office/powerpoint/2010/main" val="4216473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576064"/>
          </a:xfrm>
        </p:spPr>
        <p:txBody>
          <a:bodyPr/>
          <a:lstStyle/>
          <a:p>
            <a:pPr algn="ctr"/>
            <a:r>
              <a:rPr lang="es-ES" b="1" dirty="0" smtClean="0"/>
              <a:t>ÍNDICE</a:t>
            </a:r>
            <a:endParaRPr lang="en-US" b="1" dirty="0"/>
          </a:p>
        </p:txBody>
      </p:sp>
      <p:sp>
        <p:nvSpPr>
          <p:cNvPr id="3" name="Content Placeholder 2"/>
          <p:cNvSpPr>
            <a:spLocks noGrp="1"/>
          </p:cNvSpPr>
          <p:nvPr>
            <p:ph idx="1"/>
          </p:nvPr>
        </p:nvSpPr>
        <p:spPr>
          <a:xfrm>
            <a:off x="457200" y="1412776"/>
            <a:ext cx="8229600" cy="5040560"/>
          </a:xfrm>
        </p:spPr>
        <p:txBody>
          <a:bodyPr>
            <a:normAutofit fontScale="77500" lnSpcReduction="20000"/>
          </a:bodyPr>
          <a:lstStyle/>
          <a:p>
            <a:pPr marL="446088" lvl="0"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Visión general de </a:t>
            </a:r>
            <a:r>
              <a:rPr lang="es-SV" sz="2800" dirty="0" err="1" smtClean="0">
                <a:latin typeface="Arial" panose="020B0604020202020204" pitchFamily="34" charset="0"/>
                <a:cs typeface="Arial" panose="020B0604020202020204" pitchFamily="34" charset="0"/>
              </a:rPr>
              <a:t>DUIs</a:t>
            </a:r>
            <a:r>
              <a:rPr lang="es-SV" sz="2800" dirty="0" smtClean="0">
                <a:latin typeface="Arial" panose="020B0604020202020204" pitchFamily="34" charset="0"/>
                <a:cs typeface="Arial" panose="020B0604020202020204" pitchFamily="34" charset="0"/>
              </a:rPr>
              <a:t> emitidos desde el 26 noviembre de 2001 al 29 de febrero de 2016.</a:t>
            </a:r>
          </a:p>
          <a:p>
            <a:pPr marL="446088"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Sistema de emisión del DUI.</a:t>
            </a:r>
            <a:endParaRPr lang="es-SV" sz="2800" dirty="0">
              <a:latin typeface="Arial" panose="020B0604020202020204" pitchFamily="34" charset="0"/>
              <a:cs typeface="Arial" panose="020B0604020202020204" pitchFamily="34" charset="0"/>
            </a:endParaRPr>
          </a:p>
          <a:p>
            <a:pPr marL="446088" lvl="0"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Supuestos duplicados producto de la auditoría realizada por la Corte de Cuentas de la República.</a:t>
            </a:r>
          </a:p>
          <a:p>
            <a:pPr marL="446088" lvl="0"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Supervisión por parte del RNPN a las labores de emisión del DUI.</a:t>
            </a:r>
          </a:p>
          <a:p>
            <a:pPr marL="446088" lvl="0"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Prórroga del contrato a la empresa </a:t>
            </a:r>
            <a:r>
              <a:rPr lang="es-SV" sz="2800" dirty="0" err="1" smtClean="0">
                <a:latin typeface="Arial" panose="020B0604020202020204" pitchFamily="34" charset="0"/>
                <a:cs typeface="Arial" panose="020B0604020202020204" pitchFamily="34" charset="0"/>
              </a:rPr>
              <a:t>Mühlbauer</a:t>
            </a:r>
            <a:r>
              <a:rPr lang="es-SV" sz="2800" dirty="0" smtClean="0">
                <a:latin typeface="Arial" panose="020B0604020202020204" pitchFamily="34" charset="0"/>
                <a:cs typeface="Arial" panose="020B0604020202020204" pitchFamily="34" charset="0"/>
              </a:rPr>
              <a:t> Id </a:t>
            </a:r>
            <a:r>
              <a:rPr lang="es-SV" sz="2800" dirty="0" err="1" smtClean="0">
                <a:latin typeface="Arial" panose="020B0604020202020204" pitchFamily="34" charset="0"/>
                <a:cs typeface="Arial" panose="020B0604020202020204" pitchFamily="34" charset="0"/>
              </a:rPr>
              <a:t>Services</a:t>
            </a:r>
            <a:r>
              <a:rPr lang="es-SV" sz="2800" dirty="0" smtClean="0">
                <a:latin typeface="Arial" panose="020B0604020202020204" pitchFamily="34" charset="0"/>
                <a:cs typeface="Arial" panose="020B0604020202020204" pitchFamily="34" charset="0"/>
              </a:rPr>
              <a:t> </a:t>
            </a:r>
            <a:r>
              <a:rPr lang="es-SV" sz="2800" dirty="0" err="1" smtClean="0">
                <a:latin typeface="Arial" panose="020B0604020202020204" pitchFamily="34" charset="0"/>
                <a:cs typeface="Arial" panose="020B0604020202020204" pitchFamily="34" charset="0"/>
              </a:rPr>
              <a:t>GmbH</a:t>
            </a:r>
            <a:r>
              <a:rPr lang="es-SV" sz="2800" dirty="0" smtClean="0">
                <a:latin typeface="Arial" panose="020B0604020202020204" pitchFamily="34" charset="0"/>
                <a:cs typeface="Arial" panose="020B0604020202020204" pitchFamily="34" charset="0"/>
              </a:rPr>
              <a:t>.</a:t>
            </a:r>
          </a:p>
          <a:p>
            <a:pPr marL="446088" indent="-265113">
              <a:lnSpc>
                <a:spcPct val="120000"/>
              </a:lnSpc>
              <a:spcBef>
                <a:spcPts val="1200"/>
              </a:spcBef>
              <a:spcAft>
                <a:spcPts val="1200"/>
              </a:spcAft>
              <a:buClr>
                <a:schemeClr val="accent1">
                  <a:lumMod val="50000"/>
                </a:schemeClr>
              </a:buClr>
              <a:buFont typeface="+mj-lt"/>
              <a:buAutoNum type="arabicPeriod"/>
            </a:pPr>
            <a:r>
              <a:rPr lang="es-SV" sz="2800" dirty="0" smtClean="0">
                <a:latin typeface="Arial" panose="020B0604020202020204" pitchFamily="34" charset="0"/>
                <a:cs typeface="Arial" panose="020B0604020202020204" pitchFamily="34" charset="0"/>
              </a:rPr>
              <a:t>Proyecciones estratégicas del RNPN.</a:t>
            </a:r>
            <a:endParaRPr lang="es-SV"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307918-7CE5-4FFC-93A1-6EE61664BC60}" type="slidenum">
              <a:rPr lang="es-ES" smtClean="0"/>
              <a:pPr/>
              <a:t>2</a:t>
            </a:fld>
            <a:endParaRPr lang="es-ES"/>
          </a:p>
        </p:txBody>
      </p:sp>
    </p:spTree>
    <p:extLst>
      <p:ext uri="{BB962C8B-B14F-4D97-AF65-F5344CB8AC3E}">
        <p14:creationId xmlns="" xmlns:p14="http://schemas.microsoft.com/office/powerpoint/2010/main" val="3098257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564672"/>
          </a:xfrm>
        </p:spPr>
        <p:txBody>
          <a:bodyPr vert="horz" lIns="0" rIns="0" bIns="0" anchor="b">
            <a:noAutofit/>
          </a:bodyPr>
          <a:lstStyle/>
          <a:p>
            <a:pPr marL="538163" indent="-355600">
              <a:lnSpc>
                <a:spcPct val="110000"/>
              </a:lnSpc>
              <a:spcAft>
                <a:spcPts val="600"/>
              </a:spcAft>
            </a:pPr>
            <a:r>
              <a:rPr lang="es-ES" sz="2400" b="1" dirty="0">
                <a:latin typeface="Arial" panose="020B0604020202020204" pitchFamily="34" charset="0"/>
                <a:cs typeface="Arial" panose="020B0604020202020204" pitchFamily="34" charset="0"/>
              </a:rPr>
              <a:t>III. Huellas heredadas de mala </a:t>
            </a:r>
            <a:r>
              <a:rPr lang="es-ES" sz="2400" b="1" dirty="0" smtClean="0">
                <a:latin typeface="Arial" panose="020B0604020202020204" pitchFamily="34" charset="0"/>
                <a:cs typeface="Arial" panose="020B0604020202020204" pitchFamily="34" charset="0"/>
              </a:rPr>
              <a:t>calidad</a:t>
            </a:r>
            <a:endParaRPr lang="en-US" sz="2400" b="1" dirty="0">
              <a:latin typeface="Arial" panose="020B0604020202020204" pitchFamily="34" charset="0"/>
              <a:cs typeface="Arial" panose="020B0604020202020204" pitchFamily="34" charset="0"/>
            </a:endParaRPr>
          </a:p>
        </p:txBody>
      </p:sp>
      <p:sp>
        <p:nvSpPr>
          <p:cNvPr id="4" name="Content Placeholder 3"/>
          <p:cNvSpPr txBox="1">
            <a:spLocks noGrp="1" noChangeArrowheads="1"/>
          </p:cNvSpPr>
          <p:nvPr>
            <p:ph idx="1"/>
          </p:nvPr>
        </p:nvSpPr>
        <p:spPr bwMode="auto">
          <a:xfrm>
            <a:off x="467544" y="1412776"/>
            <a:ext cx="8229600" cy="434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eaLnBrk="0" fontAlgn="base" hangingPunct="0">
              <a:lnSpc>
                <a:spcPct val="80000"/>
              </a:lnSpc>
              <a:spcBef>
                <a:spcPct val="50000"/>
              </a:spcBef>
              <a:spcAft>
                <a:spcPct val="0"/>
              </a:spcAft>
              <a:buFont typeface="Wingdings" pitchFamily="2" charset="2"/>
              <a:defRPr sz="2400" b="1" i="1">
                <a:solidFill>
                  <a:schemeClr val="tx1"/>
                </a:solidFill>
                <a:latin typeface="Arial" charset="0"/>
              </a:defRPr>
            </a:lvl6pPr>
            <a:lvl7pPr marL="2971800" indent="-228600" eaLnBrk="0" fontAlgn="base" hangingPunct="0">
              <a:lnSpc>
                <a:spcPct val="80000"/>
              </a:lnSpc>
              <a:spcBef>
                <a:spcPct val="50000"/>
              </a:spcBef>
              <a:spcAft>
                <a:spcPct val="0"/>
              </a:spcAft>
              <a:buFont typeface="Wingdings" pitchFamily="2" charset="2"/>
              <a:defRPr sz="2400" b="1" i="1">
                <a:solidFill>
                  <a:schemeClr val="tx1"/>
                </a:solidFill>
                <a:latin typeface="Arial" charset="0"/>
              </a:defRPr>
            </a:lvl7pPr>
            <a:lvl8pPr marL="3429000" indent="-228600" eaLnBrk="0" fontAlgn="base" hangingPunct="0">
              <a:lnSpc>
                <a:spcPct val="80000"/>
              </a:lnSpc>
              <a:spcBef>
                <a:spcPct val="50000"/>
              </a:spcBef>
              <a:spcAft>
                <a:spcPct val="0"/>
              </a:spcAft>
              <a:buFont typeface="Wingdings" pitchFamily="2" charset="2"/>
              <a:defRPr sz="2400" b="1" i="1">
                <a:solidFill>
                  <a:schemeClr val="tx1"/>
                </a:solidFill>
                <a:latin typeface="Arial" charset="0"/>
              </a:defRPr>
            </a:lvl8pPr>
            <a:lvl9pPr marL="3886200" indent="-228600" eaLnBrk="0" fontAlgn="base" hangingPunct="0">
              <a:lnSpc>
                <a:spcPct val="80000"/>
              </a:lnSpc>
              <a:spcBef>
                <a:spcPct val="50000"/>
              </a:spcBef>
              <a:spcAft>
                <a:spcPct val="0"/>
              </a:spcAft>
              <a:buFont typeface="Wingdings" pitchFamily="2" charset="2"/>
              <a:defRPr sz="2400" b="1" i="1">
                <a:solidFill>
                  <a:schemeClr val="tx1"/>
                </a:solidFill>
                <a:latin typeface="Arial" charset="0"/>
              </a:defRPr>
            </a:lvl9pPr>
          </a:lstStyle>
          <a:p>
            <a:pPr marL="892175" indent="-354013" algn="just" eaLnBrk="1" hangingPunct="1">
              <a:spcBef>
                <a:spcPts val="1200"/>
              </a:spcBef>
              <a:spcAft>
                <a:spcPts val="1200"/>
              </a:spcAft>
            </a:pPr>
            <a:r>
              <a:rPr lang="es-SV" altLang="en-US" b="0" i="0" dirty="0" smtClean="0">
                <a:latin typeface="Arial" panose="020B0604020202020204" pitchFamily="34" charset="0"/>
                <a:cs typeface="Arial" panose="020B0604020202020204" pitchFamily="34" charset="0"/>
              </a:rPr>
              <a:t>Número </a:t>
            </a:r>
            <a:r>
              <a:rPr lang="es-SV" altLang="en-US" b="0" i="0" dirty="0">
                <a:latin typeface="Arial" panose="020B0604020202020204" pitchFamily="34" charset="0"/>
                <a:cs typeface="Arial" panose="020B0604020202020204" pitchFamily="34" charset="0"/>
              </a:rPr>
              <a:t>de huellas </a:t>
            </a:r>
            <a:r>
              <a:rPr lang="es-SV" altLang="en-US" sz="2800" i="0" u="sng" dirty="0" smtClean="0">
                <a:latin typeface="Arial" panose="020B0604020202020204" pitchFamily="34" charset="0"/>
                <a:cs typeface="Arial" panose="020B0604020202020204" pitchFamily="34" charset="0"/>
              </a:rPr>
              <a:t>inutilizables</a:t>
            </a:r>
            <a:r>
              <a:rPr lang="es-SV" altLang="en-US" b="0" i="0" dirty="0" smtClean="0">
                <a:latin typeface="Arial" panose="020B0604020202020204" pitchFamily="34" charset="0"/>
                <a:cs typeface="Arial" panose="020B0604020202020204" pitchFamily="34" charset="0"/>
              </a:rPr>
              <a:t> para la identificación biométrica, es decir que </a:t>
            </a:r>
            <a:r>
              <a:rPr lang="es-SV" altLang="en-US" b="0" i="0" dirty="0">
                <a:latin typeface="Arial" panose="020B0604020202020204" pitchFamily="34" charset="0"/>
                <a:cs typeface="Arial" panose="020B0604020202020204" pitchFamily="34" charset="0"/>
              </a:rPr>
              <a:t>no </a:t>
            </a:r>
            <a:r>
              <a:rPr lang="es-SV" altLang="en-US" b="0" i="0" dirty="0" smtClean="0">
                <a:latin typeface="Arial" panose="020B0604020202020204" pitchFamily="34" charset="0"/>
                <a:cs typeface="Arial" panose="020B0604020202020204" pitchFamily="34" charset="0"/>
              </a:rPr>
              <a:t>contienen ninguna información que permita comparar las huellas </a:t>
            </a:r>
            <a:r>
              <a:rPr lang="es-SV" altLang="en-US" b="0" i="0" dirty="0">
                <a:latin typeface="Arial" panose="020B0604020202020204" pitchFamily="34" charset="0"/>
                <a:cs typeface="Arial" panose="020B0604020202020204" pitchFamily="34" charset="0"/>
              </a:rPr>
              <a:t>(capturadas </a:t>
            </a:r>
            <a:r>
              <a:rPr lang="es-SV" altLang="en-US" b="0" i="0" dirty="0" smtClean="0">
                <a:latin typeface="Arial" panose="020B0604020202020204" pitchFamily="34" charset="0"/>
                <a:cs typeface="Arial" panose="020B0604020202020204" pitchFamily="34" charset="0"/>
              </a:rPr>
              <a:t>entre noviembre 2001 y junio 2011):</a:t>
            </a:r>
            <a:r>
              <a:rPr lang="es-SV" altLang="en-US" sz="2800" i="0" dirty="0" smtClean="0">
                <a:latin typeface="Arial" panose="020B0604020202020204" pitchFamily="34" charset="0"/>
                <a:cs typeface="Arial" panose="020B0604020202020204" pitchFamily="34" charset="0"/>
              </a:rPr>
              <a:t>	287,971</a:t>
            </a:r>
            <a:endParaRPr lang="es-SV" altLang="en-US" sz="2800" i="0" dirty="0">
              <a:latin typeface="Arial" panose="020B0604020202020204" pitchFamily="34" charset="0"/>
              <a:cs typeface="Arial" panose="020B0604020202020204" pitchFamily="34" charset="0"/>
            </a:endParaRPr>
          </a:p>
          <a:p>
            <a:pPr marL="892175" indent="0" algn="just" eaLnBrk="1" hangingPunct="1">
              <a:spcBef>
                <a:spcPts val="1200"/>
              </a:spcBef>
              <a:spcAft>
                <a:spcPts val="1200"/>
              </a:spcAft>
              <a:buNone/>
            </a:pPr>
            <a:r>
              <a:rPr lang="es-SV" altLang="en-US" i="0" dirty="0">
                <a:latin typeface="Arial" panose="020B0604020202020204" pitchFamily="34" charset="0"/>
                <a:cs typeface="Arial" panose="020B0604020202020204" pitchFamily="34" charset="0"/>
              </a:rPr>
              <a:t>En términos de </a:t>
            </a:r>
            <a:r>
              <a:rPr lang="es-SV" altLang="en-US" i="0" dirty="0" smtClean="0">
                <a:latin typeface="Arial" panose="020B0604020202020204" pitchFamily="34" charset="0"/>
                <a:cs typeface="Arial" panose="020B0604020202020204" pitchFamily="34" charset="0"/>
              </a:rPr>
              <a:t>personas: </a:t>
            </a:r>
            <a:r>
              <a:rPr lang="es-SV" altLang="en-US" sz="2800" i="0" dirty="0" smtClean="0">
                <a:latin typeface="Arial" panose="020B0604020202020204" pitchFamily="34" charset="0"/>
                <a:cs typeface="Arial" panose="020B0604020202020204" pitchFamily="34" charset="0"/>
              </a:rPr>
              <a:t>222,516</a:t>
            </a:r>
            <a:endParaRPr lang="es-SV" altLang="en-US" sz="2800" i="0" dirty="0">
              <a:latin typeface="Arial" panose="020B0604020202020204" pitchFamily="34" charset="0"/>
              <a:cs typeface="Arial" panose="020B0604020202020204" pitchFamily="34" charset="0"/>
            </a:endParaRPr>
          </a:p>
          <a:p>
            <a:pPr marL="892175" indent="-354013" algn="just" eaLnBrk="1" hangingPunct="1"/>
            <a:r>
              <a:rPr lang="es-SV" altLang="en-US" b="0" i="0" dirty="0">
                <a:latin typeface="Arial" panose="020B0604020202020204" pitchFamily="34" charset="0"/>
                <a:cs typeface="Arial" panose="020B0604020202020204" pitchFamily="34" charset="0"/>
              </a:rPr>
              <a:t>Número de Personas </a:t>
            </a:r>
            <a:r>
              <a:rPr lang="es-SV" altLang="en-US" sz="2800" i="0" u="sng" dirty="0">
                <a:latin typeface="Arial" panose="020B0604020202020204" pitchFamily="34" charset="0"/>
                <a:cs typeface="Arial" panose="020B0604020202020204" pitchFamily="34" charset="0"/>
              </a:rPr>
              <a:t>sin huellas</a:t>
            </a:r>
            <a:r>
              <a:rPr lang="es-SV" altLang="en-US" b="0" i="0" dirty="0">
                <a:latin typeface="Arial" panose="020B0604020202020204" pitchFamily="34" charset="0"/>
                <a:cs typeface="Arial" panose="020B0604020202020204" pitchFamily="34" charset="0"/>
              </a:rPr>
              <a:t> para </a:t>
            </a:r>
            <a:r>
              <a:rPr lang="es-SV" altLang="en-US" b="0" i="0" dirty="0" smtClean="0">
                <a:latin typeface="Arial" panose="020B0604020202020204" pitchFamily="34" charset="0"/>
                <a:cs typeface="Arial" panose="020B0604020202020204" pitchFamily="34" charset="0"/>
              </a:rPr>
              <a:t>identificación, es decir que no se puede confirmar su identificación a través de sus huellas: </a:t>
            </a:r>
            <a:r>
              <a:rPr lang="es-SV" altLang="en-US" sz="2800" i="0" dirty="0" smtClean="0">
                <a:latin typeface="Arial" panose="020B0604020202020204" pitchFamily="34" charset="0"/>
                <a:cs typeface="Arial" panose="020B0604020202020204" pitchFamily="34" charset="0"/>
              </a:rPr>
              <a:t>52,407</a:t>
            </a:r>
            <a:endParaRPr lang="es-SV" altLang="en-US" sz="2800" i="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6307918-7CE5-4FFC-93A1-6EE61664BC60}" type="slidenum">
              <a:rPr lang="es-ES" smtClean="0"/>
              <a:pPr/>
              <a:t>20</a:t>
            </a:fld>
            <a:endParaRPr lang="es-ES"/>
          </a:p>
        </p:txBody>
      </p:sp>
    </p:spTree>
    <p:extLst>
      <p:ext uri="{BB962C8B-B14F-4D97-AF65-F5344CB8AC3E}">
        <p14:creationId xmlns="" xmlns:p14="http://schemas.microsoft.com/office/powerpoint/2010/main" val="1673463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21</a:t>
            </a:fld>
            <a:endParaRPr lang="es-ES"/>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163" y="620688"/>
            <a:ext cx="8321675" cy="596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18757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1520" y="2420888"/>
            <a:ext cx="8892480" cy="1008112"/>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marL="85725" algn="ctr">
              <a:spcBef>
                <a:spcPts val="1200"/>
              </a:spcBef>
              <a:spcAft>
                <a:spcPts val="1200"/>
              </a:spcAft>
            </a:pPr>
            <a:r>
              <a:rPr lang="es-SV" sz="3600" b="1" dirty="0" smtClean="0">
                <a:latin typeface="Arial" panose="020B0604020202020204" pitchFamily="34" charset="0"/>
                <a:cs typeface="Arial" panose="020B0604020202020204" pitchFamily="34" charset="0"/>
              </a:rPr>
              <a:t>Algunas de las mejoras </a:t>
            </a:r>
            <a:r>
              <a:rPr lang="es-SV" sz="3600" b="1" dirty="0">
                <a:latin typeface="Arial" panose="020B0604020202020204" pitchFamily="34" charset="0"/>
                <a:cs typeface="Arial" panose="020B0604020202020204" pitchFamily="34" charset="0"/>
              </a:rPr>
              <a:t>del nuevo </a:t>
            </a:r>
            <a:r>
              <a:rPr lang="es-SV" sz="3600" b="1" dirty="0" smtClean="0">
                <a:latin typeface="Arial" panose="020B0604020202020204" pitchFamily="34" charset="0"/>
                <a:cs typeface="Arial" panose="020B0604020202020204" pitchFamily="34" charset="0"/>
              </a:rPr>
              <a:t>sistema</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81716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23</a:t>
            </a:fld>
            <a:endParaRPr lang="es-ES"/>
          </a:p>
        </p:txBody>
      </p:sp>
      <p:sp>
        <p:nvSpPr>
          <p:cNvPr id="7" name="Content Placeholder 2"/>
          <p:cNvSpPr>
            <a:spLocks noGrp="1"/>
          </p:cNvSpPr>
          <p:nvPr>
            <p:ph idx="1"/>
          </p:nvPr>
        </p:nvSpPr>
        <p:spPr>
          <a:xfrm>
            <a:off x="179512" y="908720"/>
            <a:ext cx="8784976" cy="5184576"/>
          </a:xfrm>
        </p:spPr>
        <p:txBody>
          <a:bodyPr>
            <a:normAutofit/>
          </a:bodyPr>
          <a:lstStyle/>
          <a:p>
            <a:pPr marL="363538" indent="-363538" algn="just">
              <a:spcBef>
                <a:spcPts val="1200"/>
              </a:spcBef>
              <a:spcAft>
                <a:spcPts val="1200"/>
              </a:spcAft>
              <a:buNone/>
            </a:pPr>
            <a:r>
              <a:rPr lang="es-ES" sz="2800" b="1" dirty="0" smtClean="0">
                <a:solidFill>
                  <a:schemeClr val="tx2"/>
                </a:solidFill>
                <a:latin typeface="Arial" panose="020B0604020202020204" pitchFamily="34" charset="0"/>
                <a:ea typeface="+mj-ea"/>
                <a:cs typeface="Arial" panose="020B0604020202020204" pitchFamily="34" charset="0"/>
              </a:rPr>
              <a:t>1.	Cantidad </a:t>
            </a:r>
            <a:r>
              <a:rPr lang="es-ES" sz="2800" b="1" dirty="0">
                <a:solidFill>
                  <a:schemeClr val="tx2"/>
                </a:solidFill>
                <a:latin typeface="Arial" panose="020B0604020202020204" pitchFamily="34" charset="0"/>
                <a:ea typeface="+mj-ea"/>
                <a:cs typeface="Arial" panose="020B0604020202020204" pitchFamily="34" charset="0"/>
              </a:rPr>
              <a:t>de huellas </a:t>
            </a:r>
            <a:r>
              <a:rPr lang="es-ES" sz="2800" b="1" dirty="0" smtClean="0">
                <a:solidFill>
                  <a:schemeClr val="tx2"/>
                </a:solidFill>
                <a:latin typeface="Arial" panose="020B0604020202020204" pitchFamily="34" charset="0"/>
                <a:ea typeface="+mj-ea"/>
                <a:cs typeface="Arial" panose="020B0604020202020204" pitchFamily="34" charset="0"/>
              </a:rPr>
              <a:t>capturadas para identificación </a:t>
            </a:r>
            <a:endParaRPr lang="es-ES" sz="2800" b="1" dirty="0">
              <a:solidFill>
                <a:schemeClr val="tx2"/>
              </a:solidFill>
              <a:latin typeface="Arial" panose="020B0604020202020204" pitchFamily="34" charset="0"/>
              <a:ea typeface="+mj-ea"/>
              <a:cs typeface="Arial" panose="020B0604020202020204" pitchFamily="34" charset="0"/>
            </a:endParaRPr>
          </a:p>
          <a:p>
            <a:pPr marL="539750" indent="-274638" algn="just">
              <a:spcBef>
                <a:spcPts val="600"/>
              </a:spcBef>
              <a:spcAft>
                <a:spcPts val="600"/>
              </a:spcAft>
            </a:pPr>
            <a:r>
              <a:rPr lang="es-ES" sz="2400" dirty="0" smtClean="0">
                <a:latin typeface="Arial" panose="020B0604020202020204" pitchFamily="34" charset="0"/>
                <a:cs typeface="Arial" panose="020B0604020202020204" pitchFamily="34" charset="0"/>
              </a:rPr>
              <a:t>Actualmente, se capturan y se utilizan para identificar </a:t>
            </a:r>
            <a:r>
              <a:rPr lang="es-ES" sz="3200" b="1" dirty="0">
                <a:latin typeface="Arial" panose="020B0604020202020204" pitchFamily="34" charset="0"/>
                <a:cs typeface="Arial" panose="020B0604020202020204" pitchFamily="34" charset="0"/>
              </a:rPr>
              <a:t>10</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huellas, contrario a lo realizado por la </a:t>
            </a:r>
            <a:r>
              <a:rPr lang="es-ES" sz="2400" dirty="0">
                <a:latin typeface="Arial" panose="020B0604020202020204" pitchFamily="34" charset="0"/>
                <a:cs typeface="Arial" panose="020B0604020202020204" pitchFamily="34" charset="0"/>
              </a:rPr>
              <a:t>anterior empresa </a:t>
            </a:r>
            <a:r>
              <a:rPr lang="es-ES" sz="2400" dirty="0" smtClean="0">
                <a:latin typeface="Arial" panose="020B0604020202020204" pitchFamily="34" charset="0"/>
                <a:cs typeface="Arial" panose="020B0604020202020204" pitchFamily="34" charset="0"/>
              </a:rPr>
              <a:t>contratada</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quien únicamente capturaba </a:t>
            </a:r>
            <a:r>
              <a:rPr lang="es-ES" sz="3600" b="1" dirty="0">
                <a:latin typeface="Arial" panose="020B0604020202020204" pitchFamily="34" charset="0"/>
                <a:cs typeface="Arial" panose="020B0604020202020204" pitchFamily="34" charset="0"/>
              </a:rPr>
              <a:t>2</a:t>
            </a:r>
            <a:r>
              <a:rPr lang="es-ES" sz="2400" dirty="0" smtClean="0">
                <a:latin typeface="Arial" panose="020B0604020202020204" pitchFamily="34" charset="0"/>
                <a:cs typeface="Arial" panose="020B0604020202020204" pitchFamily="34" charset="0"/>
              </a:rPr>
              <a:t> huellas</a:t>
            </a:r>
            <a:endParaRPr lang="es-ES"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29325" y="5117692"/>
            <a:ext cx="3790847" cy="162367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37135" y="3563844"/>
            <a:ext cx="3790849" cy="144933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graphicFrame>
        <p:nvGraphicFramePr>
          <p:cNvPr id="2" name="Diagram 1"/>
          <p:cNvGraphicFramePr/>
          <p:nvPr>
            <p:extLst>
              <p:ext uri="{D42A27DB-BD31-4B8C-83A1-F6EECF244321}">
                <p14:modId xmlns="" xmlns:p14="http://schemas.microsoft.com/office/powerpoint/2010/main" val="1649277461"/>
              </p:ext>
            </p:extLst>
          </p:nvPr>
        </p:nvGraphicFramePr>
        <p:xfrm>
          <a:off x="1022750" y="5074730"/>
          <a:ext cx="1679848" cy="7358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OTLSHAPE_T_b282fa3843a84023b7195d0ee73f94bb_Title"/>
          <p:cNvSpPr txBox="1"/>
          <p:nvPr>
            <p:custDataLst>
              <p:tags r:id="rId1"/>
            </p:custDataLst>
          </p:nvPr>
        </p:nvSpPr>
        <p:spPr>
          <a:xfrm>
            <a:off x="659904" y="5800964"/>
            <a:ext cx="2137471" cy="508356"/>
          </a:xfrm>
          <a:prstGeom prst="rect">
            <a:avLst/>
          </a:prstGeom>
          <a:solidFill>
            <a:sysClr val="window" lastClr="FFFFFF"/>
          </a:solid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SV" sz="2000" b="1" i="0" u="none" strike="noStrike" kern="0" cap="none" spc="-6" normalizeH="0" baseline="0" dirty="0" smtClean="0">
                <a:ln>
                  <a:noFill/>
                </a:ln>
                <a:solidFill>
                  <a:srgbClr val="4747D1"/>
                </a:solidFill>
                <a:effectLst/>
                <a:uLnTx/>
                <a:uFillTx/>
                <a:latin typeface="Calibri"/>
              </a:rPr>
              <a:t>Fecha de realización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SV" sz="2000" b="1" i="0" u="none" strike="noStrike" kern="0" cap="none" spc="-6" normalizeH="0" baseline="0" dirty="0" err="1" smtClean="0">
                <a:ln>
                  <a:noFill/>
                </a:ln>
                <a:solidFill>
                  <a:srgbClr val="4747D1"/>
                </a:solidFill>
                <a:effectLst/>
                <a:uLnTx/>
                <a:uFillTx/>
                <a:latin typeface="Calibri"/>
              </a:rPr>
              <a:t>Docusal</a:t>
            </a:r>
            <a:endParaRPr kumimoji="0" lang="es-SV" sz="2000" b="1" i="0" u="none" strike="noStrike" kern="0" cap="none" spc="-6" normalizeH="0" baseline="0" dirty="0" smtClean="0">
              <a:ln>
                <a:noFill/>
              </a:ln>
              <a:solidFill>
                <a:srgbClr val="4747D1"/>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SV" sz="2000" b="1" kern="0" spc="-6" dirty="0" smtClean="0">
                <a:solidFill>
                  <a:srgbClr val="4747D1"/>
                </a:solidFill>
                <a:latin typeface="Calibri"/>
              </a:rPr>
              <a:t>27/04/2010</a:t>
            </a:r>
            <a:endParaRPr kumimoji="0" lang="es-SV" sz="2000" b="1" i="0" u="none" strike="noStrike" kern="0" cap="none" spc="-6" normalizeH="0" baseline="0" dirty="0" smtClean="0">
              <a:ln>
                <a:noFill/>
              </a:ln>
              <a:solidFill>
                <a:srgbClr val="4747D1"/>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SV" sz="1600" b="1" i="0" u="none" strike="noStrike" kern="0" cap="none" spc="-6" normalizeH="0" dirty="0" smtClean="0">
                <a:ln>
                  <a:noFill/>
                </a:ln>
                <a:solidFill>
                  <a:prstClr val="black"/>
                </a:solidFill>
                <a:effectLst/>
                <a:uLnTx/>
                <a:uFillTx/>
                <a:latin typeface="Calibri"/>
              </a:rPr>
              <a:t> </a:t>
            </a:r>
            <a:endParaRPr kumimoji="0" lang="es-SV" sz="1600" b="1" i="0" u="none" strike="noStrike" kern="0" cap="none" spc="-6" normalizeH="0" baseline="0" dirty="0" smtClean="0">
              <a:ln>
                <a:noFill/>
              </a:ln>
              <a:solidFill>
                <a:prstClr val="black"/>
              </a:solidFill>
              <a:effectLst/>
              <a:uLnTx/>
              <a:uFillTx/>
              <a:latin typeface="Calibri"/>
            </a:endParaRPr>
          </a:p>
        </p:txBody>
      </p:sp>
      <p:sp>
        <p:nvSpPr>
          <p:cNvPr id="12" name="OTLSHAPE_T_b282fa3843a84023b7195d0ee73f94bb_Title"/>
          <p:cNvSpPr txBox="1"/>
          <p:nvPr>
            <p:custDataLst>
              <p:tags r:id="rId2"/>
            </p:custDataLst>
          </p:nvPr>
        </p:nvSpPr>
        <p:spPr>
          <a:xfrm>
            <a:off x="5580112" y="4251413"/>
            <a:ext cx="2547822" cy="441220"/>
          </a:xfrm>
          <a:prstGeom prst="rect">
            <a:avLst/>
          </a:prstGeom>
          <a:solidFill>
            <a:sysClr val="window" lastClr="FFFFFF"/>
          </a:solidFill>
          <a:ln>
            <a:noFill/>
          </a:ln>
        </p:spPr>
        <p:txBody>
          <a:bodyPr vert="horz" wrap="square" lIns="0" tIns="0" rIns="0" bIns="0" rtlCol="0" anchor="ctr" anchorCtr="0">
            <a:noAutofit/>
          </a:bodyPr>
          <a:lstStyle>
            <a:defPPr>
              <a:defRPr lang="es-ES"/>
            </a:defPPr>
            <a:lvl1pPr marR="0" lvl="0" indent="0" fontAlgn="auto">
              <a:lnSpc>
                <a:spcPct val="100000"/>
              </a:lnSpc>
              <a:spcBef>
                <a:spcPts val="0"/>
              </a:spcBef>
              <a:spcAft>
                <a:spcPts val="0"/>
              </a:spcAft>
              <a:buClrTx/>
              <a:buSzTx/>
              <a:buFontTx/>
              <a:buNone/>
              <a:tabLst/>
              <a:defRPr kumimoji="0" sz="2000" b="1" i="0" u="none" strike="noStrike" kern="0" cap="none" spc="-6" normalizeH="0" baseline="0">
                <a:ln>
                  <a:noFill/>
                </a:ln>
                <a:solidFill>
                  <a:srgbClr val="4747D1"/>
                </a:solidFill>
                <a:effectLst/>
                <a:uLnTx/>
                <a:uFillTx/>
                <a:latin typeface="Calibri"/>
              </a:defRPr>
            </a:lvl1pPr>
          </a:lstStyle>
          <a:p>
            <a:pPr algn="ctr"/>
            <a:r>
              <a:rPr lang="es-SV" dirty="0"/>
              <a:t>Fecha de </a:t>
            </a:r>
            <a:r>
              <a:rPr lang="es-SV" dirty="0" smtClean="0"/>
              <a:t>realización</a:t>
            </a:r>
          </a:p>
          <a:p>
            <a:pPr algn="ctr"/>
            <a:r>
              <a:rPr lang="es-SV" dirty="0" err="1" smtClean="0"/>
              <a:t>Mühlbauer</a:t>
            </a:r>
            <a:endParaRPr lang="es-SV" dirty="0"/>
          </a:p>
          <a:p>
            <a:pPr algn="ctr"/>
            <a:r>
              <a:rPr lang="es-SV" dirty="0"/>
              <a:t>22/12/2012</a:t>
            </a:r>
          </a:p>
          <a:p>
            <a:r>
              <a:rPr lang="es-SV" dirty="0"/>
              <a:t> </a:t>
            </a:r>
          </a:p>
        </p:txBody>
      </p:sp>
      <p:sp>
        <p:nvSpPr>
          <p:cNvPr id="13" name="Right Arrow 12"/>
          <p:cNvSpPr/>
          <p:nvPr/>
        </p:nvSpPr>
        <p:spPr>
          <a:xfrm rot="5400000">
            <a:off x="6634261" y="4852516"/>
            <a:ext cx="358189" cy="251162"/>
          </a:xfrm>
          <a:prstGeom prst="right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 xmlns:p14="http://schemas.microsoft.com/office/powerpoint/2010/main" val="1902375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24</a:t>
            </a:fld>
            <a:endParaRPr lang="es-ES"/>
          </a:p>
        </p:txBody>
      </p:sp>
      <p:sp>
        <p:nvSpPr>
          <p:cNvPr id="2" name="Rectangle 1"/>
          <p:cNvSpPr/>
          <p:nvPr/>
        </p:nvSpPr>
        <p:spPr>
          <a:xfrm>
            <a:off x="395536" y="764704"/>
            <a:ext cx="8424936" cy="954107"/>
          </a:xfrm>
          <a:prstGeom prst="rect">
            <a:avLst/>
          </a:prstGeom>
        </p:spPr>
        <p:txBody>
          <a:bodyPr wrap="square">
            <a:spAutoFit/>
          </a:bodyPr>
          <a:lstStyle/>
          <a:p>
            <a:pPr marL="363538" indent="-363538" algn="just">
              <a:spcBef>
                <a:spcPts val="1200"/>
              </a:spcBef>
              <a:spcAft>
                <a:spcPts val="1200"/>
              </a:spcAft>
              <a:buNone/>
            </a:pPr>
            <a:r>
              <a:rPr lang="es-ES" sz="2800" b="1" dirty="0">
                <a:solidFill>
                  <a:schemeClr val="tx2"/>
                </a:solidFill>
                <a:latin typeface="Arial" panose="020B0604020202020204" pitchFamily="34" charset="0"/>
                <a:ea typeface="+mj-ea"/>
                <a:cs typeface="Arial" panose="020B0604020202020204" pitchFamily="34" charset="0"/>
              </a:rPr>
              <a:t>2. Requerimientos mínimos de aceptabilidad de huellas </a:t>
            </a:r>
          </a:p>
        </p:txBody>
      </p:sp>
      <p:pic>
        <p:nvPicPr>
          <p:cNvPr id="4"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720" y="3185425"/>
            <a:ext cx="5694609" cy="3627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395536" y="1772816"/>
            <a:ext cx="8424936" cy="1569660"/>
          </a:xfrm>
          <a:prstGeom prst="rect">
            <a:avLst/>
          </a:prstGeom>
        </p:spPr>
        <p:txBody>
          <a:bodyPr wrap="square">
            <a:spAutoFit/>
          </a:bodyPr>
          <a:lstStyle/>
          <a:p>
            <a:pPr marL="273050" indent="-7938" algn="just">
              <a:spcBef>
                <a:spcPts val="800"/>
              </a:spcBef>
              <a:spcAft>
                <a:spcPts val="800"/>
              </a:spcAft>
            </a:pPr>
            <a:r>
              <a:rPr lang="es-ES" sz="2400" dirty="0" smtClean="0">
                <a:latin typeface="Arial" panose="020B0604020202020204" pitchFamily="34" charset="0"/>
                <a:cs typeface="Arial" panose="020B0604020202020204" pitchFamily="34" charset="0"/>
              </a:rPr>
              <a:t>Para </a:t>
            </a:r>
            <a:r>
              <a:rPr lang="es-ES" sz="2400" dirty="0">
                <a:latin typeface="Arial" panose="020B0604020202020204" pitchFamily="34" charset="0"/>
                <a:cs typeface="Arial" panose="020B0604020202020204" pitchFamily="34" charset="0"/>
              </a:rPr>
              <a:t>la aceptabilidad de huellas, </a:t>
            </a:r>
            <a:r>
              <a:rPr lang="es-ES" sz="2400" dirty="0" smtClean="0">
                <a:latin typeface="Arial" panose="020B0604020202020204" pitchFamily="34" charset="0"/>
                <a:cs typeface="Arial" panose="020B0604020202020204" pitchFamily="34" charset="0"/>
              </a:rPr>
              <a:t>se establece un </a:t>
            </a:r>
            <a:r>
              <a:rPr lang="es-ES" sz="2400" dirty="0">
                <a:latin typeface="Arial" panose="020B0604020202020204" pitchFamily="34" charset="0"/>
                <a:cs typeface="Arial" panose="020B0604020202020204" pitchFamily="34" charset="0"/>
              </a:rPr>
              <a:t>requerimiento mínimo de </a:t>
            </a:r>
            <a:r>
              <a:rPr lang="es-ES" sz="3600" b="1" dirty="0">
                <a:latin typeface="Arial" panose="020B0604020202020204" pitchFamily="34" charset="0"/>
                <a:cs typeface="Arial" panose="020B0604020202020204" pitchFamily="34" charset="0"/>
              </a:rPr>
              <a:t>20</a:t>
            </a:r>
            <a:r>
              <a:rPr lang="es-ES" sz="2400" dirty="0">
                <a:latin typeface="Arial" panose="020B0604020202020204" pitchFamily="34" charset="0"/>
                <a:cs typeface="Arial" panose="020B0604020202020204" pitchFamily="34" charset="0"/>
              </a:rPr>
              <a:t> minucias (el FBI establece como mínimo </a:t>
            </a:r>
            <a:r>
              <a:rPr lang="es-ES" sz="3600" b="1" dirty="0">
                <a:latin typeface="Arial" panose="020B0604020202020204" pitchFamily="34" charset="0"/>
                <a:cs typeface="Arial" panose="020B0604020202020204" pitchFamily="34" charset="0"/>
              </a:rPr>
              <a:t>12</a:t>
            </a:r>
            <a:r>
              <a:rPr lang="es-ES" sz="2400" dirty="0">
                <a:latin typeface="Arial" panose="020B0604020202020204" pitchFamily="34" charset="0"/>
                <a:cs typeface="Arial" panose="020B0604020202020204" pitchFamily="34" charset="0"/>
              </a:rPr>
              <a:t> minucias).</a:t>
            </a:r>
          </a:p>
        </p:txBody>
      </p:sp>
    </p:spTree>
    <p:extLst>
      <p:ext uri="{BB962C8B-B14F-4D97-AF65-F5344CB8AC3E}">
        <p14:creationId xmlns="" xmlns:p14="http://schemas.microsoft.com/office/powerpoint/2010/main" val="2079016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25</a:t>
            </a:fld>
            <a:endParaRPr lang="es-ES"/>
          </a:p>
        </p:txBody>
      </p:sp>
      <p:sp>
        <p:nvSpPr>
          <p:cNvPr id="7" name="Content Placeholder 2"/>
          <p:cNvSpPr>
            <a:spLocks noGrp="1"/>
          </p:cNvSpPr>
          <p:nvPr>
            <p:ph idx="1"/>
          </p:nvPr>
        </p:nvSpPr>
        <p:spPr>
          <a:xfrm>
            <a:off x="170308" y="4246066"/>
            <a:ext cx="8784976" cy="2279278"/>
          </a:xfrm>
        </p:spPr>
        <p:txBody>
          <a:bodyPr>
            <a:normAutofit/>
          </a:bodyPr>
          <a:lstStyle/>
          <a:p>
            <a:pPr marL="892175" indent="-354013" algn="just">
              <a:spcBef>
                <a:spcPts val="1200"/>
              </a:spcBef>
              <a:spcAft>
                <a:spcPts val="1200"/>
              </a:spcAft>
            </a:pPr>
            <a:r>
              <a:rPr lang="es-ES" sz="2200" dirty="0" smtClean="0">
                <a:latin typeface="Arial" panose="020B0604020202020204" pitchFamily="34" charset="0"/>
                <a:cs typeface="Arial" panose="020B0604020202020204" pitchFamily="34" charset="0"/>
              </a:rPr>
              <a:t>Se </a:t>
            </a:r>
            <a:r>
              <a:rPr lang="es-ES" sz="2200" dirty="0">
                <a:latin typeface="Arial" panose="020B0604020202020204" pitchFamily="34" charset="0"/>
                <a:cs typeface="Arial" panose="020B0604020202020204" pitchFamily="34" charset="0"/>
              </a:rPr>
              <a:t>ha implementado la función </a:t>
            </a:r>
            <a:r>
              <a:rPr lang="es-ES" sz="2200" dirty="0" smtClean="0">
                <a:latin typeface="Arial" panose="020B0604020202020204" pitchFamily="34" charset="0"/>
                <a:cs typeface="Arial" panose="020B0604020202020204" pitchFamily="34" charset="0"/>
              </a:rPr>
              <a:t>“</a:t>
            </a:r>
            <a:r>
              <a:rPr lang="es-ES" sz="2200" dirty="0" err="1" smtClean="0">
                <a:latin typeface="Arial" panose="020B0604020202020204" pitchFamily="34" charset="0"/>
                <a:cs typeface="Arial" panose="020B0604020202020204" pitchFamily="34" charset="0"/>
              </a:rPr>
              <a:t>CrossCheck</a:t>
            </a:r>
            <a:r>
              <a:rPr lang="es-ES" sz="2200" dirty="0" smtClean="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la cual </a:t>
            </a:r>
            <a:r>
              <a:rPr lang="es-ES" sz="2400" b="1" u="sng" dirty="0">
                <a:latin typeface="Arial" panose="020B0604020202020204" pitchFamily="34" charset="0"/>
                <a:cs typeface="Arial" panose="020B0604020202020204" pitchFamily="34" charset="0"/>
              </a:rPr>
              <a:t>hace una comparación entre las huellas de la mano izquierda y las huellas de la mano derecha</a:t>
            </a:r>
            <a:r>
              <a:rPr lang="es-ES" sz="2000" dirty="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para evitar que, por error o mala fe se intente repetir la captura de una misma mano, asegurándose que el operador capture las huellas de ambas manos</a:t>
            </a:r>
            <a:r>
              <a:rPr lang="es-ES" sz="2200" dirty="0" smtClean="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31912" y="692696"/>
            <a:ext cx="8784976" cy="523220"/>
          </a:xfrm>
          <a:prstGeom prst="rect">
            <a:avLst/>
          </a:prstGeom>
        </p:spPr>
        <p:txBody>
          <a:bodyPr wrap="square">
            <a:spAutoFit/>
          </a:bodyPr>
          <a:lstStyle>
            <a:defPPr>
              <a:defRPr lang="es-ES"/>
            </a:defPPr>
            <a:lvl1pPr marL="363538" indent="-363538" algn="just">
              <a:spcBef>
                <a:spcPts val="1200"/>
              </a:spcBef>
              <a:spcAft>
                <a:spcPts val="1200"/>
              </a:spcAft>
              <a:buNone/>
              <a:defRPr sz="2800" b="1">
                <a:solidFill>
                  <a:schemeClr val="tx2"/>
                </a:solidFill>
                <a:latin typeface="Arial" panose="020B0604020202020204" pitchFamily="34" charset="0"/>
                <a:ea typeface="+mj-ea"/>
                <a:cs typeface="Arial" panose="020B0604020202020204" pitchFamily="34" charset="0"/>
              </a:defRPr>
            </a:lvl1pPr>
          </a:lstStyle>
          <a:p>
            <a:r>
              <a:rPr lang="es-ES" dirty="0"/>
              <a:t>3.	Doble verificación de la calidad de las huellas. </a:t>
            </a:r>
          </a:p>
        </p:txBody>
      </p:sp>
      <p:sp>
        <p:nvSpPr>
          <p:cNvPr id="5" name="Content Placeholder 2"/>
          <p:cNvSpPr txBox="1">
            <a:spLocks/>
          </p:cNvSpPr>
          <p:nvPr/>
        </p:nvSpPr>
        <p:spPr>
          <a:xfrm>
            <a:off x="331912" y="1196752"/>
            <a:ext cx="8488560" cy="230425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15963" indent="-360363" algn="just">
              <a:lnSpc>
                <a:spcPct val="110000"/>
              </a:lnSpc>
              <a:spcBef>
                <a:spcPts val="1200"/>
              </a:spcBef>
              <a:spcAft>
                <a:spcPts val="1200"/>
              </a:spcAft>
            </a:pPr>
            <a:r>
              <a:rPr lang="es-ES" sz="2200" dirty="0" smtClean="0">
                <a:latin typeface="Arial" panose="020B0604020202020204" pitchFamily="34" charset="0"/>
                <a:cs typeface="Arial" panose="020B0604020202020204" pitchFamily="34" charset="0"/>
              </a:rPr>
              <a:t>Se realiza una primera verificación de la calidad de las huellas en la estación de captura de datos, por medio de la aplicación, </a:t>
            </a:r>
            <a:r>
              <a:rPr lang="es-ES" sz="2400" b="1" u="sng" dirty="0" smtClean="0">
                <a:latin typeface="Arial" panose="020B0604020202020204" pitchFamily="34" charset="0"/>
                <a:cs typeface="Arial" panose="020B0604020202020204" pitchFamily="34" charset="0"/>
              </a:rPr>
              <a:t>y una segunda verificación al momento de ser recibida por el sistema AFIS</a:t>
            </a:r>
            <a:r>
              <a:rPr lang="es-ES" sz="2400" dirty="0" smtClean="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¡Únicamente se utilizan las huellas de buena calidad para la identificación fehaciente de los ciudadanos.</a:t>
            </a:r>
            <a:endParaRPr lang="es-ES" sz="2200"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22708" y="3697868"/>
            <a:ext cx="8784976" cy="523220"/>
          </a:xfrm>
          <a:prstGeom prst="rect">
            <a:avLst/>
          </a:prstGeom>
        </p:spPr>
        <p:txBody>
          <a:bodyPr wrap="square">
            <a:spAutoFit/>
          </a:bodyPr>
          <a:lstStyle>
            <a:defPPr>
              <a:defRPr lang="es-ES"/>
            </a:defPPr>
            <a:lvl1pPr marL="363538" indent="-363538" algn="just">
              <a:spcBef>
                <a:spcPts val="1200"/>
              </a:spcBef>
              <a:spcAft>
                <a:spcPts val="1200"/>
              </a:spcAft>
              <a:buNone/>
              <a:defRPr sz="2800" b="1">
                <a:solidFill>
                  <a:schemeClr val="tx2"/>
                </a:solidFill>
                <a:latin typeface="Arial" panose="020B0604020202020204" pitchFamily="34" charset="0"/>
                <a:ea typeface="+mj-ea"/>
                <a:cs typeface="Arial" panose="020B0604020202020204" pitchFamily="34" charset="0"/>
              </a:defRPr>
            </a:lvl1pPr>
          </a:lstStyle>
          <a:p>
            <a:r>
              <a:rPr lang="es-ES" dirty="0"/>
              <a:t>4. Imposibilidad de registrar una huella dos veces</a:t>
            </a:r>
          </a:p>
        </p:txBody>
      </p:sp>
    </p:spTree>
    <p:extLst>
      <p:ext uri="{BB962C8B-B14F-4D97-AF65-F5344CB8AC3E}">
        <p14:creationId xmlns="" xmlns:p14="http://schemas.microsoft.com/office/powerpoint/2010/main" val="2419809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31" y="1628800"/>
            <a:ext cx="8784976" cy="2304256"/>
          </a:xfrm>
        </p:spPr>
        <p:txBody>
          <a:bodyPr>
            <a:noAutofit/>
          </a:bodyPr>
          <a:lstStyle/>
          <a:p>
            <a:pPr marL="720725" indent="-268288" algn="just">
              <a:lnSpc>
                <a:spcPts val="2880"/>
              </a:lnSpc>
              <a:spcBef>
                <a:spcPts val="1200"/>
              </a:spcBef>
              <a:spcAft>
                <a:spcPts val="1200"/>
              </a:spcAft>
            </a:pPr>
            <a:r>
              <a:rPr lang="es-ES" sz="2000" dirty="0" smtClean="0">
                <a:latin typeface="Arial" panose="020B0604020202020204" pitchFamily="34" charset="0"/>
                <a:cs typeface="Arial" panose="020B0604020202020204" pitchFamily="34" charset="0"/>
              </a:rPr>
              <a:t>El sistema implementado para la captura de datos, posee una </a:t>
            </a:r>
            <a:r>
              <a:rPr lang="es-ES" sz="2400" b="1" i="1" dirty="0" smtClean="0">
                <a:latin typeface="Arial" panose="020B0604020202020204" pitchFamily="34" charset="0"/>
                <a:cs typeface="Arial" panose="020B0604020202020204" pitchFamily="34" charset="0"/>
              </a:rPr>
              <a:t>función inteligente</a:t>
            </a:r>
            <a:r>
              <a:rPr lang="es-ES" sz="2000" dirty="0" smtClean="0">
                <a:latin typeface="Arial" panose="020B0604020202020204" pitchFamily="34" charset="0"/>
                <a:cs typeface="Arial" panose="020B0604020202020204" pitchFamily="34" charset="0"/>
              </a:rPr>
              <a:t> que </a:t>
            </a:r>
            <a:r>
              <a:rPr lang="es-ES" sz="2400" b="1" i="1" dirty="0" smtClean="0">
                <a:latin typeface="Arial" panose="020B0604020202020204" pitchFamily="34" charset="0"/>
                <a:cs typeface="Arial" panose="020B0604020202020204" pitchFamily="34" charset="0"/>
              </a:rPr>
              <a:t>detecta de manera automática </a:t>
            </a:r>
            <a:r>
              <a:rPr lang="es-ES" sz="2000" dirty="0" smtClean="0">
                <a:latin typeface="Arial" panose="020B0604020202020204" pitchFamily="34" charset="0"/>
                <a:cs typeface="Arial" panose="020B0604020202020204" pitchFamily="34" charset="0"/>
              </a:rPr>
              <a:t>los casos en los cuales </a:t>
            </a:r>
            <a:r>
              <a:rPr lang="es-ES" sz="2000" b="1" i="1" dirty="0" smtClean="0">
                <a:latin typeface="Arial" panose="020B0604020202020204" pitchFamily="34" charset="0"/>
                <a:cs typeface="Arial" panose="020B0604020202020204" pitchFamily="34" charset="0"/>
              </a:rPr>
              <a:t>no se le capturó ninguna huella </a:t>
            </a:r>
            <a:r>
              <a:rPr lang="es-ES" sz="2000" dirty="0" smtClean="0">
                <a:latin typeface="Arial" panose="020B0604020202020204" pitchFamily="34" charset="0"/>
                <a:cs typeface="Arial" panose="020B0604020202020204" pitchFamily="34" charset="0"/>
              </a:rPr>
              <a:t>al ciudadano, </a:t>
            </a:r>
            <a:r>
              <a:rPr lang="es-ES" sz="2000" b="1" u="sng" dirty="0" smtClean="0">
                <a:latin typeface="Arial" panose="020B0604020202020204" pitchFamily="34" charset="0"/>
                <a:cs typeface="Arial" panose="020B0604020202020204" pitchFamily="34" charset="0"/>
              </a:rPr>
              <a:t>alertando automáticamente al Delegado del RNPN</a:t>
            </a:r>
            <a:r>
              <a:rPr lang="es-ES" sz="2000" dirty="0" smtClean="0">
                <a:latin typeface="Arial" panose="020B0604020202020204" pitchFamily="34" charset="0"/>
                <a:cs typeface="Arial" panose="020B0604020202020204" pitchFamily="34" charset="0"/>
              </a:rPr>
              <a:t>. Esto significa  que se disminuye el margen de discrecionalidad de la Concesionaria.</a:t>
            </a:r>
          </a:p>
        </p:txBody>
      </p:sp>
      <p:sp>
        <p:nvSpPr>
          <p:cNvPr id="2" name="Slide Number Placeholder 1"/>
          <p:cNvSpPr>
            <a:spLocks noGrp="1"/>
          </p:cNvSpPr>
          <p:nvPr>
            <p:ph type="sldNum" sz="quarter" idx="12"/>
          </p:nvPr>
        </p:nvSpPr>
        <p:spPr/>
        <p:txBody>
          <a:bodyPr/>
          <a:lstStyle/>
          <a:p>
            <a:fld id="{46307918-7CE5-4FFC-93A1-6EE61664BC60}" type="slidenum">
              <a:rPr lang="es-ES" smtClean="0"/>
              <a:pPr/>
              <a:t>26</a:t>
            </a:fld>
            <a:endParaRPr lang="es-ES"/>
          </a:p>
        </p:txBody>
      </p:sp>
      <p:sp>
        <p:nvSpPr>
          <p:cNvPr id="4" name="Rectangle 3"/>
          <p:cNvSpPr/>
          <p:nvPr/>
        </p:nvSpPr>
        <p:spPr>
          <a:xfrm>
            <a:off x="179512" y="746701"/>
            <a:ext cx="8640960" cy="830997"/>
          </a:xfrm>
          <a:prstGeom prst="rect">
            <a:avLst/>
          </a:prstGeom>
        </p:spPr>
        <p:txBody>
          <a:bodyPr wrap="square">
            <a:spAutoFit/>
          </a:bodyPr>
          <a:lstStyle/>
          <a:p>
            <a:pPr marL="363538" indent="-363538" algn="just">
              <a:spcBef>
                <a:spcPts val="1200"/>
              </a:spcBef>
              <a:spcAft>
                <a:spcPts val="1200"/>
              </a:spcAft>
            </a:pPr>
            <a:r>
              <a:rPr lang="es-ES" sz="2400" b="1" dirty="0">
                <a:solidFill>
                  <a:schemeClr val="tx2"/>
                </a:solidFill>
                <a:latin typeface="Arial" panose="020B0604020202020204" pitchFamily="34" charset="0"/>
                <a:ea typeface="+mj-ea"/>
                <a:cs typeface="Arial" panose="020B0604020202020204" pitchFamily="34" charset="0"/>
              </a:rPr>
              <a:t>5.	Función Inteligente para la detección de que no se ha capturado alguna huella</a:t>
            </a:r>
          </a:p>
        </p:txBody>
      </p:sp>
      <p:sp>
        <p:nvSpPr>
          <p:cNvPr id="5" name="Rectangle 4"/>
          <p:cNvSpPr/>
          <p:nvPr/>
        </p:nvSpPr>
        <p:spPr>
          <a:xfrm>
            <a:off x="179512" y="4447533"/>
            <a:ext cx="8640960" cy="2272417"/>
          </a:xfrm>
          <a:prstGeom prst="rect">
            <a:avLst/>
          </a:prstGeom>
        </p:spPr>
        <p:txBody>
          <a:bodyPr wrap="square">
            <a:spAutoFit/>
          </a:bodyPr>
          <a:lstStyle/>
          <a:p>
            <a:pPr marL="623888" indent="-268288" algn="just">
              <a:lnSpc>
                <a:spcPts val="3360"/>
              </a:lnSpc>
              <a:spcBef>
                <a:spcPts val="1200"/>
              </a:spcBef>
              <a:spcAft>
                <a:spcPts val="1200"/>
              </a:spcAft>
              <a:buClr>
                <a:schemeClr val="accent3"/>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sistema actual utiliza tecnología de punta, realizando un envío al AFIS de manera sincronizada (en tiempo real), establecida en </a:t>
            </a:r>
            <a:r>
              <a:rPr lang="es-ES" sz="2800" b="1" u="sng" dirty="0">
                <a:latin typeface="Arial" panose="020B0604020202020204" pitchFamily="34" charset="0"/>
                <a:cs typeface="Arial" panose="020B0604020202020204" pitchFamily="34" charset="0"/>
              </a:rPr>
              <a:t>estándares internacionales de transferencia y formatos de información normados</a:t>
            </a:r>
            <a:r>
              <a:rPr lang="es-ES" sz="2000" dirty="0">
                <a:latin typeface="Arial" panose="020B0604020202020204" pitchFamily="34" charset="0"/>
                <a:cs typeface="Arial" panose="020B0604020202020204" pitchFamily="34" charset="0"/>
              </a:rPr>
              <a:t>, lo cual es una mejora significativa comparado al sistema utilizado anteriormente</a:t>
            </a:r>
            <a:r>
              <a:rPr lang="es-ES" dirty="0">
                <a:latin typeface="Arial" panose="020B0604020202020204" pitchFamily="34" charset="0"/>
                <a:cs typeface="Arial" panose="020B0604020202020204" pitchFamily="34" charset="0"/>
              </a:rPr>
              <a:t>.</a:t>
            </a:r>
          </a:p>
        </p:txBody>
      </p:sp>
      <p:sp>
        <p:nvSpPr>
          <p:cNvPr id="6" name="Rectangle 5"/>
          <p:cNvSpPr/>
          <p:nvPr/>
        </p:nvSpPr>
        <p:spPr>
          <a:xfrm>
            <a:off x="179512" y="4047455"/>
            <a:ext cx="8640960" cy="461665"/>
          </a:xfrm>
          <a:prstGeom prst="rect">
            <a:avLst/>
          </a:prstGeom>
        </p:spPr>
        <p:txBody>
          <a:bodyPr wrap="square">
            <a:spAutoFit/>
          </a:bodyPr>
          <a:lstStyle/>
          <a:p>
            <a:pPr marL="363538" indent="-363538" algn="just">
              <a:spcBef>
                <a:spcPts val="1200"/>
              </a:spcBef>
              <a:spcAft>
                <a:spcPts val="1200"/>
              </a:spcAft>
            </a:pPr>
            <a:r>
              <a:rPr lang="es-ES" sz="2400" b="1" dirty="0">
                <a:solidFill>
                  <a:schemeClr val="tx2"/>
                </a:solidFill>
                <a:latin typeface="Arial" panose="020B0604020202020204" pitchFamily="34" charset="0"/>
                <a:ea typeface="+mj-ea"/>
                <a:cs typeface="Arial" panose="020B0604020202020204" pitchFamily="34" charset="0"/>
              </a:rPr>
              <a:t>6. Envío sincronizado de información al sistema AFIS </a:t>
            </a:r>
          </a:p>
        </p:txBody>
      </p:sp>
    </p:spTree>
    <p:extLst>
      <p:ext uri="{BB962C8B-B14F-4D97-AF65-F5344CB8AC3E}">
        <p14:creationId xmlns="" xmlns:p14="http://schemas.microsoft.com/office/powerpoint/2010/main" val="30659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8" y="1196752"/>
            <a:ext cx="8229600" cy="1800200"/>
          </a:xfrm>
        </p:spPr>
        <p:txBody>
          <a:bodyPr>
            <a:normAutofit/>
          </a:bodyPr>
          <a:lstStyle/>
          <a:p>
            <a:pPr marL="539750" indent="-271463" algn="just">
              <a:lnSpc>
                <a:spcPts val="2640"/>
              </a:lnSpc>
              <a:spcBef>
                <a:spcPts val="1200"/>
              </a:spcBef>
              <a:spcAft>
                <a:spcPts val="1200"/>
              </a:spcAft>
            </a:pPr>
            <a:r>
              <a:rPr lang="es-ES" sz="2200" dirty="0" smtClean="0">
                <a:latin typeface="Arial" panose="020B0604020202020204" pitchFamily="34" charset="0"/>
                <a:cs typeface="Arial" panose="020B0604020202020204" pitchFamily="34" charset="0"/>
              </a:rPr>
              <a:t>Las huellas del ciudadano son enviadas al sistema AFIS para su verificación en un primer momento durante la captura de datos del ciudadano y una segunda  verificación previo a la personalización de la información del ciudadano</a:t>
            </a:r>
            <a:endParaRPr lang="es-ES" sz="2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6307918-7CE5-4FFC-93A1-6EE61664BC60}" type="slidenum">
              <a:rPr lang="es-ES" smtClean="0"/>
              <a:pPr/>
              <a:t>27</a:t>
            </a:fld>
            <a:endParaRPr lang="es-ES"/>
          </a:p>
        </p:txBody>
      </p:sp>
      <p:sp>
        <p:nvSpPr>
          <p:cNvPr id="4" name="Rectangle 3"/>
          <p:cNvSpPr/>
          <p:nvPr/>
        </p:nvSpPr>
        <p:spPr>
          <a:xfrm>
            <a:off x="323528" y="692696"/>
            <a:ext cx="8077933" cy="461665"/>
          </a:xfrm>
          <a:prstGeom prst="rect">
            <a:avLst/>
          </a:prstGeom>
        </p:spPr>
        <p:txBody>
          <a:bodyPr wrap="square">
            <a:spAutoFit/>
          </a:bodyPr>
          <a:lstStyle/>
          <a:p>
            <a:pPr marL="363538" indent="-363538" algn="just">
              <a:spcBef>
                <a:spcPts val="1200"/>
              </a:spcBef>
              <a:spcAft>
                <a:spcPts val="1200"/>
              </a:spcAft>
            </a:pPr>
            <a:r>
              <a:rPr lang="es-ES" sz="2400" b="1" dirty="0">
                <a:solidFill>
                  <a:schemeClr val="tx2"/>
                </a:solidFill>
                <a:latin typeface="Arial" panose="020B0604020202020204" pitchFamily="34" charset="0"/>
                <a:ea typeface="+mj-ea"/>
                <a:cs typeface="Arial" panose="020B0604020202020204" pitchFamily="34" charset="0"/>
              </a:rPr>
              <a:t>7. Doble envío de huellas al sistema AFIS</a:t>
            </a:r>
          </a:p>
        </p:txBody>
      </p:sp>
      <p:sp>
        <p:nvSpPr>
          <p:cNvPr id="5" name="Rectangle 4"/>
          <p:cNvSpPr/>
          <p:nvPr/>
        </p:nvSpPr>
        <p:spPr>
          <a:xfrm>
            <a:off x="425006" y="3789040"/>
            <a:ext cx="8261793" cy="2592288"/>
          </a:xfrm>
          <a:prstGeom prst="rect">
            <a:avLst/>
          </a:prstGeom>
        </p:spPr>
        <p:txBody>
          <a:bodyPr vert="horz">
            <a:normAutofit fontScale="92500"/>
          </a:bodyPr>
          <a:lstStyle/>
          <a:p>
            <a:pPr marL="538163" indent="-273050" algn="just">
              <a:lnSpc>
                <a:spcPts val="2640"/>
              </a:lnSpc>
              <a:spcBef>
                <a:spcPts val="600"/>
              </a:spcBef>
              <a:spcAft>
                <a:spcPts val="600"/>
              </a:spcAft>
              <a:buClr>
                <a:schemeClr val="accent3"/>
              </a:buClr>
              <a:buSzPct val="95000"/>
              <a:buFont typeface="Wingdings 2"/>
              <a:buChar char=""/>
            </a:pPr>
            <a:r>
              <a:rPr lang="es-ES" sz="2400" dirty="0">
                <a:latin typeface="Arial" panose="020B0604020202020204" pitchFamily="34" charset="0"/>
                <a:cs typeface="Arial" panose="020B0604020202020204" pitchFamily="34" charset="0"/>
              </a:rPr>
              <a:t>La tecnología actual eliminó la necesidad del expediente físico que estaba sujeto a pérdida, daño, deterioro, etc., reemplazándolo por un expediente digital que se conforma por los datos demográficos, biométricos y las imágenes de todos los documentos de respaldo </a:t>
            </a:r>
          </a:p>
          <a:p>
            <a:pPr marL="539750" indent="-274638" algn="just">
              <a:lnSpc>
                <a:spcPts val="2640"/>
              </a:lnSpc>
              <a:spcBef>
                <a:spcPts val="600"/>
              </a:spcBef>
              <a:spcAft>
                <a:spcPts val="600"/>
              </a:spcAft>
              <a:buClr>
                <a:schemeClr val="accent3"/>
              </a:buClr>
              <a:buSzPct val="95000"/>
              <a:buFont typeface="Wingdings 2"/>
              <a:buChar char=""/>
            </a:pPr>
            <a:r>
              <a:rPr lang="es-ES" sz="2400" dirty="0">
                <a:latin typeface="Arial" panose="020B0604020202020204" pitchFamily="34" charset="0"/>
                <a:cs typeface="Arial" panose="020B0604020202020204" pitchFamily="34" charset="0"/>
              </a:rPr>
              <a:t>Todos los trámites y sus expedientes digitales son auditados antes de proceder a su pago.</a:t>
            </a:r>
          </a:p>
        </p:txBody>
      </p:sp>
      <p:sp>
        <p:nvSpPr>
          <p:cNvPr id="6" name="Rectangle 5"/>
          <p:cNvSpPr/>
          <p:nvPr/>
        </p:nvSpPr>
        <p:spPr>
          <a:xfrm>
            <a:off x="374848" y="2924944"/>
            <a:ext cx="8311951" cy="830997"/>
          </a:xfrm>
          <a:prstGeom prst="rect">
            <a:avLst/>
          </a:prstGeom>
        </p:spPr>
        <p:txBody>
          <a:bodyPr wrap="square">
            <a:spAutoFit/>
          </a:bodyPr>
          <a:lstStyle/>
          <a:p>
            <a:pPr marL="363538" indent="-363538" algn="just">
              <a:spcBef>
                <a:spcPts val="1200"/>
              </a:spcBef>
              <a:spcAft>
                <a:spcPts val="1200"/>
              </a:spcAft>
            </a:pPr>
            <a:r>
              <a:rPr lang="es-ES" sz="2000" b="1" dirty="0" smtClean="0">
                <a:solidFill>
                  <a:schemeClr val="tx2"/>
                </a:solidFill>
                <a:latin typeface="Arial" panose="020B0604020202020204" pitchFamily="34" charset="0"/>
                <a:ea typeface="+mj-ea"/>
                <a:cs typeface="Arial" panose="020B0604020202020204" pitchFamily="34" charset="0"/>
              </a:rPr>
              <a:t>8.	EL </a:t>
            </a:r>
            <a:r>
              <a:rPr lang="es-ES" sz="2800" b="1" dirty="0">
                <a:solidFill>
                  <a:schemeClr val="tx2"/>
                </a:solidFill>
                <a:latin typeface="Arial" panose="020B0604020202020204" pitchFamily="34" charset="0"/>
                <a:ea typeface="+mj-ea"/>
                <a:cs typeface="Arial" panose="020B0604020202020204" pitchFamily="34" charset="0"/>
              </a:rPr>
              <a:t>100%</a:t>
            </a:r>
            <a:r>
              <a:rPr lang="es-ES" sz="2000" b="1" dirty="0">
                <a:solidFill>
                  <a:schemeClr val="tx2"/>
                </a:solidFill>
                <a:latin typeface="Arial" panose="020B0604020202020204" pitchFamily="34" charset="0"/>
                <a:ea typeface="+mj-ea"/>
                <a:cs typeface="Arial" panose="020B0604020202020204" pitchFamily="34" charset="0"/>
              </a:rPr>
              <a:t> de los trámites realizados por la concesionaria son auditados previo a efectuar el correspondiente pago </a:t>
            </a:r>
          </a:p>
        </p:txBody>
      </p:sp>
    </p:spTree>
    <p:extLst>
      <p:ext uri="{BB962C8B-B14F-4D97-AF65-F5344CB8AC3E}">
        <p14:creationId xmlns="" xmlns:p14="http://schemas.microsoft.com/office/powerpoint/2010/main" val="2560815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8" y="1340768"/>
            <a:ext cx="8229600" cy="1800200"/>
          </a:xfrm>
        </p:spPr>
        <p:txBody>
          <a:bodyPr>
            <a:normAutofit/>
          </a:bodyPr>
          <a:lstStyle/>
          <a:p>
            <a:pPr marL="539750" indent="-271463" algn="just">
              <a:lnSpc>
                <a:spcPts val="2640"/>
              </a:lnSpc>
              <a:spcBef>
                <a:spcPts val="1200"/>
              </a:spcBef>
              <a:spcAft>
                <a:spcPts val="1200"/>
              </a:spcAft>
            </a:pPr>
            <a:r>
              <a:rPr lang="es-ES" sz="2200" dirty="0" smtClean="0">
                <a:latin typeface="Arial" panose="020B0604020202020204" pitchFamily="34" charset="0"/>
                <a:cs typeface="Arial" panose="020B0604020202020204" pitchFamily="34" charset="0"/>
              </a:rPr>
              <a:t>En la medida que los ciudadanos que poseen alguna inconsistencia en sus huellas se presentan a realizar nuevamente un trámite, sus huellas son capturadas y actualizadas en la base de datos.</a:t>
            </a:r>
          </a:p>
        </p:txBody>
      </p:sp>
      <p:sp>
        <p:nvSpPr>
          <p:cNvPr id="2" name="Slide Number Placeholder 1"/>
          <p:cNvSpPr>
            <a:spLocks noGrp="1"/>
          </p:cNvSpPr>
          <p:nvPr>
            <p:ph type="sldNum" sz="quarter" idx="12"/>
          </p:nvPr>
        </p:nvSpPr>
        <p:spPr/>
        <p:txBody>
          <a:bodyPr/>
          <a:lstStyle/>
          <a:p>
            <a:fld id="{46307918-7CE5-4FFC-93A1-6EE61664BC60}" type="slidenum">
              <a:rPr lang="es-ES" smtClean="0"/>
              <a:pPr/>
              <a:t>28</a:t>
            </a:fld>
            <a:endParaRPr lang="es-ES"/>
          </a:p>
        </p:txBody>
      </p:sp>
      <p:sp>
        <p:nvSpPr>
          <p:cNvPr id="4" name="Rectangle 3"/>
          <p:cNvSpPr/>
          <p:nvPr/>
        </p:nvSpPr>
        <p:spPr>
          <a:xfrm>
            <a:off x="323528" y="764704"/>
            <a:ext cx="8077933" cy="461665"/>
          </a:xfrm>
          <a:prstGeom prst="rect">
            <a:avLst/>
          </a:prstGeom>
        </p:spPr>
        <p:txBody>
          <a:bodyPr wrap="square">
            <a:spAutoFit/>
          </a:bodyPr>
          <a:lstStyle/>
          <a:p>
            <a:pPr marL="363538" indent="-363538" algn="just">
              <a:spcBef>
                <a:spcPts val="1200"/>
              </a:spcBef>
              <a:spcAft>
                <a:spcPts val="1200"/>
              </a:spcAft>
            </a:pPr>
            <a:r>
              <a:rPr lang="es-ES" sz="2400" b="1" dirty="0" smtClean="0">
                <a:solidFill>
                  <a:schemeClr val="tx2"/>
                </a:solidFill>
                <a:latin typeface="Arial" panose="020B0604020202020204" pitchFamily="34" charset="0"/>
                <a:ea typeface="+mj-ea"/>
                <a:cs typeface="Arial" panose="020B0604020202020204" pitchFamily="34" charset="0"/>
              </a:rPr>
              <a:t>9. Tratamiento a inconsistencias heredadas</a:t>
            </a:r>
            <a:endParaRPr lang="es-ES" sz="2400" b="1" dirty="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3726389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467544" y="2204864"/>
            <a:ext cx="8229600" cy="1728192"/>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600" b="1" dirty="0" smtClean="0">
                <a:latin typeface="Arial" panose="020B0604020202020204" pitchFamily="34" charset="0"/>
                <a:cs typeface="Arial" panose="020B0604020202020204" pitchFamily="34" charset="0"/>
              </a:rPr>
              <a:t>3. Supuestos duplicados producto de la auditoría realizada por la Corte de Cuentas de la República</a:t>
            </a:r>
            <a:endParaRPr lang="es-SV" sz="36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29</a:t>
            </a:fld>
            <a:endParaRPr lang="es-ES"/>
          </a:p>
        </p:txBody>
      </p:sp>
    </p:spTree>
    <p:extLst>
      <p:ext uri="{BB962C8B-B14F-4D97-AF65-F5344CB8AC3E}">
        <p14:creationId xmlns="" xmlns:p14="http://schemas.microsoft.com/office/powerpoint/2010/main" val="386603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251520" y="1844824"/>
            <a:ext cx="8640960" cy="2304256"/>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400" b="1" dirty="0" smtClean="0">
                <a:latin typeface="Arial" panose="020B0604020202020204" pitchFamily="34" charset="0"/>
                <a:cs typeface="Arial" panose="020B0604020202020204" pitchFamily="34" charset="0"/>
              </a:rPr>
              <a:t>1. Visión general de </a:t>
            </a:r>
            <a:r>
              <a:rPr lang="es-SV" sz="3400" b="1" dirty="0" err="1" smtClean="0">
                <a:latin typeface="Arial" panose="020B0604020202020204" pitchFamily="34" charset="0"/>
                <a:cs typeface="Arial" panose="020B0604020202020204" pitchFamily="34" charset="0"/>
              </a:rPr>
              <a:t>DUIs</a:t>
            </a:r>
            <a:r>
              <a:rPr lang="es-SV" sz="3400" b="1" dirty="0" smtClean="0">
                <a:latin typeface="Arial" panose="020B0604020202020204" pitchFamily="34" charset="0"/>
                <a:cs typeface="Arial" panose="020B0604020202020204" pitchFamily="34" charset="0"/>
              </a:rPr>
              <a:t> emitidos desde el 26 de noviembre de 2001 al 29 de febrero de 2016</a:t>
            </a:r>
            <a:endParaRPr lang="es-SV" sz="34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3</a:t>
            </a:fld>
            <a:endParaRPr lang="es-ES"/>
          </a:p>
        </p:txBody>
      </p:sp>
    </p:spTree>
    <p:extLst>
      <p:ext uri="{BB962C8B-B14F-4D97-AF65-F5344CB8AC3E}">
        <p14:creationId xmlns="" xmlns:p14="http://schemas.microsoft.com/office/powerpoint/2010/main" val="279460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179512" y="548680"/>
            <a:ext cx="8784976" cy="926976"/>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2400" b="1" dirty="0" smtClean="0">
                <a:latin typeface="Arial" panose="020B0604020202020204" pitchFamily="34" charset="0"/>
                <a:cs typeface="Arial" panose="020B0604020202020204" pitchFamily="34" charset="0"/>
              </a:rPr>
              <a:t>Hallazgos de las 376 de personas o 923 registros según auditoria de la Corte de Cuentas de la República</a:t>
            </a:r>
            <a:endParaRPr lang="es-SV" sz="24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30</a:t>
            </a:fld>
            <a:endParaRPr lang="es-ES"/>
          </a:p>
        </p:txBody>
      </p:sp>
      <p:sp>
        <p:nvSpPr>
          <p:cNvPr id="7" name="TextBox 6"/>
          <p:cNvSpPr txBox="1"/>
          <p:nvPr/>
        </p:nvSpPr>
        <p:spPr>
          <a:xfrm>
            <a:off x="683568" y="4273932"/>
            <a:ext cx="8784976" cy="523220"/>
          </a:xfrm>
          <a:prstGeom prst="rect">
            <a:avLst/>
          </a:prstGeom>
          <a:noFill/>
        </p:spPr>
        <p:txBody>
          <a:bodyPr wrap="square" rtlCol="0">
            <a:spAutoFit/>
          </a:bodyPr>
          <a:lstStyle/>
          <a:p>
            <a:pPr marL="715963" indent="-352425" algn="just">
              <a:spcBef>
                <a:spcPts val="1200"/>
              </a:spcBef>
              <a:spcAft>
                <a:spcPts val="1200"/>
              </a:spcAft>
              <a:buClr>
                <a:schemeClr val="accent3"/>
              </a:buClr>
              <a:buSzPct val="95000"/>
              <a:buFont typeface="Wingdings 2"/>
              <a:buChar char=""/>
            </a:pPr>
            <a:r>
              <a:rPr lang="es-ES" sz="2400" dirty="0" smtClean="0">
                <a:latin typeface="Arial" panose="020B0604020202020204" pitchFamily="34" charset="0"/>
                <a:cs typeface="Arial" panose="020B0604020202020204" pitchFamily="34" charset="0"/>
              </a:rPr>
              <a:t>¿En que </a:t>
            </a:r>
            <a:r>
              <a:rPr lang="es-ES" sz="2800" b="1" u="sng" dirty="0" smtClean="0">
                <a:latin typeface="Arial" panose="020B0604020202020204" pitchFamily="34" charset="0"/>
                <a:cs typeface="Arial" panose="020B0604020202020204" pitchFamily="34" charset="0"/>
              </a:rPr>
              <a:t>fecha</a:t>
            </a:r>
            <a:r>
              <a:rPr lang="es-ES" sz="2400" dirty="0" smtClean="0">
                <a:latin typeface="Arial" panose="020B0604020202020204" pitchFamily="34" charset="0"/>
                <a:cs typeface="Arial" panose="020B0604020202020204" pitchFamily="34" charset="0"/>
              </a:rPr>
              <a:t> se han registrado estos casos?</a:t>
            </a:r>
          </a:p>
        </p:txBody>
      </p:sp>
      <p:sp>
        <p:nvSpPr>
          <p:cNvPr id="8" name="TextBox 7"/>
          <p:cNvSpPr txBox="1"/>
          <p:nvPr/>
        </p:nvSpPr>
        <p:spPr>
          <a:xfrm>
            <a:off x="683568" y="4922004"/>
            <a:ext cx="8784976" cy="523220"/>
          </a:xfrm>
          <a:prstGeom prst="rect">
            <a:avLst/>
          </a:prstGeom>
          <a:noFill/>
        </p:spPr>
        <p:txBody>
          <a:bodyPr wrap="square" rtlCol="0">
            <a:spAutoFit/>
          </a:bodyPr>
          <a:lstStyle/>
          <a:p>
            <a:pPr marL="715963" indent="-352425" algn="just">
              <a:spcBef>
                <a:spcPts val="1200"/>
              </a:spcBef>
              <a:spcAft>
                <a:spcPts val="1200"/>
              </a:spcAft>
              <a:buClr>
                <a:schemeClr val="accent3"/>
              </a:buClr>
              <a:buSzPct val="95000"/>
              <a:buFont typeface="Wingdings 2"/>
              <a:buChar char=""/>
            </a:pPr>
            <a:r>
              <a:rPr lang="es-ES" sz="2400" dirty="0" smtClean="0">
                <a:latin typeface="Arial" panose="020B0604020202020204" pitchFamily="34" charset="0"/>
                <a:cs typeface="Arial" panose="020B0604020202020204" pitchFamily="34" charset="0"/>
              </a:rPr>
              <a:t>¿Bajo que </a:t>
            </a:r>
            <a:r>
              <a:rPr lang="es-ES" sz="2800" b="1" u="sng" dirty="0" smtClean="0">
                <a:latin typeface="Arial" panose="020B0604020202020204" pitchFamily="34" charset="0"/>
                <a:cs typeface="Arial" panose="020B0604020202020204" pitchFamily="34" charset="0"/>
              </a:rPr>
              <a:t>gestión</a:t>
            </a:r>
            <a:r>
              <a:rPr lang="es-ES" sz="2400" dirty="0" smtClean="0">
                <a:latin typeface="Arial" panose="020B0604020202020204" pitchFamily="34" charset="0"/>
                <a:cs typeface="Arial" panose="020B0604020202020204" pitchFamily="34" charset="0"/>
              </a:rPr>
              <a:t> se han registrado estos casos?</a:t>
            </a:r>
          </a:p>
        </p:txBody>
      </p:sp>
      <p:sp>
        <p:nvSpPr>
          <p:cNvPr id="9" name="TextBox 8"/>
          <p:cNvSpPr txBox="1"/>
          <p:nvPr/>
        </p:nvSpPr>
        <p:spPr>
          <a:xfrm>
            <a:off x="683568" y="5642084"/>
            <a:ext cx="8784976" cy="523220"/>
          </a:xfrm>
          <a:prstGeom prst="rect">
            <a:avLst/>
          </a:prstGeom>
          <a:noFill/>
        </p:spPr>
        <p:txBody>
          <a:bodyPr wrap="square" rtlCol="0">
            <a:spAutoFit/>
          </a:bodyPr>
          <a:lstStyle/>
          <a:p>
            <a:pPr marL="715963" indent="-352425" algn="just">
              <a:spcBef>
                <a:spcPts val="1200"/>
              </a:spcBef>
              <a:spcAft>
                <a:spcPts val="1200"/>
              </a:spcAft>
              <a:buClr>
                <a:schemeClr val="accent3"/>
              </a:buClr>
              <a:buSzPct val="95000"/>
              <a:buFont typeface="Wingdings 2"/>
              <a:buChar char=""/>
            </a:pPr>
            <a:r>
              <a:rPr lang="es-ES" sz="2400" dirty="0" smtClean="0">
                <a:latin typeface="Arial" panose="020B0604020202020204" pitchFamily="34" charset="0"/>
                <a:cs typeface="Arial" panose="020B0604020202020204" pitchFamily="34" charset="0"/>
              </a:rPr>
              <a:t>¿Con que </a:t>
            </a:r>
            <a:r>
              <a:rPr lang="es-ES" sz="2800" b="1" u="sng" dirty="0" smtClean="0">
                <a:latin typeface="Arial" panose="020B0604020202020204" pitchFamily="34" charset="0"/>
                <a:cs typeface="Arial" panose="020B0604020202020204" pitchFamily="34" charset="0"/>
              </a:rPr>
              <a:t>sistema</a:t>
            </a:r>
            <a:r>
              <a:rPr lang="es-ES" sz="2400" dirty="0" smtClean="0">
                <a:latin typeface="Arial" panose="020B0604020202020204" pitchFamily="34" charset="0"/>
                <a:cs typeface="Arial" panose="020B0604020202020204" pitchFamily="34" charset="0"/>
              </a:rPr>
              <a:t> se registraron estos casos?</a:t>
            </a:r>
          </a:p>
        </p:txBody>
      </p:sp>
      <p:sp>
        <p:nvSpPr>
          <p:cNvPr id="12" name="TextBox 11"/>
          <p:cNvSpPr txBox="1"/>
          <p:nvPr/>
        </p:nvSpPr>
        <p:spPr>
          <a:xfrm>
            <a:off x="344674" y="3429000"/>
            <a:ext cx="8635926" cy="769441"/>
          </a:xfrm>
          <a:prstGeom prst="rect">
            <a:avLst/>
          </a:prstGeom>
          <a:noFill/>
        </p:spPr>
        <p:txBody>
          <a:bodyPr wrap="square" rtlCol="0">
            <a:spAutoFit/>
          </a:bodyPr>
          <a:lstStyle/>
          <a:p>
            <a:pPr marL="363538" algn="just">
              <a:spcBef>
                <a:spcPts val="1200"/>
              </a:spcBef>
              <a:spcAft>
                <a:spcPts val="1200"/>
              </a:spcAft>
              <a:buClr>
                <a:schemeClr val="accent3"/>
              </a:buClr>
              <a:buSzPct val="95000"/>
            </a:pPr>
            <a:r>
              <a:rPr lang="es-ES" sz="2200" b="1" dirty="0" smtClean="0">
                <a:solidFill>
                  <a:schemeClr val="accent1">
                    <a:lumMod val="75000"/>
                  </a:schemeClr>
                </a:solidFill>
                <a:latin typeface="Arial" panose="020B0604020202020204" pitchFamily="34" charset="0"/>
                <a:cs typeface="Arial" panose="020B0604020202020204" pitchFamily="34" charset="0"/>
              </a:rPr>
              <a:t>Lo que no ha sido tomado en consideración por parte de la Corte de Cuentas de la República  en éste hallazgo es:</a:t>
            </a:r>
          </a:p>
        </p:txBody>
      </p:sp>
      <p:pic>
        <p:nvPicPr>
          <p:cNvPr id="13" name="Picture 12"/>
          <p:cNvPicPr/>
          <p:nvPr/>
        </p:nvPicPr>
        <p:blipFill>
          <a:blip r:embed="rId2" cstate="email">
            <a:extLst>
              <a:ext uri="{BEBA8EAE-BF5A-486C-A8C5-ECC9F3942E4B}">
                <a14:imgProps xmlns="" xmlns:a14="http://schemas.microsoft.com/office/drawing/2010/main">
                  <a14:imgLayer r:embed="rId3">
                    <a14:imgEffect>
                      <a14:brightnessContrast bright="39000"/>
                    </a14:imgEffect>
                  </a14:imgLayer>
                </a14:imgProps>
              </a:ext>
              <a:ext uri="{28A0092B-C50C-407E-A947-70E740481C1C}">
                <a14:useLocalDpi xmlns="" xmlns:a14="http://schemas.microsoft.com/office/drawing/2010/main"/>
              </a:ext>
            </a:extLst>
          </a:blip>
          <a:srcRect/>
          <a:stretch>
            <a:fillRect/>
          </a:stretch>
        </p:blipFill>
        <p:spPr bwMode="auto">
          <a:xfrm>
            <a:off x="107504" y="3453002"/>
            <a:ext cx="618356" cy="624070"/>
          </a:xfrm>
          <a:prstGeom prst="rect">
            <a:avLst/>
          </a:prstGeom>
          <a:noFill/>
          <a:ln>
            <a:noFill/>
          </a:ln>
        </p:spPr>
      </p:pic>
      <p:grpSp>
        <p:nvGrpSpPr>
          <p:cNvPr id="4" name="Group 3"/>
          <p:cNvGrpSpPr/>
          <p:nvPr/>
        </p:nvGrpSpPr>
        <p:grpSpPr>
          <a:xfrm>
            <a:off x="827584" y="1628800"/>
            <a:ext cx="7501086" cy="1500217"/>
            <a:chOff x="827584" y="1628800"/>
            <a:chExt cx="7501086" cy="1500217"/>
          </a:xfrm>
        </p:grpSpPr>
        <p:pic>
          <p:nvPicPr>
            <p:cNvPr id="5" name="Picture 2" descr="image00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7584" y="1628800"/>
              <a:ext cx="7501086" cy="150021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4662637" y="2852936"/>
              <a:ext cx="3077715" cy="210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extLst>
      <p:ext uri="{BB962C8B-B14F-4D97-AF65-F5344CB8AC3E}">
        <p14:creationId xmlns="" xmlns:p14="http://schemas.microsoft.com/office/powerpoint/2010/main" val="1864403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784976" cy="936104"/>
          </a:xfrm>
        </p:spPr>
        <p:txBody>
          <a:bodyPr>
            <a:normAutofit/>
          </a:bodyPr>
          <a:lstStyle/>
          <a:p>
            <a:pPr algn="ctr"/>
            <a:r>
              <a:rPr lang="es-SV" sz="2600" b="1" dirty="0" smtClean="0">
                <a:latin typeface="Arial" panose="020B0604020202020204" pitchFamily="34" charset="0"/>
                <a:cs typeface="Arial" panose="020B0604020202020204" pitchFamily="34" charset="0"/>
              </a:rPr>
              <a:t>Fecha de registro de las supuestas 376 personas o 923 registros según la Corte de Cuentas de la República </a:t>
            </a:r>
            <a:endParaRPr lang="es-SV" sz="2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307918-7CE5-4FFC-93A1-6EE61664BC60}" type="slidenum">
              <a:rPr lang="es-ES" smtClean="0"/>
              <a:pPr/>
              <a:t>31</a:t>
            </a:fld>
            <a:endParaRPr lang="es-E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6438" y="1772816"/>
            <a:ext cx="7731125" cy="465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538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215008" y="1700808"/>
            <a:ext cx="8928992" cy="1800200"/>
          </a:xfrm>
        </p:spPr>
        <p:txBody>
          <a:bodyPr>
            <a:noAutofit/>
          </a:bodyPr>
          <a:lstStyle/>
          <a:p>
            <a:pPr algn="ctr"/>
            <a:r>
              <a:rPr lang="es-SV" sz="2800" b="1" dirty="0" smtClean="0">
                <a:latin typeface="Arial" panose="020B0604020202020204" pitchFamily="34" charset="0"/>
                <a:cs typeface="Arial" panose="020B0604020202020204" pitchFamily="34" charset="0"/>
              </a:rPr>
              <a:t>Gestión en que se registraron las 376 personas o 923 registros según auditoria de la Corte de Cuentas de la República</a:t>
            </a:r>
            <a:endParaRPr lang="es-SV" sz="2800" b="1" dirty="0">
              <a:latin typeface="Arial" panose="020B0604020202020204" pitchFamily="34" charset="0"/>
              <a:cs typeface="Arial" panose="020B0604020202020204" pitchFamily="34" charset="0"/>
            </a:endParaRPr>
          </a:p>
        </p:txBody>
      </p:sp>
      <p:sp>
        <p:nvSpPr>
          <p:cNvPr id="154" name="Slide Number Placeholder 10"/>
          <p:cNvSpPr>
            <a:spLocks noGrp="1"/>
          </p:cNvSpPr>
          <p:nvPr>
            <p:ph type="sldNum" sz="quarter" idx="12"/>
          </p:nvPr>
        </p:nvSpPr>
        <p:spPr>
          <a:xfrm>
            <a:off x="7986464" y="6356350"/>
            <a:ext cx="762000" cy="365125"/>
          </a:xfrm>
        </p:spPr>
        <p:txBody>
          <a:bodyPr/>
          <a:lstStyle/>
          <a:p>
            <a:fld id="{46307918-7CE5-4FFC-93A1-6EE61664BC60}" type="slidenum">
              <a:rPr lang="es-ES" smtClean="0"/>
              <a:pPr/>
              <a:t>32</a:t>
            </a:fld>
            <a:endParaRPr lang="es-ES" dirty="0"/>
          </a:p>
        </p:txBody>
      </p:sp>
    </p:spTree>
    <p:extLst>
      <p:ext uri="{BB962C8B-B14F-4D97-AF65-F5344CB8AC3E}">
        <p14:creationId xmlns="" xmlns:p14="http://schemas.microsoft.com/office/powerpoint/2010/main" val="2948693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10"/>
          <p:cNvSpPr>
            <a:spLocks noGrp="1"/>
          </p:cNvSpPr>
          <p:nvPr>
            <p:ph type="sldNum" sz="quarter" idx="12"/>
          </p:nvPr>
        </p:nvSpPr>
        <p:spPr>
          <a:xfrm>
            <a:off x="7986464" y="6356350"/>
            <a:ext cx="762000" cy="365125"/>
          </a:xfrm>
        </p:spPr>
        <p:txBody>
          <a:bodyPr/>
          <a:lstStyle/>
          <a:p>
            <a:fld id="{46307918-7CE5-4FFC-93A1-6EE61664BC60}" type="slidenum">
              <a:rPr lang="es-ES" smtClean="0"/>
              <a:pPr/>
              <a:t>33</a:t>
            </a:fld>
            <a:endParaRPr lang="es-ES"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4159" y="908720"/>
            <a:ext cx="8596313" cy="588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95421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179512" y="836712"/>
            <a:ext cx="8928992" cy="936104"/>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sz="2600" b="1" dirty="0" smtClean="0">
                <a:latin typeface="Arial" panose="020B0604020202020204" pitchFamily="34" charset="0"/>
                <a:cs typeface="Arial" panose="020B0604020202020204" pitchFamily="34" charset="0"/>
              </a:rPr>
              <a:t>Análisis de los 376 supuestos duplicados de DUI identificados por la Corte de Cuentas de la República </a:t>
            </a:r>
            <a:endParaRPr lang="es-SV" sz="26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34</a:t>
            </a:fld>
            <a:endParaRPr lang="es-ES" dirty="0"/>
          </a:p>
        </p:txBody>
      </p:sp>
      <p:sp>
        <p:nvSpPr>
          <p:cNvPr id="7" name="TextBox 6"/>
          <p:cNvSpPr txBox="1"/>
          <p:nvPr/>
        </p:nvSpPr>
        <p:spPr>
          <a:xfrm>
            <a:off x="467544" y="2112526"/>
            <a:ext cx="8229600" cy="3416320"/>
          </a:xfrm>
          <a:prstGeom prst="rect">
            <a:avLst/>
          </a:prstGeom>
          <a:noFill/>
        </p:spPr>
        <p:txBody>
          <a:bodyPr wrap="square" rtlCol="0">
            <a:spAutoFit/>
          </a:bodyPr>
          <a:lstStyle/>
          <a:p>
            <a:pPr algn="just">
              <a:spcBef>
                <a:spcPts val="1200"/>
              </a:spcBef>
              <a:spcAft>
                <a:spcPts val="1200"/>
              </a:spcAft>
            </a:pPr>
            <a:r>
              <a:rPr lang="es-ES" sz="2400" b="1" dirty="0" smtClean="0">
                <a:latin typeface="Arial" panose="020B0604020202020204" pitchFamily="34" charset="0"/>
                <a:cs typeface="Arial" panose="020B0604020202020204" pitchFamily="34" charset="0"/>
              </a:rPr>
              <a:t>Análisis </a:t>
            </a:r>
            <a:r>
              <a:rPr lang="es-ES" sz="2400" b="1" dirty="0">
                <a:latin typeface="Arial" panose="020B0604020202020204" pitchFamily="34" charset="0"/>
                <a:cs typeface="Arial" panose="020B0604020202020204" pitchFamily="34" charset="0"/>
              </a:rPr>
              <a:t>de los </a:t>
            </a:r>
            <a:r>
              <a:rPr lang="es-ES" sz="2400" b="1" dirty="0" smtClean="0">
                <a:latin typeface="Arial" panose="020B0604020202020204" pitchFamily="34" charset="0"/>
                <a:cs typeface="Arial" panose="020B0604020202020204" pitchFamily="34" charset="0"/>
              </a:rPr>
              <a:t>casos</a:t>
            </a:r>
          </a:p>
          <a:p>
            <a:pPr marL="5207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En </a:t>
            </a:r>
            <a:r>
              <a:rPr lang="es-ES" sz="2800" b="1" dirty="0" smtClean="0">
                <a:latin typeface="Arial" panose="020B0604020202020204" pitchFamily="34" charset="0"/>
                <a:cs typeface="Arial" panose="020B0604020202020204" pitchFamily="34" charset="0"/>
              </a:rPr>
              <a:t>297</a:t>
            </a:r>
            <a:r>
              <a:rPr lang="es-ES" sz="28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de los casos se trata de homónimos, es decir, diferentes personas, con diferentes huellas, pero con los mismos nombres y apellidos.</a:t>
            </a:r>
          </a:p>
          <a:p>
            <a:pPr marL="5207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En </a:t>
            </a:r>
            <a:r>
              <a:rPr lang="es-ES" sz="2800" b="1" dirty="0" smtClean="0">
                <a:latin typeface="Arial" panose="020B0604020202020204" pitchFamily="34" charset="0"/>
                <a:cs typeface="Arial" panose="020B0604020202020204" pitchFamily="34" charset="0"/>
              </a:rPr>
              <a:t>79</a:t>
            </a:r>
            <a:r>
              <a:rPr lang="es-ES" sz="2400" dirty="0" smtClean="0">
                <a:latin typeface="Arial" panose="020B0604020202020204" pitchFamily="34" charset="0"/>
                <a:cs typeface="Arial" panose="020B0604020202020204" pitchFamily="34" charset="0"/>
              </a:rPr>
              <a:t> casos se trata de trámites en los cuales uno de los dos documentos cuenta con una anulación o suspensión administrativa por parte del RNPN.</a:t>
            </a:r>
          </a:p>
        </p:txBody>
      </p:sp>
    </p:spTree>
    <p:extLst>
      <p:ext uri="{BB962C8B-B14F-4D97-AF65-F5344CB8AC3E}">
        <p14:creationId xmlns="" xmlns:p14="http://schemas.microsoft.com/office/powerpoint/2010/main" val="3720470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29600" cy="420656"/>
          </a:xfrm>
        </p:spPr>
        <p:txBody>
          <a:bodyPr>
            <a:noAutofit/>
          </a:bodyPr>
          <a:lstStyle/>
          <a:p>
            <a:r>
              <a:rPr lang="es-SV" sz="2400" b="1" dirty="0" smtClean="0">
                <a:latin typeface="Arial" panose="020B0604020202020204" pitchFamily="34" charset="0"/>
                <a:cs typeface="Arial" panose="020B0604020202020204" pitchFamily="34" charset="0"/>
              </a:rPr>
              <a:t>Ejemplos de Homónimos</a:t>
            </a:r>
            <a:endParaRPr lang="es-SV"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6307918-7CE5-4FFC-93A1-6EE61664BC60}" type="slidenum">
              <a:rPr lang="es-ES" smtClean="0"/>
              <a:pPr/>
              <a:t>35</a:t>
            </a:fld>
            <a:endParaRPr lang="es-ES"/>
          </a:p>
        </p:txBody>
      </p:sp>
      <p:pic>
        <p:nvPicPr>
          <p:cNvPr id="5122" name="Grafik 1" descr="image00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545" t="2178" r="990"/>
          <a:stretch/>
        </p:blipFill>
        <p:spPr bwMode="auto">
          <a:xfrm>
            <a:off x="899592" y="1628800"/>
            <a:ext cx="7488832" cy="403244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2535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307918-7CE5-4FFC-93A1-6EE61664BC60}" type="slidenum">
              <a:rPr lang="es-ES" smtClean="0"/>
              <a:pPr/>
              <a:t>36</a:t>
            </a:fld>
            <a:endParaRPr lang="es-ES"/>
          </a:p>
        </p:txBody>
      </p:sp>
      <p:sp>
        <p:nvSpPr>
          <p:cNvPr id="7" name="Title 1"/>
          <p:cNvSpPr txBox="1">
            <a:spLocks/>
          </p:cNvSpPr>
          <p:nvPr/>
        </p:nvSpPr>
        <p:spPr>
          <a:xfrm>
            <a:off x="323528" y="836712"/>
            <a:ext cx="8373616" cy="648072"/>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r>
              <a:rPr lang="es-SV" sz="2000" b="1" dirty="0" smtClean="0">
                <a:latin typeface="Arial" panose="020B0604020202020204" pitchFamily="34" charset="0"/>
                <a:cs typeface="Arial" panose="020B0604020202020204" pitchFamily="34" charset="0"/>
              </a:rPr>
              <a:t>Ejemplo </a:t>
            </a:r>
            <a:r>
              <a:rPr lang="es-ES" sz="2000" b="1" dirty="0" smtClean="0">
                <a:latin typeface="Arial" panose="020B0604020202020204" pitchFamily="34" charset="0"/>
                <a:cs typeface="Arial" panose="020B0604020202020204" pitchFamily="34" charset="0"/>
              </a:rPr>
              <a:t>trámite </a:t>
            </a:r>
            <a:r>
              <a:rPr lang="es-ES" sz="2000" b="1" dirty="0">
                <a:latin typeface="Arial" panose="020B0604020202020204" pitchFamily="34" charset="0"/>
                <a:cs typeface="Arial" panose="020B0604020202020204" pitchFamily="34" charset="0"/>
              </a:rPr>
              <a:t>en los cuales uno de los dos documentos cuenta con una </a:t>
            </a:r>
            <a:r>
              <a:rPr lang="es-ES" sz="2000" b="1" dirty="0" smtClean="0">
                <a:latin typeface="Arial" panose="020B0604020202020204" pitchFamily="34" charset="0"/>
                <a:cs typeface="Arial" panose="020B0604020202020204" pitchFamily="34" charset="0"/>
              </a:rPr>
              <a:t>suspensión </a:t>
            </a:r>
            <a:r>
              <a:rPr lang="es-ES" sz="2000" b="1" dirty="0">
                <a:latin typeface="Arial" panose="020B0604020202020204" pitchFamily="34" charset="0"/>
                <a:cs typeface="Arial" panose="020B0604020202020204" pitchFamily="34" charset="0"/>
              </a:rPr>
              <a:t>administrativa </a:t>
            </a:r>
            <a:endParaRPr lang="es-SV" sz="2000" b="1" dirty="0">
              <a:latin typeface="Arial" panose="020B0604020202020204" pitchFamily="34" charset="0"/>
              <a:cs typeface="Arial" panose="020B0604020202020204" pitchFamily="34" charset="0"/>
            </a:endParaRPr>
          </a:p>
        </p:txBody>
      </p:sp>
      <p:pic>
        <p:nvPicPr>
          <p:cNvPr id="5124" name="Picture 4" descr="\\mbntsv1\QualityControl\7-RNPN\Rendición de Cuentas\Amalia granados laz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5901" y="1988840"/>
            <a:ext cx="7072483" cy="381642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9503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vert="horz" lIns="0" rIns="0" bIns="0" anchor="b">
            <a:noAutofit/>
          </a:bodyPr>
          <a:lstStyle/>
          <a:p>
            <a:pPr algn="ctr"/>
            <a:r>
              <a:rPr lang="es-SV" sz="2400" b="1" dirty="0" smtClean="0">
                <a:latin typeface="Arial" panose="020B0604020202020204" pitchFamily="34" charset="0"/>
                <a:cs typeface="Arial" panose="020B0604020202020204" pitchFamily="34" charset="0"/>
              </a:rPr>
              <a:t>Informe del RNPN a </a:t>
            </a:r>
            <a:r>
              <a:rPr lang="es-SV" sz="2400" b="1" dirty="0">
                <a:latin typeface="Arial" panose="020B0604020202020204" pitchFamily="34" charset="0"/>
                <a:cs typeface="Arial" panose="020B0604020202020204" pitchFamily="34" charset="0"/>
              </a:rPr>
              <a:t>Fiscalía General de la </a:t>
            </a:r>
            <a:r>
              <a:rPr lang="es-SV" sz="2400" b="1" dirty="0" smtClean="0">
                <a:latin typeface="Arial" panose="020B0604020202020204" pitchFamily="34" charset="0"/>
                <a:cs typeface="Arial" panose="020B0604020202020204" pitchFamily="34" charset="0"/>
              </a:rPr>
              <a:t>República </a:t>
            </a:r>
            <a:endParaRPr lang="es-SV"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6307918-7CE5-4FFC-93A1-6EE61664BC60}" type="slidenum">
              <a:rPr lang="es-ES" smtClean="0"/>
              <a:pPr/>
              <a:t>37</a:t>
            </a:fld>
            <a:endParaRPr lang="es-ES"/>
          </a:p>
        </p:txBody>
      </p:sp>
      <p:sp>
        <p:nvSpPr>
          <p:cNvPr id="8" name="TextBox 7"/>
          <p:cNvSpPr txBox="1"/>
          <p:nvPr/>
        </p:nvSpPr>
        <p:spPr>
          <a:xfrm>
            <a:off x="107504" y="1268760"/>
            <a:ext cx="8784976" cy="3108543"/>
          </a:xfrm>
          <a:prstGeom prst="rect">
            <a:avLst/>
          </a:prstGeom>
          <a:noFill/>
        </p:spPr>
        <p:txBody>
          <a:bodyPr wrap="square" rtlCol="0">
            <a:spAutoFit/>
          </a:bodyPr>
          <a:lstStyle/>
          <a:p>
            <a:pPr marL="715963" indent="-352425" algn="just">
              <a:spcBef>
                <a:spcPts val="1200"/>
              </a:spcBef>
              <a:spcAft>
                <a:spcPts val="1200"/>
              </a:spcAft>
              <a:buClr>
                <a:schemeClr val="accent3"/>
              </a:buClr>
              <a:buSzPct val="95000"/>
              <a:buFont typeface="Wingdings 2"/>
              <a:buChar char=""/>
            </a:pPr>
            <a:r>
              <a:rPr lang="es-ES" sz="2000" dirty="0" smtClean="0">
                <a:latin typeface="Arial" panose="020B0604020202020204" pitchFamily="34" charset="0"/>
                <a:cs typeface="Arial" panose="020B0604020202020204" pitchFamily="34" charset="0"/>
              </a:rPr>
              <a:t>El </a:t>
            </a:r>
            <a:r>
              <a:rPr lang="es-ES" sz="2400" b="1" u="sng" dirty="0" smtClean="0">
                <a:latin typeface="Arial" panose="020B0604020202020204" pitchFamily="34" charset="0"/>
                <a:cs typeface="Arial" panose="020B0604020202020204" pitchFamily="34" charset="0"/>
              </a:rPr>
              <a:t>26 de junio del año 2015</a:t>
            </a:r>
            <a:r>
              <a:rPr lang="es-ES" sz="2400" b="1"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el RNPN proporcionó a la Fiscalía General de la República informe de los </a:t>
            </a:r>
            <a:r>
              <a:rPr lang="es-ES" sz="3200" b="1" dirty="0" smtClean="0">
                <a:latin typeface="Arial" panose="020B0604020202020204" pitchFamily="34" charset="0"/>
                <a:cs typeface="Arial" panose="020B0604020202020204" pitchFamily="34" charset="0"/>
              </a:rPr>
              <a:t>376</a:t>
            </a:r>
            <a:r>
              <a:rPr lang="es-ES" sz="2000" dirty="0" smtClean="0">
                <a:latin typeface="Arial" panose="020B0604020202020204" pitchFamily="34" charset="0"/>
                <a:cs typeface="Arial" panose="020B0604020202020204" pitchFamily="34" charset="0"/>
              </a:rPr>
              <a:t> casos. Dicho informe contenía todos los datos demográficos y fotografías de las personas involucradas en los 376 casos.  </a:t>
            </a:r>
          </a:p>
          <a:p>
            <a:pPr marL="715963" indent="-352425" algn="just">
              <a:spcBef>
                <a:spcPts val="1200"/>
              </a:spcBef>
              <a:spcAft>
                <a:spcPts val="1200"/>
              </a:spcAft>
              <a:buClr>
                <a:schemeClr val="accent3"/>
              </a:buClr>
              <a:buSzPct val="95000"/>
              <a:buFont typeface="Wingdings 2"/>
              <a:buChar char=""/>
            </a:pPr>
            <a:r>
              <a:rPr lang="es-ES" sz="2000" dirty="0">
                <a:latin typeface="Arial" panose="020B0604020202020204" pitchFamily="34" charset="0"/>
                <a:cs typeface="Arial" panose="020B0604020202020204" pitchFamily="34" charset="0"/>
              </a:rPr>
              <a:t>En el mes de  septiembre a solicitud de la Fiscalía General de la República se proporcionaron otros documentos como por ejemplo la decadactilar de estos ciudadanos, que </a:t>
            </a:r>
            <a:r>
              <a:rPr lang="es-ES" sz="2000" dirty="0" smtClean="0">
                <a:latin typeface="Arial" panose="020B0604020202020204" pitchFamily="34" charset="0"/>
                <a:cs typeface="Arial" panose="020B0604020202020204" pitchFamily="34" charset="0"/>
              </a:rPr>
              <a:t>respaldó </a:t>
            </a:r>
            <a:r>
              <a:rPr lang="es-ES" sz="2000" dirty="0">
                <a:latin typeface="Arial" panose="020B0604020202020204" pitchFamily="34" charset="0"/>
                <a:cs typeface="Arial" panose="020B0604020202020204" pitchFamily="34" charset="0"/>
              </a:rPr>
              <a:t>el </a:t>
            </a:r>
            <a:r>
              <a:rPr lang="es-ES" sz="2000" dirty="0" smtClean="0">
                <a:latin typeface="Arial" panose="020B0604020202020204" pitchFamily="34" charset="0"/>
                <a:cs typeface="Arial" panose="020B0604020202020204" pitchFamily="34" charset="0"/>
              </a:rPr>
              <a:t>análisis antes mencionado   </a:t>
            </a:r>
            <a:endParaRPr lang="es-ES" sz="20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3977" b="94223" l="7670" r="94602"/>
                    </a14:imgEffect>
                    <a14:imgEffect>
                      <a14:sharpenSoften amount="50000"/>
                    </a14:imgEffect>
                  </a14:imgLayer>
                </a14:imgProps>
              </a:ext>
              <a:ext uri="{28A0092B-C50C-407E-A947-70E740481C1C}">
                <a14:useLocalDpi xmlns="" xmlns:a14="http://schemas.microsoft.com/office/drawing/2010/main" val="0"/>
              </a:ext>
            </a:extLst>
          </a:blip>
          <a:srcRect l="7805" t="4194" r="5551" b="5750"/>
          <a:stretch/>
        </p:blipFill>
        <p:spPr bwMode="auto">
          <a:xfrm rot="5400000">
            <a:off x="6060693" y="4465753"/>
            <a:ext cx="2535197" cy="197624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ackgroundRemoval t="6534" b="98011" l="11506" r="98295"/>
                    </a14:imgEffect>
                    <a14:imgEffect>
                      <a14:sharpenSoften amount="50000"/>
                    </a14:imgEffect>
                  </a14:imgLayer>
                </a14:imgProps>
              </a:ext>
              <a:ext uri="{28A0092B-C50C-407E-A947-70E740481C1C}">
                <a14:useLocalDpi xmlns="" xmlns:a14="http://schemas.microsoft.com/office/drawing/2010/main" val="0"/>
              </a:ext>
            </a:extLst>
          </a:blip>
          <a:srcRect l="11704" t="7503" r="3824" b="2699"/>
          <a:stretch/>
        </p:blipFill>
        <p:spPr bwMode="auto">
          <a:xfrm rot="5400000">
            <a:off x="3431548" y="4500906"/>
            <a:ext cx="2471012" cy="19701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84037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323528" y="620688"/>
            <a:ext cx="8373616" cy="866360"/>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sz="2800" b="1" dirty="0" smtClean="0">
                <a:latin typeface="Arial" panose="020B0604020202020204" pitchFamily="34" charset="0"/>
                <a:cs typeface="Arial" panose="020B0604020202020204" pitchFamily="34" charset="0"/>
              </a:rPr>
              <a:t>Método utilizado por la Corte de Cuentas de la República.</a:t>
            </a:r>
            <a:endParaRPr lang="es-SV" sz="28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38</a:t>
            </a:fld>
            <a:endParaRPr lang="es-ES"/>
          </a:p>
        </p:txBody>
      </p:sp>
      <p:sp>
        <p:nvSpPr>
          <p:cNvPr id="7" name="TextBox 6"/>
          <p:cNvSpPr txBox="1"/>
          <p:nvPr/>
        </p:nvSpPr>
        <p:spPr>
          <a:xfrm>
            <a:off x="35496" y="1556792"/>
            <a:ext cx="8784976" cy="5201424"/>
          </a:xfrm>
          <a:prstGeom prst="rect">
            <a:avLst/>
          </a:prstGeom>
          <a:noFill/>
        </p:spPr>
        <p:txBody>
          <a:bodyPr wrap="square" rtlCol="0">
            <a:spAutoFit/>
          </a:bodyPr>
          <a:lstStyle/>
          <a:p>
            <a:pPr marL="715963" indent="-352425" algn="just">
              <a:spcBef>
                <a:spcPts val="1200"/>
              </a:spcBef>
              <a:spcAft>
                <a:spcPts val="1200"/>
              </a:spcAft>
              <a:buClr>
                <a:schemeClr val="accent3"/>
              </a:buClr>
              <a:buSzPct val="95000"/>
              <a:buFont typeface="Wingdings 2"/>
              <a:buChar char=""/>
            </a:pPr>
            <a:r>
              <a:rPr lang="es-ES" sz="2000" dirty="0">
                <a:latin typeface="Arial" panose="020B0604020202020204" pitchFamily="34" charset="0"/>
                <a:cs typeface="Arial" panose="020B0604020202020204" pitchFamily="34" charset="0"/>
              </a:rPr>
              <a:t>Los auditores de La Corte de Cuentas de la República han comparado información de campos limitados como los son:</a:t>
            </a:r>
          </a:p>
          <a:p>
            <a:pPr marL="1165225" indent="-274638" algn="just">
              <a:spcBef>
                <a:spcPts val="1200"/>
              </a:spcBef>
              <a:spcAft>
                <a:spcPts val="1200"/>
              </a:spcAft>
              <a:buClr>
                <a:schemeClr val="accent3"/>
              </a:buClr>
              <a:buSzPct val="95000"/>
            </a:pPr>
            <a:r>
              <a:rPr lang="es-ES" sz="2000" dirty="0" smtClean="0">
                <a:latin typeface="Arial" panose="020B0604020202020204" pitchFamily="34" charset="0"/>
                <a:cs typeface="Arial" panose="020B0604020202020204" pitchFamily="34" charset="0"/>
              </a:rPr>
              <a:t>-	Nombres</a:t>
            </a:r>
            <a:r>
              <a:rPr lang="es-ES" sz="2000" dirty="0">
                <a:latin typeface="Arial" panose="020B0604020202020204" pitchFamily="34" charset="0"/>
                <a:cs typeface="Arial" panose="020B0604020202020204" pitchFamily="34" charset="0"/>
              </a:rPr>
              <a:t>, Apellidos, Fecha de Nacimiento, Número de DUI.</a:t>
            </a:r>
          </a:p>
          <a:p>
            <a:pPr marL="715963" indent="-352425" algn="just">
              <a:spcBef>
                <a:spcPts val="1200"/>
              </a:spcBef>
              <a:spcAft>
                <a:spcPts val="1200"/>
              </a:spcAft>
              <a:buClr>
                <a:schemeClr val="accent3"/>
              </a:buClr>
              <a:buSzPct val="95000"/>
              <a:buFont typeface="Wingdings 2"/>
              <a:buChar char=""/>
            </a:pPr>
            <a:r>
              <a:rPr lang="es-ES" sz="2000" dirty="0">
                <a:latin typeface="Arial" panose="020B0604020202020204" pitchFamily="34" charset="0"/>
                <a:cs typeface="Arial" panose="020B0604020202020204" pitchFamily="34" charset="0"/>
              </a:rPr>
              <a:t>La información que los auditores solicitaron para efectos de esta auditoria </a:t>
            </a:r>
            <a:r>
              <a:rPr lang="es-ES" sz="2400" b="1" u="sng" dirty="0">
                <a:latin typeface="Arial" panose="020B0604020202020204" pitchFamily="34" charset="0"/>
                <a:cs typeface="Arial" panose="020B0604020202020204" pitchFamily="34" charset="0"/>
              </a:rPr>
              <a:t>carecía de elementos primordiales</a:t>
            </a:r>
            <a:r>
              <a:rPr lang="es-ES" sz="24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para confirmar la presunta existencia de los correspondientes duplicados, entre otros tales como:</a:t>
            </a:r>
          </a:p>
          <a:p>
            <a:pPr marL="1165225" indent="-274638" algn="just">
              <a:spcBef>
                <a:spcPts val="1200"/>
              </a:spcBef>
              <a:spcAft>
                <a:spcPts val="1200"/>
              </a:spcAft>
              <a:buClr>
                <a:schemeClr val="accent3"/>
              </a:buClr>
              <a:buSzPct val="95000"/>
            </a:pPr>
            <a:r>
              <a:rPr lang="es-ES" sz="2000" dirty="0" smtClean="0">
                <a:latin typeface="Arial" panose="020B0604020202020204" pitchFamily="34" charset="0"/>
                <a:cs typeface="Arial" panose="020B0604020202020204" pitchFamily="34" charset="0"/>
              </a:rPr>
              <a:t>-	La</a:t>
            </a:r>
            <a:r>
              <a:rPr lang="es-ES" sz="2000" b="1" dirty="0" smtClean="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fotografía</a:t>
            </a:r>
            <a:r>
              <a:rPr lang="es-ES" sz="2000" dirty="0">
                <a:latin typeface="Arial" panose="020B0604020202020204" pitchFamily="34" charset="0"/>
                <a:cs typeface="Arial" panose="020B0604020202020204" pitchFamily="34" charset="0"/>
              </a:rPr>
              <a:t> y la </a:t>
            </a:r>
            <a:r>
              <a:rPr lang="es-ES" sz="2400" b="1" dirty="0">
                <a:latin typeface="Arial" panose="020B0604020202020204" pitchFamily="34" charset="0"/>
                <a:cs typeface="Arial" panose="020B0604020202020204" pitchFamily="34" charset="0"/>
              </a:rPr>
              <a:t>imagen de las huellas</a:t>
            </a:r>
            <a:r>
              <a:rPr lang="es-ES" sz="2000" dirty="0">
                <a:latin typeface="Arial" panose="020B0604020202020204" pitchFamily="34" charset="0"/>
                <a:cs typeface="Arial" panose="020B0604020202020204" pitchFamily="34" charset="0"/>
              </a:rPr>
              <a:t>, para confirmar si los ciudadanos son homónimos. </a:t>
            </a:r>
            <a:endParaRPr lang="es-ES" sz="2000" dirty="0" smtClean="0">
              <a:latin typeface="Arial" panose="020B0604020202020204" pitchFamily="34" charset="0"/>
              <a:cs typeface="Arial" panose="020B0604020202020204" pitchFamily="34" charset="0"/>
            </a:endParaRPr>
          </a:p>
          <a:p>
            <a:pPr marL="1165225" indent="-273050" algn="just">
              <a:spcBef>
                <a:spcPts val="1200"/>
              </a:spcBef>
              <a:spcAft>
                <a:spcPts val="1200"/>
              </a:spcAft>
              <a:buClr>
                <a:schemeClr val="accent3"/>
              </a:buClr>
              <a:buSzPct val="150000"/>
              <a:tabLst>
                <a:tab pos="1165225" algn="l"/>
              </a:tabLst>
            </a:pPr>
            <a:r>
              <a:rPr lang="es-ES" sz="2000" dirty="0">
                <a:latin typeface="Arial" panose="020B0604020202020204" pitchFamily="34" charset="0"/>
                <a:cs typeface="Arial" panose="020B0604020202020204" pitchFamily="34" charset="0"/>
              </a:rPr>
              <a:t>-</a:t>
            </a:r>
            <a:r>
              <a:rPr lang="es-ES" sz="2400" b="1" dirty="0" smtClean="0">
                <a:latin typeface="Arial" panose="020B0604020202020204" pitchFamily="34" charset="0"/>
                <a:cs typeface="Arial" panose="020B0604020202020204" pitchFamily="34" charset="0"/>
              </a:rPr>
              <a:t>	Fecha </a:t>
            </a:r>
            <a:r>
              <a:rPr lang="es-ES" sz="2400" b="1" dirty="0">
                <a:latin typeface="Arial" panose="020B0604020202020204" pitchFamily="34" charset="0"/>
                <a:cs typeface="Arial" panose="020B0604020202020204" pitchFamily="34" charset="0"/>
              </a:rPr>
              <a:t>de expedición</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a fin de determinar el sistema que fue utilizado para su emisión y el periodo de gestión en que fue emitido.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2431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323528" y="476672"/>
            <a:ext cx="8373616" cy="866360"/>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sz="2800" b="1" dirty="0" smtClean="0">
                <a:latin typeface="Arial" panose="020B0604020202020204" pitchFamily="34" charset="0"/>
                <a:cs typeface="Arial" panose="020B0604020202020204" pitchFamily="34" charset="0"/>
              </a:rPr>
              <a:t>Los Homónimos son una realidad en El Salvador</a:t>
            </a:r>
            <a:endParaRPr lang="es-SV" sz="28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39</a:t>
            </a:fld>
            <a:endParaRPr lang="es-ES" dirty="0"/>
          </a:p>
        </p:txBody>
      </p:sp>
      <p:sp>
        <p:nvSpPr>
          <p:cNvPr id="5" name="TextBox 4"/>
          <p:cNvSpPr txBox="1"/>
          <p:nvPr/>
        </p:nvSpPr>
        <p:spPr>
          <a:xfrm>
            <a:off x="457200" y="1676995"/>
            <a:ext cx="8435280" cy="2616101"/>
          </a:xfrm>
          <a:prstGeom prst="rect">
            <a:avLst/>
          </a:prstGeom>
          <a:noFill/>
        </p:spPr>
        <p:txBody>
          <a:bodyPr wrap="square" rtlCol="0">
            <a:spAutoFit/>
          </a:bodyPr>
          <a:lstStyle/>
          <a:p>
            <a:pPr marL="3429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La base de datos del DUI posee un total </a:t>
            </a:r>
            <a:r>
              <a:rPr lang="es-ES" sz="3200" b="1" dirty="0" smtClean="0">
                <a:latin typeface="Arial" panose="020B0604020202020204" pitchFamily="34" charset="0"/>
                <a:cs typeface="Arial" panose="020B0604020202020204" pitchFamily="34" charset="0"/>
              </a:rPr>
              <a:t>645,435</a:t>
            </a:r>
            <a:r>
              <a:rPr lang="es-ES" sz="2400" dirty="0" smtClean="0">
                <a:latin typeface="Arial" panose="020B0604020202020204" pitchFamily="34" charset="0"/>
                <a:cs typeface="Arial" panose="020B0604020202020204" pitchFamily="34" charset="0"/>
              </a:rPr>
              <a:t> homónimos, es decir de personas que poseen los mismos nombres </a:t>
            </a:r>
          </a:p>
          <a:p>
            <a:pPr marL="1795463" indent="-1436688" algn="just">
              <a:spcBef>
                <a:spcPts val="1200"/>
              </a:spcBef>
              <a:spcAft>
                <a:spcPts val="1200"/>
              </a:spcAft>
            </a:pPr>
            <a:r>
              <a:rPr lang="es-ES" sz="2400" b="1" dirty="0" smtClean="0">
                <a:latin typeface="Arial" panose="020B0604020202020204" pitchFamily="34" charset="0"/>
                <a:cs typeface="Arial" panose="020B0604020202020204" pitchFamily="34" charset="0"/>
              </a:rPr>
              <a:t>Ejemplo:</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Existen </a:t>
            </a:r>
            <a:r>
              <a:rPr lang="es-ES" sz="3200" b="1" dirty="0" smtClean="0">
                <a:latin typeface="Arial" panose="020B0604020202020204" pitchFamily="34" charset="0"/>
                <a:cs typeface="Arial" panose="020B0604020202020204" pitchFamily="34" charset="0"/>
              </a:rPr>
              <a:t>290</a:t>
            </a:r>
            <a:r>
              <a:rPr lang="es-ES" sz="2400" dirty="0" smtClean="0">
                <a:latin typeface="Arial" panose="020B0604020202020204" pitchFamily="34" charset="0"/>
                <a:cs typeface="Arial" panose="020B0604020202020204" pitchFamily="34" charset="0"/>
              </a:rPr>
              <a:t> ciudadanos que poseen el nombre de  </a:t>
            </a:r>
            <a:r>
              <a:rPr lang="es-ES" sz="3200" b="1" dirty="0" smtClean="0">
                <a:latin typeface="Arial" panose="020B0604020202020204" pitchFamily="34" charset="0"/>
                <a:cs typeface="Arial" panose="020B0604020202020204" pitchFamily="34" charset="0"/>
              </a:rPr>
              <a:t>Miguel Ángel Hernández</a:t>
            </a:r>
            <a:r>
              <a:rPr lang="es-ES" sz="2400" dirty="0" smtClean="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51450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307918-7CE5-4FFC-93A1-6EE61664BC60}" type="slidenum">
              <a:rPr lang="es-ES" smtClean="0"/>
              <a:pPr/>
              <a:t>4</a:t>
            </a:fld>
            <a:endParaRPr lang="es-ES"/>
          </a:p>
        </p:txBody>
      </p:sp>
      <p:sp>
        <p:nvSpPr>
          <p:cNvPr id="5" name="Title 1"/>
          <p:cNvSpPr txBox="1">
            <a:spLocks/>
          </p:cNvSpPr>
          <p:nvPr/>
        </p:nvSpPr>
        <p:spPr>
          <a:xfrm>
            <a:off x="413830" y="3068960"/>
            <a:ext cx="8528255" cy="792088"/>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marL="355600" lvl="0" indent="-355600" algn="ctr">
              <a:spcBef>
                <a:spcPts val="1200"/>
              </a:spcBef>
              <a:spcAft>
                <a:spcPts val="1200"/>
              </a:spcAft>
              <a:buAutoNum type="alphaLcParenR"/>
            </a:pPr>
            <a:r>
              <a:rPr lang="es-SV" sz="3400" b="1" dirty="0" smtClean="0">
                <a:latin typeface="Arial" panose="020B0604020202020204" pitchFamily="34" charset="0"/>
                <a:cs typeface="Arial" panose="020B0604020202020204" pitchFamily="34" charset="0"/>
              </a:rPr>
              <a:t>Trámites de DUIs emitidos por gestión y porcentaje de trámites de Primera Vez emitidos</a:t>
            </a:r>
          </a:p>
        </p:txBody>
      </p:sp>
    </p:spTree>
    <p:extLst>
      <p:ext uri="{BB962C8B-B14F-4D97-AF65-F5344CB8AC3E}">
        <p14:creationId xmlns="" xmlns:p14="http://schemas.microsoft.com/office/powerpoint/2010/main" val="2342159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40</a:t>
            </a:fld>
            <a:endParaRPr lang="es-ES" dirty="0"/>
          </a:p>
        </p:txBody>
      </p:sp>
      <p:sp>
        <p:nvSpPr>
          <p:cNvPr id="4" name="TextBox 3"/>
          <p:cNvSpPr txBox="1"/>
          <p:nvPr/>
        </p:nvSpPr>
        <p:spPr>
          <a:xfrm>
            <a:off x="302840" y="1477228"/>
            <a:ext cx="8517632" cy="4832092"/>
          </a:xfrm>
          <a:prstGeom prst="rect">
            <a:avLst/>
          </a:prstGeom>
          <a:noFill/>
        </p:spPr>
        <p:txBody>
          <a:bodyPr wrap="square" rtlCol="0">
            <a:spAutoFit/>
          </a:bodyPr>
          <a:lstStyle/>
          <a:p>
            <a:pPr marL="3429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El NIST es la institución encargada en establecer los estándares y de realizar las evaluaciones tecnológicas de los sistemas AFIS por medio del programa </a:t>
            </a:r>
            <a:r>
              <a:rPr lang="es-SV" sz="2400" dirty="0" err="1">
                <a:latin typeface="Arial" panose="020B0604020202020204" pitchFamily="34" charset="0"/>
                <a:cs typeface="Arial" panose="020B0604020202020204" pitchFamily="34" charset="0"/>
              </a:rPr>
              <a:t>Fingerprint</a:t>
            </a:r>
            <a:r>
              <a:rPr lang="es-SV" sz="2400" dirty="0">
                <a:latin typeface="Arial" panose="020B0604020202020204" pitchFamily="34" charset="0"/>
                <a:cs typeface="Arial" panose="020B0604020202020204" pitchFamily="34" charset="0"/>
              </a:rPr>
              <a:t> </a:t>
            </a:r>
            <a:r>
              <a:rPr lang="es-SV" sz="2400" dirty="0" err="1">
                <a:latin typeface="Arial" panose="020B0604020202020204" pitchFamily="34" charset="0"/>
                <a:cs typeface="Arial" panose="020B0604020202020204" pitchFamily="34" charset="0"/>
              </a:rPr>
              <a:t>Vendor</a:t>
            </a:r>
            <a:r>
              <a:rPr lang="es-SV" sz="2400" dirty="0">
                <a:latin typeface="Arial" panose="020B0604020202020204" pitchFamily="34" charset="0"/>
                <a:cs typeface="Arial" panose="020B0604020202020204" pitchFamily="34" charset="0"/>
              </a:rPr>
              <a:t> </a:t>
            </a:r>
            <a:r>
              <a:rPr lang="es-SV" sz="2400" dirty="0" err="1">
                <a:latin typeface="Arial" panose="020B0604020202020204" pitchFamily="34" charset="0"/>
                <a:cs typeface="Arial" panose="020B0604020202020204" pitchFamily="34" charset="0"/>
              </a:rPr>
              <a:t>Technology</a:t>
            </a:r>
            <a:r>
              <a:rPr lang="es-SV" sz="2400" dirty="0">
                <a:latin typeface="Arial" panose="020B0604020202020204" pitchFamily="34" charset="0"/>
                <a:cs typeface="Arial" panose="020B0604020202020204" pitchFamily="34" charset="0"/>
              </a:rPr>
              <a:t> </a:t>
            </a:r>
            <a:r>
              <a:rPr lang="es-SV" sz="2400" dirty="0" err="1">
                <a:latin typeface="Arial" panose="020B0604020202020204" pitchFamily="34" charset="0"/>
                <a:cs typeface="Arial" panose="020B0604020202020204" pitchFamily="34" charset="0"/>
              </a:rPr>
              <a:t>Evaluation</a:t>
            </a:r>
            <a:r>
              <a:rPr lang="es-SV" sz="2400" dirty="0"/>
              <a:t> </a:t>
            </a:r>
            <a:r>
              <a:rPr lang="es-SV" sz="2400" dirty="0" smtClean="0"/>
              <a:t>(</a:t>
            </a:r>
            <a:r>
              <a:rPr lang="es-ES" sz="2400" dirty="0" err="1" smtClean="0">
                <a:latin typeface="Arial" panose="020B0604020202020204" pitchFamily="34" charset="0"/>
                <a:cs typeface="Arial" panose="020B0604020202020204" pitchFamily="34" charset="0"/>
              </a:rPr>
              <a:t>FpVTE</a:t>
            </a:r>
            <a:r>
              <a:rPr lang="es-ES" sz="2400" dirty="0" smtClean="0">
                <a:latin typeface="Arial" panose="020B0604020202020204" pitchFamily="34" charset="0"/>
                <a:cs typeface="Arial" panose="020B0604020202020204" pitchFamily="34" charset="0"/>
              </a:rPr>
              <a:t>).  </a:t>
            </a:r>
          </a:p>
          <a:p>
            <a:pPr marL="3429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NIST establece que un sistema AFIS es aceptable si se conserva un margen de precisión entre el </a:t>
            </a:r>
            <a:r>
              <a:rPr lang="es-ES" sz="3200" b="1" dirty="0" smtClean="0">
                <a:latin typeface="Arial" panose="020B0604020202020204" pitchFamily="34" charset="0"/>
                <a:cs typeface="Arial" panose="020B0604020202020204" pitchFamily="34" charset="0"/>
              </a:rPr>
              <a:t>98%</a:t>
            </a:r>
            <a:r>
              <a:rPr lang="es-ES" sz="2400" dirty="0" smtClean="0">
                <a:latin typeface="Arial" panose="020B0604020202020204" pitchFamily="34" charset="0"/>
                <a:cs typeface="Arial" panose="020B0604020202020204" pitchFamily="34" charset="0"/>
              </a:rPr>
              <a:t> y el  </a:t>
            </a:r>
            <a:r>
              <a:rPr lang="es-ES" sz="3200" b="1" dirty="0" smtClean="0">
                <a:latin typeface="Arial" panose="020B0604020202020204" pitchFamily="34" charset="0"/>
                <a:cs typeface="Arial" panose="020B0604020202020204" pitchFamily="34" charset="0"/>
              </a:rPr>
              <a:t>99.99%</a:t>
            </a:r>
            <a:r>
              <a:rPr lang="es-ES" sz="2800" b="1" dirty="0" smtClean="0">
                <a:latin typeface="Arial" panose="020B0604020202020204" pitchFamily="34" charset="0"/>
                <a:cs typeface="Arial" panose="020B0604020202020204" pitchFamily="34" charset="0"/>
              </a:rPr>
              <a:t>.</a:t>
            </a:r>
          </a:p>
          <a:p>
            <a:pPr marL="342900" indent="-342900" algn="just">
              <a:spcBef>
                <a:spcPts val="1200"/>
              </a:spcBef>
              <a:spcAft>
                <a:spcPts val="12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El NIST establece a través del reporte </a:t>
            </a:r>
            <a:r>
              <a:rPr lang="es-ES" sz="2800" b="1" dirty="0" smtClean="0">
                <a:latin typeface="Arial" panose="020B0604020202020204" pitchFamily="34" charset="0"/>
                <a:cs typeface="Arial" panose="020B0604020202020204" pitchFamily="34" charset="0"/>
              </a:rPr>
              <a:t>NIST 303a*</a:t>
            </a:r>
            <a:r>
              <a:rPr lang="es-ES" sz="28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que el </a:t>
            </a:r>
            <a:r>
              <a:rPr lang="es-ES" sz="3200" b="1" dirty="0" smtClean="0">
                <a:latin typeface="Arial" panose="020B0604020202020204" pitchFamily="34" charset="0"/>
                <a:cs typeface="Arial" panose="020B0604020202020204" pitchFamily="34" charset="0"/>
              </a:rPr>
              <a:t>2%</a:t>
            </a:r>
            <a:r>
              <a:rPr lang="es-ES" sz="2400" dirty="0" smtClean="0">
                <a:latin typeface="Arial" panose="020B0604020202020204" pitchFamily="34" charset="0"/>
                <a:cs typeface="Arial" panose="020B0604020202020204" pitchFamily="34" charset="0"/>
              </a:rPr>
              <a:t> de las personas tienen crestas dactilares (</a:t>
            </a:r>
            <a:r>
              <a:rPr lang="es-ES" sz="2400" dirty="0" err="1" smtClean="0">
                <a:latin typeface="Arial" panose="020B0604020202020204" pitchFamily="34" charset="0"/>
                <a:cs typeface="Arial" panose="020B0604020202020204" pitchFamily="34" charset="0"/>
              </a:rPr>
              <a:t>friction</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ridges</a:t>
            </a:r>
            <a:r>
              <a:rPr lang="es-ES" sz="2400" dirty="0" smtClean="0">
                <a:latin typeface="Arial" panose="020B0604020202020204" pitchFamily="34" charset="0"/>
                <a:cs typeface="Arial" panose="020B0604020202020204" pitchFamily="34" charset="0"/>
              </a:rPr>
              <a:t>) que no pueden ser capturadas.</a:t>
            </a:r>
            <a:endParaRPr lang="es-ES" sz="2400" dirty="0">
              <a:latin typeface="Arial" panose="020B0604020202020204" pitchFamily="34" charset="0"/>
              <a:cs typeface="Arial" panose="020B0604020202020204" pitchFamily="34" charset="0"/>
            </a:endParaRPr>
          </a:p>
        </p:txBody>
      </p:sp>
      <p:sp>
        <p:nvSpPr>
          <p:cNvPr id="5" name="Title 1"/>
          <p:cNvSpPr txBox="1">
            <a:spLocks/>
          </p:cNvSpPr>
          <p:nvPr/>
        </p:nvSpPr>
        <p:spPr>
          <a:xfrm>
            <a:off x="251520" y="402400"/>
            <a:ext cx="8373616" cy="866360"/>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b="1" dirty="0" smtClean="0">
                <a:latin typeface="Arial" panose="020B0604020202020204" pitchFamily="34" charset="0"/>
                <a:cs typeface="Arial" panose="020B0604020202020204" pitchFamily="34" charset="0"/>
              </a:rPr>
              <a:t>Margen de error de los sistemas AFIS</a:t>
            </a:r>
            <a:endParaRPr lang="es-SV" b="1" dirty="0">
              <a:latin typeface="Arial" panose="020B0604020202020204" pitchFamily="34" charset="0"/>
              <a:cs typeface="Arial" panose="020B0604020202020204" pitchFamily="34" charset="0"/>
            </a:endParaRPr>
          </a:p>
        </p:txBody>
      </p:sp>
      <p:sp>
        <p:nvSpPr>
          <p:cNvPr id="2" name="TextBox 1"/>
          <p:cNvSpPr txBox="1"/>
          <p:nvPr/>
        </p:nvSpPr>
        <p:spPr>
          <a:xfrm>
            <a:off x="302840" y="6356350"/>
            <a:ext cx="8157592" cy="523220"/>
          </a:xfrm>
          <a:prstGeom prst="rect">
            <a:avLst/>
          </a:prstGeom>
          <a:noFill/>
        </p:spPr>
        <p:txBody>
          <a:bodyPr wrap="square" rtlCol="0">
            <a:spAutoFit/>
          </a:bodyPr>
          <a:lstStyle/>
          <a:p>
            <a:r>
              <a:rPr lang="en-US" sz="1200" b="1" dirty="0">
                <a:solidFill>
                  <a:srgbClr val="002060"/>
                </a:solidFill>
              </a:rPr>
              <a:t>*Se </a:t>
            </a:r>
            <a:r>
              <a:rPr lang="en-US" sz="1200" b="1" dirty="0" err="1">
                <a:solidFill>
                  <a:srgbClr val="002060"/>
                </a:solidFill>
              </a:rPr>
              <a:t>puede</a:t>
            </a:r>
            <a:r>
              <a:rPr lang="en-US" sz="1200" b="1" dirty="0">
                <a:solidFill>
                  <a:srgbClr val="002060"/>
                </a:solidFill>
              </a:rPr>
              <a:t> </a:t>
            </a:r>
            <a:r>
              <a:rPr lang="en-US" sz="1200" b="1" dirty="0" err="1">
                <a:solidFill>
                  <a:srgbClr val="002060"/>
                </a:solidFill>
              </a:rPr>
              <a:t>consultar</a:t>
            </a:r>
            <a:r>
              <a:rPr lang="en-US" sz="1200" b="1" dirty="0">
                <a:solidFill>
                  <a:srgbClr val="002060"/>
                </a:solidFill>
              </a:rPr>
              <a:t> </a:t>
            </a:r>
            <a:r>
              <a:rPr lang="en-US" sz="1200" b="1" dirty="0" err="1">
                <a:solidFill>
                  <a:srgbClr val="002060"/>
                </a:solidFill>
              </a:rPr>
              <a:t>en</a:t>
            </a:r>
            <a:r>
              <a:rPr lang="en-US" sz="1200" b="1" dirty="0">
                <a:solidFill>
                  <a:srgbClr val="002060"/>
                </a:solidFill>
              </a:rPr>
              <a:t>: </a:t>
            </a:r>
            <a:r>
              <a:rPr lang="en-US" sz="1400" b="1" dirty="0" smtClean="0">
                <a:solidFill>
                  <a:schemeClr val="accent1"/>
                </a:solidFill>
              </a:rPr>
              <a:t>http</a:t>
            </a:r>
            <a:r>
              <a:rPr lang="en-US" sz="1400" b="1" dirty="0">
                <a:solidFill>
                  <a:schemeClr val="accent1"/>
                </a:solidFill>
              </a:rPr>
              <a:t>://csrc.nist.gov/groups/SMA/ispab/documents/minutes/2003-03/March2003-Biometric-Accuracy-Standards.pdf</a:t>
            </a:r>
            <a:endParaRPr lang="en-US" b="1" dirty="0">
              <a:solidFill>
                <a:schemeClr val="accent1"/>
              </a:solidFill>
            </a:endParaRPr>
          </a:p>
        </p:txBody>
      </p:sp>
    </p:spTree>
    <p:extLst>
      <p:ext uri="{BB962C8B-B14F-4D97-AF65-F5344CB8AC3E}">
        <p14:creationId xmlns="" xmlns:p14="http://schemas.microsoft.com/office/powerpoint/2010/main" val="2220434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41</a:t>
            </a:fld>
            <a:endParaRPr lang="es-ES"/>
          </a:p>
        </p:txBody>
      </p:sp>
      <p:sp>
        <p:nvSpPr>
          <p:cNvPr id="4" name="TextBox 3"/>
          <p:cNvSpPr txBox="1"/>
          <p:nvPr/>
        </p:nvSpPr>
        <p:spPr>
          <a:xfrm>
            <a:off x="302840" y="1477228"/>
            <a:ext cx="8373616" cy="5016758"/>
          </a:xfrm>
          <a:prstGeom prst="rect">
            <a:avLst/>
          </a:prstGeom>
          <a:noFill/>
        </p:spPr>
        <p:txBody>
          <a:bodyPr wrap="square" rtlCol="0">
            <a:spAutoFit/>
          </a:bodyPr>
          <a:lstStyle/>
          <a:p>
            <a:pPr marL="342900" indent="-342900" algn="just">
              <a:spcBef>
                <a:spcPts val="600"/>
              </a:spcBef>
              <a:spcAft>
                <a:spcPts val="6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Hasta la fecha el sistema AFIS implementado por </a:t>
            </a:r>
            <a:r>
              <a:rPr lang="es-ES" sz="2400" dirty="0" err="1" smtClean="0">
                <a:latin typeface="Arial" panose="020B0604020202020204" pitchFamily="34" charset="0"/>
                <a:cs typeface="Arial" panose="020B0604020202020204" pitchFamily="34" charset="0"/>
              </a:rPr>
              <a:t>Mühlbauer</a:t>
            </a:r>
            <a:r>
              <a:rPr lang="es-ES" sz="2400" dirty="0" smtClean="0">
                <a:latin typeface="Arial" panose="020B0604020202020204" pitchFamily="34" charset="0"/>
                <a:cs typeface="Arial" panose="020B0604020202020204" pitchFamily="34" charset="0"/>
              </a:rPr>
              <a:t> tiene un margen de error de </a:t>
            </a:r>
            <a:r>
              <a:rPr lang="es-ES" sz="3200" b="1" dirty="0" smtClean="0">
                <a:latin typeface="Arial" panose="020B0604020202020204" pitchFamily="34" charset="0"/>
                <a:cs typeface="Arial" panose="020B0604020202020204" pitchFamily="34" charset="0"/>
              </a:rPr>
              <a:t>0.00104%</a:t>
            </a:r>
            <a:r>
              <a:rPr lang="es-ES" sz="2400" dirty="0" smtClean="0">
                <a:latin typeface="Arial" panose="020B0604020202020204" pitchFamily="34" charset="0"/>
                <a:cs typeface="Arial" panose="020B0604020202020204" pitchFamily="34" charset="0"/>
              </a:rPr>
              <a:t> bajo una producción de </a:t>
            </a:r>
            <a:r>
              <a:rPr lang="es-ES" sz="3200" b="1" dirty="0" smtClean="0">
                <a:latin typeface="Arial" panose="020B0604020202020204" pitchFamily="34" charset="0"/>
                <a:cs typeface="Arial" panose="020B0604020202020204" pitchFamily="34" charset="0"/>
              </a:rPr>
              <a:t>3,344,757</a:t>
            </a:r>
            <a:r>
              <a:rPr lang="es-ES" sz="2400" dirty="0" smtClean="0">
                <a:latin typeface="Arial" panose="020B0604020202020204" pitchFamily="34" charset="0"/>
                <a:cs typeface="Arial" panose="020B0604020202020204" pitchFamily="34" charset="0"/>
              </a:rPr>
              <a:t>. </a:t>
            </a:r>
          </a:p>
          <a:p>
            <a:pPr marL="342900" indent="-342900" algn="just">
              <a:spcBef>
                <a:spcPts val="600"/>
              </a:spcBef>
              <a:spcAft>
                <a:spcPts val="600"/>
              </a:spcAft>
              <a:buClr>
                <a:schemeClr val="accent2"/>
              </a:buClr>
              <a:buSzPct val="115000"/>
              <a:buFont typeface="Arial" panose="020B0604020202020204" pitchFamily="34" charset="0"/>
              <a:buChar char="•"/>
            </a:pPr>
            <a:r>
              <a:rPr lang="es-ES" sz="2400" dirty="0" smtClean="0">
                <a:latin typeface="Arial" panose="020B0604020202020204" pitchFamily="34" charset="0"/>
                <a:cs typeface="Arial" panose="020B0604020202020204" pitchFamily="34" charset="0"/>
              </a:rPr>
              <a:t>Los casos se presentaron por las siguientes circunstancias:</a:t>
            </a:r>
          </a:p>
          <a:p>
            <a:pPr marL="804863" indent="-354013" algn="just">
              <a:spcBef>
                <a:spcPts val="600"/>
              </a:spcBef>
              <a:spcAft>
                <a:spcPts val="600"/>
              </a:spcAft>
              <a:buFont typeface="+mj-lt"/>
              <a:buAutoNum type="alphaLcParenR"/>
            </a:pPr>
            <a:r>
              <a:rPr lang="es-ES" sz="2400" dirty="0">
                <a:latin typeface="Arial" panose="020B0604020202020204" pitchFamily="34" charset="0"/>
                <a:cs typeface="Arial" panose="020B0604020202020204" pitchFamily="34" charset="0"/>
              </a:rPr>
              <a:t>Trámites en los cuales poseen almacenamiento de huellas cruzadas </a:t>
            </a:r>
            <a:r>
              <a:rPr lang="es-ES" sz="2400" b="1" dirty="0">
                <a:latin typeface="Arial" panose="020B0604020202020204" pitchFamily="34" charset="0"/>
                <a:cs typeface="Arial" panose="020B0604020202020204" pitchFamily="34" charset="0"/>
              </a:rPr>
              <a:t>(ver lamina </a:t>
            </a:r>
            <a:r>
              <a:rPr lang="es-ES" sz="2400" b="1" dirty="0" smtClean="0">
                <a:latin typeface="Arial" panose="020B0604020202020204" pitchFamily="34" charset="0"/>
                <a:cs typeface="Arial" panose="020B0604020202020204" pitchFamily="34" charset="0"/>
              </a:rPr>
              <a:t>13)</a:t>
            </a:r>
            <a:r>
              <a:rPr lang="es-ES" sz="2400" dirty="0" smtClean="0">
                <a:latin typeface="Arial" panose="020B0604020202020204" pitchFamily="34" charset="0"/>
                <a:cs typeface="Arial" panose="020B0604020202020204" pitchFamily="34" charset="0"/>
              </a:rPr>
              <a:t>.</a:t>
            </a:r>
          </a:p>
          <a:p>
            <a:pPr marL="804863" indent="-354013" algn="just">
              <a:spcBef>
                <a:spcPts val="600"/>
              </a:spcBef>
              <a:spcAft>
                <a:spcPts val="600"/>
              </a:spcAft>
              <a:buFont typeface="+mj-lt"/>
              <a:buAutoNum type="alphaLcParenR"/>
            </a:pPr>
            <a:r>
              <a:rPr lang="es-ES" sz="2400" dirty="0">
                <a:latin typeface="Arial" panose="020B0604020202020204" pitchFamily="34" charset="0"/>
                <a:cs typeface="Arial" panose="020B0604020202020204" pitchFamily="34" charset="0"/>
              </a:rPr>
              <a:t>Los trámites que no poseen registro de huellas y con la observación sin manos </a:t>
            </a:r>
            <a:r>
              <a:rPr lang="es-ES" sz="2400" b="1" dirty="0">
                <a:latin typeface="Arial" panose="020B0604020202020204" pitchFamily="34" charset="0"/>
                <a:cs typeface="Arial" panose="020B0604020202020204" pitchFamily="34" charset="0"/>
              </a:rPr>
              <a:t>(ver lamina </a:t>
            </a:r>
            <a:r>
              <a:rPr lang="es-ES" sz="2400" b="1" dirty="0" smtClean="0">
                <a:latin typeface="Arial" panose="020B0604020202020204" pitchFamily="34" charset="0"/>
                <a:cs typeface="Arial" panose="020B0604020202020204" pitchFamily="34" charset="0"/>
              </a:rPr>
              <a:t>17)</a:t>
            </a:r>
            <a:r>
              <a:rPr lang="es-ES" sz="2400" dirty="0" smtClean="0">
                <a:latin typeface="Arial" panose="020B0604020202020204" pitchFamily="34" charset="0"/>
                <a:cs typeface="Arial" panose="020B0604020202020204" pitchFamily="34" charset="0"/>
              </a:rPr>
              <a:t>.</a:t>
            </a:r>
            <a:endParaRPr lang="es-ES" sz="2400" dirty="0">
              <a:latin typeface="Arial" panose="020B0604020202020204" pitchFamily="34" charset="0"/>
              <a:cs typeface="Arial" panose="020B0604020202020204" pitchFamily="34" charset="0"/>
            </a:endParaRPr>
          </a:p>
          <a:p>
            <a:pPr marL="804863" indent="-354013" algn="just">
              <a:spcBef>
                <a:spcPts val="600"/>
              </a:spcBef>
              <a:spcAft>
                <a:spcPts val="600"/>
              </a:spcAft>
              <a:buFont typeface="+mj-lt"/>
              <a:buAutoNum type="alphaLcParenR"/>
            </a:pPr>
            <a:r>
              <a:rPr lang="es-ES" sz="2400" dirty="0" smtClean="0">
                <a:latin typeface="Arial" panose="020B0604020202020204" pitchFamily="34" charset="0"/>
                <a:cs typeface="Arial" panose="020B0604020202020204" pitchFamily="34" charset="0"/>
              </a:rPr>
              <a:t>Las huellas no aptas para identificación heredadas por el sistema anterior </a:t>
            </a:r>
            <a:r>
              <a:rPr lang="es-ES" sz="2400" b="1" dirty="0" smtClean="0">
                <a:latin typeface="Arial" panose="020B0604020202020204" pitchFamily="34" charset="0"/>
                <a:cs typeface="Arial" panose="020B0604020202020204" pitchFamily="34" charset="0"/>
              </a:rPr>
              <a:t>(ver lamina 20).</a:t>
            </a:r>
          </a:p>
        </p:txBody>
      </p:sp>
      <p:sp>
        <p:nvSpPr>
          <p:cNvPr id="5" name="Title 1"/>
          <p:cNvSpPr txBox="1">
            <a:spLocks/>
          </p:cNvSpPr>
          <p:nvPr/>
        </p:nvSpPr>
        <p:spPr>
          <a:xfrm>
            <a:off x="251520" y="402400"/>
            <a:ext cx="8373616" cy="866360"/>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b="1" dirty="0" smtClean="0">
                <a:latin typeface="Arial" panose="020B0604020202020204" pitchFamily="34" charset="0"/>
                <a:cs typeface="Arial" panose="020B0604020202020204" pitchFamily="34" charset="0"/>
              </a:rPr>
              <a:t>Margen de error del sistemas Actual </a:t>
            </a:r>
            <a:endParaRPr lang="es-SV"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617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42</a:t>
            </a:fld>
            <a:endParaRPr lang="es-ES"/>
          </a:p>
        </p:txBody>
      </p:sp>
      <p:sp>
        <p:nvSpPr>
          <p:cNvPr id="4" name="TextBox 3"/>
          <p:cNvSpPr txBox="1"/>
          <p:nvPr/>
        </p:nvSpPr>
        <p:spPr>
          <a:xfrm>
            <a:off x="302840" y="1268760"/>
            <a:ext cx="8373616" cy="2031325"/>
          </a:xfrm>
          <a:prstGeom prst="rect">
            <a:avLst/>
          </a:prstGeom>
          <a:noFill/>
        </p:spPr>
        <p:txBody>
          <a:bodyPr wrap="square" rtlCol="0">
            <a:spAutoFit/>
          </a:bodyPr>
          <a:lstStyle/>
          <a:p>
            <a:pPr marL="342900" indent="-342900" algn="just">
              <a:lnSpc>
                <a:spcPts val="3840"/>
              </a:lnSpc>
              <a:spcBef>
                <a:spcPts val="600"/>
              </a:spcBef>
              <a:spcAft>
                <a:spcPts val="600"/>
              </a:spcAft>
              <a:buClr>
                <a:schemeClr val="accent2"/>
              </a:buClr>
              <a:buSzPct val="115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sistema AFIS utilizado actualmente para el proceso de Registro, Emisión y Entrega del DUI se encuentra catalogado dentro de los </a:t>
            </a:r>
            <a:r>
              <a:rPr lang="es-ES" sz="2800" b="1" dirty="0" smtClean="0">
                <a:latin typeface="Arial" panose="020B0604020202020204" pitchFamily="34" charset="0"/>
                <a:cs typeface="Arial" panose="020B0604020202020204" pitchFamily="34" charset="0"/>
              </a:rPr>
              <a:t>5</a:t>
            </a:r>
            <a:r>
              <a:rPr lang="es-ES" sz="2000" dirty="0" smtClean="0">
                <a:latin typeface="Arial" panose="020B0604020202020204" pitchFamily="34" charset="0"/>
                <a:cs typeface="Arial" panose="020B0604020202020204" pitchFamily="34" charset="0"/>
              </a:rPr>
              <a:t> mejores a nivel internacional y cumple con todas las certificaciones requeridas para ser un sistema de identificación biométrico.</a:t>
            </a:r>
            <a:endParaRPr lang="es-ES" sz="2000" b="1" dirty="0" smtClean="0">
              <a:latin typeface="Arial" panose="020B0604020202020204" pitchFamily="34" charset="0"/>
              <a:cs typeface="Arial" panose="020B0604020202020204" pitchFamily="34" charset="0"/>
            </a:endParaRPr>
          </a:p>
        </p:txBody>
      </p:sp>
      <p:sp>
        <p:nvSpPr>
          <p:cNvPr id="5" name="Title 1"/>
          <p:cNvSpPr txBox="1">
            <a:spLocks/>
          </p:cNvSpPr>
          <p:nvPr/>
        </p:nvSpPr>
        <p:spPr>
          <a:xfrm>
            <a:off x="251520" y="332656"/>
            <a:ext cx="8373616" cy="866360"/>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b="1" dirty="0" smtClean="0">
                <a:latin typeface="Arial" panose="020B0604020202020204" pitchFamily="34" charset="0"/>
                <a:cs typeface="Arial" panose="020B0604020202020204" pitchFamily="34" charset="0"/>
              </a:rPr>
              <a:t>Certificaciones del sistema AFIS</a:t>
            </a:r>
            <a:endParaRPr lang="es-SV"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219200" y="3356992"/>
            <a:ext cx="6705600" cy="3263900"/>
          </a:xfrm>
          <a:prstGeom prst="rect">
            <a:avLst/>
          </a:prstGeom>
        </p:spPr>
      </p:pic>
      <p:sp>
        <p:nvSpPr>
          <p:cNvPr id="9" name="Freeform 8"/>
          <p:cNvSpPr/>
          <p:nvPr/>
        </p:nvSpPr>
        <p:spPr>
          <a:xfrm>
            <a:off x="-69368" y="6586617"/>
            <a:ext cx="8609036" cy="370775"/>
          </a:xfrm>
          <a:custGeom>
            <a:avLst/>
            <a:gdLst>
              <a:gd name="connsiteX0" fmla="*/ 0 w 1423101"/>
              <a:gd name="connsiteY0" fmla="*/ 0 h 741550"/>
              <a:gd name="connsiteX1" fmla="*/ 1423101 w 1423101"/>
              <a:gd name="connsiteY1" fmla="*/ 0 h 741550"/>
              <a:gd name="connsiteX2" fmla="*/ 1423101 w 1423101"/>
              <a:gd name="connsiteY2" fmla="*/ 741550 h 741550"/>
              <a:gd name="connsiteX3" fmla="*/ 0 w 1423101"/>
              <a:gd name="connsiteY3" fmla="*/ 741550 h 741550"/>
              <a:gd name="connsiteX4" fmla="*/ 0 w 1423101"/>
              <a:gd name="connsiteY4" fmla="*/ 0 h 74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741550">
                <a:moveTo>
                  <a:pt x="0" y="0"/>
                </a:moveTo>
                <a:lnTo>
                  <a:pt x="1423101" y="0"/>
                </a:lnTo>
                <a:lnTo>
                  <a:pt x="1423101" y="741550"/>
                </a:lnTo>
                <a:lnTo>
                  <a:pt x="0" y="741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defTabSz="711200">
              <a:lnSpc>
                <a:spcPct val="90000"/>
              </a:lnSpc>
              <a:spcBef>
                <a:spcPct val="0"/>
              </a:spcBef>
              <a:spcAft>
                <a:spcPct val="35000"/>
              </a:spcAft>
            </a:pPr>
            <a:r>
              <a:rPr lang="es-SV" sz="1200" b="1" dirty="0" smtClean="0">
                <a:solidFill>
                  <a:srgbClr val="002060"/>
                </a:solidFill>
              </a:rPr>
              <a:t>Página web</a:t>
            </a:r>
            <a:r>
              <a:rPr lang="es-SV" sz="1200" b="1" dirty="0">
                <a:solidFill>
                  <a:srgbClr val="002060"/>
                </a:solidFill>
              </a:rPr>
              <a:t>: </a:t>
            </a:r>
            <a:r>
              <a:rPr lang="es-SV" sz="1200" b="1" dirty="0">
                <a:solidFill>
                  <a:schemeClr val="accent1"/>
                </a:solidFill>
              </a:rPr>
              <a:t>http://www.nist.gov/itl/iad/ig/</a:t>
            </a:r>
            <a:r>
              <a:rPr lang="es-SV" sz="1200" b="1" dirty="0" smtClean="0">
                <a:solidFill>
                  <a:schemeClr val="accent1"/>
                </a:solidFill>
              </a:rPr>
              <a:t>minexiii_results.cfm </a:t>
            </a:r>
            <a:endParaRPr lang="en-US" sz="1200" b="1" kern="1200" dirty="0">
              <a:solidFill>
                <a:schemeClr val="accent1"/>
              </a:solidFill>
            </a:endParaRPr>
          </a:p>
        </p:txBody>
      </p:sp>
    </p:spTree>
    <p:extLst>
      <p:ext uri="{BB962C8B-B14F-4D97-AF65-F5344CB8AC3E}">
        <p14:creationId xmlns="" xmlns:p14="http://schemas.microsoft.com/office/powerpoint/2010/main" val="3428165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692696"/>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a:latin typeface="Arial" panose="020B0604020202020204" pitchFamily="34" charset="0"/>
                <a:cs typeface="Arial" panose="020B0604020202020204" pitchFamily="34" charset="0"/>
              </a:rPr>
              <a:t>Depuración</a:t>
            </a:r>
            <a:r>
              <a:rPr lang="es-SV"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SV" b="1" dirty="0" smtClean="0">
                <a:latin typeface="Arial" panose="020B0604020202020204" pitchFamily="34" charset="0"/>
                <a:cs typeface="Arial" panose="020B0604020202020204" pitchFamily="34" charset="0"/>
              </a:rPr>
              <a:t>del Padrón Electoral</a:t>
            </a:r>
            <a:endParaRPr lang="es-SV"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43</a:t>
            </a:fld>
            <a:endParaRPr lang="es-ES"/>
          </a:p>
        </p:txBody>
      </p:sp>
      <p:sp>
        <p:nvSpPr>
          <p:cNvPr id="2" name="TextBox 1"/>
          <p:cNvSpPr txBox="1"/>
          <p:nvPr/>
        </p:nvSpPr>
        <p:spPr>
          <a:xfrm>
            <a:off x="495954" y="1537622"/>
            <a:ext cx="7964477" cy="3375283"/>
          </a:xfrm>
          <a:prstGeom prst="rect">
            <a:avLst/>
          </a:prstGeom>
          <a:noFill/>
        </p:spPr>
        <p:txBody>
          <a:bodyPr wrap="square" rtlCol="0">
            <a:spAutoFit/>
          </a:bodyPr>
          <a:lstStyle/>
          <a:p>
            <a:pPr marL="342900" indent="-342900" algn="just">
              <a:lnSpc>
                <a:spcPts val="2880"/>
              </a:lnSpc>
              <a:spcBef>
                <a:spcPts val="1200"/>
              </a:spcBef>
              <a:spcAft>
                <a:spcPts val="1200"/>
              </a:spcAft>
              <a:buClr>
                <a:schemeClr val="accent2"/>
              </a:buClr>
              <a:buSzPct val="115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El RNPN posee como obligación legal proporcionar al Tribunal Supremo Electoral la base para elaborar el registro electoral tal y como los establece el </a:t>
            </a:r>
            <a:r>
              <a:rPr lang="es-SV" sz="2400" b="1" dirty="0" smtClean="0">
                <a:latin typeface="Arial" panose="020B0604020202020204" pitchFamily="34" charset="0"/>
                <a:cs typeface="Arial" panose="020B0604020202020204" pitchFamily="34" charset="0"/>
              </a:rPr>
              <a:t>Art. 15 </a:t>
            </a:r>
            <a:r>
              <a:rPr lang="es-SV" sz="2000" dirty="0" smtClean="0">
                <a:latin typeface="Arial" panose="020B0604020202020204" pitchFamily="34" charset="0"/>
                <a:cs typeface="Arial" panose="020B0604020202020204" pitchFamily="34" charset="0"/>
              </a:rPr>
              <a:t>del Código Electoral en relación con la información que es requerida por el </a:t>
            </a:r>
            <a:r>
              <a:rPr lang="es-SV" sz="2400" b="1" dirty="0" smtClean="0">
                <a:latin typeface="Arial" panose="020B0604020202020204" pitchFamily="34" charset="0"/>
                <a:cs typeface="Arial" panose="020B0604020202020204" pitchFamily="34" charset="0"/>
              </a:rPr>
              <a:t>Art. 17</a:t>
            </a:r>
            <a:r>
              <a:rPr lang="es-SV" sz="2000" dirty="0" smtClean="0">
                <a:latin typeface="Arial" panose="020B0604020202020204" pitchFamily="34" charset="0"/>
                <a:cs typeface="Arial" panose="020B0604020202020204" pitchFamily="34" charset="0"/>
              </a:rPr>
              <a:t> del mismo cuerpo legal.</a:t>
            </a:r>
          </a:p>
          <a:p>
            <a:pPr marL="342900" indent="-342900" algn="just">
              <a:lnSpc>
                <a:spcPts val="2880"/>
              </a:lnSpc>
              <a:spcBef>
                <a:spcPts val="1200"/>
              </a:spcBef>
              <a:spcAft>
                <a:spcPts val="1200"/>
              </a:spcAft>
              <a:buClr>
                <a:schemeClr val="accent2"/>
              </a:buClr>
              <a:buSzPct val="115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Todos los trámites que poseen </a:t>
            </a:r>
            <a:r>
              <a:rPr lang="es-SV" sz="2400" b="1" dirty="0" smtClean="0">
                <a:latin typeface="Arial" panose="020B0604020202020204" pitchFamily="34" charset="0"/>
                <a:cs typeface="Arial" panose="020B0604020202020204" pitchFamily="34" charset="0"/>
              </a:rPr>
              <a:t>Suspensión Administrativa </a:t>
            </a:r>
            <a:r>
              <a:rPr lang="es-SV" sz="2000" dirty="0" smtClean="0">
                <a:latin typeface="Arial" panose="020B0604020202020204" pitchFamily="34" charset="0"/>
                <a:cs typeface="Arial" panose="020B0604020202020204" pitchFamily="34" charset="0"/>
              </a:rPr>
              <a:t>son informados al TSE para que se tomen en cuenta en la depuración del padrón electoral.</a:t>
            </a:r>
          </a:p>
        </p:txBody>
      </p:sp>
    </p:spTree>
    <p:extLst>
      <p:ext uri="{BB962C8B-B14F-4D97-AF65-F5344CB8AC3E}">
        <p14:creationId xmlns="" xmlns:p14="http://schemas.microsoft.com/office/powerpoint/2010/main" val="3476851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44</a:t>
            </a:fld>
            <a:endParaRPr lang="es-ES"/>
          </a:p>
        </p:txBody>
      </p:sp>
      <p:sp>
        <p:nvSpPr>
          <p:cNvPr id="2" name="TextBox 1"/>
          <p:cNvSpPr txBox="1"/>
          <p:nvPr/>
        </p:nvSpPr>
        <p:spPr>
          <a:xfrm>
            <a:off x="495953" y="908720"/>
            <a:ext cx="7964477" cy="5078313"/>
          </a:xfrm>
          <a:prstGeom prst="rect">
            <a:avLst/>
          </a:prstGeom>
          <a:noFill/>
        </p:spPr>
        <p:txBody>
          <a:bodyPr wrap="square" rtlCol="0">
            <a:spAutoFit/>
          </a:bodyPr>
          <a:lstStyle/>
          <a:p>
            <a:pPr marL="342900" indent="-342900" algn="just">
              <a:spcBef>
                <a:spcPts val="1200"/>
              </a:spcBef>
              <a:spcAft>
                <a:spcPts val="1200"/>
              </a:spcAft>
              <a:buClr>
                <a:schemeClr val="accent1"/>
              </a:buClr>
              <a:buSzPct val="115000"/>
              <a:buFont typeface="Arial" panose="020B0604020202020204" pitchFamily="34" charset="0"/>
              <a:buChar char="•"/>
            </a:pPr>
            <a:r>
              <a:rPr lang="es-SV" sz="2400" dirty="0">
                <a:latin typeface="Arial" panose="020B0604020202020204" pitchFamily="34" charset="0"/>
                <a:cs typeface="Arial" panose="020B0604020202020204" pitchFamily="34" charset="0"/>
              </a:rPr>
              <a:t>La depuración del padrón electoral le corresponde a la “Unidad de Procesamiento de Datos” del TSE (</a:t>
            </a:r>
            <a:r>
              <a:rPr lang="es-SV" sz="2800" b="1" dirty="0">
                <a:latin typeface="Arial" panose="020B0604020202020204" pitchFamily="34" charset="0"/>
                <a:cs typeface="Arial" panose="020B0604020202020204" pitchFamily="34" charset="0"/>
              </a:rPr>
              <a:t>Art. 75</a:t>
            </a:r>
            <a:r>
              <a:rPr lang="es-SV" sz="2800" b="1" dirty="0">
                <a:solidFill>
                  <a:srgbClr val="FF0000"/>
                </a:solidFill>
                <a:latin typeface="Arial" panose="020B0604020202020204" pitchFamily="34" charset="0"/>
                <a:cs typeface="Arial" panose="020B0604020202020204" pitchFamily="34" charset="0"/>
              </a:rPr>
              <a:t> </a:t>
            </a:r>
            <a:r>
              <a:rPr lang="es-SV" sz="2400" dirty="0">
                <a:latin typeface="Arial" panose="020B0604020202020204" pitchFamily="34" charset="0"/>
                <a:cs typeface="Arial" panose="020B0604020202020204" pitchFamily="34" charset="0"/>
              </a:rPr>
              <a:t>literal h del Código Electoral).</a:t>
            </a:r>
          </a:p>
          <a:p>
            <a:pPr marL="342900" indent="-342900" algn="just">
              <a:spcBef>
                <a:spcPts val="1200"/>
              </a:spcBef>
              <a:spcAft>
                <a:spcPts val="1200"/>
              </a:spcAft>
              <a:buClr>
                <a:schemeClr val="accent1"/>
              </a:buClr>
              <a:buSzPct val="115000"/>
              <a:buFont typeface="Arial" panose="020B0604020202020204" pitchFamily="34" charset="0"/>
              <a:buChar char="•"/>
            </a:pPr>
            <a:r>
              <a:rPr lang="es-SV" sz="2400" dirty="0" smtClean="0">
                <a:latin typeface="Arial" panose="020B0604020202020204" pitchFamily="34" charset="0"/>
                <a:cs typeface="Arial" panose="020B0604020202020204" pitchFamily="34" charset="0"/>
              </a:rPr>
              <a:t>La Organización de Estados Americanos en el 2007  por medio informe denominado </a:t>
            </a:r>
            <a:r>
              <a:rPr lang="es-SV" sz="2400" dirty="0">
                <a:latin typeface="Arial" panose="020B0604020202020204" pitchFamily="34" charset="0"/>
                <a:cs typeface="Arial" panose="020B0604020202020204" pitchFamily="34" charset="0"/>
              </a:rPr>
              <a:t>“Auditoría Integral Registro Electoral de la República de El </a:t>
            </a:r>
            <a:r>
              <a:rPr lang="es-SV" sz="2400" dirty="0" smtClean="0">
                <a:latin typeface="Arial" panose="020B0604020202020204" pitchFamily="34" charset="0"/>
                <a:cs typeface="Arial" panose="020B0604020202020204" pitchFamily="34" charset="0"/>
              </a:rPr>
              <a:t>Salvador” identificó 60 casos de personas con más de un número de DUI, casos que se suspendieron administrativamente, sin embargo, éste organismo establece que </a:t>
            </a:r>
            <a:r>
              <a:rPr lang="es-SV" sz="2400" b="1" dirty="0">
                <a:latin typeface="Arial" panose="020B0604020202020204" pitchFamily="34" charset="0"/>
                <a:cs typeface="Arial" panose="020B0604020202020204" pitchFamily="34" charset="0"/>
              </a:rPr>
              <a:t>“</a:t>
            </a:r>
            <a:r>
              <a:rPr lang="es-SV" sz="2400" b="1" dirty="0" smtClean="0">
                <a:latin typeface="Arial" panose="020B0604020202020204" pitchFamily="34" charset="0"/>
                <a:cs typeface="Arial" panose="020B0604020202020204" pitchFamily="34" charset="0"/>
              </a:rPr>
              <a:t>El registro Electoral del la Republica de El Salvador es un instrumento confiable y mejorable con un nivel de calidad de 95%</a:t>
            </a:r>
            <a:r>
              <a:rPr lang="es-SV" sz="3200" b="1" dirty="0" smtClean="0">
                <a:latin typeface="Arial" panose="020B0604020202020204" pitchFamily="34" charset="0"/>
                <a:cs typeface="Arial" panose="020B0604020202020204" pitchFamily="34" charset="0"/>
              </a:rPr>
              <a:t>”</a:t>
            </a:r>
            <a:endParaRPr lang="es-SV" sz="24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56714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2276872"/>
            <a:ext cx="8373616" cy="1512168"/>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600" b="1" dirty="0" smtClean="0">
                <a:latin typeface="Arial" panose="020B0604020202020204" pitchFamily="34" charset="0"/>
                <a:cs typeface="Arial" panose="020B0604020202020204" pitchFamily="34" charset="0"/>
              </a:rPr>
              <a:t>4. </a:t>
            </a:r>
            <a:r>
              <a:rPr lang="es-SV" sz="3600" b="1" dirty="0">
                <a:latin typeface="Arial" panose="020B0604020202020204" pitchFamily="34" charset="0"/>
                <a:cs typeface="Arial" panose="020B0604020202020204" pitchFamily="34" charset="0"/>
              </a:rPr>
              <a:t>Supervisión por parte del RNPN a las labores de Emisión Del DUI</a:t>
            </a:r>
          </a:p>
        </p:txBody>
      </p:sp>
      <p:sp>
        <p:nvSpPr>
          <p:cNvPr id="11" name="Slide Number Placeholder 10"/>
          <p:cNvSpPr>
            <a:spLocks noGrp="1"/>
          </p:cNvSpPr>
          <p:nvPr>
            <p:ph type="sldNum" sz="quarter" idx="12"/>
          </p:nvPr>
        </p:nvSpPr>
        <p:spPr/>
        <p:txBody>
          <a:bodyPr/>
          <a:lstStyle/>
          <a:p>
            <a:fld id="{46307918-7CE5-4FFC-93A1-6EE61664BC60}" type="slidenum">
              <a:rPr lang="es-ES" smtClean="0"/>
              <a:pPr/>
              <a:t>45</a:t>
            </a:fld>
            <a:endParaRPr lang="es-ES"/>
          </a:p>
        </p:txBody>
      </p:sp>
    </p:spTree>
    <p:extLst>
      <p:ext uri="{BB962C8B-B14F-4D97-AF65-F5344CB8AC3E}">
        <p14:creationId xmlns="" xmlns:p14="http://schemas.microsoft.com/office/powerpoint/2010/main" val="3691246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467544" y="692696"/>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just">
              <a:spcBef>
                <a:spcPts val="1200"/>
              </a:spcBef>
              <a:spcAft>
                <a:spcPts val="1200"/>
              </a:spcAft>
            </a:pPr>
            <a:r>
              <a:rPr lang="es-SV" b="1" dirty="0" smtClean="0">
                <a:latin typeface="Arial" panose="020B0604020202020204" pitchFamily="34" charset="0"/>
                <a:cs typeface="Arial" panose="020B0604020202020204" pitchFamily="34" charset="0"/>
              </a:rPr>
              <a:t>Antecedentes</a:t>
            </a:r>
            <a:endParaRPr lang="es-SV"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46</a:t>
            </a:fld>
            <a:endParaRPr lang="es-ES"/>
          </a:p>
        </p:txBody>
      </p:sp>
      <p:sp>
        <p:nvSpPr>
          <p:cNvPr id="3" name="TextBox 2"/>
          <p:cNvSpPr txBox="1"/>
          <p:nvPr/>
        </p:nvSpPr>
        <p:spPr>
          <a:xfrm>
            <a:off x="457200" y="1628800"/>
            <a:ext cx="8075240" cy="4216539"/>
          </a:xfrm>
          <a:prstGeom prst="rect">
            <a:avLst/>
          </a:prstGeom>
          <a:noFill/>
        </p:spPr>
        <p:txBody>
          <a:bodyPr wrap="square" rtlCol="0">
            <a:spAutoFit/>
          </a:bodyPr>
          <a:lstStyle/>
          <a:p>
            <a:pPr marL="342900" indent="-342900" algn="just">
              <a:spcBef>
                <a:spcPts val="1200"/>
              </a:spcBef>
              <a:spcAft>
                <a:spcPts val="1200"/>
              </a:spcAft>
              <a:buClr>
                <a:schemeClr val="accent2"/>
              </a:buClr>
              <a:buSzPct val="115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Anteriormente no se había realizado auditorias o seguimientos a la ejecución del contrato de la emisión del DUI tal como se puede evidenciar por medio de informe que realizó el Lic. Garrid </a:t>
            </a:r>
            <a:r>
              <a:rPr lang="es-SV" sz="2000" dirty="0" err="1" smtClean="0">
                <a:latin typeface="Arial" panose="020B0604020202020204" pitchFamily="34" charset="0"/>
                <a:cs typeface="Arial" panose="020B0604020202020204" pitchFamily="34" charset="0"/>
              </a:rPr>
              <a:t>Safie</a:t>
            </a:r>
            <a:r>
              <a:rPr lang="es-SV" sz="2000" dirty="0" smtClean="0">
                <a:latin typeface="Arial" panose="020B0604020202020204" pitchFamily="34" charset="0"/>
                <a:cs typeface="Arial" panose="020B0604020202020204" pitchFamily="34" charset="0"/>
              </a:rPr>
              <a:t> al finalizar su período:</a:t>
            </a:r>
          </a:p>
          <a:p>
            <a:pPr marL="804863" indent="-358775" algn="just">
              <a:spcBef>
                <a:spcPts val="1200"/>
              </a:spcBef>
              <a:spcAft>
                <a:spcPts val="1200"/>
              </a:spcAft>
            </a:pPr>
            <a:r>
              <a:rPr lang="es-SV" sz="2000" dirty="0" smtClean="0">
                <a:latin typeface="Arial" panose="020B0604020202020204" pitchFamily="34" charset="0"/>
                <a:cs typeface="Arial" panose="020B0604020202020204" pitchFamily="34" charset="0"/>
              </a:rPr>
              <a:t>a) “Nunca se ha presentado un informe de resultados de las auditorías de sistema”.</a:t>
            </a:r>
          </a:p>
          <a:p>
            <a:pPr marL="804863" indent="-358775" algn="just">
              <a:spcBef>
                <a:spcPts val="1200"/>
              </a:spcBef>
              <a:spcAft>
                <a:spcPts val="1200"/>
              </a:spcAft>
            </a:pPr>
            <a:r>
              <a:rPr lang="es-SV" sz="2000" dirty="0" smtClean="0">
                <a:latin typeface="Arial" panose="020B0604020202020204" pitchFamily="34" charset="0"/>
                <a:cs typeface="Arial" panose="020B0604020202020204" pitchFamily="34" charset="0"/>
              </a:rPr>
              <a:t>b) “Nunca se realizaron simulacros de fallas del sistema a fin de poner a prueba las medidas de contingencia”.</a:t>
            </a:r>
          </a:p>
          <a:p>
            <a:pPr marL="804863" indent="-358775" algn="just">
              <a:spcBef>
                <a:spcPts val="1200"/>
              </a:spcBef>
              <a:spcAft>
                <a:spcPts val="1200"/>
              </a:spcAft>
            </a:pPr>
            <a:r>
              <a:rPr lang="es-SV" sz="2000" dirty="0" smtClean="0">
                <a:latin typeface="Arial" panose="020B0604020202020204" pitchFamily="34" charset="0"/>
                <a:cs typeface="Arial" panose="020B0604020202020204" pitchFamily="34" charset="0"/>
              </a:rPr>
              <a:t>c) “Nunca se ha llevado un control de los folios de tarjetas base”.</a:t>
            </a:r>
          </a:p>
          <a:p>
            <a:pPr algn="just"/>
            <a:endParaRPr lang="es-SV"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29978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23528" y="764704"/>
            <a:ext cx="8496944" cy="792088"/>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just">
              <a:spcBef>
                <a:spcPts val="1200"/>
              </a:spcBef>
              <a:spcAft>
                <a:spcPts val="1200"/>
              </a:spcAft>
            </a:pPr>
            <a:r>
              <a:rPr lang="es-SV" sz="2400" b="1" dirty="0" smtClean="0">
                <a:latin typeface="Arial" panose="020B0604020202020204" pitchFamily="34" charset="0"/>
                <a:cs typeface="Arial" panose="020B0604020202020204" pitchFamily="34" charset="0"/>
              </a:rPr>
              <a:t>Auditoría y Supervisión actual </a:t>
            </a:r>
            <a:r>
              <a:rPr lang="es-SV" sz="2400" b="1" dirty="0">
                <a:latin typeface="Arial" panose="020B0604020202020204" pitchFamily="34" charset="0"/>
                <a:cs typeface="Arial" panose="020B0604020202020204" pitchFamily="34" charset="0"/>
              </a:rPr>
              <a:t>a las labores de Emisión del DUI realizada </a:t>
            </a:r>
            <a:r>
              <a:rPr lang="es-SV" sz="2400" b="1" dirty="0" smtClean="0">
                <a:latin typeface="Arial" panose="020B0604020202020204" pitchFamily="34" charset="0"/>
                <a:cs typeface="Arial" panose="020B0604020202020204" pitchFamily="34" charset="0"/>
              </a:rPr>
              <a:t>a la actual concesionaria</a:t>
            </a:r>
            <a:endParaRPr lang="es-SV" sz="24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47</a:t>
            </a:fld>
            <a:endParaRPr lang="es-E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6486" y="2132856"/>
            <a:ext cx="7253906" cy="4392488"/>
          </a:xfrm>
          <a:prstGeom prst="rect">
            <a:avLst/>
          </a:prstGeom>
          <a:noFill/>
          <a:ln w="9525">
            <a:solidFill>
              <a:schemeClr val="tx1"/>
            </a:solidFill>
          </a:ln>
        </p:spPr>
      </p:pic>
      <p:sp>
        <p:nvSpPr>
          <p:cNvPr id="6" name="Content Placeholder 8"/>
          <p:cNvSpPr>
            <a:spLocks noGrp="1"/>
          </p:cNvSpPr>
          <p:nvPr>
            <p:ph idx="1"/>
          </p:nvPr>
        </p:nvSpPr>
        <p:spPr>
          <a:xfrm>
            <a:off x="251520" y="1700808"/>
            <a:ext cx="8363272" cy="432048"/>
          </a:xfrm>
        </p:spPr>
        <p:txBody>
          <a:bodyPr>
            <a:normAutofit/>
          </a:bodyPr>
          <a:lstStyle/>
          <a:p>
            <a:pPr marL="0" indent="0" algn="just">
              <a:spcBef>
                <a:spcPts val="1200"/>
              </a:spcBef>
              <a:spcAft>
                <a:spcPts val="1200"/>
              </a:spcAft>
              <a:buNone/>
            </a:pPr>
            <a:r>
              <a:rPr lang="es-SV" sz="2000" dirty="0" smtClean="0">
                <a:latin typeface="Arial" panose="020B0604020202020204" pitchFamily="34" charset="0"/>
                <a:cs typeface="Arial" panose="020B0604020202020204" pitchFamily="34" charset="0"/>
              </a:rPr>
              <a:t>Actualmente se posee planes de seguimiento establecidos: </a:t>
            </a:r>
          </a:p>
        </p:txBody>
      </p:sp>
    </p:spTree>
    <p:extLst>
      <p:ext uri="{BB962C8B-B14F-4D97-AF65-F5344CB8AC3E}">
        <p14:creationId xmlns="" xmlns:p14="http://schemas.microsoft.com/office/powerpoint/2010/main" val="3246122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23528" y="548680"/>
            <a:ext cx="8496944" cy="792088"/>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just">
              <a:spcBef>
                <a:spcPts val="1200"/>
              </a:spcBef>
              <a:spcAft>
                <a:spcPts val="1200"/>
              </a:spcAft>
            </a:pPr>
            <a:r>
              <a:rPr lang="es-SV" sz="2400" b="1" dirty="0" smtClean="0">
                <a:latin typeface="Arial" panose="020B0604020202020204" pitchFamily="34" charset="0"/>
                <a:cs typeface="Arial" panose="020B0604020202020204" pitchFamily="34" charset="0"/>
              </a:rPr>
              <a:t>Auditorías realizadas a la concesionaria</a:t>
            </a:r>
            <a:endParaRPr lang="es-SV" sz="24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48</a:t>
            </a:fld>
            <a:endParaRPr lang="es-ES"/>
          </a:p>
        </p:txBody>
      </p:sp>
      <p:sp>
        <p:nvSpPr>
          <p:cNvPr id="9" name="TextBox 8"/>
          <p:cNvSpPr txBox="1"/>
          <p:nvPr/>
        </p:nvSpPr>
        <p:spPr>
          <a:xfrm>
            <a:off x="611560" y="1956509"/>
            <a:ext cx="8075240" cy="3272691"/>
          </a:xfrm>
          <a:prstGeom prst="rect">
            <a:avLst/>
          </a:prstGeom>
          <a:noFill/>
        </p:spPr>
        <p:txBody>
          <a:bodyPr wrap="square" rtlCol="0">
            <a:spAutoFit/>
          </a:bodyPr>
          <a:lstStyle/>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Pruebas de integridad de la base de datos:</a:t>
            </a:r>
            <a:r>
              <a:rPr lang="es-SV" sz="2800" b="1" dirty="0">
                <a:latin typeface="Arial" panose="020B0604020202020204" pitchFamily="34" charset="0"/>
                <a:cs typeface="Arial" panose="020B0604020202020204" pitchFamily="34" charset="0"/>
              </a:rPr>
              <a:t> 4</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Auditoría de obsolescencia : </a:t>
            </a:r>
            <a:r>
              <a:rPr lang="es-SV" sz="2800" b="1" dirty="0">
                <a:latin typeface="Arial" panose="020B0604020202020204" pitchFamily="34" charset="0"/>
                <a:cs typeface="Arial" panose="020B0604020202020204" pitchFamily="34" charset="0"/>
              </a:rPr>
              <a:t>2</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Auditoría de tarjetas base y consumibles: </a:t>
            </a:r>
            <a:r>
              <a:rPr lang="es-SV" sz="2800" b="1" dirty="0">
                <a:latin typeface="Arial" panose="020B0604020202020204" pitchFamily="34" charset="0"/>
                <a:cs typeface="Arial" panose="020B0604020202020204" pitchFamily="34" charset="0"/>
              </a:rPr>
              <a:t>4</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Auditoría al proceso de captura de datos, huellas y entrega de documentos: </a:t>
            </a:r>
            <a:r>
              <a:rPr lang="es-SV" sz="2800" b="1" dirty="0">
                <a:latin typeface="Arial" panose="020B0604020202020204" pitchFamily="34" charset="0"/>
                <a:cs typeface="Arial" panose="020B0604020202020204" pitchFamily="34" charset="0"/>
              </a:rPr>
              <a:t>1</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Auditoría al proceso de facturación del DUI exterior año 2015: </a:t>
            </a:r>
            <a:r>
              <a:rPr lang="es-SV" sz="2800" b="1" dirty="0">
                <a:latin typeface="Arial" panose="020B0604020202020204" pitchFamily="34" charset="0"/>
                <a:cs typeface="Arial" panose="020B0604020202020204" pitchFamily="34" charset="0"/>
              </a:rPr>
              <a:t>1</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Auditoría de medición del tiempo de atención al público: </a:t>
            </a:r>
            <a:r>
              <a:rPr lang="es-SV" sz="2800" b="1" dirty="0">
                <a:latin typeface="Arial" panose="020B0604020202020204" pitchFamily="34" charset="0"/>
                <a:cs typeface="Arial" panose="020B0604020202020204" pitchFamily="34" charset="0"/>
              </a:rPr>
              <a:t>2</a:t>
            </a:r>
          </a:p>
          <a:p>
            <a:pPr marL="285750" indent="-285750" algn="just">
              <a:lnSpc>
                <a:spcPts val="2160"/>
              </a:lnSpc>
              <a:spcBef>
                <a:spcPts val="600"/>
              </a:spcBef>
              <a:spcAft>
                <a:spcPts val="600"/>
              </a:spcAft>
              <a:buClr>
                <a:schemeClr val="accent1"/>
              </a:buClr>
              <a:buSzPct val="114000"/>
              <a:buFont typeface="Arial" panose="020B0604020202020204" pitchFamily="34" charset="0"/>
              <a:buChar char="•"/>
            </a:pPr>
            <a:r>
              <a:rPr lang="es-SV" sz="2000" dirty="0" smtClean="0">
                <a:latin typeface="Arial" panose="020B0604020202020204" pitchFamily="34" charset="0"/>
                <a:cs typeface="Arial" panose="020B0604020202020204" pitchFamily="34" charset="0"/>
              </a:rPr>
              <a:t>Inicio de auditoría a Unidad de Base de Datos del RNPN: </a:t>
            </a:r>
            <a:r>
              <a:rPr lang="es-SV" sz="2800" b="1" dirty="0" smtClean="0">
                <a:latin typeface="Arial" panose="020B0604020202020204" pitchFamily="34" charset="0"/>
                <a:cs typeface="Arial" panose="020B0604020202020204" pitchFamily="34" charset="0"/>
              </a:rPr>
              <a:t>1</a:t>
            </a:r>
            <a:endParaRPr lang="es-SV" sz="20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91962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10" name="Title 1"/>
          <p:cNvSpPr txBox="1">
            <a:spLocks/>
          </p:cNvSpPr>
          <p:nvPr/>
        </p:nvSpPr>
        <p:spPr>
          <a:xfrm>
            <a:off x="323528" y="1916832"/>
            <a:ext cx="8568952" cy="1368152"/>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600" b="1" dirty="0" smtClean="0">
                <a:latin typeface="Arial" panose="020B0604020202020204" pitchFamily="34" charset="0"/>
                <a:cs typeface="Arial" panose="020B0604020202020204" pitchFamily="34" charset="0"/>
              </a:rPr>
              <a:t>5. Prórroga </a:t>
            </a:r>
            <a:r>
              <a:rPr lang="es-SV" sz="3600" b="1" dirty="0">
                <a:latin typeface="Arial" panose="020B0604020202020204" pitchFamily="34" charset="0"/>
                <a:cs typeface="Arial" panose="020B0604020202020204" pitchFamily="34" charset="0"/>
              </a:rPr>
              <a:t>Del Contrato A La Empresa </a:t>
            </a:r>
            <a:r>
              <a:rPr lang="es-SV" sz="3600" b="1" dirty="0" smtClean="0">
                <a:latin typeface="Arial" panose="020B0604020202020204" pitchFamily="34" charset="0"/>
                <a:cs typeface="Arial" panose="020B0604020202020204" pitchFamily="34" charset="0"/>
              </a:rPr>
              <a:t>Mühlbauer ID </a:t>
            </a:r>
            <a:r>
              <a:rPr lang="es-SV" sz="3600" b="1" dirty="0" err="1" smtClean="0">
                <a:latin typeface="Arial" panose="020B0604020202020204" pitchFamily="34" charset="0"/>
                <a:cs typeface="Arial" panose="020B0604020202020204" pitchFamily="34" charset="0"/>
              </a:rPr>
              <a:t>Services</a:t>
            </a:r>
            <a:r>
              <a:rPr lang="es-SV" sz="3600" b="1" dirty="0" smtClean="0">
                <a:latin typeface="Arial" panose="020B0604020202020204" pitchFamily="34" charset="0"/>
                <a:cs typeface="Arial" panose="020B0604020202020204" pitchFamily="34" charset="0"/>
              </a:rPr>
              <a:t> </a:t>
            </a:r>
            <a:r>
              <a:rPr lang="es-SV" sz="3600" b="1" dirty="0" err="1" smtClean="0">
                <a:latin typeface="Arial" panose="020B0604020202020204" pitchFamily="34" charset="0"/>
                <a:cs typeface="Arial" panose="020B0604020202020204" pitchFamily="34" charset="0"/>
              </a:rPr>
              <a:t>GmbH</a:t>
            </a:r>
            <a:endParaRPr lang="es-SV" sz="36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49</a:t>
            </a:fld>
            <a:endParaRPr lang="es-ES"/>
          </a:p>
        </p:txBody>
      </p:sp>
    </p:spTree>
    <p:extLst>
      <p:ext uri="{BB962C8B-B14F-4D97-AF65-F5344CB8AC3E}">
        <p14:creationId xmlns="" xmlns:p14="http://schemas.microsoft.com/office/powerpoint/2010/main" val="73120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924800" y="6284342"/>
            <a:ext cx="762000" cy="365125"/>
          </a:xfrm>
        </p:spPr>
        <p:txBody>
          <a:bodyPr/>
          <a:lstStyle/>
          <a:p>
            <a:fld id="{46307918-7CE5-4FFC-93A1-6EE61664BC60}" type="slidenum">
              <a:rPr lang="es-ES" smtClean="0"/>
              <a:pPr/>
              <a:t>5</a:t>
            </a:fld>
            <a:endParaRPr lang="es-ES"/>
          </a:p>
        </p:txBody>
      </p:sp>
      <p:sp>
        <p:nvSpPr>
          <p:cNvPr id="32" name="Freeform 31"/>
          <p:cNvSpPr/>
          <p:nvPr/>
        </p:nvSpPr>
        <p:spPr>
          <a:xfrm>
            <a:off x="2640" y="6453336"/>
            <a:ext cx="8684160" cy="370775"/>
          </a:xfrm>
          <a:custGeom>
            <a:avLst/>
            <a:gdLst>
              <a:gd name="connsiteX0" fmla="*/ 0 w 1423101"/>
              <a:gd name="connsiteY0" fmla="*/ 0 h 741550"/>
              <a:gd name="connsiteX1" fmla="*/ 1423101 w 1423101"/>
              <a:gd name="connsiteY1" fmla="*/ 0 h 741550"/>
              <a:gd name="connsiteX2" fmla="*/ 1423101 w 1423101"/>
              <a:gd name="connsiteY2" fmla="*/ 741550 h 741550"/>
              <a:gd name="connsiteX3" fmla="*/ 0 w 1423101"/>
              <a:gd name="connsiteY3" fmla="*/ 741550 h 741550"/>
              <a:gd name="connsiteX4" fmla="*/ 0 w 1423101"/>
              <a:gd name="connsiteY4" fmla="*/ 0 h 74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741550">
                <a:moveTo>
                  <a:pt x="0" y="0"/>
                </a:moveTo>
                <a:lnTo>
                  <a:pt x="1423101" y="0"/>
                </a:lnTo>
                <a:lnTo>
                  <a:pt x="1423101" y="741550"/>
                </a:lnTo>
                <a:lnTo>
                  <a:pt x="0" y="741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s-SV" sz="1200" b="1" dirty="0" smtClean="0">
                <a:solidFill>
                  <a:srgbClr val="002060"/>
                </a:solidFill>
              </a:rPr>
              <a:t>Nota: El porcentaje de trámites de Primera Vez emitidos hasta la fecha es en relación al total de trámites realizados</a:t>
            </a:r>
            <a:endParaRPr lang="en-US" sz="1200" b="1" kern="1200" dirty="0">
              <a:solidFill>
                <a:srgbClr val="002060"/>
              </a:solidFill>
            </a:endParaRPr>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950937"/>
            <a:ext cx="8839200" cy="528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8919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692696"/>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smtClean="0">
                <a:latin typeface="Arial" panose="020B0604020202020204" pitchFamily="34" charset="0"/>
                <a:cs typeface="Arial" panose="020B0604020202020204" pitchFamily="34" charset="0"/>
              </a:rPr>
              <a:t>Marco Legal</a:t>
            </a:r>
            <a:endParaRPr lang="es-SV"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50</a:t>
            </a:fld>
            <a:endParaRPr lang="es-ES"/>
          </a:p>
        </p:txBody>
      </p:sp>
      <p:sp>
        <p:nvSpPr>
          <p:cNvPr id="4" name="TextBox 3"/>
          <p:cNvSpPr txBox="1"/>
          <p:nvPr/>
        </p:nvSpPr>
        <p:spPr>
          <a:xfrm>
            <a:off x="467544" y="1505104"/>
            <a:ext cx="8424936" cy="4376839"/>
          </a:xfrm>
          <a:prstGeom prst="rect">
            <a:avLst/>
          </a:prstGeom>
          <a:noFill/>
        </p:spPr>
        <p:txBody>
          <a:bodyPr wrap="square" rtlCol="0">
            <a:spAutoFit/>
          </a:bodyPr>
          <a:lstStyle/>
          <a:p>
            <a:pPr marL="285750" indent="-285750" algn="just">
              <a:lnSpc>
                <a:spcPts val="2400"/>
              </a:lnSpc>
              <a:spcBef>
                <a:spcPts val="1200"/>
              </a:spcBef>
              <a:spcAft>
                <a:spcPts val="12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El Contrato de Concesión de los Servicios Públicos del Sistema de Registro, Emisión y Entrega del Documento Único de Identidad, permite realizar la prorroga de los servicios  en conformidad con la siguiente clausula: </a:t>
            </a:r>
          </a:p>
          <a:p>
            <a:pPr marL="342900" indent="-342900" algn="just">
              <a:lnSpc>
                <a:spcPts val="2400"/>
              </a:lnSpc>
              <a:spcBef>
                <a:spcPts val="1200"/>
              </a:spcBef>
              <a:spcAft>
                <a:spcPts val="1200"/>
              </a:spcAft>
              <a:buClr>
                <a:schemeClr val="accent2"/>
              </a:buClr>
              <a:buSzPct val="115000"/>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“CLAUSULA  DECIMA  </a:t>
            </a:r>
            <a:r>
              <a:rPr lang="es-ES" sz="2000" b="1" dirty="0">
                <a:latin typeface="Arial" panose="020B0604020202020204" pitchFamily="34" charset="0"/>
                <a:cs typeface="Arial" panose="020B0604020202020204" pitchFamily="34" charset="0"/>
              </a:rPr>
              <a:t>SEGUNDA.  PLAZO  Y  PRÓRROGA  DEL  </a:t>
            </a:r>
            <a:r>
              <a:rPr lang="es-ES" sz="2000" b="1" dirty="0" smtClean="0">
                <a:latin typeface="Arial" panose="020B0604020202020204" pitchFamily="34" charset="0"/>
                <a:cs typeface="Arial" panose="020B0604020202020204" pitchFamily="34" charset="0"/>
              </a:rPr>
              <a:t>CONTRATO</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El Contrato para  </a:t>
            </a:r>
            <a:r>
              <a:rPr lang="es-ES" dirty="0">
                <a:latin typeface="Arial" panose="020B0604020202020204" pitchFamily="34" charset="0"/>
                <a:cs typeface="Arial" panose="020B0604020202020204" pitchFamily="34" charset="0"/>
              </a:rPr>
              <a:t>la  Concesión  de  </a:t>
            </a:r>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Servicios  </a:t>
            </a:r>
            <a:r>
              <a:rPr lang="es-ES" dirty="0" smtClean="0">
                <a:latin typeface="Arial" panose="020B0604020202020204" pitchFamily="34" charset="0"/>
                <a:cs typeface="Arial" panose="020B0604020202020204" pitchFamily="34" charset="0"/>
              </a:rPr>
              <a:t>Públicos  </a:t>
            </a:r>
            <a:r>
              <a:rPr lang="es-ES" dirty="0">
                <a:latin typeface="Arial" panose="020B0604020202020204" pitchFamily="34" charset="0"/>
                <a:cs typeface="Arial" panose="020B0604020202020204" pitchFamily="34" charset="0"/>
              </a:rPr>
              <a:t>del  Sistema  </a:t>
            </a:r>
            <a:r>
              <a:rPr lang="es-ES" dirty="0" smtClean="0">
                <a:latin typeface="Arial" panose="020B0604020202020204" pitchFamily="34" charset="0"/>
                <a:cs typeface="Arial" panose="020B0604020202020204" pitchFamily="34" charset="0"/>
              </a:rPr>
              <a:t>de </a:t>
            </a:r>
            <a:r>
              <a:rPr lang="es-ES" dirty="0">
                <a:latin typeface="Arial" panose="020B0604020202020204" pitchFamily="34" charset="0"/>
                <a:cs typeface="Arial" panose="020B0604020202020204" pitchFamily="34" charset="0"/>
              </a:rPr>
              <a:t>Registro,  Emisión  y  </a:t>
            </a:r>
            <a:r>
              <a:rPr lang="es-ES" dirty="0" smtClean="0">
                <a:latin typeface="Arial" panose="020B0604020202020204" pitchFamily="34" charset="0"/>
                <a:cs typeface="Arial" panose="020B0604020202020204" pitchFamily="34" charset="0"/>
              </a:rPr>
              <a:t>Entrega  </a:t>
            </a:r>
            <a:r>
              <a:rPr lang="es-ES" dirty="0">
                <a:latin typeface="Arial" panose="020B0604020202020204" pitchFamily="34" charset="0"/>
                <a:cs typeface="Arial" panose="020B0604020202020204" pitchFamily="34" charset="0"/>
              </a:rPr>
              <a:t>del  Documento  </a:t>
            </a:r>
            <a:r>
              <a:rPr lang="es-ES" dirty="0" smtClean="0">
                <a:latin typeface="Arial" panose="020B0604020202020204" pitchFamily="34" charset="0"/>
                <a:cs typeface="Arial" panose="020B0604020202020204" pitchFamily="34" charset="0"/>
              </a:rPr>
              <a:t>Único  </a:t>
            </a:r>
            <a:r>
              <a:rPr lang="es-ES" dirty="0">
                <a:latin typeface="Arial" panose="020B0604020202020204" pitchFamily="34" charset="0"/>
                <a:cs typeface="Arial" panose="020B0604020202020204" pitchFamily="34" charset="0"/>
              </a:rPr>
              <a:t>de  Identidad  tendrá  </a:t>
            </a:r>
            <a:r>
              <a:rPr lang="es-ES" dirty="0" smtClean="0">
                <a:latin typeface="Arial" panose="020B0604020202020204" pitchFamily="34" charset="0"/>
                <a:cs typeface="Arial" panose="020B0604020202020204" pitchFamily="34" charset="0"/>
              </a:rPr>
              <a:t>una  </a:t>
            </a:r>
            <a:r>
              <a:rPr lang="es-ES" dirty="0">
                <a:latin typeface="Arial" panose="020B0604020202020204" pitchFamily="34" charset="0"/>
                <a:cs typeface="Arial" panose="020B0604020202020204" pitchFamily="34" charset="0"/>
              </a:rPr>
              <a:t>vigencia  </a:t>
            </a:r>
            <a:r>
              <a:rPr lang="es-ES" dirty="0" smtClean="0">
                <a:latin typeface="Arial" panose="020B0604020202020204" pitchFamily="34" charset="0"/>
                <a:cs typeface="Arial" panose="020B0604020202020204" pitchFamily="34" charset="0"/>
              </a:rPr>
              <a:t>de SESENTA  </a:t>
            </a:r>
            <a:r>
              <a:rPr lang="es-ES" dirty="0">
                <a:latin typeface="Arial" panose="020B0604020202020204" pitchFamily="34" charset="0"/>
                <a:cs typeface="Arial" panose="020B0604020202020204" pitchFamily="34" charset="0"/>
              </a:rPr>
              <a:t>MESES,  comprendidos  desde  el  uno  de  Julio  del  año  dos  </a:t>
            </a:r>
            <a:r>
              <a:rPr lang="es-ES" dirty="0" smtClean="0">
                <a:latin typeface="Arial" panose="020B0604020202020204" pitchFamily="34" charset="0"/>
                <a:cs typeface="Arial" panose="020B0604020202020204" pitchFamily="34" charset="0"/>
              </a:rPr>
              <a:t>mil once  </a:t>
            </a:r>
            <a:r>
              <a:rPr lang="es-ES" dirty="0">
                <a:latin typeface="Arial" panose="020B0604020202020204" pitchFamily="34" charset="0"/>
                <a:cs typeface="Arial" panose="020B0604020202020204" pitchFamily="34" charset="0"/>
              </a:rPr>
              <a:t>hasta  el  </a:t>
            </a:r>
            <a:r>
              <a:rPr lang="es-ES" dirty="0" smtClean="0">
                <a:latin typeface="Arial" panose="020B0604020202020204" pitchFamily="34" charset="0"/>
                <a:cs typeface="Arial" panose="020B0604020202020204" pitchFamily="34" charset="0"/>
              </a:rPr>
              <a:t>treinta de  </a:t>
            </a:r>
            <a:r>
              <a:rPr lang="es-ES" dirty="0">
                <a:latin typeface="Arial" panose="020B0604020202020204" pitchFamily="34" charset="0"/>
                <a:cs typeface="Arial" panose="020B0604020202020204" pitchFamily="34" charset="0"/>
              </a:rPr>
              <a:t>Junio  del  año  </a:t>
            </a:r>
            <a:r>
              <a:rPr lang="es-ES" dirty="0" smtClean="0">
                <a:latin typeface="Arial" panose="020B0604020202020204" pitchFamily="34" charset="0"/>
                <a:cs typeface="Arial" panose="020B0604020202020204" pitchFamily="34" charset="0"/>
              </a:rPr>
              <a:t>dos mil  dieciséis.  </a:t>
            </a:r>
            <a:r>
              <a:rPr lang="es-ES" sz="2000" b="1" u="sng" dirty="0" smtClean="0">
                <a:latin typeface="Arial" panose="020B0604020202020204" pitchFamily="34" charset="0"/>
                <a:cs typeface="Arial" panose="020B0604020202020204" pitchFamily="34" charset="0"/>
              </a:rPr>
              <a:t>El Concedente  </a:t>
            </a:r>
            <a:r>
              <a:rPr lang="es-ES" sz="2000" b="1" u="sng" dirty="0">
                <a:latin typeface="Arial" panose="020B0604020202020204" pitchFamily="34" charset="0"/>
                <a:cs typeface="Arial" panose="020B0604020202020204" pitchFamily="34" charset="0"/>
              </a:rPr>
              <a:t>fundamentado  por  razonas  de  interés  público  será  el  único  que  podrá  solicitar  la  prorroga  del  plazo  </a:t>
            </a:r>
            <a:r>
              <a:rPr lang="es-ES" sz="2000" b="1" u="sng" dirty="0" smtClean="0">
                <a:latin typeface="Arial" panose="020B0604020202020204" pitchFamily="34" charset="0"/>
                <a:cs typeface="Arial" panose="020B0604020202020204" pitchFamily="34" charset="0"/>
              </a:rPr>
              <a:t>del contrato</a:t>
            </a:r>
            <a:r>
              <a:rPr lang="es-ES" sz="2000" b="1" u="sng" dirty="0">
                <a:latin typeface="Arial" panose="020B0604020202020204" pitchFamily="34" charset="0"/>
                <a:cs typeface="Arial" panose="020B0604020202020204" pitchFamily="34" charset="0"/>
              </a:rPr>
              <a:t>,  por  un  periodo  menor  o  igual  al  establecido</a:t>
            </a:r>
            <a:r>
              <a:rPr lang="es-ES" dirty="0">
                <a:latin typeface="Arial" panose="020B0604020202020204" pitchFamily="34" charset="0"/>
                <a:cs typeface="Arial" panose="020B0604020202020204" pitchFamily="34" charset="0"/>
              </a:rPr>
              <a:t>,  pudiendo  el  Concesionario  aceptar  o  no  </a:t>
            </a:r>
            <a:r>
              <a:rPr lang="es-ES" dirty="0" smtClean="0">
                <a:latin typeface="Arial" panose="020B0604020202020204" pitchFamily="34" charset="0"/>
                <a:cs typeface="Arial" panose="020B0604020202020204" pitchFamily="34" charset="0"/>
              </a:rPr>
              <a:t>dicha prorroga”.</a:t>
            </a:r>
            <a:endParaRPr lang="en-U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0043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51</a:t>
            </a:fld>
            <a:endParaRPr lang="es-ES"/>
          </a:p>
        </p:txBody>
      </p:sp>
      <p:sp>
        <p:nvSpPr>
          <p:cNvPr id="4" name="TextBox 3"/>
          <p:cNvSpPr txBox="1"/>
          <p:nvPr/>
        </p:nvSpPr>
        <p:spPr>
          <a:xfrm>
            <a:off x="467544" y="1481584"/>
            <a:ext cx="8229600" cy="4539704"/>
          </a:xfrm>
          <a:prstGeom prst="rect">
            <a:avLst/>
          </a:prstGeom>
          <a:noFill/>
        </p:spPr>
        <p:txBody>
          <a:bodyPr wrap="square" rtlCol="0">
            <a:spAutoFit/>
          </a:bodyPr>
          <a:lstStyle/>
          <a:p>
            <a:pPr marL="285750" indent="-285750" algn="just">
              <a:spcBef>
                <a:spcPts val="1200"/>
              </a:spcBef>
              <a:spcAft>
                <a:spcPts val="12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En abril de 2015 la Junta Directiva comenzó a analizar las 3 opciones que fueron presentadas por la comisión encargada de analizar las alternativas para la continuidad del servicio de Registro, Emisión y Entrega del DUI, las propuestas presentadas fueron: </a:t>
            </a:r>
          </a:p>
          <a:p>
            <a:pPr marL="625475" indent="-266700" algn="just">
              <a:spcBef>
                <a:spcPts val="600"/>
              </a:spcBef>
              <a:spcAft>
                <a:spcPts val="600"/>
              </a:spcAft>
            </a:pPr>
            <a:r>
              <a:rPr lang="es-ES" dirty="0" smtClean="0">
                <a:latin typeface="Arial" panose="020B0604020202020204" pitchFamily="34" charset="0"/>
                <a:cs typeface="Arial" panose="020B0604020202020204" pitchFamily="34" charset="0"/>
              </a:rPr>
              <a:t>-	Que el RNPN asuma el proceso de emisión directa del DUI</a:t>
            </a:r>
          </a:p>
          <a:p>
            <a:pPr marL="625475" indent="-271463" algn="just">
              <a:spcBef>
                <a:spcPts val="600"/>
              </a:spcBef>
              <a:spcAft>
                <a:spcPts val="600"/>
              </a:spcAft>
            </a:pPr>
            <a:r>
              <a:rPr lang="es-ES" dirty="0" smtClean="0">
                <a:latin typeface="Arial" panose="020B0604020202020204" pitchFamily="34" charset="0"/>
                <a:cs typeface="Arial" panose="020B0604020202020204" pitchFamily="34" charset="0"/>
              </a:rPr>
              <a:t>- 	Realizar </a:t>
            </a:r>
            <a:r>
              <a:rPr lang="es-ES" dirty="0">
                <a:latin typeface="Arial" panose="020B0604020202020204" pitchFamily="34" charset="0"/>
                <a:cs typeface="Arial" panose="020B0604020202020204" pitchFamily="34" charset="0"/>
              </a:rPr>
              <a:t>una nueva licitación internacional </a:t>
            </a:r>
          </a:p>
          <a:p>
            <a:pPr marL="625475" indent="-271463" algn="just">
              <a:spcBef>
                <a:spcPts val="600"/>
              </a:spcBef>
              <a:spcAft>
                <a:spcPts val="600"/>
              </a:spcAft>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Prórroga del actual contrato de concesión </a:t>
            </a:r>
            <a:endParaRPr lang="es-ES" dirty="0">
              <a:latin typeface="Arial" panose="020B0604020202020204" pitchFamily="34" charset="0"/>
              <a:cs typeface="Arial" panose="020B0604020202020204" pitchFamily="34" charset="0"/>
            </a:endParaRPr>
          </a:p>
          <a:p>
            <a:pPr marL="285750" indent="-285750" algn="just">
              <a:spcBef>
                <a:spcPts val="600"/>
              </a:spcBef>
              <a:spcAft>
                <a:spcPts val="6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El día 27 de abril del año 2015,  el RNPN realizó consulta a la concesionaria para conocer si tenia interés en aceptar la prorroga en el caso que ésta fuera aprobada por el RNPN.</a:t>
            </a:r>
          </a:p>
          <a:p>
            <a:pPr marL="285750" indent="-285750" algn="just">
              <a:spcBef>
                <a:spcPts val="600"/>
              </a:spcBef>
              <a:spcAft>
                <a:spcPts val="6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El día 28 de abril del año 2015, se recibió respuesta de la concesionaria en la cual manifestó su interés en la aceptación de la prorroga en el caso que el RNPN decida proceder con la misma.</a:t>
            </a:r>
          </a:p>
        </p:txBody>
      </p:sp>
      <p:sp>
        <p:nvSpPr>
          <p:cNvPr id="5" name="Title 1"/>
          <p:cNvSpPr txBox="1">
            <a:spLocks/>
          </p:cNvSpPr>
          <p:nvPr/>
        </p:nvSpPr>
        <p:spPr>
          <a:xfrm>
            <a:off x="467544" y="692696"/>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smtClean="0">
                <a:latin typeface="Arial" panose="020B0604020202020204" pitchFamily="34" charset="0"/>
                <a:cs typeface="Arial" panose="020B0604020202020204" pitchFamily="34" charset="0"/>
              </a:rPr>
              <a:t>Marco Legal</a:t>
            </a:r>
            <a:endParaRPr lang="es-SV"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58900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52</a:t>
            </a:fld>
            <a:endParaRPr lang="es-ES"/>
          </a:p>
        </p:txBody>
      </p:sp>
      <p:sp>
        <p:nvSpPr>
          <p:cNvPr id="4" name="TextBox 3"/>
          <p:cNvSpPr txBox="1"/>
          <p:nvPr/>
        </p:nvSpPr>
        <p:spPr>
          <a:xfrm>
            <a:off x="467544" y="1628800"/>
            <a:ext cx="8229600" cy="4401205"/>
          </a:xfrm>
          <a:prstGeom prst="rect">
            <a:avLst/>
          </a:prstGeom>
          <a:noFill/>
        </p:spPr>
        <p:txBody>
          <a:bodyPr wrap="square" rtlCol="0">
            <a:spAutoFit/>
          </a:bodyPr>
          <a:lstStyle/>
          <a:p>
            <a:pPr marL="285750" indent="-285750" algn="just">
              <a:lnSpc>
                <a:spcPts val="2400"/>
              </a:lnSpc>
              <a:spcBef>
                <a:spcPts val="1200"/>
              </a:spcBef>
              <a:spcAft>
                <a:spcPts val="1200"/>
              </a:spcAft>
              <a:buClr>
                <a:schemeClr val="accent2"/>
              </a:buClr>
              <a:buSzPct val="115000"/>
              <a:buFont typeface="Arial" panose="020B0604020202020204" pitchFamily="34" charset="0"/>
              <a:buChar char="•"/>
            </a:pPr>
            <a:endParaRPr lang="es-ES" dirty="0" smtClean="0">
              <a:latin typeface="Arial" panose="020B0604020202020204" pitchFamily="34" charset="0"/>
              <a:cs typeface="Arial" panose="020B0604020202020204" pitchFamily="34" charset="0"/>
            </a:endParaRPr>
          </a:p>
          <a:p>
            <a:pPr marL="285750" indent="-285750" algn="just">
              <a:lnSpc>
                <a:spcPts val="2400"/>
              </a:lnSpc>
              <a:spcBef>
                <a:spcPts val="1200"/>
              </a:spcBef>
              <a:spcAft>
                <a:spcPts val="12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En sesión de fecha 30 de abril de 2015, Junta Directiva procedió a analizar las diferentes propuestas para la continuidad del servicio </a:t>
            </a:r>
            <a:r>
              <a:rPr lang="es-ES" dirty="0">
                <a:latin typeface="Arial" panose="020B0604020202020204" pitchFamily="34" charset="0"/>
                <a:cs typeface="Arial" panose="020B0604020202020204" pitchFamily="34" charset="0"/>
              </a:rPr>
              <a:t>de Registro, Emisión y Entrega del </a:t>
            </a:r>
            <a:r>
              <a:rPr lang="es-ES" dirty="0" smtClean="0">
                <a:latin typeface="Arial" panose="020B0604020202020204" pitchFamily="34" charset="0"/>
                <a:cs typeface="Arial" panose="020B0604020202020204" pitchFamily="34" charset="0"/>
              </a:rPr>
              <a:t>DUI, y a generar las valoraciones que tuvieran mejor beneficio para la institución.  </a:t>
            </a:r>
          </a:p>
          <a:p>
            <a:pPr marL="285750" indent="-285750" algn="just">
              <a:lnSpc>
                <a:spcPts val="2400"/>
              </a:lnSpc>
              <a:spcBef>
                <a:spcPts val="1200"/>
              </a:spcBef>
              <a:spcAft>
                <a:spcPts val="1200"/>
              </a:spcAft>
              <a:buClr>
                <a:schemeClr val="accent2"/>
              </a:buClr>
              <a:buSzPct val="115000"/>
              <a:buFont typeface="Arial" panose="020B0604020202020204" pitchFamily="34" charset="0"/>
              <a:buChar char="•"/>
            </a:pPr>
            <a:r>
              <a:rPr lang="es-ES" dirty="0" smtClean="0">
                <a:latin typeface="Arial" panose="020B0604020202020204" pitchFamily="34" charset="0"/>
                <a:cs typeface="Arial" panose="020B0604020202020204" pitchFamily="34" charset="0"/>
              </a:rPr>
              <a:t>El día 14 de mayo de 2015, la Junta Directiva del RNPN acordó por </a:t>
            </a:r>
            <a:r>
              <a:rPr lang="es-ES" sz="2000" b="1" u="sng" dirty="0" smtClean="0">
                <a:latin typeface="Arial" panose="020B0604020202020204" pitchFamily="34" charset="0"/>
                <a:cs typeface="Arial" panose="020B0604020202020204" pitchFamily="34" charset="0"/>
              </a:rPr>
              <a:t>UNANIMIDAD</a:t>
            </a:r>
            <a:r>
              <a:rPr lang="es-ES" sz="2000" dirty="0" smtClean="0">
                <a:solidFill>
                  <a:srgbClr val="FF0000"/>
                </a:solidFill>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prorrogar el contrato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CONCESION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LOS SERVICIOS </a:t>
            </a:r>
            <a:r>
              <a:rPr lang="es-ES" dirty="0">
                <a:latin typeface="Arial" panose="020B0604020202020204" pitchFamily="34" charset="0"/>
                <a:cs typeface="Arial" panose="020B0604020202020204" pitchFamily="34" charset="0"/>
              </a:rPr>
              <a:t>PUBLICOS DEL SISTEMA DE REGISTRO, EMISION Y ENTREGA </a:t>
            </a:r>
            <a:r>
              <a:rPr lang="es-ES" dirty="0" smtClean="0">
                <a:latin typeface="Arial" panose="020B0604020202020204" pitchFamily="34" charset="0"/>
                <a:cs typeface="Arial" panose="020B0604020202020204" pitchFamily="34" charset="0"/>
              </a:rPr>
              <a:t>DEL DOCUMENTO </a:t>
            </a:r>
            <a:r>
              <a:rPr lang="es-ES" dirty="0">
                <a:latin typeface="Arial" panose="020B0604020202020204" pitchFamily="34" charset="0"/>
                <a:cs typeface="Arial" panose="020B0604020202020204" pitchFamily="34" charset="0"/>
              </a:rPr>
              <a:t>UNICO DE </a:t>
            </a:r>
            <a:r>
              <a:rPr lang="es-ES" dirty="0" smtClean="0">
                <a:latin typeface="Arial" panose="020B0604020202020204" pitchFamily="34" charset="0"/>
                <a:cs typeface="Arial" panose="020B0604020202020204" pitchFamily="34" charset="0"/>
              </a:rPr>
              <a:t>IDENTIDAD, basado en la </a:t>
            </a:r>
            <a:r>
              <a:rPr lang="es-ES" sz="2000" b="1" u="sng" dirty="0" smtClean="0">
                <a:latin typeface="Arial" panose="020B0604020202020204" pitchFamily="34" charset="0"/>
                <a:cs typeface="Arial" panose="020B0604020202020204" pitchFamily="34" charset="0"/>
              </a:rPr>
              <a:t>LACAP</a:t>
            </a:r>
            <a:r>
              <a:rPr lang="es-ES" dirty="0" smtClean="0">
                <a:latin typeface="Arial" panose="020B0604020202020204" pitchFamily="34" charset="0"/>
                <a:cs typeface="Arial" panose="020B0604020202020204" pitchFamily="34" charset="0"/>
              </a:rPr>
              <a:t>, informes de la comisión especial y diferentes direcciones del RNPN y opinión favorable por parte de la </a:t>
            </a:r>
            <a:r>
              <a:rPr lang="es-ES" sz="2000" b="1" u="sng" dirty="0" smtClean="0">
                <a:latin typeface="Arial" panose="020B0604020202020204" pitchFamily="34" charset="0"/>
                <a:cs typeface="Arial" panose="020B0604020202020204" pitchFamily="34" charset="0"/>
              </a:rPr>
              <a:t>Unidad Nacional de Adquisiciones y Contrataciones (UNAC)</a:t>
            </a:r>
            <a:r>
              <a:rPr lang="es-ES" dirty="0" smtClean="0">
                <a:latin typeface="Arial" panose="020B0604020202020204" pitchFamily="34" charset="0"/>
                <a:cs typeface="Arial" panose="020B0604020202020204" pitchFamily="34" charset="0"/>
              </a:rPr>
              <a:t>.</a:t>
            </a:r>
          </a:p>
        </p:txBody>
      </p:sp>
      <p:sp>
        <p:nvSpPr>
          <p:cNvPr id="5" name="Title 1"/>
          <p:cNvSpPr txBox="1">
            <a:spLocks/>
          </p:cNvSpPr>
          <p:nvPr/>
        </p:nvSpPr>
        <p:spPr>
          <a:xfrm>
            <a:off x="467544" y="692696"/>
            <a:ext cx="8229600" cy="650336"/>
          </a:xfrm>
          <a:prstGeom prst="rect">
            <a:avLst/>
          </a:prstGeom>
        </p:spPr>
        <p:txBody>
          <a:bodyPr vert="horz" lIns="0" rIns="0" bIns="0" anchor="b">
            <a:normAutofit fontScale="92500"/>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smtClean="0">
                <a:latin typeface="Arial" panose="020B0604020202020204" pitchFamily="34" charset="0"/>
                <a:cs typeface="Arial" panose="020B0604020202020204" pitchFamily="34" charset="0"/>
              </a:rPr>
              <a:t>Fundamento del acuerdo de Junta Directiva</a:t>
            </a:r>
            <a:endParaRPr lang="es-SV"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9146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2348880"/>
            <a:ext cx="8219256" cy="936104"/>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600" b="1" dirty="0" smtClean="0">
                <a:latin typeface="Arial" panose="020B0604020202020204" pitchFamily="34" charset="0"/>
                <a:cs typeface="Arial" panose="020B0604020202020204" pitchFamily="34" charset="0"/>
              </a:rPr>
              <a:t>6. Proyecciones Estratégicas </a:t>
            </a:r>
            <a:r>
              <a:rPr lang="es-SV" sz="3600" b="1" dirty="0">
                <a:latin typeface="Arial" panose="020B0604020202020204" pitchFamily="34" charset="0"/>
                <a:cs typeface="Arial" panose="020B0604020202020204" pitchFamily="34" charset="0"/>
              </a:rPr>
              <a:t>Del RNPN</a:t>
            </a:r>
          </a:p>
        </p:txBody>
      </p:sp>
      <p:sp>
        <p:nvSpPr>
          <p:cNvPr id="11" name="Slide Number Placeholder 10"/>
          <p:cNvSpPr>
            <a:spLocks noGrp="1"/>
          </p:cNvSpPr>
          <p:nvPr>
            <p:ph type="sldNum" sz="quarter" idx="12"/>
          </p:nvPr>
        </p:nvSpPr>
        <p:spPr/>
        <p:txBody>
          <a:bodyPr/>
          <a:lstStyle/>
          <a:p>
            <a:fld id="{46307918-7CE5-4FFC-93A1-6EE61664BC60}" type="slidenum">
              <a:rPr lang="es-ES" smtClean="0"/>
              <a:pPr/>
              <a:t>53</a:t>
            </a:fld>
            <a:endParaRPr lang="es-ES"/>
          </a:p>
        </p:txBody>
      </p:sp>
    </p:spTree>
    <p:extLst>
      <p:ext uri="{BB962C8B-B14F-4D97-AF65-F5344CB8AC3E}">
        <p14:creationId xmlns="" xmlns:p14="http://schemas.microsoft.com/office/powerpoint/2010/main" val="2700480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620688"/>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smtClean="0">
                <a:latin typeface="Arial" panose="020B0604020202020204" pitchFamily="34" charset="0"/>
                <a:cs typeface="Arial" panose="020B0604020202020204" pitchFamily="34" charset="0"/>
              </a:rPr>
              <a:t>Nueva Generación de DUI</a:t>
            </a:r>
            <a:endParaRPr lang="es-SV"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54</a:t>
            </a:fld>
            <a:endParaRPr lang="es-ES"/>
          </a:p>
        </p:txBody>
      </p:sp>
      <p:sp>
        <p:nvSpPr>
          <p:cNvPr id="4" name="Rectangle 3"/>
          <p:cNvSpPr/>
          <p:nvPr/>
        </p:nvSpPr>
        <p:spPr>
          <a:xfrm>
            <a:off x="251520" y="1484784"/>
            <a:ext cx="8640960" cy="707886"/>
          </a:xfrm>
          <a:prstGeom prst="rect">
            <a:avLst/>
          </a:prstGeom>
        </p:spPr>
        <p:txBody>
          <a:bodyPr wrap="square">
            <a:spAutoFit/>
          </a:bodyPr>
          <a:lstStyle/>
          <a:p>
            <a:pPr marL="342900" indent="-342900" algn="just">
              <a:spcBef>
                <a:spcPts val="1200"/>
              </a:spcBef>
              <a:spcAft>
                <a:spcPts val="1200"/>
              </a:spcAft>
              <a:buClr>
                <a:schemeClr val="accent2"/>
              </a:buClr>
              <a:buSzPct val="115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A partir del 13 de junio 2016, se implementará una nueva generación de DUI, el cual será personalizado mediante grabado láser</a:t>
            </a:r>
          </a:p>
        </p:txBody>
      </p:sp>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011" b="7920"/>
          <a:stretch/>
        </p:blipFill>
        <p:spPr bwMode="auto">
          <a:xfrm>
            <a:off x="2437837" y="2386487"/>
            <a:ext cx="4294403" cy="39935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3808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7544" y="548680"/>
            <a:ext cx="8229600" cy="650336"/>
          </a:xfrm>
          <a:prstGeom prst="rect">
            <a:avLst/>
          </a:prstGeom>
        </p:spPr>
        <p:txBody>
          <a:bodyPr vert="horz" lIns="0" rIns="0" bIns="0" anchor="b">
            <a:normAutofit fontScale="85000" lnSpcReduction="10000"/>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r>
              <a:rPr lang="es-SV" b="1" dirty="0" smtClean="0">
                <a:latin typeface="Arial" panose="020B0604020202020204" pitchFamily="34" charset="0"/>
                <a:cs typeface="Arial" panose="020B0604020202020204" pitchFamily="34" charset="0"/>
              </a:rPr>
              <a:t>Modernización del Registro del Estado Familiar</a:t>
            </a:r>
            <a:endParaRPr lang="es-SV" b="1" dirty="0">
              <a:latin typeface="Arial" panose="020B0604020202020204" pitchFamily="34" charset="0"/>
              <a:cs typeface="Arial" panose="020B0604020202020204" pitchFamily="34" charset="0"/>
            </a:endParaRPr>
          </a:p>
        </p:txBody>
      </p:sp>
      <p:sp>
        <p:nvSpPr>
          <p:cNvPr id="2" name="TextBox 1"/>
          <p:cNvSpPr txBox="1"/>
          <p:nvPr/>
        </p:nvSpPr>
        <p:spPr>
          <a:xfrm>
            <a:off x="381194" y="1373281"/>
            <a:ext cx="8315949" cy="4431983"/>
          </a:xfrm>
          <a:prstGeom prst="rect">
            <a:avLst/>
          </a:prstGeom>
          <a:noFill/>
        </p:spPr>
        <p:txBody>
          <a:bodyPr wrap="square" rtlCol="0">
            <a:spAutoFit/>
          </a:bodyPr>
          <a:lstStyle/>
          <a:p>
            <a:pPr marL="342900" indent="-342900" algn="just">
              <a:spcBef>
                <a:spcPts val="600"/>
              </a:spcBef>
              <a:spcAft>
                <a:spcPts val="600"/>
              </a:spcAft>
              <a:buClr>
                <a:schemeClr val="accent2"/>
              </a:buClr>
              <a:buSzPct val="115000"/>
              <a:buFont typeface="Arial" panose="020B0604020202020204" pitchFamily="34" charset="0"/>
              <a:buChar char="•"/>
            </a:pPr>
            <a:r>
              <a:rPr lang="es-SV" sz="2200" dirty="0" smtClean="0">
                <a:latin typeface="Arial" panose="020B0604020202020204" pitchFamily="34" charset="0"/>
                <a:cs typeface="Arial" panose="020B0604020202020204" pitchFamily="34" charset="0"/>
              </a:rPr>
              <a:t>Se </a:t>
            </a:r>
            <a:r>
              <a:rPr lang="es-SV" sz="2200" dirty="0">
                <a:latin typeface="Arial" panose="020B0604020202020204" pitchFamily="34" charset="0"/>
                <a:cs typeface="Arial" panose="020B0604020202020204" pitchFamily="34" charset="0"/>
              </a:rPr>
              <a:t>implementará el Sistema de Registro del Estado Familiar (SREF), el cual permitirá resolver los siguientes aspectos</a:t>
            </a:r>
            <a:r>
              <a:rPr lang="es-SV" sz="2200" dirty="0" smtClean="0">
                <a:latin typeface="Arial" panose="020B0604020202020204" pitchFamily="34" charset="0"/>
                <a:cs typeface="Arial" panose="020B0604020202020204" pitchFamily="34" charset="0"/>
              </a:rPr>
              <a:t>:</a:t>
            </a:r>
          </a:p>
          <a:p>
            <a:pPr marL="804863" indent="-271463" algn="just">
              <a:spcBef>
                <a:spcPts val="600"/>
              </a:spcBef>
              <a:spcAft>
                <a:spcPts val="600"/>
              </a:spcAft>
              <a:buClr>
                <a:schemeClr val="accent2"/>
              </a:buClr>
            </a:pPr>
            <a:r>
              <a:rPr lang="es-SV" sz="2200" dirty="0" smtClean="0">
                <a:latin typeface="Arial" panose="020B0604020202020204" pitchFamily="34" charset="0"/>
                <a:cs typeface="Arial" panose="020B0604020202020204" pitchFamily="34" charset="0"/>
              </a:rPr>
              <a:t>-	Permitirá un sistema centralizado de toda la información del Registro del Estado Familiar.</a:t>
            </a:r>
          </a:p>
          <a:p>
            <a:pPr marL="804863" indent="-271463" algn="just">
              <a:spcBef>
                <a:spcPts val="600"/>
              </a:spcBef>
              <a:spcAft>
                <a:spcPts val="600"/>
              </a:spcAft>
              <a:buClr>
                <a:schemeClr val="accent2"/>
              </a:buClr>
            </a:pPr>
            <a:r>
              <a:rPr lang="es-SV" sz="2200" dirty="0" smtClean="0">
                <a:latin typeface="Arial" panose="020B0604020202020204" pitchFamily="34" charset="0"/>
                <a:cs typeface="Arial" panose="020B0604020202020204" pitchFamily="34" charset="0"/>
              </a:rPr>
              <a:t>-	Un servicio descentralizado y moderno a través de los registros del Estado Familiar a nivel municipal, los cuales estarán en línea con el sistema central del RNPN.</a:t>
            </a:r>
          </a:p>
          <a:p>
            <a:pPr marL="804863" indent="-271463" algn="just">
              <a:spcBef>
                <a:spcPts val="600"/>
              </a:spcBef>
              <a:spcAft>
                <a:spcPts val="600"/>
              </a:spcAft>
              <a:buClr>
                <a:schemeClr val="accent2"/>
              </a:buClr>
            </a:pPr>
            <a:r>
              <a:rPr lang="es-SV" sz="2200" dirty="0" smtClean="0">
                <a:latin typeface="Arial" panose="020B0604020202020204" pitchFamily="34" charset="0"/>
                <a:cs typeface="Arial" panose="020B0604020202020204" pitchFamily="34" charset="0"/>
              </a:rPr>
              <a:t>-	Estandarización de los procesos y procedimientos para el registro y modificación del estado familiar de las personas.</a:t>
            </a:r>
          </a:p>
          <a:p>
            <a:pPr marL="804863" indent="-271463" algn="just">
              <a:spcBef>
                <a:spcPts val="600"/>
              </a:spcBef>
              <a:spcAft>
                <a:spcPts val="600"/>
              </a:spcAft>
              <a:buClr>
                <a:schemeClr val="accent2"/>
              </a:buClr>
            </a:pPr>
            <a:r>
              <a:rPr lang="es-SV" sz="2200" dirty="0" smtClean="0">
                <a:latin typeface="Arial" panose="020B0604020202020204" pitchFamily="34" charset="0"/>
                <a:cs typeface="Arial" panose="020B0604020202020204" pitchFamily="34" charset="0"/>
              </a:rPr>
              <a:t>-	Facilidades para la depuración efectiva del registro electoral.  </a:t>
            </a:r>
          </a:p>
        </p:txBody>
      </p:sp>
      <p:sp>
        <p:nvSpPr>
          <p:cNvPr id="6" name="Slide Number Placeholder 10"/>
          <p:cNvSpPr txBox="1">
            <a:spLocks/>
          </p:cNvSpPr>
          <p:nvPr/>
        </p:nvSpPr>
        <p:spPr>
          <a:xfrm>
            <a:off x="7924800" y="6339935"/>
            <a:ext cx="762000" cy="365125"/>
          </a:xfrm>
          <a:prstGeom prst="rect">
            <a:avLst/>
          </a:prstGeom>
        </p:spPr>
        <p:txBody>
          <a:bodyPr vert="horz" lIns="0" tIns="0" rIns="0" bIns="0" anchor="b"/>
          <a:lstStyle>
            <a:defPPr>
              <a:defRPr lang="es-E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307918-7CE5-4FFC-93A1-6EE61664BC60}" type="slidenum">
              <a:rPr lang="es-ES" smtClean="0"/>
              <a:pPr/>
              <a:t>55</a:t>
            </a:fld>
            <a:endParaRPr lang="es-ES"/>
          </a:p>
        </p:txBody>
      </p:sp>
    </p:spTree>
    <p:extLst>
      <p:ext uri="{BB962C8B-B14F-4D97-AF65-F5344CB8AC3E}">
        <p14:creationId xmlns="" xmlns:p14="http://schemas.microsoft.com/office/powerpoint/2010/main" val="4200887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a:bodyPr>
          <a:lstStyle/>
          <a:p>
            <a:pPr algn="ctr"/>
            <a:r>
              <a:rPr lang="es-SV" sz="5400" dirty="0" smtClean="0"/>
              <a:t>¡GRACIAS!</a:t>
            </a:r>
            <a:endParaRPr lang="es-SV" sz="5400" dirty="0"/>
          </a:p>
        </p:txBody>
      </p:sp>
      <p:pic>
        <p:nvPicPr>
          <p:cNvPr id="4" name="3 Imagen"/>
          <p:cNvPicPr/>
          <p:nvPr/>
        </p:nvPicPr>
        <p:blipFill>
          <a:blip r:embed="rId2"/>
          <a:stretch>
            <a:fillRect/>
          </a:stretch>
        </p:blipFill>
        <p:spPr>
          <a:xfrm>
            <a:off x="7020360" y="5805360"/>
            <a:ext cx="2123280" cy="1052280"/>
          </a:xfrm>
          <a:prstGeom prst="rect">
            <a:avLst/>
          </a:prstGeom>
        </p:spPr>
      </p:pic>
      <p:sp>
        <p:nvSpPr>
          <p:cNvPr id="3" name="Slide Number Placeholder 2"/>
          <p:cNvSpPr>
            <a:spLocks noGrp="1"/>
          </p:cNvSpPr>
          <p:nvPr>
            <p:ph type="sldNum" sz="quarter" idx="12"/>
          </p:nvPr>
        </p:nvSpPr>
        <p:spPr/>
        <p:txBody>
          <a:bodyPr/>
          <a:lstStyle/>
          <a:p>
            <a:fld id="{46307918-7CE5-4FFC-93A1-6EE61664BC60}" type="slidenum">
              <a:rPr lang="es-ES" smtClean="0"/>
              <a:pPr/>
              <a:t>56</a:t>
            </a:fld>
            <a:endParaRPr lang="es-ES"/>
          </a:p>
        </p:txBody>
      </p:sp>
    </p:spTree>
    <p:extLst>
      <p:ext uri="{BB962C8B-B14F-4D97-AF65-F5344CB8AC3E}">
        <p14:creationId xmlns="" xmlns:p14="http://schemas.microsoft.com/office/powerpoint/2010/main" val="94314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307918-7CE5-4FFC-93A1-6EE61664BC60}" type="slidenum">
              <a:rPr lang="es-ES" smtClean="0"/>
              <a:pPr/>
              <a:t>6</a:t>
            </a:fld>
            <a:endParaRPr lang="es-ES"/>
          </a:p>
        </p:txBody>
      </p:sp>
      <p:sp>
        <p:nvSpPr>
          <p:cNvPr id="5" name="Title 1"/>
          <p:cNvSpPr txBox="1">
            <a:spLocks/>
          </p:cNvSpPr>
          <p:nvPr/>
        </p:nvSpPr>
        <p:spPr>
          <a:xfrm>
            <a:off x="251519" y="1916832"/>
            <a:ext cx="8784977" cy="2376264"/>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ctr">
              <a:spcBef>
                <a:spcPts val="1200"/>
              </a:spcBef>
              <a:spcAft>
                <a:spcPts val="1200"/>
              </a:spcAft>
            </a:pPr>
            <a:r>
              <a:rPr lang="es-SV" sz="3400" b="1" dirty="0" smtClean="0">
                <a:latin typeface="Arial" panose="020B0604020202020204" pitchFamily="34" charset="0"/>
                <a:cs typeface="Arial" panose="020B0604020202020204" pitchFamily="34" charset="0"/>
              </a:rPr>
              <a:t>b) Trámites </a:t>
            </a:r>
            <a:r>
              <a:rPr lang="es-SV" sz="3400" b="1" dirty="0">
                <a:latin typeface="Arial" panose="020B0604020202020204" pitchFamily="34" charset="0"/>
                <a:cs typeface="Arial" panose="020B0604020202020204" pitchFamily="34" charset="0"/>
              </a:rPr>
              <a:t>de DUIs </a:t>
            </a:r>
            <a:r>
              <a:rPr lang="es-SV" sz="3400" b="1" dirty="0" smtClean="0">
                <a:latin typeface="Arial" panose="020B0604020202020204" pitchFamily="34" charset="0"/>
                <a:cs typeface="Arial" panose="020B0604020202020204" pitchFamily="34" charset="0"/>
              </a:rPr>
              <a:t>emitidos por </a:t>
            </a:r>
            <a:r>
              <a:rPr lang="es-SV" sz="3400" b="1" dirty="0">
                <a:latin typeface="Arial" panose="020B0604020202020204" pitchFamily="34" charset="0"/>
                <a:cs typeface="Arial" panose="020B0604020202020204" pitchFamily="34" charset="0"/>
              </a:rPr>
              <a:t>la empresa contratista/ </a:t>
            </a:r>
            <a:r>
              <a:rPr lang="es-SV" sz="3400" b="1" dirty="0" smtClean="0">
                <a:latin typeface="Arial" panose="020B0604020202020204" pitchFamily="34" charset="0"/>
                <a:cs typeface="Arial" panose="020B0604020202020204" pitchFamily="34" charset="0"/>
              </a:rPr>
              <a:t>concesionaria y porcentaje de trámites de Primera Vez emitidos</a:t>
            </a:r>
            <a:endParaRPr lang="es-SV" sz="3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82757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6307918-7CE5-4FFC-93A1-6EE61664BC60}" type="slidenum">
              <a:rPr lang="es-ES" smtClean="0"/>
              <a:pPr/>
              <a:t>7</a:t>
            </a:fld>
            <a:endParaRPr lang="es-ES"/>
          </a:p>
        </p:txBody>
      </p:sp>
      <p:sp>
        <p:nvSpPr>
          <p:cNvPr id="37" name="Freeform 36"/>
          <p:cNvSpPr/>
          <p:nvPr/>
        </p:nvSpPr>
        <p:spPr>
          <a:xfrm>
            <a:off x="-69368" y="6586617"/>
            <a:ext cx="8609036" cy="370775"/>
          </a:xfrm>
          <a:custGeom>
            <a:avLst/>
            <a:gdLst>
              <a:gd name="connsiteX0" fmla="*/ 0 w 1423101"/>
              <a:gd name="connsiteY0" fmla="*/ 0 h 741550"/>
              <a:gd name="connsiteX1" fmla="*/ 1423101 w 1423101"/>
              <a:gd name="connsiteY1" fmla="*/ 0 h 741550"/>
              <a:gd name="connsiteX2" fmla="*/ 1423101 w 1423101"/>
              <a:gd name="connsiteY2" fmla="*/ 741550 h 741550"/>
              <a:gd name="connsiteX3" fmla="*/ 0 w 1423101"/>
              <a:gd name="connsiteY3" fmla="*/ 741550 h 741550"/>
              <a:gd name="connsiteX4" fmla="*/ 0 w 1423101"/>
              <a:gd name="connsiteY4" fmla="*/ 0 h 74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741550">
                <a:moveTo>
                  <a:pt x="0" y="0"/>
                </a:moveTo>
                <a:lnTo>
                  <a:pt x="1423101" y="0"/>
                </a:lnTo>
                <a:lnTo>
                  <a:pt x="1423101" y="741550"/>
                </a:lnTo>
                <a:lnTo>
                  <a:pt x="0" y="741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s-SV" sz="1200" b="1" dirty="0" smtClean="0">
                <a:solidFill>
                  <a:srgbClr val="002060"/>
                </a:solidFill>
              </a:rPr>
              <a:t>Nota: El porcentaje de trámites de Primera Vez emitidos hasta la fecha es en relación al total de trámites realizados</a:t>
            </a:r>
            <a:endParaRPr lang="en-US" sz="1200" b="1" kern="1200" dirty="0">
              <a:solidFill>
                <a:srgbClr val="002060"/>
              </a:solidFill>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 y="929084"/>
            <a:ext cx="8991600" cy="595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5277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18864" y="2348880"/>
            <a:ext cx="8229600" cy="864096"/>
          </a:xfrm>
          <a:prstGeom prst="rect">
            <a:avLst/>
          </a:prstGeom>
        </p:spPr>
        <p:txBody>
          <a:bodyPr vert="horz" lIns="0" rIns="0" bIns="0" anchor="b">
            <a:no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lvl="0" algn="ctr"/>
            <a:r>
              <a:rPr lang="es-SV" sz="3600" b="1" dirty="0" smtClean="0">
                <a:latin typeface="Arial" panose="020B0604020202020204" pitchFamily="34" charset="0"/>
                <a:cs typeface="Arial" panose="020B0604020202020204" pitchFamily="34" charset="0"/>
              </a:rPr>
              <a:t>2. Sistema de emisión del DUI</a:t>
            </a:r>
            <a:endParaRPr lang="es-SV" sz="36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8</a:t>
            </a:fld>
            <a:endParaRPr lang="es-ES"/>
          </a:p>
        </p:txBody>
      </p:sp>
    </p:spTree>
    <p:extLst>
      <p:ext uri="{BB962C8B-B14F-4D97-AF65-F5344CB8AC3E}">
        <p14:creationId xmlns="" xmlns:p14="http://schemas.microsoft.com/office/powerpoint/2010/main" val="43440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
            </a:r>
            <a:br>
              <a:rPr lang="es-ES" dirty="0" smtClean="0"/>
            </a:br>
            <a:endParaRPr lang="en-US" dirty="0"/>
          </a:p>
        </p:txBody>
      </p:sp>
      <p:sp>
        <p:nvSpPr>
          <p:cNvPr id="9" name="Content Placeholder 8"/>
          <p:cNvSpPr>
            <a:spLocks noGrp="1"/>
          </p:cNvSpPr>
          <p:nvPr>
            <p:ph idx="1"/>
          </p:nvPr>
        </p:nvSpPr>
        <p:spPr>
          <a:xfrm>
            <a:off x="457200" y="1469504"/>
            <a:ext cx="8229600" cy="4983832"/>
          </a:xfrm>
        </p:spPr>
        <p:txBody>
          <a:bodyPr>
            <a:normAutofit fontScale="85000" lnSpcReduction="10000"/>
          </a:bodyPr>
          <a:lstStyle/>
          <a:p>
            <a:pPr marL="0" indent="0" algn="just">
              <a:lnSpc>
                <a:spcPct val="120000"/>
              </a:lnSpc>
              <a:spcBef>
                <a:spcPts val="1200"/>
              </a:spcBef>
              <a:spcAft>
                <a:spcPts val="1200"/>
              </a:spcAft>
              <a:buNone/>
            </a:pPr>
            <a:r>
              <a:rPr lang="es-SV" sz="3200" b="1" dirty="0" smtClean="0">
                <a:solidFill>
                  <a:srgbClr val="002060"/>
                </a:solidFill>
                <a:latin typeface="Arial" panose="020B0604020202020204" pitchFamily="34" charset="0"/>
                <a:ea typeface="+mj-ea"/>
                <a:cs typeface="Arial" panose="020B0604020202020204" pitchFamily="34" charset="0"/>
              </a:rPr>
              <a:t>Ubicación y resguardo del sistema central: </a:t>
            </a:r>
            <a:r>
              <a:rPr lang="es-SV" sz="2400" dirty="0" smtClean="0">
                <a:latin typeface="Arial" panose="020B0604020202020204" pitchFamily="34" charset="0"/>
                <a:cs typeface="Arial" panose="020B0604020202020204" pitchFamily="34" charset="0"/>
              </a:rPr>
              <a:t>El sistema central  físicamente se encuentra instalado en el centro de datos del RNPN, dentro de instalaciones modernas que cumplen con todos los requisitos para el debido cuido y resguardo, dichas instalaciones fueron construidas en agosto 2013.</a:t>
            </a:r>
          </a:p>
          <a:p>
            <a:pPr marL="0" indent="0" algn="just">
              <a:lnSpc>
                <a:spcPct val="120000"/>
              </a:lnSpc>
              <a:spcBef>
                <a:spcPts val="1200"/>
              </a:spcBef>
              <a:spcAft>
                <a:spcPts val="1200"/>
              </a:spcAft>
              <a:buNone/>
            </a:pPr>
            <a:r>
              <a:rPr lang="es-SV" sz="3200" b="1" dirty="0">
                <a:solidFill>
                  <a:srgbClr val="002060"/>
                </a:solidFill>
                <a:latin typeface="Arial" panose="020B0604020202020204" pitchFamily="34" charset="0"/>
                <a:ea typeface="+mj-ea"/>
                <a:cs typeface="Arial" panose="020B0604020202020204" pitchFamily="34" charset="0"/>
              </a:rPr>
              <a:t>Accesos y </a:t>
            </a:r>
            <a:r>
              <a:rPr lang="es-SV" sz="3200" b="1" dirty="0" err="1">
                <a:solidFill>
                  <a:srgbClr val="002060"/>
                </a:solidFill>
                <a:latin typeface="Arial" panose="020B0604020202020204" pitchFamily="34" charset="0"/>
                <a:ea typeface="+mj-ea"/>
                <a:cs typeface="Arial" panose="020B0604020202020204" pitchFamily="34" charset="0"/>
              </a:rPr>
              <a:t>a</a:t>
            </a:r>
            <a:r>
              <a:rPr lang="es-SV" sz="3200" b="1" dirty="0" err="1" smtClean="0">
                <a:solidFill>
                  <a:srgbClr val="002060"/>
                </a:solidFill>
                <a:latin typeface="Arial" panose="020B0604020202020204" pitchFamily="34" charset="0"/>
                <a:ea typeface="+mj-ea"/>
                <a:cs typeface="Arial" panose="020B0604020202020204" pitchFamily="34" charset="0"/>
              </a:rPr>
              <a:t>uditabilidad</a:t>
            </a:r>
            <a:r>
              <a:rPr lang="es-SV" sz="3200" b="1" dirty="0">
                <a:solidFill>
                  <a:srgbClr val="002060"/>
                </a:solidFill>
                <a:latin typeface="Arial" panose="020B0604020202020204" pitchFamily="34" charset="0"/>
                <a:ea typeface="+mj-ea"/>
                <a:cs typeface="Arial" panose="020B0604020202020204" pitchFamily="34" charset="0"/>
              </a:rPr>
              <a:t>: </a:t>
            </a:r>
            <a:r>
              <a:rPr lang="es-SV" sz="2400" dirty="0">
                <a:latin typeface="Arial" panose="020B0604020202020204" pitchFamily="34" charset="0"/>
                <a:cs typeface="Arial" panose="020B0604020202020204" pitchFamily="34" charset="0"/>
              </a:rPr>
              <a:t>Únicamente el RNPN tiene los accesos del administrador de la base de datos, cualquier otro acceso adicional y derechos son otorgados por el RNPN. </a:t>
            </a:r>
            <a:r>
              <a:rPr lang="es-SV" sz="2800" b="1" u="sng" dirty="0">
                <a:latin typeface="Arial" panose="020B0604020202020204" pitchFamily="34" charset="0"/>
                <a:cs typeface="Arial" panose="020B0604020202020204" pitchFamily="34" charset="0"/>
              </a:rPr>
              <a:t>El administrador de la base de datos trabaja en el RNPN desde hace más de 10 años</a:t>
            </a:r>
            <a:r>
              <a:rPr lang="es-SV" sz="2400" dirty="0">
                <a:latin typeface="Arial" panose="020B0604020202020204" pitchFamily="34" charset="0"/>
                <a:cs typeface="Arial" panose="020B0604020202020204" pitchFamily="34" charset="0"/>
              </a:rPr>
              <a:t>. Toda conexión y cambios a la base de datos </a:t>
            </a:r>
            <a:r>
              <a:rPr lang="es-SV" sz="2400" dirty="0" smtClean="0">
                <a:latin typeface="Arial" panose="020B0604020202020204" pitchFamily="34" charset="0"/>
                <a:cs typeface="Arial" panose="020B0604020202020204" pitchFamily="34" charset="0"/>
              </a:rPr>
              <a:t>dejan </a:t>
            </a:r>
            <a:r>
              <a:rPr lang="es-SV" sz="2400" dirty="0">
                <a:latin typeface="Arial" panose="020B0604020202020204" pitchFamily="34" charset="0"/>
                <a:cs typeface="Arial" panose="020B0604020202020204" pitchFamily="34" charset="0"/>
              </a:rPr>
              <a:t>un registro de auditoría que queda guardado por tiempo indefinido que puede rastrear todas las actividades</a:t>
            </a:r>
            <a:r>
              <a:rPr lang="es-SV" sz="2400" dirty="0" smtClean="0">
                <a:latin typeface="Arial" panose="020B0604020202020204" pitchFamily="34" charset="0"/>
                <a:cs typeface="Arial" panose="020B0604020202020204" pitchFamily="34" charset="0"/>
              </a:rPr>
              <a:t>.</a:t>
            </a:r>
            <a:endParaRPr lang="es-SV" sz="24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6307918-7CE5-4FFC-93A1-6EE61664BC60}" type="slidenum">
              <a:rPr lang="es-ES" smtClean="0"/>
              <a:pPr/>
              <a:t>9</a:t>
            </a:fld>
            <a:endParaRPr lang="es-ES"/>
          </a:p>
        </p:txBody>
      </p:sp>
      <p:sp>
        <p:nvSpPr>
          <p:cNvPr id="6" name="Title 1"/>
          <p:cNvSpPr txBox="1">
            <a:spLocks/>
          </p:cNvSpPr>
          <p:nvPr/>
        </p:nvSpPr>
        <p:spPr>
          <a:xfrm>
            <a:off x="446856" y="620688"/>
            <a:ext cx="8229600" cy="650336"/>
          </a:xfrm>
          <a:prstGeom prst="rect">
            <a:avLst/>
          </a:prstGeom>
        </p:spPr>
        <p:txBody>
          <a:bodyPr vert="horz" lIns="0" rIns="0" bIns="0" anchor="b">
            <a:normAutofit/>
          </a:bodyPr>
          <a:lstStyle>
            <a:lvl1pPr algn="l" rtl="0" eaLnBrk="1" latinLnBrk="0" hangingPunct="1">
              <a:spcBef>
                <a:spcPct val="0"/>
              </a:spcBef>
              <a:buNone/>
              <a:defRPr kumimoji="0" sz="3200" b="0" kern="1200">
                <a:ln>
                  <a:noFill/>
                </a:ln>
                <a:solidFill>
                  <a:schemeClr val="tx2"/>
                </a:solidFill>
                <a:effectLst/>
                <a:latin typeface="+mj-lt"/>
                <a:ea typeface="+mj-ea"/>
                <a:cs typeface="+mj-cs"/>
              </a:defRPr>
            </a:lvl1pPr>
          </a:lstStyle>
          <a:p>
            <a:pPr algn="just">
              <a:spcBef>
                <a:spcPts val="1200"/>
              </a:spcBef>
              <a:spcAft>
                <a:spcPts val="1200"/>
              </a:spcAft>
            </a:pPr>
            <a:r>
              <a:rPr lang="es-SV" b="1" dirty="0">
                <a:latin typeface="Arial" panose="020B0604020202020204" pitchFamily="34" charset="0"/>
                <a:cs typeface="Arial" panose="020B0604020202020204" pitchFamily="34" charset="0"/>
              </a:rPr>
              <a:t>Información g</a:t>
            </a:r>
            <a:r>
              <a:rPr lang="es-SV" b="1" dirty="0" smtClean="0">
                <a:latin typeface="Arial" panose="020B0604020202020204" pitchFamily="34" charset="0"/>
                <a:cs typeface="Arial" panose="020B0604020202020204" pitchFamily="34" charset="0"/>
              </a:rPr>
              <a:t>eneral</a:t>
            </a:r>
            <a:endParaRPr lang="es-SV"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70626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5678</TotalTime>
  <Words>2630</Words>
  <Application>Microsoft Office PowerPoint</Application>
  <PresentationFormat>Presentación en pantalla (4:3)</PresentationFormat>
  <Paragraphs>248</Paragraphs>
  <Slides>56</Slides>
  <Notes>4</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Flujo</vt:lpstr>
      <vt:lpstr>Diapositiva 1</vt:lpstr>
      <vt:lpstr>ÍNDICE</vt:lpstr>
      <vt:lpstr> </vt:lpstr>
      <vt:lpstr>Diapositiva 4</vt:lpstr>
      <vt:lpstr>Diapositiva 5</vt:lpstr>
      <vt:lpstr>Diapositiva 6</vt:lpstr>
      <vt:lpstr>Diapositiva 7</vt:lpstr>
      <vt:lpstr>Diapositiva 8</vt:lpstr>
      <vt:lpstr> </vt:lpstr>
      <vt:lpstr>Diapositiva 10</vt:lpstr>
      <vt:lpstr>Diapositiva 11</vt:lpstr>
      <vt:lpstr> </vt:lpstr>
      <vt:lpstr> </vt:lpstr>
      <vt:lpstr>Ciudadanos con registros de huellas que no le corresponden Ejemplo 1</vt:lpstr>
      <vt:lpstr>Ciudadanos con registros de huellas que no le corresponden Ejemplo 2</vt:lpstr>
      <vt:lpstr>Ciudadanos con registros de huellas que no le corresponden Ejemplo 3</vt:lpstr>
      <vt:lpstr>Diapositiva 17</vt:lpstr>
      <vt:lpstr>Diapositiva 18</vt:lpstr>
      <vt:lpstr>Ejemplo 2          Ciudadano con número de DUI  03856372-3 </vt:lpstr>
      <vt:lpstr>III. Huellas heredadas de mala calidad</vt:lpstr>
      <vt:lpstr>Diapositiva 21</vt:lpstr>
      <vt:lpstr>Diapositiva 22</vt:lpstr>
      <vt:lpstr>Diapositiva 23</vt:lpstr>
      <vt:lpstr>Diapositiva 24</vt:lpstr>
      <vt:lpstr>Diapositiva 25</vt:lpstr>
      <vt:lpstr>Diapositiva 26</vt:lpstr>
      <vt:lpstr>Diapositiva 27</vt:lpstr>
      <vt:lpstr>Diapositiva 28</vt:lpstr>
      <vt:lpstr> </vt:lpstr>
      <vt:lpstr> </vt:lpstr>
      <vt:lpstr>Fecha de registro de las supuestas 376 personas o 923 registros según la Corte de Cuentas de la República </vt:lpstr>
      <vt:lpstr>Gestión en que se registraron las 376 personas o 923 registros según auditoria de la Corte de Cuentas de la República</vt:lpstr>
      <vt:lpstr>Diapositiva 33</vt:lpstr>
      <vt:lpstr> </vt:lpstr>
      <vt:lpstr>Ejemplos de Homónimos</vt:lpstr>
      <vt:lpstr>Diapositiva 36</vt:lpstr>
      <vt:lpstr>Informe del RNPN a Fiscalía General de la República </vt:lpstr>
      <vt:lpstr> </vt:lpstr>
      <vt:lpstr> </vt:lpstr>
      <vt:lpstr>Diapositiva 40</vt:lpstr>
      <vt:lpstr>Diapositiva 41</vt:lpstr>
      <vt:lpstr>Diapositiva 42</vt:lpstr>
      <vt:lpstr>Diapositiva 43</vt:lpstr>
      <vt:lpstr>Diapositiva 44</vt:lpstr>
      <vt:lpstr>Diapositiva 45</vt:lpstr>
      <vt:lpstr> </vt:lpstr>
      <vt:lpstr>Diapositiva 47</vt:lpstr>
      <vt:lpstr>Diapositiva 48</vt:lpstr>
      <vt:lpstr> </vt:lpstr>
      <vt:lpstr>Diapositiva 50</vt:lpstr>
      <vt:lpstr>Diapositiva 51</vt:lpstr>
      <vt:lpstr>Diapositiva 52</vt:lpstr>
      <vt:lpstr>Diapositiva 53</vt:lpstr>
      <vt:lpstr>Diapositiva 54</vt:lpstr>
      <vt:lpstr>Diapositiva 55</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Diaz Jose</dc:creator>
  <cp:lastModifiedBy>ggomez</cp:lastModifiedBy>
  <cp:revision>727</cp:revision>
  <cp:lastPrinted>2016-03-16T15:33:53Z</cp:lastPrinted>
  <dcterms:modified xsi:type="dcterms:W3CDTF">2017-08-10T16:33:41Z</dcterms:modified>
</cp:coreProperties>
</file>