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45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415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889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2C0A-0FA2-8F4C-843D-FAA1A44086B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5432400" y="6128374"/>
            <a:ext cx="3360149" cy="593101"/>
            <a:chOff x="5432400" y="5677335"/>
            <a:chExt cx="3360149" cy="593101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978" y="5761579"/>
              <a:ext cx="1427571" cy="508857"/>
            </a:xfrm>
            <a:prstGeom prst="rect">
              <a:avLst/>
            </a:prstGeom>
          </p:spPr>
        </p:pic>
        <p:cxnSp>
          <p:nvCxnSpPr>
            <p:cNvPr id="12" name="Conector recto 11"/>
            <p:cNvCxnSpPr/>
            <p:nvPr userDrawn="1"/>
          </p:nvCxnSpPr>
          <p:spPr>
            <a:xfrm>
              <a:off x="7227475" y="5677335"/>
              <a:ext cx="0" cy="593101"/>
            </a:xfrm>
            <a:prstGeom prst="line">
              <a:avLst/>
            </a:prstGeom>
            <a:ln w="6350" cmpd="sng">
              <a:solidFill>
                <a:srgbClr val="013C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41"/>
            <a:stretch/>
          </p:blipFill>
          <p:spPr>
            <a:xfrm>
              <a:off x="5432400" y="5677335"/>
              <a:ext cx="1789824" cy="535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6492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83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53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638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041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87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106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98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53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501D-0742-4921-9FF1-F201ED791747}" type="datetimeFigureOut">
              <a:rPr lang="es-SV" smtClean="0"/>
              <a:t>06/11/2015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1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35499" y="114872"/>
            <a:ext cx="374001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spc="-15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s-SV" sz="2800" dirty="0" smtClean="0">
                <a:latin typeface="Calibri Light" panose="020F0302020204030204" pitchFamily="34" charset="0"/>
              </a:rPr>
              <a:t>Estructura organizativa 2015</a:t>
            </a:r>
            <a:endParaRPr lang="es-SV" sz="2800" dirty="0">
              <a:latin typeface="Calibri Light" panose="020F0302020204030204" pitchFamily="34" charset="0"/>
            </a:endParaRPr>
          </a:p>
        </p:txBody>
      </p:sp>
      <p:sp>
        <p:nvSpPr>
          <p:cNvPr id="4" name="2 Rectángulo redondeado"/>
          <p:cNvSpPr/>
          <p:nvPr/>
        </p:nvSpPr>
        <p:spPr>
          <a:xfrm>
            <a:off x="4032754" y="747528"/>
            <a:ext cx="1222394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Consejo Directivo </a:t>
            </a:r>
          </a:p>
        </p:txBody>
      </p:sp>
      <p:sp>
        <p:nvSpPr>
          <p:cNvPr id="5" name="6 Rectángulo redondeado"/>
          <p:cNvSpPr/>
          <p:nvPr/>
        </p:nvSpPr>
        <p:spPr>
          <a:xfrm>
            <a:off x="795026" y="4156292"/>
            <a:ext cx="1071830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Dirección de Inversiones</a:t>
            </a:r>
          </a:p>
        </p:txBody>
      </p:sp>
      <p:sp>
        <p:nvSpPr>
          <p:cNvPr id="6" name="7 Rectángulo redondeado"/>
          <p:cNvSpPr/>
          <p:nvPr/>
        </p:nvSpPr>
        <p:spPr>
          <a:xfrm>
            <a:off x="2866323" y="4129311"/>
            <a:ext cx="1129334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Dirección de </a:t>
            </a:r>
            <a:r>
              <a:rPr lang="es-ES" sz="825" dirty="0" smtClean="0"/>
              <a:t>Exportaciones (2)</a:t>
            </a:r>
            <a:endParaRPr lang="es-ES" sz="825" dirty="0"/>
          </a:p>
        </p:txBody>
      </p:sp>
      <p:sp>
        <p:nvSpPr>
          <p:cNvPr id="7" name="8 Rectángulo redondeado"/>
          <p:cNvSpPr/>
          <p:nvPr/>
        </p:nvSpPr>
        <p:spPr>
          <a:xfrm>
            <a:off x="5094356" y="4146127"/>
            <a:ext cx="1072947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Dirección de Asocios Público Privados </a:t>
            </a:r>
            <a:r>
              <a:rPr lang="es-ES" sz="800" dirty="0" smtClean="0"/>
              <a:t> (1)</a:t>
            </a:r>
            <a:endParaRPr lang="es-ES" sz="800" dirty="0"/>
          </a:p>
        </p:txBody>
      </p:sp>
      <p:cxnSp>
        <p:nvCxnSpPr>
          <p:cNvPr id="8" name="23 Conector recto"/>
          <p:cNvCxnSpPr>
            <a:stCxn id="4" idx="2"/>
            <a:endCxn id="51" idx="0"/>
          </p:cNvCxnSpPr>
          <p:nvPr/>
        </p:nvCxnSpPr>
        <p:spPr>
          <a:xfrm>
            <a:off x="4643951" y="1242967"/>
            <a:ext cx="0" cy="1444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30 Conector recto"/>
          <p:cNvCxnSpPr/>
          <p:nvPr/>
        </p:nvCxnSpPr>
        <p:spPr>
          <a:xfrm flipH="1">
            <a:off x="4651185" y="1487635"/>
            <a:ext cx="65087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41 Conector recto"/>
          <p:cNvCxnSpPr/>
          <p:nvPr/>
        </p:nvCxnSpPr>
        <p:spPr>
          <a:xfrm>
            <a:off x="1215986" y="3982437"/>
            <a:ext cx="6424956" cy="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80 Conector recto"/>
          <p:cNvCxnSpPr>
            <a:stCxn id="7" idx="0"/>
          </p:cNvCxnSpPr>
          <p:nvPr/>
        </p:nvCxnSpPr>
        <p:spPr>
          <a:xfrm flipV="1">
            <a:off x="5630829" y="3971523"/>
            <a:ext cx="0" cy="174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84 Conector recto"/>
          <p:cNvCxnSpPr/>
          <p:nvPr/>
        </p:nvCxnSpPr>
        <p:spPr>
          <a:xfrm flipV="1">
            <a:off x="1215986" y="3974775"/>
            <a:ext cx="0" cy="181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3 Rectángulo redondeado"/>
          <p:cNvSpPr/>
          <p:nvPr/>
        </p:nvSpPr>
        <p:spPr>
          <a:xfrm>
            <a:off x="5267740" y="1281006"/>
            <a:ext cx="1222394" cy="40053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Auditoría </a:t>
            </a:r>
            <a:r>
              <a:rPr lang="es-ES" sz="900" dirty="0" smtClean="0"/>
              <a:t>Interna (1) </a:t>
            </a:r>
            <a:endParaRPr lang="es-ES" sz="900" dirty="0"/>
          </a:p>
        </p:txBody>
      </p:sp>
      <p:sp>
        <p:nvSpPr>
          <p:cNvPr id="14" name="29 Rectángulo redondeado"/>
          <p:cNvSpPr/>
          <p:nvPr/>
        </p:nvSpPr>
        <p:spPr>
          <a:xfrm>
            <a:off x="2145588" y="1684596"/>
            <a:ext cx="1441472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Consejo Consultivo APP</a:t>
            </a:r>
          </a:p>
        </p:txBody>
      </p:sp>
      <p:sp>
        <p:nvSpPr>
          <p:cNvPr id="16" name="58 Rectángulo redondeado"/>
          <p:cNvSpPr/>
          <p:nvPr/>
        </p:nvSpPr>
        <p:spPr>
          <a:xfrm>
            <a:off x="2779053" y="2189069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</a:t>
            </a:r>
            <a:r>
              <a:rPr lang="es-ES" sz="750" dirty="0" smtClean="0"/>
              <a:t>Legal (1)</a:t>
            </a:r>
            <a:endParaRPr lang="es-ES" sz="750" dirty="0"/>
          </a:p>
        </p:txBody>
      </p:sp>
      <p:cxnSp>
        <p:nvCxnSpPr>
          <p:cNvPr id="17" name="71 Conector recto"/>
          <p:cNvCxnSpPr>
            <a:endCxn id="16" idx="3"/>
          </p:cNvCxnSpPr>
          <p:nvPr/>
        </p:nvCxnSpPr>
        <p:spPr>
          <a:xfrm flipH="1" flipV="1">
            <a:off x="4525046" y="2400777"/>
            <a:ext cx="125646" cy="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60 Rectángulo redondeado"/>
          <p:cNvSpPr/>
          <p:nvPr/>
        </p:nvSpPr>
        <p:spPr>
          <a:xfrm>
            <a:off x="6761733" y="5511623"/>
            <a:ext cx="989805" cy="56960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Administrativa </a:t>
            </a:r>
            <a:r>
              <a:rPr lang="es-ES" sz="800" dirty="0" smtClean="0"/>
              <a:t>Financiera (23) </a:t>
            </a:r>
            <a:endParaRPr lang="es-ES" sz="800" dirty="0"/>
          </a:p>
        </p:txBody>
      </p:sp>
      <p:sp>
        <p:nvSpPr>
          <p:cNvPr id="19" name="4 Rectángulo redondeado"/>
          <p:cNvSpPr/>
          <p:nvPr/>
        </p:nvSpPr>
        <p:spPr>
          <a:xfrm>
            <a:off x="4019168" y="1684596"/>
            <a:ext cx="1222394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Presidencia </a:t>
            </a:r>
            <a:r>
              <a:rPr lang="es-ES" sz="1050" dirty="0" smtClean="0"/>
              <a:t>(4)  </a:t>
            </a:r>
            <a:endParaRPr lang="es-ES" sz="1050" dirty="0"/>
          </a:p>
        </p:txBody>
      </p:sp>
      <p:sp>
        <p:nvSpPr>
          <p:cNvPr id="20" name="52 Rectángulo redondeado"/>
          <p:cNvSpPr/>
          <p:nvPr/>
        </p:nvSpPr>
        <p:spPr>
          <a:xfrm>
            <a:off x="306771" y="5495071"/>
            <a:ext cx="969876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Promoción e Inversión de Negocios </a:t>
            </a:r>
            <a:r>
              <a:rPr lang="es-ES" sz="800" dirty="0" smtClean="0"/>
              <a:t> (8)</a:t>
            </a:r>
            <a:endParaRPr lang="es-ES" sz="800" dirty="0"/>
          </a:p>
        </p:txBody>
      </p:sp>
      <p:sp>
        <p:nvSpPr>
          <p:cNvPr id="21" name="53 Rectángulo redondeado"/>
          <p:cNvSpPr/>
          <p:nvPr/>
        </p:nvSpPr>
        <p:spPr>
          <a:xfrm>
            <a:off x="1402926" y="5494730"/>
            <a:ext cx="969876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Atención al </a:t>
            </a:r>
            <a:r>
              <a:rPr lang="es-ES" sz="800" dirty="0" smtClean="0"/>
              <a:t>Inversionista (2) </a:t>
            </a:r>
            <a:endParaRPr lang="es-ES" sz="800" dirty="0"/>
          </a:p>
        </p:txBody>
      </p:sp>
      <p:sp>
        <p:nvSpPr>
          <p:cNvPr id="22" name="82 Rectángulo redondeado"/>
          <p:cNvSpPr/>
          <p:nvPr/>
        </p:nvSpPr>
        <p:spPr>
          <a:xfrm>
            <a:off x="2457901" y="5483266"/>
            <a:ext cx="972672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8" dirty="0"/>
              <a:t>Gerencia de Desarrollo </a:t>
            </a:r>
            <a:r>
              <a:rPr lang="es-ES" sz="788" dirty="0" smtClean="0"/>
              <a:t>Exportador (6) </a:t>
            </a:r>
            <a:endParaRPr lang="es-ES" sz="788" dirty="0"/>
          </a:p>
        </p:txBody>
      </p:sp>
      <p:sp>
        <p:nvSpPr>
          <p:cNvPr id="23" name="83 Rectángulo redondeado"/>
          <p:cNvSpPr/>
          <p:nvPr/>
        </p:nvSpPr>
        <p:spPr>
          <a:xfrm>
            <a:off x="3529873" y="5495068"/>
            <a:ext cx="972672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Promoción </a:t>
            </a:r>
            <a:r>
              <a:rPr lang="es-ES" sz="800" dirty="0" smtClean="0"/>
              <a:t>Comercial (3)</a:t>
            </a:r>
            <a:endParaRPr lang="es-ES" sz="800" dirty="0"/>
          </a:p>
        </p:txBody>
      </p:sp>
      <p:cxnSp>
        <p:nvCxnSpPr>
          <p:cNvPr id="24" name="87 Conector recto"/>
          <p:cNvCxnSpPr/>
          <p:nvPr/>
        </p:nvCxnSpPr>
        <p:spPr>
          <a:xfrm flipV="1">
            <a:off x="7640943" y="3971523"/>
            <a:ext cx="0" cy="190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90 Rectángulo redondeado"/>
          <p:cNvSpPr/>
          <p:nvPr/>
        </p:nvSpPr>
        <p:spPr>
          <a:xfrm>
            <a:off x="4608022" y="5486421"/>
            <a:ext cx="972674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8" dirty="0"/>
              <a:t>Gerencia Económica Financiera </a:t>
            </a:r>
          </a:p>
        </p:txBody>
      </p:sp>
      <p:sp>
        <p:nvSpPr>
          <p:cNvPr id="26" name="91 Rectángulo redondeado"/>
          <p:cNvSpPr/>
          <p:nvPr/>
        </p:nvSpPr>
        <p:spPr>
          <a:xfrm>
            <a:off x="5695442" y="5483263"/>
            <a:ext cx="972674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Gerencia Legal de APP </a:t>
            </a:r>
            <a:r>
              <a:rPr lang="es-ES" sz="825" dirty="0" smtClean="0"/>
              <a:t>(1)</a:t>
            </a:r>
            <a:endParaRPr lang="es-ES" sz="825" dirty="0"/>
          </a:p>
        </p:txBody>
      </p:sp>
      <p:cxnSp>
        <p:nvCxnSpPr>
          <p:cNvPr id="27" name="54 Conector recto"/>
          <p:cNvCxnSpPr/>
          <p:nvPr/>
        </p:nvCxnSpPr>
        <p:spPr>
          <a:xfrm flipH="1" flipV="1">
            <a:off x="4663518" y="2400778"/>
            <a:ext cx="154053" cy="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96 Rectángulo redondeado"/>
          <p:cNvSpPr/>
          <p:nvPr/>
        </p:nvSpPr>
        <p:spPr>
          <a:xfrm>
            <a:off x="7197176" y="4146127"/>
            <a:ext cx="1072947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Dirección de Administración y Finanzas </a:t>
            </a:r>
            <a:r>
              <a:rPr lang="es-ES" sz="800" dirty="0" smtClean="0"/>
              <a:t>(1)</a:t>
            </a:r>
            <a:endParaRPr lang="es-ES" sz="800" dirty="0"/>
          </a:p>
        </p:txBody>
      </p:sp>
      <p:cxnSp>
        <p:nvCxnSpPr>
          <p:cNvPr id="29" name="69 Conector recto"/>
          <p:cNvCxnSpPr/>
          <p:nvPr/>
        </p:nvCxnSpPr>
        <p:spPr>
          <a:xfrm flipV="1">
            <a:off x="1251878" y="4651732"/>
            <a:ext cx="0" cy="711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86 Conector recto"/>
          <p:cNvCxnSpPr/>
          <p:nvPr/>
        </p:nvCxnSpPr>
        <p:spPr>
          <a:xfrm flipH="1">
            <a:off x="781932" y="5363594"/>
            <a:ext cx="1146177" cy="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88 Conector recto"/>
          <p:cNvCxnSpPr/>
          <p:nvPr/>
        </p:nvCxnSpPr>
        <p:spPr>
          <a:xfrm flipV="1">
            <a:off x="781931" y="5358792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97 Conector recto"/>
          <p:cNvCxnSpPr/>
          <p:nvPr/>
        </p:nvCxnSpPr>
        <p:spPr>
          <a:xfrm flipV="1">
            <a:off x="1928107" y="5371814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102 Conector recto"/>
          <p:cNvCxnSpPr>
            <a:endCxn id="6" idx="2"/>
          </p:cNvCxnSpPr>
          <p:nvPr/>
        </p:nvCxnSpPr>
        <p:spPr>
          <a:xfrm flipV="1">
            <a:off x="3430991" y="4624748"/>
            <a:ext cx="0" cy="72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103 Conector recto"/>
          <p:cNvCxnSpPr/>
          <p:nvPr/>
        </p:nvCxnSpPr>
        <p:spPr>
          <a:xfrm flipH="1">
            <a:off x="2929334" y="5346160"/>
            <a:ext cx="1146177" cy="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104 Conector recto"/>
          <p:cNvCxnSpPr/>
          <p:nvPr/>
        </p:nvCxnSpPr>
        <p:spPr>
          <a:xfrm flipV="1">
            <a:off x="2929331" y="5360900"/>
            <a:ext cx="0" cy="105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105 Conector recto"/>
          <p:cNvCxnSpPr/>
          <p:nvPr/>
        </p:nvCxnSpPr>
        <p:spPr>
          <a:xfrm flipV="1">
            <a:off x="4075509" y="535438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108 Conector recto"/>
          <p:cNvCxnSpPr>
            <a:endCxn id="7" idx="2"/>
          </p:cNvCxnSpPr>
          <p:nvPr/>
        </p:nvCxnSpPr>
        <p:spPr>
          <a:xfrm flipV="1">
            <a:off x="5630829" y="4641566"/>
            <a:ext cx="0" cy="688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109 Conector recto"/>
          <p:cNvCxnSpPr/>
          <p:nvPr/>
        </p:nvCxnSpPr>
        <p:spPr>
          <a:xfrm flipH="1" flipV="1">
            <a:off x="5043028" y="5339154"/>
            <a:ext cx="1146178" cy="4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110 Conector recto"/>
          <p:cNvCxnSpPr/>
          <p:nvPr/>
        </p:nvCxnSpPr>
        <p:spPr>
          <a:xfrm flipV="1">
            <a:off x="5043028" y="5341358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111 Conector recto"/>
          <p:cNvCxnSpPr/>
          <p:nvPr/>
        </p:nvCxnSpPr>
        <p:spPr>
          <a:xfrm flipV="1">
            <a:off x="6180495" y="535438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113 Conector recto"/>
          <p:cNvCxnSpPr>
            <a:endCxn id="28" idx="2"/>
          </p:cNvCxnSpPr>
          <p:nvPr/>
        </p:nvCxnSpPr>
        <p:spPr>
          <a:xfrm flipV="1">
            <a:off x="7733649" y="4641567"/>
            <a:ext cx="0" cy="729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114 Conector recto"/>
          <p:cNvCxnSpPr/>
          <p:nvPr/>
        </p:nvCxnSpPr>
        <p:spPr>
          <a:xfrm flipH="1">
            <a:off x="7154129" y="5374097"/>
            <a:ext cx="1146178" cy="8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115 Conector recto"/>
          <p:cNvCxnSpPr/>
          <p:nvPr/>
        </p:nvCxnSpPr>
        <p:spPr>
          <a:xfrm flipV="1">
            <a:off x="7154129" y="538475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116 Conector recto"/>
          <p:cNvCxnSpPr/>
          <p:nvPr/>
        </p:nvCxnSpPr>
        <p:spPr>
          <a:xfrm flipV="1">
            <a:off x="8300306" y="5374097"/>
            <a:ext cx="0" cy="148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59 Rectángulo redondeado"/>
          <p:cNvSpPr/>
          <p:nvPr/>
        </p:nvSpPr>
        <p:spPr>
          <a:xfrm>
            <a:off x="4805237" y="2176515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de  Comunicaciones y </a:t>
            </a:r>
            <a:r>
              <a:rPr lang="es-ES" sz="750" dirty="0">
                <a:solidFill>
                  <a:schemeClr val="bg1"/>
                </a:solidFill>
              </a:rPr>
              <a:t>Mercadeo Institucional </a:t>
            </a:r>
            <a:r>
              <a:rPr lang="es-ES" sz="750" dirty="0" smtClean="0">
                <a:solidFill>
                  <a:schemeClr val="bg1"/>
                </a:solidFill>
              </a:rPr>
              <a:t>(4)</a:t>
            </a:r>
            <a:endParaRPr lang="es-ES" sz="750" dirty="0">
              <a:solidFill>
                <a:schemeClr val="bg1"/>
              </a:solidFill>
            </a:endParaRPr>
          </a:p>
        </p:txBody>
      </p:sp>
      <p:cxnSp>
        <p:nvCxnSpPr>
          <p:cNvPr id="46" name="124 Conector recto"/>
          <p:cNvCxnSpPr>
            <a:stCxn id="14" idx="3"/>
            <a:endCxn id="19" idx="1"/>
          </p:cNvCxnSpPr>
          <p:nvPr/>
        </p:nvCxnSpPr>
        <p:spPr>
          <a:xfrm>
            <a:off x="3587060" y="1883489"/>
            <a:ext cx="43210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159 Conector recto"/>
          <p:cNvCxnSpPr/>
          <p:nvPr/>
        </p:nvCxnSpPr>
        <p:spPr>
          <a:xfrm flipH="1" flipV="1">
            <a:off x="7733650" y="5007663"/>
            <a:ext cx="151563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80 Conector recto"/>
          <p:cNvCxnSpPr/>
          <p:nvPr/>
        </p:nvCxnSpPr>
        <p:spPr>
          <a:xfrm flipV="1">
            <a:off x="3430574" y="3964546"/>
            <a:ext cx="0" cy="174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58 Rectángulo redondeado"/>
          <p:cNvSpPr/>
          <p:nvPr/>
        </p:nvSpPr>
        <p:spPr>
          <a:xfrm>
            <a:off x="2756553" y="3430407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de Análisis de Políticas e Inteligencia de Mercados </a:t>
            </a:r>
            <a:r>
              <a:rPr lang="es-ES" sz="750" dirty="0" smtClean="0"/>
              <a:t>(4)</a:t>
            </a:r>
            <a:endParaRPr lang="es-ES" sz="750" dirty="0"/>
          </a:p>
        </p:txBody>
      </p:sp>
      <p:sp>
        <p:nvSpPr>
          <p:cNvPr id="51" name="4 Rectángulo redondeado"/>
          <p:cNvSpPr/>
          <p:nvPr/>
        </p:nvSpPr>
        <p:spPr>
          <a:xfrm>
            <a:off x="4032754" y="2687410"/>
            <a:ext cx="1222394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Dirección Ejecutiva </a:t>
            </a:r>
            <a:r>
              <a:rPr lang="es-ES" sz="1050" dirty="0" smtClean="0"/>
              <a:t>(2)  </a:t>
            </a:r>
            <a:endParaRPr lang="es-ES" sz="1050" dirty="0"/>
          </a:p>
        </p:txBody>
      </p:sp>
      <p:cxnSp>
        <p:nvCxnSpPr>
          <p:cNvPr id="52" name="23 Conector recto"/>
          <p:cNvCxnSpPr/>
          <p:nvPr/>
        </p:nvCxnSpPr>
        <p:spPr>
          <a:xfrm flipH="1">
            <a:off x="4630365" y="3076653"/>
            <a:ext cx="13587" cy="905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9 Rectángulo redondeado"/>
          <p:cNvSpPr/>
          <p:nvPr/>
        </p:nvSpPr>
        <p:spPr>
          <a:xfrm>
            <a:off x="6156617" y="3430407"/>
            <a:ext cx="1353595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>
                <a:solidFill>
                  <a:schemeClr val="bg1"/>
                </a:solidFill>
              </a:rPr>
              <a:t>Unidad de </a:t>
            </a:r>
            <a:r>
              <a:rPr lang="es-ES" sz="750" dirty="0" smtClean="0">
                <a:solidFill>
                  <a:schemeClr val="bg1"/>
                </a:solidFill>
              </a:rPr>
              <a:t>Género (1)</a:t>
            </a:r>
            <a:endParaRPr lang="es-ES" sz="750" dirty="0">
              <a:solidFill>
                <a:schemeClr val="bg1"/>
              </a:solidFill>
            </a:endParaRPr>
          </a:p>
        </p:txBody>
      </p:sp>
      <p:sp>
        <p:nvSpPr>
          <p:cNvPr id="15" name="5 Rectángulo redondeado"/>
          <p:cNvSpPr/>
          <p:nvPr/>
        </p:nvSpPr>
        <p:spPr>
          <a:xfrm>
            <a:off x="7860972" y="5495068"/>
            <a:ext cx="989805" cy="56095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 de Planeamiento y desarrollo institucional </a:t>
            </a:r>
            <a:r>
              <a:rPr lang="es-ES" sz="800" dirty="0" smtClean="0"/>
              <a:t> (3)</a:t>
            </a:r>
            <a:endParaRPr lang="es-ES" sz="800" dirty="0"/>
          </a:p>
        </p:txBody>
      </p:sp>
      <p:cxnSp>
        <p:nvCxnSpPr>
          <p:cNvPr id="64" name="30 Conector recto"/>
          <p:cNvCxnSpPr/>
          <p:nvPr/>
        </p:nvCxnSpPr>
        <p:spPr>
          <a:xfrm flipH="1">
            <a:off x="3491955" y="3264433"/>
            <a:ext cx="335891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115 Conector recto"/>
          <p:cNvCxnSpPr/>
          <p:nvPr/>
        </p:nvCxnSpPr>
        <p:spPr>
          <a:xfrm flipV="1">
            <a:off x="3502422" y="3264434"/>
            <a:ext cx="0" cy="165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115 Conector recto"/>
          <p:cNvCxnSpPr/>
          <p:nvPr/>
        </p:nvCxnSpPr>
        <p:spPr>
          <a:xfrm flipV="1">
            <a:off x="6842160" y="3264434"/>
            <a:ext cx="0" cy="165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157 Rectángulo redondeado"/>
          <p:cNvSpPr/>
          <p:nvPr/>
        </p:nvSpPr>
        <p:spPr>
          <a:xfrm>
            <a:off x="7815793" y="4803763"/>
            <a:ext cx="1085004" cy="39631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Unidad Jurídica </a:t>
            </a:r>
            <a:r>
              <a:rPr lang="es-ES" sz="800" dirty="0" smtClean="0"/>
              <a:t>Administrativa (1)</a:t>
            </a:r>
            <a:endParaRPr lang="es-ES" sz="800" dirty="0"/>
          </a:p>
        </p:txBody>
      </p:sp>
      <p:cxnSp>
        <p:nvCxnSpPr>
          <p:cNvPr id="93" name="115 Conector recto"/>
          <p:cNvCxnSpPr/>
          <p:nvPr/>
        </p:nvCxnSpPr>
        <p:spPr>
          <a:xfrm flipV="1">
            <a:off x="5399385" y="3276253"/>
            <a:ext cx="0" cy="358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9 Rectángulo redondeado"/>
          <p:cNvSpPr/>
          <p:nvPr/>
        </p:nvSpPr>
        <p:spPr>
          <a:xfrm>
            <a:off x="4747899" y="3430407"/>
            <a:ext cx="1233300" cy="40938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 smtClean="0"/>
              <a:t>OIR (1)</a:t>
            </a:r>
            <a:endParaRPr lang="es-E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1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</Words>
  <Application>Microsoft Office PowerPoint</Application>
  <PresentationFormat>Presentación en pantalla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Raquel Posada</dc:creator>
  <cp:lastModifiedBy>Karlen Moreno</cp:lastModifiedBy>
  <cp:revision>3</cp:revision>
  <dcterms:created xsi:type="dcterms:W3CDTF">2015-11-04T16:03:29Z</dcterms:created>
  <dcterms:modified xsi:type="dcterms:W3CDTF">2015-11-06T16:29:54Z</dcterms:modified>
</cp:coreProperties>
</file>