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opamss-srv02\datos\LAIP\UAIP%20RECEPCION%20DE%20SOLICITUDES\Control%20Solicitudes%20UAIPT%20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SOLICITUDES GESTIONADAS</a:t>
            </a:r>
            <a:r>
              <a:rPr lang="es-SV" baseline="0" dirty="0"/>
              <a:t> HASTA </a:t>
            </a:r>
            <a:endParaRPr lang="es-SV" baseline="0" dirty="0" smtClean="0"/>
          </a:p>
          <a:p>
            <a:pPr>
              <a:defRPr/>
            </a:pPr>
            <a:r>
              <a:rPr lang="es-SV" baseline="0" dirty="0" smtClean="0"/>
              <a:t>EL </a:t>
            </a:r>
            <a:r>
              <a:rPr lang="es-SV" baseline="0" dirty="0"/>
              <a:t>30 DE SEPTIEMBRE DE </a:t>
            </a:r>
            <a:r>
              <a:rPr lang="es-SV" dirty="0"/>
              <a:t>2019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Graficas!$C$2</c:f>
              <c:strCache>
                <c:ptCount val="1"/>
                <c:pt idx="0">
                  <c:v>SOLICITUDES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Graficas!$B$3:$B$11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Graficas!$C$3:$C$11</c:f>
              <c:numCache>
                <c:formatCode>General</c:formatCode>
                <c:ptCount val="9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6</c:v>
                </c:pt>
                <c:pt idx="4">
                  <c:v>10</c:v>
                </c:pt>
                <c:pt idx="5">
                  <c:v>7</c:v>
                </c:pt>
                <c:pt idx="6">
                  <c:v>9</c:v>
                </c:pt>
                <c:pt idx="7">
                  <c:v>9</c:v>
                </c:pt>
                <c:pt idx="8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D7E-4CB5-9191-2FEC9282E981}"/>
            </c:ext>
          </c:extLst>
        </c:ser>
        <c:ser>
          <c:idx val="1"/>
          <c:order val="1"/>
          <c:tx>
            <c:strRef>
              <c:f>Graficas!$D$2</c:f>
              <c:strCache>
                <c:ptCount val="1"/>
                <c:pt idx="0">
                  <c:v>REQUERIMIENTOS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Graficas!$B$3:$B$11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Graficas!$D$3:$D$11</c:f>
              <c:numCache>
                <c:formatCode>0</c:formatCode>
                <c:ptCount val="9"/>
                <c:pt idx="0">
                  <c:v>10</c:v>
                </c:pt>
                <c:pt idx="1">
                  <c:v>10</c:v>
                </c:pt>
                <c:pt idx="2">
                  <c:v>8</c:v>
                </c:pt>
                <c:pt idx="3">
                  <c:v>11</c:v>
                </c:pt>
                <c:pt idx="4">
                  <c:v>19</c:v>
                </c:pt>
                <c:pt idx="5">
                  <c:v>10</c:v>
                </c:pt>
                <c:pt idx="6">
                  <c:v>14</c:v>
                </c:pt>
                <c:pt idx="7">
                  <c:v>18</c:v>
                </c:pt>
                <c:pt idx="8">
                  <c:v>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D7E-4CB5-9191-2FEC9282E9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axId val="382799688"/>
        <c:axId val="382800080"/>
      </c:barChart>
      <c:lineChart>
        <c:grouping val="standard"/>
        <c:varyColors val="0"/>
        <c:ser>
          <c:idx val="2"/>
          <c:order val="2"/>
          <c:tx>
            <c:strRef>
              <c:f>Graficas!$E$2</c:f>
              <c:strCache>
                <c:ptCount val="1"/>
                <c:pt idx="0">
                  <c:v>TIEMPO PROMEDIO
 RESPUESTA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>
              <a:outerShdw blurRad="50800" dist="38100" dir="5400000" algn="ctr" rotWithShape="0">
                <a:srgbClr val="000000">
                  <a:alpha val="43137"/>
                </a:srgbClr>
              </a:outerShdw>
            </a:effectLst>
          </c:spPr>
          <c:marker>
            <c:symbol val="circle"/>
            <c:size val="10"/>
            <c:spPr>
              <a:gradFill>
                <a:gsLst>
                  <a:gs pos="0">
                    <a:schemeClr val="accent3"/>
                  </a:gs>
                  <a:gs pos="46000">
                    <a:schemeClr val="accent3"/>
                  </a:gs>
                  <a:gs pos="100000">
                    <a:schemeClr val="accent3">
                      <a:lumMod val="20000"/>
                      <a:lumOff val="80000"/>
                      <a:alpha val="0"/>
                    </a:schemeClr>
                  </a:gs>
                </a:gsLst>
                <a:path path="circle">
                  <a:fillToRect l="50000" t="-80000" r="50000" b="180000"/>
                </a:path>
              </a:gradFill>
              <a:ln w="9525" cap="flat" cmpd="sng" algn="ctr">
                <a:solidFill>
                  <a:srgbClr val="FF0000"/>
                </a:solidFill>
                <a:round/>
              </a:ln>
              <a:effectLst>
                <a:outerShdw blurRad="50800" dist="38100" dir="5400000" algn="ctr" rotWithShape="0">
                  <a:srgbClr val="000000">
                    <a:alpha val="43137"/>
                  </a:srgbClr>
                </a:outerShdw>
              </a:effectLst>
            </c:spPr>
          </c:marker>
          <c:dPt>
            <c:idx val="1"/>
            <c:marker>
              <c:symbol val="circle"/>
              <c:size val="10"/>
              <c:spPr>
                <a:gradFill>
                  <a:gsLst>
                    <a:gs pos="0">
                      <a:schemeClr val="accent3"/>
                    </a:gs>
                    <a:gs pos="46000">
                      <a:schemeClr val="accent3"/>
                    </a:gs>
                    <a:gs pos="100000">
                      <a:schemeClr val="accent3">
                        <a:lumMod val="20000"/>
                        <a:lumOff val="80000"/>
                        <a:alpha val="0"/>
                      </a:schemeClr>
                    </a:gs>
                  </a:gsLst>
                  <a:path path="circle">
                    <a:fillToRect l="50000" t="-80000" r="50000" b="180000"/>
                  </a:path>
                </a:gradFill>
                <a:ln w="9525" cap="flat" cmpd="sng" algn="ctr">
                  <a:solidFill>
                    <a:srgbClr val="FF0000"/>
                  </a:solidFill>
                  <a:round/>
                </a:ln>
                <a:effectLst>
                  <a:outerShdw blurRad="50800" dist="38100" dir="5400000" algn="ctr" rotWithShape="0">
                    <a:srgbClr val="000000">
                      <a:alpha val="43137"/>
                    </a:srgbClr>
                  </a:outerShdw>
                </a:effectLst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DD7E-4CB5-9191-2FEC9282E9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Graficas!$B$3:$B$11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Graficas!$E$3:$E$11</c:f>
              <c:numCache>
                <c:formatCode>0</c:formatCode>
                <c:ptCount val="9"/>
                <c:pt idx="0">
                  <c:v>8</c:v>
                </c:pt>
                <c:pt idx="1">
                  <c:v>8</c:v>
                </c:pt>
                <c:pt idx="2">
                  <c:v>7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  <c:pt idx="6">
                  <c:v>6</c:v>
                </c:pt>
                <c:pt idx="7">
                  <c:v>7</c:v>
                </c:pt>
                <c:pt idx="8">
                  <c:v>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DD7E-4CB5-9191-2FEC9282E9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2799688"/>
        <c:axId val="382800080"/>
      </c:lineChart>
      <c:catAx>
        <c:axId val="382799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82800080"/>
        <c:crosses val="autoZero"/>
        <c:auto val="1"/>
        <c:lblAlgn val="ctr"/>
        <c:lblOffset val="100"/>
        <c:noMultiLvlLbl val="0"/>
      </c:catAx>
      <c:valAx>
        <c:axId val="38280008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82799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859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2147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870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716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6455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163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7769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8414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011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500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2050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B5C3E-2751-49A5-AECE-A024F88EC229}" type="datetimeFigureOut">
              <a:rPr lang="es-SV" smtClean="0"/>
              <a:t>14/10/2019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63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11" y="453575"/>
            <a:ext cx="3030351" cy="111010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6526716" y="6529715"/>
            <a:ext cx="52824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SV" sz="105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Unidad de Acceso a la Información Pública y Transparencia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333080"/>
              </p:ext>
            </p:extLst>
          </p:nvPr>
        </p:nvGraphicFramePr>
        <p:xfrm>
          <a:off x="442520" y="2169307"/>
          <a:ext cx="3396312" cy="23943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8443"/>
                <a:gridCol w="700215"/>
                <a:gridCol w="1079157"/>
                <a:gridCol w="848497"/>
              </a:tblGrid>
              <a:tr h="17523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2019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5402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u="none" strike="noStrike" dirty="0">
                          <a:effectLst/>
                        </a:rPr>
                        <a:t>MES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u="none" strike="noStrike">
                          <a:effectLst/>
                        </a:rPr>
                        <a:t>SOLICITUDES</a:t>
                      </a:r>
                      <a:endParaRPr lang="es-E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u="none" strike="noStrike" dirty="0">
                          <a:effectLst/>
                        </a:rPr>
                        <a:t>REQUERIMIENTOS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u="none" strike="noStrike" dirty="0">
                          <a:effectLst/>
                        </a:rPr>
                        <a:t>TIEMPO PROMEDIO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 RESPUESTA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ENERO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10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10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8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FEBRERO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9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10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8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MARZO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8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8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7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ABRIL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6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11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8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MAYO</a:t>
                      </a:r>
                      <a:endParaRPr lang="es-E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10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19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8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JUNIO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7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10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8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>
                          <a:effectLst/>
                        </a:rPr>
                        <a:t>JULIO</a:t>
                      </a:r>
                      <a:endParaRPr lang="es-E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9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14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6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AGOSTO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9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18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7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u="none" strike="noStrike" dirty="0">
                          <a:effectLst/>
                        </a:rPr>
                        <a:t>SEPTIEMBRE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11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31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6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523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TOTAL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79</a:t>
                      </a:r>
                      <a:endParaRPr lang="es-ES" sz="10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>
                          <a:effectLst/>
                        </a:rPr>
                        <a:t>131</a:t>
                      </a:r>
                      <a:endParaRPr lang="es-ES" sz="1000" b="1" i="0" u="none" strike="noStrike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u="none" strike="noStrike" dirty="0">
                          <a:effectLst/>
                        </a:rPr>
                        <a:t>17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88F33608-EE6C-48BA-9FEF-37A2505AD6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7343863"/>
              </p:ext>
            </p:extLst>
          </p:nvPr>
        </p:nvGraphicFramePr>
        <p:xfrm>
          <a:off x="4028302" y="453575"/>
          <a:ext cx="7982465" cy="5577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06699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64</Words>
  <Application>Microsoft Office PowerPoint</Application>
  <PresentationFormat>Panorámica</PresentationFormat>
  <Paragraphs>48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Marlene Solano</dc:creator>
  <cp:lastModifiedBy>Lizza Marisol Gómez</cp:lastModifiedBy>
  <cp:revision>20</cp:revision>
  <dcterms:created xsi:type="dcterms:W3CDTF">2017-09-06T15:15:28Z</dcterms:created>
  <dcterms:modified xsi:type="dcterms:W3CDTF">2019-10-14T21:34:58Z</dcterms:modified>
</cp:coreProperties>
</file>