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8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opamss-srv02\datos\LAIP\UAIP%20RECEPCION%20DE%20SOLICITUDES\Control%20Solicitudes%20UAIPT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1800" b="1" i="0" cap="all" baseline="0">
                <a:effectLst/>
              </a:rPr>
              <a:t>ESTADISTICAS DE SOLICITUDES GESTIONADAS EN COAMSS/OPAMSS </a:t>
            </a:r>
            <a:endParaRPr lang="es-SV">
              <a:effectLst/>
            </a:endParaRPr>
          </a:p>
          <a:p>
            <a:pPr>
              <a:defRPr/>
            </a:pPr>
            <a:r>
              <a:rPr lang="es-SV"/>
              <a:t>Enero a junio 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Graficas!$C$107</c:f>
              <c:strCache>
                <c:ptCount val="1"/>
                <c:pt idx="0">
                  <c:v>SOLICITUDES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Graficas!$B$108:$B$109</c:f>
              <c:strCache>
                <c:ptCount val="2"/>
                <c:pt idx="0">
                  <c:v>TRIMESTRE 1</c:v>
                </c:pt>
                <c:pt idx="1">
                  <c:v>TRIMESTRE 2</c:v>
                </c:pt>
              </c:strCache>
            </c:strRef>
          </c:cat>
          <c:val>
            <c:numRef>
              <c:f>Graficas!$C$108:$C$109</c:f>
              <c:numCache>
                <c:formatCode>General</c:formatCode>
                <c:ptCount val="2"/>
                <c:pt idx="0">
                  <c:v>26</c:v>
                </c:pt>
                <c:pt idx="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21-48D1-B5D9-5F98270BECF8}"/>
            </c:ext>
          </c:extLst>
        </c:ser>
        <c:ser>
          <c:idx val="1"/>
          <c:order val="1"/>
          <c:tx>
            <c:strRef>
              <c:f>Graficas!$D$107</c:f>
              <c:strCache>
                <c:ptCount val="1"/>
                <c:pt idx="0">
                  <c:v>REQUERIMIENTOS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Graficas!$B$108:$B$109</c:f>
              <c:strCache>
                <c:ptCount val="2"/>
                <c:pt idx="0">
                  <c:v>TRIMESTRE 1</c:v>
                </c:pt>
                <c:pt idx="1">
                  <c:v>TRIMESTRE 2</c:v>
                </c:pt>
              </c:strCache>
            </c:strRef>
          </c:cat>
          <c:val>
            <c:numRef>
              <c:f>Graficas!$D$108:$D$109</c:f>
              <c:numCache>
                <c:formatCode>General</c:formatCode>
                <c:ptCount val="2"/>
                <c:pt idx="0">
                  <c:v>62</c:v>
                </c:pt>
                <c:pt idx="1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21-48D1-B5D9-5F98270BEC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axId val="30164096"/>
        <c:axId val="30165632"/>
      </c:barChart>
      <c:lineChart>
        <c:grouping val="standard"/>
        <c:varyColors val="0"/>
        <c:ser>
          <c:idx val="2"/>
          <c:order val="2"/>
          <c:tx>
            <c:strRef>
              <c:f>Graficas!$E$107</c:f>
              <c:strCache>
                <c:ptCount val="1"/>
                <c:pt idx="0">
                  <c:v>TIEMPO PROMEDIO
 RESPUESTA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>
              <a:outerShdw blurRad="50800" dist="38100" dir="5400000" algn="ctr" rotWithShape="0">
                <a:srgbClr val="000000">
                  <a:alpha val="43137"/>
                </a:srgbClr>
              </a:outerShdw>
            </a:effectLst>
          </c:spPr>
          <c:marker>
            <c:symbol val="circle"/>
            <c:size val="21"/>
            <c:spPr>
              <a:solidFill>
                <a:schemeClr val="accent6"/>
              </a:solidFill>
              <a:ln w="9525" cap="flat" cmpd="sng" algn="ctr">
                <a:solidFill>
                  <a:schemeClr val="accent6"/>
                </a:solidFill>
                <a:round/>
              </a:ln>
              <a:effectLst>
                <a:outerShdw blurRad="50800" dist="38100" dir="5400000" algn="ctr" rotWithShape="0">
                  <a:srgbClr val="000000">
                    <a:alpha val="43137"/>
                  </a:srgbClr>
                </a:outerShdw>
              </a:effectLst>
            </c:spPr>
          </c:marker>
          <c:dPt>
            <c:idx val="1"/>
            <c:marker>
              <c:symbol val="circle"/>
              <c:size val="21"/>
              <c:spPr>
                <a:solidFill>
                  <a:schemeClr val="accent6"/>
                </a:solidFill>
                <a:ln w="9525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5400000" algn="ctr" rotWithShape="0">
                    <a:srgbClr val="000000">
                      <a:alpha val="43137"/>
                    </a:srgbClr>
                  </a:outerShdw>
                </a:effectLst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4821-48D1-B5D9-5F98270BECF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Graficas!$B$108:$B$109</c:f>
              <c:strCache>
                <c:ptCount val="2"/>
                <c:pt idx="0">
                  <c:v>TRIMESTRE 1</c:v>
                </c:pt>
                <c:pt idx="1">
                  <c:v>TRIMESTRE 2</c:v>
                </c:pt>
              </c:strCache>
            </c:strRef>
          </c:cat>
          <c:val>
            <c:numRef>
              <c:f>Graficas!$E$108:$E$109</c:f>
              <c:numCache>
                <c:formatCode>General</c:formatCode>
                <c:ptCount val="2"/>
                <c:pt idx="0">
                  <c:v>7</c:v>
                </c:pt>
                <c:pt idx="1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821-48D1-B5D9-5F98270BEC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164096"/>
        <c:axId val="30165632"/>
      </c:lineChart>
      <c:catAx>
        <c:axId val="30164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0165632"/>
        <c:crosses val="autoZero"/>
        <c:auto val="1"/>
        <c:lblAlgn val="ctr"/>
        <c:lblOffset val="100"/>
        <c:noMultiLvlLbl val="0"/>
      </c:catAx>
      <c:valAx>
        <c:axId val="30165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0164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8593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2147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8700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716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6455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81636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77690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84149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3011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15001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2050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B5C3E-2751-49A5-AECE-A024F88EC229}" type="datetimeFigureOut">
              <a:rPr lang="es-SV" smtClean="0"/>
              <a:t>20/9/2018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996D5-146E-44B2-91FC-9BF68B00926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863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41B4CC2D-DADE-4DFB-BDF8-9068B03288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6471429"/>
              </p:ext>
            </p:extLst>
          </p:nvPr>
        </p:nvGraphicFramePr>
        <p:xfrm>
          <a:off x="1388533" y="1331413"/>
          <a:ext cx="8584987" cy="4195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526716" y="6529715"/>
            <a:ext cx="52824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SV" sz="105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Unidad de Acceso a la Información Pública y Transparencia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563738"/>
              </p:ext>
            </p:extLst>
          </p:nvPr>
        </p:nvGraphicFramePr>
        <p:xfrm>
          <a:off x="2963226" y="5636365"/>
          <a:ext cx="5435599" cy="51435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569140">
                  <a:extLst>
                    <a:ext uri="{9D8B030D-6E8A-4147-A177-3AD203B41FA5}">
                      <a16:colId xmlns:a16="http://schemas.microsoft.com/office/drawing/2014/main" val="749388396"/>
                    </a:ext>
                  </a:extLst>
                </a:gridCol>
                <a:gridCol w="988000">
                  <a:extLst>
                    <a:ext uri="{9D8B030D-6E8A-4147-A177-3AD203B41FA5}">
                      <a16:colId xmlns:a16="http://schemas.microsoft.com/office/drawing/2014/main" val="1802164410"/>
                    </a:ext>
                  </a:extLst>
                </a:gridCol>
                <a:gridCol w="1407352">
                  <a:extLst>
                    <a:ext uri="{9D8B030D-6E8A-4147-A177-3AD203B41FA5}">
                      <a16:colId xmlns:a16="http://schemas.microsoft.com/office/drawing/2014/main" val="1762227904"/>
                    </a:ext>
                  </a:extLst>
                </a:gridCol>
                <a:gridCol w="2471107">
                  <a:extLst>
                    <a:ext uri="{9D8B030D-6E8A-4147-A177-3AD203B41FA5}">
                      <a16:colId xmlns:a16="http://schemas.microsoft.com/office/drawing/2014/main" val="1778088936"/>
                    </a:ext>
                  </a:extLst>
                </a:gridCol>
              </a:tblGrid>
              <a:tr h="3541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 dirty="0">
                          <a:effectLst/>
                        </a:rPr>
                        <a:t>TOTALES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 dirty="0">
                          <a:effectLst/>
                        </a:rPr>
                        <a:t>SOLICITUDES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 dirty="0">
                          <a:effectLst/>
                        </a:rPr>
                        <a:t>REQUERIMIENTOS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 dirty="0">
                          <a:effectLst/>
                        </a:rPr>
                        <a:t>TIEMPO PROMEDIO</a:t>
                      </a:r>
                      <a:br>
                        <a:rPr lang="es-SV" sz="800" u="none" strike="noStrike" dirty="0">
                          <a:effectLst/>
                        </a:rPr>
                      </a:br>
                      <a:r>
                        <a:rPr lang="es-SV" sz="800" u="none" strike="noStrike" dirty="0">
                          <a:effectLst/>
                        </a:rPr>
                        <a:t> RESPUESTA</a:t>
                      </a:r>
                      <a:endParaRPr lang="es-SV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42093037"/>
                  </a:ext>
                </a:extLst>
              </a:tr>
              <a:tr h="160238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4852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4242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29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Marlene Solano</dc:creator>
  <cp:lastModifiedBy>Marlene Solano</cp:lastModifiedBy>
  <cp:revision>17</cp:revision>
  <dcterms:created xsi:type="dcterms:W3CDTF">2017-09-06T15:15:28Z</dcterms:created>
  <dcterms:modified xsi:type="dcterms:W3CDTF">2018-09-20T17:58:53Z</dcterms:modified>
</cp:coreProperties>
</file>