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6" r:id="rId2"/>
    <p:sldId id="262" r:id="rId3"/>
    <p:sldId id="305" r:id="rId4"/>
    <p:sldId id="290" r:id="rId5"/>
    <p:sldId id="266" r:id="rId6"/>
    <p:sldId id="263" r:id="rId7"/>
    <p:sldId id="303" r:id="rId8"/>
    <p:sldId id="304" r:id="rId9"/>
    <p:sldId id="312" r:id="rId10"/>
    <p:sldId id="288" r:id="rId11"/>
    <p:sldId id="308" r:id="rId12"/>
    <p:sldId id="267" r:id="rId13"/>
    <p:sldId id="270" r:id="rId14"/>
    <p:sldId id="271" r:id="rId15"/>
    <p:sldId id="272" r:id="rId16"/>
    <p:sldId id="293" r:id="rId17"/>
    <p:sldId id="294" r:id="rId18"/>
    <p:sldId id="313" r:id="rId19"/>
    <p:sldId id="297" r:id="rId20"/>
    <p:sldId id="295" r:id="rId21"/>
    <p:sldId id="273" r:id="rId22"/>
    <p:sldId id="291" r:id="rId23"/>
    <p:sldId id="311" r:id="rId24"/>
    <p:sldId id="300" r:id="rId25"/>
    <p:sldId id="274" r:id="rId26"/>
    <p:sldId id="275" r:id="rId27"/>
    <p:sldId id="276" r:id="rId28"/>
    <p:sldId id="277" r:id="rId29"/>
    <p:sldId id="278" r:id="rId30"/>
    <p:sldId id="279" r:id="rId31"/>
    <p:sldId id="309" r:id="rId32"/>
    <p:sldId id="280" r:id="rId33"/>
    <p:sldId id="281" r:id="rId34"/>
    <p:sldId id="282" r:id="rId35"/>
    <p:sldId id="283" r:id="rId36"/>
    <p:sldId id="284" r:id="rId37"/>
    <p:sldId id="298" r:id="rId38"/>
    <p:sldId id="301" r:id="rId39"/>
    <p:sldId id="286" r:id="rId40"/>
    <p:sldId id="302" r:id="rId41"/>
  </p:sldIdLst>
  <p:sldSz cx="9144000" cy="6858000" type="screen4x3"/>
  <p:notesSz cx="7023100" cy="9309100"/>
  <p:defaultTextStyle>
    <a:defPPr>
      <a:defRPr lang="es-S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A76"/>
    <a:srgbClr val="1E925E"/>
    <a:srgbClr val="1D8F5B"/>
    <a:srgbClr val="1A8052"/>
    <a:srgbClr val="09852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4171" autoAdjust="0"/>
  </p:normalViewPr>
  <p:slideViewPr>
    <p:cSldViewPr>
      <p:cViewPr varScale="1">
        <p:scale>
          <a:sx n="104" d="100"/>
          <a:sy n="104" d="100"/>
        </p:scale>
        <p:origin x="199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238" cy="465138"/>
          </a:xfrm>
          <a:prstGeom prst="rect">
            <a:avLst/>
          </a:prstGeom>
        </p:spPr>
        <p:txBody>
          <a:bodyPr vert="horz" lIns="93324" tIns="46662" rIns="93324" bIns="46662" rtlCol="0"/>
          <a:lstStyle>
            <a:lvl1pPr algn="l" eaLnBrk="1" hangingPunct="1">
              <a:defRPr sz="1200">
                <a:cs typeface="Arial" charset="0"/>
              </a:defRPr>
            </a:lvl1pPr>
          </a:lstStyle>
          <a:p>
            <a:pPr>
              <a:defRPr/>
            </a:pPr>
            <a:endParaRPr lang="es-SV"/>
          </a:p>
        </p:txBody>
      </p:sp>
      <p:sp>
        <p:nvSpPr>
          <p:cNvPr id="3" name="2 Marcador de fecha"/>
          <p:cNvSpPr>
            <a:spLocks noGrp="1"/>
          </p:cNvSpPr>
          <p:nvPr>
            <p:ph type="dt" idx="1"/>
          </p:nvPr>
        </p:nvSpPr>
        <p:spPr>
          <a:xfrm>
            <a:off x="3978275" y="0"/>
            <a:ext cx="3043238" cy="465138"/>
          </a:xfrm>
          <a:prstGeom prst="rect">
            <a:avLst/>
          </a:prstGeom>
        </p:spPr>
        <p:txBody>
          <a:bodyPr vert="horz" lIns="93324" tIns="46662" rIns="93324" bIns="46662" rtlCol="0"/>
          <a:lstStyle>
            <a:lvl1pPr algn="r" eaLnBrk="1" hangingPunct="1">
              <a:defRPr sz="1200">
                <a:cs typeface="Arial" charset="0"/>
              </a:defRPr>
            </a:lvl1pPr>
          </a:lstStyle>
          <a:p>
            <a:pPr>
              <a:defRPr/>
            </a:pPr>
            <a:fld id="{65B83FA8-CE8A-4D9D-A2FD-9FDBA32FA88B}" type="datetimeFigureOut">
              <a:rPr lang="es-SV"/>
              <a:pPr>
                <a:defRPr/>
              </a:pPr>
              <a:t>12/9/2018</a:t>
            </a:fld>
            <a:endParaRPr lang="es-SV" dirty="0"/>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s-SV" noProof="0" dirty="0"/>
          </a:p>
        </p:txBody>
      </p:sp>
      <p:sp>
        <p:nvSpPr>
          <p:cNvPr id="5" name="4 Marcador de notas"/>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SV" noProof="0"/>
          </a:p>
        </p:txBody>
      </p:sp>
      <p:sp>
        <p:nvSpPr>
          <p:cNvPr id="6" name="5 Marcador de pie de página"/>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hangingPunct="1">
              <a:defRPr sz="1200">
                <a:cs typeface="Arial" charset="0"/>
              </a:defRPr>
            </a:lvl1pPr>
          </a:lstStyle>
          <a:p>
            <a:pPr>
              <a:defRPr/>
            </a:pPr>
            <a:endParaRPr lang="es-SV"/>
          </a:p>
        </p:txBody>
      </p:sp>
      <p:sp>
        <p:nvSpPr>
          <p:cNvPr id="7" name="6 Marcador de número de diapositiva"/>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091BB688-A6AE-44DC-B3C6-26CA01E53C82}"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04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238" indent="-290513">
              <a:defRPr>
                <a:solidFill>
                  <a:schemeClr val="tx1"/>
                </a:solidFill>
                <a:latin typeface="Calibri" panose="020F0502020204030204" pitchFamily="34" charset="0"/>
                <a:cs typeface="Arial" panose="020B0604020202020204" pitchFamily="34" charset="0"/>
              </a:defRPr>
            </a:lvl2pPr>
            <a:lvl3pPr marL="1165225" indent="-231775">
              <a:defRPr>
                <a:solidFill>
                  <a:schemeClr val="tx1"/>
                </a:solidFill>
                <a:latin typeface="Calibri" panose="020F0502020204030204" pitchFamily="34" charset="0"/>
                <a:cs typeface="Arial" panose="020B0604020202020204" pitchFamily="34" charset="0"/>
              </a:defRPr>
            </a:lvl3pPr>
            <a:lvl4pPr marL="1631950" indent="-231775">
              <a:defRPr>
                <a:solidFill>
                  <a:schemeClr val="tx1"/>
                </a:solidFill>
                <a:latin typeface="Calibri" panose="020F0502020204030204" pitchFamily="34" charset="0"/>
                <a:cs typeface="Arial" panose="020B0604020202020204" pitchFamily="34" charset="0"/>
              </a:defRPr>
            </a:lvl4pPr>
            <a:lvl5pPr marL="2098675" indent="-231775">
              <a:defRPr>
                <a:solidFill>
                  <a:schemeClr val="tx1"/>
                </a:solidFill>
                <a:latin typeface="Calibri" panose="020F0502020204030204"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4E6BA42-B1D4-4BC4-9D19-C1213A8FEA90}" type="slidenum">
              <a:rPr lang="es-SV" altLang="es-SV" smtClean="0"/>
              <a:pPr/>
              <a:t>17</a:t>
            </a:fld>
            <a:endParaRPr lang="es-SV" altLang="es-SV"/>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238" indent="-290513">
              <a:defRPr>
                <a:solidFill>
                  <a:schemeClr val="tx1"/>
                </a:solidFill>
                <a:latin typeface="Calibri" panose="020F0502020204030204" pitchFamily="34" charset="0"/>
                <a:cs typeface="Arial" panose="020B0604020202020204" pitchFamily="34" charset="0"/>
              </a:defRPr>
            </a:lvl2pPr>
            <a:lvl3pPr marL="1165225" indent="-231775">
              <a:defRPr>
                <a:solidFill>
                  <a:schemeClr val="tx1"/>
                </a:solidFill>
                <a:latin typeface="Calibri" panose="020F0502020204030204" pitchFamily="34" charset="0"/>
                <a:cs typeface="Arial" panose="020B0604020202020204" pitchFamily="34" charset="0"/>
              </a:defRPr>
            </a:lvl3pPr>
            <a:lvl4pPr marL="1631950" indent="-231775">
              <a:defRPr>
                <a:solidFill>
                  <a:schemeClr val="tx1"/>
                </a:solidFill>
                <a:latin typeface="Calibri" panose="020F0502020204030204" pitchFamily="34" charset="0"/>
                <a:cs typeface="Arial" panose="020B0604020202020204" pitchFamily="34" charset="0"/>
              </a:defRPr>
            </a:lvl4pPr>
            <a:lvl5pPr marL="2098675" indent="-231775">
              <a:defRPr>
                <a:solidFill>
                  <a:schemeClr val="tx1"/>
                </a:solidFill>
                <a:latin typeface="Calibri" panose="020F0502020204030204"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8773ED3-39B9-4E32-AEF3-B1F6EA98CDEF}" type="slidenum">
              <a:rPr lang="es-SV" altLang="es-SV" smtClean="0"/>
              <a:pPr/>
              <a:t>18</a:t>
            </a:fld>
            <a:endParaRPr lang="es-SV" altLang="es-SV"/>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238" indent="-290513">
              <a:defRPr>
                <a:solidFill>
                  <a:schemeClr val="tx1"/>
                </a:solidFill>
                <a:latin typeface="Calibri" panose="020F0502020204030204" pitchFamily="34" charset="0"/>
                <a:cs typeface="Arial" panose="020B0604020202020204" pitchFamily="34" charset="0"/>
              </a:defRPr>
            </a:lvl2pPr>
            <a:lvl3pPr marL="1165225" indent="-231775">
              <a:defRPr>
                <a:solidFill>
                  <a:schemeClr val="tx1"/>
                </a:solidFill>
                <a:latin typeface="Calibri" panose="020F0502020204030204" pitchFamily="34" charset="0"/>
                <a:cs typeface="Arial" panose="020B0604020202020204" pitchFamily="34" charset="0"/>
              </a:defRPr>
            </a:lvl3pPr>
            <a:lvl4pPr marL="1631950" indent="-231775">
              <a:defRPr>
                <a:solidFill>
                  <a:schemeClr val="tx1"/>
                </a:solidFill>
                <a:latin typeface="Calibri" panose="020F0502020204030204" pitchFamily="34" charset="0"/>
                <a:cs typeface="Arial" panose="020B0604020202020204" pitchFamily="34" charset="0"/>
              </a:defRPr>
            </a:lvl4pPr>
            <a:lvl5pPr marL="2098675" indent="-231775">
              <a:defRPr>
                <a:solidFill>
                  <a:schemeClr val="tx1"/>
                </a:solidFill>
                <a:latin typeface="Calibri" panose="020F0502020204030204"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9BA8E1-0514-443F-ACD7-6E331AB67A1A}" type="slidenum">
              <a:rPr lang="es-SV" altLang="es-SV" smtClean="0"/>
              <a:pPr/>
              <a:t>20</a:t>
            </a:fld>
            <a:endParaRPr lang="es-SV" altLang="es-S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SV" altLang="es-SV"/>
          </a:p>
        </p:txBody>
      </p:sp>
      <p:sp>
        <p:nvSpPr>
          <p:cNvPr id="2970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CEC34DA-F13A-4BC6-A0C4-CE2EB832C400}" type="slidenum">
              <a:rPr lang="es-SV" altLang="es-SV" smtClean="0"/>
              <a:pPr/>
              <a:t>23</a:t>
            </a:fld>
            <a:endParaRPr lang="es-SV" altLang="es-SV"/>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SV" altLang="es-SV"/>
          </a:p>
        </p:txBody>
      </p:sp>
      <p:sp>
        <p:nvSpPr>
          <p:cNvPr id="471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238" indent="-290513">
              <a:defRPr>
                <a:solidFill>
                  <a:schemeClr val="tx1"/>
                </a:solidFill>
                <a:latin typeface="Calibri" panose="020F0502020204030204" pitchFamily="34" charset="0"/>
                <a:cs typeface="Arial" panose="020B0604020202020204" pitchFamily="34" charset="0"/>
              </a:defRPr>
            </a:lvl2pPr>
            <a:lvl3pPr marL="1165225" indent="-231775">
              <a:defRPr>
                <a:solidFill>
                  <a:schemeClr val="tx1"/>
                </a:solidFill>
                <a:latin typeface="Calibri" panose="020F0502020204030204" pitchFamily="34" charset="0"/>
                <a:cs typeface="Arial" panose="020B0604020202020204" pitchFamily="34" charset="0"/>
              </a:defRPr>
            </a:lvl3pPr>
            <a:lvl4pPr marL="1631950" indent="-231775">
              <a:defRPr>
                <a:solidFill>
                  <a:schemeClr val="tx1"/>
                </a:solidFill>
                <a:latin typeface="Calibri" panose="020F0502020204030204" pitchFamily="34" charset="0"/>
                <a:cs typeface="Arial" panose="020B0604020202020204" pitchFamily="34" charset="0"/>
              </a:defRPr>
            </a:lvl4pPr>
            <a:lvl5pPr marL="2098675" indent="-231775">
              <a:defRPr>
                <a:solidFill>
                  <a:schemeClr val="tx1"/>
                </a:solidFill>
                <a:latin typeface="Calibri" panose="020F0502020204030204"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49E034-A942-4B98-AB7D-A59D79B3A86B}" type="slidenum">
              <a:rPr lang="es-SV" altLang="es-SV" smtClean="0"/>
              <a:pPr/>
              <a:t>39</a:t>
            </a:fld>
            <a:endParaRPr lang="es-SV" altLang="es-SV"/>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SV" altLang="es-SV"/>
          </a:p>
        </p:txBody>
      </p:sp>
      <p:sp>
        <p:nvSpPr>
          <p:cNvPr id="491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7238" indent="-290513">
              <a:defRPr>
                <a:solidFill>
                  <a:schemeClr val="tx1"/>
                </a:solidFill>
                <a:latin typeface="Calibri" panose="020F0502020204030204" pitchFamily="34" charset="0"/>
                <a:cs typeface="Arial" panose="020B0604020202020204" pitchFamily="34" charset="0"/>
              </a:defRPr>
            </a:lvl2pPr>
            <a:lvl3pPr marL="1165225" indent="-231775">
              <a:defRPr>
                <a:solidFill>
                  <a:schemeClr val="tx1"/>
                </a:solidFill>
                <a:latin typeface="Calibri" panose="020F0502020204030204" pitchFamily="34" charset="0"/>
                <a:cs typeface="Arial" panose="020B0604020202020204" pitchFamily="34" charset="0"/>
              </a:defRPr>
            </a:lvl3pPr>
            <a:lvl4pPr marL="1631950" indent="-231775">
              <a:defRPr>
                <a:solidFill>
                  <a:schemeClr val="tx1"/>
                </a:solidFill>
                <a:latin typeface="Calibri" panose="020F0502020204030204" pitchFamily="34" charset="0"/>
                <a:cs typeface="Arial" panose="020B0604020202020204" pitchFamily="34" charset="0"/>
              </a:defRPr>
            </a:lvl4pPr>
            <a:lvl5pPr marL="2098675" indent="-231775">
              <a:defRPr>
                <a:solidFill>
                  <a:schemeClr val="tx1"/>
                </a:solidFill>
                <a:latin typeface="Calibri" panose="020F0502020204030204" pitchFamily="34" charset="0"/>
                <a:cs typeface="Arial" panose="020B060402020202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BBE2EC0-A76C-4649-B3C8-34C5EF77A4D8}" type="slidenum">
              <a:rPr lang="es-SV" altLang="es-SV" smtClean="0"/>
              <a:pPr/>
              <a:t>40</a:t>
            </a:fld>
            <a:endParaRPr lang="es-SV" alt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06" indent="0" algn="ctr">
              <a:buNone/>
              <a:defRPr>
                <a:solidFill>
                  <a:schemeClr val="tx1">
                    <a:tint val="75000"/>
                  </a:schemeClr>
                </a:solidFill>
              </a:defRPr>
            </a:lvl2pPr>
            <a:lvl3pPr marL="914211" indent="0" algn="ctr">
              <a:buNone/>
              <a:defRPr>
                <a:solidFill>
                  <a:schemeClr val="tx1">
                    <a:tint val="75000"/>
                  </a:schemeClr>
                </a:solidFill>
              </a:defRPr>
            </a:lvl3pPr>
            <a:lvl4pPr marL="1371317" indent="0" algn="ctr">
              <a:buNone/>
              <a:defRPr>
                <a:solidFill>
                  <a:schemeClr val="tx1">
                    <a:tint val="75000"/>
                  </a:schemeClr>
                </a:solidFill>
              </a:defRPr>
            </a:lvl4pPr>
            <a:lvl5pPr marL="1828423" indent="0" algn="ctr">
              <a:buNone/>
              <a:defRPr>
                <a:solidFill>
                  <a:schemeClr val="tx1">
                    <a:tint val="75000"/>
                  </a:schemeClr>
                </a:solidFill>
              </a:defRPr>
            </a:lvl5pPr>
            <a:lvl6pPr marL="2285528" indent="0" algn="ctr">
              <a:buNone/>
              <a:defRPr>
                <a:solidFill>
                  <a:schemeClr val="tx1">
                    <a:tint val="75000"/>
                  </a:schemeClr>
                </a:solidFill>
              </a:defRPr>
            </a:lvl6pPr>
            <a:lvl7pPr marL="2742634" indent="0" algn="ctr">
              <a:buNone/>
              <a:defRPr>
                <a:solidFill>
                  <a:schemeClr val="tx1">
                    <a:tint val="75000"/>
                  </a:schemeClr>
                </a:solidFill>
              </a:defRPr>
            </a:lvl7pPr>
            <a:lvl8pPr marL="3199740" indent="0" algn="ctr">
              <a:buNone/>
              <a:defRPr>
                <a:solidFill>
                  <a:schemeClr val="tx1">
                    <a:tint val="75000"/>
                  </a:schemeClr>
                </a:solidFill>
              </a:defRPr>
            </a:lvl8pPr>
            <a:lvl9pPr marL="3656845" indent="0" algn="ctr">
              <a:buNone/>
              <a:defRPr>
                <a:solidFill>
                  <a:schemeClr val="tx1">
                    <a:tint val="75000"/>
                  </a:schemeClr>
                </a:solidFill>
              </a:defRPr>
            </a:lvl9pPr>
          </a:lstStyle>
          <a:p>
            <a:r>
              <a:rPr lang="es-ES"/>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DEF9C056-AE05-457C-9E15-C0FE17E42452}" type="datetimeFigureOut">
              <a:rPr lang="es-SV"/>
              <a:pPr>
                <a:defRPr/>
              </a:pPr>
              <a:t>12/9/2018</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0EC642F-DF4D-4180-8668-D2E7267F7481}" type="slidenum">
              <a:rPr lang="es-SV" altLang="es-SV"/>
              <a:pPr>
                <a:defRPr/>
              </a:pPr>
              <a:t>‹Nº›</a:t>
            </a:fld>
            <a:endParaRPr lang="es-SV" altLang="es-SV"/>
          </a:p>
        </p:txBody>
      </p:sp>
    </p:spTree>
    <p:extLst>
      <p:ext uri="{BB962C8B-B14F-4D97-AF65-F5344CB8AC3E}">
        <p14:creationId xmlns:p14="http://schemas.microsoft.com/office/powerpoint/2010/main" val="364144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AA796CEF-5EB5-49DA-9E5C-74BF06555A22}" type="datetimeFigureOut">
              <a:rPr lang="es-SV"/>
              <a:pPr>
                <a:defRPr/>
              </a:pPr>
              <a:t>12/9/2018</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A66A366-FAB0-4D42-9648-F5415517B8CD}" type="slidenum">
              <a:rPr lang="es-SV" altLang="es-SV"/>
              <a:pPr>
                <a:defRPr/>
              </a:pPr>
              <a:t>‹Nº›</a:t>
            </a:fld>
            <a:endParaRPr lang="es-SV" altLang="es-SV"/>
          </a:p>
        </p:txBody>
      </p:sp>
    </p:spTree>
    <p:extLst>
      <p:ext uri="{BB962C8B-B14F-4D97-AF65-F5344CB8AC3E}">
        <p14:creationId xmlns:p14="http://schemas.microsoft.com/office/powerpoint/2010/main" val="3065369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SV"/>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5555FD41-7E2B-4459-9025-55C128FA814F}" type="datetimeFigureOut">
              <a:rPr lang="es-SV"/>
              <a:pPr>
                <a:defRPr/>
              </a:pPr>
              <a:t>12/9/2018</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938BF3A2-A424-491D-A01B-908AC2680F53}" type="slidenum">
              <a:rPr lang="es-SV" altLang="es-SV"/>
              <a:pPr>
                <a:defRPr/>
              </a:pPr>
              <a:t>‹Nº›</a:t>
            </a:fld>
            <a:endParaRPr lang="es-SV" altLang="es-SV"/>
          </a:p>
        </p:txBody>
      </p:sp>
    </p:spTree>
    <p:extLst>
      <p:ext uri="{BB962C8B-B14F-4D97-AF65-F5344CB8AC3E}">
        <p14:creationId xmlns:p14="http://schemas.microsoft.com/office/powerpoint/2010/main" val="4070269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fecha"/>
          <p:cNvSpPr>
            <a:spLocks noGrp="1"/>
          </p:cNvSpPr>
          <p:nvPr>
            <p:ph type="dt" sz="half" idx="10"/>
          </p:nvPr>
        </p:nvSpPr>
        <p:spPr/>
        <p:txBody>
          <a:bodyPr/>
          <a:lstStyle>
            <a:lvl1pPr>
              <a:defRPr/>
            </a:lvl1pPr>
          </a:lstStyle>
          <a:p>
            <a:pPr>
              <a:defRPr/>
            </a:pPr>
            <a:fld id="{AB8E3D49-FF33-47B9-A264-98FF32A1582A}" type="datetimeFigureOut">
              <a:rPr lang="es-SV"/>
              <a:pPr>
                <a:defRPr/>
              </a:pPr>
              <a:t>12/9/2018</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151DB2AA-A507-46BD-8E8F-F8D61177FB76}" type="slidenum">
              <a:rPr lang="es-SV" altLang="es-SV"/>
              <a:pPr>
                <a:defRPr/>
              </a:pPr>
              <a:t>‹Nº›</a:t>
            </a:fld>
            <a:endParaRPr lang="es-SV" altLang="es-SV"/>
          </a:p>
        </p:txBody>
      </p:sp>
    </p:spTree>
    <p:extLst>
      <p:ext uri="{BB962C8B-B14F-4D97-AF65-F5344CB8AC3E}">
        <p14:creationId xmlns:p14="http://schemas.microsoft.com/office/powerpoint/2010/main" val="2045600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SV"/>
          </a:p>
        </p:txBody>
      </p:sp>
      <p:sp>
        <p:nvSpPr>
          <p:cNvPr id="3" name="2 Marcador de texto"/>
          <p:cNvSpPr>
            <a:spLocks noGrp="1"/>
          </p:cNvSpPr>
          <p:nvPr>
            <p:ph type="body" idx="1"/>
          </p:nvPr>
        </p:nvSpPr>
        <p:spPr>
          <a:xfrm>
            <a:off x="722313" y="2906714"/>
            <a:ext cx="7772400" cy="1500186"/>
          </a:xfrm>
        </p:spPr>
        <p:txBody>
          <a:bodyPr anchor="b"/>
          <a:lstStyle>
            <a:lvl1pPr marL="0" indent="0">
              <a:buNone/>
              <a:defRPr sz="2000">
                <a:solidFill>
                  <a:schemeClr val="tx1">
                    <a:tint val="75000"/>
                  </a:schemeClr>
                </a:solidFill>
              </a:defRPr>
            </a:lvl1pPr>
            <a:lvl2pPr marL="457106" indent="0">
              <a:buNone/>
              <a:defRPr sz="1800">
                <a:solidFill>
                  <a:schemeClr val="tx1">
                    <a:tint val="75000"/>
                  </a:schemeClr>
                </a:solidFill>
              </a:defRPr>
            </a:lvl2pPr>
            <a:lvl3pPr marL="914211" indent="0">
              <a:buNone/>
              <a:defRPr sz="1600">
                <a:solidFill>
                  <a:schemeClr val="tx1">
                    <a:tint val="75000"/>
                  </a:schemeClr>
                </a:solidFill>
              </a:defRPr>
            </a:lvl3pPr>
            <a:lvl4pPr marL="1371317" indent="0">
              <a:buNone/>
              <a:defRPr sz="1400">
                <a:solidFill>
                  <a:schemeClr val="tx1">
                    <a:tint val="75000"/>
                  </a:schemeClr>
                </a:solidFill>
              </a:defRPr>
            </a:lvl4pPr>
            <a:lvl5pPr marL="1828423" indent="0">
              <a:buNone/>
              <a:defRPr sz="1400">
                <a:solidFill>
                  <a:schemeClr val="tx1">
                    <a:tint val="75000"/>
                  </a:schemeClr>
                </a:solidFill>
              </a:defRPr>
            </a:lvl5pPr>
            <a:lvl6pPr marL="2285528" indent="0">
              <a:buNone/>
              <a:defRPr sz="1400">
                <a:solidFill>
                  <a:schemeClr val="tx1">
                    <a:tint val="75000"/>
                  </a:schemeClr>
                </a:solidFill>
              </a:defRPr>
            </a:lvl6pPr>
            <a:lvl7pPr marL="2742634" indent="0">
              <a:buNone/>
              <a:defRPr sz="1400">
                <a:solidFill>
                  <a:schemeClr val="tx1">
                    <a:tint val="75000"/>
                  </a:schemeClr>
                </a:solidFill>
              </a:defRPr>
            </a:lvl7pPr>
            <a:lvl8pPr marL="3199740" indent="0">
              <a:buNone/>
              <a:defRPr sz="1400">
                <a:solidFill>
                  <a:schemeClr val="tx1">
                    <a:tint val="75000"/>
                  </a:schemeClr>
                </a:solidFill>
              </a:defRPr>
            </a:lvl8pPr>
            <a:lvl9pPr marL="3656845"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F3CD916-4F47-4DFC-A400-7B8CABAF47A4}" type="datetimeFigureOut">
              <a:rPr lang="es-SV"/>
              <a:pPr>
                <a:defRPr/>
              </a:pPr>
              <a:t>12/9/2018</a:t>
            </a:fld>
            <a:endParaRPr lang="es-SV" dirty="0"/>
          </a:p>
        </p:txBody>
      </p:sp>
      <p:sp>
        <p:nvSpPr>
          <p:cNvPr id="5" name="4 Marcador de pie de página"/>
          <p:cNvSpPr>
            <a:spLocks noGrp="1"/>
          </p:cNvSpPr>
          <p:nvPr>
            <p:ph type="ftr" sz="quarter" idx="11"/>
          </p:nvPr>
        </p:nvSpPr>
        <p:spPr/>
        <p:txBody>
          <a:bodyPr/>
          <a:lstStyle>
            <a:lvl1pPr>
              <a:defRPr/>
            </a:lvl1pPr>
          </a:lstStyle>
          <a:p>
            <a:pPr>
              <a:defRPr/>
            </a:pPr>
            <a:endParaRPr lang="es-SV"/>
          </a:p>
        </p:txBody>
      </p:sp>
      <p:sp>
        <p:nvSpPr>
          <p:cNvPr id="6" name="5 Marcador de número de diapositiva"/>
          <p:cNvSpPr>
            <a:spLocks noGrp="1"/>
          </p:cNvSpPr>
          <p:nvPr>
            <p:ph type="sldNum" sz="quarter" idx="12"/>
          </p:nvPr>
        </p:nvSpPr>
        <p:spPr/>
        <p:txBody>
          <a:bodyPr/>
          <a:lstStyle>
            <a:lvl1pPr>
              <a:defRPr/>
            </a:lvl1pPr>
          </a:lstStyle>
          <a:p>
            <a:pPr>
              <a:defRPr/>
            </a:pPr>
            <a:fld id="{CBA54211-087B-4B7D-ACBE-B4775CCDE0C3}" type="slidenum">
              <a:rPr lang="es-SV" altLang="es-SV"/>
              <a:pPr>
                <a:defRPr/>
              </a:pPr>
              <a:t>‹Nº›</a:t>
            </a:fld>
            <a:endParaRPr lang="es-SV" altLang="es-SV"/>
          </a:p>
        </p:txBody>
      </p:sp>
    </p:spTree>
    <p:extLst>
      <p:ext uri="{BB962C8B-B14F-4D97-AF65-F5344CB8AC3E}">
        <p14:creationId xmlns:p14="http://schemas.microsoft.com/office/powerpoint/2010/main" val="4253103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3 Marcador de fecha"/>
          <p:cNvSpPr>
            <a:spLocks noGrp="1"/>
          </p:cNvSpPr>
          <p:nvPr>
            <p:ph type="dt" sz="half" idx="10"/>
          </p:nvPr>
        </p:nvSpPr>
        <p:spPr/>
        <p:txBody>
          <a:bodyPr/>
          <a:lstStyle>
            <a:lvl1pPr>
              <a:defRPr/>
            </a:lvl1pPr>
          </a:lstStyle>
          <a:p>
            <a:pPr>
              <a:defRPr/>
            </a:pPr>
            <a:fld id="{E931BA88-0209-464A-93A9-88A8D9711E93}" type="datetimeFigureOut">
              <a:rPr lang="es-SV"/>
              <a:pPr>
                <a:defRPr/>
              </a:pPr>
              <a:t>12/9/2018</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1FCBDE8F-C233-4B2B-BCC2-C73F6AC1E9D9}" type="slidenum">
              <a:rPr lang="es-SV" altLang="es-SV"/>
              <a:pPr>
                <a:defRPr/>
              </a:pPr>
              <a:t>‹Nº›</a:t>
            </a:fld>
            <a:endParaRPr lang="es-SV" altLang="es-SV"/>
          </a:p>
        </p:txBody>
      </p:sp>
    </p:spTree>
    <p:extLst>
      <p:ext uri="{BB962C8B-B14F-4D97-AF65-F5344CB8AC3E}">
        <p14:creationId xmlns:p14="http://schemas.microsoft.com/office/powerpoint/2010/main" val="425905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SV"/>
          </a:p>
        </p:txBody>
      </p:sp>
      <p:sp>
        <p:nvSpPr>
          <p:cNvPr id="3" name="2 Marcador de texto"/>
          <p:cNvSpPr>
            <a:spLocks noGrp="1"/>
          </p:cNvSpPr>
          <p:nvPr>
            <p:ph type="body" idx="1"/>
          </p:nvPr>
        </p:nvSpPr>
        <p:spPr>
          <a:xfrm>
            <a:off x="457200" y="1535114"/>
            <a:ext cx="4040188" cy="639763"/>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28" indent="0">
              <a:buNone/>
              <a:defRPr sz="1600" b="1"/>
            </a:lvl6pPr>
            <a:lvl7pPr marL="2742634" indent="0">
              <a:buNone/>
              <a:defRPr sz="1600" b="1"/>
            </a:lvl7pPr>
            <a:lvl8pPr marL="3199740" indent="0">
              <a:buNone/>
              <a:defRPr sz="1600" b="1"/>
            </a:lvl8pPr>
            <a:lvl9pPr marL="3656845"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4 Marcador de texto"/>
          <p:cNvSpPr>
            <a:spLocks noGrp="1"/>
          </p:cNvSpPr>
          <p:nvPr>
            <p:ph type="body" sz="quarter" idx="3"/>
          </p:nvPr>
        </p:nvSpPr>
        <p:spPr>
          <a:xfrm>
            <a:off x="4645027" y="1535114"/>
            <a:ext cx="4041775" cy="639763"/>
          </a:xfrm>
        </p:spPr>
        <p:txBody>
          <a:bodyPr anchor="b"/>
          <a:lstStyle>
            <a:lvl1pPr marL="0" indent="0">
              <a:buNone/>
              <a:defRPr sz="2400" b="1"/>
            </a:lvl1pPr>
            <a:lvl2pPr marL="457106" indent="0">
              <a:buNone/>
              <a:defRPr sz="2000" b="1"/>
            </a:lvl2pPr>
            <a:lvl3pPr marL="914211" indent="0">
              <a:buNone/>
              <a:defRPr sz="1800" b="1"/>
            </a:lvl3pPr>
            <a:lvl4pPr marL="1371317" indent="0">
              <a:buNone/>
              <a:defRPr sz="1600" b="1"/>
            </a:lvl4pPr>
            <a:lvl5pPr marL="1828423" indent="0">
              <a:buNone/>
              <a:defRPr sz="1600" b="1"/>
            </a:lvl5pPr>
            <a:lvl6pPr marL="2285528" indent="0">
              <a:buNone/>
              <a:defRPr sz="1600" b="1"/>
            </a:lvl6pPr>
            <a:lvl7pPr marL="2742634" indent="0">
              <a:buNone/>
              <a:defRPr sz="1600" b="1"/>
            </a:lvl7pPr>
            <a:lvl8pPr marL="3199740" indent="0">
              <a:buNone/>
              <a:defRPr sz="1600" b="1"/>
            </a:lvl8pPr>
            <a:lvl9pPr marL="3656845"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3 Marcador de fecha"/>
          <p:cNvSpPr>
            <a:spLocks noGrp="1"/>
          </p:cNvSpPr>
          <p:nvPr>
            <p:ph type="dt" sz="half" idx="10"/>
          </p:nvPr>
        </p:nvSpPr>
        <p:spPr/>
        <p:txBody>
          <a:bodyPr/>
          <a:lstStyle>
            <a:lvl1pPr>
              <a:defRPr/>
            </a:lvl1pPr>
          </a:lstStyle>
          <a:p>
            <a:pPr>
              <a:defRPr/>
            </a:pPr>
            <a:fld id="{80EDC833-8F4D-421F-B229-5ECC7C4D970B}" type="datetimeFigureOut">
              <a:rPr lang="es-SV"/>
              <a:pPr>
                <a:defRPr/>
              </a:pPr>
              <a:t>12/9/2018</a:t>
            </a:fld>
            <a:endParaRPr lang="es-SV" dirty="0"/>
          </a:p>
        </p:txBody>
      </p:sp>
      <p:sp>
        <p:nvSpPr>
          <p:cNvPr id="8" name="4 Marcador de pie de página"/>
          <p:cNvSpPr>
            <a:spLocks noGrp="1"/>
          </p:cNvSpPr>
          <p:nvPr>
            <p:ph type="ftr" sz="quarter" idx="11"/>
          </p:nvPr>
        </p:nvSpPr>
        <p:spPr/>
        <p:txBody>
          <a:bodyPr/>
          <a:lstStyle>
            <a:lvl1pPr>
              <a:defRPr/>
            </a:lvl1pPr>
          </a:lstStyle>
          <a:p>
            <a:pPr>
              <a:defRPr/>
            </a:pPr>
            <a:endParaRPr lang="es-SV"/>
          </a:p>
        </p:txBody>
      </p:sp>
      <p:sp>
        <p:nvSpPr>
          <p:cNvPr id="9" name="5 Marcador de número de diapositiva"/>
          <p:cNvSpPr>
            <a:spLocks noGrp="1"/>
          </p:cNvSpPr>
          <p:nvPr>
            <p:ph type="sldNum" sz="quarter" idx="12"/>
          </p:nvPr>
        </p:nvSpPr>
        <p:spPr/>
        <p:txBody>
          <a:bodyPr/>
          <a:lstStyle>
            <a:lvl1pPr>
              <a:defRPr/>
            </a:lvl1pPr>
          </a:lstStyle>
          <a:p>
            <a:pPr>
              <a:defRPr/>
            </a:pPr>
            <a:fld id="{27F09865-518C-4DCF-B7AE-494B6AD6DF50}" type="slidenum">
              <a:rPr lang="es-SV" altLang="es-SV"/>
              <a:pPr>
                <a:defRPr/>
              </a:pPr>
              <a:t>‹Nº›</a:t>
            </a:fld>
            <a:endParaRPr lang="es-SV" altLang="es-SV"/>
          </a:p>
        </p:txBody>
      </p:sp>
    </p:spTree>
    <p:extLst>
      <p:ext uri="{BB962C8B-B14F-4D97-AF65-F5344CB8AC3E}">
        <p14:creationId xmlns:p14="http://schemas.microsoft.com/office/powerpoint/2010/main" val="32481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2DAD0BF6-CA9F-44E8-B7BD-C1F25B3F79B8}" type="datetimeFigureOut">
              <a:rPr lang="es-SV"/>
              <a:pPr>
                <a:defRPr/>
              </a:pPr>
              <a:t>12/9/2018</a:t>
            </a:fld>
            <a:endParaRPr lang="es-SV" dirty="0"/>
          </a:p>
        </p:txBody>
      </p:sp>
      <p:sp>
        <p:nvSpPr>
          <p:cNvPr id="4" name="4 Marcador de pie de página"/>
          <p:cNvSpPr>
            <a:spLocks noGrp="1"/>
          </p:cNvSpPr>
          <p:nvPr>
            <p:ph type="ftr" sz="quarter" idx="11"/>
          </p:nvPr>
        </p:nvSpPr>
        <p:spPr/>
        <p:txBody>
          <a:bodyPr/>
          <a:lstStyle>
            <a:lvl1pPr>
              <a:defRPr/>
            </a:lvl1pPr>
          </a:lstStyle>
          <a:p>
            <a:pPr>
              <a:defRPr/>
            </a:pPr>
            <a:endParaRPr lang="es-SV"/>
          </a:p>
        </p:txBody>
      </p:sp>
      <p:sp>
        <p:nvSpPr>
          <p:cNvPr id="5" name="5 Marcador de número de diapositiva"/>
          <p:cNvSpPr>
            <a:spLocks noGrp="1"/>
          </p:cNvSpPr>
          <p:nvPr>
            <p:ph type="sldNum" sz="quarter" idx="12"/>
          </p:nvPr>
        </p:nvSpPr>
        <p:spPr/>
        <p:txBody>
          <a:bodyPr/>
          <a:lstStyle>
            <a:lvl1pPr>
              <a:defRPr/>
            </a:lvl1pPr>
          </a:lstStyle>
          <a:p>
            <a:pPr>
              <a:defRPr/>
            </a:pPr>
            <a:fld id="{34BCCC28-DACC-4671-A9E3-1FEAF6F43098}" type="slidenum">
              <a:rPr lang="es-SV" altLang="es-SV"/>
              <a:pPr>
                <a:defRPr/>
              </a:pPr>
              <a:t>‹Nº›</a:t>
            </a:fld>
            <a:endParaRPr lang="es-SV" altLang="es-SV"/>
          </a:p>
        </p:txBody>
      </p:sp>
    </p:spTree>
    <p:extLst>
      <p:ext uri="{BB962C8B-B14F-4D97-AF65-F5344CB8AC3E}">
        <p14:creationId xmlns:p14="http://schemas.microsoft.com/office/powerpoint/2010/main" val="1950619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1A6BF7D-A3BF-483C-AC1D-A71D220846C4}" type="datetimeFigureOut">
              <a:rPr lang="es-SV"/>
              <a:pPr>
                <a:defRPr/>
              </a:pPr>
              <a:t>12/9/2018</a:t>
            </a:fld>
            <a:endParaRPr lang="es-SV" dirty="0"/>
          </a:p>
        </p:txBody>
      </p:sp>
      <p:sp>
        <p:nvSpPr>
          <p:cNvPr id="3" name="4 Marcador de pie de página"/>
          <p:cNvSpPr>
            <a:spLocks noGrp="1"/>
          </p:cNvSpPr>
          <p:nvPr>
            <p:ph type="ftr" sz="quarter" idx="11"/>
          </p:nvPr>
        </p:nvSpPr>
        <p:spPr/>
        <p:txBody>
          <a:bodyPr/>
          <a:lstStyle>
            <a:lvl1pPr>
              <a:defRPr/>
            </a:lvl1pPr>
          </a:lstStyle>
          <a:p>
            <a:pPr>
              <a:defRPr/>
            </a:pPr>
            <a:endParaRPr lang="es-SV"/>
          </a:p>
        </p:txBody>
      </p:sp>
      <p:sp>
        <p:nvSpPr>
          <p:cNvPr id="4" name="5 Marcador de número de diapositiva"/>
          <p:cNvSpPr>
            <a:spLocks noGrp="1"/>
          </p:cNvSpPr>
          <p:nvPr>
            <p:ph type="sldNum" sz="quarter" idx="12"/>
          </p:nvPr>
        </p:nvSpPr>
        <p:spPr/>
        <p:txBody>
          <a:bodyPr/>
          <a:lstStyle>
            <a:lvl1pPr>
              <a:defRPr/>
            </a:lvl1pPr>
          </a:lstStyle>
          <a:p>
            <a:pPr>
              <a:defRPr/>
            </a:pPr>
            <a:fld id="{6A32DCB6-8CAF-432C-88D7-14FD3BAFE3A4}" type="slidenum">
              <a:rPr lang="es-SV" altLang="es-SV"/>
              <a:pPr>
                <a:defRPr/>
              </a:pPr>
              <a:t>‹Nº›</a:t>
            </a:fld>
            <a:endParaRPr lang="es-SV" altLang="es-SV"/>
          </a:p>
        </p:txBody>
      </p:sp>
    </p:spTree>
    <p:extLst>
      <p:ext uri="{BB962C8B-B14F-4D97-AF65-F5344CB8AC3E}">
        <p14:creationId xmlns:p14="http://schemas.microsoft.com/office/powerpoint/2010/main" val="28062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1"/>
          </a:xfrm>
        </p:spPr>
        <p:txBody>
          <a:bodyPr anchor="b"/>
          <a:lstStyle>
            <a:lvl1pPr algn="l">
              <a:defRPr sz="2000" b="1"/>
            </a:lvl1pPr>
          </a:lstStyle>
          <a:p>
            <a:r>
              <a:rPr lang="es-ES"/>
              <a:t>Haga clic para modificar el estilo de título del patrón</a:t>
            </a:r>
            <a:endParaRPr lang="es-SV"/>
          </a:p>
        </p:txBody>
      </p:sp>
      <p:sp>
        <p:nvSpPr>
          <p:cNvPr id="3" name="2 Marcador de contenido"/>
          <p:cNvSpPr>
            <a:spLocks noGrp="1"/>
          </p:cNvSpPr>
          <p:nvPr>
            <p:ph idx="1"/>
          </p:nvPr>
        </p:nvSpPr>
        <p:spPr>
          <a:xfrm>
            <a:off x="3575050" y="273052"/>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28" indent="0">
              <a:buNone/>
              <a:defRPr sz="900"/>
            </a:lvl6pPr>
            <a:lvl7pPr marL="2742634" indent="0">
              <a:buNone/>
              <a:defRPr sz="900"/>
            </a:lvl7pPr>
            <a:lvl8pPr marL="3199740" indent="0">
              <a:buNone/>
              <a:defRPr sz="900"/>
            </a:lvl8pPr>
            <a:lvl9pPr marL="3656845"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5208569-7CB7-4241-B021-16E20FBF03A7}" type="datetimeFigureOut">
              <a:rPr lang="es-SV"/>
              <a:pPr>
                <a:defRPr/>
              </a:pPr>
              <a:t>12/9/2018</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34C291EF-F110-4E82-B2F0-B05BC77498F9}" type="slidenum">
              <a:rPr lang="es-SV" altLang="es-SV"/>
              <a:pPr>
                <a:defRPr/>
              </a:pPr>
              <a:t>‹Nº›</a:t>
            </a:fld>
            <a:endParaRPr lang="es-SV" altLang="es-SV"/>
          </a:p>
        </p:txBody>
      </p:sp>
    </p:spTree>
    <p:extLst>
      <p:ext uri="{BB962C8B-B14F-4D97-AF65-F5344CB8AC3E}">
        <p14:creationId xmlns:p14="http://schemas.microsoft.com/office/powerpoint/2010/main" val="4013268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7"/>
          </a:xfrm>
        </p:spPr>
        <p:txBody>
          <a:bodyPr anchor="b"/>
          <a:lstStyle>
            <a:lvl1pPr algn="l">
              <a:defRPr sz="2000" b="1"/>
            </a:lvl1pPr>
          </a:lstStyle>
          <a:p>
            <a:r>
              <a:rPr lang="es-ES"/>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06" indent="0">
              <a:buNone/>
              <a:defRPr sz="2800"/>
            </a:lvl2pPr>
            <a:lvl3pPr marL="914211" indent="0">
              <a:buNone/>
              <a:defRPr sz="2400"/>
            </a:lvl3pPr>
            <a:lvl4pPr marL="1371317" indent="0">
              <a:buNone/>
              <a:defRPr sz="2000"/>
            </a:lvl4pPr>
            <a:lvl5pPr marL="1828423" indent="0">
              <a:buNone/>
              <a:defRPr sz="2000"/>
            </a:lvl5pPr>
            <a:lvl6pPr marL="2285528" indent="0">
              <a:buNone/>
              <a:defRPr sz="2000"/>
            </a:lvl6pPr>
            <a:lvl7pPr marL="2742634" indent="0">
              <a:buNone/>
              <a:defRPr sz="2000"/>
            </a:lvl7pPr>
            <a:lvl8pPr marL="3199740" indent="0">
              <a:buNone/>
              <a:defRPr sz="2000"/>
            </a:lvl8pPr>
            <a:lvl9pPr marL="3656845" indent="0">
              <a:buNone/>
              <a:defRPr sz="2000"/>
            </a:lvl9pPr>
          </a:lstStyle>
          <a:p>
            <a:pPr lvl="0"/>
            <a:endParaRPr lang="es-SV" noProof="0" dirty="0"/>
          </a:p>
        </p:txBody>
      </p:sp>
      <p:sp>
        <p:nvSpPr>
          <p:cNvPr id="4" name="3 Marcador de texto"/>
          <p:cNvSpPr>
            <a:spLocks noGrp="1"/>
          </p:cNvSpPr>
          <p:nvPr>
            <p:ph type="body" sz="half" idx="2"/>
          </p:nvPr>
        </p:nvSpPr>
        <p:spPr>
          <a:xfrm>
            <a:off x="1792288" y="5367338"/>
            <a:ext cx="5486400" cy="804863"/>
          </a:xfrm>
        </p:spPr>
        <p:txBody>
          <a:bodyPr/>
          <a:lstStyle>
            <a:lvl1pPr marL="0" indent="0">
              <a:buNone/>
              <a:defRPr sz="1400"/>
            </a:lvl1pPr>
            <a:lvl2pPr marL="457106" indent="0">
              <a:buNone/>
              <a:defRPr sz="1200"/>
            </a:lvl2pPr>
            <a:lvl3pPr marL="914211" indent="0">
              <a:buNone/>
              <a:defRPr sz="1000"/>
            </a:lvl3pPr>
            <a:lvl4pPr marL="1371317" indent="0">
              <a:buNone/>
              <a:defRPr sz="900"/>
            </a:lvl4pPr>
            <a:lvl5pPr marL="1828423" indent="0">
              <a:buNone/>
              <a:defRPr sz="900"/>
            </a:lvl5pPr>
            <a:lvl6pPr marL="2285528" indent="0">
              <a:buNone/>
              <a:defRPr sz="900"/>
            </a:lvl6pPr>
            <a:lvl7pPr marL="2742634" indent="0">
              <a:buNone/>
              <a:defRPr sz="900"/>
            </a:lvl7pPr>
            <a:lvl8pPr marL="3199740" indent="0">
              <a:buNone/>
              <a:defRPr sz="900"/>
            </a:lvl8pPr>
            <a:lvl9pPr marL="3656845"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24E213F-71E0-486A-905F-436ADC93B627}" type="datetimeFigureOut">
              <a:rPr lang="es-SV"/>
              <a:pPr>
                <a:defRPr/>
              </a:pPr>
              <a:t>12/9/2018</a:t>
            </a:fld>
            <a:endParaRPr lang="es-SV" dirty="0"/>
          </a:p>
        </p:txBody>
      </p:sp>
      <p:sp>
        <p:nvSpPr>
          <p:cNvPr id="6" name="4 Marcador de pie de página"/>
          <p:cNvSpPr>
            <a:spLocks noGrp="1"/>
          </p:cNvSpPr>
          <p:nvPr>
            <p:ph type="ftr" sz="quarter" idx="11"/>
          </p:nvPr>
        </p:nvSpPr>
        <p:spPr/>
        <p:txBody>
          <a:bodyPr/>
          <a:lstStyle>
            <a:lvl1pPr>
              <a:defRPr/>
            </a:lvl1pPr>
          </a:lstStyle>
          <a:p>
            <a:pPr>
              <a:defRPr/>
            </a:pPr>
            <a:endParaRPr lang="es-SV"/>
          </a:p>
        </p:txBody>
      </p:sp>
      <p:sp>
        <p:nvSpPr>
          <p:cNvPr id="7" name="5 Marcador de número de diapositiva"/>
          <p:cNvSpPr>
            <a:spLocks noGrp="1"/>
          </p:cNvSpPr>
          <p:nvPr>
            <p:ph type="sldNum" sz="quarter" idx="12"/>
          </p:nvPr>
        </p:nvSpPr>
        <p:spPr/>
        <p:txBody>
          <a:bodyPr/>
          <a:lstStyle>
            <a:lvl1pPr>
              <a:defRPr/>
            </a:lvl1pPr>
          </a:lstStyle>
          <a:p>
            <a:pPr>
              <a:defRPr/>
            </a:pPr>
            <a:fld id="{0E352459-6277-42FD-B73A-B33E9B68A332}" type="slidenum">
              <a:rPr lang="es-SV" altLang="es-SV"/>
              <a:pPr>
                <a:defRPr/>
              </a:pPr>
              <a:t>‹Nº›</a:t>
            </a:fld>
            <a:endParaRPr lang="es-SV" altLang="es-SV"/>
          </a:p>
        </p:txBody>
      </p:sp>
    </p:spTree>
    <p:extLst>
      <p:ext uri="{BB962C8B-B14F-4D97-AF65-F5344CB8AC3E}">
        <p14:creationId xmlns:p14="http://schemas.microsoft.com/office/powerpoint/2010/main" val="276650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1" tIns="45711" rIns="91421" bIns="45711"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1" tIns="45711" rIns="91421" bIns="45711" numCol="1" anchor="t" anchorCtr="0" compatLnSpc="1">
            <a:prstTxWarp prst="textNoShape">
              <a:avLst/>
            </a:prstTxWarp>
          </a:bodyPr>
          <a:lstStyle/>
          <a:p>
            <a:pPr lvl="0"/>
            <a:r>
              <a:rPr lang="es-ES" altLang="es-SV"/>
              <a:t>Haga clic para modificar el estilo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21" tIns="45711" rIns="91421" bIns="45711"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5E1689A-2B5B-4D61-94E4-6030382DD8AA}" type="datetimeFigureOut">
              <a:rPr lang="es-SV"/>
              <a:pPr>
                <a:defRPr/>
              </a:pPr>
              <a:t>12/9/2018</a:t>
            </a:fld>
            <a:endParaRPr lang="es-SV"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1" tIns="45711" rIns="91421" bIns="45711"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21" tIns="45711" rIns="91421" bIns="45711" numCol="1" anchor="ctr" anchorCtr="0" compatLnSpc="1">
            <a:prstTxWarp prst="textNoShape">
              <a:avLst/>
            </a:prstTxWarp>
          </a:bodyPr>
          <a:lstStyle>
            <a:lvl1pPr algn="r" eaLnBrk="1" hangingPunct="1">
              <a:defRPr sz="1200">
                <a:solidFill>
                  <a:srgbClr val="898989"/>
                </a:solidFill>
              </a:defRPr>
            </a:lvl1pPr>
          </a:lstStyle>
          <a:p>
            <a:pPr>
              <a:defRPr/>
            </a:pPr>
            <a:fld id="{F1919E82-D3DF-436F-9AE5-334A51431859}" type="slidenum">
              <a:rPr lang="es-SV" altLang="es-SV"/>
              <a:pPr>
                <a:defRPr/>
              </a:pPr>
              <a:t>‹Nº›</a:t>
            </a:fld>
            <a:endParaRPr lang="es-SV" alt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500" kern="1200">
          <a:solidFill>
            <a:schemeClr val="tx1"/>
          </a:solidFill>
          <a:latin typeface="+mj-lt"/>
          <a:ea typeface="+mj-ea"/>
          <a:cs typeface="+mj-cs"/>
        </a:defRPr>
      </a:lvl1pPr>
      <a:lvl2pPr algn="ctr" rtl="0" eaLnBrk="0" fontAlgn="base" hangingPunct="0">
        <a:spcBef>
          <a:spcPct val="0"/>
        </a:spcBef>
        <a:spcAft>
          <a:spcPct val="0"/>
        </a:spcAft>
        <a:defRPr sz="4500">
          <a:solidFill>
            <a:schemeClr val="tx1"/>
          </a:solidFill>
          <a:latin typeface="Calibri" pitchFamily="34" charset="0"/>
        </a:defRPr>
      </a:lvl2pPr>
      <a:lvl3pPr algn="ctr" rtl="0" eaLnBrk="0" fontAlgn="base" hangingPunct="0">
        <a:spcBef>
          <a:spcPct val="0"/>
        </a:spcBef>
        <a:spcAft>
          <a:spcPct val="0"/>
        </a:spcAft>
        <a:defRPr sz="4500">
          <a:solidFill>
            <a:schemeClr val="tx1"/>
          </a:solidFill>
          <a:latin typeface="Calibri" pitchFamily="34" charset="0"/>
        </a:defRPr>
      </a:lvl3pPr>
      <a:lvl4pPr algn="ctr" rtl="0" eaLnBrk="0" fontAlgn="base" hangingPunct="0">
        <a:spcBef>
          <a:spcPct val="0"/>
        </a:spcBef>
        <a:spcAft>
          <a:spcPct val="0"/>
        </a:spcAft>
        <a:defRPr sz="4500">
          <a:solidFill>
            <a:schemeClr val="tx1"/>
          </a:solidFill>
          <a:latin typeface="Calibri" pitchFamily="34" charset="0"/>
        </a:defRPr>
      </a:lvl4pPr>
      <a:lvl5pPr algn="ctr" rtl="0" eaLnBrk="0" fontAlgn="base" hangingPunct="0">
        <a:spcBef>
          <a:spcPct val="0"/>
        </a:spcBef>
        <a:spcAft>
          <a:spcPct val="0"/>
        </a:spcAft>
        <a:defRPr sz="4500">
          <a:solidFill>
            <a:schemeClr val="tx1"/>
          </a:solidFill>
          <a:latin typeface="Calibri" pitchFamily="34" charset="0"/>
        </a:defRPr>
      </a:lvl5pPr>
      <a:lvl6pPr marL="457106" algn="ctr" rtl="0" fontAlgn="base">
        <a:spcBef>
          <a:spcPct val="0"/>
        </a:spcBef>
        <a:spcAft>
          <a:spcPct val="0"/>
        </a:spcAft>
        <a:defRPr sz="4500">
          <a:solidFill>
            <a:schemeClr val="tx1"/>
          </a:solidFill>
          <a:latin typeface="Calibri" pitchFamily="34" charset="0"/>
        </a:defRPr>
      </a:lvl6pPr>
      <a:lvl7pPr marL="914211" algn="ctr" rtl="0" fontAlgn="base">
        <a:spcBef>
          <a:spcPct val="0"/>
        </a:spcBef>
        <a:spcAft>
          <a:spcPct val="0"/>
        </a:spcAft>
        <a:defRPr sz="4500">
          <a:solidFill>
            <a:schemeClr val="tx1"/>
          </a:solidFill>
          <a:latin typeface="Calibri" pitchFamily="34" charset="0"/>
        </a:defRPr>
      </a:lvl7pPr>
      <a:lvl8pPr marL="1371317" algn="ctr" rtl="0" fontAlgn="base">
        <a:spcBef>
          <a:spcPct val="0"/>
        </a:spcBef>
        <a:spcAft>
          <a:spcPct val="0"/>
        </a:spcAft>
        <a:defRPr sz="4500">
          <a:solidFill>
            <a:schemeClr val="tx1"/>
          </a:solidFill>
          <a:latin typeface="Calibri" pitchFamily="34" charset="0"/>
        </a:defRPr>
      </a:lvl8pPr>
      <a:lvl9pPr marL="1828423" algn="ctr" rtl="0" fontAlgn="base">
        <a:spcBef>
          <a:spcPct val="0"/>
        </a:spcBef>
        <a:spcAft>
          <a:spcPct val="0"/>
        </a:spcAft>
        <a:defRPr sz="45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081"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211" rtl="0" eaLnBrk="1" latinLnBrk="0" hangingPunct="1">
        <a:defRPr sz="1800" kern="1200">
          <a:solidFill>
            <a:schemeClr val="tx1"/>
          </a:solidFill>
          <a:latin typeface="+mn-lt"/>
          <a:ea typeface="+mn-ea"/>
          <a:cs typeface="+mn-cs"/>
        </a:defRPr>
      </a:lvl1pPr>
      <a:lvl2pPr marL="457106" algn="l" defTabSz="914211" rtl="0" eaLnBrk="1" latinLnBrk="0" hangingPunct="1">
        <a:defRPr sz="1800" kern="1200">
          <a:solidFill>
            <a:schemeClr val="tx1"/>
          </a:solidFill>
          <a:latin typeface="+mn-lt"/>
          <a:ea typeface="+mn-ea"/>
          <a:cs typeface="+mn-cs"/>
        </a:defRPr>
      </a:lvl2pPr>
      <a:lvl3pPr marL="914211" algn="l" defTabSz="914211" rtl="0" eaLnBrk="1" latinLnBrk="0" hangingPunct="1">
        <a:defRPr sz="1800" kern="1200">
          <a:solidFill>
            <a:schemeClr val="tx1"/>
          </a:solidFill>
          <a:latin typeface="+mn-lt"/>
          <a:ea typeface="+mn-ea"/>
          <a:cs typeface="+mn-cs"/>
        </a:defRPr>
      </a:lvl3pPr>
      <a:lvl4pPr marL="1371317" algn="l" defTabSz="914211" rtl="0" eaLnBrk="1" latinLnBrk="0" hangingPunct="1">
        <a:defRPr sz="1800" kern="1200">
          <a:solidFill>
            <a:schemeClr val="tx1"/>
          </a:solidFill>
          <a:latin typeface="+mn-lt"/>
          <a:ea typeface="+mn-ea"/>
          <a:cs typeface="+mn-cs"/>
        </a:defRPr>
      </a:lvl4pPr>
      <a:lvl5pPr marL="1828423" algn="l" defTabSz="914211" rtl="0" eaLnBrk="1" latinLnBrk="0" hangingPunct="1">
        <a:defRPr sz="1800" kern="1200">
          <a:solidFill>
            <a:schemeClr val="tx1"/>
          </a:solidFill>
          <a:latin typeface="+mn-lt"/>
          <a:ea typeface="+mn-ea"/>
          <a:cs typeface="+mn-cs"/>
        </a:defRPr>
      </a:lvl5pPr>
      <a:lvl6pPr marL="2285528" algn="l" defTabSz="914211" rtl="0" eaLnBrk="1" latinLnBrk="0" hangingPunct="1">
        <a:defRPr sz="1800" kern="1200">
          <a:solidFill>
            <a:schemeClr val="tx1"/>
          </a:solidFill>
          <a:latin typeface="+mn-lt"/>
          <a:ea typeface="+mn-ea"/>
          <a:cs typeface="+mn-cs"/>
        </a:defRPr>
      </a:lvl6pPr>
      <a:lvl7pPr marL="2742634" algn="l" defTabSz="914211" rtl="0" eaLnBrk="1" latinLnBrk="0" hangingPunct="1">
        <a:defRPr sz="1800" kern="1200">
          <a:solidFill>
            <a:schemeClr val="tx1"/>
          </a:solidFill>
          <a:latin typeface="+mn-lt"/>
          <a:ea typeface="+mn-ea"/>
          <a:cs typeface="+mn-cs"/>
        </a:defRPr>
      </a:lvl7pPr>
      <a:lvl8pPr marL="3199740" algn="l" defTabSz="914211" rtl="0" eaLnBrk="1" latinLnBrk="0" hangingPunct="1">
        <a:defRPr sz="1800" kern="1200">
          <a:solidFill>
            <a:schemeClr val="tx1"/>
          </a:solidFill>
          <a:latin typeface="+mn-lt"/>
          <a:ea typeface="+mn-ea"/>
          <a:cs typeface="+mn-cs"/>
        </a:defRPr>
      </a:lvl8pPr>
      <a:lvl9pPr marL="3656845" algn="l" defTabSz="914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22.xml"/><Relationship Id="rId18" Type="http://schemas.openxmlformats.org/officeDocument/2006/relationships/slide" Target="slide15.xml"/><Relationship Id="rId26" Type="http://schemas.openxmlformats.org/officeDocument/2006/relationships/slide" Target="slide26.xml"/><Relationship Id="rId39" Type="http://schemas.openxmlformats.org/officeDocument/2006/relationships/slide" Target="slide11.xml"/><Relationship Id="rId3" Type="http://schemas.openxmlformats.org/officeDocument/2006/relationships/slide" Target="slide9.xml"/><Relationship Id="rId21" Type="http://schemas.openxmlformats.org/officeDocument/2006/relationships/slide" Target="slide18.xml"/><Relationship Id="rId34" Type="http://schemas.openxmlformats.org/officeDocument/2006/relationships/slide" Target="slide35.xml"/><Relationship Id="rId7" Type="http://schemas.openxmlformats.org/officeDocument/2006/relationships/slide" Target="slide7.xml"/><Relationship Id="rId12" Type="http://schemas.openxmlformats.org/officeDocument/2006/relationships/slide" Target="slide25.xml"/><Relationship Id="rId17" Type="http://schemas.openxmlformats.org/officeDocument/2006/relationships/slide" Target="slide13.xml"/><Relationship Id="rId25" Type="http://schemas.openxmlformats.org/officeDocument/2006/relationships/slide" Target="slide37.xml"/><Relationship Id="rId33" Type="http://schemas.openxmlformats.org/officeDocument/2006/relationships/slide" Target="slide36.xml"/><Relationship Id="rId38" Type="http://schemas.openxmlformats.org/officeDocument/2006/relationships/slide" Target="slide31.xml"/><Relationship Id="rId2" Type="http://schemas.openxmlformats.org/officeDocument/2006/relationships/slide" Target="slide2.xml"/><Relationship Id="rId16" Type="http://schemas.openxmlformats.org/officeDocument/2006/relationships/slide" Target="slide12.xml"/><Relationship Id="rId20" Type="http://schemas.openxmlformats.org/officeDocument/2006/relationships/slide" Target="slide17.xml"/><Relationship Id="rId29"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21.xml"/><Relationship Id="rId24" Type="http://schemas.openxmlformats.org/officeDocument/2006/relationships/slide" Target="slide27.xml"/><Relationship Id="rId32" Type="http://schemas.openxmlformats.org/officeDocument/2006/relationships/slide" Target="slide34.xml"/><Relationship Id="rId37" Type="http://schemas.openxmlformats.org/officeDocument/2006/relationships/slide" Target="slide40.xml"/><Relationship Id="rId5" Type="http://schemas.openxmlformats.org/officeDocument/2006/relationships/slide" Target="slide5.xml"/><Relationship Id="rId15" Type="http://schemas.openxmlformats.org/officeDocument/2006/relationships/slide" Target="slide24.xml"/><Relationship Id="rId23" Type="http://schemas.openxmlformats.org/officeDocument/2006/relationships/slide" Target="slide20.xml"/><Relationship Id="rId28" Type="http://schemas.openxmlformats.org/officeDocument/2006/relationships/slide" Target="slide29.xml"/><Relationship Id="rId36" Type="http://schemas.openxmlformats.org/officeDocument/2006/relationships/slide" Target="slide39.xml"/><Relationship Id="rId10" Type="http://schemas.openxmlformats.org/officeDocument/2006/relationships/slide" Target="slide14.xml"/><Relationship Id="rId19" Type="http://schemas.openxmlformats.org/officeDocument/2006/relationships/slide" Target="slide16.xml"/><Relationship Id="rId31" Type="http://schemas.openxmlformats.org/officeDocument/2006/relationships/slide" Target="slide32.xml"/><Relationship Id="rId4" Type="http://schemas.openxmlformats.org/officeDocument/2006/relationships/slide" Target="slide4.xml"/><Relationship Id="rId9" Type="http://schemas.openxmlformats.org/officeDocument/2006/relationships/slide" Target="slide10.xml"/><Relationship Id="rId14" Type="http://schemas.openxmlformats.org/officeDocument/2006/relationships/slide" Target="slide23.xml"/><Relationship Id="rId22" Type="http://schemas.openxmlformats.org/officeDocument/2006/relationships/slide" Target="slide19.xml"/><Relationship Id="rId27" Type="http://schemas.openxmlformats.org/officeDocument/2006/relationships/slide" Target="slide28.xml"/><Relationship Id="rId30" Type="http://schemas.openxmlformats.org/officeDocument/2006/relationships/slide" Target="slide33.xml"/><Relationship Id="rId35" Type="http://schemas.openxmlformats.org/officeDocument/2006/relationships/slide" Target="slide38.xml"/></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CuadroTexto">
            <a:hlinkClick r:id="rId2" action="ppaction://hlinksldjump"/>
          </p:cNvPr>
          <p:cNvSpPr txBox="1">
            <a:spLocks noChangeArrowheads="1"/>
          </p:cNvSpPr>
          <p:nvPr/>
        </p:nvSpPr>
        <p:spPr bwMode="auto">
          <a:xfrm>
            <a:off x="3802063" y="273050"/>
            <a:ext cx="914400" cy="307975"/>
          </a:xfrm>
          <a:prstGeom prst="rect">
            <a:avLst/>
          </a:prstGeom>
          <a:solidFill>
            <a:srgbClr val="041A76"/>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1400" b="1">
                <a:solidFill>
                  <a:schemeClr val="bg1"/>
                </a:solidFill>
              </a:rPr>
              <a:t>COAMSS</a:t>
            </a:r>
          </a:p>
        </p:txBody>
      </p:sp>
      <p:sp>
        <p:nvSpPr>
          <p:cNvPr id="8" name="7 CuadroTexto">
            <a:hlinkClick r:id="rId3" action="ppaction://hlinksldjump"/>
          </p:cNvPr>
          <p:cNvSpPr txBox="1"/>
          <p:nvPr/>
        </p:nvSpPr>
        <p:spPr>
          <a:xfrm>
            <a:off x="3749675" y="1444625"/>
            <a:ext cx="1008063" cy="431800"/>
          </a:xfrm>
          <a:prstGeom prst="rect">
            <a:avLst/>
          </a:prstGeom>
          <a:solidFill>
            <a:srgbClr val="041A76"/>
          </a:solidFill>
          <a:ln>
            <a:solidFill>
              <a:schemeClr val="accent1"/>
            </a:solidFill>
          </a:ln>
        </p:spPr>
        <p:txBody>
          <a:bodyPr>
            <a:spAutoFit/>
          </a:bodyPr>
          <a:lstStyle/>
          <a:p>
            <a:pPr algn="ctr" eaLnBrk="1" hangingPunct="1">
              <a:defRPr/>
            </a:pPr>
            <a:r>
              <a:rPr lang="es-SV" sz="1050" b="1" dirty="0">
                <a:solidFill>
                  <a:schemeClr val="bg1"/>
                </a:solidFill>
                <a:cs typeface="Arial" charset="0"/>
              </a:rPr>
              <a:t>Dirección Ejecutiva</a:t>
            </a:r>
          </a:p>
        </p:txBody>
      </p:sp>
      <p:sp>
        <p:nvSpPr>
          <p:cNvPr id="9" name="8 CuadroTexto">
            <a:hlinkClick r:id="rId4" action="ppaction://hlinksldjump"/>
          </p:cNvPr>
          <p:cNvSpPr txBox="1"/>
          <p:nvPr/>
        </p:nvSpPr>
        <p:spPr>
          <a:xfrm>
            <a:off x="2484438" y="525463"/>
            <a:ext cx="1150937" cy="415925"/>
          </a:xfrm>
          <a:prstGeom prst="rect">
            <a:avLst/>
          </a:prstGeom>
          <a:solidFill>
            <a:srgbClr val="041A76"/>
          </a:solidFill>
          <a:ln>
            <a:solidFill>
              <a:srgbClr val="041A76"/>
            </a:solidFill>
          </a:ln>
        </p:spPr>
        <p:txBody>
          <a:bodyPr>
            <a:spAutoFit/>
          </a:bodyPr>
          <a:lstStyle/>
          <a:p>
            <a:pPr algn="ctr" eaLnBrk="1" hangingPunct="1">
              <a:defRPr/>
            </a:pPr>
            <a:r>
              <a:rPr lang="es-SV" sz="1050" b="1" dirty="0">
                <a:solidFill>
                  <a:schemeClr val="bg1"/>
                </a:solidFill>
                <a:cs typeface="Arial" charset="0"/>
              </a:rPr>
              <a:t>Comisiones de COAMSS</a:t>
            </a:r>
          </a:p>
        </p:txBody>
      </p:sp>
      <p:sp>
        <p:nvSpPr>
          <p:cNvPr id="11" name="10 CuadroTexto">
            <a:hlinkClick r:id="rId5" action="ppaction://hlinksldjump"/>
          </p:cNvPr>
          <p:cNvSpPr txBox="1"/>
          <p:nvPr/>
        </p:nvSpPr>
        <p:spPr>
          <a:xfrm>
            <a:off x="2484438" y="1030288"/>
            <a:ext cx="1150937" cy="414337"/>
          </a:xfrm>
          <a:prstGeom prst="rect">
            <a:avLst/>
          </a:prstGeom>
          <a:solidFill>
            <a:srgbClr val="041A76"/>
          </a:solidFill>
          <a:ln>
            <a:solidFill>
              <a:srgbClr val="041A76"/>
            </a:solidFill>
          </a:ln>
        </p:spPr>
        <p:txBody>
          <a:bodyPr>
            <a:spAutoFit/>
          </a:bodyPr>
          <a:lstStyle/>
          <a:p>
            <a:pPr algn="ctr" eaLnBrk="1" hangingPunct="1">
              <a:defRPr/>
            </a:pPr>
            <a:r>
              <a:rPr lang="es-SV" sz="1050" b="1" dirty="0">
                <a:solidFill>
                  <a:schemeClr val="bg1"/>
                </a:solidFill>
                <a:cs typeface="Arial" charset="0"/>
              </a:rPr>
              <a:t>Auditor</a:t>
            </a:r>
          </a:p>
          <a:p>
            <a:pPr algn="ctr" eaLnBrk="1" hangingPunct="1">
              <a:defRPr/>
            </a:pPr>
            <a:r>
              <a:rPr lang="es-SV" sz="1050" b="1" dirty="0">
                <a:solidFill>
                  <a:schemeClr val="bg1"/>
                </a:solidFill>
                <a:cs typeface="Arial" charset="0"/>
              </a:rPr>
              <a:t>Interno</a:t>
            </a:r>
          </a:p>
        </p:txBody>
      </p:sp>
      <p:sp>
        <p:nvSpPr>
          <p:cNvPr id="3078" name="11 CuadroTexto">
            <a:hlinkClick r:id="rId6" action="ppaction://hlinksldjump"/>
          </p:cNvPr>
          <p:cNvSpPr txBox="1">
            <a:spLocks noChangeArrowheads="1"/>
          </p:cNvSpPr>
          <p:nvPr/>
        </p:nvSpPr>
        <p:spPr bwMode="auto">
          <a:xfrm>
            <a:off x="4787900" y="796925"/>
            <a:ext cx="1296988" cy="461963"/>
          </a:xfrm>
          <a:prstGeom prst="rect">
            <a:avLst/>
          </a:prstGeom>
          <a:solidFill>
            <a:srgbClr val="041A76"/>
          </a:solidFill>
          <a:ln w="9525">
            <a:solidFill>
              <a:srgbClr val="041A76"/>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800" b="1">
                <a:solidFill>
                  <a:schemeClr val="bg1"/>
                </a:solidFill>
              </a:rPr>
              <a:t>Asistencia Ejecutiva  y Gestión </a:t>
            </a:r>
          </a:p>
          <a:p>
            <a:pPr algn="ctr" eaLnBrk="1" hangingPunct="1"/>
            <a:r>
              <a:rPr lang="es-SV" altLang="es-SV" sz="800" b="1">
                <a:solidFill>
                  <a:schemeClr val="bg1"/>
                </a:solidFill>
              </a:rPr>
              <a:t>Estratégica Metropolitana</a:t>
            </a:r>
          </a:p>
        </p:txBody>
      </p:sp>
      <p:cxnSp>
        <p:nvCxnSpPr>
          <p:cNvPr id="5" name="4 Conector angular"/>
          <p:cNvCxnSpPr>
            <a:stCxn id="3074" idx="2"/>
            <a:endCxn id="3078" idx="1"/>
          </p:cNvCxnSpPr>
          <p:nvPr/>
        </p:nvCxnSpPr>
        <p:spPr>
          <a:xfrm rot="16200000" flipH="1">
            <a:off x="4299744" y="540544"/>
            <a:ext cx="447675" cy="5286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14 Conector angular"/>
          <p:cNvCxnSpPr>
            <a:stCxn id="3074" idx="2"/>
            <a:endCxn id="8" idx="0"/>
          </p:cNvCxnSpPr>
          <p:nvPr/>
        </p:nvCxnSpPr>
        <p:spPr>
          <a:xfrm rot="5400000">
            <a:off x="3824288" y="1009650"/>
            <a:ext cx="863600" cy="6350"/>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3074" idx="2"/>
            <a:endCxn id="9" idx="3"/>
          </p:cNvCxnSpPr>
          <p:nvPr/>
        </p:nvCxnSpPr>
        <p:spPr>
          <a:xfrm rot="5400000">
            <a:off x="3871119" y="345281"/>
            <a:ext cx="152400" cy="623888"/>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3074" idx="2"/>
            <a:endCxn id="11" idx="3"/>
          </p:cNvCxnSpPr>
          <p:nvPr/>
        </p:nvCxnSpPr>
        <p:spPr>
          <a:xfrm rot="5400000">
            <a:off x="3618706" y="597694"/>
            <a:ext cx="657225" cy="623888"/>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27 CuadroTexto">
            <a:hlinkClick r:id="rId7" action="ppaction://hlinksldjump"/>
          </p:cNvPr>
          <p:cNvSpPr txBox="1"/>
          <p:nvPr/>
        </p:nvSpPr>
        <p:spPr>
          <a:xfrm>
            <a:off x="6443663" y="581025"/>
            <a:ext cx="1152525" cy="377825"/>
          </a:xfrm>
          <a:prstGeom prst="rect">
            <a:avLst/>
          </a:prstGeom>
          <a:solidFill>
            <a:srgbClr val="1E925E"/>
          </a:solidFill>
          <a:ln>
            <a:solidFill>
              <a:srgbClr val="1E925E"/>
            </a:solidFill>
          </a:ln>
        </p:spPr>
        <p:txBody>
          <a:bodyPr>
            <a:spAutoFit/>
          </a:bodyPr>
          <a:lstStyle/>
          <a:p>
            <a:pPr algn="ctr" eaLnBrk="1" hangingPunct="1">
              <a:defRPr/>
            </a:pPr>
            <a:endParaRPr lang="es-SV" sz="400" b="1" dirty="0">
              <a:solidFill>
                <a:schemeClr val="bg1"/>
              </a:solidFill>
              <a:cs typeface="Arial" charset="0"/>
            </a:endParaRPr>
          </a:p>
          <a:p>
            <a:pPr algn="ctr" eaLnBrk="1" hangingPunct="1">
              <a:defRPr/>
            </a:pPr>
            <a:r>
              <a:rPr lang="es-SV" sz="1050" b="1" dirty="0">
                <a:solidFill>
                  <a:schemeClr val="bg1"/>
                </a:solidFill>
                <a:cs typeface="Arial" charset="0"/>
              </a:rPr>
              <a:t>Comunicaciones</a:t>
            </a:r>
          </a:p>
          <a:p>
            <a:pPr algn="ctr" eaLnBrk="1" hangingPunct="1">
              <a:defRPr/>
            </a:pPr>
            <a:endParaRPr lang="es-SV" sz="400" b="1" dirty="0">
              <a:solidFill>
                <a:schemeClr val="bg1"/>
              </a:solidFill>
              <a:cs typeface="Arial" charset="0"/>
            </a:endParaRPr>
          </a:p>
        </p:txBody>
      </p:sp>
      <p:sp>
        <p:nvSpPr>
          <p:cNvPr id="29" name="28 CuadroTexto">
            <a:hlinkClick r:id="rId8" action="ppaction://hlinksldjump"/>
          </p:cNvPr>
          <p:cNvSpPr txBox="1"/>
          <p:nvPr/>
        </p:nvSpPr>
        <p:spPr>
          <a:xfrm>
            <a:off x="6443663" y="1035050"/>
            <a:ext cx="1152525" cy="414338"/>
          </a:xfrm>
          <a:prstGeom prst="rect">
            <a:avLst/>
          </a:prstGeom>
          <a:solidFill>
            <a:srgbClr val="1E925E"/>
          </a:solidFill>
          <a:ln>
            <a:solidFill>
              <a:srgbClr val="1E925E"/>
            </a:solidFill>
          </a:ln>
        </p:spPr>
        <p:txBody>
          <a:bodyPr>
            <a:spAutoFit/>
          </a:bodyPr>
          <a:lstStyle/>
          <a:p>
            <a:pPr algn="ctr" eaLnBrk="1" hangingPunct="1">
              <a:defRPr/>
            </a:pPr>
            <a:r>
              <a:rPr lang="es-SV" sz="1050" b="1" dirty="0">
                <a:solidFill>
                  <a:schemeClr val="bg1"/>
                </a:solidFill>
                <a:cs typeface="Arial" charset="0"/>
              </a:rPr>
              <a:t>Gestión de Proyectos</a:t>
            </a:r>
          </a:p>
        </p:txBody>
      </p:sp>
      <p:cxnSp>
        <p:nvCxnSpPr>
          <p:cNvPr id="30" name="29 Conector angular"/>
          <p:cNvCxnSpPr>
            <a:stCxn id="3078" idx="3"/>
            <a:endCxn id="28" idx="1"/>
          </p:cNvCxnSpPr>
          <p:nvPr/>
        </p:nvCxnSpPr>
        <p:spPr>
          <a:xfrm flipV="1">
            <a:off x="6084888" y="769938"/>
            <a:ext cx="358775" cy="258762"/>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32 Conector angular"/>
          <p:cNvCxnSpPr>
            <a:stCxn id="3078" idx="3"/>
            <a:endCxn id="29" idx="1"/>
          </p:cNvCxnSpPr>
          <p:nvPr/>
        </p:nvCxnSpPr>
        <p:spPr>
          <a:xfrm>
            <a:off x="6084888" y="1028700"/>
            <a:ext cx="358775" cy="214313"/>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87" name="35 CuadroTexto">
            <a:hlinkClick r:id="rId9" action="ppaction://hlinksldjump"/>
          </p:cNvPr>
          <p:cNvSpPr txBox="1">
            <a:spLocks noChangeArrowheads="1"/>
          </p:cNvSpPr>
          <p:nvPr/>
        </p:nvSpPr>
        <p:spPr bwMode="auto">
          <a:xfrm>
            <a:off x="4832350" y="2266950"/>
            <a:ext cx="1152525" cy="369888"/>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800" b="1">
                <a:solidFill>
                  <a:schemeClr val="bg1"/>
                </a:solidFill>
              </a:rPr>
              <a:t>Asistente de Dirección Ejecutiva</a:t>
            </a:r>
          </a:p>
          <a:p>
            <a:pPr algn="ctr" eaLnBrk="1" hangingPunct="1"/>
            <a:endParaRPr lang="es-SV" altLang="es-SV" sz="200" b="1">
              <a:solidFill>
                <a:schemeClr val="bg1"/>
              </a:solidFill>
            </a:endParaRPr>
          </a:p>
        </p:txBody>
      </p:sp>
      <p:sp>
        <p:nvSpPr>
          <p:cNvPr id="3088" name="36 CuadroTexto">
            <a:hlinkClick r:id="rId10" action="ppaction://hlinksldjump"/>
          </p:cNvPr>
          <p:cNvSpPr txBox="1">
            <a:spLocks noChangeArrowheads="1"/>
          </p:cNvSpPr>
          <p:nvPr/>
        </p:nvSpPr>
        <p:spPr bwMode="auto">
          <a:xfrm>
            <a:off x="4819650" y="2693988"/>
            <a:ext cx="1152525" cy="415925"/>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700" b="1">
                <a:solidFill>
                  <a:schemeClr val="bg1"/>
                </a:solidFill>
              </a:rPr>
              <a:t>Unidad de Adquisiciones y Contrataciones Institucionales</a:t>
            </a:r>
          </a:p>
        </p:txBody>
      </p:sp>
      <p:sp>
        <p:nvSpPr>
          <p:cNvPr id="3089" name="37 CuadroTexto">
            <a:hlinkClick r:id="rId11" action="ppaction://hlinksldjump"/>
          </p:cNvPr>
          <p:cNvSpPr txBox="1">
            <a:spLocks noChangeArrowheads="1"/>
          </p:cNvSpPr>
          <p:nvPr/>
        </p:nvSpPr>
        <p:spPr bwMode="auto">
          <a:xfrm>
            <a:off x="4819650" y="3173413"/>
            <a:ext cx="1152525" cy="430212"/>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s-SV" altLang="es-SV" sz="300" b="1">
              <a:solidFill>
                <a:schemeClr val="bg1"/>
              </a:solidFill>
            </a:endParaRPr>
          </a:p>
          <a:p>
            <a:pPr algn="ctr" eaLnBrk="1" hangingPunct="1"/>
            <a:r>
              <a:rPr lang="es-SV" altLang="es-SV" sz="800" b="1">
                <a:solidFill>
                  <a:schemeClr val="bg1"/>
                </a:solidFill>
              </a:rPr>
              <a:t>Sistema de I</a:t>
            </a:r>
            <a:r>
              <a:rPr lang="es-SV" altLang="es-SV" sz="700" b="1">
                <a:solidFill>
                  <a:schemeClr val="bg1"/>
                </a:solidFill>
              </a:rPr>
              <a:t>nformación </a:t>
            </a:r>
            <a:r>
              <a:rPr lang="es-SV" altLang="es-SV" sz="800" b="1">
                <a:solidFill>
                  <a:schemeClr val="bg1"/>
                </a:solidFill>
              </a:rPr>
              <a:t>Metropolitana-SIM</a:t>
            </a:r>
          </a:p>
          <a:p>
            <a:pPr algn="ctr" eaLnBrk="1" hangingPunct="1"/>
            <a:endParaRPr lang="es-SV" altLang="es-SV" sz="300" b="1">
              <a:solidFill>
                <a:schemeClr val="bg1"/>
              </a:solidFill>
            </a:endParaRPr>
          </a:p>
        </p:txBody>
      </p:sp>
      <p:sp>
        <p:nvSpPr>
          <p:cNvPr id="3090" name="38 CuadroTexto">
            <a:hlinkClick r:id="rId12" action="ppaction://hlinksldjump"/>
          </p:cNvPr>
          <p:cNvSpPr txBox="1">
            <a:spLocks noChangeArrowheads="1"/>
          </p:cNvSpPr>
          <p:nvPr/>
        </p:nvSpPr>
        <p:spPr bwMode="auto">
          <a:xfrm>
            <a:off x="4832350" y="3735388"/>
            <a:ext cx="1152525" cy="414337"/>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700" b="1">
                <a:solidFill>
                  <a:schemeClr val="bg1"/>
                </a:solidFill>
              </a:rPr>
              <a:t>Unidad de Acceso a la Información Pública y Transparencia</a:t>
            </a:r>
          </a:p>
        </p:txBody>
      </p:sp>
      <p:sp>
        <p:nvSpPr>
          <p:cNvPr id="3091" name="39 CuadroTexto">
            <a:hlinkClick r:id="rId13" action="ppaction://hlinksldjump"/>
          </p:cNvPr>
          <p:cNvSpPr txBox="1">
            <a:spLocks noChangeArrowheads="1"/>
          </p:cNvSpPr>
          <p:nvPr/>
        </p:nvSpPr>
        <p:spPr bwMode="auto">
          <a:xfrm>
            <a:off x="6299200" y="2654300"/>
            <a:ext cx="1152525" cy="338138"/>
          </a:xfrm>
          <a:prstGeom prst="rect">
            <a:avLst/>
          </a:prstGeom>
          <a:solidFill>
            <a:srgbClr val="1E925E"/>
          </a:solidFill>
          <a:ln w="9525">
            <a:solidFill>
              <a:srgbClr val="1E925E"/>
            </a:solidFill>
            <a:miter lim="800000"/>
            <a:headEnd/>
            <a:tailEnd/>
          </a:ln>
        </p:spPr>
        <p:txBody>
          <a:bodyPr>
            <a:spAutoFit/>
          </a:bodyPr>
          <a:lstStyle/>
          <a:p>
            <a:pPr algn="ctr" eaLnBrk="1" hangingPunct="1"/>
            <a:r>
              <a:rPr lang="es-SV" altLang="es-SV" sz="800" b="1">
                <a:solidFill>
                  <a:schemeClr val="bg1"/>
                </a:solidFill>
              </a:rPr>
              <a:t>Observatorio Metropolitano</a:t>
            </a:r>
          </a:p>
        </p:txBody>
      </p:sp>
      <p:sp>
        <p:nvSpPr>
          <p:cNvPr id="3092" name="40 CuadroTexto">
            <a:hlinkClick r:id="rId14" action="ppaction://hlinksldjump"/>
          </p:cNvPr>
          <p:cNvSpPr txBox="1">
            <a:spLocks noChangeArrowheads="1"/>
          </p:cNvSpPr>
          <p:nvPr/>
        </p:nvSpPr>
        <p:spPr bwMode="auto">
          <a:xfrm>
            <a:off x="6299200" y="3141663"/>
            <a:ext cx="1152525" cy="354012"/>
          </a:xfrm>
          <a:prstGeom prst="rect">
            <a:avLst/>
          </a:prstGeom>
          <a:solidFill>
            <a:srgbClr val="1E925E"/>
          </a:solidFill>
          <a:ln w="9525">
            <a:solidFill>
              <a:srgbClr val="1E925E"/>
            </a:solidFill>
            <a:miter lim="800000"/>
            <a:headEnd/>
            <a:tailEnd/>
          </a:ln>
        </p:spPr>
        <p:txBody>
          <a:bodyPr>
            <a:spAutoFit/>
          </a:bodyPr>
          <a:lstStyle/>
          <a:p>
            <a:pPr algn="ctr" eaLnBrk="1" hangingPunct="1"/>
            <a:r>
              <a:rPr lang="es-SV" altLang="es-SV" sz="800" b="1">
                <a:solidFill>
                  <a:schemeClr val="bg1"/>
                </a:solidFill>
              </a:rPr>
              <a:t>Centro de </a:t>
            </a:r>
            <a:r>
              <a:rPr lang="es-SV" altLang="es-SV" sz="900" b="1">
                <a:solidFill>
                  <a:schemeClr val="bg1"/>
                </a:solidFill>
              </a:rPr>
              <a:t>Información</a:t>
            </a:r>
            <a:endParaRPr lang="es-SV" altLang="es-SV" sz="800" b="1">
              <a:solidFill>
                <a:schemeClr val="bg1"/>
              </a:solidFill>
            </a:endParaRPr>
          </a:p>
        </p:txBody>
      </p:sp>
      <p:sp>
        <p:nvSpPr>
          <p:cNvPr id="3093" name="41 CuadroTexto">
            <a:hlinkClick r:id="rId15" action="ppaction://hlinksldjump"/>
          </p:cNvPr>
          <p:cNvSpPr txBox="1">
            <a:spLocks noChangeArrowheads="1"/>
          </p:cNvSpPr>
          <p:nvPr/>
        </p:nvSpPr>
        <p:spPr bwMode="auto">
          <a:xfrm>
            <a:off x="6291263" y="3609975"/>
            <a:ext cx="1152525" cy="430213"/>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endParaRPr lang="es-SV" altLang="es-SV" sz="300" b="1">
              <a:solidFill>
                <a:schemeClr val="bg1"/>
              </a:solidFill>
            </a:endParaRPr>
          </a:p>
          <a:p>
            <a:pPr algn="ctr" eaLnBrk="1" hangingPunct="1"/>
            <a:r>
              <a:rPr lang="es-SV" altLang="es-SV" sz="800" b="1">
                <a:solidFill>
                  <a:schemeClr val="bg1"/>
                </a:solidFill>
              </a:rPr>
              <a:t>Unidad de Gestión Documental y Archivo</a:t>
            </a:r>
          </a:p>
          <a:p>
            <a:pPr algn="ctr" eaLnBrk="1" hangingPunct="1"/>
            <a:endParaRPr lang="es-SV" altLang="es-SV" sz="300" b="1">
              <a:solidFill>
                <a:schemeClr val="bg1"/>
              </a:solidFill>
            </a:endParaRPr>
          </a:p>
        </p:txBody>
      </p:sp>
      <p:cxnSp>
        <p:nvCxnSpPr>
          <p:cNvPr id="43" name="42 Conector angular"/>
          <p:cNvCxnSpPr>
            <a:stCxn id="8" idx="2"/>
            <a:endCxn id="3087" idx="1"/>
          </p:cNvCxnSpPr>
          <p:nvPr/>
        </p:nvCxnSpPr>
        <p:spPr>
          <a:xfrm rot="16200000" flipH="1">
            <a:off x="4254500" y="1874838"/>
            <a:ext cx="576263" cy="5794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46 Conector angular"/>
          <p:cNvCxnSpPr>
            <a:stCxn id="8" idx="2"/>
            <a:endCxn id="3088" idx="1"/>
          </p:cNvCxnSpPr>
          <p:nvPr/>
        </p:nvCxnSpPr>
        <p:spPr>
          <a:xfrm rot="16200000" flipH="1">
            <a:off x="4023519" y="2105819"/>
            <a:ext cx="1025525" cy="5667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49 Conector angular"/>
          <p:cNvCxnSpPr>
            <a:stCxn id="8" idx="2"/>
            <a:endCxn id="3089" idx="1"/>
          </p:cNvCxnSpPr>
          <p:nvPr/>
        </p:nvCxnSpPr>
        <p:spPr>
          <a:xfrm rot="16200000" flipH="1">
            <a:off x="3780632" y="2348706"/>
            <a:ext cx="1511300" cy="5667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52 Conector angular"/>
          <p:cNvCxnSpPr>
            <a:stCxn id="8" idx="2"/>
            <a:endCxn id="3090" idx="1"/>
          </p:cNvCxnSpPr>
          <p:nvPr/>
        </p:nvCxnSpPr>
        <p:spPr>
          <a:xfrm rot="16200000" flipH="1">
            <a:off x="3509963" y="2619375"/>
            <a:ext cx="2065338" cy="5794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55 Conector angular"/>
          <p:cNvCxnSpPr>
            <a:stCxn id="3089" idx="3"/>
            <a:endCxn id="3091" idx="1"/>
          </p:cNvCxnSpPr>
          <p:nvPr/>
        </p:nvCxnSpPr>
        <p:spPr>
          <a:xfrm flipV="1">
            <a:off x="5972175" y="2822575"/>
            <a:ext cx="327025" cy="565150"/>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099" name="73 CuadroTexto">
            <a:hlinkClick r:id="rId16" action="ppaction://hlinksldjump"/>
          </p:cNvPr>
          <p:cNvSpPr txBox="1">
            <a:spLocks noChangeArrowheads="1"/>
          </p:cNvSpPr>
          <p:nvPr/>
        </p:nvSpPr>
        <p:spPr bwMode="auto">
          <a:xfrm>
            <a:off x="2555875" y="1878013"/>
            <a:ext cx="1152525" cy="400050"/>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900">
                <a:solidFill>
                  <a:schemeClr val="bg1"/>
                </a:solidFill>
              </a:rPr>
              <a:t>Unidad</a:t>
            </a:r>
          </a:p>
          <a:p>
            <a:pPr algn="ctr" eaLnBrk="1" hangingPunct="1"/>
            <a:r>
              <a:rPr lang="es-SV" altLang="es-SV" sz="900">
                <a:solidFill>
                  <a:schemeClr val="bg1"/>
                </a:solidFill>
              </a:rPr>
              <a:t>Jurídica</a:t>
            </a:r>
          </a:p>
          <a:p>
            <a:pPr algn="ctr" eaLnBrk="1" hangingPunct="1"/>
            <a:endParaRPr lang="es-SV" altLang="es-SV" sz="200" b="1">
              <a:solidFill>
                <a:schemeClr val="bg1"/>
              </a:solidFill>
            </a:endParaRPr>
          </a:p>
        </p:txBody>
      </p:sp>
      <p:sp>
        <p:nvSpPr>
          <p:cNvPr id="3100" name="74 CuadroTexto">
            <a:hlinkClick r:id="rId17" action="ppaction://hlinksldjump"/>
          </p:cNvPr>
          <p:cNvSpPr txBox="1">
            <a:spLocks noChangeArrowheads="1"/>
          </p:cNvSpPr>
          <p:nvPr/>
        </p:nvSpPr>
        <p:spPr bwMode="auto">
          <a:xfrm>
            <a:off x="2555875" y="2381250"/>
            <a:ext cx="1152525" cy="400050"/>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900" b="1">
                <a:solidFill>
                  <a:schemeClr val="bg1"/>
                </a:solidFill>
              </a:rPr>
              <a:t>Unidad de</a:t>
            </a:r>
          </a:p>
          <a:p>
            <a:pPr algn="ctr" eaLnBrk="1" hangingPunct="1"/>
            <a:r>
              <a:rPr lang="es-SV" altLang="es-SV" sz="900" b="1">
                <a:solidFill>
                  <a:schemeClr val="bg1"/>
                </a:solidFill>
              </a:rPr>
              <a:t>Recursos Humanos</a:t>
            </a:r>
          </a:p>
          <a:p>
            <a:pPr algn="ctr" eaLnBrk="1" hangingPunct="1"/>
            <a:endParaRPr lang="es-SV" altLang="es-SV" sz="200" b="1">
              <a:solidFill>
                <a:schemeClr val="bg1"/>
              </a:solidFill>
            </a:endParaRPr>
          </a:p>
        </p:txBody>
      </p:sp>
      <p:cxnSp>
        <p:nvCxnSpPr>
          <p:cNvPr id="76" name="75 Conector angular"/>
          <p:cNvCxnSpPr>
            <a:stCxn id="8" idx="2"/>
            <a:endCxn id="3099" idx="3"/>
          </p:cNvCxnSpPr>
          <p:nvPr/>
        </p:nvCxnSpPr>
        <p:spPr>
          <a:xfrm rot="5400000">
            <a:off x="3879850" y="1704975"/>
            <a:ext cx="201613" cy="544513"/>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78 Conector angular"/>
          <p:cNvCxnSpPr>
            <a:stCxn id="8" idx="2"/>
            <a:endCxn id="3100" idx="3"/>
          </p:cNvCxnSpPr>
          <p:nvPr/>
        </p:nvCxnSpPr>
        <p:spPr>
          <a:xfrm rot="5400000">
            <a:off x="3628232" y="1956593"/>
            <a:ext cx="704850" cy="544513"/>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81 CuadroTexto">
            <a:hlinkClick r:id="rId18" action="ppaction://hlinksldjump"/>
          </p:cNvPr>
          <p:cNvSpPr txBox="1"/>
          <p:nvPr/>
        </p:nvSpPr>
        <p:spPr>
          <a:xfrm>
            <a:off x="2543175" y="2852738"/>
            <a:ext cx="1150938" cy="414337"/>
          </a:xfrm>
          <a:prstGeom prst="rect">
            <a:avLst/>
          </a:prstGeom>
          <a:solidFill>
            <a:schemeClr val="tx1">
              <a:lumMod val="75000"/>
              <a:lumOff val="25000"/>
            </a:schemeClr>
          </a:solidFill>
          <a:ln>
            <a:solidFill>
              <a:schemeClr val="tx1">
                <a:lumMod val="75000"/>
                <a:lumOff val="25000"/>
              </a:schemeClr>
            </a:solidFill>
          </a:ln>
        </p:spPr>
        <p:txBody>
          <a:bodyPr>
            <a:spAutoFit/>
          </a:bodyPr>
          <a:lstStyle/>
          <a:p>
            <a:pPr algn="ctr" eaLnBrk="1" hangingPunct="1">
              <a:defRPr/>
            </a:pPr>
            <a:r>
              <a:rPr lang="es-SV" sz="700" b="1" dirty="0">
                <a:solidFill>
                  <a:schemeClr val="bg1"/>
                </a:solidFill>
                <a:cs typeface="Arial" charset="0"/>
              </a:rPr>
              <a:t>Unidad Financiera Institucional  y Administrativa</a:t>
            </a:r>
          </a:p>
        </p:txBody>
      </p:sp>
      <p:sp>
        <p:nvSpPr>
          <p:cNvPr id="83" name="82 CuadroTexto">
            <a:hlinkClick r:id="rId19" action="ppaction://hlinksldjump"/>
          </p:cNvPr>
          <p:cNvSpPr txBox="1"/>
          <p:nvPr/>
        </p:nvSpPr>
        <p:spPr>
          <a:xfrm>
            <a:off x="1187450" y="2541588"/>
            <a:ext cx="1152525" cy="415925"/>
          </a:xfrm>
          <a:prstGeom prst="rect">
            <a:avLst/>
          </a:prstGeom>
          <a:solidFill>
            <a:schemeClr val="tx1">
              <a:lumMod val="75000"/>
              <a:lumOff val="25000"/>
            </a:schemeClr>
          </a:solidFill>
          <a:ln>
            <a:solidFill>
              <a:schemeClr val="tx1">
                <a:lumMod val="75000"/>
                <a:lumOff val="25000"/>
              </a:schemeClr>
            </a:solidFill>
          </a:ln>
        </p:spPr>
        <p:txBody>
          <a:bodyPr>
            <a:spAutoFit/>
          </a:bodyPr>
          <a:lstStyle/>
          <a:p>
            <a:pPr algn="ctr" eaLnBrk="1" hangingPunct="1">
              <a:defRPr/>
            </a:pPr>
            <a:endParaRPr lang="es-SV" sz="500" b="1" dirty="0">
              <a:solidFill>
                <a:schemeClr val="bg1"/>
              </a:solidFill>
              <a:cs typeface="Arial" charset="0"/>
            </a:endParaRPr>
          </a:p>
          <a:p>
            <a:pPr algn="ctr" eaLnBrk="1" hangingPunct="1">
              <a:defRPr/>
            </a:pPr>
            <a:r>
              <a:rPr lang="es-SV" sz="1000" b="1" dirty="0">
                <a:solidFill>
                  <a:schemeClr val="bg1"/>
                </a:solidFill>
                <a:cs typeface="Arial" charset="0"/>
              </a:rPr>
              <a:t>Administración</a:t>
            </a:r>
            <a:endParaRPr lang="es-SV" sz="800" b="1" dirty="0">
              <a:solidFill>
                <a:schemeClr val="bg1"/>
              </a:solidFill>
              <a:cs typeface="Arial" charset="0"/>
            </a:endParaRPr>
          </a:p>
          <a:p>
            <a:pPr algn="ctr" eaLnBrk="1" hangingPunct="1">
              <a:defRPr/>
            </a:pPr>
            <a:endParaRPr lang="es-SV" sz="600" b="1" dirty="0">
              <a:solidFill>
                <a:schemeClr val="bg1"/>
              </a:solidFill>
              <a:cs typeface="Arial" charset="0"/>
            </a:endParaRPr>
          </a:p>
        </p:txBody>
      </p:sp>
      <p:sp>
        <p:nvSpPr>
          <p:cNvPr id="84" name="83 CuadroTexto">
            <a:hlinkClick r:id="rId20" action="ppaction://hlinksldjump"/>
          </p:cNvPr>
          <p:cNvSpPr txBox="1"/>
          <p:nvPr/>
        </p:nvSpPr>
        <p:spPr>
          <a:xfrm>
            <a:off x="1187450" y="3046413"/>
            <a:ext cx="1152525" cy="414337"/>
          </a:xfrm>
          <a:prstGeom prst="rect">
            <a:avLst/>
          </a:prstGeom>
          <a:solidFill>
            <a:schemeClr val="tx1">
              <a:lumMod val="75000"/>
              <a:lumOff val="25000"/>
            </a:schemeClr>
          </a:solidFill>
          <a:ln>
            <a:solidFill>
              <a:schemeClr val="tx1">
                <a:lumMod val="75000"/>
                <a:lumOff val="25000"/>
              </a:schemeClr>
            </a:solidFill>
          </a:ln>
        </p:spPr>
        <p:txBody>
          <a:bodyPr>
            <a:spAutoFit/>
          </a:bodyPr>
          <a:lstStyle/>
          <a:p>
            <a:pPr algn="ctr" eaLnBrk="1" hangingPunct="1">
              <a:defRPr/>
            </a:pPr>
            <a:endParaRPr lang="es-SV" sz="500" b="1" dirty="0">
              <a:solidFill>
                <a:schemeClr val="bg1"/>
              </a:solidFill>
              <a:cs typeface="Arial" charset="0"/>
            </a:endParaRPr>
          </a:p>
          <a:p>
            <a:pPr algn="ctr" eaLnBrk="1" hangingPunct="1">
              <a:defRPr/>
            </a:pPr>
            <a:r>
              <a:rPr lang="es-SV" sz="1000" b="1" dirty="0">
                <a:solidFill>
                  <a:schemeClr val="bg1"/>
                </a:solidFill>
                <a:cs typeface="Arial" charset="0"/>
              </a:rPr>
              <a:t>Informática</a:t>
            </a:r>
            <a:endParaRPr lang="es-SV" sz="800" b="1" dirty="0">
              <a:solidFill>
                <a:schemeClr val="bg1"/>
              </a:solidFill>
              <a:cs typeface="Arial" charset="0"/>
            </a:endParaRPr>
          </a:p>
          <a:p>
            <a:pPr algn="ctr" eaLnBrk="1" hangingPunct="1">
              <a:defRPr/>
            </a:pPr>
            <a:endParaRPr lang="es-SV" sz="600" b="1" dirty="0">
              <a:solidFill>
                <a:schemeClr val="bg1"/>
              </a:solidFill>
              <a:cs typeface="Arial" charset="0"/>
            </a:endParaRPr>
          </a:p>
        </p:txBody>
      </p:sp>
      <p:sp>
        <p:nvSpPr>
          <p:cNvPr id="85" name="84 CuadroTexto">
            <a:hlinkClick r:id="rId21" action="ppaction://hlinksldjump"/>
          </p:cNvPr>
          <p:cNvSpPr txBox="1"/>
          <p:nvPr/>
        </p:nvSpPr>
        <p:spPr>
          <a:xfrm>
            <a:off x="539750" y="3732213"/>
            <a:ext cx="1152525" cy="415925"/>
          </a:xfrm>
          <a:prstGeom prst="rect">
            <a:avLst/>
          </a:prstGeom>
          <a:solidFill>
            <a:schemeClr val="tx1">
              <a:lumMod val="75000"/>
              <a:lumOff val="25000"/>
            </a:schemeClr>
          </a:solidFill>
          <a:ln>
            <a:solidFill>
              <a:schemeClr val="tx1">
                <a:lumMod val="75000"/>
                <a:lumOff val="25000"/>
              </a:schemeClr>
            </a:solidFill>
          </a:ln>
        </p:spPr>
        <p:txBody>
          <a:bodyPr>
            <a:spAutoFit/>
          </a:bodyPr>
          <a:lstStyle/>
          <a:p>
            <a:pPr algn="ctr" eaLnBrk="1" hangingPunct="1">
              <a:defRPr/>
            </a:pPr>
            <a:endParaRPr lang="es-SV" sz="500" b="1" dirty="0">
              <a:solidFill>
                <a:schemeClr val="bg1"/>
              </a:solidFill>
              <a:cs typeface="Arial" charset="0"/>
            </a:endParaRPr>
          </a:p>
          <a:p>
            <a:pPr algn="ctr" eaLnBrk="1" hangingPunct="1">
              <a:defRPr/>
            </a:pPr>
            <a:r>
              <a:rPr lang="es-SV" sz="1000" b="1" dirty="0">
                <a:solidFill>
                  <a:schemeClr val="bg1"/>
                </a:solidFill>
                <a:cs typeface="Arial" charset="0"/>
              </a:rPr>
              <a:t>Contabilidad</a:t>
            </a:r>
            <a:endParaRPr lang="es-SV" sz="800" b="1" dirty="0">
              <a:solidFill>
                <a:schemeClr val="bg1"/>
              </a:solidFill>
              <a:cs typeface="Arial" charset="0"/>
            </a:endParaRPr>
          </a:p>
          <a:p>
            <a:pPr algn="ctr" eaLnBrk="1" hangingPunct="1">
              <a:defRPr/>
            </a:pPr>
            <a:endParaRPr lang="es-SV" sz="600" b="1" dirty="0">
              <a:solidFill>
                <a:schemeClr val="bg1"/>
              </a:solidFill>
              <a:cs typeface="Arial" charset="0"/>
            </a:endParaRPr>
          </a:p>
        </p:txBody>
      </p:sp>
      <p:sp>
        <p:nvSpPr>
          <p:cNvPr id="86" name="85 CuadroTexto">
            <a:hlinkClick r:id="rId22" action="ppaction://hlinksldjump"/>
          </p:cNvPr>
          <p:cNvSpPr txBox="1"/>
          <p:nvPr/>
        </p:nvSpPr>
        <p:spPr>
          <a:xfrm>
            <a:off x="1763713" y="3732213"/>
            <a:ext cx="1152525" cy="415925"/>
          </a:xfrm>
          <a:prstGeom prst="rect">
            <a:avLst/>
          </a:prstGeom>
          <a:solidFill>
            <a:schemeClr val="tx1">
              <a:lumMod val="75000"/>
              <a:lumOff val="25000"/>
            </a:schemeClr>
          </a:solidFill>
          <a:ln>
            <a:solidFill>
              <a:schemeClr val="tx1">
                <a:lumMod val="75000"/>
                <a:lumOff val="25000"/>
              </a:schemeClr>
            </a:solidFill>
          </a:ln>
        </p:spPr>
        <p:txBody>
          <a:bodyPr>
            <a:spAutoFit/>
          </a:bodyPr>
          <a:lstStyle/>
          <a:p>
            <a:pPr algn="ctr" eaLnBrk="1" hangingPunct="1">
              <a:defRPr/>
            </a:pPr>
            <a:endParaRPr lang="es-SV" sz="500" b="1" dirty="0">
              <a:solidFill>
                <a:schemeClr val="bg1"/>
              </a:solidFill>
              <a:cs typeface="Arial" charset="0"/>
            </a:endParaRPr>
          </a:p>
          <a:p>
            <a:pPr algn="ctr" eaLnBrk="1" hangingPunct="1">
              <a:defRPr/>
            </a:pPr>
            <a:r>
              <a:rPr lang="es-SV" sz="1000" b="1" dirty="0">
                <a:solidFill>
                  <a:schemeClr val="bg1"/>
                </a:solidFill>
                <a:cs typeface="Arial" charset="0"/>
              </a:rPr>
              <a:t>Presupuesto</a:t>
            </a:r>
            <a:endParaRPr lang="es-SV" sz="800" b="1" dirty="0">
              <a:solidFill>
                <a:schemeClr val="bg1"/>
              </a:solidFill>
              <a:cs typeface="Arial" charset="0"/>
            </a:endParaRPr>
          </a:p>
          <a:p>
            <a:pPr algn="ctr" eaLnBrk="1" hangingPunct="1">
              <a:defRPr/>
            </a:pPr>
            <a:endParaRPr lang="es-SV" sz="600" b="1" dirty="0">
              <a:solidFill>
                <a:schemeClr val="bg1"/>
              </a:solidFill>
              <a:cs typeface="Arial" charset="0"/>
            </a:endParaRPr>
          </a:p>
        </p:txBody>
      </p:sp>
      <p:sp>
        <p:nvSpPr>
          <p:cNvPr id="87" name="86 CuadroTexto">
            <a:hlinkClick r:id="rId23" action="ppaction://hlinksldjump"/>
          </p:cNvPr>
          <p:cNvSpPr txBox="1"/>
          <p:nvPr/>
        </p:nvSpPr>
        <p:spPr>
          <a:xfrm>
            <a:off x="2987675" y="3732213"/>
            <a:ext cx="1152525" cy="415925"/>
          </a:xfrm>
          <a:prstGeom prst="rect">
            <a:avLst/>
          </a:prstGeom>
          <a:solidFill>
            <a:schemeClr val="tx1">
              <a:lumMod val="75000"/>
              <a:lumOff val="25000"/>
            </a:schemeClr>
          </a:solidFill>
          <a:ln>
            <a:solidFill>
              <a:schemeClr val="tx1">
                <a:lumMod val="75000"/>
                <a:lumOff val="25000"/>
              </a:schemeClr>
            </a:solidFill>
          </a:ln>
        </p:spPr>
        <p:txBody>
          <a:bodyPr>
            <a:spAutoFit/>
          </a:bodyPr>
          <a:lstStyle/>
          <a:p>
            <a:pPr algn="ctr" eaLnBrk="1" hangingPunct="1">
              <a:defRPr/>
            </a:pPr>
            <a:endParaRPr lang="es-SV" sz="500" b="1" dirty="0">
              <a:solidFill>
                <a:schemeClr val="bg1"/>
              </a:solidFill>
              <a:cs typeface="Arial" charset="0"/>
            </a:endParaRPr>
          </a:p>
          <a:p>
            <a:pPr algn="ctr" eaLnBrk="1" hangingPunct="1">
              <a:defRPr/>
            </a:pPr>
            <a:r>
              <a:rPr lang="es-SV" sz="1000" b="1" dirty="0">
                <a:solidFill>
                  <a:schemeClr val="bg1"/>
                </a:solidFill>
                <a:cs typeface="Arial" charset="0"/>
              </a:rPr>
              <a:t>Tesorería</a:t>
            </a:r>
            <a:endParaRPr lang="es-SV" sz="800" b="1" dirty="0">
              <a:solidFill>
                <a:schemeClr val="bg1"/>
              </a:solidFill>
              <a:cs typeface="Arial" charset="0"/>
            </a:endParaRPr>
          </a:p>
          <a:p>
            <a:pPr algn="ctr" eaLnBrk="1" hangingPunct="1">
              <a:defRPr/>
            </a:pPr>
            <a:endParaRPr lang="es-SV" sz="600" b="1" dirty="0">
              <a:solidFill>
                <a:schemeClr val="bg1"/>
              </a:solidFill>
              <a:cs typeface="Arial" charset="0"/>
            </a:endParaRPr>
          </a:p>
        </p:txBody>
      </p:sp>
      <p:cxnSp>
        <p:nvCxnSpPr>
          <p:cNvPr id="88" name="87 Conector angular"/>
          <p:cNvCxnSpPr>
            <a:stCxn id="8" idx="2"/>
            <a:endCxn id="82" idx="3"/>
          </p:cNvCxnSpPr>
          <p:nvPr/>
        </p:nvCxnSpPr>
        <p:spPr>
          <a:xfrm rot="5400000">
            <a:off x="3381375" y="2189163"/>
            <a:ext cx="1184275" cy="558800"/>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90 Conector angular"/>
          <p:cNvCxnSpPr>
            <a:stCxn id="82" idx="1"/>
            <a:endCxn id="83" idx="3"/>
          </p:cNvCxnSpPr>
          <p:nvPr/>
        </p:nvCxnSpPr>
        <p:spPr>
          <a:xfrm rot="10800000">
            <a:off x="2339975" y="2749550"/>
            <a:ext cx="203200" cy="311150"/>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95 Conector angular"/>
          <p:cNvCxnSpPr>
            <a:stCxn id="82" idx="1"/>
            <a:endCxn id="84" idx="3"/>
          </p:cNvCxnSpPr>
          <p:nvPr/>
        </p:nvCxnSpPr>
        <p:spPr>
          <a:xfrm rot="10800000" flipV="1">
            <a:off x="2339975" y="3060700"/>
            <a:ext cx="203200" cy="193675"/>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98 Conector angular"/>
          <p:cNvCxnSpPr>
            <a:stCxn id="82" idx="2"/>
            <a:endCxn id="85" idx="0"/>
          </p:cNvCxnSpPr>
          <p:nvPr/>
        </p:nvCxnSpPr>
        <p:spPr>
          <a:xfrm rot="5400000">
            <a:off x="1884363" y="2498725"/>
            <a:ext cx="465138" cy="2001837"/>
          </a:xfrm>
          <a:prstGeom prst="bentConnector3">
            <a:avLst>
              <a:gd name="adj1" fmla="val 7376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102 Conector angular"/>
          <p:cNvCxnSpPr>
            <a:stCxn id="82" idx="2"/>
            <a:endCxn id="87" idx="0"/>
          </p:cNvCxnSpPr>
          <p:nvPr/>
        </p:nvCxnSpPr>
        <p:spPr>
          <a:xfrm rot="16200000" flipH="1">
            <a:off x="3108325" y="3276600"/>
            <a:ext cx="465138" cy="446088"/>
          </a:xfrm>
          <a:prstGeom prst="bentConnector3">
            <a:avLst>
              <a:gd name="adj1" fmla="val 7376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106 Conector angular"/>
          <p:cNvCxnSpPr>
            <a:stCxn id="82" idx="2"/>
            <a:endCxn id="86" idx="0"/>
          </p:cNvCxnSpPr>
          <p:nvPr/>
        </p:nvCxnSpPr>
        <p:spPr>
          <a:xfrm rot="5400000">
            <a:off x="2496344" y="3110706"/>
            <a:ext cx="465138" cy="777875"/>
          </a:xfrm>
          <a:prstGeom prst="bentConnector3">
            <a:avLst>
              <a:gd name="adj1" fmla="val 7376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113 Conector angular"/>
          <p:cNvCxnSpPr>
            <a:stCxn id="118" idx="2"/>
            <a:endCxn id="119" idx="1"/>
          </p:cNvCxnSpPr>
          <p:nvPr/>
        </p:nvCxnSpPr>
        <p:spPr>
          <a:xfrm rot="5400000">
            <a:off x="1415256" y="4742657"/>
            <a:ext cx="352425" cy="519112"/>
          </a:xfrm>
          <a:prstGeom prst="bentConnector4">
            <a:avLst>
              <a:gd name="adj1" fmla="val 21600"/>
              <a:gd name="adj2" fmla="val 116913"/>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115 CuadroTexto">
            <a:hlinkClick r:id="rId24" action="ppaction://hlinksldjump"/>
          </p:cNvPr>
          <p:cNvSpPr txBox="1"/>
          <p:nvPr/>
        </p:nvSpPr>
        <p:spPr>
          <a:xfrm>
            <a:off x="3681413" y="4397375"/>
            <a:ext cx="1150937"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endParaRPr lang="es-SV" sz="200" b="1" dirty="0">
              <a:solidFill>
                <a:srgbClr val="041A76"/>
              </a:solidFill>
              <a:cs typeface="Arial" charset="0"/>
            </a:endParaRPr>
          </a:p>
          <a:p>
            <a:pPr algn="ctr" eaLnBrk="1" hangingPunct="1">
              <a:defRPr/>
            </a:pPr>
            <a:r>
              <a:rPr lang="es-SV" sz="800" b="1" dirty="0">
                <a:solidFill>
                  <a:srgbClr val="041A76"/>
                </a:solidFill>
                <a:cs typeface="Arial" charset="0"/>
              </a:rPr>
              <a:t>Subdirección de </a:t>
            </a:r>
            <a:r>
              <a:rPr lang="es-SV" sz="700" b="1" dirty="0">
                <a:solidFill>
                  <a:srgbClr val="041A76"/>
                </a:solidFill>
                <a:cs typeface="Arial" charset="0"/>
              </a:rPr>
              <a:t>Control </a:t>
            </a:r>
            <a:r>
              <a:rPr lang="es-SV" sz="800" b="1" dirty="0">
                <a:solidFill>
                  <a:srgbClr val="041A76"/>
                </a:solidFill>
                <a:cs typeface="Arial" charset="0"/>
              </a:rPr>
              <a:t>de Desarrollo Urbano</a:t>
            </a:r>
          </a:p>
          <a:p>
            <a:pPr algn="ctr" eaLnBrk="1" hangingPunct="1">
              <a:defRPr/>
            </a:pPr>
            <a:endParaRPr lang="es-SV" sz="300" b="1" dirty="0">
              <a:solidFill>
                <a:srgbClr val="041A76"/>
              </a:solidFill>
              <a:cs typeface="Arial" charset="0"/>
            </a:endParaRPr>
          </a:p>
        </p:txBody>
      </p:sp>
      <p:sp>
        <p:nvSpPr>
          <p:cNvPr id="117" name="116 CuadroTexto">
            <a:hlinkClick r:id="rId25" action="ppaction://hlinksldjump"/>
          </p:cNvPr>
          <p:cNvSpPr txBox="1"/>
          <p:nvPr/>
        </p:nvSpPr>
        <p:spPr>
          <a:xfrm>
            <a:off x="5984875" y="4397375"/>
            <a:ext cx="1152525"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Subdirección de Desarrollo Social y Económico</a:t>
            </a:r>
          </a:p>
        </p:txBody>
      </p:sp>
      <p:sp>
        <p:nvSpPr>
          <p:cNvPr id="118" name="117 CuadroTexto">
            <a:hlinkClick r:id="rId26" action="ppaction://hlinksldjump"/>
          </p:cNvPr>
          <p:cNvSpPr txBox="1"/>
          <p:nvPr/>
        </p:nvSpPr>
        <p:spPr>
          <a:xfrm>
            <a:off x="1274763" y="4410075"/>
            <a:ext cx="1152525"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Subdirección de Planificación e Investigación</a:t>
            </a:r>
          </a:p>
        </p:txBody>
      </p:sp>
      <p:sp>
        <p:nvSpPr>
          <p:cNvPr id="119" name="118 CuadroTexto">
            <a:hlinkClick r:id="rId27" action="ppaction://hlinksldjump"/>
          </p:cNvPr>
          <p:cNvSpPr txBox="1"/>
          <p:nvPr/>
        </p:nvSpPr>
        <p:spPr>
          <a:xfrm>
            <a:off x="1331913" y="4978400"/>
            <a:ext cx="1152525" cy="400050"/>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900" b="1" dirty="0">
                <a:solidFill>
                  <a:srgbClr val="041A76"/>
                </a:solidFill>
                <a:cs typeface="Arial" charset="0"/>
              </a:rPr>
              <a:t>Unidad de </a:t>
            </a:r>
          </a:p>
          <a:p>
            <a:pPr algn="ctr" eaLnBrk="1" hangingPunct="1">
              <a:defRPr/>
            </a:pPr>
            <a:r>
              <a:rPr lang="es-SV" sz="900" b="1" dirty="0">
                <a:solidFill>
                  <a:srgbClr val="041A76"/>
                </a:solidFill>
                <a:cs typeface="Arial" charset="0"/>
              </a:rPr>
              <a:t>Planificación</a:t>
            </a:r>
          </a:p>
          <a:p>
            <a:pPr algn="ctr" eaLnBrk="1" hangingPunct="1">
              <a:defRPr/>
            </a:pPr>
            <a:endParaRPr lang="es-SV" sz="200" b="1" dirty="0">
              <a:solidFill>
                <a:srgbClr val="041A76"/>
              </a:solidFill>
              <a:cs typeface="Arial" charset="0"/>
            </a:endParaRPr>
          </a:p>
        </p:txBody>
      </p:sp>
      <p:sp>
        <p:nvSpPr>
          <p:cNvPr id="120" name="119 CuadroTexto">
            <a:hlinkClick r:id="rId28" action="ppaction://hlinksldjump"/>
          </p:cNvPr>
          <p:cNvSpPr txBox="1"/>
          <p:nvPr/>
        </p:nvSpPr>
        <p:spPr>
          <a:xfrm>
            <a:off x="1331913" y="5476875"/>
            <a:ext cx="1152525" cy="401638"/>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900" b="1" dirty="0">
                <a:solidFill>
                  <a:srgbClr val="041A76"/>
                </a:solidFill>
                <a:cs typeface="Arial" charset="0"/>
              </a:rPr>
              <a:t>Unidad</a:t>
            </a:r>
          </a:p>
          <a:p>
            <a:pPr algn="ctr" eaLnBrk="1" hangingPunct="1">
              <a:defRPr/>
            </a:pPr>
            <a:r>
              <a:rPr lang="es-SV" sz="900" b="1" dirty="0">
                <a:solidFill>
                  <a:srgbClr val="041A76"/>
                </a:solidFill>
                <a:cs typeface="Arial" charset="0"/>
              </a:rPr>
              <a:t>Ambiental</a:t>
            </a:r>
          </a:p>
          <a:p>
            <a:pPr algn="ctr" eaLnBrk="1" hangingPunct="1">
              <a:defRPr/>
            </a:pPr>
            <a:endParaRPr lang="es-SV" sz="200" b="1" dirty="0">
              <a:solidFill>
                <a:srgbClr val="041A76"/>
              </a:solidFill>
              <a:cs typeface="Arial" charset="0"/>
            </a:endParaRPr>
          </a:p>
        </p:txBody>
      </p:sp>
      <p:sp>
        <p:nvSpPr>
          <p:cNvPr id="121" name="120 CuadroTexto">
            <a:hlinkClick r:id="rId29" action="ppaction://hlinksldjump"/>
          </p:cNvPr>
          <p:cNvSpPr txBox="1"/>
          <p:nvPr/>
        </p:nvSpPr>
        <p:spPr>
          <a:xfrm>
            <a:off x="1331913" y="5970588"/>
            <a:ext cx="1152525"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Unidad de Gestión de  Grandes Proyectos Urbanos</a:t>
            </a:r>
          </a:p>
        </p:txBody>
      </p:sp>
      <p:sp>
        <p:nvSpPr>
          <p:cNvPr id="122" name="121 CuadroTexto">
            <a:hlinkClick r:id="rId30" action="ppaction://hlinksldjump"/>
          </p:cNvPr>
          <p:cNvSpPr txBox="1"/>
          <p:nvPr/>
        </p:nvSpPr>
        <p:spPr>
          <a:xfrm>
            <a:off x="4394200" y="5300663"/>
            <a:ext cx="1185863"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Departamento (Unidad) de Urbanización y Construcción</a:t>
            </a:r>
          </a:p>
        </p:txBody>
      </p:sp>
      <p:sp>
        <p:nvSpPr>
          <p:cNvPr id="123" name="122 CuadroTexto">
            <a:hlinkClick r:id="rId31" action="ppaction://hlinksldjump"/>
          </p:cNvPr>
          <p:cNvSpPr txBox="1"/>
          <p:nvPr/>
        </p:nvSpPr>
        <p:spPr>
          <a:xfrm>
            <a:off x="2987675" y="5305425"/>
            <a:ext cx="1185863"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Departamento (Unidad) de Agilización de </a:t>
            </a:r>
          </a:p>
          <a:p>
            <a:pPr algn="ctr" eaLnBrk="1" hangingPunct="1">
              <a:defRPr/>
            </a:pPr>
            <a:r>
              <a:rPr lang="es-SV" sz="700" b="1" dirty="0">
                <a:solidFill>
                  <a:srgbClr val="041A76"/>
                </a:solidFill>
                <a:cs typeface="Arial" charset="0"/>
              </a:rPr>
              <a:t>Trámites</a:t>
            </a:r>
          </a:p>
        </p:txBody>
      </p:sp>
      <p:sp>
        <p:nvSpPr>
          <p:cNvPr id="124" name="123 CuadroTexto">
            <a:hlinkClick r:id="rId32" action="ppaction://hlinksldjump"/>
          </p:cNvPr>
          <p:cNvSpPr txBox="1"/>
          <p:nvPr/>
        </p:nvSpPr>
        <p:spPr>
          <a:xfrm>
            <a:off x="3009900" y="5803900"/>
            <a:ext cx="1185863"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Departamento (Unidad) de Monitoreo y Recepción de Obras</a:t>
            </a:r>
          </a:p>
        </p:txBody>
      </p:sp>
      <p:sp>
        <p:nvSpPr>
          <p:cNvPr id="125" name="124 CuadroTexto">
            <a:hlinkClick r:id="rId33" action="ppaction://hlinksldjump"/>
          </p:cNvPr>
          <p:cNvSpPr txBox="1"/>
          <p:nvPr/>
        </p:nvSpPr>
        <p:spPr>
          <a:xfrm>
            <a:off x="2987675" y="6276975"/>
            <a:ext cx="1185863" cy="468313"/>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endParaRPr lang="es-SV" sz="700" b="1" dirty="0">
              <a:solidFill>
                <a:srgbClr val="041A76"/>
              </a:solidFill>
              <a:cs typeface="Arial" charset="0"/>
            </a:endParaRPr>
          </a:p>
          <a:p>
            <a:pPr algn="ctr" eaLnBrk="1" hangingPunct="1">
              <a:defRPr/>
            </a:pPr>
            <a:r>
              <a:rPr lang="es-SV" sz="700" b="1" dirty="0">
                <a:solidFill>
                  <a:srgbClr val="041A76"/>
                </a:solidFill>
                <a:cs typeface="Arial" charset="0"/>
              </a:rPr>
              <a:t>Departamento (Unidad) de Trámites Previos</a:t>
            </a:r>
          </a:p>
          <a:p>
            <a:pPr algn="ctr" eaLnBrk="1" hangingPunct="1">
              <a:defRPr/>
            </a:pPr>
            <a:endParaRPr lang="es-SV" sz="700" b="1" dirty="0">
              <a:solidFill>
                <a:srgbClr val="041A76"/>
              </a:solidFill>
              <a:cs typeface="Arial" charset="0"/>
            </a:endParaRPr>
          </a:p>
        </p:txBody>
      </p:sp>
      <p:sp>
        <p:nvSpPr>
          <p:cNvPr id="127" name="126 CuadroTexto">
            <a:hlinkClick r:id="rId34" action="ppaction://hlinksldjump"/>
          </p:cNvPr>
          <p:cNvSpPr txBox="1"/>
          <p:nvPr/>
        </p:nvSpPr>
        <p:spPr>
          <a:xfrm>
            <a:off x="4394200" y="5807075"/>
            <a:ext cx="1185863"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Departamento (Unidad) de Revisión Preliminar, Receptoría y Archivo</a:t>
            </a:r>
          </a:p>
        </p:txBody>
      </p:sp>
      <p:sp>
        <p:nvSpPr>
          <p:cNvPr id="131" name="130 CuadroTexto">
            <a:hlinkClick r:id="rId35" action="ppaction://hlinksldjump"/>
          </p:cNvPr>
          <p:cNvSpPr txBox="1"/>
          <p:nvPr/>
        </p:nvSpPr>
        <p:spPr>
          <a:xfrm>
            <a:off x="6043613" y="4989513"/>
            <a:ext cx="1152525"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Unidad para el Manejo de Empresas Sociales y Residuos Sólidos</a:t>
            </a:r>
          </a:p>
        </p:txBody>
      </p:sp>
      <p:sp>
        <p:nvSpPr>
          <p:cNvPr id="132" name="131 CuadroTexto">
            <a:hlinkClick r:id="rId36" action="ppaction://hlinksldjump"/>
          </p:cNvPr>
          <p:cNvSpPr txBox="1"/>
          <p:nvPr/>
        </p:nvSpPr>
        <p:spPr>
          <a:xfrm>
            <a:off x="6043613" y="5480050"/>
            <a:ext cx="1152525" cy="415925"/>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700" b="1" dirty="0">
                <a:solidFill>
                  <a:srgbClr val="041A76"/>
                </a:solidFill>
                <a:cs typeface="Arial" charset="0"/>
              </a:rPr>
              <a:t>Unidad  de Desarrollo Económico y Cohesión Social</a:t>
            </a:r>
          </a:p>
        </p:txBody>
      </p:sp>
      <p:sp>
        <p:nvSpPr>
          <p:cNvPr id="133" name="132 CuadroTexto">
            <a:hlinkClick r:id="rId37" action="ppaction://hlinksldjump"/>
          </p:cNvPr>
          <p:cNvSpPr txBox="1"/>
          <p:nvPr/>
        </p:nvSpPr>
        <p:spPr>
          <a:xfrm>
            <a:off x="6049963" y="5967413"/>
            <a:ext cx="1152525" cy="400050"/>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r>
              <a:rPr lang="es-SV" sz="900" b="1" dirty="0">
                <a:solidFill>
                  <a:srgbClr val="041A76"/>
                </a:solidFill>
                <a:cs typeface="Arial" charset="0"/>
              </a:rPr>
              <a:t>Escuela</a:t>
            </a:r>
          </a:p>
          <a:p>
            <a:pPr algn="ctr" eaLnBrk="1" hangingPunct="1">
              <a:defRPr/>
            </a:pPr>
            <a:r>
              <a:rPr lang="es-SV" sz="900" b="1" dirty="0">
                <a:solidFill>
                  <a:srgbClr val="041A76"/>
                </a:solidFill>
                <a:cs typeface="Arial" charset="0"/>
              </a:rPr>
              <a:t>Metropolitana</a:t>
            </a:r>
          </a:p>
          <a:p>
            <a:pPr algn="ctr" eaLnBrk="1" hangingPunct="1">
              <a:defRPr/>
            </a:pPr>
            <a:endParaRPr lang="es-SV" sz="200" b="1" dirty="0">
              <a:solidFill>
                <a:srgbClr val="041A76"/>
              </a:solidFill>
              <a:cs typeface="Arial" charset="0"/>
            </a:endParaRPr>
          </a:p>
        </p:txBody>
      </p:sp>
      <p:cxnSp>
        <p:nvCxnSpPr>
          <p:cNvPr id="134" name="133 Conector angular"/>
          <p:cNvCxnSpPr>
            <a:stCxn id="8" idx="2"/>
            <a:endCxn id="116" idx="0"/>
          </p:cNvCxnSpPr>
          <p:nvPr/>
        </p:nvCxnSpPr>
        <p:spPr>
          <a:xfrm rot="16200000" flipH="1">
            <a:off x="2994819" y="3134519"/>
            <a:ext cx="2520950" cy="4762"/>
          </a:xfrm>
          <a:prstGeom prst="bentConnector3">
            <a:avLst>
              <a:gd name="adj1" fmla="val 5000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9" name="138 Conector angular"/>
          <p:cNvCxnSpPr/>
          <p:nvPr/>
        </p:nvCxnSpPr>
        <p:spPr>
          <a:xfrm>
            <a:off x="1835150" y="4283075"/>
            <a:ext cx="4710113" cy="0"/>
          </a:xfrm>
          <a:prstGeom prst="straightConnector1">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3" name="142 Conector angular"/>
          <p:cNvCxnSpPr>
            <a:endCxn id="118" idx="0"/>
          </p:cNvCxnSpPr>
          <p:nvPr/>
        </p:nvCxnSpPr>
        <p:spPr>
          <a:xfrm>
            <a:off x="1851025" y="4295775"/>
            <a:ext cx="0" cy="114300"/>
          </a:xfrm>
          <a:prstGeom prst="straightConnector1">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149 Conector angular"/>
          <p:cNvCxnSpPr>
            <a:stCxn id="118" idx="2"/>
            <a:endCxn id="120" idx="1"/>
          </p:cNvCxnSpPr>
          <p:nvPr/>
        </p:nvCxnSpPr>
        <p:spPr>
          <a:xfrm rot="5400000">
            <a:off x="1165225" y="4992688"/>
            <a:ext cx="852488" cy="519112"/>
          </a:xfrm>
          <a:prstGeom prst="bentConnector4">
            <a:avLst>
              <a:gd name="adj1" fmla="val 8785"/>
              <a:gd name="adj2" fmla="val 116913"/>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154 Conector angular"/>
          <p:cNvCxnSpPr>
            <a:stCxn id="118" idx="2"/>
            <a:endCxn id="121" idx="1"/>
          </p:cNvCxnSpPr>
          <p:nvPr/>
        </p:nvCxnSpPr>
        <p:spPr>
          <a:xfrm rot="5400000">
            <a:off x="915194" y="5242719"/>
            <a:ext cx="1352550" cy="519112"/>
          </a:xfrm>
          <a:prstGeom prst="bentConnector4">
            <a:avLst>
              <a:gd name="adj1" fmla="val 5935"/>
              <a:gd name="adj2" fmla="val 116913"/>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159 Conector angular"/>
          <p:cNvCxnSpPr>
            <a:stCxn id="116" idx="2"/>
            <a:endCxn id="122" idx="1"/>
          </p:cNvCxnSpPr>
          <p:nvPr/>
        </p:nvCxnSpPr>
        <p:spPr>
          <a:xfrm rot="16200000" flipH="1">
            <a:off x="3978275" y="5092700"/>
            <a:ext cx="695325" cy="136525"/>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3" name="162 Conector angular"/>
          <p:cNvCxnSpPr>
            <a:stCxn id="116" idx="2"/>
            <a:endCxn id="127" idx="1"/>
          </p:cNvCxnSpPr>
          <p:nvPr/>
        </p:nvCxnSpPr>
        <p:spPr>
          <a:xfrm rot="16200000" flipH="1">
            <a:off x="3725069" y="5345906"/>
            <a:ext cx="1201738" cy="136525"/>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6" name="165 Conector angular"/>
          <p:cNvCxnSpPr>
            <a:stCxn id="116" idx="2"/>
            <a:endCxn id="123" idx="3"/>
          </p:cNvCxnSpPr>
          <p:nvPr/>
        </p:nvCxnSpPr>
        <p:spPr>
          <a:xfrm rot="5400000">
            <a:off x="3865563" y="5121275"/>
            <a:ext cx="700088" cy="841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9" name="168 Conector angular"/>
          <p:cNvCxnSpPr>
            <a:stCxn id="116" idx="2"/>
            <a:endCxn id="124" idx="3"/>
          </p:cNvCxnSpPr>
          <p:nvPr/>
        </p:nvCxnSpPr>
        <p:spPr>
          <a:xfrm rot="5400000">
            <a:off x="3627437" y="5381626"/>
            <a:ext cx="1198563" cy="61912"/>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2" name="171 Conector angular"/>
          <p:cNvCxnSpPr>
            <a:stCxn id="116" idx="2"/>
            <a:endCxn id="125" idx="3"/>
          </p:cNvCxnSpPr>
          <p:nvPr/>
        </p:nvCxnSpPr>
        <p:spPr>
          <a:xfrm rot="5400000">
            <a:off x="3367088" y="5619750"/>
            <a:ext cx="1697038" cy="841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6" name="175 Conector angular"/>
          <p:cNvCxnSpPr>
            <a:stCxn id="117" idx="2"/>
            <a:endCxn id="131" idx="1"/>
          </p:cNvCxnSpPr>
          <p:nvPr/>
        </p:nvCxnSpPr>
        <p:spPr>
          <a:xfrm rot="5400000">
            <a:off x="6110288" y="4746625"/>
            <a:ext cx="384175" cy="517525"/>
          </a:xfrm>
          <a:prstGeom prst="bentConnector4">
            <a:avLst>
              <a:gd name="adj1" fmla="val 23010"/>
              <a:gd name="adj2" fmla="val 11895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9" name="178 Conector angular"/>
          <p:cNvCxnSpPr>
            <a:stCxn id="117" idx="2"/>
            <a:endCxn id="132" idx="1"/>
          </p:cNvCxnSpPr>
          <p:nvPr/>
        </p:nvCxnSpPr>
        <p:spPr>
          <a:xfrm rot="5400000">
            <a:off x="5865019" y="4991894"/>
            <a:ext cx="874713" cy="517525"/>
          </a:xfrm>
          <a:prstGeom prst="bentConnector4">
            <a:avLst>
              <a:gd name="adj1" fmla="val 10553"/>
              <a:gd name="adj2" fmla="val 11895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2" name="181 Conector angular"/>
          <p:cNvCxnSpPr/>
          <p:nvPr/>
        </p:nvCxnSpPr>
        <p:spPr>
          <a:xfrm rot="5400000">
            <a:off x="5614194" y="5220494"/>
            <a:ext cx="1354137" cy="511175"/>
          </a:xfrm>
          <a:prstGeom prst="bentConnector4">
            <a:avLst>
              <a:gd name="adj1" fmla="val 7001"/>
              <a:gd name="adj2" fmla="val 119185"/>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 name="3100 Conector angular"/>
          <p:cNvCxnSpPr>
            <a:stCxn id="3078" idx="2"/>
            <a:endCxn id="8" idx="3"/>
          </p:cNvCxnSpPr>
          <p:nvPr/>
        </p:nvCxnSpPr>
        <p:spPr>
          <a:xfrm rot="5400000">
            <a:off x="4896644" y="1119982"/>
            <a:ext cx="401637" cy="679450"/>
          </a:xfrm>
          <a:prstGeom prst="bentConnector2">
            <a:avLst/>
          </a:prstGeom>
          <a:ln w="19050">
            <a:solidFill>
              <a:srgbClr val="041A76"/>
            </a:solidFill>
            <a:prstDash val="sysDash"/>
          </a:ln>
        </p:spPr>
        <p:style>
          <a:lnRef idx="1">
            <a:schemeClr val="accent1"/>
          </a:lnRef>
          <a:fillRef idx="0">
            <a:schemeClr val="accent1"/>
          </a:fillRef>
          <a:effectRef idx="0">
            <a:schemeClr val="accent1"/>
          </a:effectRef>
          <a:fontRef idx="minor">
            <a:schemeClr val="tx1"/>
          </a:fontRef>
        </p:style>
      </p:cxnSp>
      <p:cxnSp>
        <p:nvCxnSpPr>
          <p:cNvPr id="128" name="127 Conector angular"/>
          <p:cNvCxnSpPr/>
          <p:nvPr/>
        </p:nvCxnSpPr>
        <p:spPr>
          <a:xfrm rot="10800000">
            <a:off x="6140450" y="3373438"/>
            <a:ext cx="165100" cy="438150"/>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128 Conector angular"/>
          <p:cNvCxnSpPr/>
          <p:nvPr/>
        </p:nvCxnSpPr>
        <p:spPr>
          <a:xfrm rot="10800000" flipV="1">
            <a:off x="6143625" y="3386138"/>
            <a:ext cx="14288" cy="3175"/>
          </a:xfrm>
          <a:prstGeom prst="bentConnector3">
            <a:avLst>
              <a:gd name="adj1" fmla="val -943120"/>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142 Conector angular"/>
          <p:cNvCxnSpPr/>
          <p:nvPr/>
        </p:nvCxnSpPr>
        <p:spPr>
          <a:xfrm>
            <a:off x="6545263" y="4283075"/>
            <a:ext cx="0" cy="114300"/>
          </a:xfrm>
          <a:prstGeom prst="straightConnector1">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47" name="2 Marcador de contenido"/>
          <p:cNvSpPr txBox="1">
            <a:spLocks/>
          </p:cNvSpPr>
          <p:nvPr/>
        </p:nvSpPr>
        <p:spPr bwMode="auto">
          <a:xfrm>
            <a:off x="7339013" y="4973638"/>
            <a:ext cx="1655762"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104</a:t>
            </a:r>
            <a:endParaRPr lang="es-SV" altLang="es-SV" sz="1400" b="1"/>
          </a:p>
          <a:p>
            <a:pPr>
              <a:spcBef>
                <a:spcPct val="20000"/>
              </a:spcBef>
              <a:buFont typeface="Arial" panose="020B0604020202020204" pitchFamily="34" charset="0"/>
              <a:buNone/>
            </a:pPr>
            <a:r>
              <a:rPr lang="es-SV" altLang="es-SV" sz="1400"/>
              <a:t>Hombres: 53</a:t>
            </a:r>
          </a:p>
          <a:p>
            <a:pPr>
              <a:spcBef>
                <a:spcPct val="20000"/>
              </a:spcBef>
              <a:buFont typeface="Arial" panose="020B0604020202020204" pitchFamily="34" charset="0"/>
              <a:buNone/>
            </a:pPr>
            <a:r>
              <a:rPr lang="es-SV" altLang="es-SV" sz="1400"/>
              <a:t>Mujeres: 48</a:t>
            </a:r>
            <a:endParaRPr lang="es-ES" altLang="es-SV" sz="1400"/>
          </a:p>
        </p:txBody>
      </p:sp>
      <p:sp>
        <p:nvSpPr>
          <p:cNvPr id="90" name="115 CuadroTexto">
            <a:hlinkClick r:id="rId38" action="ppaction://hlinksldjump"/>
          </p:cNvPr>
          <p:cNvSpPr txBox="1"/>
          <p:nvPr/>
        </p:nvSpPr>
        <p:spPr>
          <a:xfrm>
            <a:off x="4411663" y="4868863"/>
            <a:ext cx="1150937" cy="385762"/>
          </a:xfrm>
          <a:prstGeom prst="rect">
            <a:avLst/>
          </a:prstGeom>
          <a:solidFill>
            <a:schemeClr val="bg1">
              <a:lumMod val="65000"/>
            </a:schemeClr>
          </a:solidFill>
          <a:ln>
            <a:solidFill>
              <a:schemeClr val="bg1">
                <a:lumMod val="65000"/>
              </a:schemeClr>
            </a:solidFill>
          </a:ln>
        </p:spPr>
        <p:txBody>
          <a:bodyPr>
            <a:spAutoFit/>
          </a:bodyPr>
          <a:lstStyle/>
          <a:p>
            <a:pPr algn="ctr" eaLnBrk="1" hangingPunct="1">
              <a:defRPr/>
            </a:pPr>
            <a:endParaRPr lang="es-SV" sz="200" b="1" dirty="0">
              <a:solidFill>
                <a:srgbClr val="041A76"/>
              </a:solidFill>
              <a:cs typeface="Arial" charset="0"/>
            </a:endParaRPr>
          </a:p>
          <a:p>
            <a:pPr algn="ctr" eaLnBrk="1" hangingPunct="1">
              <a:defRPr/>
            </a:pPr>
            <a:r>
              <a:rPr lang="es-SV" sz="700" b="1" dirty="0">
                <a:solidFill>
                  <a:srgbClr val="041A76"/>
                </a:solidFill>
                <a:cs typeface="Arial" charset="0"/>
              </a:rPr>
              <a:t>Apoyo Técnico Especializado</a:t>
            </a:r>
          </a:p>
          <a:p>
            <a:pPr algn="ctr" eaLnBrk="1" hangingPunct="1">
              <a:defRPr/>
            </a:pPr>
            <a:endParaRPr lang="es-SV" sz="300" b="1" dirty="0">
              <a:solidFill>
                <a:srgbClr val="041A76"/>
              </a:solidFill>
              <a:cs typeface="Arial" charset="0"/>
            </a:endParaRPr>
          </a:p>
        </p:txBody>
      </p:sp>
      <p:cxnSp>
        <p:nvCxnSpPr>
          <p:cNvPr id="92" name="159 Conector angular"/>
          <p:cNvCxnSpPr>
            <a:stCxn id="116" idx="2"/>
            <a:endCxn id="90" idx="1"/>
          </p:cNvCxnSpPr>
          <p:nvPr/>
        </p:nvCxnSpPr>
        <p:spPr>
          <a:xfrm rot="16200000" flipH="1">
            <a:off x="4210051" y="4859337"/>
            <a:ext cx="247650" cy="155575"/>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50" name="35 CuadroTexto">
            <a:hlinkClick r:id="rId39" action="ppaction://hlinksldjump"/>
          </p:cNvPr>
          <p:cNvSpPr txBox="1">
            <a:spLocks noChangeArrowheads="1"/>
          </p:cNvSpPr>
          <p:nvPr/>
        </p:nvSpPr>
        <p:spPr bwMode="auto">
          <a:xfrm>
            <a:off x="4819650" y="1881188"/>
            <a:ext cx="1152525" cy="338137"/>
          </a:xfrm>
          <a:prstGeom prst="rect">
            <a:avLst/>
          </a:prstGeom>
          <a:solidFill>
            <a:srgbClr val="1E925E"/>
          </a:solidFill>
          <a:ln w="9525">
            <a:solidFill>
              <a:srgbClr val="1E925E"/>
            </a:solidFill>
            <a:miter lim="800000"/>
            <a:headEnd/>
            <a:tailEnd/>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SV" altLang="es-SV" sz="700" b="1">
                <a:solidFill>
                  <a:schemeClr val="bg1"/>
                </a:solidFill>
              </a:rPr>
              <a:t>Innovación y Desarrollo Metropolitano</a:t>
            </a:r>
          </a:p>
          <a:p>
            <a:pPr algn="ctr" eaLnBrk="1" hangingPunct="1"/>
            <a:endParaRPr lang="es-SV" altLang="es-SV" sz="200" b="1">
              <a:solidFill>
                <a:schemeClr val="bg1"/>
              </a:solidFill>
            </a:endParaRPr>
          </a:p>
        </p:txBody>
      </p:sp>
      <p:cxnSp>
        <p:nvCxnSpPr>
          <p:cNvPr id="97" name="75 Conector angular"/>
          <p:cNvCxnSpPr>
            <a:stCxn id="8" idx="2"/>
            <a:endCxn id="3150" idx="1"/>
          </p:cNvCxnSpPr>
          <p:nvPr/>
        </p:nvCxnSpPr>
        <p:spPr>
          <a:xfrm rot="16200000" flipH="1">
            <a:off x="4449763" y="1679575"/>
            <a:ext cx="173038" cy="566737"/>
          </a:xfrm>
          <a:prstGeom prst="bentConnector2">
            <a:avLst/>
          </a:prstGeom>
          <a:ln w="19050">
            <a:solidFill>
              <a:srgbClr val="041A7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3100 Conector angular"/>
          <p:cNvCxnSpPr>
            <a:endCxn id="3150" idx="3"/>
          </p:cNvCxnSpPr>
          <p:nvPr/>
        </p:nvCxnSpPr>
        <p:spPr>
          <a:xfrm rot="5400000">
            <a:off x="5560219" y="1451769"/>
            <a:ext cx="1009650" cy="185738"/>
          </a:xfrm>
          <a:prstGeom prst="bentConnector2">
            <a:avLst/>
          </a:prstGeom>
          <a:ln w="19050">
            <a:solidFill>
              <a:srgbClr val="041A76"/>
            </a:solidFill>
            <a:prstDash val="sysDash"/>
          </a:ln>
        </p:spPr>
        <p:style>
          <a:lnRef idx="1">
            <a:schemeClr val="accent1"/>
          </a:lnRef>
          <a:fillRef idx="0">
            <a:schemeClr val="accent1"/>
          </a:fillRef>
          <a:effectRef idx="0">
            <a:schemeClr val="accent1"/>
          </a:effectRef>
          <a:fontRef idx="minor">
            <a:schemeClr val="tx1"/>
          </a:fontRef>
        </p:style>
      </p:cxnSp>
      <p:sp>
        <p:nvSpPr>
          <p:cNvPr id="3" name="CuadroTexto 2"/>
          <p:cNvSpPr txBox="1"/>
          <p:nvPr/>
        </p:nvSpPr>
        <p:spPr>
          <a:xfrm>
            <a:off x="539750" y="525463"/>
            <a:ext cx="1584325" cy="708025"/>
          </a:xfrm>
          <a:prstGeom prst="rect">
            <a:avLst/>
          </a:prstGeom>
          <a:noFill/>
        </p:spPr>
        <p:txBody>
          <a:bodyPr>
            <a:spAutoFit/>
          </a:bodyPr>
          <a:lstStyle/>
          <a:p>
            <a:pPr>
              <a:defRPr/>
            </a:pPr>
            <a:r>
              <a:rPr lang="es-SV" sz="4000" dirty="0">
                <a:ln w="0"/>
                <a:effectLst>
                  <a:outerShdw blurRad="38100" dist="19050" dir="2700000" algn="tl" rotWithShape="0">
                    <a:schemeClr val="dk1">
                      <a:alpha val="40000"/>
                    </a:schemeClr>
                  </a:outerShdw>
                </a:effectLst>
              </a:rPr>
              <a:t>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1 Título"/>
          <p:cNvSpPr>
            <a:spLocks noGrp="1"/>
          </p:cNvSpPr>
          <p:nvPr>
            <p:ph type="title"/>
          </p:nvPr>
        </p:nvSpPr>
        <p:spPr>
          <a:xfrm>
            <a:off x="395288" y="476250"/>
            <a:ext cx="8229600" cy="1143000"/>
          </a:xfrm>
        </p:spPr>
        <p:txBody>
          <a:bodyPr/>
          <a:lstStyle/>
          <a:p>
            <a:pPr eaLnBrk="1" hangingPunct="1"/>
            <a:r>
              <a:rPr lang="es-SV" altLang="es-SV">
                <a:solidFill>
                  <a:srgbClr val="000066"/>
                </a:solidFill>
              </a:rPr>
              <a:t>Asistente de Dirección Ejecutiva</a:t>
            </a:r>
          </a:p>
        </p:txBody>
      </p:sp>
      <p:sp>
        <p:nvSpPr>
          <p:cNvPr id="12291" name="2 Marcador de contenido"/>
          <p:cNvSpPr>
            <a:spLocks noGrp="1"/>
          </p:cNvSpPr>
          <p:nvPr>
            <p:ph idx="1"/>
          </p:nvPr>
        </p:nvSpPr>
        <p:spPr>
          <a:xfrm>
            <a:off x="457200" y="2565400"/>
            <a:ext cx="8229600" cy="1800225"/>
          </a:xfrm>
        </p:spPr>
        <p:txBody>
          <a:bodyPr/>
          <a:lstStyle/>
          <a:p>
            <a:pPr marL="0" indent="0" algn="just">
              <a:buFont typeface="Arial" panose="020B0604020202020204" pitchFamily="34" charset="0"/>
              <a:buNone/>
            </a:pPr>
            <a:r>
              <a:rPr lang="es-ES" altLang="es-SV" sz="1600" b="1"/>
              <a:t>Descripción Genérica</a:t>
            </a:r>
            <a:r>
              <a:rPr lang="es-ES" altLang="es-SV" sz="1600"/>
              <a:t>:  </a:t>
            </a:r>
          </a:p>
          <a:p>
            <a:pPr marL="0" indent="0" algn="just">
              <a:buFont typeface="Arial" panose="020B0604020202020204" pitchFamily="34" charset="0"/>
              <a:buNone/>
            </a:pPr>
            <a:endParaRPr lang="es-ES" altLang="es-SV" sz="1600"/>
          </a:p>
          <a:p>
            <a:pPr marL="0" indent="0" algn="just">
              <a:buFont typeface="Arial" panose="020B0604020202020204" pitchFamily="34" charset="0"/>
              <a:buNone/>
            </a:pPr>
            <a:r>
              <a:rPr lang="es-ES" altLang="es-SV" sz="1600"/>
              <a:t>Atender funciones secretariales del Director Ejecutivo y de los Subdirectores de Control, Financiero y de Planificación, así como la programación de audiencias.</a:t>
            </a:r>
            <a:endParaRPr lang="es-SV" altLang="es-SV" sz="1600"/>
          </a:p>
        </p:txBody>
      </p:sp>
      <p:sp>
        <p:nvSpPr>
          <p:cNvPr id="4" name="2 Marcador de contenido"/>
          <p:cNvSpPr txBox="1">
            <a:spLocks/>
          </p:cNvSpPr>
          <p:nvPr/>
        </p:nvSpPr>
        <p:spPr bwMode="auto">
          <a:xfrm>
            <a:off x="457200" y="3933825"/>
            <a:ext cx="8229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081"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1600" b="1" dirty="0"/>
              <a:t>Funciones</a:t>
            </a:r>
            <a:r>
              <a:rPr lang="es-ES" sz="1600" dirty="0"/>
              <a:t>:</a:t>
            </a:r>
          </a:p>
          <a:p>
            <a:pPr marL="0" indent="0">
              <a:buFont typeface="Arial" charset="0"/>
              <a:buNone/>
              <a:defRPr/>
            </a:pPr>
            <a:endParaRPr lang="es-ES" sz="1600" dirty="0"/>
          </a:p>
          <a:p>
            <a:pPr algn="just">
              <a:defRPr/>
            </a:pPr>
            <a:r>
              <a:rPr lang="es-ES" sz="1600" dirty="0"/>
              <a:t>Programar audiencias del Director Ejecutivo y subdirectores.</a:t>
            </a:r>
            <a:endParaRPr lang="es-SV" sz="1600" dirty="0"/>
          </a:p>
          <a:p>
            <a:pPr algn="just">
              <a:defRPr/>
            </a:pPr>
            <a:r>
              <a:rPr lang="es-ES" sz="1600" dirty="0"/>
              <a:t>Atender llamadas telefónicas y controlar correspondencia recibida y despachada en la dirección.</a:t>
            </a:r>
            <a:endParaRPr lang="es-SV" sz="1600" dirty="0"/>
          </a:p>
          <a:p>
            <a:pPr algn="just">
              <a:defRPr/>
            </a:pPr>
            <a:r>
              <a:rPr lang="es-ES" sz="1600" dirty="0"/>
              <a:t>Asistir al director en el control y programación de reuniones y actividades internas o externas en las cuales se requiera.</a:t>
            </a:r>
            <a:endParaRPr lang="es-SV" sz="1600" dirty="0"/>
          </a:p>
          <a:p>
            <a:pPr algn="just">
              <a:defRPr/>
            </a:pPr>
            <a:r>
              <a:rPr lang="es-ES" sz="1600" dirty="0"/>
              <a:t>Digitar documentos propios de la dirección.</a:t>
            </a:r>
            <a:endParaRPr lang="es-SV" sz="1600" dirty="0"/>
          </a:p>
          <a:p>
            <a:pPr algn="just">
              <a:defRPr/>
            </a:pPr>
            <a:r>
              <a:rPr lang="es-ES" sz="1600" dirty="0"/>
              <a:t>Dar asistencia secretarial a los subdirectores. </a:t>
            </a:r>
            <a:endParaRPr lang="es-SV" altLang="es-SV" sz="1600" dirty="0"/>
          </a:p>
        </p:txBody>
      </p:sp>
      <p:sp>
        <p:nvSpPr>
          <p:cNvPr id="12293" name="2 Marcador de contenido"/>
          <p:cNvSpPr txBox="1">
            <a:spLocks/>
          </p:cNvSpPr>
          <p:nvPr/>
        </p:nvSpPr>
        <p:spPr bwMode="auto">
          <a:xfrm>
            <a:off x="452438" y="1557338"/>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 </a:t>
            </a:r>
            <a:endParaRPr lang="es-SV" altLang="es-SV" sz="1400" b="1"/>
          </a:p>
          <a:p>
            <a:pPr>
              <a:spcBef>
                <a:spcPct val="20000"/>
              </a:spcBef>
              <a:buFont typeface="Arial" panose="020B0604020202020204" pitchFamily="34" charset="0"/>
              <a:buNone/>
            </a:pPr>
            <a:r>
              <a:rPr lang="es-SV" altLang="es-SV" sz="1400"/>
              <a:t>Hombres 0 </a:t>
            </a:r>
          </a:p>
          <a:p>
            <a:pPr>
              <a:spcBef>
                <a:spcPct val="20000"/>
              </a:spcBef>
              <a:buFont typeface="Arial" panose="020B0604020202020204" pitchFamily="34" charset="0"/>
              <a:buNone/>
            </a:pPr>
            <a:r>
              <a:rPr lang="es-SV" altLang="es-SV" sz="1400"/>
              <a:t>Mujeres 1 </a:t>
            </a:r>
            <a:endParaRPr lang="es-ES" altLang="es-SV" sz="1400"/>
          </a:p>
        </p:txBody>
      </p:sp>
      <p:sp>
        <p:nvSpPr>
          <p:cNvPr id="6" name="2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1 Título"/>
          <p:cNvSpPr txBox="1">
            <a:spLocks/>
          </p:cNvSpPr>
          <p:nvPr/>
        </p:nvSpPr>
        <p:spPr bwMode="auto">
          <a:xfrm>
            <a:off x="395288" y="10525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SV" altLang="es-SV" sz="4000">
                <a:solidFill>
                  <a:srgbClr val="000066"/>
                </a:solidFill>
              </a:rPr>
              <a:t>Innovación y Desarrollo Metropolitano</a:t>
            </a:r>
          </a:p>
        </p:txBody>
      </p:sp>
      <p:sp>
        <p:nvSpPr>
          <p:cNvPr id="13315" name="2 Marcador de contenido"/>
          <p:cNvSpPr txBox="1">
            <a:spLocks/>
          </p:cNvSpPr>
          <p:nvPr/>
        </p:nvSpPr>
        <p:spPr bwMode="auto">
          <a:xfrm>
            <a:off x="457200" y="3141663"/>
            <a:ext cx="8229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1363" indent="-2841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1413" indent="-2270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598613" indent="-2270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5813" indent="-2270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30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02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74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4613" indent="-2270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pPr>
            <a:r>
              <a:rPr lang="es-ES" altLang="es-SV" sz="1600" b="1"/>
              <a:t>Descripción Genérica</a:t>
            </a:r>
            <a:r>
              <a:rPr lang="es-ES" altLang="es-SV" sz="1600"/>
              <a:t>:  </a:t>
            </a:r>
          </a:p>
          <a:p>
            <a:pPr algn="just">
              <a:buFont typeface="Arial" panose="020B0604020202020204" pitchFamily="34" charset="0"/>
              <a:buNone/>
            </a:pPr>
            <a:endParaRPr lang="es-ES" altLang="es-SV" sz="1600"/>
          </a:p>
          <a:p>
            <a:pPr algn="just">
              <a:buFont typeface="Arial" panose="020B0604020202020204" pitchFamily="34" charset="0"/>
              <a:buNone/>
            </a:pPr>
            <a:r>
              <a:rPr lang="es-SV" altLang="es-SV" sz="1600"/>
              <a:t>Creación de la Unidad encargada de liderar actividades que fortalezcan las capacidades técnicas y administrativas de la institución, llevándola a una mejora continua en sus procesos de conceptualización y gestión de temas y proyectos  estratégicos, tanto técnicos como legales</a:t>
            </a:r>
          </a:p>
        </p:txBody>
      </p:sp>
      <p:sp>
        <p:nvSpPr>
          <p:cNvPr id="13316" name="2 Marcador de contenido"/>
          <p:cNvSpPr txBox="1">
            <a:spLocks/>
          </p:cNvSpPr>
          <p:nvPr/>
        </p:nvSpPr>
        <p:spPr bwMode="auto">
          <a:xfrm>
            <a:off x="457200" y="2074863"/>
            <a:ext cx="8229600"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Pendiente</a:t>
            </a:r>
          </a:p>
          <a:p>
            <a:pPr>
              <a:spcBef>
                <a:spcPct val="20000"/>
              </a:spcBef>
              <a:buFont typeface="Arial" panose="020B0604020202020204" pitchFamily="34" charset="0"/>
              <a:buNone/>
            </a:pPr>
            <a:r>
              <a:rPr lang="es-ES" altLang="es-SV" sz="1400" b="1"/>
              <a:t>Total de Empleados: 0 </a:t>
            </a:r>
            <a:endParaRPr lang="es-SV" altLang="es-SV" sz="1400" b="1"/>
          </a:p>
          <a:p>
            <a:pPr>
              <a:spcBef>
                <a:spcPct val="20000"/>
              </a:spcBef>
              <a:buFont typeface="Arial" panose="020B0604020202020204" pitchFamily="34" charset="0"/>
              <a:buNone/>
            </a:pPr>
            <a:r>
              <a:rPr lang="es-SV" altLang="es-SV" sz="1400"/>
              <a:t>Hombres 0 </a:t>
            </a:r>
          </a:p>
          <a:p>
            <a:pPr>
              <a:spcBef>
                <a:spcPct val="20000"/>
              </a:spcBef>
              <a:buFont typeface="Arial" panose="020B0604020202020204" pitchFamily="34" charset="0"/>
              <a:buNone/>
            </a:pPr>
            <a:r>
              <a:rPr lang="es-SV" altLang="es-SV" sz="1400"/>
              <a:t>Mujeres  </a:t>
            </a:r>
            <a:endParaRPr lang="es-ES" altLang="es-SV" sz="1400"/>
          </a:p>
        </p:txBody>
      </p:sp>
      <p:sp>
        <p:nvSpPr>
          <p:cNvPr id="5"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457200" y="2276475"/>
            <a:ext cx="8229600" cy="1800225"/>
          </a:xfrm>
        </p:spPr>
        <p:txBody>
          <a:bodyPr/>
          <a:lstStyle/>
          <a:p>
            <a:pPr marL="0" indent="0">
              <a:buFont typeface="Arial" charset="0"/>
              <a:buNone/>
              <a:defRPr/>
            </a:pPr>
            <a:r>
              <a:rPr lang="es-ES" sz="1600" b="1" dirty="0"/>
              <a:t>Descripción de la unidad</a:t>
            </a:r>
            <a:endParaRPr lang="es-SV" sz="1600" dirty="0"/>
          </a:p>
          <a:p>
            <a:pPr algn="just">
              <a:buFont typeface="Arial" charset="0"/>
              <a:buChar char="•"/>
              <a:defRPr/>
            </a:pPr>
            <a:r>
              <a:rPr lang="es-ES" sz="1600" dirty="0"/>
              <a:t>La unidad es la encargada de velar por la legalidad en cuanto a actuación de la oficina, así como por la aplicabilidad de la normativa legal que a cada caso corresponda; cumpliendo y garantizando el cumplimiento de plazos establecidos por la ley y el reglamento de ordenamiento territorial.</a:t>
            </a:r>
            <a:endParaRPr lang="es-SV" sz="1600" dirty="0"/>
          </a:p>
        </p:txBody>
      </p:sp>
      <p:sp>
        <p:nvSpPr>
          <p:cNvPr id="14339" name="1 Título"/>
          <p:cNvSpPr>
            <a:spLocks noGrp="1"/>
          </p:cNvSpPr>
          <p:nvPr>
            <p:ph type="title"/>
          </p:nvPr>
        </p:nvSpPr>
        <p:spPr>
          <a:xfrm>
            <a:off x="457200" y="341313"/>
            <a:ext cx="8229600" cy="1143000"/>
          </a:xfrm>
        </p:spPr>
        <p:txBody>
          <a:bodyPr/>
          <a:lstStyle/>
          <a:p>
            <a:pPr eaLnBrk="1" hangingPunct="1"/>
            <a:r>
              <a:rPr lang="es-SV" altLang="es-SV">
                <a:solidFill>
                  <a:srgbClr val="000066"/>
                </a:solidFill>
              </a:rPr>
              <a:t>Unidad Jurídica</a:t>
            </a:r>
          </a:p>
        </p:txBody>
      </p:sp>
      <p:sp>
        <p:nvSpPr>
          <p:cNvPr id="5" name="2 Marcador de contenido"/>
          <p:cNvSpPr txBox="1">
            <a:spLocks/>
          </p:cNvSpPr>
          <p:nvPr/>
        </p:nvSpPr>
        <p:spPr bwMode="auto">
          <a:xfrm>
            <a:off x="457200" y="3860800"/>
            <a:ext cx="8229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081"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1600" b="1" dirty="0"/>
              <a:t>Funciones</a:t>
            </a:r>
            <a:endParaRPr lang="es-SV" sz="1600" dirty="0"/>
          </a:p>
          <a:p>
            <a:pPr algn="just">
              <a:defRPr/>
            </a:pPr>
            <a:r>
              <a:rPr lang="es-ES" sz="1600" dirty="0"/>
              <a:t>Asesorar a las diferentes unidades brindando opiniones técnicas legales con el fin de resolver los diferentes trámites que se presentan.</a:t>
            </a:r>
            <a:endParaRPr lang="es-SV" sz="1600" dirty="0"/>
          </a:p>
          <a:p>
            <a:pPr algn="just">
              <a:defRPr/>
            </a:pPr>
            <a:r>
              <a:rPr lang="es-ES" sz="1600" dirty="0"/>
              <a:t>Atención personalizada a usuarios, comunidades, etc.</a:t>
            </a:r>
            <a:endParaRPr lang="es-SV" sz="1600" dirty="0"/>
          </a:p>
          <a:p>
            <a:pPr algn="just">
              <a:defRPr/>
            </a:pPr>
            <a:r>
              <a:rPr lang="es-ES" sz="1600" dirty="0"/>
              <a:t>Respuesta oportuna a requerimientos institucionales ya sean administrativos y/o judiciales.</a:t>
            </a:r>
            <a:endParaRPr lang="es-SV" sz="1600" dirty="0"/>
          </a:p>
          <a:p>
            <a:pPr algn="just">
              <a:defRPr/>
            </a:pPr>
            <a:r>
              <a:rPr lang="es-ES" sz="1600" dirty="0"/>
              <a:t>Apoyo técnico legal a inspecciones.</a:t>
            </a:r>
            <a:endParaRPr lang="es-SV" sz="1600" dirty="0"/>
          </a:p>
          <a:p>
            <a:pPr algn="just">
              <a:defRPr/>
            </a:pPr>
            <a:r>
              <a:rPr lang="es-ES" sz="1600" dirty="0"/>
              <a:t>Interpretación de diferentes normas aplicables a diferentes tramites.</a:t>
            </a:r>
            <a:endParaRPr lang="es-SV" sz="1600" dirty="0"/>
          </a:p>
          <a:p>
            <a:pPr algn="just">
              <a:defRPr/>
            </a:pPr>
            <a:r>
              <a:rPr lang="es-ES" sz="1600" dirty="0"/>
              <a:t>Redacción y revisión en la legalidad de contratos.</a:t>
            </a:r>
            <a:endParaRPr lang="es-SV" sz="1600" dirty="0"/>
          </a:p>
          <a:p>
            <a:pPr algn="just">
              <a:defRPr/>
            </a:pPr>
            <a:r>
              <a:rPr lang="es-ES" sz="1600" dirty="0"/>
              <a:t>Participación en toma de decisiones en las reuniones de jefaturas.</a:t>
            </a:r>
            <a:endParaRPr lang="es-SV" sz="1600" dirty="0"/>
          </a:p>
          <a:p>
            <a:pPr>
              <a:defRPr/>
            </a:pPr>
            <a:endParaRPr lang="es-SV" sz="1600" dirty="0"/>
          </a:p>
        </p:txBody>
      </p:sp>
      <p:sp>
        <p:nvSpPr>
          <p:cNvPr id="14341" name="2 Marcador de contenido"/>
          <p:cNvSpPr txBox="1">
            <a:spLocks/>
          </p:cNvSpPr>
          <p:nvPr/>
        </p:nvSpPr>
        <p:spPr bwMode="auto">
          <a:xfrm>
            <a:off x="457200" y="1247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3</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2</a:t>
            </a:r>
            <a:endParaRPr lang="es-ES" altLang="es-SV" sz="1400"/>
          </a:p>
        </p:txBody>
      </p:sp>
      <p:sp>
        <p:nvSpPr>
          <p:cNvPr id="3" name="2 Rectángulo">
            <a:hlinkClick r:id="rId3" action="ppaction://hlinksldjump"/>
          </p:cNvPr>
          <p:cNvSpPr/>
          <p:nvPr/>
        </p:nvSpPr>
        <p:spPr>
          <a:xfrm>
            <a:off x="0" y="2119313"/>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7"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2 Marcador de contenido"/>
          <p:cNvSpPr>
            <a:spLocks noGrp="1"/>
          </p:cNvSpPr>
          <p:nvPr>
            <p:ph idx="1"/>
          </p:nvPr>
        </p:nvSpPr>
        <p:spPr>
          <a:xfrm>
            <a:off x="457200" y="2349500"/>
            <a:ext cx="8353425" cy="4392613"/>
          </a:xfrm>
        </p:spPr>
        <p:txBody>
          <a:bodyPr/>
          <a:lstStyle/>
          <a:p>
            <a:pPr>
              <a:buFont typeface="Arial" charset="0"/>
              <a:buChar char="•"/>
              <a:defRPr/>
            </a:pPr>
            <a:r>
              <a:rPr lang="es-ES" sz="1600" b="1" dirty="0"/>
              <a:t>Descripción</a:t>
            </a:r>
            <a:endParaRPr lang="es-SV" sz="1600" dirty="0"/>
          </a:p>
          <a:p>
            <a:pPr marL="0" indent="0" algn="just">
              <a:buFont typeface="Arial" charset="0"/>
              <a:buNone/>
              <a:defRPr/>
            </a:pPr>
            <a:r>
              <a:rPr lang="es-ES" sz="1600" dirty="0"/>
              <a:t>Dirigir, coordinar y formular las políticas en materia de recursos humanos que contribuyan al desarrollo del talento y retención del personal, así como dirigir los procesos de selección de personal que aseguren el ingreso de los candidatos mejor calificados a la institución.  </a:t>
            </a:r>
          </a:p>
          <a:p>
            <a:pPr marL="0" indent="0" algn="just">
              <a:buFont typeface="Arial" charset="0"/>
              <a:buNone/>
              <a:defRPr/>
            </a:pPr>
            <a:endParaRPr lang="es-ES" sz="1600" dirty="0"/>
          </a:p>
          <a:p>
            <a:pPr>
              <a:buFont typeface="Arial" charset="0"/>
              <a:buChar char="•"/>
              <a:defRPr/>
            </a:pPr>
            <a:r>
              <a:rPr lang="es-ES" sz="1600" b="1" dirty="0"/>
              <a:t>Funciones</a:t>
            </a:r>
            <a:endParaRPr lang="es-SV" sz="1600" dirty="0"/>
          </a:p>
          <a:p>
            <a:pPr algn="just">
              <a:buFont typeface="Arial" charset="0"/>
              <a:buChar char="•"/>
              <a:defRPr/>
            </a:pPr>
            <a:r>
              <a:rPr lang="es-ES" sz="1600" dirty="0"/>
              <a:t>Elaboración mensual de las Planillas de pago de cotizaciones y aportaciones a las Administradoras de Fondo de Pensiones.</a:t>
            </a:r>
            <a:endParaRPr lang="es-SV" sz="1600" dirty="0"/>
          </a:p>
          <a:p>
            <a:pPr algn="just">
              <a:buFont typeface="Arial" charset="0"/>
              <a:buChar char="•"/>
              <a:defRPr/>
            </a:pPr>
            <a:r>
              <a:rPr lang="es-ES" sz="1600" dirty="0"/>
              <a:t>Mantener actualizada la base de datos o expediente del personal.</a:t>
            </a:r>
            <a:endParaRPr lang="es-SV" sz="1600" dirty="0"/>
          </a:p>
          <a:p>
            <a:pPr algn="just">
              <a:buFont typeface="Arial" charset="0"/>
              <a:buChar char="•"/>
              <a:defRPr/>
            </a:pPr>
            <a:r>
              <a:rPr lang="es-ES" sz="1600" dirty="0"/>
              <a:t>Dirigir el proceso de Evaluación del desempeño</a:t>
            </a:r>
            <a:endParaRPr lang="es-SV" sz="1600" dirty="0"/>
          </a:p>
          <a:p>
            <a:pPr algn="just">
              <a:buFont typeface="Arial" charset="0"/>
              <a:buChar char="•"/>
              <a:defRPr/>
            </a:pPr>
            <a:r>
              <a:rPr lang="es-ES" sz="1600" dirty="0"/>
              <a:t>Diseñar los planes de capacitación por Unidades.</a:t>
            </a:r>
            <a:endParaRPr lang="es-SV" sz="1600" dirty="0"/>
          </a:p>
          <a:p>
            <a:pPr algn="just">
              <a:buFont typeface="Arial" charset="0"/>
              <a:buChar char="•"/>
              <a:defRPr/>
            </a:pPr>
            <a:r>
              <a:rPr lang="es-ES" sz="1600" dirty="0"/>
              <a:t>Impulsar el Comité de Seguridad Ocupacional de la Oficina, así como canalizar los requerimientos en cuanto a capacitaciones y solicitud de accesorios del Comité.</a:t>
            </a:r>
          </a:p>
          <a:p>
            <a:pPr algn="just">
              <a:buFont typeface="Arial" charset="0"/>
              <a:buChar char="•"/>
              <a:defRPr/>
            </a:pPr>
            <a:r>
              <a:rPr lang="es-ES" sz="1600" dirty="0"/>
              <a:t>Establecer normas y procedimientos que permitan el control de asistencia, permanencia en el lugar de trabajo y puntualidad de los empleados, según lo determina el Reglamento Interno.</a:t>
            </a:r>
            <a:endParaRPr lang="es-SV" sz="1600" dirty="0"/>
          </a:p>
          <a:p>
            <a:pPr algn="just">
              <a:buFont typeface="Arial" charset="0"/>
              <a:buChar char="•"/>
              <a:defRPr/>
            </a:pPr>
            <a:endParaRPr lang="es-SV" sz="1800" dirty="0"/>
          </a:p>
          <a:p>
            <a:pPr>
              <a:buFont typeface="Arial" charset="0"/>
              <a:buChar char="•"/>
              <a:defRPr/>
            </a:pPr>
            <a:endParaRPr lang="es-SV" sz="1800" dirty="0"/>
          </a:p>
          <a:p>
            <a:pPr eaLnBrk="1" hangingPunct="1">
              <a:buFont typeface="Arial" charset="0"/>
              <a:buChar char="•"/>
              <a:defRPr/>
            </a:pPr>
            <a:endParaRPr lang="es-SV" altLang="es-SV" sz="1800" dirty="0"/>
          </a:p>
        </p:txBody>
      </p:sp>
      <p:sp>
        <p:nvSpPr>
          <p:cNvPr id="15363" name="1 Título"/>
          <p:cNvSpPr>
            <a:spLocks noGrp="1"/>
          </p:cNvSpPr>
          <p:nvPr>
            <p:ph type="title"/>
          </p:nvPr>
        </p:nvSpPr>
        <p:spPr>
          <a:xfrm>
            <a:off x="457200" y="404813"/>
            <a:ext cx="8229600" cy="1143000"/>
          </a:xfrm>
        </p:spPr>
        <p:txBody>
          <a:bodyPr/>
          <a:lstStyle/>
          <a:p>
            <a:pPr eaLnBrk="1" hangingPunct="1"/>
            <a:r>
              <a:rPr lang="es-SV" altLang="es-SV">
                <a:solidFill>
                  <a:srgbClr val="000066"/>
                </a:solidFill>
              </a:rPr>
              <a:t>Unidad de Recursos Humanos</a:t>
            </a:r>
          </a:p>
        </p:txBody>
      </p:sp>
      <p:sp>
        <p:nvSpPr>
          <p:cNvPr id="15364" name="2 Marcador de contenido"/>
          <p:cNvSpPr txBox="1">
            <a:spLocks/>
          </p:cNvSpPr>
          <p:nvPr/>
        </p:nvSpPr>
        <p:spPr bwMode="auto">
          <a:xfrm>
            <a:off x="457200" y="1341438"/>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539750" y="2565400"/>
            <a:ext cx="8229600" cy="4967288"/>
          </a:xfrm>
        </p:spPr>
        <p:txBody>
          <a:bodyPr/>
          <a:lstStyle/>
          <a:p>
            <a:pPr>
              <a:buFont typeface="Arial" charset="0"/>
              <a:buChar char="•"/>
              <a:defRPr/>
            </a:pPr>
            <a:r>
              <a:rPr lang="es-ES" sz="1400" b="1" dirty="0"/>
              <a:t>Descripción de la Unidad</a:t>
            </a:r>
            <a:endParaRPr lang="es-SV" sz="1400" dirty="0"/>
          </a:p>
          <a:p>
            <a:pPr marL="0" indent="0" algn="just">
              <a:buFont typeface="Arial" charset="0"/>
              <a:buNone/>
              <a:defRPr/>
            </a:pPr>
            <a:r>
              <a:rPr lang="es-ES" sz="1400" dirty="0"/>
              <a:t>El funcionamiento de esta unidad se centra en que las compras y administración de bienes y servicios adquiridos, sean efectuados de acuerdo a las políticas, planes o programas que contempla la ley que la regula; así como llevar los registros correspondientes para efectos de control.</a:t>
            </a:r>
          </a:p>
          <a:p>
            <a:pPr marL="0" indent="0" algn="just">
              <a:buFont typeface="Arial" charset="0"/>
              <a:buNone/>
              <a:defRPr/>
            </a:pPr>
            <a:endParaRPr lang="es-SV" sz="1400" dirty="0"/>
          </a:p>
          <a:p>
            <a:pPr>
              <a:buFont typeface="Arial" charset="0"/>
              <a:buChar char="•"/>
              <a:defRPr/>
            </a:pPr>
            <a:r>
              <a:rPr lang="es-ES" sz="1400" b="1" dirty="0"/>
              <a:t>Funciones</a:t>
            </a:r>
            <a:r>
              <a:rPr lang="es-ES" sz="1400" dirty="0"/>
              <a:t> </a:t>
            </a:r>
            <a:endParaRPr lang="es-SV" sz="1400" dirty="0"/>
          </a:p>
          <a:p>
            <a:pPr algn="just">
              <a:buFont typeface="Arial" charset="0"/>
              <a:buChar char="•"/>
              <a:defRPr/>
            </a:pPr>
            <a:r>
              <a:rPr lang="es-ES" sz="1400" dirty="0"/>
              <a:t>Elaborar en coordinación con la UFI la programación anual de las compras, las adquisiciones y contrataciones de obras, bienes y servicios. </a:t>
            </a:r>
            <a:endParaRPr lang="es-SV" sz="1400" dirty="0"/>
          </a:p>
          <a:p>
            <a:pPr algn="just">
              <a:buFont typeface="Arial" charset="0"/>
              <a:buChar char="•"/>
              <a:defRPr/>
            </a:pPr>
            <a:r>
              <a:rPr lang="es-ES" sz="1400" dirty="0"/>
              <a:t>Verificar la asignación presupuestaria, previo a la iniciación de todo el proceso de concurso o licitación para la contratación de obras, bienes y servicios.</a:t>
            </a:r>
            <a:endParaRPr lang="es-SV" sz="1400" dirty="0"/>
          </a:p>
          <a:p>
            <a:pPr algn="just">
              <a:buFont typeface="Arial" charset="0"/>
              <a:buChar char="•"/>
              <a:defRPr/>
            </a:pPr>
            <a:r>
              <a:rPr lang="es-ES" sz="1400" dirty="0"/>
              <a:t>Asegurar la disponibilidad financiera, solicitando la previsión presupuestaria respectiva a la UFI, previo a la iniciación de todo proceso de adquisición.</a:t>
            </a:r>
            <a:endParaRPr lang="es-SV" sz="1400" dirty="0"/>
          </a:p>
          <a:p>
            <a:pPr algn="just">
              <a:buFont typeface="Arial" charset="0"/>
              <a:buChar char="•"/>
              <a:defRPr/>
            </a:pPr>
            <a:r>
              <a:rPr lang="es-ES" sz="1400" dirty="0"/>
              <a:t>Adecuar con la unidad solicitante, las bases de licitación o de concurso, de acuerdo a los manuales y guías proporcionados por la UNAC, según el tipo de contratación a realizar.</a:t>
            </a:r>
            <a:endParaRPr lang="es-SV" sz="1400" dirty="0"/>
          </a:p>
          <a:p>
            <a:pPr algn="just">
              <a:buFont typeface="Arial" charset="0"/>
              <a:buChar char="•"/>
              <a:defRPr/>
            </a:pPr>
            <a:r>
              <a:rPr lang="es-ES" sz="1400" dirty="0"/>
              <a:t>Realizar la recepción y apertura de ofertas, y levantar el acta respectiva.</a:t>
            </a:r>
            <a:endParaRPr lang="es-SV" sz="1400" dirty="0"/>
          </a:p>
          <a:p>
            <a:pPr algn="just">
              <a:buFont typeface="Arial" charset="0"/>
              <a:buChar char="•"/>
              <a:defRPr/>
            </a:pPr>
            <a:r>
              <a:rPr lang="es-ES" sz="1400" dirty="0"/>
              <a:t>Ejecutar el proceso de adquisición y contratación de obras, bienes y servicios, así como llevar el expediente respectivo de cada una.</a:t>
            </a:r>
            <a:endParaRPr lang="es-SV" sz="1400" dirty="0"/>
          </a:p>
          <a:p>
            <a:pPr>
              <a:buFont typeface="Arial" charset="0"/>
              <a:buChar char="•"/>
              <a:defRPr/>
            </a:pPr>
            <a:endParaRPr lang="es-SV" sz="1600" dirty="0"/>
          </a:p>
        </p:txBody>
      </p:sp>
      <p:sp>
        <p:nvSpPr>
          <p:cNvPr id="16387" name="1 Título"/>
          <p:cNvSpPr>
            <a:spLocks noGrp="1"/>
          </p:cNvSpPr>
          <p:nvPr>
            <p:ph type="title"/>
          </p:nvPr>
        </p:nvSpPr>
        <p:spPr>
          <a:xfrm>
            <a:off x="457200" y="404813"/>
            <a:ext cx="8229600" cy="1143000"/>
          </a:xfrm>
        </p:spPr>
        <p:txBody>
          <a:bodyPr/>
          <a:lstStyle/>
          <a:p>
            <a:pPr eaLnBrk="1" hangingPunct="1"/>
            <a:r>
              <a:rPr lang="es-SV" altLang="es-SV" sz="3600">
                <a:solidFill>
                  <a:srgbClr val="000066"/>
                </a:solidFill>
              </a:rPr>
              <a:t>Unidad de Adquisiciones y </a:t>
            </a:r>
            <a:br>
              <a:rPr lang="es-SV" altLang="es-SV" sz="3600">
                <a:solidFill>
                  <a:srgbClr val="000066"/>
                </a:solidFill>
              </a:rPr>
            </a:br>
            <a:r>
              <a:rPr lang="es-SV" altLang="es-SV" sz="3600">
                <a:solidFill>
                  <a:srgbClr val="000066"/>
                </a:solidFill>
              </a:rPr>
              <a:t>Contrataciones Institucionales</a:t>
            </a:r>
          </a:p>
        </p:txBody>
      </p:sp>
      <p:sp>
        <p:nvSpPr>
          <p:cNvPr id="16388" name="2 Marcador de contenido"/>
          <p:cNvSpPr txBox="1">
            <a:spLocks/>
          </p:cNvSpPr>
          <p:nvPr/>
        </p:nvSpPr>
        <p:spPr bwMode="auto">
          <a:xfrm>
            <a:off x="457200" y="15779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2</a:t>
            </a:r>
            <a:endParaRPr lang="es-ES" altLang="es-SV" sz="1400"/>
          </a:p>
        </p:txBody>
      </p:sp>
      <p:sp>
        <p:nvSpPr>
          <p:cNvPr id="2"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485775" y="2544763"/>
            <a:ext cx="8229600" cy="4895850"/>
          </a:xfrm>
        </p:spPr>
        <p:txBody>
          <a:bodyPr/>
          <a:lstStyle/>
          <a:p>
            <a:pPr>
              <a:buFont typeface="Arial" charset="0"/>
              <a:buChar char="•"/>
              <a:defRPr/>
            </a:pPr>
            <a:r>
              <a:rPr lang="es-ES" sz="1400" b="1" dirty="0"/>
              <a:t>Descripción de la unidad</a:t>
            </a:r>
          </a:p>
          <a:p>
            <a:pPr marL="0" indent="0" algn="just">
              <a:buFont typeface="Arial" charset="0"/>
              <a:buNone/>
              <a:defRPr/>
            </a:pPr>
            <a:r>
              <a:rPr lang="es-ES" sz="1400" dirty="0"/>
              <a:t>Integrada por tres áreas de apoyo administrativo (UFI, Administración e Informática) desde la gestión financiera institucional, que realiza las actividades del proceso administrativo financiero en la áreas de presupuesto, tesorería y contabilidad gubernamental, las que deben desarrollarse en forma integrada a través de sistemas mecanizados, así como la administración de los servicios internos, mantenimiento de instalaciones y el soporte técnico-informático.</a:t>
            </a:r>
          </a:p>
          <a:p>
            <a:pPr marL="0" indent="0" algn="just">
              <a:buFont typeface="Arial" charset="0"/>
              <a:buNone/>
              <a:defRPr/>
            </a:pPr>
            <a:endParaRPr lang="es-SV" sz="1400" dirty="0"/>
          </a:p>
          <a:p>
            <a:pPr>
              <a:buFont typeface="Arial" charset="0"/>
              <a:buChar char="•"/>
              <a:defRPr/>
            </a:pPr>
            <a:r>
              <a:rPr lang="es-ES" sz="1400" b="1" dirty="0"/>
              <a:t>Funciones </a:t>
            </a:r>
            <a:endParaRPr lang="es-SV" sz="1400" dirty="0"/>
          </a:p>
          <a:p>
            <a:pPr algn="just">
              <a:buFont typeface="Arial" charset="0"/>
              <a:buChar char="•"/>
              <a:defRPr/>
            </a:pPr>
            <a:r>
              <a:rPr lang="es-ES" sz="1400" dirty="0"/>
              <a:t>Conformar y coordinar el comité técnico de formulación del presupuesto institucional.</a:t>
            </a:r>
            <a:endParaRPr lang="es-SV" sz="1400" dirty="0"/>
          </a:p>
          <a:p>
            <a:pPr algn="just">
              <a:buFont typeface="Arial" charset="0"/>
              <a:buChar char="•"/>
              <a:defRPr/>
            </a:pPr>
            <a:r>
              <a:rPr lang="es-ES" sz="1400" dirty="0"/>
              <a:t>Coordinar las funciones de las unidades involucradas en el control de los ingresos y egresos de la institución.</a:t>
            </a:r>
            <a:endParaRPr lang="es-SV" sz="1400" dirty="0"/>
          </a:p>
          <a:p>
            <a:pPr algn="just">
              <a:buFont typeface="Arial" charset="0"/>
              <a:buChar char="•"/>
              <a:defRPr/>
            </a:pPr>
            <a:r>
              <a:rPr lang="es-ES" sz="1400" dirty="0"/>
              <a:t>Administrar y controlar los fondos que por cualquier concepto sean percibidos por la institución.</a:t>
            </a:r>
            <a:endParaRPr lang="es-SV" sz="1400" dirty="0"/>
          </a:p>
          <a:p>
            <a:pPr algn="just">
              <a:buFont typeface="Arial" charset="0"/>
              <a:buChar char="•"/>
              <a:defRPr/>
            </a:pPr>
            <a:r>
              <a:rPr lang="es-ES" sz="1400" dirty="0"/>
              <a:t>Asesorar a la Dirección Ejecutiva sobre las inversiones que la institución deba realizar, a fin de administrar eficientemente los recursos financieros.</a:t>
            </a:r>
            <a:endParaRPr lang="es-SV" sz="1400" dirty="0"/>
          </a:p>
          <a:p>
            <a:pPr algn="just">
              <a:buFont typeface="Arial" charset="0"/>
              <a:buChar char="•"/>
              <a:defRPr/>
            </a:pPr>
            <a:r>
              <a:rPr lang="es-ES" sz="1400" dirty="0"/>
              <a:t>Desarrollar procedimientos para la preparación y análisis correcto de los estados financieros del presupuesto anual institucional, el control y registro de las operaciones financieras para obtener información que oriente la toma de decisiones y el control presupuestario.</a:t>
            </a:r>
            <a:endParaRPr lang="es-SV" sz="1400" dirty="0"/>
          </a:p>
        </p:txBody>
      </p:sp>
      <p:sp>
        <p:nvSpPr>
          <p:cNvPr id="17411" name="1 Título"/>
          <p:cNvSpPr>
            <a:spLocks noGrp="1"/>
          </p:cNvSpPr>
          <p:nvPr>
            <p:ph type="title"/>
          </p:nvPr>
        </p:nvSpPr>
        <p:spPr>
          <a:xfrm>
            <a:off x="485775" y="481013"/>
            <a:ext cx="8229600" cy="1143000"/>
          </a:xfrm>
        </p:spPr>
        <p:txBody>
          <a:bodyPr/>
          <a:lstStyle/>
          <a:p>
            <a:pPr eaLnBrk="1" hangingPunct="1"/>
            <a:r>
              <a:rPr lang="es-SV" altLang="es-SV" sz="3600">
                <a:solidFill>
                  <a:srgbClr val="000066"/>
                </a:solidFill>
              </a:rPr>
              <a:t>Unidad Financiera </a:t>
            </a:r>
            <a:br>
              <a:rPr lang="es-SV" altLang="es-SV" sz="3600">
                <a:solidFill>
                  <a:srgbClr val="000066"/>
                </a:solidFill>
              </a:rPr>
            </a:br>
            <a:r>
              <a:rPr lang="es-SV" altLang="es-SV" sz="3600">
                <a:solidFill>
                  <a:srgbClr val="000066"/>
                </a:solidFill>
              </a:rPr>
              <a:t>Institucional y Administrativa</a:t>
            </a:r>
          </a:p>
        </p:txBody>
      </p:sp>
      <p:sp>
        <p:nvSpPr>
          <p:cNvPr id="17412" name="2 Marcador de contenido"/>
          <p:cNvSpPr txBox="1">
            <a:spLocks/>
          </p:cNvSpPr>
          <p:nvPr/>
        </p:nvSpPr>
        <p:spPr bwMode="auto">
          <a:xfrm>
            <a:off x="485775" y="1658938"/>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17463" y="2544763"/>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481013" y="2276475"/>
            <a:ext cx="8229600" cy="5327650"/>
          </a:xfrm>
        </p:spPr>
        <p:txBody>
          <a:bodyPr/>
          <a:lstStyle/>
          <a:p>
            <a:pPr>
              <a:buFont typeface="Arial" charset="0"/>
              <a:buChar char="•"/>
              <a:defRPr/>
            </a:pPr>
            <a:r>
              <a:rPr lang="es-SV" altLang="es-SV" sz="1400" b="1" dirty="0"/>
              <a:t>Descripción Genérica</a:t>
            </a:r>
          </a:p>
          <a:p>
            <a:pPr marL="0" indent="0">
              <a:buFont typeface="Arial" charset="0"/>
              <a:buNone/>
              <a:defRPr/>
            </a:pPr>
            <a:r>
              <a:rPr lang="es-SV" altLang="es-SV" sz="1400" b="1" dirty="0"/>
              <a:t> </a:t>
            </a:r>
            <a:r>
              <a:rPr lang="es-ES" sz="1400" dirty="0"/>
              <a:t>Dirigir, coordinar y formular las políticas relacionadas a la administración de la institución.</a:t>
            </a:r>
          </a:p>
          <a:p>
            <a:pPr>
              <a:defRPr/>
            </a:pPr>
            <a:r>
              <a:rPr lang="es-ES" sz="1400" b="1" dirty="0"/>
              <a:t>Funciones </a:t>
            </a:r>
          </a:p>
          <a:p>
            <a:pPr algn="just">
              <a:buFont typeface="Arial" charset="0"/>
              <a:buChar char="•"/>
              <a:defRPr/>
            </a:pPr>
            <a:r>
              <a:rPr lang="es-ES" sz="1400" dirty="0"/>
              <a:t>Coordinar y dirigir la Servicios Generales (Transporte, Vigilancia, Ordenanzas y Mantenimiento).</a:t>
            </a:r>
            <a:endParaRPr lang="es-SV" sz="1400" dirty="0"/>
          </a:p>
          <a:p>
            <a:pPr algn="just">
              <a:buFont typeface="Arial" charset="0"/>
              <a:buChar char="•"/>
              <a:defRPr/>
            </a:pPr>
            <a:r>
              <a:rPr lang="es-ES" sz="1400" dirty="0"/>
              <a:t>Establecer sistemas de control para el transporte de la Oficina, como gasto de gasolina, kilometraje, mantenimiento de los vehículos.</a:t>
            </a:r>
            <a:endParaRPr lang="es-SV" sz="1400" dirty="0"/>
          </a:p>
          <a:p>
            <a:pPr algn="just">
              <a:buFont typeface="Arial" charset="0"/>
              <a:buChar char="•"/>
              <a:defRPr/>
            </a:pPr>
            <a:r>
              <a:rPr lang="es-ES" sz="1400" dirty="0"/>
              <a:t>Distribuir equitativamente las labores de los ordenanzas en lo referente a las áreas de limpieza, mensajería dentro y fuera de la Institución.</a:t>
            </a:r>
            <a:endParaRPr lang="es-SV" sz="1400" dirty="0"/>
          </a:p>
          <a:p>
            <a:pPr algn="just">
              <a:buFont typeface="Arial" charset="0"/>
              <a:buChar char="•"/>
              <a:defRPr/>
            </a:pPr>
            <a:r>
              <a:rPr lang="es-ES" sz="1400" dirty="0"/>
              <a:t>Supervisión de las labores de limpieza y mantenimiento.</a:t>
            </a:r>
            <a:endParaRPr lang="es-SV" sz="1400" dirty="0"/>
          </a:p>
          <a:p>
            <a:pPr algn="just">
              <a:buFont typeface="Arial" charset="0"/>
              <a:buChar char="•"/>
              <a:defRPr/>
            </a:pPr>
            <a:r>
              <a:rPr lang="es-ES" sz="1400" dirty="0"/>
              <a:t>Revisión de bitácoras del personal de vigilancia y lineamientos para establecimiento de tumos de trabajo.</a:t>
            </a:r>
            <a:endParaRPr lang="es-SV" sz="1400" dirty="0"/>
          </a:p>
          <a:p>
            <a:pPr algn="just">
              <a:buFont typeface="Arial" charset="0"/>
              <a:buChar char="•"/>
              <a:defRPr/>
            </a:pPr>
            <a:r>
              <a:rPr lang="es-ES" sz="1400" dirty="0"/>
              <a:t>Coordinar conjuntamente con la UACI, la adquisición, custodia y distribución de todos los materiales, bienes y servicios de apoyo de la oficina.</a:t>
            </a:r>
            <a:endParaRPr lang="es-SV" sz="1400" dirty="0"/>
          </a:p>
          <a:p>
            <a:pPr algn="just">
              <a:buFont typeface="Arial" charset="0"/>
              <a:buChar char="•"/>
              <a:defRPr/>
            </a:pPr>
            <a:r>
              <a:rPr lang="es-ES" sz="1400" dirty="0"/>
              <a:t>Darle ingreso a los bienes adquiridos, y registrarlos en el programa de control de activos fijos.</a:t>
            </a:r>
            <a:endParaRPr lang="es-SV" sz="1400" dirty="0"/>
          </a:p>
          <a:p>
            <a:pPr algn="just">
              <a:buFont typeface="Arial" charset="0"/>
              <a:buChar char="•"/>
              <a:defRPr/>
            </a:pPr>
            <a:r>
              <a:rPr lang="es-ES" sz="1400" dirty="0"/>
              <a:t>Llevar control de bienes en reparación que salen de la Institución.</a:t>
            </a:r>
            <a:endParaRPr lang="es-SV" sz="1400" dirty="0"/>
          </a:p>
          <a:p>
            <a:pPr algn="just">
              <a:buFont typeface="Arial" charset="0"/>
              <a:buChar char="•"/>
              <a:defRPr/>
            </a:pPr>
            <a:r>
              <a:rPr lang="es-ES" sz="1400" dirty="0"/>
              <a:t>Custodia y manejo de fondo circulante de caja chica por $500.00</a:t>
            </a:r>
            <a:endParaRPr lang="es-SV" sz="1400" dirty="0"/>
          </a:p>
          <a:p>
            <a:pPr algn="just">
              <a:buFont typeface="Arial" charset="0"/>
              <a:buChar char="•"/>
              <a:defRPr/>
            </a:pPr>
            <a:r>
              <a:rPr lang="es-ES" sz="1400" dirty="0"/>
              <a:t>Elaboración de informe de comprobantes y gastos de caja chica, con el rubro respectivo para cada gasto.</a:t>
            </a:r>
            <a:endParaRPr lang="es-SV" sz="1400" dirty="0"/>
          </a:p>
          <a:p>
            <a:pPr algn="just">
              <a:buFont typeface="Arial" charset="0"/>
              <a:buChar char="•"/>
              <a:defRPr/>
            </a:pPr>
            <a:r>
              <a:rPr lang="es-ES" sz="1400" dirty="0"/>
              <a:t>Hacer aproximadamente 2 cortes de caja chica mensualmente.</a:t>
            </a:r>
            <a:endParaRPr lang="es-ES" sz="1400" b="1" dirty="0"/>
          </a:p>
          <a:p>
            <a:pPr>
              <a:defRPr/>
            </a:pPr>
            <a:endParaRPr lang="es-ES" sz="1600" b="1" dirty="0"/>
          </a:p>
          <a:p>
            <a:pPr marL="0" indent="0">
              <a:buFont typeface="Arial" charset="0"/>
              <a:buNone/>
              <a:defRPr/>
            </a:pPr>
            <a:endParaRPr lang="es-SV" altLang="es-SV" sz="1600" b="1" dirty="0"/>
          </a:p>
        </p:txBody>
      </p:sp>
      <p:sp>
        <p:nvSpPr>
          <p:cNvPr id="18435" name="1 Título"/>
          <p:cNvSpPr>
            <a:spLocks noGrp="1"/>
          </p:cNvSpPr>
          <p:nvPr>
            <p:ph type="title"/>
          </p:nvPr>
        </p:nvSpPr>
        <p:spPr>
          <a:xfrm>
            <a:off x="457200" y="260350"/>
            <a:ext cx="8229600" cy="1143000"/>
          </a:xfrm>
        </p:spPr>
        <p:txBody>
          <a:bodyPr/>
          <a:lstStyle/>
          <a:p>
            <a:pPr eaLnBrk="1" hangingPunct="1"/>
            <a:r>
              <a:rPr lang="es-SV" altLang="es-SV" sz="4400">
                <a:solidFill>
                  <a:srgbClr val="000066"/>
                </a:solidFill>
              </a:rPr>
              <a:t>Administración</a:t>
            </a:r>
          </a:p>
        </p:txBody>
      </p:sp>
      <p:sp>
        <p:nvSpPr>
          <p:cNvPr id="18436" name="2 Marcador de contenido"/>
          <p:cNvSpPr txBox="1">
            <a:spLocks/>
          </p:cNvSpPr>
          <p:nvPr/>
        </p:nvSpPr>
        <p:spPr bwMode="auto">
          <a:xfrm>
            <a:off x="457200" y="1247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13</a:t>
            </a:r>
            <a:endParaRPr lang="es-SV" altLang="es-SV" sz="1400" b="1"/>
          </a:p>
          <a:p>
            <a:pPr>
              <a:spcBef>
                <a:spcPct val="20000"/>
              </a:spcBef>
              <a:buFont typeface="Arial" panose="020B0604020202020204" pitchFamily="34" charset="0"/>
              <a:buNone/>
            </a:pPr>
            <a:r>
              <a:rPr lang="es-SV" altLang="es-SV" sz="1400"/>
              <a:t>Hombres 11</a:t>
            </a:r>
          </a:p>
          <a:p>
            <a:pPr>
              <a:spcBef>
                <a:spcPct val="20000"/>
              </a:spcBef>
              <a:buFont typeface="Arial" panose="020B0604020202020204" pitchFamily="34" charset="0"/>
              <a:buNone/>
            </a:pPr>
            <a:r>
              <a:rPr lang="es-SV" altLang="es-SV" sz="1400"/>
              <a:t>Mujeres 2</a:t>
            </a:r>
            <a:endParaRPr lang="es-ES" altLang="es-SV" sz="1400"/>
          </a:p>
        </p:txBody>
      </p:sp>
      <p:sp>
        <p:nvSpPr>
          <p:cNvPr id="2" name="1 Rectángulo">
            <a:hlinkClick r:id="rId3" action="ppaction://hlinksldjump"/>
          </p:cNvPr>
          <p:cNvSpPr/>
          <p:nvPr/>
        </p:nvSpPr>
        <p:spPr>
          <a:xfrm>
            <a:off x="-180975" y="4005263"/>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3" name="2 Rectángulo">
            <a:hlinkClick r:id="rId4"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1 Título"/>
          <p:cNvSpPr>
            <a:spLocks noGrp="1"/>
          </p:cNvSpPr>
          <p:nvPr>
            <p:ph type="title"/>
          </p:nvPr>
        </p:nvSpPr>
        <p:spPr>
          <a:xfrm>
            <a:off x="457200" y="260350"/>
            <a:ext cx="8229600" cy="1143000"/>
          </a:xfrm>
        </p:spPr>
        <p:txBody>
          <a:bodyPr/>
          <a:lstStyle/>
          <a:p>
            <a:pPr eaLnBrk="1" hangingPunct="1"/>
            <a:r>
              <a:rPr lang="es-SV" altLang="es-SV" sz="4400">
                <a:solidFill>
                  <a:srgbClr val="000066"/>
                </a:solidFill>
              </a:rPr>
              <a:t>Informática</a:t>
            </a:r>
          </a:p>
        </p:txBody>
      </p:sp>
      <p:sp>
        <p:nvSpPr>
          <p:cNvPr id="19459" name="2 Marcador de contenido"/>
          <p:cNvSpPr txBox="1">
            <a:spLocks/>
          </p:cNvSpPr>
          <p:nvPr/>
        </p:nvSpPr>
        <p:spPr bwMode="auto">
          <a:xfrm>
            <a:off x="457200" y="1247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a:t>
            </a:r>
            <a:endParaRPr lang="es-SV" altLang="es-SV" sz="1400" b="1"/>
          </a:p>
          <a:p>
            <a:pPr>
              <a:spcBef>
                <a:spcPct val="20000"/>
              </a:spcBef>
              <a:buFont typeface="Arial" panose="020B0604020202020204" pitchFamily="34" charset="0"/>
              <a:buNone/>
            </a:pPr>
            <a:r>
              <a:rPr lang="es-SV" altLang="es-SV" sz="1400"/>
              <a:t>Hombres 2</a:t>
            </a:r>
          </a:p>
          <a:p>
            <a:pPr>
              <a:spcBef>
                <a:spcPct val="20000"/>
              </a:spcBef>
              <a:buFont typeface="Arial" panose="020B0604020202020204" pitchFamily="34" charset="0"/>
              <a:buNone/>
            </a:pPr>
            <a:r>
              <a:rPr lang="es-SV" altLang="es-SV" sz="1400"/>
              <a:t>Mujeres 0</a:t>
            </a:r>
            <a:endParaRPr lang="es-ES" altLang="es-SV" sz="1400"/>
          </a:p>
        </p:txBody>
      </p:sp>
      <p:sp>
        <p:nvSpPr>
          <p:cNvPr id="6" name="2 Marcador de contenido"/>
          <p:cNvSpPr>
            <a:spLocks noGrp="1"/>
          </p:cNvSpPr>
          <p:nvPr>
            <p:ph idx="1"/>
          </p:nvPr>
        </p:nvSpPr>
        <p:spPr>
          <a:xfrm>
            <a:off x="481013" y="2276475"/>
            <a:ext cx="8229600" cy="4465638"/>
          </a:xfrm>
        </p:spPr>
        <p:txBody>
          <a:bodyPr/>
          <a:lstStyle/>
          <a:p>
            <a:pPr>
              <a:buFont typeface="Arial" charset="0"/>
              <a:buChar char="•"/>
              <a:defRPr/>
            </a:pPr>
            <a:r>
              <a:rPr lang="es-SV" altLang="es-SV" sz="1400" b="1" dirty="0"/>
              <a:t>Descripción de la Unidad</a:t>
            </a:r>
          </a:p>
          <a:p>
            <a:pPr marL="0" indent="0">
              <a:buFont typeface="Arial" charset="0"/>
              <a:buNone/>
              <a:defRPr/>
            </a:pPr>
            <a:r>
              <a:rPr lang="es-ES" sz="1400" dirty="0"/>
              <a:t>El Departamento de Informática es el departamento encargado de brindar  soporte y apoyo técnico informático de manera integral a las diferentes unidades de la institución de tal manera de satisfacer las necesidades que la institución demanda para su buen funcionamiento, de acuerdo a las funciones que le competen al mismo.</a:t>
            </a:r>
            <a:endParaRPr lang="es-SV" sz="1400" dirty="0"/>
          </a:p>
          <a:p>
            <a:pPr marL="0" indent="0">
              <a:buFont typeface="Arial" charset="0"/>
              <a:buNone/>
              <a:defRPr/>
            </a:pPr>
            <a:r>
              <a:rPr lang="es-SV" altLang="es-SV" sz="1400" b="1" dirty="0"/>
              <a:t> </a:t>
            </a:r>
          </a:p>
          <a:p>
            <a:pPr>
              <a:defRPr/>
            </a:pPr>
            <a:r>
              <a:rPr lang="es-ES" sz="1400" b="1" dirty="0"/>
              <a:t>Funciones </a:t>
            </a:r>
          </a:p>
          <a:p>
            <a:pPr>
              <a:buFont typeface="Arial" charset="0"/>
              <a:buChar char="•"/>
              <a:defRPr/>
            </a:pPr>
            <a:r>
              <a:rPr lang="es-ES" sz="1400" dirty="0"/>
              <a:t>Brindar asistencia técnica a las diferentes unidades que integran la OPAMSS.</a:t>
            </a:r>
            <a:endParaRPr lang="es-SV" sz="1400" dirty="0"/>
          </a:p>
          <a:p>
            <a:pPr>
              <a:buFont typeface="Arial" charset="0"/>
              <a:buChar char="•"/>
              <a:defRPr/>
            </a:pPr>
            <a:r>
              <a:rPr lang="es-ES" sz="1400" dirty="0"/>
              <a:t>Coordinar y controlar el manejo de información que se procesa a nivel institucional.</a:t>
            </a:r>
            <a:endParaRPr lang="es-SV" sz="1400" dirty="0"/>
          </a:p>
          <a:p>
            <a:pPr>
              <a:buFont typeface="Arial" charset="0"/>
              <a:buChar char="•"/>
              <a:defRPr/>
            </a:pPr>
            <a:r>
              <a:rPr lang="es-ES" sz="1400" dirty="0"/>
              <a:t>Desarrollar sistemas de información seguros y eficientes.</a:t>
            </a:r>
            <a:endParaRPr lang="es-SV" sz="1400" dirty="0"/>
          </a:p>
          <a:p>
            <a:pPr>
              <a:buFont typeface="Arial" charset="0"/>
              <a:buChar char="•"/>
              <a:defRPr/>
            </a:pPr>
            <a:r>
              <a:rPr lang="es-ES" sz="1400" dirty="0"/>
              <a:t>Asegurar el buen funcionamiento del equipo informático de la institución.</a:t>
            </a:r>
            <a:endParaRPr lang="es-SV" sz="1400" dirty="0"/>
          </a:p>
          <a:p>
            <a:pPr>
              <a:buFont typeface="Arial" charset="0"/>
              <a:buChar char="•"/>
              <a:defRPr/>
            </a:pPr>
            <a:r>
              <a:rPr lang="es-ES" sz="1400" dirty="0"/>
              <a:t>Generar políticas que garanticen el buen funcionamiento de la información a nivel institucional.</a:t>
            </a:r>
            <a:endParaRPr lang="es-SV" sz="1400" dirty="0"/>
          </a:p>
          <a:p>
            <a:pPr>
              <a:buFont typeface="Arial" charset="0"/>
              <a:buChar char="•"/>
              <a:defRPr/>
            </a:pPr>
            <a:r>
              <a:rPr lang="es-ES" sz="1400" dirty="0"/>
              <a:t>Generar canales adecuados para optimizar los recursos que le son asignados.</a:t>
            </a:r>
            <a:endParaRPr lang="es-SV" sz="1400" dirty="0"/>
          </a:p>
          <a:p>
            <a:pPr>
              <a:buFont typeface="Arial" charset="0"/>
              <a:buChar char="•"/>
              <a:defRPr/>
            </a:pPr>
            <a:r>
              <a:rPr lang="es-ES" sz="1400" dirty="0"/>
              <a:t>Desarrollar mecanismos integrales de optimización de servicios institucionales.</a:t>
            </a:r>
          </a:p>
          <a:p>
            <a:pPr>
              <a:buFont typeface="Arial" charset="0"/>
              <a:buChar char="•"/>
              <a:defRPr/>
            </a:pPr>
            <a:r>
              <a:rPr lang="es-ES" sz="1400" dirty="0"/>
              <a:t>Dar mantenimiento a las aplicaciones desarrolladas para que estas se actualicen y no pierdan la efectividad que se necesita.</a:t>
            </a:r>
            <a:endParaRPr lang="es-SV" sz="1400" dirty="0"/>
          </a:p>
          <a:p>
            <a:pPr>
              <a:buFont typeface="Arial" charset="0"/>
              <a:buChar char="•"/>
              <a:defRPr/>
            </a:pPr>
            <a:r>
              <a:rPr lang="es-ES" sz="1400" dirty="0"/>
              <a:t>Maximizar el uso de equipos y programas informáticos de la institución, supervisar el mantenimiento de los mismos y capacitar cuando sea necesario a empleados sobre su utilización.                                                         </a:t>
            </a:r>
            <a:endParaRPr lang="es-SV" sz="1400" dirty="0"/>
          </a:p>
          <a:p>
            <a:pPr marL="0" indent="0">
              <a:buFont typeface="Arial" charset="0"/>
              <a:buNone/>
              <a:defRPr/>
            </a:pPr>
            <a:endParaRPr lang="es-SV" sz="1400" dirty="0"/>
          </a:p>
          <a:p>
            <a:pPr>
              <a:defRPr/>
            </a:pPr>
            <a:endParaRPr lang="es-ES" sz="1600" b="1" dirty="0"/>
          </a:p>
          <a:p>
            <a:pPr marL="0" indent="0">
              <a:buFont typeface="Arial" charset="0"/>
              <a:buNone/>
              <a:defRPr/>
            </a:pPr>
            <a:endParaRPr lang="es-SV" altLang="es-SV" sz="1600" b="1" dirty="0"/>
          </a:p>
        </p:txBody>
      </p:sp>
      <p:sp>
        <p:nvSpPr>
          <p:cNvPr id="3" name="2 Rectángulo">
            <a:hlinkClick r:id="rId4"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 name="2 Marcador de contenido"/>
          <p:cNvSpPr>
            <a:spLocks noGrp="1"/>
          </p:cNvSpPr>
          <p:nvPr>
            <p:ph idx="1"/>
          </p:nvPr>
        </p:nvSpPr>
        <p:spPr>
          <a:xfrm>
            <a:off x="493713" y="1968500"/>
            <a:ext cx="8229600" cy="5327650"/>
          </a:xfrm>
        </p:spPr>
        <p:txBody>
          <a:bodyPr/>
          <a:lstStyle/>
          <a:p>
            <a:pPr>
              <a:buFont typeface="Arial" charset="0"/>
              <a:buChar char="•"/>
              <a:defRPr/>
            </a:pPr>
            <a:r>
              <a:rPr lang="es-ES" sz="1400" b="1" dirty="0"/>
              <a:t>Descripción de la unidad:</a:t>
            </a:r>
            <a:endParaRPr lang="es-SV" sz="1400" dirty="0"/>
          </a:p>
          <a:p>
            <a:pPr marL="0" indent="0" algn="just">
              <a:buFont typeface="Arial" charset="0"/>
              <a:buNone/>
              <a:defRPr/>
            </a:pPr>
            <a:r>
              <a:rPr lang="es-ES" sz="1400" dirty="0"/>
              <a:t>Validar los registros contables que se generen en forma automática, así como efectuar los registros contables directos que se produzcan en el proceso Administrativo-Financiero, realizando oportunamente los cierres mensuales y anuales, y preparando los Estados financieros básicos, informando a su vez  sobre el comportamiento de los recursos y obligaciones.</a:t>
            </a:r>
          </a:p>
          <a:p>
            <a:pPr marL="0" indent="0" algn="just">
              <a:buFont typeface="Arial" charset="0"/>
              <a:buNone/>
              <a:defRPr/>
            </a:pPr>
            <a:endParaRPr lang="es-ES" sz="1400" dirty="0"/>
          </a:p>
          <a:p>
            <a:pPr>
              <a:buFont typeface="Arial" charset="0"/>
              <a:buChar char="•"/>
              <a:defRPr/>
            </a:pPr>
            <a:r>
              <a:rPr lang="es-ES" sz="1400" b="1" dirty="0"/>
              <a:t>Funciones</a:t>
            </a:r>
          </a:p>
          <a:p>
            <a:pPr algn="just">
              <a:buFont typeface="Arial" charset="0"/>
              <a:buChar char="•"/>
              <a:defRPr/>
            </a:pPr>
            <a:r>
              <a:rPr lang="es-ES" sz="1400" dirty="0"/>
              <a:t>Validar las partidas con afectación presupuestaria del devengado y pagado de egresos, generados durante el proceso Administrativo-Financiero con sus respectivos documentos de respaldo, así como generar los comprobantes contables respectivos. </a:t>
            </a:r>
            <a:endParaRPr lang="es-SV" sz="1400" dirty="0"/>
          </a:p>
          <a:p>
            <a:pPr algn="just">
              <a:buFont typeface="Arial" charset="0"/>
              <a:buChar char="•"/>
              <a:defRPr/>
            </a:pPr>
            <a:r>
              <a:rPr lang="es-ES" sz="1400" dirty="0"/>
              <a:t>Efectuar y validar los registros directos y generar el respectivo comprobante contable.</a:t>
            </a:r>
            <a:endParaRPr lang="es-SV" sz="1400" dirty="0"/>
          </a:p>
          <a:p>
            <a:pPr algn="just">
              <a:buFont typeface="Arial" charset="0"/>
              <a:buChar char="•"/>
              <a:defRPr/>
            </a:pPr>
            <a:r>
              <a:rPr lang="es-ES" sz="1400" dirty="0"/>
              <a:t>Mantener debidamente referenciado y completo el archivo de documentación de respaldo contable institucional.</a:t>
            </a:r>
            <a:endParaRPr lang="es-SV" sz="1400" dirty="0"/>
          </a:p>
          <a:p>
            <a:pPr algn="just">
              <a:buFont typeface="Arial" charset="0"/>
              <a:buChar char="•"/>
              <a:defRPr/>
            </a:pPr>
            <a:r>
              <a:rPr lang="es-ES" sz="1400" dirty="0"/>
              <a:t>Mantener un adecuado sistema de control interno contable.</a:t>
            </a:r>
          </a:p>
          <a:p>
            <a:pPr algn="just">
              <a:buFont typeface="Arial" charset="0"/>
              <a:buChar char="•"/>
              <a:defRPr/>
            </a:pPr>
            <a:r>
              <a:rPr lang="es-ES" sz="1400" dirty="0"/>
              <a:t>Efectuar los cierres mensuales y anuales a los plazos establecidos por la Dirección General de Contabilidad Gubernamental (DGCG).</a:t>
            </a:r>
            <a:endParaRPr lang="es-SV" sz="1400" dirty="0"/>
          </a:p>
          <a:p>
            <a:pPr algn="just">
              <a:buFont typeface="Arial" charset="0"/>
              <a:buChar char="•"/>
              <a:defRPr/>
            </a:pPr>
            <a:r>
              <a:rPr lang="es-ES" sz="1400" dirty="0"/>
              <a:t>Efectuar y validar las partidas de ajuste contables requeridos para efectuar el cierre anual.</a:t>
            </a:r>
            <a:endParaRPr lang="es-SV" sz="1400" dirty="0"/>
          </a:p>
          <a:p>
            <a:pPr algn="just">
              <a:buFont typeface="Arial" charset="0"/>
              <a:buChar char="•"/>
              <a:defRPr/>
            </a:pPr>
            <a:r>
              <a:rPr lang="es-ES" sz="1400" dirty="0"/>
              <a:t>Efectuar los análisis financieros respectivos, a ser emitidos a las autoridades institucionales y a la DGCG de conformidad a los plazos que señala la ley AFI.</a:t>
            </a:r>
            <a:endParaRPr lang="es-SV" sz="1400" dirty="0"/>
          </a:p>
          <a:p>
            <a:pPr algn="just">
              <a:buFont typeface="Arial" charset="0"/>
              <a:buChar char="•"/>
              <a:defRPr/>
            </a:pPr>
            <a:r>
              <a:rPr lang="es-ES" sz="1400" dirty="0"/>
              <a:t>Proporcionar Información Financiera –Contable a autoridades fiscalizadoras de la institución.</a:t>
            </a:r>
            <a:endParaRPr lang="es-SV" altLang="es-SV" sz="1400" dirty="0"/>
          </a:p>
        </p:txBody>
      </p:sp>
      <p:sp>
        <p:nvSpPr>
          <p:cNvPr id="21507" name="1 Título"/>
          <p:cNvSpPr>
            <a:spLocks noGrp="1"/>
          </p:cNvSpPr>
          <p:nvPr>
            <p:ph type="title"/>
          </p:nvPr>
        </p:nvSpPr>
        <p:spPr>
          <a:xfrm>
            <a:off x="476250" y="188913"/>
            <a:ext cx="8229600" cy="1143000"/>
          </a:xfrm>
        </p:spPr>
        <p:txBody>
          <a:bodyPr/>
          <a:lstStyle/>
          <a:p>
            <a:pPr eaLnBrk="1" hangingPunct="1"/>
            <a:r>
              <a:rPr lang="es-SV" altLang="es-SV" sz="4400">
                <a:solidFill>
                  <a:srgbClr val="000066"/>
                </a:solidFill>
              </a:rPr>
              <a:t>Contabilidad</a:t>
            </a:r>
          </a:p>
        </p:txBody>
      </p:sp>
      <p:sp>
        <p:nvSpPr>
          <p:cNvPr id="21508" name="2 Marcador de contenido"/>
          <p:cNvSpPr txBox="1">
            <a:spLocks/>
          </p:cNvSpPr>
          <p:nvPr/>
        </p:nvSpPr>
        <p:spPr bwMode="auto">
          <a:xfrm>
            <a:off x="476250" y="10525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a:t>
            </a:r>
            <a:endParaRPr lang="es-SV" altLang="es-SV" sz="1400" b="1"/>
          </a:p>
          <a:p>
            <a:pPr>
              <a:spcBef>
                <a:spcPct val="20000"/>
              </a:spcBef>
              <a:buFont typeface="Arial" panose="020B0604020202020204" pitchFamily="34" charset="0"/>
              <a:buNone/>
            </a:pPr>
            <a:r>
              <a:rPr lang="es-SV" altLang="es-SV" sz="1400"/>
              <a:t>Hombres 2</a:t>
            </a:r>
          </a:p>
          <a:p>
            <a:pPr>
              <a:spcBef>
                <a:spcPct val="20000"/>
              </a:spcBef>
              <a:buFont typeface="Arial" panose="020B0604020202020204" pitchFamily="34" charset="0"/>
              <a:buNone/>
            </a:pPr>
            <a:r>
              <a:rPr lang="es-SV" altLang="es-SV" sz="1400"/>
              <a:t>Mujeres 0</a:t>
            </a:r>
            <a:endParaRPr lang="es-ES" altLang="es-SV" sz="1400"/>
          </a:p>
        </p:txBody>
      </p:sp>
      <p:sp>
        <p:nvSpPr>
          <p:cNvPr id="14" name="2 Rectángulo">
            <a:hlinkClick r:id="rId4"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2 Marcador de contenido"/>
          <p:cNvSpPr>
            <a:spLocks noGrp="1"/>
          </p:cNvSpPr>
          <p:nvPr>
            <p:ph idx="1"/>
          </p:nvPr>
        </p:nvSpPr>
        <p:spPr>
          <a:xfrm>
            <a:off x="468313" y="2565400"/>
            <a:ext cx="8229600" cy="5327650"/>
          </a:xfrm>
        </p:spPr>
        <p:txBody>
          <a:bodyPr/>
          <a:lstStyle/>
          <a:p>
            <a:pPr eaLnBrk="1" hangingPunct="1">
              <a:buFont typeface="Arial" charset="0"/>
              <a:buChar char="•"/>
              <a:defRPr/>
            </a:pPr>
            <a:r>
              <a:rPr lang="es-ES" sz="1600" b="1" dirty="0"/>
              <a:t>Descripción de la unidad:</a:t>
            </a:r>
          </a:p>
          <a:p>
            <a:pPr marL="0" indent="0" algn="just" eaLnBrk="1" hangingPunct="1">
              <a:buFont typeface="Arial" charset="0"/>
              <a:buNone/>
              <a:defRPr/>
            </a:pPr>
            <a:r>
              <a:rPr lang="es-ES" sz="1600" dirty="0"/>
              <a:t>Responsable del control y ejecución del presupuesto de ingresos y egresos.</a:t>
            </a:r>
          </a:p>
          <a:p>
            <a:pPr marL="0" indent="0" algn="just" eaLnBrk="1" hangingPunct="1">
              <a:buFont typeface="Arial" charset="0"/>
              <a:buNone/>
              <a:defRPr/>
            </a:pPr>
            <a:endParaRPr lang="es-ES" sz="1600" dirty="0"/>
          </a:p>
          <a:p>
            <a:pPr eaLnBrk="1" hangingPunct="1">
              <a:buFont typeface="Arial" charset="0"/>
              <a:buChar char="•"/>
              <a:defRPr/>
            </a:pPr>
            <a:r>
              <a:rPr lang="es-ES" sz="1600" b="1" dirty="0"/>
              <a:t>Funciones:</a:t>
            </a:r>
          </a:p>
          <a:p>
            <a:pPr algn="just">
              <a:buFont typeface="Arial" charset="0"/>
              <a:buChar char="•"/>
              <a:defRPr/>
            </a:pPr>
            <a:r>
              <a:rPr lang="es-ES" sz="1600" dirty="0"/>
              <a:t>Verificar la disponibilidad presupuestaria de las ordenes de compra, planilla de remuneraciones y cualquier acto administrativo que genere alguna obligación a fin de registrar el compromiso presupuestario.</a:t>
            </a:r>
            <a:endParaRPr lang="es-SV" sz="1600" dirty="0"/>
          </a:p>
          <a:p>
            <a:pPr algn="just">
              <a:buFont typeface="Arial" charset="0"/>
              <a:buChar char="•"/>
              <a:defRPr/>
            </a:pPr>
            <a:r>
              <a:rPr lang="es-ES" sz="1600" dirty="0"/>
              <a:t>Revisar y verificar la documentación probatoria de comprobantes de egresos y otros para su devengamiento presupuestario.</a:t>
            </a:r>
          </a:p>
          <a:p>
            <a:pPr algn="just">
              <a:buFont typeface="Arial" charset="0"/>
              <a:buChar char="•"/>
              <a:defRPr/>
            </a:pPr>
            <a:r>
              <a:rPr lang="es-ES" sz="1600" dirty="0"/>
              <a:t>Preparar y solicitar a las autoridades correspondientes las reprogramaciones  internas o modificaciones al presupuesto de ingresos y egresos institucional.</a:t>
            </a:r>
          </a:p>
          <a:p>
            <a:pPr algn="just">
              <a:buFont typeface="Arial" charset="0"/>
              <a:buChar char="•"/>
              <a:defRPr/>
            </a:pPr>
            <a:r>
              <a:rPr lang="es-ES" sz="1600" dirty="0"/>
              <a:t>Preparar informe sobre ejecución del presupuesto institucional y las respectivas notas que acompañan al crédito financiero en lo que respecta a la ejecución presupuestaria.</a:t>
            </a:r>
            <a:endParaRPr lang="es-ES" sz="1600" b="1" dirty="0"/>
          </a:p>
          <a:p>
            <a:pPr algn="just" eaLnBrk="1" hangingPunct="1">
              <a:buFont typeface="Arial" charset="0"/>
              <a:buChar char="•"/>
              <a:defRPr/>
            </a:pPr>
            <a:endParaRPr lang="es-SV" altLang="es-SV" sz="1800" dirty="0"/>
          </a:p>
        </p:txBody>
      </p:sp>
      <p:sp>
        <p:nvSpPr>
          <p:cNvPr id="23555" name="1 Título"/>
          <p:cNvSpPr>
            <a:spLocks noGrp="1"/>
          </p:cNvSpPr>
          <p:nvPr>
            <p:ph type="title"/>
          </p:nvPr>
        </p:nvSpPr>
        <p:spPr>
          <a:xfrm>
            <a:off x="457200" y="260350"/>
            <a:ext cx="8229600" cy="1143000"/>
          </a:xfrm>
        </p:spPr>
        <p:txBody>
          <a:bodyPr/>
          <a:lstStyle/>
          <a:p>
            <a:pPr eaLnBrk="1" hangingPunct="1"/>
            <a:r>
              <a:rPr lang="es-SV" altLang="es-SV" sz="4400">
                <a:solidFill>
                  <a:srgbClr val="000066"/>
                </a:solidFill>
              </a:rPr>
              <a:t>Presupuesto</a:t>
            </a:r>
          </a:p>
        </p:txBody>
      </p:sp>
      <p:sp>
        <p:nvSpPr>
          <p:cNvPr id="23556" name="2 Marcador de contenido"/>
          <p:cNvSpPr txBox="1">
            <a:spLocks/>
          </p:cNvSpPr>
          <p:nvPr/>
        </p:nvSpPr>
        <p:spPr bwMode="auto">
          <a:xfrm>
            <a:off x="468313" y="1341438"/>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0</a:t>
            </a:r>
            <a:endParaRPr lang="es-ES" altLang="es-SV" sz="1400"/>
          </a:p>
        </p:txBody>
      </p:sp>
      <p:sp>
        <p:nvSpPr>
          <p:cNvPr id="2" name="1 Rectángulo">
            <a:hlinkClick r:id="rId3" action="ppaction://hlinksldjump"/>
          </p:cNvPr>
          <p:cNvSpPr/>
          <p:nvPr/>
        </p:nvSpPr>
        <p:spPr>
          <a:xfrm>
            <a:off x="-36513" y="2227263"/>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1 Título"/>
          <p:cNvSpPr>
            <a:spLocks noGrp="1"/>
          </p:cNvSpPr>
          <p:nvPr>
            <p:ph type="title"/>
          </p:nvPr>
        </p:nvSpPr>
        <p:spPr>
          <a:xfrm>
            <a:off x="457200" y="341313"/>
            <a:ext cx="8229600" cy="1143000"/>
          </a:xfrm>
        </p:spPr>
        <p:txBody>
          <a:bodyPr/>
          <a:lstStyle/>
          <a:p>
            <a:pPr eaLnBrk="1" hangingPunct="1"/>
            <a:r>
              <a:rPr lang="es-SV" altLang="es-SV">
                <a:solidFill>
                  <a:srgbClr val="000066"/>
                </a:solidFill>
              </a:rPr>
              <a:t>COAMSS</a:t>
            </a:r>
          </a:p>
        </p:txBody>
      </p:sp>
      <p:sp>
        <p:nvSpPr>
          <p:cNvPr id="6147" name="2 Marcador de contenido"/>
          <p:cNvSpPr>
            <a:spLocks noGrp="1"/>
          </p:cNvSpPr>
          <p:nvPr>
            <p:ph idx="1"/>
          </p:nvPr>
        </p:nvSpPr>
        <p:spPr>
          <a:xfrm>
            <a:off x="395288" y="1557338"/>
            <a:ext cx="8229600" cy="4032250"/>
          </a:xfrm>
        </p:spPr>
        <p:txBody>
          <a:bodyPr/>
          <a:lstStyle/>
          <a:p>
            <a:pPr marL="0" indent="0">
              <a:buFont typeface="Arial" charset="0"/>
              <a:buNone/>
              <a:defRPr/>
            </a:pPr>
            <a:r>
              <a:rPr lang="es-ES" sz="1600" b="1" dirty="0"/>
              <a:t>Funciones del COAMSS</a:t>
            </a:r>
          </a:p>
          <a:p>
            <a:pPr marL="0" indent="0">
              <a:buFont typeface="Arial" charset="0"/>
              <a:buNone/>
              <a:defRPr/>
            </a:pPr>
            <a:endParaRPr lang="es-SV" sz="1600" dirty="0"/>
          </a:p>
          <a:p>
            <a:pPr algn="just">
              <a:buFont typeface="Arial" charset="0"/>
              <a:buChar char="•"/>
              <a:defRPr/>
            </a:pPr>
            <a:r>
              <a:rPr lang="es-ES" sz="1600" dirty="0"/>
              <a:t>Coordinar el Plan Metropolitano de Ordenamiento Territorial  del AMSS con sus correspondientes Planes Sectoriales, Programas y Proyectos de Inversión.</a:t>
            </a:r>
            <a:endParaRPr lang="es-SV" sz="1600" dirty="0"/>
          </a:p>
          <a:p>
            <a:pPr algn="just">
              <a:buFont typeface="Arial" charset="0"/>
              <a:buChar char="•"/>
              <a:defRPr/>
            </a:pPr>
            <a:r>
              <a:rPr lang="es-ES" sz="1600" dirty="0"/>
              <a:t>Velar porque las disposiciones del Plan Metropolitano se dicten en concordancia con los Planes Locales aprobados por los Municipios del AMSS.</a:t>
            </a:r>
            <a:endParaRPr lang="es-SV" sz="1600" dirty="0"/>
          </a:p>
          <a:p>
            <a:pPr algn="just">
              <a:buFont typeface="Arial" charset="0"/>
              <a:buChar char="•"/>
              <a:defRPr/>
            </a:pPr>
            <a:r>
              <a:rPr lang="es-ES" sz="1600" dirty="0"/>
              <a:t>Coordinar, por medio de la OPAMSS con las Oficinas de Planificación y Control de los Municipios e Instituciones del Gobierno Central, la formulación de los Planes Locales de Desarrollo Municipal y los Planes Sectoriales del Gobierno Central, en concordancia con el Plan Metropolitano de Ordenamiento y Desarrollo Territorial del AMSS. </a:t>
            </a:r>
            <a:endParaRPr lang="es-SV" sz="1600" dirty="0"/>
          </a:p>
          <a:p>
            <a:pPr algn="just">
              <a:buFont typeface="Arial" charset="0"/>
              <a:buChar char="•"/>
              <a:defRPr/>
            </a:pPr>
            <a:r>
              <a:rPr lang="es-ES" sz="1600" dirty="0"/>
              <a:t>Coordinar el ejercicio del Control del Desarrollo Urbano del AMSS, que a través de la OPAMSS, harán los Municipios del AMSS.</a:t>
            </a:r>
            <a:endParaRPr lang="es-SV" sz="1600" dirty="0"/>
          </a:p>
          <a:p>
            <a:pPr algn="just">
              <a:buFont typeface="Arial" charset="0"/>
              <a:buChar char="•"/>
              <a:defRPr/>
            </a:pPr>
            <a:r>
              <a:rPr lang="es-ES" sz="1600" dirty="0"/>
              <a:t>Aprobar la organización administrativa de la OPAMSS, nombrar sus funcionarios y aprobar su presupuesto de operación.</a:t>
            </a:r>
            <a:endParaRPr lang="es-SV" sz="1600" dirty="0"/>
          </a:p>
          <a:p>
            <a:pPr algn="just">
              <a:buFont typeface="Arial" charset="0"/>
              <a:buChar char="•"/>
              <a:defRPr/>
            </a:pPr>
            <a:r>
              <a:rPr lang="es-ES" sz="1600" dirty="0"/>
              <a:t>Elaborar o modificar los Estatutos de la OPAMSS, para someterlo a aprobación de los Concejos Municipales del AMSS.</a:t>
            </a:r>
            <a:endParaRPr lang="es-SV" sz="1600" dirty="0"/>
          </a:p>
          <a:p>
            <a:pPr algn="just">
              <a:buFont typeface="Arial" charset="0"/>
              <a:buChar char="•"/>
              <a:defRPr/>
            </a:pPr>
            <a:r>
              <a:rPr lang="es-ES" sz="1600" dirty="0"/>
              <a:t>Ejercer las funciones que los Concejos Municipales del AMSS le encomienden.</a:t>
            </a:r>
            <a:endParaRPr lang="es-SV" sz="1600" dirty="0"/>
          </a:p>
          <a:p>
            <a:pPr eaLnBrk="1" hangingPunct="1">
              <a:buFont typeface="Arial" charset="0"/>
              <a:buChar char="•"/>
              <a:defRPr/>
            </a:pPr>
            <a:endParaRPr lang="es-SV" altLang="es-SV" sz="1800" dirty="0"/>
          </a:p>
        </p:txBody>
      </p:sp>
      <p:sp>
        <p:nvSpPr>
          <p:cNvPr id="2" name="1 Rectángulo">
            <a:hlinkClick r:id="rId3"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2 Marcador de contenido"/>
          <p:cNvSpPr>
            <a:spLocks noGrp="1"/>
          </p:cNvSpPr>
          <p:nvPr>
            <p:ph idx="1"/>
          </p:nvPr>
        </p:nvSpPr>
        <p:spPr>
          <a:xfrm>
            <a:off x="403225" y="2276475"/>
            <a:ext cx="8229600" cy="5256213"/>
          </a:xfrm>
        </p:spPr>
        <p:txBody>
          <a:bodyPr/>
          <a:lstStyle/>
          <a:p>
            <a:pPr>
              <a:buFont typeface="Arial" charset="0"/>
              <a:buChar char="•"/>
              <a:defRPr/>
            </a:pPr>
            <a:r>
              <a:rPr lang="es-ES" sz="1600" b="1" dirty="0"/>
              <a:t>Descripción de la unidad:</a:t>
            </a:r>
            <a:endParaRPr lang="es-SV" sz="1600" dirty="0"/>
          </a:p>
          <a:p>
            <a:pPr marL="0" indent="0">
              <a:buFont typeface="Arial" charset="0"/>
              <a:buNone/>
              <a:defRPr/>
            </a:pPr>
            <a:r>
              <a:rPr lang="es-ES" sz="1600" dirty="0"/>
              <a:t>Realizar pagos de salarios, bienes y servicios, como el control de ingresos y egresos.</a:t>
            </a:r>
          </a:p>
          <a:p>
            <a:pPr marL="0" indent="0">
              <a:buFont typeface="Arial" charset="0"/>
              <a:buNone/>
              <a:defRPr/>
            </a:pPr>
            <a:endParaRPr lang="es-ES" sz="1600" dirty="0"/>
          </a:p>
          <a:p>
            <a:pPr>
              <a:buFont typeface="Arial" charset="0"/>
              <a:buChar char="•"/>
              <a:defRPr/>
            </a:pPr>
            <a:r>
              <a:rPr lang="es-ES" altLang="es-SV" sz="1600" b="1" dirty="0"/>
              <a:t>Funciones</a:t>
            </a:r>
          </a:p>
          <a:p>
            <a:pPr algn="just">
              <a:buFont typeface="Arial" charset="0"/>
              <a:buChar char="•"/>
              <a:defRPr/>
            </a:pPr>
            <a:r>
              <a:rPr lang="es-ES" sz="1600" dirty="0"/>
              <a:t>Registrar en los auxiliares toda información contenida en la documentación probatoria de los ingresos y egresos.</a:t>
            </a:r>
            <a:endParaRPr lang="es-SV" sz="1600" dirty="0"/>
          </a:p>
          <a:p>
            <a:pPr algn="just">
              <a:buFont typeface="Arial" charset="0"/>
              <a:buChar char="•"/>
              <a:defRPr/>
            </a:pPr>
            <a:r>
              <a:rPr lang="es-ES" sz="1600" dirty="0"/>
              <a:t>Efectuar los registros correspondientes a las transacciones generadas en los corrientes en el auxiliar de bancos.</a:t>
            </a:r>
          </a:p>
          <a:p>
            <a:pPr algn="just">
              <a:buFont typeface="Arial" charset="0"/>
              <a:buChar char="•"/>
              <a:defRPr/>
            </a:pPr>
            <a:r>
              <a:rPr lang="es-ES" sz="1600" dirty="0"/>
              <a:t>Elaborar presupuesto de ingreso en coordinación con el jefe UFI.</a:t>
            </a:r>
            <a:endParaRPr lang="es-SV" sz="1600" dirty="0"/>
          </a:p>
          <a:p>
            <a:pPr algn="just">
              <a:buFont typeface="Arial" charset="0"/>
              <a:buChar char="•"/>
              <a:defRPr/>
            </a:pPr>
            <a:r>
              <a:rPr lang="es-ES" sz="1600" dirty="0"/>
              <a:t>Coordinar con la unidad de Administración todas las acciones legales relacionadas con el manejo del pago de remuneraciones del personal de la institución.</a:t>
            </a:r>
            <a:endParaRPr lang="es-SV" sz="1600" dirty="0"/>
          </a:p>
          <a:p>
            <a:pPr algn="just">
              <a:buFont typeface="Arial" charset="0"/>
              <a:buChar char="•"/>
              <a:defRPr/>
            </a:pPr>
            <a:r>
              <a:rPr lang="es-ES" sz="1600" dirty="0"/>
              <a:t>Efectuar pagos a proveedores y todas las obligaciones financieras contraídas por la institución, de acuerdo a programación.</a:t>
            </a:r>
          </a:p>
          <a:p>
            <a:pPr algn="just">
              <a:buFont typeface="Arial" charset="0"/>
              <a:buChar char="•"/>
              <a:defRPr/>
            </a:pPr>
            <a:r>
              <a:rPr lang="es-ES" sz="1600" dirty="0"/>
              <a:t>Solicitar, efectuar y verificar la transferencia de fondos entre cuentas corrientes institucional.</a:t>
            </a:r>
            <a:endParaRPr lang="es-SV" sz="1600" dirty="0"/>
          </a:p>
          <a:p>
            <a:pPr algn="just">
              <a:buFont typeface="Arial" charset="0"/>
              <a:buChar char="•"/>
              <a:defRPr/>
            </a:pPr>
            <a:r>
              <a:rPr lang="es-ES" sz="1600" dirty="0"/>
              <a:t>Retener y depositar los fondos correspondientes a embargos a empleados de esta institución, según lo establezca el tribunal correspondiente.</a:t>
            </a:r>
            <a:endParaRPr lang="es-SV" altLang="es-SV" sz="1600" b="1" dirty="0"/>
          </a:p>
        </p:txBody>
      </p:sp>
      <p:sp>
        <p:nvSpPr>
          <p:cNvPr id="24579" name="1 Título"/>
          <p:cNvSpPr>
            <a:spLocks noGrp="1"/>
          </p:cNvSpPr>
          <p:nvPr>
            <p:ph type="title"/>
          </p:nvPr>
        </p:nvSpPr>
        <p:spPr>
          <a:xfrm>
            <a:off x="457200" y="260350"/>
            <a:ext cx="8229600" cy="1143000"/>
          </a:xfrm>
        </p:spPr>
        <p:txBody>
          <a:bodyPr/>
          <a:lstStyle/>
          <a:p>
            <a:pPr eaLnBrk="1" hangingPunct="1"/>
            <a:r>
              <a:rPr lang="es-SV" altLang="es-SV" sz="4400">
                <a:solidFill>
                  <a:srgbClr val="000066"/>
                </a:solidFill>
              </a:rPr>
              <a:t>Tesorería</a:t>
            </a:r>
          </a:p>
        </p:txBody>
      </p:sp>
      <p:sp>
        <p:nvSpPr>
          <p:cNvPr id="24580" name="2 Marcador de contenido"/>
          <p:cNvSpPr txBox="1">
            <a:spLocks/>
          </p:cNvSpPr>
          <p:nvPr/>
        </p:nvSpPr>
        <p:spPr bwMode="auto">
          <a:xfrm>
            <a:off x="395288" y="11969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600" b="1"/>
              <a:t>Total de Empleados: 1 </a:t>
            </a:r>
            <a:endParaRPr lang="es-SV" altLang="es-SV" sz="1600" b="1"/>
          </a:p>
          <a:p>
            <a:pPr>
              <a:spcBef>
                <a:spcPct val="20000"/>
              </a:spcBef>
              <a:buFont typeface="Arial" panose="020B0604020202020204" pitchFamily="34" charset="0"/>
              <a:buNone/>
            </a:pPr>
            <a:r>
              <a:rPr lang="es-SV" altLang="es-SV" sz="1600"/>
              <a:t>Hombres 0</a:t>
            </a:r>
          </a:p>
          <a:p>
            <a:pPr>
              <a:spcBef>
                <a:spcPct val="20000"/>
              </a:spcBef>
              <a:buFont typeface="Arial" panose="020B0604020202020204" pitchFamily="34" charset="0"/>
              <a:buNone/>
            </a:pPr>
            <a:r>
              <a:rPr lang="es-SV" altLang="es-SV" sz="1600"/>
              <a:t>Mujeres 1</a:t>
            </a:r>
            <a:endParaRPr lang="es-ES" altLang="es-SV" sz="1600"/>
          </a:p>
        </p:txBody>
      </p:sp>
      <p:sp>
        <p:nvSpPr>
          <p:cNvPr id="2" name="1 Rectángulo">
            <a:hlinkClick r:id="rId4"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2 Marcador de contenido"/>
          <p:cNvSpPr>
            <a:spLocks noGrp="1"/>
          </p:cNvSpPr>
          <p:nvPr>
            <p:ph idx="1"/>
          </p:nvPr>
        </p:nvSpPr>
        <p:spPr>
          <a:xfrm>
            <a:off x="457200" y="2420938"/>
            <a:ext cx="8229600" cy="5111750"/>
          </a:xfrm>
        </p:spPr>
        <p:txBody>
          <a:bodyPr/>
          <a:lstStyle/>
          <a:p>
            <a:pPr eaLnBrk="1" hangingPunct="1">
              <a:buFont typeface="Arial" charset="0"/>
              <a:buChar char="•"/>
              <a:defRPr/>
            </a:pPr>
            <a:r>
              <a:rPr lang="es-MX" sz="1400" b="1" dirty="0"/>
              <a:t>Descripción de la unidad:</a:t>
            </a:r>
          </a:p>
          <a:p>
            <a:pPr marL="0" indent="0" algn="just" eaLnBrk="1" hangingPunct="1">
              <a:buFont typeface="Arial" charset="0"/>
              <a:buNone/>
              <a:defRPr/>
            </a:pPr>
            <a:r>
              <a:rPr lang="es-SV" sz="1400" dirty="0"/>
              <a:t>Se </a:t>
            </a:r>
            <a:r>
              <a:rPr lang="es-MX" sz="1400" dirty="0"/>
              <a:t>encarga de convertir la información disponible en el Observatorio Metropolitano y Centro de Información, en un recurso estratégico institucional y de apoyo técnico-legal para las diferentes unidades de análisis de la Planificación Territorial y Control del Desarrollo Urbano en la OPAMSS, contribuyendo así al desarrollo urbano territorial de la principal metrópoli del país. </a:t>
            </a:r>
          </a:p>
          <a:p>
            <a:pPr marL="0" indent="0" algn="just" eaLnBrk="1" hangingPunct="1">
              <a:buFont typeface="Arial" charset="0"/>
              <a:buNone/>
              <a:defRPr/>
            </a:pPr>
            <a:endParaRPr lang="es-SV" sz="1400" dirty="0"/>
          </a:p>
          <a:p>
            <a:pPr eaLnBrk="1" hangingPunct="1">
              <a:buFont typeface="Arial" charset="0"/>
              <a:buChar char="•"/>
              <a:defRPr/>
            </a:pPr>
            <a:r>
              <a:rPr lang="es-SV" altLang="es-SV" sz="1400" b="1" dirty="0"/>
              <a:t>Funciones:</a:t>
            </a:r>
          </a:p>
          <a:p>
            <a:pPr algn="just">
              <a:buFont typeface="Arial" charset="0"/>
              <a:buChar char="•"/>
              <a:defRPr/>
            </a:pPr>
            <a:r>
              <a:rPr lang="es-MX" sz="1400" dirty="0"/>
              <a:t>Facilitar la información de forma sistematizada a las diferentes unidades de Planificación e Investigación, de Control del Desarrollo Urbano de OPAMSS y de las unidades técnicas de las Alcaldías del AMSS.</a:t>
            </a:r>
            <a:endParaRPr lang="es-SV" sz="1400" dirty="0"/>
          </a:p>
          <a:p>
            <a:pPr algn="just">
              <a:buFont typeface="Arial" charset="0"/>
              <a:buChar char="•"/>
              <a:defRPr/>
            </a:pPr>
            <a:r>
              <a:rPr lang="es-ES" sz="1400" dirty="0"/>
              <a:t>Formulación y puesta en marcha del Sistema de Información Territorial (SIT-SIG).</a:t>
            </a:r>
            <a:endParaRPr lang="es-SV" sz="1400" dirty="0"/>
          </a:p>
          <a:p>
            <a:pPr algn="just">
              <a:buFont typeface="Arial" charset="0"/>
              <a:buChar char="•"/>
              <a:defRPr/>
            </a:pPr>
            <a:r>
              <a:rPr lang="es-ES" sz="1400" dirty="0"/>
              <a:t>Formulación de estrategia de difusión de los datos, información, conocimiento y análisis</a:t>
            </a:r>
            <a:endParaRPr lang="es-SV" sz="1400" dirty="0"/>
          </a:p>
          <a:p>
            <a:pPr algn="just">
              <a:buFont typeface="Arial" charset="0"/>
              <a:buChar char="•"/>
              <a:defRPr/>
            </a:pPr>
            <a:r>
              <a:rPr lang="es-MX" sz="1400" dirty="0"/>
              <a:t>Gestión, </a:t>
            </a:r>
            <a:r>
              <a:rPr lang="es-ES" sz="1400" dirty="0"/>
              <a:t>búsqueda, recopilación de información relacionada al Desarrollo Urbano y Ordenamiento Territorial en el Área Metropolitana de San Salvador.</a:t>
            </a:r>
            <a:endParaRPr lang="es-SV" sz="1400" dirty="0"/>
          </a:p>
          <a:p>
            <a:pPr algn="just">
              <a:buFont typeface="Arial" charset="0"/>
              <a:buChar char="•"/>
              <a:defRPr/>
            </a:pPr>
            <a:r>
              <a:rPr lang="es-ES" sz="1400" dirty="0"/>
              <a:t>Procesamiento de datos para generación de estadísticas relacionadas al Desarrollo Urbano Territorial</a:t>
            </a:r>
            <a:endParaRPr lang="es-SV" sz="1400" dirty="0"/>
          </a:p>
          <a:p>
            <a:pPr algn="just">
              <a:buFont typeface="Arial" charset="0"/>
              <a:buChar char="•"/>
              <a:defRPr/>
            </a:pPr>
            <a:r>
              <a:rPr lang="es-ES" sz="1400" dirty="0"/>
              <a:t>Análisis, Diseño y Sistematización de procesos Institucionales.</a:t>
            </a:r>
            <a:endParaRPr lang="es-SV" sz="1400" dirty="0"/>
          </a:p>
          <a:p>
            <a:pPr algn="just">
              <a:buFont typeface="Arial" charset="0"/>
              <a:buChar char="•"/>
              <a:defRPr/>
            </a:pPr>
            <a:r>
              <a:rPr lang="es-ES" sz="1400" dirty="0"/>
              <a:t>Brindar los servicios de: Consulta de bibliografía física y en línea sobre información especializada en Medio Ambiente, Desarrollo Urbano y Ordenamiento Territorial en el Área Metropolitana de San Salvador.</a:t>
            </a:r>
            <a:endParaRPr lang="es-SV" sz="1400" dirty="0"/>
          </a:p>
        </p:txBody>
      </p:sp>
      <p:sp>
        <p:nvSpPr>
          <p:cNvPr id="26627" name="1 Título"/>
          <p:cNvSpPr>
            <a:spLocks noGrp="1"/>
          </p:cNvSpPr>
          <p:nvPr>
            <p:ph type="title"/>
          </p:nvPr>
        </p:nvSpPr>
        <p:spPr>
          <a:xfrm>
            <a:off x="250825" y="476250"/>
            <a:ext cx="8229600" cy="1143000"/>
          </a:xfrm>
        </p:spPr>
        <p:txBody>
          <a:bodyPr/>
          <a:lstStyle/>
          <a:p>
            <a:pPr eaLnBrk="1" hangingPunct="1"/>
            <a:r>
              <a:rPr lang="es-SV" altLang="es-SV" sz="4000">
                <a:solidFill>
                  <a:srgbClr val="000066"/>
                </a:solidFill>
              </a:rPr>
              <a:t>Sistema de Información Metropolitano</a:t>
            </a:r>
          </a:p>
        </p:txBody>
      </p:sp>
      <p:sp>
        <p:nvSpPr>
          <p:cNvPr id="26628" name="2 Marcador de contenido"/>
          <p:cNvSpPr txBox="1">
            <a:spLocks/>
          </p:cNvSpPr>
          <p:nvPr/>
        </p:nvSpPr>
        <p:spPr bwMode="auto">
          <a:xfrm>
            <a:off x="457200" y="1454150"/>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0" y="-26988"/>
            <a:ext cx="9144000" cy="6858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2 Marcador de contenido"/>
          <p:cNvSpPr>
            <a:spLocks noGrp="1"/>
          </p:cNvSpPr>
          <p:nvPr>
            <p:ph idx="1"/>
          </p:nvPr>
        </p:nvSpPr>
        <p:spPr>
          <a:xfrm>
            <a:off x="423863" y="2349500"/>
            <a:ext cx="8229600" cy="5111750"/>
          </a:xfrm>
        </p:spPr>
        <p:txBody>
          <a:bodyPr/>
          <a:lstStyle/>
          <a:p>
            <a:pPr eaLnBrk="1" hangingPunct="1">
              <a:buFont typeface="Arial" charset="0"/>
              <a:buChar char="•"/>
              <a:defRPr/>
            </a:pPr>
            <a:r>
              <a:rPr lang="es-ES" sz="1400" b="1" dirty="0"/>
              <a:t>Observatorio Metropolitano (OM) </a:t>
            </a:r>
            <a:r>
              <a:rPr lang="es-ES" sz="1400" dirty="0"/>
              <a:t>de Prevención de Violencia en el AMSS,</a:t>
            </a:r>
          </a:p>
          <a:p>
            <a:pPr marL="0" indent="0" algn="just" eaLnBrk="1" hangingPunct="1">
              <a:buFont typeface="Arial" charset="0"/>
              <a:buNone/>
              <a:defRPr/>
            </a:pPr>
            <a:r>
              <a:rPr lang="es-ES" sz="1400" dirty="0"/>
              <a:t>Es el  instrumento por medio del cual pondrán en funcionamiento un sistema de recolección, captación y análisis de datos sobre manifestaciones de violencia ocurridos en el territorio, impulsando una estrategia de enlace interinstitucional orientada hacia el intercambio y la colaboración entre las instituciones ligadas a esta temática, que permita identificar y medir los patrones y focos de violencia, facilitando el diagnóstico y análisis de la información para elaborar políticas públicas amplias e integrales de prevención del fenómeno de la violencia.</a:t>
            </a:r>
          </a:p>
          <a:p>
            <a:pPr marL="0" indent="0" algn="just" eaLnBrk="1" hangingPunct="1">
              <a:buFont typeface="Arial" charset="0"/>
              <a:buNone/>
              <a:defRPr/>
            </a:pPr>
            <a:endParaRPr lang="es-ES" sz="1400" dirty="0"/>
          </a:p>
          <a:p>
            <a:pPr>
              <a:buFont typeface="Arial" charset="0"/>
              <a:buChar char="•"/>
              <a:defRPr/>
            </a:pPr>
            <a:r>
              <a:rPr lang="es-ES" sz="1400" b="1" dirty="0"/>
              <a:t>Funciones</a:t>
            </a:r>
            <a:endParaRPr lang="es-SV" sz="1400" b="1" dirty="0"/>
          </a:p>
          <a:p>
            <a:pPr algn="just">
              <a:buFont typeface="Arial" charset="0"/>
              <a:buChar char="•"/>
              <a:defRPr/>
            </a:pPr>
            <a:r>
              <a:rPr lang="es-SV" sz="1400" dirty="0"/>
              <a:t>Identificar las tendencias de la violencia en la región metropolitana y proponer estrategias de acción para la prevención. </a:t>
            </a:r>
          </a:p>
          <a:p>
            <a:pPr algn="just">
              <a:buFont typeface="Arial" charset="0"/>
              <a:buChar char="•"/>
              <a:defRPr/>
            </a:pPr>
            <a:r>
              <a:rPr lang="es-ES" sz="1400" dirty="0"/>
              <a:t>Elaborar, dar seguimiento y evaluar las propuestas de acción orientadas al mejoramiento de la seguridad y la convivencia ciudadana en el AMSS</a:t>
            </a:r>
            <a:r>
              <a:rPr lang="es-SV" sz="1400" dirty="0"/>
              <a:t>.</a:t>
            </a:r>
          </a:p>
          <a:p>
            <a:pPr algn="just">
              <a:buFont typeface="Arial" charset="0"/>
              <a:buChar char="•"/>
              <a:defRPr/>
            </a:pPr>
            <a:r>
              <a:rPr lang="es-ES" sz="1400" dirty="0"/>
              <a:t>Realización de investigaciones o estudios sobre las dinámicas de violencia identificadas en la primera fase.</a:t>
            </a:r>
            <a:endParaRPr lang="es-SV" sz="1400" dirty="0"/>
          </a:p>
          <a:p>
            <a:pPr algn="just">
              <a:buFont typeface="Arial" charset="0"/>
              <a:buChar char="•"/>
              <a:defRPr/>
            </a:pPr>
            <a:r>
              <a:rPr lang="es-ES" sz="1400" dirty="0"/>
              <a:t>Participar en la coordinación y ejecución de actividades relacionadas a la prevención de la violencia y delincuencia, a la generación de cohesión social y la promoción de la participación ciudadana, ya sea como parte de proyectos de cooperación internacional, convenios con instituciones nacionales tanto gubernamentales como privadas, o financiadas con fondos municipales, del COAMSS y/o la OPAMSS.   </a:t>
            </a:r>
            <a:endParaRPr lang="es-SV" sz="1400" dirty="0"/>
          </a:p>
          <a:p>
            <a:pPr eaLnBrk="1" hangingPunct="1">
              <a:buFont typeface="Arial" charset="0"/>
              <a:buChar char="•"/>
              <a:defRPr/>
            </a:pPr>
            <a:endParaRPr lang="es-SV" sz="1500" dirty="0"/>
          </a:p>
          <a:p>
            <a:pPr eaLnBrk="1" hangingPunct="1">
              <a:buFont typeface="Arial" charset="0"/>
              <a:buChar char="•"/>
              <a:defRPr/>
            </a:pPr>
            <a:endParaRPr lang="es-SV" altLang="es-SV" sz="1500" dirty="0"/>
          </a:p>
        </p:txBody>
      </p:sp>
      <p:sp>
        <p:nvSpPr>
          <p:cNvPr id="27651" name="1 Título"/>
          <p:cNvSpPr>
            <a:spLocks noGrp="1"/>
          </p:cNvSpPr>
          <p:nvPr>
            <p:ph type="title"/>
          </p:nvPr>
        </p:nvSpPr>
        <p:spPr>
          <a:xfrm>
            <a:off x="457200" y="414338"/>
            <a:ext cx="8229600" cy="1143000"/>
          </a:xfrm>
        </p:spPr>
        <p:txBody>
          <a:bodyPr/>
          <a:lstStyle/>
          <a:p>
            <a:pPr eaLnBrk="1" hangingPunct="1"/>
            <a:r>
              <a:rPr lang="es-SV" altLang="es-SV" sz="4000">
                <a:solidFill>
                  <a:srgbClr val="000066"/>
                </a:solidFill>
              </a:rPr>
              <a:t>Observatorio Metropolitano</a:t>
            </a:r>
          </a:p>
        </p:txBody>
      </p:sp>
      <p:sp>
        <p:nvSpPr>
          <p:cNvPr id="27652" name="2 Marcador de contenido"/>
          <p:cNvSpPr txBox="1">
            <a:spLocks/>
          </p:cNvSpPr>
          <p:nvPr/>
        </p:nvSpPr>
        <p:spPr bwMode="auto">
          <a:xfrm>
            <a:off x="423863" y="1390650"/>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a:t>
            </a:r>
            <a:endParaRPr lang="es-SV" altLang="es-SV" sz="1400" b="1"/>
          </a:p>
          <a:p>
            <a:pPr>
              <a:spcBef>
                <a:spcPct val="20000"/>
              </a:spcBef>
              <a:buFont typeface="Arial" panose="020B0604020202020204" pitchFamily="34" charset="0"/>
              <a:buNone/>
            </a:pPr>
            <a:r>
              <a:rPr lang="es-SV" altLang="es-SV" sz="1400"/>
              <a:t>Hombres 2</a:t>
            </a:r>
          </a:p>
          <a:p>
            <a:pPr>
              <a:spcBef>
                <a:spcPct val="20000"/>
              </a:spcBef>
              <a:buFont typeface="Arial" panose="020B0604020202020204" pitchFamily="34" charset="0"/>
              <a:buNone/>
            </a:pPr>
            <a:r>
              <a:rPr lang="es-SV" altLang="es-SV" sz="1400"/>
              <a:t>Mujeres 0</a:t>
            </a:r>
            <a:endParaRPr lang="es-ES" altLang="es-SV" sz="1400"/>
          </a:p>
        </p:txBody>
      </p:sp>
      <p:sp>
        <p:nvSpPr>
          <p:cNvPr id="2" name="1 Rectángulo">
            <a:hlinkClick r:id="rId3" action="ppaction://hlinksldjump"/>
          </p:cNvPr>
          <p:cNvSpPr/>
          <p:nvPr/>
        </p:nvSpPr>
        <p:spPr>
          <a:xfrm>
            <a:off x="0" y="-1905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457200" y="2154238"/>
            <a:ext cx="8229600" cy="4154487"/>
          </a:xfrm>
        </p:spPr>
        <p:txBody>
          <a:bodyPr/>
          <a:lstStyle/>
          <a:p>
            <a:pPr marL="0" indent="0" eaLnBrk="1" hangingPunct="1">
              <a:buFont typeface="Arial" panose="020B0604020202020204" pitchFamily="34" charset="0"/>
              <a:buNone/>
              <a:defRPr/>
            </a:pPr>
            <a:r>
              <a:rPr lang="es-ES" sz="1400" b="1" dirty="0"/>
              <a:t>Descripción de la unidad:</a:t>
            </a:r>
          </a:p>
          <a:p>
            <a:pPr marL="0" indent="0" algn="just" eaLnBrk="1" hangingPunct="1">
              <a:buFont typeface="Arial" panose="020B0604020202020204" pitchFamily="34" charset="0"/>
              <a:buNone/>
              <a:defRPr/>
            </a:pPr>
            <a:r>
              <a:rPr lang="es-MX" sz="1400" dirty="0"/>
              <a:t>Encargado de sistematizar la información institucional procesada, generada y gestionada, para facilitar su acceso a las diferentes unidades o departamentos de las Subdirecciones</a:t>
            </a:r>
            <a:r>
              <a:rPr lang="es-ES" sz="1400" dirty="0"/>
              <a:t>.</a:t>
            </a:r>
          </a:p>
          <a:p>
            <a:pPr marL="0" indent="0" algn="just" eaLnBrk="1" hangingPunct="1">
              <a:buFont typeface="Arial" panose="020B0604020202020204" pitchFamily="34" charset="0"/>
              <a:buNone/>
              <a:defRPr/>
            </a:pPr>
            <a:r>
              <a:rPr lang="es-ES" altLang="es-SV" sz="1400" b="1" dirty="0"/>
              <a:t>Funciones:</a:t>
            </a:r>
          </a:p>
          <a:p>
            <a:pPr algn="just">
              <a:lnSpc>
                <a:spcPct val="120000"/>
              </a:lnSpc>
              <a:spcBef>
                <a:spcPts val="0"/>
              </a:spcBef>
              <a:defRPr/>
            </a:pPr>
            <a:r>
              <a:rPr lang="es-ES" sz="1400" dirty="0"/>
              <a:t>Incorporación de la información geográfica vectorial y raster para actualización del Sistema de Información Territorial y Geográfico que es de consulta interna y externa.</a:t>
            </a:r>
            <a:endParaRPr lang="es-SV" sz="1400" dirty="0"/>
          </a:p>
          <a:p>
            <a:pPr algn="just">
              <a:lnSpc>
                <a:spcPct val="120000"/>
              </a:lnSpc>
              <a:spcBef>
                <a:spcPts val="0"/>
              </a:spcBef>
              <a:defRPr/>
            </a:pPr>
            <a:r>
              <a:rPr lang="es-ES" sz="1400" dirty="0"/>
              <a:t>Digitalización y/o procesamiento de información cartográfica vectorial de trámites.</a:t>
            </a:r>
            <a:endParaRPr lang="es-SV" sz="1400" dirty="0"/>
          </a:p>
          <a:p>
            <a:pPr algn="just">
              <a:lnSpc>
                <a:spcPct val="120000"/>
              </a:lnSpc>
              <a:spcBef>
                <a:spcPts val="0"/>
              </a:spcBef>
              <a:defRPr/>
            </a:pPr>
            <a:r>
              <a:rPr lang="es-ES" sz="1400" dirty="0"/>
              <a:t>Procesamiento con software SIG de los datos contenidos en la base de datos de tramites, para su visualización en ambiente geográfico.</a:t>
            </a:r>
            <a:endParaRPr lang="es-SV" sz="1400" dirty="0"/>
          </a:p>
          <a:p>
            <a:pPr algn="just">
              <a:lnSpc>
                <a:spcPct val="120000"/>
              </a:lnSpc>
              <a:spcBef>
                <a:spcPts val="0"/>
              </a:spcBef>
              <a:defRPr/>
            </a:pPr>
            <a:r>
              <a:rPr lang="es-ES" sz="1400" dirty="0"/>
              <a:t>Creación, diseño y Ejecución de procesos automatizados para actualización de  datos geográficos.</a:t>
            </a:r>
          </a:p>
          <a:p>
            <a:pPr algn="just">
              <a:lnSpc>
                <a:spcPct val="120000"/>
              </a:lnSpc>
              <a:spcBef>
                <a:spcPts val="0"/>
              </a:spcBef>
              <a:defRPr/>
            </a:pPr>
            <a:r>
              <a:rPr lang="es-ES" sz="1400" dirty="0"/>
              <a:t>Creación de Metadatos de la información alfanumérica y geográfica.</a:t>
            </a:r>
          </a:p>
          <a:p>
            <a:pPr algn="just">
              <a:lnSpc>
                <a:spcPct val="120000"/>
              </a:lnSpc>
              <a:spcBef>
                <a:spcPts val="0"/>
              </a:spcBef>
              <a:defRPr/>
            </a:pPr>
            <a:r>
              <a:rPr lang="es-SV" sz="1400" dirty="0"/>
              <a:t>Apoyar en la modernización de procesos de negocios institucionales.</a:t>
            </a:r>
          </a:p>
          <a:p>
            <a:pPr>
              <a:lnSpc>
                <a:spcPct val="120000"/>
              </a:lnSpc>
              <a:spcBef>
                <a:spcPts val="0"/>
              </a:spcBef>
              <a:defRPr/>
            </a:pPr>
            <a:r>
              <a:rPr lang="en-US" sz="1400" dirty="0"/>
              <a:t>Análisis, identificación y documentación de requerimientos de sistemas informáticos</a:t>
            </a:r>
          </a:p>
          <a:p>
            <a:pPr>
              <a:lnSpc>
                <a:spcPct val="120000"/>
              </a:lnSpc>
              <a:spcBef>
                <a:spcPts val="0"/>
              </a:spcBef>
              <a:defRPr/>
            </a:pPr>
            <a:r>
              <a:rPr lang="es-SV" sz="1400" dirty="0"/>
              <a:t>Administración y mantenimiento de bases de datos de los sistemas informáticos</a:t>
            </a:r>
          </a:p>
          <a:p>
            <a:pPr>
              <a:lnSpc>
                <a:spcPct val="120000"/>
              </a:lnSpc>
              <a:spcBef>
                <a:spcPts val="0"/>
              </a:spcBef>
              <a:defRPr/>
            </a:pPr>
            <a:r>
              <a:rPr lang="es-ES" sz="1400" dirty="0"/>
              <a:t>Procesamiento de datos para generación de estadísticas.</a:t>
            </a:r>
            <a:endParaRPr lang="es-SV" sz="1400" dirty="0"/>
          </a:p>
          <a:p>
            <a:pPr>
              <a:lnSpc>
                <a:spcPct val="120000"/>
              </a:lnSpc>
              <a:spcBef>
                <a:spcPts val="0"/>
              </a:spcBef>
              <a:defRPr/>
            </a:pPr>
            <a:r>
              <a:rPr lang="es-ES" sz="1400" dirty="0"/>
              <a:t>Realizar testeo o control de calidad a los sistemas elaborados.</a:t>
            </a:r>
            <a:endParaRPr lang="es-SV" sz="1400" dirty="0"/>
          </a:p>
        </p:txBody>
      </p:sp>
      <p:sp>
        <p:nvSpPr>
          <p:cNvPr id="28675" name="1 Título"/>
          <p:cNvSpPr>
            <a:spLocks noGrp="1"/>
          </p:cNvSpPr>
          <p:nvPr>
            <p:ph type="title"/>
          </p:nvPr>
        </p:nvSpPr>
        <p:spPr>
          <a:xfrm>
            <a:off x="457200" y="414338"/>
            <a:ext cx="8229600" cy="1143000"/>
          </a:xfrm>
        </p:spPr>
        <p:txBody>
          <a:bodyPr/>
          <a:lstStyle/>
          <a:p>
            <a:pPr eaLnBrk="1" hangingPunct="1"/>
            <a:r>
              <a:rPr lang="es-SV" altLang="es-SV" sz="3600">
                <a:solidFill>
                  <a:srgbClr val="000066"/>
                </a:solidFill>
              </a:rPr>
              <a:t>Centro de información</a:t>
            </a:r>
          </a:p>
        </p:txBody>
      </p:sp>
      <p:sp>
        <p:nvSpPr>
          <p:cNvPr id="28676" name="2 Marcador de contenido"/>
          <p:cNvSpPr txBox="1">
            <a:spLocks/>
          </p:cNvSpPr>
          <p:nvPr/>
        </p:nvSpPr>
        <p:spPr bwMode="auto">
          <a:xfrm>
            <a:off x="457200" y="12684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 </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1</a:t>
            </a:r>
            <a:endParaRPr lang="es-ES" altLang="es-SV" sz="1400"/>
          </a:p>
        </p:txBody>
      </p:sp>
      <p:sp>
        <p:nvSpPr>
          <p:cNvPr id="6" name="1 Rectángulo">
            <a:hlinkClick r:id="rId4" action="ppaction://hlinksldjump"/>
          </p:cNvPr>
          <p:cNvSpPr/>
          <p:nvPr/>
        </p:nvSpPr>
        <p:spPr>
          <a:xfrm>
            <a:off x="0" y="3175"/>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457200" y="2708275"/>
            <a:ext cx="8229600" cy="4751388"/>
          </a:xfrm>
        </p:spPr>
        <p:txBody>
          <a:bodyPr/>
          <a:lstStyle/>
          <a:p>
            <a:pPr eaLnBrk="1" hangingPunct="1">
              <a:buFont typeface="Arial" charset="0"/>
              <a:buChar char="•"/>
              <a:defRPr/>
            </a:pPr>
            <a:r>
              <a:rPr lang="es-ES" sz="1400" b="1" dirty="0"/>
              <a:t>Descripción de la unidad:</a:t>
            </a:r>
          </a:p>
          <a:p>
            <a:pPr marL="0" indent="0" algn="just" eaLnBrk="1" hangingPunct="1">
              <a:buFont typeface="Arial" charset="0"/>
              <a:buNone/>
              <a:defRPr/>
            </a:pPr>
            <a:r>
              <a:rPr lang="es-ES" sz="1400" dirty="0"/>
              <a:t>Responsable de Organizar, conservar y administrar los documentos de la Institución. Velará por coordinar, controlar la organización y el funcionamiento del archivo administrativo, con la finalidad de custodiar, organizar la documentación para facilitar la consulta dentro de la Institución y a todos los ciudadanos que la requieran.</a:t>
            </a:r>
          </a:p>
          <a:p>
            <a:pPr marL="0" indent="0" algn="just" eaLnBrk="1" hangingPunct="1">
              <a:buFont typeface="Arial" charset="0"/>
              <a:buNone/>
              <a:defRPr/>
            </a:pPr>
            <a:endParaRPr lang="es-ES" sz="1400" dirty="0"/>
          </a:p>
          <a:p>
            <a:pPr algn="just" eaLnBrk="1" hangingPunct="1">
              <a:buFont typeface="Arial" charset="0"/>
              <a:buChar char="•"/>
              <a:defRPr/>
            </a:pPr>
            <a:r>
              <a:rPr lang="es-ES" altLang="es-SV" sz="1400" b="1" dirty="0"/>
              <a:t>Funciones:</a:t>
            </a:r>
          </a:p>
          <a:p>
            <a:pPr algn="just">
              <a:buFont typeface="Arial" charset="0"/>
              <a:buChar char="•"/>
              <a:defRPr/>
            </a:pPr>
            <a:r>
              <a:rPr lang="es-ES" sz="1400" dirty="0"/>
              <a:t>Custodio de la documentación y bibliografía técnica científica generada y en poder de la institución.</a:t>
            </a:r>
            <a:endParaRPr lang="es-SV" sz="1400" dirty="0"/>
          </a:p>
          <a:p>
            <a:pPr algn="just">
              <a:buFont typeface="Arial" charset="0"/>
              <a:buChar char="•"/>
              <a:defRPr/>
            </a:pPr>
            <a:r>
              <a:rPr lang="es-ES" sz="1400" dirty="0"/>
              <a:t>Identificar en periódicos digitales de noticias relacionadas al rol institucional para difusión interna.</a:t>
            </a:r>
            <a:endParaRPr lang="es-SV" sz="1400" dirty="0"/>
          </a:p>
          <a:p>
            <a:pPr algn="just">
              <a:buFont typeface="Arial" charset="0"/>
              <a:buChar char="•"/>
              <a:defRPr/>
            </a:pPr>
            <a:r>
              <a:rPr lang="es-ES" sz="1400" dirty="0"/>
              <a:t>Elaborar y poner a disposición del público la guía de la organización del archivo y de los sistemas de clasificación y catalogación.</a:t>
            </a:r>
            <a:endParaRPr lang="es-SV" sz="1400" dirty="0"/>
          </a:p>
          <a:p>
            <a:pPr algn="just">
              <a:buFont typeface="Arial" charset="0"/>
              <a:buChar char="•"/>
              <a:defRPr/>
            </a:pPr>
            <a:r>
              <a:rPr lang="es-ES" sz="1400" dirty="0"/>
              <a:t>Planificar, implementar y dar seguimiento al sistema de archivo físico y digital.</a:t>
            </a:r>
            <a:endParaRPr lang="es-SV" sz="1400" dirty="0"/>
          </a:p>
          <a:p>
            <a:pPr algn="just">
              <a:buFont typeface="Arial" charset="0"/>
              <a:buChar char="•"/>
              <a:defRPr/>
            </a:pPr>
            <a:r>
              <a:rPr lang="es-ES" sz="1400" dirty="0"/>
              <a:t>Establecer programas de automatización de consulta de archivos por medios electrónicos. </a:t>
            </a:r>
            <a:endParaRPr lang="es-SV" sz="1400" dirty="0"/>
          </a:p>
          <a:p>
            <a:pPr algn="just">
              <a:buFont typeface="Arial" charset="0"/>
              <a:buChar char="•"/>
              <a:defRPr/>
            </a:pPr>
            <a:r>
              <a:rPr lang="es-ES" sz="1400" dirty="0"/>
              <a:t>Elaborar las estadísticas de usuarios, consultas, transferencias, entre otros.</a:t>
            </a:r>
            <a:endParaRPr lang="es-SV" sz="1400" dirty="0"/>
          </a:p>
          <a:p>
            <a:pPr algn="just">
              <a:buFont typeface="Arial" charset="0"/>
              <a:buChar char="•"/>
              <a:defRPr/>
            </a:pPr>
            <a:r>
              <a:rPr lang="es-ES" sz="1400" dirty="0"/>
              <a:t>Normar y difundir los procesos e instrumentos de gestión documental en la institución.</a:t>
            </a:r>
          </a:p>
          <a:p>
            <a:pPr algn="just">
              <a:buFont typeface="Arial" charset="0"/>
              <a:buChar char="•"/>
              <a:defRPr/>
            </a:pPr>
            <a:r>
              <a:rPr lang="es-ES" sz="1400" dirty="0"/>
              <a:t>Promover la creación de las normas específicas para instrumentar, legitimar y hacer funcionar los mecanismos necesarios del Sistema Institucional de Archivos.</a:t>
            </a:r>
            <a:endParaRPr lang="es-SV" sz="1400" dirty="0"/>
          </a:p>
          <a:p>
            <a:pPr algn="just">
              <a:buFont typeface="Arial" charset="0"/>
              <a:buChar char="•"/>
              <a:defRPr/>
            </a:pPr>
            <a:endParaRPr lang="es-SV" sz="1400" dirty="0"/>
          </a:p>
          <a:p>
            <a:pPr algn="just" eaLnBrk="1" hangingPunct="1">
              <a:buFont typeface="Arial" charset="0"/>
              <a:buChar char="•"/>
              <a:defRPr/>
            </a:pPr>
            <a:endParaRPr lang="es-SV" altLang="es-SV" sz="1600" b="1" dirty="0"/>
          </a:p>
        </p:txBody>
      </p:sp>
      <p:sp>
        <p:nvSpPr>
          <p:cNvPr id="30723" name="1 Título"/>
          <p:cNvSpPr>
            <a:spLocks noGrp="1"/>
          </p:cNvSpPr>
          <p:nvPr>
            <p:ph type="title"/>
          </p:nvPr>
        </p:nvSpPr>
        <p:spPr>
          <a:xfrm>
            <a:off x="457200" y="414338"/>
            <a:ext cx="8229600" cy="1143000"/>
          </a:xfrm>
        </p:spPr>
        <p:txBody>
          <a:bodyPr/>
          <a:lstStyle/>
          <a:p>
            <a:pPr eaLnBrk="1" hangingPunct="1"/>
            <a:r>
              <a:rPr lang="es-SV" altLang="es-SV" sz="3600">
                <a:solidFill>
                  <a:srgbClr val="000066"/>
                </a:solidFill>
              </a:rPr>
              <a:t>Unidad de Gestión </a:t>
            </a:r>
            <a:br>
              <a:rPr lang="es-SV" altLang="es-SV" sz="3600">
                <a:solidFill>
                  <a:srgbClr val="000066"/>
                </a:solidFill>
              </a:rPr>
            </a:br>
            <a:r>
              <a:rPr lang="es-SV" altLang="es-SV" sz="3600">
                <a:solidFill>
                  <a:srgbClr val="000066"/>
                </a:solidFill>
              </a:rPr>
              <a:t>Documental y Archivo</a:t>
            </a:r>
          </a:p>
        </p:txBody>
      </p:sp>
      <p:sp>
        <p:nvSpPr>
          <p:cNvPr id="30724" name="2 Marcador de contenido"/>
          <p:cNvSpPr txBox="1">
            <a:spLocks/>
          </p:cNvSpPr>
          <p:nvPr/>
        </p:nvSpPr>
        <p:spPr bwMode="auto">
          <a:xfrm>
            <a:off x="457200" y="16875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 </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2 Marcador de contenido"/>
          <p:cNvSpPr>
            <a:spLocks noGrp="1"/>
          </p:cNvSpPr>
          <p:nvPr>
            <p:ph idx="1"/>
          </p:nvPr>
        </p:nvSpPr>
        <p:spPr>
          <a:xfrm>
            <a:off x="539750" y="2492375"/>
            <a:ext cx="8229600" cy="4967288"/>
          </a:xfrm>
        </p:spPr>
        <p:txBody>
          <a:bodyPr/>
          <a:lstStyle/>
          <a:p>
            <a:pPr>
              <a:buFont typeface="Arial" charset="0"/>
              <a:buChar char="•"/>
              <a:defRPr/>
            </a:pPr>
            <a:r>
              <a:rPr lang="es-ES" sz="1400" b="1" dirty="0"/>
              <a:t>Descripción de la unidad</a:t>
            </a:r>
            <a:endParaRPr lang="es-SV" sz="1400" dirty="0"/>
          </a:p>
          <a:p>
            <a:pPr marL="0" indent="0">
              <a:buFont typeface="Arial" charset="0"/>
              <a:buNone/>
              <a:defRPr/>
            </a:pPr>
            <a:r>
              <a:rPr lang="es-ES" sz="1400" dirty="0"/>
              <a:t>Es la encargada de brindar información para cumplir la ley de acceso a la información pública.</a:t>
            </a:r>
          </a:p>
          <a:p>
            <a:pPr marL="0" indent="0">
              <a:buFont typeface="Arial" charset="0"/>
              <a:buNone/>
              <a:defRPr/>
            </a:pPr>
            <a:endParaRPr lang="es-ES" sz="1400" dirty="0"/>
          </a:p>
          <a:p>
            <a:pPr>
              <a:buFont typeface="Arial" charset="0"/>
              <a:buChar char="•"/>
              <a:defRPr/>
            </a:pPr>
            <a:r>
              <a:rPr lang="es-ES" sz="1400" b="1" dirty="0"/>
              <a:t>Funciones </a:t>
            </a:r>
          </a:p>
          <a:p>
            <a:pPr algn="just">
              <a:buFont typeface="Arial" charset="0"/>
              <a:buChar char="•"/>
              <a:defRPr/>
            </a:pPr>
            <a:r>
              <a:rPr lang="es-ES" sz="1400" dirty="0"/>
              <a:t>Prestar servicios de información de acceso público como se detalla a continuación:</a:t>
            </a:r>
            <a:endParaRPr lang="es-SV" sz="1400" dirty="0"/>
          </a:p>
          <a:p>
            <a:pPr algn="just">
              <a:buFont typeface="Arial" charset="0"/>
              <a:buChar char="•"/>
              <a:defRPr/>
            </a:pPr>
            <a:r>
              <a:rPr lang="es-ES" sz="1400" dirty="0"/>
              <a:t>El marco normativo aplicable a cada ente obligado.</a:t>
            </a:r>
            <a:endParaRPr lang="es-SV" sz="1400" dirty="0"/>
          </a:p>
          <a:p>
            <a:pPr algn="just">
              <a:buFont typeface="Arial" charset="0"/>
              <a:buChar char="•"/>
              <a:defRPr/>
            </a:pPr>
            <a:r>
              <a:rPr lang="es-ES" sz="1400" dirty="0"/>
              <a:t>El directorio y el currículo de los funcionarios públicos, incluyendo sus correos electrónicos institucionales.</a:t>
            </a:r>
            <a:endParaRPr lang="es-SV" sz="1400" dirty="0"/>
          </a:p>
          <a:p>
            <a:pPr algn="just">
              <a:buFont typeface="Arial" charset="0"/>
              <a:buChar char="•"/>
              <a:defRPr/>
            </a:pPr>
            <a:r>
              <a:rPr lang="es-ES" sz="1400" dirty="0"/>
              <a:t>La información sobre el presupuesto asignado, incluyendo todas las partidas, rubros y montos que lo conforman, así como los presupuestos por proyectos.</a:t>
            </a:r>
            <a:endParaRPr lang="es-SV" sz="1400" dirty="0"/>
          </a:p>
          <a:p>
            <a:pPr algn="just">
              <a:buFont typeface="Arial" charset="0"/>
              <a:buChar char="•"/>
              <a:defRPr/>
            </a:pPr>
            <a:r>
              <a:rPr lang="es-ES" sz="1400" dirty="0"/>
              <a:t>Los procedimientos de selección y contratación de personal ya sea por el sistema de Ley de Salarios, contratos, jornales o cualquier otro medio.</a:t>
            </a:r>
            <a:endParaRPr lang="es-SV" sz="1400" dirty="0"/>
          </a:p>
          <a:p>
            <a:pPr algn="just">
              <a:buFont typeface="Arial" charset="0"/>
              <a:buChar char="•"/>
              <a:defRPr/>
            </a:pPr>
            <a:r>
              <a:rPr lang="es-ES" sz="1400" dirty="0"/>
              <a:t>El listado de asesores, determinando sus respectivas funciones.</a:t>
            </a:r>
            <a:endParaRPr lang="es-SV" sz="1400" dirty="0"/>
          </a:p>
          <a:p>
            <a:pPr algn="just">
              <a:buFont typeface="Arial" charset="0"/>
              <a:buChar char="•"/>
              <a:defRPr/>
            </a:pPr>
            <a:r>
              <a:rPr lang="es-ES" sz="1400" dirty="0"/>
              <a:t>La remuneración mensual por cargo presupuestario y los montos aprobados para dietas y gastos de representación.</a:t>
            </a:r>
            <a:endParaRPr lang="es-SV" sz="1400" dirty="0"/>
          </a:p>
          <a:p>
            <a:pPr algn="just">
              <a:buFont typeface="Arial" charset="0"/>
              <a:buChar char="•"/>
              <a:defRPr/>
            </a:pPr>
            <a:r>
              <a:rPr lang="es-ES" sz="1400" dirty="0"/>
              <a:t>El plan operativo anual y los resultados obtenidos en el cumplimiento del mismo; las metas y objetivos de las unidades administrativas de conformidad con sus programas operativos; y los planes y proyectos de reestructuración o modernización.</a:t>
            </a:r>
            <a:endParaRPr lang="es-SV" sz="1400" dirty="0"/>
          </a:p>
        </p:txBody>
      </p:sp>
      <p:sp>
        <p:nvSpPr>
          <p:cNvPr id="31747" name="1 Título"/>
          <p:cNvSpPr>
            <a:spLocks noGrp="1"/>
          </p:cNvSpPr>
          <p:nvPr>
            <p:ph type="title"/>
          </p:nvPr>
        </p:nvSpPr>
        <p:spPr>
          <a:xfrm>
            <a:off x="457200" y="404813"/>
            <a:ext cx="8229600" cy="1143000"/>
          </a:xfrm>
        </p:spPr>
        <p:txBody>
          <a:bodyPr/>
          <a:lstStyle/>
          <a:p>
            <a:pPr eaLnBrk="1" hangingPunct="1"/>
            <a:r>
              <a:rPr lang="es-SV" altLang="es-SV" sz="3600">
                <a:solidFill>
                  <a:srgbClr val="000066"/>
                </a:solidFill>
              </a:rPr>
              <a:t>Unidad de Acceso a la </a:t>
            </a:r>
            <a:br>
              <a:rPr lang="es-SV" altLang="es-SV" sz="3600">
                <a:solidFill>
                  <a:srgbClr val="000066"/>
                </a:solidFill>
              </a:rPr>
            </a:br>
            <a:r>
              <a:rPr lang="es-SV" altLang="es-SV" sz="3600">
                <a:solidFill>
                  <a:srgbClr val="000066"/>
                </a:solidFill>
              </a:rPr>
              <a:t>Información Pública y Transparencia</a:t>
            </a:r>
          </a:p>
        </p:txBody>
      </p:sp>
      <p:sp>
        <p:nvSpPr>
          <p:cNvPr id="31748" name="2 Marcador de contenido"/>
          <p:cNvSpPr txBox="1">
            <a:spLocks/>
          </p:cNvSpPr>
          <p:nvPr/>
        </p:nvSpPr>
        <p:spPr bwMode="auto">
          <a:xfrm>
            <a:off x="457200" y="1628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 </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4763" y="0"/>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2 Marcador de contenido"/>
          <p:cNvSpPr>
            <a:spLocks noGrp="1"/>
          </p:cNvSpPr>
          <p:nvPr>
            <p:ph idx="1"/>
          </p:nvPr>
        </p:nvSpPr>
        <p:spPr>
          <a:xfrm>
            <a:off x="468313" y="2349500"/>
            <a:ext cx="8229600" cy="4967288"/>
          </a:xfrm>
        </p:spPr>
        <p:txBody>
          <a:bodyPr/>
          <a:lstStyle/>
          <a:p>
            <a:pPr eaLnBrk="1" hangingPunct="1">
              <a:buFont typeface="Arial" charset="0"/>
              <a:buChar char="•"/>
              <a:defRPr/>
            </a:pPr>
            <a:r>
              <a:rPr lang="es-SV" altLang="es-SV" sz="1400" b="1" dirty="0"/>
              <a:t>Descripción de la Unidad </a:t>
            </a:r>
          </a:p>
          <a:p>
            <a:pPr marL="0" indent="0" algn="just" eaLnBrk="1" hangingPunct="1">
              <a:buFont typeface="Arial" charset="0"/>
              <a:buNone/>
              <a:defRPr/>
            </a:pPr>
            <a:r>
              <a:rPr lang="es-ES" sz="1400" dirty="0"/>
              <a:t>Coordinar y supervisar la formulación, programación y ejecución de todas las labores relacionadas con  la planificación del Ordenamiento Territorial y Urbano de la OPAMSS, así como gestión ambiental en apoyo –internamente- a la Subdirección de Control del Desarrollo Urbano y –externamente- las catorce Alcaldías Municipales del Área Metropolitana de San Salvador.</a:t>
            </a:r>
          </a:p>
          <a:p>
            <a:pPr marL="0" indent="0" algn="just" eaLnBrk="1" hangingPunct="1">
              <a:buFont typeface="Arial" charset="0"/>
              <a:buNone/>
              <a:defRPr/>
            </a:pPr>
            <a:endParaRPr lang="es-ES" sz="1400" dirty="0"/>
          </a:p>
          <a:p>
            <a:pPr algn="just" eaLnBrk="1" hangingPunct="1">
              <a:defRPr/>
            </a:pPr>
            <a:r>
              <a:rPr lang="es-ES" sz="1400" b="1" dirty="0"/>
              <a:t>Funciones: </a:t>
            </a:r>
          </a:p>
          <a:p>
            <a:pPr algn="just" eaLnBrk="1" hangingPunct="1">
              <a:defRPr/>
            </a:pPr>
            <a:r>
              <a:rPr lang="es-ES" sz="1400" dirty="0"/>
              <a:t>Coordinar y dirigir la formulación y elaboración de actividades y proyectos sobre Ordenamiento Territorial para el AMSS que sean apoyados técnica y/o financieramente por Agencias de Cooperación Internacional.</a:t>
            </a:r>
            <a:endParaRPr lang="es-SV" sz="1400" dirty="0"/>
          </a:p>
          <a:p>
            <a:pPr algn="just">
              <a:buFont typeface="Arial" charset="0"/>
              <a:buChar char="•"/>
              <a:defRPr/>
            </a:pPr>
            <a:r>
              <a:rPr lang="es-ES" sz="1400" dirty="0"/>
              <a:t>Coordinar y dirigir la formulación y elaboración de instrumentos técnicos y regulatorios de ordenamiento territorial como: políticas, planes (parciales, distritales, municipales o maestros metropolitanos), así como ordenanzas o adendas al Reglamento de la Ley de Ordenamiento y Desarrollo territorial del AMSS y municipios aledaños, elaboradas desde o para la OPAMSS.</a:t>
            </a:r>
            <a:endParaRPr lang="es-SV" sz="1400" dirty="0"/>
          </a:p>
          <a:p>
            <a:pPr algn="just">
              <a:buFont typeface="Arial" charset="0"/>
              <a:buChar char="•"/>
              <a:defRPr/>
            </a:pPr>
            <a:r>
              <a:rPr lang="es-ES" sz="1400" dirty="0"/>
              <a:t>Facilitar asesoría técnica en materia de Ordenamiento Territorial y Urbano a: la Dirección Ejecutiva, las distintas dependencias de la Subdirección de Control y a los Concejos Municipales de las catorce Alcaldías Municipales del AMSS.</a:t>
            </a:r>
            <a:endParaRPr lang="es-SV" sz="1400" dirty="0"/>
          </a:p>
          <a:p>
            <a:pPr algn="just">
              <a:buFont typeface="Arial" charset="0"/>
              <a:buChar char="•"/>
              <a:defRPr/>
            </a:pPr>
            <a:r>
              <a:rPr lang="es-ES" sz="1400" dirty="0"/>
              <a:t>Requerir y asignar todos aquellos recursos técnicos, tecnológicos, financieros y logísticos, así como mobiliario y espacio de trabajo, con las apropiadas condiciones de seguridad e higiene, a todos los miembros de las Unidades de Planificación y Ambiental para la apropiada realización de labores técnicas.</a:t>
            </a:r>
            <a:r>
              <a:rPr lang="es-ES" sz="1400" b="1" dirty="0"/>
              <a:t> </a:t>
            </a:r>
            <a:endParaRPr lang="es-SV" sz="1400" b="1" dirty="0"/>
          </a:p>
          <a:p>
            <a:pPr eaLnBrk="1" hangingPunct="1">
              <a:defRPr/>
            </a:pPr>
            <a:endParaRPr lang="es-SV" altLang="es-SV" sz="1600" b="1" dirty="0"/>
          </a:p>
        </p:txBody>
      </p:sp>
      <p:sp>
        <p:nvSpPr>
          <p:cNvPr id="32771" name="1 Título"/>
          <p:cNvSpPr>
            <a:spLocks noGrp="1"/>
          </p:cNvSpPr>
          <p:nvPr>
            <p:ph type="title"/>
          </p:nvPr>
        </p:nvSpPr>
        <p:spPr>
          <a:xfrm>
            <a:off x="457200" y="404813"/>
            <a:ext cx="8229600" cy="1143000"/>
          </a:xfrm>
        </p:spPr>
        <p:txBody>
          <a:bodyPr/>
          <a:lstStyle/>
          <a:p>
            <a:pPr eaLnBrk="1" hangingPunct="1"/>
            <a:r>
              <a:rPr lang="es-SV" altLang="es-SV" sz="3600">
                <a:solidFill>
                  <a:srgbClr val="000066"/>
                </a:solidFill>
              </a:rPr>
              <a:t>Subdirección de </a:t>
            </a:r>
            <a:br>
              <a:rPr lang="es-SV" altLang="es-SV" sz="3600">
                <a:solidFill>
                  <a:srgbClr val="000066"/>
                </a:solidFill>
              </a:rPr>
            </a:br>
            <a:r>
              <a:rPr lang="es-SV" altLang="es-SV" sz="3600">
                <a:solidFill>
                  <a:srgbClr val="000066"/>
                </a:solidFill>
              </a:rPr>
              <a:t>Planificación e Investigación</a:t>
            </a:r>
          </a:p>
        </p:txBody>
      </p:sp>
      <p:sp>
        <p:nvSpPr>
          <p:cNvPr id="32772" name="2 Marcador de contenido"/>
          <p:cNvSpPr txBox="1">
            <a:spLocks/>
          </p:cNvSpPr>
          <p:nvPr/>
        </p:nvSpPr>
        <p:spPr bwMode="auto">
          <a:xfrm>
            <a:off x="457200" y="14843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 </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 </a:t>
            </a:r>
            <a:endParaRPr lang="es-ES" altLang="es-SV" sz="1400"/>
          </a:p>
        </p:txBody>
      </p:sp>
      <p:sp>
        <p:nvSpPr>
          <p:cNvPr id="2"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2 Marcador de contenido"/>
          <p:cNvSpPr>
            <a:spLocks noGrp="1"/>
          </p:cNvSpPr>
          <p:nvPr>
            <p:ph idx="1"/>
          </p:nvPr>
        </p:nvSpPr>
        <p:spPr>
          <a:xfrm>
            <a:off x="468313" y="2565400"/>
            <a:ext cx="8229600" cy="4679950"/>
          </a:xfrm>
        </p:spPr>
        <p:txBody>
          <a:bodyPr/>
          <a:lstStyle/>
          <a:p>
            <a:pPr eaLnBrk="1" hangingPunct="1">
              <a:buFont typeface="Arial" charset="0"/>
              <a:buChar char="•"/>
              <a:defRPr/>
            </a:pPr>
            <a:r>
              <a:rPr lang="es-SV" altLang="es-SV" sz="1600" b="1" dirty="0"/>
              <a:t>Descripción de la Unidad</a:t>
            </a:r>
          </a:p>
          <a:p>
            <a:pPr marL="0" indent="0" algn="just">
              <a:buFont typeface="Arial" charset="0"/>
              <a:buNone/>
              <a:defRPr/>
            </a:pPr>
            <a:r>
              <a:rPr lang="es-ES" sz="1600" dirty="0"/>
              <a:t>El área de control es encargada de analizar, revisar y otorgar todos los tramites de los proyectos del Área Metropolitana de San Salvador, sean Calificaciones de Lugar, Líneas de Construcción, Revisiones viales y Zonificación, Permisos de Construcción y Parcelación, Recepciones de Obra.</a:t>
            </a:r>
            <a:r>
              <a:rPr lang="es-SV" sz="1600" dirty="0"/>
              <a:t> </a:t>
            </a:r>
            <a:r>
              <a:rPr lang="es-ES" sz="1600" dirty="0"/>
              <a:t>Es competencia de la Subdirección de control coordinar todo el trabajo de las Unidades dependientes de ella a través de las jefaturas inmediatas. </a:t>
            </a:r>
          </a:p>
          <a:p>
            <a:pPr marL="0" indent="0" algn="just">
              <a:buFont typeface="Arial" charset="0"/>
              <a:buNone/>
              <a:defRPr/>
            </a:pPr>
            <a:endParaRPr lang="es-SV" sz="1600" dirty="0"/>
          </a:p>
          <a:p>
            <a:pPr>
              <a:buFont typeface="Arial" charset="0"/>
              <a:buChar char="•"/>
              <a:defRPr/>
            </a:pPr>
            <a:r>
              <a:rPr lang="es-ES" sz="1600" b="1" dirty="0"/>
              <a:t>Funciones  </a:t>
            </a:r>
          </a:p>
          <a:p>
            <a:pPr>
              <a:buFont typeface="Arial" charset="0"/>
              <a:buChar char="•"/>
              <a:defRPr/>
            </a:pPr>
            <a:r>
              <a:rPr lang="es-ES" sz="1600" dirty="0"/>
              <a:t>Coordinar el trabajo técnico de las Unidades del área de control.</a:t>
            </a:r>
            <a:endParaRPr lang="es-SV" sz="1600" dirty="0"/>
          </a:p>
          <a:p>
            <a:pPr algn="just">
              <a:buFont typeface="Arial" charset="0"/>
              <a:buChar char="•"/>
              <a:defRPr/>
            </a:pPr>
            <a:r>
              <a:rPr lang="es-ES" sz="1600" dirty="0"/>
              <a:t>Participar en reuniones, seminarios o comités tanto dentro como fuera de la oficina con representantes de Alcaldías, Instituciones o Asociaciones relacionados con el control del Desarrollo Urbano.</a:t>
            </a:r>
            <a:endParaRPr lang="es-SV" sz="1600" dirty="0"/>
          </a:p>
          <a:p>
            <a:pPr algn="just">
              <a:buFont typeface="Arial" charset="0"/>
              <a:buChar char="•"/>
              <a:defRPr/>
            </a:pPr>
            <a:r>
              <a:rPr lang="es-ES" sz="1600" dirty="0"/>
              <a:t>Proponer revisión y actualización de instrumentos a aplicar en el Control del Desarrollo Urbano.</a:t>
            </a:r>
            <a:endParaRPr lang="es-SV" sz="1600" dirty="0"/>
          </a:p>
          <a:p>
            <a:pPr marL="0" indent="0" algn="just">
              <a:buFont typeface="Arial" charset="0"/>
              <a:buNone/>
              <a:defRPr/>
            </a:pPr>
            <a:endParaRPr lang="es-SV" sz="1600" b="1" dirty="0"/>
          </a:p>
          <a:p>
            <a:pPr marL="0" indent="0" eaLnBrk="1" hangingPunct="1">
              <a:buFont typeface="Arial" charset="0"/>
              <a:buNone/>
              <a:defRPr/>
            </a:pPr>
            <a:endParaRPr lang="es-SV" altLang="es-SV" sz="1600" b="1" dirty="0"/>
          </a:p>
        </p:txBody>
      </p:sp>
      <p:sp>
        <p:nvSpPr>
          <p:cNvPr id="33795"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Subdirección de Control de </a:t>
            </a:r>
            <a:br>
              <a:rPr lang="es-SV" altLang="es-SV" sz="3600">
                <a:solidFill>
                  <a:srgbClr val="000066"/>
                </a:solidFill>
              </a:rPr>
            </a:br>
            <a:r>
              <a:rPr lang="es-SV" altLang="es-SV" sz="3600">
                <a:solidFill>
                  <a:srgbClr val="000066"/>
                </a:solidFill>
              </a:rPr>
              <a:t>Desarrollo Urbano</a:t>
            </a:r>
          </a:p>
        </p:txBody>
      </p:sp>
      <p:sp>
        <p:nvSpPr>
          <p:cNvPr id="33796" name="2 Marcador de contenido"/>
          <p:cNvSpPr txBox="1">
            <a:spLocks/>
          </p:cNvSpPr>
          <p:nvPr/>
        </p:nvSpPr>
        <p:spPr bwMode="auto">
          <a:xfrm>
            <a:off x="457200" y="16875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 </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3492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2 Marcador de contenido"/>
          <p:cNvSpPr>
            <a:spLocks noGrp="1"/>
          </p:cNvSpPr>
          <p:nvPr>
            <p:ph idx="1"/>
          </p:nvPr>
        </p:nvSpPr>
        <p:spPr>
          <a:xfrm>
            <a:off x="468313" y="2133600"/>
            <a:ext cx="8229600" cy="5111750"/>
          </a:xfrm>
        </p:spPr>
        <p:txBody>
          <a:bodyPr/>
          <a:lstStyle/>
          <a:p>
            <a:pPr algn="just" eaLnBrk="1" hangingPunct="1">
              <a:buFont typeface="Arial" charset="0"/>
              <a:buChar char="•"/>
              <a:defRPr/>
            </a:pPr>
            <a:r>
              <a:rPr lang="es-SV" altLang="es-SV" sz="1400" b="1" dirty="0"/>
              <a:t>Descripción de la Unidad</a:t>
            </a:r>
          </a:p>
          <a:p>
            <a:pPr marL="0" indent="0" algn="just">
              <a:buFont typeface="Arial" charset="0"/>
              <a:buNone/>
              <a:defRPr/>
            </a:pPr>
            <a:r>
              <a:rPr lang="es-ES" sz="1400" dirty="0"/>
              <a:t>Es la unidad encargada de Planificar y controlar el crecimiento y desarrollo de los municipios que integran el AMSS, a través del ordenamiento territorial y la gestión ambiental.</a:t>
            </a:r>
          </a:p>
          <a:p>
            <a:pPr algn="just">
              <a:defRPr/>
            </a:pPr>
            <a:r>
              <a:rPr lang="es-ES" sz="1400" b="1" dirty="0"/>
              <a:t>Funciones</a:t>
            </a:r>
          </a:p>
          <a:p>
            <a:pPr algn="just">
              <a:buFont typeface="Arial" charset="0"/>
              <a:buChar char="•"/>
              <a:defRPr/>
            </a:pPr>
            <a:r>
              <a:rPr lang="es-ES" sz="1400" dirty="0"/>
              <a:t>Generar planes de ordenamiento urbano territorial.</a:t>
            </a:r>
            <a:endParaRPr lang="es-SV" sz="1400" dirty="0"/>
          </a:p>
          <a:p>
            <a:pPr algn="just">
              <a:buFont typeface="Arial" charset="0"/>
              <a:buChar char="•"/>
              <a:defRPr/>
            </a:pPr>
            <a:r>
              <a:rPr lang="es-ES" sz="1400" dirty="0"/>
              <a:t>Controlar y orientar el crecimiento de los municipios mediante la creación de instrumentos técnico y regulatorios (Planes de ordenamiento).</a:t>
            </a:r>
            <a:endParaRPr lang="es-SV" sz="1400" dirty="0"/>
          </a:p>
          <a:p>
            <a:pPr algn="just">
              <a:buFont typeface="Arial" charset="0"/>
              <a:buChar char="•"/>
              <a:defRPr/>
            </a:pPr>
            <a:r>
              <a:rPr lang="es-ES" sz="1400" dirty="0"/>
              <a:t>Brindar asistencia técnica a las diferentes unidades de la institución y a las municipalidades en materia de ordenamiento urbano territorial.</a:t>
            </a:r>
            <a:endParaRPr lang="es-SV" sz="1400" dirty="0"/>
          </a:p>
          <a:p>
            <a:pPr algn="just">
              <a:buFont typeface="Arial" charset="0"/>
              <a:buChar char="•"/>
              <a:defRPr/>
            </a:pPr>
            <a:r>
              <a:rPr lang="es-ES" sz="1400" dirty="0"/>
              <a:t>Apoyar técnicamente a las unidades de la institución en la resolución de trámites en materia de ordenamiento urbano territorial.</a:t>
            </a:r>
            <a:endParaRPr lang="es-SV" sz="1400" dirty="0"/>
          </a:p>
          <a:p>
            <a:pPr algn="just">
              <a:buFont typeface="Arial" charset="0"/>
              <a:buChar char="•"/>
              <a:defRPr/>
            </a:pPr>
            <a:r>
              <a:rPr lang="es-ES" sz="1400" dirty="0"/>
              <a:t>Gestionar el desarrollo de programas y estudios técnicos enfocados en apoyar las decisiones en materia de planificación urbano territorial, en coordinación con otras instituciones u organismos nacionales y extranjeros.</a:t>
            </a:r>
            <a:endParaRPr lang="es-SV" sz="1400" dirty="0"/>
          </a:p>
          <a:p>
            <a:pPr algn="just">
              <a:buFont typeface="Arial" charset="0"/>
              <a:buChar char="•"/>
              <a:defRPr/>
            </a:pPr>
            <a:r>
              <a:rPr lang="es-ES" sz="1400" dirty="0"/>
              <a:t>Gestionar instrumentos técnicos para la obtención de información concerniente al ordenamiento Urbano Territorial.</a:t>
            </a:r>
            <a:endParaRPr lang="es-SV" sz="1400" dirty="0"/>
          </a:p>
          <a:p>
            <a:pPr algn="just">
              <a:buFont typeface="Arial" charset="0"/>
              <a:buChar char="•"/>
              <a:defRPr/>
            </a:pPr>
            <a:r>
              <a:rPr lang="es-ES" sz="1400" dirty="0"/>
              <a:t>Desarrollar estudios e informes técnicos en materia de la gestión ambiental con unidad ambiental.</a:t>
            </a:r>
            <a:endParaRPr lang="es-SV" sz="1400" dirty="0"/>
          </a:p>
          <a:p>
            <a:pPr algn="just">
              <a:buFont typeface="Arial" charset="0"/>
              <a:buChar char="•"/>
              <a:defRPr/>
            </a:pPr>
            <a:r>
              <a:rPr lang="es-ES" sz="1400" dirty="0"/>
              <a:t>Generar sistemas de información para planes y proyectos específicos</a:t>
            </a:r>
            <a:r>
              <a:rPr lang="es-ES" sz="1600" dirty="0"/>
              <a:t>.</a:t>
            </a:r>
          </a:p>
          <a:p>
            <a:pPr marL="0" indent="0" algn="just">
              <a:buFont typeface="Arial" charset="0"/>
              <a:buNone/>
              <a:defRPr/>
            </a:pPr>
            <a:br>
              <a:rPr lang="es-ES" sz="1600" dirty="0"/>
            </a:br>
            <a:endParaRPr lang="es-SV" sz="1600" b="1" dirty="0"/>
          </a:p>
          <a:p>
            <a:pPr marL="0" indent="0" algn="just" eaLnBrk="1" hangingPunct="1">
              <a:buFont typeface="Arial" charset="0"/>
              <a:buNone/>
              <a:defRPr/>
            </a:pPr>
            <a:endParaRPr lang="es-SV" altLang="es-SV" sz="1600" b="1" dirty="0"/>
          </a:p>
        </p:txBody>
      </p:sp>
      <p:sp>
        <p:nvSpPr>
          <p:cNvPr id="34819" name="1 Título"/>
          <p:cNvSpPr>
            <a:spLocks noGrp="1"/>
          </p:cNvSpPr>
          <p:nvPr>
            <p:ph type="title"/>
          </p:nvPr>
        </p:nvSpPr>
        <p:spPr>
          <a:xfrm>
            <a:off x="457200" y="260350"/>
            <a:ext cx="8229600" cy="1143000"/>
          </a:xfrm>
        </p:spPr>
        <p:txBody>
          <a:bodyPr/>
          <a:lstStyle/>
          <a:p>
            <a:pPr eaLnBrk="1" hangingPunct="1"/>
            <a:r>
              <a:rPr lang="es-SV" altLang="es-SV" sz="4000">
                <a:solidFill>
                  <a:srgbClr val="000066"/>
                </a:solidFill>
              </a:rPr>
              <a:t>Unidad de Planificación</a:t>
            </a:r>
          </a:p>
        </p:txBody>
      </p:sp>
      <p:sp>
        <p:nvSpPr>
          <p:cNvPr id="34820" name="2 Marcador de contenido"/>
          <p:cNvSpPr txBox="1">
            <a:spLocks/>
          </p:cNvSpPr>
          <p:nvPr/>
        </p:nvSpPr>
        <p:spPr bwMode="auto">
          <a:xfrm>
            <a:off x="457200" y="1247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5</a:t>
            </a:r>
            <a:endParaRPr lang="es-SV" altLang="es-SV" sz="1400" b="1"/>
          </a:p>
          <a:p>
            <a:pPr>
              <a:spcBef>
                <a:spcPct val="20000"/>
              </a:spcBef>
              <a:buFont typeface="Arial" panose="020B0604020202020204" pitchFamily="34" charset="0"/>
              <a:buNone/>
            </a:pPr>
            <a:r>
              <a:rPr lang="es-SV" altLang="es-SV" sz="1400"/>
              <a:t>Hombres 3</a:t>
            </a:r>
          </a:p>
          <a:p>
            <a:pPr>
              <a:spcBef>
                <a:spcPct val="20000"/>
              </a:spcBef>
              <a:buFont typeface="Arial" panose="020B0604020202020204" pitchFamily="34" charset="0"/>
              <a:buNone/>
            </a:pPr>
            <a:r>
              <a:rPr lang="es-SV" altLang="es-SV" sz="1400"/>
              <a:t>Mujeres 2</a:t>
            </a:r>
            <a:endParaRPr lang="es-ES" altLang="es-SV" sz="1400"/>
          </a:p>
        </p:txBody>
      </p:sp>
      <p:sp>
        <p:nvSpPr>
          <p:cNvPr id="2" name="1 Rectángulo">
            <a:hlinkClick r:id="rId3" action="ppaction://hlinksldjump"/>
          </p:cNvPr>
          <p:cNvSpPr/>
          <p:nvPr/>
        </p:nvSpPr>
        <p:spPr>
          <a:xfrm>
            <a:off x="-323850" y="2128838"/>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468313" y="2492375"/>
            <a:ext cx="8229600" cy="5040313"/>
          </a:xfrm>
        </p:spPr>
        <p:txBody>
          <a:bodyPr/>
          <a:lstStyle/>
          <a:p>
            <a:pPr eaLnBrk="1" hangingPunct="1">
              <a:buFont typeface="Arial" charset="0"/>
              <a:buChar char="•"/>
              <a:defRPr/>
            </a:pPr>
            <a:r>
              <a:rPr lang="es-SV" altLang="es-SV" sz="1400" b="1" dirty="0"/>
              <a:t>Descripción de la Unidad</a:t>
            </a:r>
          </a:p>
          <a:p>
            <a:pPr marL="0" indent="0" algn="just" eaLnBrk="1" hangingPunct="1">
              <a:buFont typeface="Arial" charset="0"/>
              <a:buNone/>
              <a:defRPr/>
            </a:pPr>
            <a:r>
              <a:rPr lang="es-ES" sz="1400" dirty="0"/>
              <a:t>Es la unidad encargada de apoyar a las  unidades de Planificación y Control en materia de medio ambiente y gestión de riesgo.</a:t>
            </a:r>
          </a:p>
          <a:p>
            <a:pPr marL="0" indent="0" algn="just" eaLnBrk="1" hangingPunct="1">
              <a:buFont typeface="Arial" charset="0"/>
              <a:buNone/>
              <a:defRPr/>
            </a:pPr>
            <a:endParaRPr lang="es-ES" sz="1400" dirty="0"/>
          </a:p>
          <a:p>
            <a:pPr eaLnBrk="1" hangingPunct="1">
              <a:defRPr/>
            </a:pPr>
            <a:r>
              <a:rPr lang="es-ES" sz="1400" b="1" dirty="0"/>
              <a:t>Funciones</a:t>
            </a:r>
          </a:p>
          <a:p>
            <a:pPr algn="just">
              <a:buFont typeface="Arial" charset="0"/>
              <a:buChar char="•"/>
              <a:defRPr/>
            </a:pPr>
            <a:r>
              <a:rPr lang="es-ES" sz="1400" dirty="0"/>
              <a:t>Otorgamiento de factibilidad de aguas lluvias.</a:t>
            </a:r>
            <a:endParaRPr lang="es-SV" sz="1400" dirty="0"/>
          </a:p>
          <a:p>
            <a:pPr algn="just">
              <a:buFont typeface="Arial" charset="0"/>
              <a:buChar char="•"/>
              <a:defRPr/>
            </a:pPr>
            <a:r>
              <a:rPr lang="es-ES" sz="1400" dirty="0"/>
              <a:t>Apoyar en evaluación ambiental preliminar a la Unidad de Uso de Suelo y Revisión Preliminar (Tramites de Revisión Vial y Calificación de Lugar).</a:t>
            </a:r>
            <a:endParaRPr lang="es-SV" sz="1400" dirty="0"/>
          </a:p>
          <a:p>
            <a:pPr algn="just">
              <a:buFont typeface="Arial" charset="0"/>
              <a:buChar char="•"/>
              <a:defRPr/>
            </a:pPr>
            <a:r>
              <a:rPr lang="es-ES" sz="1400" dirty="0"/>
              <a:t>Apoyar a las Unidades de Urbanización y construcción, Recepción de Obras en el seguimiento y evaluación de proyectos que presentan sensibilidad desde el punto de vista ambiental.</a:t>
            </a:r>
            <a:endParaRPr lang="es-SV" sz="1400" dirty="0"/>
          </a:p>
          <a:p>
            <a:pPr algn="just">
              <a:buFont typeface="Arial" charset="0"/>
              <a:buChar char="•"/>
              <a:defRPr/>
            </a:pPr>
            <a:r>
              <a:rPr lang="es-ES" sz="1400" dirty="0"/>
              <a:t>Emitir opinión técnica para proyectos de legalización.</a:t>
            </a:r>
            <a:endParaRPr lang="es-SV" sz="1400" dirty="0"/>
          </a:p>
          <a:p>
            <a:pPr algn="just">
              <a:buFont typeface="Arial" charset="0"/>
              <a:buChar char="•"/>
              <a:defRPr/>
            </a:pPr>
            <a:r>
              <a:rPr lang="es-ES" sz="1400" dirty="0"/>
              <a:t>Atender solicitudes en el área de medio ambiente o gestión de riesgo y particularmente a programas relacionados a aguas lluvias que provienen de las municipalidades del AMSS.</a:t>
            </a:r>
            <a:endParaRPr lang="es-SV" sz="1400" dirty="0"/>
          </a:p>
          <a:p>
            <a:pPr algn="just">
              <a:buFont typeface="Arial" charset="0"/>
              <a:buChar char="•"/>
              <a:defRPr/>
            </a:pPr>
            <a:r>
              <a:rPr lang="es-ES" sz="1400" dirty="0"/>
              <a:t>Apoyar a la áreas de Planificación en la evaluación de aspectos de drenaje o abastecimiento dentro del desarrollo de los planes especiales que se ejecutan.</a:t>
            </a:r>
            <a:endParaRPr lang="es-SV" sz="1400" dirty="0"/>
          </a:p>
          <a:p>
            <a:pPr algn="just">
              <a:buFont typeface="Arial" charset="0"/>
              <a:buChar char="•"/>
              <a:defRPr/>
            </a:pPr>
            <a:r>
              <a:rPr lang="es-ES" sz="1400" dirty="0"/>
              <a:t>Dar seguimiento al sistema de información montado a partir del Plan Maestro de Aguas lluvias y de otros sistemas de información como son amenazas por deslizamientos o inundaciones.</a:t>
            </a:r>
            <a:endParaRPr lang="es-SV" sz="1400" b="1" dirty="0"/>
          </a:p>
          <a:p>
            <a:pPr marL="0" indent="0" algn="just" eaLnBrk="1" hangingPunct="1">
              <a:buFont typeface="Arial" charset="0"/>
              <a:buNone/>
              <a:defRPr/>
            </a:pPr>
            <a:endParaRPr lang="es-SV" altLang="es-SV" sz="1400" b="1" dirty="0"/>
          </a:p>
        </p:txBody>
      </p:sp>
      <p:sp>
        <p:nvSpPr>
          <p:cNvPr id="35843" name="1 Título"/>
          <p:cNvSpPr>
            <a:spLocks noGrp="1"/>
          </p:cNvSpPr>
          <p:nvPr>
            <p:ph type="title"/>
          </p:nvPr>
        </p:nvSpPr>
        <p:spPr>
          <a:xfrm>
            <a:off x="457200" y="260350"/>
            <a:ext cx="8229600" cy="1143000"/>
          </a:xfrm>
        </p:spPr>
        <p:txBody>
          <a:bodyPr/>
          <a:lstStyle/>
          <a:p>
            <a:pPr eaLnBrk="1" hangingPunct="1"/>
            <a:r>
              <a:rPr lang="es-SV" altLang="es-SV" sz="4000">
                <a:solidFill>
                  <a:srgbClr val="000066"/>
                </a:solidFill>
              </a:rPr>
              <a:t>Unidad Ambiental</a:t>
            </a:r>
          </a:p>
        </p:txBody>
      </p:sp>
      <p:sp>
        <p:nvSpPr>
          <p:cNvPr id="35844" name="2 Marcador de contenido"/>
          <p:cNvSpPr txBox="1">
            <a:spLocks/>
          </p:cNvSpPr>
          <p:nvPr/>
        </p:nvSpPr>
        <p:spPr bwMode="auto">
          <a:xfrm>
            <a:off x="455613" y="14128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3</a:t>
            </a:r>
          </a:p>
          <a:p>
            <a:pPr>
              <a:spcBef>
                <a:spcPct val="20000"/>
              </a:spcBef>
              <a:buFont typeface="Arial" panose="020B0604020202020204" pitchFamily="34" charset="0"/>
              <a:buNone/>
            </a:pPr>
            <a:r>
              <a:rPr lang="es-SV" altLang="es-SV" sz="1400"/>
              <a:t>Hombres 2</a:t>
            </a:r>
          </a:p>
          <a:p>
            <a:pPr>
              <a:spcBef>
                <a:spcPct val="20000"/>
              </a:spcBef>
              <a:buFont typeface="Arial" panose="020B0604020202020204" pitchFamily="34" charset="0"/>
              <a:buNone/>
            </a:pPr>
            <a:r>
              <a:rPr lang="es-SV" altLang="es-SV" sz="1400"/>
              <a:t>Mujeres 1 </a:t>
            </a:r>
            <a:endParaRPr lang="es-ES" altLang="es-SV" sz="1400"/>
          </a:p>
        </p:txBody>
      </p:sp>
      <p:sp>
        <p:nvSpPr>
          <p:cNvPr id="2"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1 Título"/>
          <p:cNvSpPr>
            <a:spLocks noGrp="1"/>
          </p:cNvSpPr>
          <p:nvPr>
            <p:ph type="title"/>
          </p:nvPr>
        </p:nvSpPr>
        <p:spPr>
          <a:xfrm>
            <a:off x="457200" y="341313"/>
            <a:ext cx="8229600" cy="1143000"/>
          </a:xfrm>
        </p:spPr>
        <p:txBody>
          <a:bodyPr/>
          <a:lstStyle/>
          <a:p>
            <a:pPr eaLnBrk="1" hangingPunct="1"/>
            <a:r>
              <a:rPr lang="es-SV" altLang="es-SV">
                <a:solidFill>
                  <a:srgbClr val="000066"/>
                </a:solidFill>
              </a:rPr>
              <a:t>OPAMSS</a:t>
            </a:r>
          </a:p>
        </p:txBody>
      </p:sp>
      <p:sp>
        <p:nvSpPr>
          <p:cNvPr id="6147" name="2 Marcador de contenido"/>
          <p:cNvSpPr>
            <a:spLocks noGrp="1"/>
          </p:cNvSpPr>
          <p:nvPr>
            <p:ph idx="1"/>
          </p:nvPr>
        </p:nvSpPr>
        <p:spPr>
          <a:xfrm>
            <a:off x="395288" y="1557338"/>
            <a:ext cx="8229600" cy="4032250"/>
          </a:xfrm>
        </p:spPr>
        <p:txBody>
          <a:bodyPr/>
          <a:lstStyle/>
          <a:p>
            <a:pPr marL="0" indent="0">
              <a:buFont typeface="Arial" charset="0"/>
              <a:buNone/>
              <a:defRPr/>
            </a:pPr>
            <a:r>
              <a:rPr lang="es-ES" sz="1600" b="1" dirty="0"/>
              <a:t>Funciones del OPAMSS</a:t>
            </a:r>
          </a:p>
          <a:p>
            <a:pPr marL="0" indent="0">
              <a:buFont typeface="Arial" charset="0"/>
              <a:buNone/>
              <a:defRPr/>
            </a:pPr>
            <a:endParaRPr lang="es-SV" sz="1600" dirty="0"/>
          </a:p>
          <a:p>
            <a:pPr>
              <a:buFont typeface="Arial" charset="0"/>
              <a:buChar char="•"/>
              <a:defRPr/>
            </a:pPr>
            <a:r>
              <a:rPr lang="es-ES" sz="1600" dirty="0"/>
              <a:t>Elaborar las políticas de desarrollo metropolitano en materia urbana y social.</a:t>
            </a:r>
            <a:endParaRPr lang="es-SV" sz="1600" dirty="0"/>
          </a:p>
          <a:p>
            <a:pPr>
              <a:buFont typeface="Arial" charset="0"/>
              <a:buChar char="•"/>
              <a:defRPr/>
            </a:pPr>
            <a:r>
              <a:rPr lang="es-ES" sz="1600" dirty="0"/>
              <a:t>Definir los Modelos de Desarrollo que conformarán el Esquema Director de Ordenamiento Metropolitano. </a:t>
            </a:r>
            <a:endParaRPr lang="es-SV" sz="1600" dirty="0"/>
          </a:p>
          <a:p>
            <a:pPr>
              <a:buFont typeface="Arial" charset="0"/>
              <a:buChar char="•"/>
              <a:defRPr/>
            </a:pPr>
            <a:r>
              <a:rPr lang="es-ES" sz="1600" dirty="0"/>
              <a:t>Formular el Plan de Desarrollo Metropolitano son sus correspondientes Planes sectoriales, Programas y Proyectos de Inversión identificando Áreas de Planeamiento como campos de acción para ejecución de los mismos.</a:t>
            </a:r>
            <a:endParaRPr lang="es-SV" sz="1600" dirty="0"/>
          </a:p>
          <a:p>
            <a:pPr>
              <a:buFont typeface="Arial" charset="0"/>
              <a:buChar char="•"/>
              <a:defRPr/>
            </a:pPr>
            <a:r>
              <a:rPr lang="es-ES" sz="1600" dirty="0"/>
              <a:t>Dictar normas y elaborar reglamentos que aseguren alcanzar los logros planteados en los planes mencionados en el literal anterior.</a:t>
            </a:r>
            <a:endParaRPr lang="es-SV" sz="1600" dirty="0"/>
          </a:p>
          <a:p>
            <a:pPr>
              <a:buFont typeface="Arial" charset="0"/>
              <a:buChar char="•"/>
              <a:defRPr/>
            </a:pPr>
            <a:r>
              <a:rPr lang="es-ES" sz="1600" dirty="0"/>
              <a:t>Coordinar y controlar el cumplimiento del Esquema director de Ordenamiento Metropolitano.</a:t>
            </a:r>
            <a:endParaRPr lang="es-SV" sz="1600" dirty="0"/>
          </a:p>
          <a:p>
            <a:pPr>
              <a:buFont typeface="Arial" charset="0"/>
              <a:buChar char="•"/>
              <a:defRPr/>
            </a:pPr>
            <a:r>
              <a:rPr lang="es-ES" sz="1600" dirty="0"/>
              <a:t>Hacer las revisiones, evaluaciones y ajustes periódicos a los Planes Sectoriales que conforman el Plan de Desarrollo.</a:t>
            </a:r>
            <a:endParaRPr lang="es-SV" sz="1600" dirty="0"/>
          </a:p>
          <a:p>
            <a:pPr>
              <a:buFont typeface="Arial" charset="0"/>
              <a:buChar char="•"/>
              <a:defRPr/>
            </a:pPr>
            <a:r>
              <a:rPr lang="es-ES" sz="1600" dirty="0"/>
              <a:t>Coordinar y supervisar la implementación, por parte de las unidades ejecutoras de proyectos de cada uno de los municipios, de aquellos programas necesarios para el mejoramiento comunal en las áreas de organización, superación y equipamiento social, vivienda y servicios públicos. Atendiendo prioritariamente a la población de escasos recursos del AMSS.</a:t>
            </a:r>
            <a:endParaRPr lang="es-SV" sz="1600" dirty="0"/>
          </a:p>
          <a:p>
            <a:pPr marL="0" indent="0">
              <a:buFont typeface="Arial" charset="0"/>
              <a:buNone/>
              <a:defRPr/>
            </a:pPr>
            <a:r>
              <a:rPr lang="es-ES" sz="1600" dirty="0"/>
              <a:t> </a:t>
            </a:r>
            <a:endParaRPr lang="es-SV" sz="1600" dirty="0"/>
          </a:p>
          <a:p>
            <a:pPr eaLnBrk="1" hangingPunct="1">
              <a:buFont typeface="Arial" charset="0"/>
              <a:buChar char="•"/>
              <a:defRPr/>
            </a:pPr>
            <a:endParaRPr lang="es-SV" altLang="es-SV" sz="1800" dirty="0"/>
          </a:p>
        </p:txBody>
      </p:sp>
      <p:sp>
        <p:nvSpPr>
          <p:cNvPr id="2" name="1 Rectángulo">
            <a:hlinkClick r:id="rId3" action="ppaction://hlinksldjump"/>
          </p:cNvPr>
          <p:cNvSpPr/>
          <p:nvPr/>
        </p:nvSpPr>
        <p:spPr>
          <a:xfrm>
            <a:off x="33338" y="6742113"/>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3" name="2 Rectángulo">
            <a:hlinkClick r:id="rId3" action="ppaction://hlinksldjump"/>
          </p:cNvPr>
          <p:cNvSpPr/>
          <p:nvPr/>
        </p:nvSpPr>
        <p:spPr>
          <a:xfrm>
            <a:off x="-1260475" y="2708275"/>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4"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2 Marcador de contenido"/>
          <p:cNvSpPr>
            <a:spLocks noGrp="1"/>
          </p:cNvSpPr>
          <p:nvPr>
            <p:ph idx="1"/>
          </p:nvPr>
        </p:nvSpPr>
        <p:spPr>
          <a:xfrm>
            <a:off x="539750" y="2681288"/>
            <a:ext cx="8229600" cy="4608512"/>
          </a:xfrm>
        </p:spPr>
        <p:txBody>
          <a:bodyPr/>
          <a:lstStyle/>
          <a:p>
            <a:pPr algn="just" eaLnBrk="1" hangingPunct="1">
              <a:buFont typeface="Arial" charset="0"/>
              <a:buChar char="•"/>
              <a:defRPr/>
            </a:pPr>
            <a:r>
              <a:rPr lang="es-SV" altLang="es-SV" sz="1600" b="1" dirty="0"/>
              <a:t>Descripción de la Unidad </a:t>
            </a:r>
          </a:p>
          <a:p>
            <a:pPr marL="0" indent="0" algn="just" eaLnBrk="1" hangingPunct="1">
              <a:buFont typeface="Arial" charset="0"/>
              <a:buNone/>
              <a:defRPr/>
            </a:pPr>
            <a:r>
              <a:rPr lang="es-SV" sz="1600" dirty="0"/>
              <a:t>Equipo técnico cualificado para la organización, gestión y concreción de grandes proyectos urbanos, completos en sus aspectos técnicos, económico-financieros, institucionales y organizativos en general. </a:t>
            </a:r>
          </a:p>
          <a:p>
            <a:pPr marL="0" indent="0" algn="just" eaLnBrk="1" hangingPunct="1">
              <a:buFont typeface="Arial" charset="0"/>
              <a:buNone/>
              <a:defRPr/>
            </a:pPr>
            <a:endParaRPr lang="es-SV" sz="1600" dirty="0"/>
          </a:p>
          <a:p>
            <a:pPr algn="just" eaLnBrk="1" hangingPunct="1">
              <a:defRPr/>
            </a:pPr>
            <a:r>
              <a:rPr lang="es-SV" sz="1600" b="1" dirty="0"/>
              <a:t>Funciones</a:t>
            </a:r>
          </a:p>
          <a:p>
            <a:pPr algn="just">
              <a:buFont typeface="Arial" charset="0"/>
              <a:buChar char="•"/>
              <a:defRPr/>
            </a:pPr>
            <a:r>
              <a:rPr lang="es-ES" sz="1600" dirty="0"/>
              <a:t>Ingresar información al Sistema “Tramites” acerca del expediente.</a:t>
            </a:r>
            <a:endParaRPr lang="es-SV" sz="1600" dirty="0"/>
          </a:p>
          <a:p>
            <a:pPr algn="just">
              <a:buFont typeface="Arial" charset="0"/>
              <a:buChar char="•"/>
              <a:defRPr/>
            </a:pPr>
            <a:r>
              <a:rPr lang="es-ES" sz="1600" dirty="0"/>
              <a:t>Revisar antecedentes de la zona donde se ubica el proyecto.</a:t>
            </a:r>
            <a:endParaRPr lang="es-SV" sz="1600" dirty="0"/>
          </a:p>
          <a:p>
            <a:pPr algn="just">
              <a:buFont typeface="Arial" charset="0"/>
              <a:buChar char="•"/>
              <a:defRPr/>
            </a:pPr>
            <a:r>
              <a:rPr lang="es-ES" sz="1600" dirty="0"/>
              <a:t>Realizar la inspección de campo respectiva a cada expediente.</a:t>
            </a:r>
            <a:endParaRPr lang="es-SV" sz="1600" dirty="0"/>
          </a:p>
          <a:p>
            <a:pPr algn="just">
              <a:buFont typeface="Arial" charset="0"/>
              <a:buChar char="•"/>
              <a:defRPr/>
            </a:pPr>
            <a:r>
              <a:rPr lang="es-ES" sz="1600" dirty="0"/>
              <a:t>Revisar documentación del expediente y generar la memoria de calculo respectivo.</a:t>
            </a:r>
            <a:endParaRPr lang="es-SV" sz="1600" dirty="0"/>
          </a:p>
          <a:p>
            <a:pPr algn="just">
              <a:buFont typeface="Arial" charset="0"/>
              <a:buChar char="•"/>
              <a:defRPr/>
            </a:pPr>
            <a:r>
              <a:rPr lang="es-ES" sz="1600" dirty="0"/>
              <a:t>Elaboración de resolución con la autorización del jefe de unidad.</a:t>
            </a:r>
            <a:endParaRPr lang="es-SV" sz="1600" dirty="0"/>
          </a:p>
          <a:p>
            <a:pPr algn="just">
              <a:buFont typeface="Arial" charset="0"/>
              <a:buChar char="•"/>
              <a:defRPr/>
            </a:pPr>
            <a:r>
              <a:rPr lang="es-ES" sz="1600" dirty="0"/>
              <a:t>Ingresar información del sistema “Tramites” para darle salida al expediente de la unidad y pasarlo a receptoría.</a:t>
            </a:r>
            <a:endParaRPr lang="es-SV" sz="1600" dirty="0"/>
          </a:p>
          <a:p>
            <a:pPr algn="just">
              <a:buFont typeface="Arial" charset="0"/>
              <a:buChar char="•"/>
              <a:defRPr/>
            </a:pPr>
            <a:r>
              <a:rPr lang="es-ES" sz="1600" dirty="0"/>
              <a:t>Coordinar con La Unidad de Informática en resoluciones digitales para casos necesarios.</a:t>
            </a:r>
            <a:endParaRPr lang="es-SV" sz="1600" b="1" dirty="0"/>
          </a:p>
          <a:p>
            <a:pPr marL="0" indent="0" algn="just" eaLnBrk="1" hangingPunct="1">
              <a:buFont typeface="Arial" charset="0"/>
              <a:buNone/>
              <a:defRPr/>
            </a:pPr>
            <a:endParaRPr lang="es-SV" altLang="es-SV" sz="1400" b="1" dirty="0"/>
          </a:p>
        </p:txBody>
      </p:sp>
      <p:sp>
        <p:nvSpPr>
          <p:cNvPr id="36867"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Unidad de Gestión de </a:t>
            </a:r>
            <a:br>
              <a:rPr lang="es-SV" altLang="es-SV" sz="3600">
                <a:solidFill>
                  <a:srgbClr val="000066"/>
                </a:solidFill>
              </a:rPr>
            </a:br>
            <a:r>
              <a:rPr lang="es-SV" altLang="es-SV" sz="3600">
                <a:solidFill>
                  <a:srgbClr val="000066"/>
                </a:solidFill>
              </a:rPr>
              <a:t>Grandes Proyectos Urbanos</a:t>
            </a:r>
          </a:p>
        </p:txBody>
      </p:sp>
      <p:sp>
        <p:nvSpPr>
          <p:cNvPr id="36868" name="2 Marcador de contenido"/>
          <p:cNvSpPr txBox="1">
            <a:spLocks/>
          </p:cNvSpPr>
          <p:nvPr/>
        </p:nvSpPr>
        <p:spPr bwMode="auto">
          <a:xfrm>
            <a:off x="434975" y="17002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600" b="1"/>
              <a:t>Total de Empleados: 1 </a:t>
            </a:r>
            <a:endParaRPr lang="es-SV" altLang="es-SV" sz="1600" b="1"/>
          </a:p>
          <a:p>
            <a:pPr>
              <a:spcBef>
                <a:spcPct val="20000"/>
              </a:spcBef>
              <a:buFont typeface="Arial" panose="020B0604020202020204" pitchFamily="34" charset="0"/>
              <a:buNone/>
            </a:pPr>
            <a:r>
              <a:rPr lang="es-SV" altLang="es-SV" sz="1600"/>
              <a:t>Hombres 0</a:t>
            </a:r>
          </a:p>
          <a:p>
            <a:pPr>
              <a:spcBef>
                <a:spcPct val="20000"/>
              </a:spcBef>
              <a:buFont typeface="Arial" panose="020B0604020202020204" pitchFamily="34" charset="0"/>
              <a:buNone/>
            </a:pPr>
            <a:r>
              <a:rPr lang="es-SV" altLang="es-SV" sz="1600"/>
              <a:t>Mujeres 1</a:t>
            </a:r>
            <a:endParaRPr lang="es-ES" altLang="es-SV" sz="1600"/>
          </a:p>
        </p:txBody>
      </p:sp>
      <p:sp>
        <p:nvSpPr>
          <p:cNvPr id="2" name="1 Rectángulo">
            <a:hlinkClick r:id="rId3" action="ppaction://hlinksldjump"/>
          </p:cNvPr>
          <p:cNvSpPr/>
          <p:nvPr/>
        </p:nvSpPr>
        <p:spPr>
          <a:xfrm>
            <a:off x="-22225" y="1989138"/>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2222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Apoyo Técnico Especializado</a:t>
            </a:r>
          </a:p>
        </p:txBody>
      </p:sp>
      <p:sp>
        <p:nvSpPr>
          <p:cNvPr id="37891" name="2 Marcador de contenido"/>
          <p:cNvSpPr txBox="1">
            <a:spLocks/>
          </p:cNvSpPr>
          <p:nvPr/>
        </p:nvSpPr>
        <p:spPr bwMode="auto">
          <a:xfrm>
            <a:off x="434975" y="17002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600" b="1"/>
              <a:t>Pendiente</a:t>
            </a:r>
          </a:p>
          <a:p>
            <a:pPr>
              <a:spcBef>
                <a:spcPct val="20000"/>
              </a:spcBef>
              <a:buFont typeface="Arial" panose="020B0604020202020204" pitchFamily="34" charset="0"/>
              <a:buNone/>
            </a:pPr>
            <a:r>
              <a:rPr lang="es-ES" altLang="es-SV" sz="1600" b="1"/>
              <a:t>Total de Empleados: 0 </a:t>
            </a:r>
            <a:endParaRPr lang="es-SV" altLang="es-SV" sz="1600" b="1"/>
          </a:p>
          <a:p>
            <a:pPr>
              <a:spcBef>
                <a:spcPct val="20000"/>
              </a:spcBef>
              <a:buFont typeface="Arial" panose="020B0604020202020204" pitchFamily="34" charset="0"/>
              <a:buNone/>
            </a:pPr>
            <a:r>
              <a:rPr lang="es-SV" altLang="es-SV" sz="1600"/>
              <a:t>Hombres 0</a:t>
            </a:r>
          </a:p>
          <a:p>
            <a:pPr>
              <a:spcBef>
                <a:spcPct val="20000"/>
              </a:spcBef>
              <a:buFont typeface="Arial" panose="020B0604020202020204" pitchFamily="34" charset="0"/>
              <a:buNone/>
            </a:pPr>
            <a:r>
              <a:rPr lang="es-SV" altLang="es-SV" sz="1600"/>
              <a:t>Mujeres 0</a:t>
            </a:r>
            <a:endParaRPr lang="es-ES" altLang="es-SV" sz="1600"/>
          </a:p>
        </p:txBody>
      </p:sp>
      <p:sp>
        <p:nvSpPr>
          <p:cNvPr id="4"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2 Marcador de contenido"/>
          <p:cNvSpPr>
            <a:spLocks noGrp="1"/>
          </p:cNvSpPr>
          <p:nvPr>
            <p:ph idx="1"/>
          </p:nvPr>
        </p:nvSpPr>
        <p:spPr>
          <a:xfrm>
            <a:off x="457200" y="2492375"/>
            <a:ext cx="8229600" cy="4679950"/>
          </a:xfrm>
        </p:spPr>
        <p:txBody>
          <a:bodyPr/>
          <a:lstStyle/>
          <a:p>
            <a:pPr eaLnBrk="1" hangingPunct="1">
              <a:buFont typeface="Arial" charset="0"/>
              <a:buChar char="•"/>
              <a:defRPr/>
            </a:pPr>
            <a:r>
              <a:rPr lang="es-ES" sz="1400" b="1" dirty="0"/>
              <a:t>Descripción de la Unidad</a:t>
            </a:r>
          </a:p>
          <a:p>
            <a:pPr marL="0" indent="0" algn="just" eaLnBrk="1" hangingPunct="1">
              <a:buFont typeface="Arial" charset="0"/>
              <a:buNone/>
              <a:defRPr/>
            </a:pPr>
            <a:r>
              <a:rPr lang="es-SV" sz="1400" dirty="0"/>
              <a:t>El servicio de trámite rápido o resolución inmediata tendrá como ámbito de acción los proyectos que se categoricen como nivel 1 (básico) o 2 (intermedio). Apuesta a facilitar una respuesta en un tiempo promedio de 10 días hábiles, lo cual significa una reducción de un 50% del tiempo promedio, pero que significa a la vez una tasa doble. </a:t>
            </a:r>
          </a:p>
          <a:p>
            <a:pPr eaLnBrk="1" hangingPunct="1">
              <a:defRPr/>
            </a:pPr>
            <a:r>
              <a:rPr lang="es-SV" sz="1400" b="1" dirty="0"/>
              <a:t>Funciones </a:t>
            </a:r>
          </a:p>
          <a:p>
            <a:pPr algn="just">
              <a:buFont typeface="Arial" charset="0"/>
              <a:buChar char="•"/>
              <a:defRPr/>
            </a:pPr>
            <a:r>
              <a:rPr lang="es-ES" sz="1400" dirty="0"/>
              <a:t>Resolver expedientes de Permisos de Parcelación y Construcción,  para los proyectos que ingresen a la Unidad en base al marco legal regulatorio lo cual comprende lo siguiente:</a:t>
            </a:r>
            <a:endParaRPr lang="es-SV" sz="1400" dirty="0"/>
          </a:p>
          <a:p>
            <a:pPr algn="just">
              <a:buFont typeface="Arial" charset="0"/>
              <a:buChar char="•"/>
              <a:defRPr/>
            </a:pPr>
            <a:r>
              <a:rPr lang="es-ES" sz="1400" dirty="0"/>
              <a:t>1.1 Revisión de planos en base a lo dispuesto en tramites previos y a lo establecido en Ley de Desarrollo y Ordenamiento Territorial del AMSS y su Reglamento.</a:t>
            </a:r>
            <a:endParaRPr lang="es-SV" sz="1400" dirty="0"/>
          </a:p>
          <a:p>
            <a:pPr algn="just">
              <a:buFont typeface="Arial" charset="0"/>
              <a:buChar char="•"/>
              <a:defRPr/>
            </a:pPr>
            <a:r>
              <a:rPr lang="es-ES" sz="1400" dirty="0"/>
              <a:t>1.2 Realización de inspecciones de campo.</a:t>
            </a:r>
            <a:endParaRPr lang="es-SV" sz="1400" dirty="0"/>
          </a:p>
          <a:p>
            <a:pPr algn="just">
              <a:buFont typeface="Arial" charset="0"/>
              <a:buChar char="•"/>
              <a:defRPr/>
            </a:pPr>
            <a:r>
              <a:rPr lang="es-ES" sz="1400" dirty="0"/>
              <a:t>1.3 Revisión de estudios técnicos realizados( Estudios de Suelo, Estudios hidrológicos, memoria de calculo estructural, estabilidad de taludes entre otros.)</a:t>
            </a:r>
            <a:endParaRPr lang="es-SV" sz="1400" dirty="0"/>
          </a:p>
          <a:p>
            <a:pPr algn="just">
              <a:buFont typeface="Arial" charset="0"/>
              <a:buChar char="•"/>
              <a:defRPr/>
            </a:pPr>
            <a:r>
              <a:rPr lang="es-ES" sz="1400" dirty="0"/>
              <a:t>Apoyar a las demás Unidades en aspectos puntuales que sean requeridos y a las municipalidades en aspectos Técnicos.</a:t>
            </a:r>
            <a:endParaRPr lang="es-SV" sz="1400" dirty="0"/>
          </a:p>
          <a:p>
            <a:pPr algn="just">
              <a:buFont typeface="Arial" charset="0"/>
              <a:buChar char="•"/>
              <a:defRPr/>
            </a:pPr>
            <a:r>
              <a:rPr lang="es-ES" sz="1400" dirty="0"/>
              <a:t>Dar asistencia técnica  a otras Unidades de la institución, así como a usuarios externos cuando sea requerido.</a:t>
            </a:r>
            <a:endParaRPr lang="es-SV" sz="1400" dirty="0"/>
          </a:p>
          <a:p>
            <a:pPr algn="just">
              <a:buFont typeface="Arial" charset="0"/>
              <a:buChar char="•"/>
              <a:defRPr/>
            </a:pPr>
            <a:r>
              <a:rPr lang="es-ES" sz="1400" dirty="0"/>
              <a:t>Atender denuncias o requerimientos de instituciones, según la necesidad  (Fiscalía y PNC).</a:t>
            </a:r>
            <a:endParaRPr lang="es-SV" sz="1400" dirty="0"/>
          </a:p>
          <a:p>
            <a:pPr eaLnBrk="1" hangingPunct="1">
              <a:defRPr/>
            </a:pPr>
            <a:endParaRPr lang="es-SV" sz="1600" b="1" dirty="0"/>
          </a:p>
          <a:p>
            <a:pPr marL="0" indent="0" eaLnBrk="1" hangingPunct="1">
              <a:buFont typeface="Arial" charset="0"/>
              <a:buNone/>
              <a:defRPr/>
            </a:pPr>
            <a:endParaRPr lang="es-SV" sz="1600" b="1" dirty="0"/>
          </a:p>
          <a:p>
            <a:pPr eaLnBrk="1" hangingPunct="1">
              <a:buFont typeface="Arial" charset="0"/>
              <a:buChar char="•"/>
              <a:defRPr/>
            </a:pPr>
            <a:endParaRPr lang="es-SV" altLang="es-SV" dirty="0"/>
          </a:p>
        </p:txBody>
      </p:sp>
      <p:sp>
        <p:nvSpPr>
          <p:cNvPr id="38915"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Departamento (Unidad) de </a:t>
            </a:r>
            <a:br>
              <a:rPr lang="es-SV" altLang="es-SV" sz="3600">
                <a:solidFill>
                  <a:srgbClr val="000066"/>
                </a:solidFill>
              </a:rPr>
            </a:br>
            <a:r>
              <a:rPr lang="es-SV" altLang="es-SV" sz="3600">
                <a:solidFill>
                  <a:srgbClr val="000066"/>
                </a:solidFill>
              </a:rPr>
              <a:t>Agilización de Trámites</a:t>
            </a:r>
          </a:p>
        </p:txBody>
      </p:sp>
      <p:sp>
        <p:nvSpPr>
          <p:cNvPr id="38916" name="2 Marcador de contenido"/>
          <p:cNvSpPr txBox="1">
            <a:spLocks/>
          </p:cNvSpPr>
          <p:nvPr/>
        </p:nvSpPr>
        <p:spPr bwMode="auto">
          <a:xfrm>
            <a:off x="468313" y="1628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10</a:t>
            </a:r>
            <a:endParaRPr lang="es-SV" altLang="es-SV" sz="1400" b="1"/>
          </a:p>
          <a:p>
            <a:pPr>
              <a:spcBef>
                <a:spcPct val="20000"/>
              </a:spcBef>
              <a:buFont typeface="Arial" panose="020B0604020202020204" pitchFamily="34" charset="0"/>
              <a:buNone/>
            </a:pPr>
            <a:r>
              <a:rPr lang="es-SV" altLang="es-SV" sz="1400"/>
              <a:t>Hombres 5</a:t>
            </a:r>
          </a:p>
          <a:p>
            <a:pPr>
              <a:spcBef>
                <a:spcPct val="20000"/>
              </a:spcBef>
              <a:buFont typeface="Arial" panose="020B0604020202020204" pitchFamily="34" charset="0"/>
              <a:buNone/>
            </a:pPr>
            <a:r>
              <a:rPr lang="es-SV" altLang="es-SV" sz="1400"/>
              <a:t>Mujeres 5</a:t>
            </a:r>
            <a:endParaRPr lang="es-ES" altLang="es-SV" sz="1400"/>
          </a:p>
        </p:txBody>
      </p:sp>
      <p:sp>
        <p:nvSpPr>
          <p:cNvPr id="2" name="1 Rectángulo">
            <a:hlinkClick r:id="rId3" action="ppaction://hlinksldjump"/>
          </p:cNvPr>
          <p:cNvSpPr/>
          <p:nvPr/>
        </p:nvSpPr>
        <p:spPr>
          <a:xfrm>
            <a:off x="11113" y="2924175"/>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442913" y="2514600"/>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7"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746" name="2 Marcador de contenido"/>
          <p:cNvSpPr>
            <a:spLocks noGrp="1"/>
          </p:cNvSpPr>
          <p:nvPr>
            <p:ph idx="1"/>
          </p:nvPr>
        </p:nvSpPr>
        <p:spPr>
          <a:xfrm>
            <a:off x="446088" y="2565400"/>
            <a:ext cx="8229600" cy="4751388"/>
          </a:xfrm>
        </p:spPr>
        <p:txBody>
          <a:bodyPr/>
          <a:lstStyle/>
          <a:p>
            <a:pPr eaLnBrk="1" hangingPunct="1">
              <a:buFont typeface="Arial" charset="0"/>
              <a:buChar char="•"/>
              <a:defRPr/>
            </a:pPr>
            <a:r>
              <a:rPr lang="es-ES" sz="1400" b="1" dirty="0"/>
              <a:t>Descripción de la Unidad</a:t>
            </a:r>
          </a:p>
          <a:p>
            <a:pPr marL="0" indent="0" algn="just" eaLnBrk="1" hangingPunct="1">
              <a:buFont typeface="Arial" charset="0"/>
              <a:buNone/>
              <a:defRPr/>
            </a:pPr>
            <a:r>
              <a:rPr lang="es-ES" sz="1400" dirty="0"/>
              <a:t>Es la encargada de resolver expedientes de Permisos de Construcción y Permisos de Parcelación de acuerdo al Marco legal regulatorio, verificando previamente la realización de los tramites respectivos al proyecto.</a:t>
            </a:r>
          </a:p>
          <a:p>
            <a:pPr marL="0" indent="0" algn="just" eaLnBrk="1" hangingPunct="1">
              <a:buFont typeface="Arial" charset="0"/>
              <a:buNone/>
              <a:defRPr/>
            </a:pPr>
            <a:endParaRPr lang="es-ES" sz="1400" dirty="0"/>
          </a:p>
          <a:p>
            <a:pPr eaLnBrk="1" hangingPunct="1">
              <a:defRPr/>
            </a:pPr>
            <a:r>
              <a:rPr lang="es-ES" sz="1400" b="1" dirty="0"/>
              <a:t>Funciones </a:t>
            </a:r>
          </a:p>
          <a:p>
            <a:pPr algn="just">
              <a:buFont typeface="Arial" charset="0"/>
              <a:buChar char="•"/>
              <a:defRPr/>
            </a:pPr>
            <a:r>
              <a:rPr lang="es-ES" sz="1400" dirty="0"/>
              <a:t>Resolver expedientes de Permisos de Parcelación y Construcción,  para los proyectos que ingresen a la Unidad en base al marco legal regulatorio lo cual comprende lo siguiente:</a:t>
            </a:r>
            <a:endParaRPr lang="es-SV" sz="1400" dirty="0"/>
          </a:p>
          <a:p>
            <a:pPr algn="just">
              <a:buFont typeface="Arial" charset="0"/>
              <a:buChar char="•"/>
              <a:defRPr/>
            </a:pPr>
            <a:r>
              <a:rPr lang="es-ES" sz="1400" dirty="0"/>
              <a:t>1.1 Revisión de planos en base a lo dispuesto en tramites previos y a lo establecido en Ley de Desarrollo y Ordenamiento Territorial del AMSS y su Reglamento.</a:t>
            </a:r>
            <a:endParaRPr lang="es-SV" sz="1400" dirty="0"/>
          </a:p>
          <a:p>
            <a:pPr algn="just">
              <a:buFont typeface="Arial" charset="0"/>
              <a:buChar char="•"/>
              <a:defRPr/>
            </a:pPr>
            <a:r>
              <a:rPr lang="es-ES" sz="1400" dirty="0"/>
              <a:t>1.2 Realización de inspecciones de campo.</a:t>
            </a:r>
            <a:endParaRPr lang="es-SV" sz="1400" dirty="0"/>
          </a:p>
          <a:p>
            <a:pPr algn="just">
              <a:buFont typeface="Arial" charset="0"/>
              <a:buChar char="•"/>
              <a:defRPr/>
            </a:pPr>
            <a:r>
              <a:rPr lang="es-ES" sz="1400" dirty="0"/>
              <a:t>1.3 Revisión de estudios técnicos realizados( Estudios de Suelo, Estudios hidrológicos, memoria de calculo estructural, estabilidad de taludes entre otros.)</a:t>
            </a:r>
            <a:endParaRPr lang="es-SV" sz="1400" dirty="0"/>
          </a:p>
          <a:p>
            <a:pPr algn="just">
              <a:buFont typeface="Arial" charset="0"/>
              <a:buChar char="•"/>
              <a:defRPr/>
            </a:pPr>
            <a:r>
              <a:rPr lang="es-ES" sz="1400" dirty="0"/>
              <a:t>Apoyar a las demás Unidades en aspectos puntuales que sean requeridos y a las municipalidades en aspectos Técnicos.</a:t>
            </a:r>
            <a:endParaRPr lang="es-SV" sz="1400" dirty="0"/>
          </a:p>
          <a:p>
            <a:pPr algn="just">
              <a:buFont typeface="Arial" charset="0"/>
              <a:buChar char="•"/>
              <a:defRPr/>
            </a:pPr>
            <a:r>
              <a:rPr lang="es-ES" sz="1400" dirty="0"/>
              <a:t>Dar asistencia técnica  a otra Unidades de la institución, así como  a usuarios externos cuando sea requerido.</a:t>
            </a:r>
            <a:endParaRPr lang="es-SV" sz="1400" dirty="0"/>
          </a:p>
          <a:p>
            <a:pPr algn="just">
              <a:buFont typeface="Arial" charset="0"/>
              <a:buChar char="•"/>
              <a:defRPr/>
            </a:pPr>
            <a:r>
              <a:rPr lang="es-ES" sz="1400" dirty="0"/>
              <a:t>Atender denuncias o requerimientos de instituciones, según la necesidad  (Fiscalía y PNC). </a:t>
            </a:r>
            <a:endParaRPr lang="es-SV" sz="1400" dirty="0"/>
          </a:p>
          <a:p>
            <a:pPr marL="0" indent="0" algn="just" eaLnBrk="1" hangingPunct="1">
              <a:buFont typeface="Arial" charset="0"/>
              <a:buNone/>
              <a:defRPr/>
            </a:pPr>
            <a:endParaRPr lang="es-SV" sz="1600" b="1" dirty="0"/>
          </a:p>
          <a:p>
            <a:pPr marL="0" indent="0" algn="just" eaLnBrk="1" hangingPunct="1">
              <a:buFont typeface="Arial" charset="0"/>
              <a:buNone/>
              <a:defRPr/>
            </a:pPr>
            <a:endParaRPr lang="es-SV" sz="1600" b="1" dirty="0"/>
          </a:p>
          <a:p>
            <a:pPr algn="just" eaLnBrk="1" hangingPunct="1">
              <a:buFont typeface="Arial" charset="0"/>
              <a:buChar char="•"/>
              <a:defRPr/>
            </a:pPr>
            <a:endParaRPr lang="es-SV" altLang="es-SV" dirty="0"/>
          </a:p>
        </p:txBody>
      </p:sp>
      <p:sp>
        <p:nvSpPr>
          <p:cNvPr id="39939"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Departamento (Unidad) de </a:t>
            </a:r>
            <a:br>
              <a:rPr lang="es-SV" altLang="es-SV" sz="3600">
                <a:solidFill>
                  <a:srgbClr val="000066"/>
                </a:solidFill>
              </a:rPr>
            </a:br>
            <a:r>
              <a:rPr lang="es-SV" altLang="es-SV" sz="3600">
                <a:solidFill>
                  <a:srgbClr val="000066"/>
                </a:solidFill>
              </a:rPr>
              <a:t>Urbanización y Construcción</a:t>
            </a:r>
          </a:p>
        </p:txBody>
      </p:sp>
      <p:sp>
        <p:nvSpPr>
          <p:cNvPr id="39940" name="2 Marcador de contenido"/>
          <p:cNvSpPr txBox="1">
            <a:spLocks/>
          </p:cNvSpPr>
          <p:nvPr/>
        </p:nvSpPr>
        <p:spPr bwMode="auto">
          <a:xfrm>
            <a:off x="446088" y="1628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7</a:t>
            </a:r>
            <a:endParaRPr lang="es-SV" altLang="es-SV" sz="1400" b="1"/>
          </a:p>
          <a:p>
            <a:pPr>
              <a:spcBef>
                <a:spcPct val="20000"/>
              </a:spcBef>
              <a:buFont typeface="Arial" panose="020B0604020202020204" pitchFamily="34" charset="0"/>
              <a:buNone/>
            </a:pPr>
            <a:r>
              <a:rPr lang="es-SV" altLang="es-SV" sz="1400"/>
              <a:t>Hombres 5</a:t>
            </a:r>
          </a:p>
          <a:p>
            <a:pPr>
              <a:spcBef>
                <a:spcPct val="20000"/>
              </a:spcBef>
              <a:buFont typeface="Arial" panose="020B0604020202020204" pitchFamily="34" charset="0"/>
              <a:buNone/>
            </a:pPr>
            <a:r>
              <a:rPr lang="es-SV" altLang="es-SV" sz="1400"/>
              <a:t>Mujeres 2</a:t>
            </a:r>
            <a:endParaRPr lang="es-ES" altLang="es-SV" sz="1400"/>
          </a:p>
        </p:txBody>
      </p:sp>
      <p:sp>
        <p:nvSpPr>
          <p:cNvPr id="2" name="1 Rectángulo">
            <a:hlinkClick r:id="rId3" action="ppaction://hlinksldjump"/>
          </p:cNvPr>
          <p:cNvSpPr/>
          <p:nvPr/>
        </p:nvSpPr>
        <p:spPr>
          <a:xfrm>
            <a:off x="-107950" y="2636838"/>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2 Marcador de contenido"/>
          <p:cNvSpPr>
            <a:spLocks noGrp="1"/>
          </p:cNvSpPr>
          <p:nvPr>
            <p:ph idx="1"/>
          </p:nvPr>
        </p:nvSpPr>
        <p:spPr>
          <a:xfrm>
            <a:off x="457200" y="2852738"/>
            <a:ext cx="8229600" cy="4752975"/>
          </a:xfrm>
        </p:spPr>
        <p:txBody>
          <a:bodyPr/>
          <a:lstStyle/>
          <a:p>
            <a:pPr algn="just" eaLnBrk="1" hangingPunct="1">
              <a:buFont typeface="Arial" charset="0"/>
              <a:buChar char="•"/>
              <a:defRPr/>
            </a:pPr>
            <a:r>
              <a:rPr lang="es-ES" sz="1400" b="1" dirty="0"/>
              <a:t>Descripción de la unidad</a:t>
            </a:r>
            <a:endParaRPr lang="es-SV" sz="1400" dirty="0"/>
          </a:p>
          <a:p>
            <a:pPr marL="0" indent="0" algn="just" eaLnBrk="1" hangingPunct="1">
              <a:buFont typeface="Arial" charset="0"/>
              <a:buNone/>
              <a:defRPr/>
            </a:pPr>
            <a:r>
              <a:rPr lang="es-ES" sz="1400" dirty="0"/>
              <a:t>Es la encargada de atender las solicitudes de Recepciones de las Obras de Urbanización y/o Construcción, que cumplan con los permisos otorgados, monitorear los proyectos en ejecución con la finalidad de verificar que cuenten con los permisos correspondientes, atender solicitudes de las denuncias y además realizar inspecciones durante el proceso constructivo de proyectos específicos, los cuales se seleccionan según su complejidad.</a:t>
            </a:r>
          </a:p>
          <a:p>
            <a:pPr marL="0" indent="0" algn="just" eaLnBrk="1" hangingPunct="1">
              <a:buFont typeface="Arial" charset="0"/>
              <a:buNone/>
              <a:defRPr/>
            </a:pPr>
            <a:endParaRPr lang="es-ES" sz="1400" dirty="0"/>
          </a:p>
          <a:p>
            <a:pPr algn="just" eaLnBrk="1" hangingPunct="1">
              <a:defRPr/>
            </a:pPr>
            <a:r>
              <a:rPr lang="es-ES" sz="1400" b="1" dirty="0"/>
              <a:t>Funciones</a:t>
            </a:r>
          </a:p>
          <a:p>
            <a:pPr algn="just">
              <a:buFont typeface="Arial" charset="0"/>
              <a:buChar char="•"/>
              <a:defRPr/>
            </a:pPr>
            <a:r>
              <a:rPr lang="es-ES" sz="1400" dirty="0"/>
              <a:t>Monitorear proyectos de Parcelación y/o de Construcción durante su desarrollo a fin de verificar el cumplimiento de lo establecido en tramites previos tales como Líneas de construcción, Calificaciones de Lugar, Factibilidades de Aguas Lluvias, Revisiones Viales, Permisos de Urbanización y/o Construcción.</a:t>
            </a:r>
            <a:endParaRPr lang="es-SV" sz="1400" dirty="0"/>
          </a:p>
          <a:p>
            <a:pPr algn="just">
              <a:buFont typeface="Arial" charset="0"/>
              <a:buChar char="•"/>
              <a:defRPr/>
            </a:pPr>
            <a:r>
              <a:rPr lang="es-ES" sz="1400" dirty="0"/>
              <a:t>Apoyar tanto a las demás Unidades de la Oficina como a las Municipalidades en aspectos puntuales que sean requeridos.</a:t>
            </a:r>
            <a:endParaRPr lang="es-SV" sz="1400" dirty="0"/>
          </a:p>
          <a:p>
            <a:pPr algn="just">
              <a:buFont typeface="Arial" charset="0"/>
              <a:buChar char="•"/>
              <a:defRPr/>
            </a:pPr>
            <a:r>
              <a:rPr lang="es-ES" sz="1400" dirty="0"/>
              <a:t>Atención de denuncias y monitoreos.</a:t>
            </a:r>
            <a:endParaRPr lang="es-SV" sz="1400" dirty="0"/>
          </a:p>
          <a:p>
            <a:pPr algn="just">
              <a:buFont typeface="Arial" charset="0"/>
              <a:buChar char="•"/>
              <a:defRPr/>
            </a:pPr>
            <a:r>
              <a:rPr lang="es-ES" sz="1400" dirty="0"/>
              <a:t>Efectuar las Recepciones de Obras del AMSS, ya sean parciales o finales del AMSS, en forma coordinada con representantes de la Alcaldía y/o distritos según sea el caso.</a:t>
            </a:r>
            <a:endParaRPr lang="es-SV" sz="1400" dirty="0"/>
          </a:p>
          <a:p>
            <a:pPr algn="just" eaLnBrk="1" hangingPunct="1">
              <a:defRPr/>
            </a:pPr>
            <a:endParaRPr lang="es-SV" sz="1600" b="1" dirty="0"/>
          </a:p>
          <a:p>
            <a:pPr marL="0" indent="0" eaLnBrk="1" hangingPunct="1">
              <a:buFont typeface="Arial" charset="0"/>
              <a:buNone/>
              <a:defRPr/>
            </a:pPr>
            <a:endParaRPr lang="es-SV" sz="1600" b="1" dirty="0"/>
          </a:p>
        </p:txBody>
      </p:sp>
      <p:sp>
        <p:nvSpPr>
          <p:cNvPr id="40963"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Departamento (Unidad) de </a:t>
            </a:r>
            <a:br>
              <a:rPr lang="es-SV" altLang="es-SV" sz="3600">
                <a:solidFill>
                  <a:srgbClr val="000066"/>
                </a:solidFill>
              </a:rPr>
            </a:br>
            <a:r>
              <a:rPr lang="es-SV" altLang="es-SV" sz="3600">
                <a:solidFill>
                  <a:srgbClr val="000066"/>
                </a:solidFill>
              </a:rPr>
              <a:t>Monitoreo y Recepción de Obras</a:t>
            </a:r>
          </a:p>
        </p:txBody>
      </p:sp>
      <p:sp>
        <p:nvSpPr>
          <p:cNvPr id="40964" name="2 Marcador de contenido"/>
          <p:cNvSpPr txBox="1">
            <a:spLocks/>
          </p:cNvSpPr>
          <p:nvPr/>
        </p:nvSpPr>
        <p:spPr bwMode="auto">
          <a:xfrm>
            <a:off x="446088" y="1760538"/>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8</a:t>
            </a:r>
            <a:endParaRPr lang="es-SV" altLang="es-SV" sz="1400" b="1"/>
          </a:p>
          <a:p>
            <a:pPr>
              <a:spcBef>
                <a:spcPct val="20000"/>
              </a:spcBef>
              <a:buFont typeface="Arial" panose="020B0604020202020204" pitchFamily="34" charset="0"/>
              <a:buNone/>
            </a:pPr>
            <a:r>
              <a:rPr lang="es-SV" altLang="es-SV" sz="1400"/>
              <a:t>Hombres 5</a:t>
            </a:r>
          </a:p>
          <a:p>
            <a:pPr>
              <a:spcBef>
                <a:spcPct val="20000"/>
              </a:spcBef>
              <a:buFont typeface="Arial" panose="020B0604020202020204" pitchFamily="34" charset="0"/>
              <a:buNone/>
            </a:pPr>
            <a:r>
              <a:rPr lang="es-SV" altLang="es-SV" sz="1400"/>
              <a:t>Mujeres 3</a:t>
            </a:r>
            <a:endParaRPr lang="es-ES" altLang="es-SV" sz="1400"/>
          </a:p>
        </p:txBody>
      </p:sp>
      <p:sp>
        <p:nvSpPr>
          <p:cNvPr id="2" name="1 Rectángulo">
            <a:hlinkClick r:id="rId3" action="ppaction://hlinksldjump"/>
          </p:cNvPr>
          <p:cNvSpPr/>
          <p:nvPr/>
        </p:nvSpPr>
        <p:spPr>
          <a:xfrm>
            <a:off x="-468313" y="2646363"/>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11113" y="2646363"/>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7"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323850" y="2636838"/>
            <a:ext cx="8229600" cy="4968875"/>
          </a:xfrm>
        </p:spPr>
        <p:txBody>
          <a:bodyPr/>
          <a:lstStyle/>
          <a:p>
            <a:pPr eaLnBrk="1" hangingPunct="1">
              <a:buFont typeface="Arial" charset="0"/>
              <a:buChar char="•"/>
              <a:defRPr/>
            </a:pPr>
            <a:r>
              <a:rPr lang="es-SV" altLang="es-SV" sz="1400" b="1" dirty="0"/>
              <a:t>Descripción de la Unidad</a:t>
            </a:r>
          </a:p>
          <a:p>
            <a:pPr marL="0" indent="0" algn="just">
              <a:buFont typeface="Arial" charset="0"/>
              <a:buNone/>
              <a:defRPr/>
            </a:pPr>
            <a:r>
              <a:rPr lang="es-ES" sz="1400" dirty="0"/>
              <a:t>Es la encargada de hacer una revisión general de los requisitos necesarios, asesorar y  autorizar posteriormente el ingreso a la institución de cada uno de los 14 trámites establecidos en el área de Control del Desarrollo Urbano, (Línea de Construcción, Calificación de Lugar, Factibilidad de Drenaje de Aguas Lluvias, Revisión Vial y Zonificación, Permisos de Parcelación, Permiso de Construcción, Reconsideraciones y/o Modificaciones de Cada uno de éstos trámites, Recepción de Obras; Constancias de no Afectación, Legalizaciones, Denuncias, Asesoría Técnica, Monitoreo), definiendo su categorización (1, 2, 3, 4) de acuerdo al grado de complejidad de cada trámite; atender consultas de los usuarios internos y externos; así como  resolver tramites categorizados como Resolución Inmediata en Calificación de Lugar, Línea de Construcción, Modificaciones de éstos, Modificaciones de Permisos de Parcelación y Construcción, Permisos de Construcción, Asesoría Técnica, así como cierta correspondencia asignada a la Unidad (informes Varios IV).</a:t>
            </a:r>
          </a:p>
          <a:p>
            <a:pPr marL="0" indent="0" algn="just">
              <a:buFont typeface="Arial" charset="0"/>
              <a:buNone/>
              <a:defRPr/>
            </a:pPr>
            <a:endParaRPr lang="es-SV" sz="1400" dirty="0"/>
          </a:p>
          <a:p>
            <a:pPr>
              <a:buFont typeface="Arial" charset="0"/>
              <a:buChar char="•"/>
              <a:defRPr/>
            </a:pPr>
            <a:r>
              <a:rPr lang="es-ES" sz="1400" b="1" dirty="0"/>
              <a:t>Funciones</a:t>
            </a:r>
          </a:p>
          <a:p>
            <a:pPr algn="just">
              <a:buFont typeface="Arial" charset="0"/>
              <a:buChar char="•"/>
              <a:defRPr/>
            </a:pPr>
            <a:r>
              <a:rPr lang="es-ES" sz="1400" dirty="0"/>
              <a:t>Atención de  consultas, solicitudes y requisitos de los expedientes de  c/u de los trámites a ingresar a las Unidades del Área de Control en un primer ingreso o reingreso a través de Memorando.</a:t>
            </a:r>
            <a:endParaRPr lang="es-SV" sz="1400" dirty="0"/>
          </a:p>
          <a:p>
            <a:pPr algn="just">
              <a:buFont typeface="Arial" charset="0"/>
              <a:buChar char="•"/>
              <a:defRPr/>
            </a:pPr>
            <a:r>
              <a:rPr lang="es-ES" sz="1400" dirty="0"/>
              <a:t>Asignar categoría a los expedientes de cada trámite a ingresar . </a:t>
            </a:r>
            <a:endParaRPr lang="es-SV" sz="1400" dirty="0"/>
          </a:p>
          <a:p>
            <a:pPr algn="just">
              <a:buFont typeface="Arial" charset="0"/>
              <a:buChar char="•"/>
              <a:defRPr/>
            </a:pPr>
            <a:r>
              <a:rPr lang="es-ES" sz="1400" dirty="0"/>
              <a:t>Autorizar el ingreso a la institución,  de proyectos según los requerimientos necesarios para poder resolver.  </a:t>
            </a:r>
            <a:endParaRPr lang="es-SV" sz="1400" dirty="0"/>
          </a:p>
          <a:p>
            <a:pPr marL="0" indent="0" eaLnBrk="1" hangingPunct="1">
              <a:buFont typeface="Arial" charset="0"/>
              <a:buNone/>
              <a:defRPr/>
            </a:pPr>
            <a:endParaRPr lang="es-SV" altLang="es-SV" sz="1600" b="1" dirty="0"/>
          </a:p>
        </p:txBody>
      </p:sp>
      <p:sp>
        <p:nvSpPr>
          <p:cNvPr id="41987"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Departamento (Unidad) de </a:t>
            </a:r>
            <a:br>
              <a:rPr lang="es-SV" altLang="es-SV" sz="3600">
                <a:solidFill>
                  <a:srgbClr val="000066"/>
                </a:solidFill>
              </a:rPr>
            </a:br>
            <a:r>
              <a:rPr lang="es-SV" altLang="es-SV" sz="3600">
                <a:solidFill>
                  <a:srgbClr val="000066"/>
                </a:solidFill>
              </a:rPr>
              <a:t>Revisión Preliminar, Receptoría y Archivo</a:t>
            </a:r>
          </a:p>
        </p:txBody>
      </p:sp>
      <p:sp>
        <p:nvSpPr>
          <p:cNvPr id="41988" name="2 Marcador de contenido"/>
          <p:cNvSpPr txBox="1">
            <a:spLocks/>
          </p:cNvSpPr>
          <p:nvPr/>
        </p:nvSpPr>
        <p:spPr bwMode="auto">
          <a:xfrm>
            <a:off x="457200" y="16875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9</a:t>
            </a:r>
            <a:endParaRPr lang="es-SV" altLang="es-SV" sz="1400" b="1"/>
          </a:p>
          <a:p>
            <a:pPr>
              <a:spcBef>
                <a:spcPct val="20000"/>
              </a:spcBef>
              <a:buFont typeface="Arial" panose="020B0604020202020204" pitchFamily="34" charset="0"/>
              <a:buNone/>
            </a:pPr>
            <a:r>
              <a:rPr lang="es-SV" altLang="es-SV" sz="1400"/>
              <a:t>Hombres 4</a:t>
            </a:r>
          </a:p>
          <a:p>
            <a:pPr>
              <a:spcBef>
                <a:spcPct val="20000"/>
              </a:spcBef>
              <a:buFont typeface="Arial" panose="020B0604020202020204" pitchFamily="34" charset="0"/>
              <a:buNone/>
            </a:pPr>
            <a:r>
              <a:rPr lang="es-SV" altLang="es-SV" sz="1400"/>
              <a:t>Mujeres 5</a:t>
            </a:r>
            <a:endParaRPr lang="es-ES" altLang="es-SV" sz="1400"/>
          </a:p>
        </p:txBody>
      </p:sp>
      <p:sp>
        <p:nvSpPr>
          <p:cNvPr id="2" name="1 Rectángulo">
            <a:hlinkClick r:id="rId3" action="ppaction://hlinksldjump"/>
          </p:cNvPr>
          <p:cNvSpPr/>
          <p:nvPr/>
        </p:nvSpPr>
        <p:spPr>
          <a:xfrm>
            <a:off x="0" y="2528888"/>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107950" y="2574925"/>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7"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468313" y="2924175"/>
            <a:ext cx="8229600" cy="4751388"/>
          </a:xfrm>
        </p:spPr>
        <p:txBody>
          <a:bodyPr/>
          <a:lstStyle/>
          <a:p>
            <a:pPr eaLnBrk="1" hangingPunct="1">
              <a:buFont typeface="Arial" charset="0"/>
              <a:buChar char="•"/>
              <a:defRPr/>
            </a:pPr>
            <a:r>
              <a:rPr lang="es-ES" sz="1600" b="1" dirty="0"/>
              <a:t>Descripción de Departamento</a:t>
            </a:r>
          </a:p>
          <a:p>
            <a:pPr marL="0" indent="0" algn="just">
              <a:buFont typeface="Arial" charset="0"/>
              <a:buNone/>
              <a:defRPr/>
            </a:pPr>
            <a:r>
              <a:rPr lang="es-ES" sz="1600" dirty="0"/>
              <a:t>El departamento es el encargado de resolver expedientes de Calificación de Lugar,  Revisión Vial y Zonificación y por acuerdo de COAMSS las Legalizaciones de comunidades, los cuales son tramites previos.</a:t>
            </a:r>
          </a:p>
          <a:p>
            <a:pPr marL="0" indent="0" algn="just">
              <a:buFont typeface="Arial" charset="0"/>
              <a:buNone/>
              <a:defRPr/>
            </a:pPr>
            <a:endParaRPr lang="es-SV" sz="1600" dirty="0"/>
          </a:p>
          <a:p>
            <a:pPr algn="just">
              <a:buFont typeface="Arial" charset="0"/>
              <a:buChar char="•"/>
              <a:defRPr/>
            </a:pPr>
            <a:r>
              <a:rPr lang="es-ES" sz="1600" b="1" dirty="0"/>
              <a:t>Funciones  </a:t>
            </a:r>
          </a:p>
          <a:p>
            <a:pPr algn="just">
              <a:buFont typeface="Arial" charset="0"/>
              <a:buChar char="•"/>
              <a:defRPr/>
            </a:pPr>
            <a:r>
              <a:rPr lang="es-ES" sz="1600" dirty="0"/>
              <a:t>Resolver expedientes de Calificación de Lugar, Revisión Vial y Zonificación  y Legalizaciones, que ingresen al departamento en base al marco legal regulatorio.</a:t>
            </a:r>
            <a:endParaRPr lang="es-SV" sz="1600" dirty="0"/>
          </a:p>
          <a:p>
            <a:pPr algn="just">
              <a:buFont typeface="Arial" charset="0"/>
              <a:buChar char="•"/>
              <a:defRPr/>
            </a:pPr>
            <a:r>
              <a:rPr lang="es-ES" sz="1600" dirty="0"/>
              <a:t>Realizar inspecciones de campo de los proyectos en tramite o cuando se amerite.</a:t>
            </a:r>
            <a:endParaRPr lang="es-SV" sz="1600" dirty="0"/>
          </a:p>
          <a:p>
            <a:pPr algn="just">
              <a:buFont typeface="Arial" charset="0"/>
              <a:buChar char="•"/>
              <a:defRPr/>
            </a:pPr>
            <a:r>
              <a:rPr lang="es-ES" sz="1600" dirty="0"/>
              <a:t>Apoyar a los demás departamentos en aspectos puntuales que sean requeridos y a las municipalidades en aspectos Técnicos.</a:t>
            </a:r>
            <a:endParaRPr lang="es-SV" sz="1600" dirty="0"/>
          </a:p>
          <a:p>
            <a:pPr algn="just">
              <a:buFont typeface="Arial" charset="0"/>
              <a:buChar char="•"/>
              <a:defRPr/>
            </a:pPr>
            <a:r>
              <a:rPr lang="es-ES" sz="1600" dirty="0"/>
              <a:t>Dar asistencia técnica  a otros departamentos de la institución, así como  a usuarios externos cuando sea requerido.</a:t>
            </a:r>
            <a:endParaRPr lang="es-SV" sz="1600" b="1" dirty="0"/>
          </a:p>
          <a:p>
            <a:pPr marL="0" indent="0" algn="just" eaLnBrk="1" hangingPunct="1">
              <a:buFont typeface="Arial" charset="0"/>
              <a:buNone/>
              <a:defRPr/>
            </a:pPr>
            <a:endParaRPr lang="es-SV" sz="1400" b="1" dirty="0"/>
          </a:p>
          <a:p>
            <a:pPr eaLnBrk="1" hangingPunct="1">
              <a:buFont typeface="Arial" charset="0"/>
              <a:buChar char="•"/>
              <a:defRPr/>
            </a:pPr>
            <a:endParaRPr lang="es-SV" altLang="es-SV" dirty="0"/>
          </a:p>
        </p:txBody>
      </p:sp>
      <p:sp>
        <p:nvSpPr>
          <p:cNvPr id="43011"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Departamento (Unidad) de </a:t>
            </a:r>
            <a:br>
              <a:rPr lang="es-SV" altLang="es-SV" sz="3600">
                <a:solidFill>
                  <a:srgbClr val="000066"/>
                </a:solidFill>
              </a:rPr>
            </a:br>
            <a:r>
              <a:rPr lang="es-SV" altLang="es-SV" sz="3600">
                <a:solidFill>
                  <a:srgbClr val="000066"/>
                </a:solidFill>
              </a:rPr>
              <a:t>Trámites Previos</a:t>
            </a:r>
          </a:p>
        </p:txBody>
      </p:sp>
      <p:sp>
        <p:nvSpPr>
          <p:cNvPr id="43012" name="2 Marcador de contenido"/>
          <p:cNvSpPr txBox="1">
            <a:spLocks/>
          </p:cNvSpPr>
          <p:nvPr/>
        </p:nvSpPr>
        <p:spPr bwMode="auto">
          <a:xfrm>
            <a:off x="395288" y="18446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600" b="1"/>
              <a:t>Total de Empleados: 6</a:t>
            </a:r>
            <a:endParaRPr lang="es-SV" altLang="es-SV" sz="1600" b="1"/>
          </a:p>
          <a:p>
            <a:pPr>
              <a:spcBef>
                <a:spcPct val="20000"/>
              </a:spcBef>
              <a:buFont typeface="Arial" panose="020B0604020202020204" pitchFamily="34" charset="0"/>
              <a:buNone/>
            </a:pPr>
            <a:r>
              <a:rPr lang="es-SV" altLang="es-SV" sz="1600"/>
              <a:t>Hombres 4</a:t>
            </a:r>
          </a:p>
          <a:p>
            <a:pPr>
              <a:spcBef>
                <a:spcPct val="20000"/>
              </a:spcBef>
              <a:buFont typeface="Arial" panose="020B0604020202020204" pitchFamily="34" charset="0"/>
              <a:buNone/>
            </a:pPr>
            <a:r>
              <a:rPr lang="es-SV" altLang="es-SV" sz="1600"/>
              <a:t>Mujeres 2</a:t>
            </a:r>
            <a:endParaRPr lang="es-ES" altLang="es-SV" sz="1600"/>
          </a:p>
        </p:txBody>
      </p:sp>
      <p:sp>
        <p:nvSpPr>
          <p:cNvPr id="2" name="1 Rectángulo">
            <a:hlinkClick r:id="rId3" action="ppaction://hlinksldjump"/>
          </p:cNvPr>
          <p:cNvSpPr/>
          <p:nvPr/>
        </p:nvSpPr>
        <p:spPr>
          <a:xfrm>
            <a:off x="-15875" y="2773363"/>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2 Marcador de contenido"/>
          <p:cNvSpPr>
            <a:spLocks noGrp="1"/>
          </p:cNvSpPr>
          <p:nvPr>
            <p:ph idx="1"/>
          </p:nvPr>
        </p:nvSpPr>
        <p:spPr>
          <a:xfrm>
            <a:off x="468313" y="2636838"/>
            <a:ext cx="8229600" cy="4895850"/>
          </a:xfrm>
        </p:spPr>
        <p:txBody>
          <a:bodyPr/>
          <a:lstStyle/>
          <a:p>
            <a:pPr eaLnBrk="1" hangingPunct="1">
              <a:buFont typeface="Arial" charset="0"/>
              <a:buChar char="•"/>
              <a:defRPr/>
            </a:pPr>
            <a:r>
              <a:rPr lang="es-SV" altLang="es-SV" sz="1400" b="1" dirty="0"/>
              <a:t>Descripción de la Unidad</a:t>
            </a:r>
          </a:p>
          <a:p>
            <a:pPr marL="0" indent="0" algn="just" eaLnBrk="1" hangingPunct="1">
              <a:buFont typeface="Arial" charset="0"/>
              <a:buNone/>
              <a:defRPr/>
            </a:pPr>
            <a:r>
              <a:rPr lang="es-ES" sz="1400" dirty="0"/>
              <a:t>Diseñar, planificar, gestionar y coordinar la ejecución de acciones de desarrollo social y económico del AMSS vinculando internamente con la Subdirección de Control del Desarrollo Urbano y Subdirección de Planificación e Investigación y externamente con las catorce Alcaldías Municipales del Área Metropolitana de San Salvador, gobierno nacional, organizaciones sociales, entidades de la cooperación y redes de conocimiento o interacción en las temáticas. </a:t>
            </a:r>
          </a:p>
          <a:p>
            <a:pPr marL="0" indent="0" algn="just" eaLnBrk="1" hangingPunct="1">
              <a:buFont typeface="Arial" charset="0"/>
              <a:buNone/>
              <a:defRPr/>
            </a:pPr>
            <a:endParaRPr lang="es-SV" altLang="es-SV" sz="1400" b="1" dirty="0"/>
          </a:p>
          <a:p>
            <a:pPr algn="just" eaLnBrk="1" hangingPunct="1">
              <a:defRPr/>
            </a:pPr>
            <a:r>
              <a:rPr lang="es-ES" sz="1400" b="1" dirty="0"/>
              <a:t>Funciones </a:t>
            </a:r>
          </a:p>
          <a:p>
            <a:pPr algn="just">
              <a:buFont typeface="Arial" charset="0"/>
              <a:buChar char="•"/>
              <a:defRPr/>
            </a:pPr>
            <a:r>
              <a:rPr lang="es-ES" sz="1400" dirty="0"/>
              <a:t>Coordinar, dirigir la formulación, gestión, ejecución y evaluación de acciones, actividades y proyectos sobre Desarrollo Social y Económico para el AMSS que sean apoyados técnica y/o financieramente por Agencias de Cooperación Internacional, gobierno central u otras entidades.</a:t>
            </a:r>
            <a:endParaRPr lang="es-SV" sz="1400" dirty="0"/>
          </a:p>
          <a:p>
            <a:pPr algn="just">
              <a:buFont typeface="Arial" charset="0"/>
              <a:buChar char="•"/>
              <a:defRPr/>
            </a:pPr>
            <a:r>
              <a:rPr lang="es-ES" sz="1400" dirty="0"/>
              <a:t>Coordinar y dirigir la formulación y elaboración de instrumentos técnicos y regulatorios de desarrollo social y económico como: políticas, planes, propuestas de ordenanzas  elaboradas desde o para COAMSS/OPAMSS o las 14 municipalidades del AMSS.</a:t>
            </a:r>
            <a:endParaRPr lang="es-SV" sz="1400" dirty="0"/>
          </a:p>
          <a:p>
            <a:pPr algn="just">
              <a:buFont typeface="Arial" charset="0"/>
              <a:buChar char="•"/>
              <a:defRPr/>
            </a:pPr>
            <a:r>
              <a:rPr lang="es-ES" sz="1400" dirty="0"/>
              <a:t>Facilitar asesoría técnica en materia de Desarrollo Social y Económico a: la Dirección Ejecutiva, las distintas dependencias de la Subdirección de Control del Desarrollo Urbano y la Subdirección de Planificación e Investigación y a los Concejos Municipales de las catorce Alcaldías Municipales del AMSS.</a:t>
            </a:r>
            <a:endParaRPr lang="es-SV" sz="1400" dirty="0"/>
          </a:p>
          <a:p>
            <a:pPr marL="0" indent="0">
              <a:buFont typeface="Arial" charset="0"/>
              <a:buNone/>
              <a:defRPr/>
            </a:pPr>
            <a:br>
              <a:rPr lang="es-ES" sz="1600" dirty="0">
                <a:solidFill>
                  <a:srgbClr val="FF0000"/>
                </a:solidFill>
              </a:rPr>
            </a:br>
            <a:r>
              <a:rPr lang="es-ES" sz="1600" dirty="0">
                <a:solidFill>
                  <a:srgbClr val="FF0000"/>
                </a:solidFill>
              </a:rPr>
              <a:t> </a:t>
            </a:r>
            <a:endParaRPr lang="es-SV" sz="1600" dirty="0">
              <a:solidFill>
                <a:srgbClr val="FF0000"/>
              </a:solidFill>
            </a:endParaRPr>
          </a:p>
          <a:p>
            <a:pPr algn="just" eaLnBrk="1" hangingPunct="1">
              <a:defRPr/>
            </a:pPr>
            <a:endParaRPr lang="es-ES" sz="1600" b="1" dirty="0"/>
          </a:p>
          <a:p>
            <a:pPr marL="0" indent="0" algn="just" eaLnBrk="1" hangingPunct="1">
              <a:buFont typeface="Arial" charset="0"/>
              <a:buNone/>
              <a:defRPr/>
            </a:pPr>
            <a:endParaRPr lang="es-SV" sz="1600" b="1" dirty="0"/>
          </a:p>
          <a:p>
            <a:pPr marL="0" indent="0" eaLnBrk="1" hangingPunct="1">
              <a:buFont typeface="Arial" charset="0"/>
              <a:buNone/>
              <a:defRPr/>
            </a:pPr>
            <a:endParaRPr lang="es-SV" altLang="es-SV" sz="1600" b="1" dirty="0"/>
          </a:p>
          <a:p>
            <a:pPr marL="0" indent="0" eaLnBrk="1" hangingPunct="1">
              <a:buFont typeface="Arial" charset="0"/>
              <a:buNone/>
              <a:defRPr/>
            </a:pPr>
            <a:endParaRPr lang="es-SV" altLang="es-SV" sz="1600" b="1" dirty="0"/>
          </a:p>
        </p:txBody>
      </p:sp>
      <p:sp>
        <p:nvSpPr>
          <p:cNvPr id="44035"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Subdirección de Desarrollo </a:t>
            </a:r>
            <a:br>
              <a:rPr lang="es-SV" altLang="es-SV" sz="3600">
                <a:solidFill>
                  <a:srgbClr val="000066"/>
                </a:solidFill>
              </a:rPr>
            </a:br>
            <a:r>
              <a:rPr lang="es-SV" altLang="es-SV" sz="3600">
                <a:solidFill>
                  <a:srgbClr val="000066"/>
                </a:solidFill>
              </a:rPr>
              <a:t>Social y Económico </a:t>
            </a:r>
          </a:p>
        </p:txBody>
      </p:sp>
      <p:sp>
        <p:nvSpPr>
          <p:cNvPr id="44036" name="2 Marcador de contenido"/>
          <p:cNvSpPr txBox="1">
            <a:spLocks/>
          </p:cNvSpPr>
          <p:nvPr/>
        </p:nvSpPr>
        <p:spPr bwMode="auto">
          <a:xfrm>
            <a:off x="457200" y="16875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0</a:t>
            </a:r>
            <a:endParaRPr lang="es-ES" altLang="es-SV" sz="1400"/>
          </a:p>
        </p:txBody>
      </p:sp>
      <p:sp>
        <p:nvSpPr>
          <p:cNvPr id="2" name="1 Rectángulo">
            <a:hlinkClick r:id="rId3" action="ppaction://hlinksldjump"/>
          </p:cNvPr>
          <p:cNvSpPr/>
          <p:nvPr/>
        </p:nvSpPr>
        <p:spPr>
          <a:xfrm>
            <a:off x="11113"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476250" y="2619375"/>
            <a:ext cx="8229600" cy="4751388"/>
          </a:xfrm>
        </p:spPr>
        <p:txBody>
          <a:bodyPr/>
          <a:lstStyle/>
          <a:p>
            <a:pPr eaLnBrk="1" hangingPunct="1">
              <a:buFont typeface="Arial" charset="0"/>
              <a:buChar char="•"/>
              <a:defRPr/>
            </a:pPr>
            <a:r>
              <a:rPr lang="es-ES" sz="1400" b="1" dirty="0"/>
              <a:t>Descripción de la Unidad </a:t>
            </a:r>
            <a:endParaRPr lang="es-SV" sz="1400" dirty="0"/>
          </a:p>
          <a:p>
            <a:pPr marL="0" indent="0" algn="just">
              <a:buFont typeface="Arial" charset="0"/>
              <a:buNone/>
              <a:defRPr/>
            </a:pPr>
            <a:r>
              <a:rPr lang="es-ES" sz="1400" dirty="0"/>
              <a:t>El Área de Residuos Sólidos, es la encargada de apoyar técnicamente a través de la OPAMSS a las Alcaldías del Área Metropolitana de San Salvador, en el campo de la Gestión Integral de los Desechos Sólidos, como componente de la Política de Desarrollo Metropolitano en materia social referido a los servicios públicos de gestión y Control de Desechos Sólidos.</a:t>
            </a:r>
          </a:p>
          <a:p>
            <a:pPr marL="0" indent="0" algn="just">
              <a:buFont typeface="Arial" charset="0"/>
              <a:buNone/>
              <a:defRPr/>
            </a:pPr>
            <a:endParaRPr lang="es-SV" sz="1400" dirty="0"/>
          </a:p>
          <a:p>
            <a:pPr algn="just">
              <a:defRPr/>
            </a:pPr>
            <a:r>
              <a:rPr lang="es-ES" sz="1400" b="1" i="1" dirty="0"/>
              <a:t>Funciones</a:t>
            </a:r>
          </a:p>
          <a:p>
            <a:pPr algn="just">
              <a:buFont typeface="Arial" charset="0"/>
              <a:buChar char="•"/>
              <a:defRPr/>
            </a:pPr>
            <a:r>
              <a:rPr lang="es-ES" sz="1400" dirty="0"/>
              <a:t>Actuar como órgano especializado de asesoría para la prestación del servicio de manejo de los residuos sólidos para el AMSS.</a:t>
            </a:r>
            <a:endParaRPr lang="es-SV" sz="1400" dirty="0"/>
          </a:p>
          <a:p>
            <a:pPr algn="just">
              <a:buFont typeface="Arial" charset="0"/>
              <a:buChar char="•"/>
              <a:defRPr/>
            </a:pPr>
            <a:r>
              <a:rPr lang="es-ES" sz="1400" dirty="0"/>
              <a:t>Prestar la asistencia técnica necesaria a las municipalidades del AMSS para que la prestación de  sus servicios de manejo de los Residuos Sólidos, alcancen las metas y objetivos establecidos en el Plan Maestro.</a:t>
            </a:r>
            <a:endParaRPr lang="es-SV" sz="1400" dirty="0"/>
          </a:p>
          <a:p>
            <a:pPr algn="just">
              <a:buFont typeface="Arial" charset="0"/>
              <a:buChar char="•"/>
              <a:defRPr/>
            </a:pPr>
            <a:r>
              <a:rPr lang="es-ES" sz="1400" dirty="0"/>
              <a:t>Asesorar a las municipalidades en el diseño de rutas para lograr mayor efectividad en la recolección y disminuir costos en la prestación de ese servicio.</a:t>
            </a:r>
            <a:endParaRPr lang="es-SV" sz="1400" dirty="0"/>
          </a:p>
          <a:p>
            <a:pPr algn="just">
              <a:buFont typeface="Arial" charset="0"/>
              <a:buChar char="•"/>
              <a:defRPr/>
            </a:pPr>
            <a:r>
              <a:rPr lang="es-ES" sz="1400" dirty="0"/>
              <a:t>El control cuantitativo aleatorio de los residuos sólidos enviados por las Alcaldías del AMSS al relleno sanitario de MIDES, SEM de CV.</a:t>
            </a:r>
            <a:endParaRPr lang="es-SV" sz="1400" dirty="0"/>
          </a:p>
          <a:p>
            <a:pPr algn="just">
              <a:buFont typeface="Arial" charset="0"/>
              <a:buChar char="•"/>
              <a:defRPr/>
            </a:pPr>
            <a:r>
              <a:rPr lang="es-ES" sz="1400" dirty="0"/>
              <a:t>La supervisión ambiental de las operaciones del relleno sanitario de MIDES.</a:t>
            </a:r>
            <a:br>
              <a:rPr lang="es-ES" sz="1400" dirty="0"/>
            </a:br>
            <a:r>
              <a:rPr lang="es-ES" sz="1400" dirty="0"/>
              <a:t> </a:t>
            </a:r>
            <a:endParaRPr lang="es-SV" sz="1400" dirty="0"/>
          </a:p>
          <a:p>
            <a:pPr>
              <a:defRPr/>
            </a:pPr>
            <a:endParaRPr lang="es-ES" sz="1400" b="1" i="1" dirty="0"/>
          </a:p>
          <a:p>
            <a:pPr algn="just" eaLnBrk="1" hangingPunct="1">
              <a:defRPr/>
            </a:pPr>
            <a:endParaRPr lang="es-ES" sz="1400" b="1" dirty="0">
              <a:solidFill>
                <a:srgbClr val="FF0000"/>
              </a:solidFill>
            </a:endParaRPr>
          </a:p>
        </p:txBody>
      </p:sp>
      <p:sp>
        <p:nvSpPr>
          <p:cNvPr id="45059" name="1 Título"/>
          <p:cNvSpPr>
            <a:spLocks noGrp="1"/>
          </p:cNvSpPr>
          <p:nvPr>
            <p:ph type="title"/>
          </p:nvPr>
        </p:nvSpPr>
        <p:spPr>
          <a:xfrm>
            <a:off x="457200" y="485775"/>
            <a:ext cx="8229600" cy="1143000"/>
          </a:xfrm>
        </p:spPr>
        <p:txBody>
          <a:bodyPr/>
          <a:lstStyle/>
          <a:p>
            <a:pPr eaLnBrk="1" hangingPunct="1"/>
            <a:r>
              <a:rPr lang="es-SV" altLang="es-SV" sz="3600">
                <a:solidFill>
                  <a:srgbClr val="000066"/>
                </a:solidFill>
              </a:rPr>
              <a:t>Unidad para el Manejo de Empresas Sociales y Residuos Solidos </a:t>
            </a:r>
          </a:p>
        </p:txBody>
      </p:sp>
      <p:sp>
        <p:nvSpPr>
          <p:cNvPr id="45060" name="2 Marcador de contenido"/>
          <p:cNvSpPr txBox="1">
            <a:spLocks/>
          </p:cNvSpPr>
          <p:nvPr/>
        </p:nvSpPr>
        <p:spPr bwMode="auto">
          <a:xfrm>
            <a:off x="457200" y="1700213"/>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5</a:t>
            </a:r>
            <a:endParaRPr lang="es-SV" altLang="es-SV" sz="1400" b="1"/>
          </a:p>
          <a:p>
            <a:pPr>
              <a:spcBef>
                <a:spcPct val="20000"/>
              </a:spcBef>
              <a:buFont typeface="Arial" panose="020B0604020202020204" pitchFamily="34" charset="0"/>
              <a:buNone/>
            </a:pPr>
            <a:r>
              <a:rPr lang="es-SV" altLang="es-SV" sz="1400"/>
              <a:t>Hombres 4</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438150" y="2586038"/>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3"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6082" name="2 Marcador de contenido"/>
          <p:cNvSpPr>
            <a:spLocks noGrp="1"/>
          </p:cNvSpPr>
          <p:nvPr>
            <p:ph idx="1"/>
          </p:nvPr>
        </p:nvSpPr>
        <p:spPr>
          <a:xfrm>
            <a:off x="395288" y="2781300"/>
            <a:ext cx="8229600" cy="4752975"/>
          </a:xfrm>
        </p:spPr>
        <p:txBody>
          <a:bodyPr/>
          <a:lstStyle/>
          <a:p>
            <a:pPr eaLnBrk="1" hangingPunct="1"/>
            <a:r>
              <a:rPr lang="es-ES" altLang="es-SV" sz="1400" b="1"/>
              <a:t>Descripción de la Unidad</a:t>
            </a:r>
          </a:p>
          <a:p>
            <a:pPr algn="just"/>
            <a:r>
              <a:rPr lang="es-ES" altLang="es-SV" sz="1400"/>
              <a:t>Diseñar, planificar y coordinar la asesoría técnica, acompañamiento y acciones realizadas en materia de desarrollo económico y cohesión social en las 14 municipalidades que conforman el AMSS, al tiempo de actuar como un interlocutora entre actores diversos en quienes promueve el trabajo articulado, la coordinación político-técnica, la generación de información socioeconómica y la territorialización de políticas públicas; acorde a lo establecido en el Plan Operativo Anual de la unidad de OPAMSS vinculado al Plan Estratégico COAMSS/OPAMSS quinquenal, el Plan de Desarrollo Territorial del AMSS y las políticas metropolitanas de corte social y económico que estén vigentes.</a:t>
            </a:r>
          </a:p>
          <a:p>
            <a:pPr algn="just"/>
            <a:endParaRPr lang="es-ES" altLang="es-SV" sz="1400" b="1"/>
          </a:p>
          <a:p>
            <a:pPr algn="just" eaLnBrk="1" hangingPunct="1"/>
            <a:r>
              <a:rPr lang="es-ES" altLang="es-SV" sz="1400" b="1"/>
              <a:t>Funciones</a:t>
            </a:r>
          </a:p>
          <a:p>
            <a:pPr algn="just" eaLnBrk="1" hangingPunct="1"/>
            <a:r>
              <a:rPr lang="es-ES" altLang="es-SV" sz="1400"/>
              <a:t>Fortalecer la capacidad de los gobiernos y actores locales, para que en conjunto con la OPAMSS y con la Red de agentes municipales y de Organismos no Gubernamentales para el desarrollo del AMSS, propongan al Concejo de Alcaldes del Área Metropolitana de San Salvador (COAMSS), estrategias y políticas, mecanismos y herramientas de desarrollo social y económico eficientes e innovadoras. </a:t>
            </a:r>
          </a:p>
          <a:p>
            <a:pPr algn="just" eaLnBrk="1" hangingPunct="1"/>
            <a:r>
              <a:rPr lang="es-ES" altLang="es-SV" sz="1400"/>
              <a:t>Fortalecer capacidades técnicas de referentes municipales vinculados a áreas sociales y económicas de los 14 municipios del AMSS.</a:t>
            </a:r>
            <a:endParaRPr lang="es-SV" altLang="es-SV" sz="1400"/>
          </a:p>
          <a:p>
            <a:pPr algn="just" eaLnBrk="1" hangingPunct="1"/>
            <a:endParaRPr lang="es-ES" altLang="es-SV" sz="1400" b="1"/>
          </a:p>
          <a:p>
            <a:pPr algn="just" eaLnBrk="1" hangingPunct="1"/>
            <a:endParaRPr lang="es-ES" altLang="es-SV" sz="1400" b="1"/>
          </a:p>
        </p:txBody>
      </p:sp>
      <p:sp>
        <p:nvSpPr>
          <p:cNvPr id="46083" name="1 Título"/>
          <p:cNvSpPr>
            <a:spLocks noGrp="1"/>
          </p:cNvSpPr>
          <p:nvPr>
            <p:ph type="title"/>
          </p:nvPr>
        </p:nvSpPr>
        <p:spPr>
          <a:xfrm>
            <a:off x="539750" y="476250"/>
            <a:ext cx="8229600" cy="1143000"/>
          </a:xfrm>
        </p:spPr>
        <p:txBody>
          <a:bodyPr/>
          <a:lstStyle/>
          <a:p>
            <a:pPr eaLnBrk="1" hangingPunct="1"/>
            <a:r>
              <a:rPr lang="es-SV" altLang="es-SV" sz="3600">
                <a:solidFill>
                  <a:srgbClr val="000066"/>
                </a:solidFill>
              </a:rPr>
              <a:t>Unidad de Desarrollo </a:t>
            </a:r>
            <a:br>
              <a:rPr lang="es-SV" altLang="es-SV" sz="3600">
                <a:solidFill>
                  <a:srgbClr val="000066"/>
                </a:solidFill>
              </a:rPr>
            </a:br>
            <a:r>
              <a:rPr lang="es-SV" altLang="es-SV" sz="3600">
                <a:solidFill>
                  <a:srgbClr val="000066"/>
                </a:solidFill>
              </a:rPr>
              <a:t>Económico y Cohesión Social</a:t>
            </a:r>
          </a:p>
        </p:txBody>
      </p:sp>
      <p:sp>
        <p:nvSpPr>
          <p:cNvPr id="46084" name="2 Marcador de contenido"/>
          <p:cNvSpPr txBox="1">
            <a:spLocks/>
          </p:cNvSpPr>
          <p:nvPr/>
        </p:nvSpPr>
        <p:spPr bwMode="auto">
          <a:xfrm>
            <a:off x="474663" y="1747838"/>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3</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3</a:t>
            </a:r>
            <a:endParaRPr lang="es-ES" altLang="es-SV" sz="1400"/>
          </a:p>
        </p:txBody>
      </p:sp>
      <p:sp>
        <p:nvSpPr>
          <p:cNvPr id="2" name="1 Rectángulo">
            <a:hlinkClick r:id="rId4" action="ppaction://hlinksldjump"/>
          </p:cNvPr>
          <p:cNvSpPr/>
          <p:nvPr/>
        </p:nvSpPr>
        <p:spPr>
          <a:xfrm>
            <a:off x="-11113" y="2492375"/>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4"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1 Título"/>
          <p:cNvSpPr>
            <a:spLocks noGrp="1"/>
          </p:cNvSpPr>
          <p:nvPr>
            <p:ph type="title"/>
          </p:nvPr>
        </p:nvSpPr>
        <p:spPr>
          <a:xfrm>
            <a:off x="457200" y="341313"/>
            <a:ext cx="8229600" cy="1143000"/>
          </a:xfrm>
        </p:spPr>
        <p:txBody>
          <a:bodyPr/>
          <a:lstStyle/>
          <a:p>
            <a:pPr eaLnBrk="1" hangingPunct="1"/>
            <a:r>
              <a:rPr lang="es-SV" altLang="es-SV">
                <a:solidFill>
                  <a:srgbClr val="000066"/>
                </a:solidFill>
              </a:rPr>
              <a:t>Comisiones de COAMSS</a:t>
            </a:r>
          </a:p>
        </p:txBody>
      </p:sp>
      <p:sp>
        <p:nvSpPr>
          <p:cNvPr id="2" name="1 Rectángulo">
            <a:hlinkClick r:id="rId3" action="ppaction://hlinksldjump"/>
          </p:cNvPr>
          <p:cNvSpPr/>
          <p:nvPr/>
        </p:nvSpPr>
        <p:spPr>
          <a:xfrm>
            <a:off x="-7938" y="0"/>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4" name="2 Marcador de contenido"/>
          <p:cNvSpPr>
            <a:spLocks noGrp="1"/>
          </p:cNvSpPr>
          <p:nvPr>
            <p:ph idx="1"/>
          </p:nvPr>
        </p:nvSpPr>
        <p:spPr>
          <a:xfrm>
            <a:off x="215900" y="1403350"/>
            <a:ext cx="8712200" cy="5472113"/>
          </a:xfrm>
        </p:spPr>
        <p:txBody>
          <a:bodyPr/>
          <a:lstStyle/>
          <a:p>
            <a:pPr algn="just">
              <a:defRPr/>
            </a:pPr>
            <a:r>
              <a:rPr lang="es-ES" sz="1400" b="1" dirty="0"/>
              <a:t>Comisión de Gestión de Planes y Desarrollo Institucional</a:t>
            </a:r>
            <a:r>
              <a:rPr lang="es-ES" sz="1400" dirty="0"/>
              <a:t>, que tendrá entre otras las siguientes funciones: </a:t>
            </a:r>
            <a:r>
              <a:rPr lang="es-ES" sz="1400" b="1" dirty="0"/>
              <a:t>a)</a:t>
            </a:r>
            <a:r>
              <a:rPr lang="es-ES" sz="1400" dirty="0"/>
              <a:t> Promover, impulsar y dar seguimiento a los planes de trabajo del COAMSS; </a:t>
            </a:r>
            <a:r>
              <a:rPr lang="es-ES" sz="1400" b="1" dirty="0"/>
              <a:t>b)</a:t>
            </a:r>
            <a:r>
              <a:rPr lang="es-ES" sz="1400" dirty="0"/>
              <a:t> Conocer y dar seguimiento a los planes de los entes ejecutores del COAMSS: </a:t>
            </a:r>
            <a:r>
              <a:rPr lang="es-ES" sz="1400" b="1" dirty="0"/>
              <a:t>c)</a:t>
            </a:r>
            <a:r>
              <a:rPr lang="es-ES" sz="1400" dirty="0"/>
              <a:t> Proponer el desarrollo de nuevos planes e iniciativas de cambios en el COAMSS y sus entes ejecutores. </a:t>
            </a:r>
            <a:r>
              <a:rPr lang="es-ES" sz="1400" b="1" dirty="0"/>
              <a:t>d)</a:t>
            </a:r>
            <a:r>
              <a:rPr lang="es-ES" sz="1400" dirty="0"/>
              <a:t> Definir funciones de comisiones; </a:t>
            </a:r>
            <a:r>
              <a:rPr lang="es-ES" sz="1400" b="1" dirty="0"/>
              <a:t>e)</a:t>
            </a:r>
            <a:r>
              <a:rPr lang="es-ES" sz="1400" dirty="0"/>
              <a:t> Conocer y proponer reglamentos, normativas relacionadas con el funcionamiento del COAMSS y sus entes ejecutores.</a:t>
            </a:r>
          </a:p>
          <a:p>
            <a:pPr algn="just">
              <a:defRPr/>
            </a:pPr>
            <a:r>
              <a:rPr lang="es-SV" altLang="es-SV" sz="1400" b="1" dirty="0"/>
              <a:t>Comisión de Gestión de Territorio, </a:t>
            </a:r>
            <a:r>
              <a:rPr lang="es-SV" altLang="es-SV" sz="1400" dirty="0"/>
              <a:t>que tendrá entre otras las siguientes funciones: </a:t>
            </a:r>
            <a:r>
              <a:rPr lang="es-SV" altLang="es-SV" sz="1400" b="1" dirty="0"/>
              <a:t>a)</a:t>
            </a:r>
            <a:r>
              <a:rPr lang="es-SV" altLang="es-SV" sz="1400" dirty="0"/>
              <a:t> Conocer y coordinar planes de desarrollo y de ordenamiento territorial relacionados con el AMSS; </a:t>
            </a:r>
            <a:r>
              <a:rPr lang="es-SV" altLang="es-SV" sz="1400" b="1" dirty="0"/>
              <a:t>b) </a:t>
            </a:r>
            <a:r>
              <a:rPr lang="es-SV" altLang="es-SV" sz="1400" dirty="0"/>
              <a:t>Conocer y dar seguimiento a todos los temas de decisión del COAMSS relacionados con el desarrollo urbano del territorio; </a:t>
            </a:r>
            <a:r>
              <a:rPr lang="es-SV" altLang="es-SV" sz="1400" b="1" dirty="0"/>
              <a:t>c) </a:t>
            </a:r>
            <a:r>
              <a:rPr lang="es-SV" altLang="es-SV" sz="1400" dirty="0"/>
              <a:t>Promover la coordinación interinstitucional de intervenciones en el AMSS en materia de desarrollo territorial y urbano.</a:t>
            </a:r>
          </a:p>
          <a:p>
            <a:pPr algn="just">
              <a:defRPr/>
            </a:pPr>
            <a:r>
              <a:rPr lang="es-SV" altLang="es-SV" sz="1400" b="1" dirty="0"/>
              <a:t>Comisión de Gestión del Desarrollo Económico Local, </a:t>
            </a:r>
            <a:r>
              <a:rPr lang="es-SV" altLang="es-SV" sz="1400" dirty="0"/>
              <a:t>que tendrá entre otras las siguientes funciones: </a:t>
            </a:r>
            <a:r>
              <a:rPr lang="es-SV" altLang="es-SV" sz="1400" b="1" dirty="0"/>
              <a:t>a) </a:t>
            </a:r>
            <a:r>
              <a:rPr lang="es-SV" altLang="es-SV" sz="1400" dirty="0"/>
              <a:t>Conocer, coordinar y dar seguimiento a todas las intervenciones en los municipios del AMSS que tengan un impacto económico en su población;  </a:t>
            </a:r>
            <a:r>
              <a:rPr lang="es-SV" altLang="es-SV" sz="1400" b="1" dirty="0"/>
              <a:t>b) </a:t>
            </a:r>
            <a:r>
              <a:rPr lang="es-SV" altLang="es-SV" sz="1400" dirty="0"/>
              <a:t>Promover proyectos y programas metropolitanos o microregionales dentro del AMSS relacionados con los procesos de desarrollo económico de estos.</a:t>
            </a:r>
          </a:p>
          <a:p>
            <a:pPr algn="just">
              <a:defRPr/>
            </a:pPr>
            <a:r>
              <a:rPr lang="es-SV" altLang="es-SV" sz="1400" b="1" dirty="0"/>
              <a:t>Comisión de Gestión del Medio Ambiente y Salud, </a:t>
            </a:r>
            <a:r>
              <a:rPr lang="es-SV" altLang="es-SV" sz="1400" dirty="0"/>
              <a:t>que tendrá entre otras las siguientes funciones: </a:t>
            </a:r>
            <a:r>
              <a:rPr lang="es-SV" altLang="es-SV" sz="1400" b="1" dirty="0"/>
              <a:t>a)</a:t>
            </a:r>
            <a:r>
              <a:rPr lang="es-SV" altLang="es-SV" sz="1400" dirty="0"/>
              <a:t> Conocer, coordinar y dar seguimiento a todas las intervenciones en los Municipios del AMSS que tengan un impacto en el medio ambiente del AMSS, </a:t>
            </a:r>
            <a:r>
              <a:rPr lang="es-SV" altLang="es-SV" sz="1400" b="1" dirty="0"/>
              <a:t>b)</a:t>
            </a:r>
            <a:r>
              <a:rPr lang="es-SV" altLang="es-SV" sz="1400" dirty="0"/>
              <a:t> Promover proyectos, programas y planes metropolitanos de conservación o renovación del medio ambiente y conservación de los recursos naturales, así como de salud pública del AMSS.</a:t>
            </a:r>
          </a:p>
          <a:p>
            <a:pPr algn="just">
              <a:defRPr/>
            </a:pPr>
            <a:r>
              <a:rPr lang="es-SV" altLang="es-SV" sz="1400" b="1" dirty="0"/>
              <a:t>Comisión de Cohesión Social, «</a:t>
            </a:r>
            <a:r>
              <a:rPr lang="es-SV" altLang="es-SV" sz="1400" dirty="0"/>
              <a:t>esta comisión tiene la característica que ha sido creada en el período 2009-2012, con el objeto de contribuir a la solución de los problemas sociales en el AMSS». Tiene entre sus líneas de acción las siguientes: </a:t>
            </a:r>
          </a:p>
          <a:p>
            <a:pPr marL="0" indent="0" algn="just">
              <a:buFont typeface="Arial" charset="0"/>
              <a:buNone/>
              <a:defRPr/>
            </a:pPr>
            <a:r>
              <a:rPr lang="es-SV" altLang="es-SV" sz="1400" dirty="0"/>
              <a:t>        </a:t>
            </a:r>
            <a:r>
              <a:rPr lang="es-SV" altLang="es-SV" sz="1400" b="1" dirty="0"/>
              <a:t>a) </a:t>
            </a:r>
            <a:r>
              <a:rPr lang="es-SV" altLang="es-SV" sz="1400" dirty="0"/>
              <a:t>Prevención de la violencia y seguridad ciudadana/ Ciudades Seguras; </a:t>
            </a:r>
          </a:p>
          <a:p>
            <a:pPr marL="0" indent="0" algn="just">
              <a:buFont typeface="Arial" charset="0"/>
              <a:buNone/>
              <a:defRPr/>
            </a:pPr>
            <a:r>
              <a:rPr lang="es-SV" altLang="es-SV" sz="1400" dirty="0"/>
              <a:t>        </a:t>
            </a:r>
            <a:r>
              <a:rPr lang="es-SV" altLang="es-SV" sz="1400" b="1" dirty="0"/>
              <a:t>b) </a:t>
            </a:r>
            <a:r>
              <a:rPr lang="es-SV" altLang="es-SV" sz="1400" dirty="0"/>
              <a:t>Protección de niñez, adolescencia y juventud;</a:t>
            </a:r>
          </a:p>
          <a:p>
            <a:pPr marL="0" indent="0" algn="just">
              <a:buFont typeface="Arial" charset="0"/>
              <a:buNone/>
              <a:defRPr/>
            </a:pPr>
            <a:r>
              <a:rPr lang="es-SV" altLang="es-SV" sz="1400" dirty="0"/>
              <a:t>        </a:t>
            </a:r>
            <a:r>
              <a:rPr lang="es-SV" altLang="es-SV" sz="1400" b="1" dirty="0"/>
              <a:t>c) </a:t>
            </a:r>
            <a:r>
              <a:rPr lang="es-SV" altLang="es-SV" sz="1400" dirty="0"/>
              <a:t>Promoción de Equidad de Género.            </a:t>
            </a:r>
            <a:endParaRPr lang="es-ES" altLang="es-SV" sz="1400" dirty="0"/>
          </a:p>
        </p:txBody>
      </p:sp>
      <p:sp>
        <p:nvSpPr>
          <p:cNvPr id="3" name="2 Rectángulo">
            <a:hlinkClick r:id="rId4" action="ppaction://hlinksldjump"/>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458788" y="2492375"/>
            <a:ext cx="8229600" cy="4968875"/>
          </a:xfrm>
        </p:spPr>
        <p:txBody>
          <a:bodyPr/>
          <a:lstStyle/>
          <a:p>
            <a:pPr>
              <a:buFont typeface="Arial" charset="0"/>
              <a:buChar char="•"/>
              <a:defRPr/>
            </a:pPr>
            <a:r>
              <a:rPr lang="es-ES" sz="1400" b="1" dirty="0"/>
              <a:t>Descripción de la Unidad</a:t>
            </a:r>
          </a:p>
          <a:p>
            <a:pPr marL="0" indent="0" algn="just">
              <a:buFont typeface="Arial" charset="0"/>
              <a:buNone/>
              <a:defRPr/>
            </a:pPr>
            <a:r>
              <a:rPr lang="es-ES" sz="1400" dirty="0"/>
              <a:t>La estrategia del proyecto está dirigida a interiorizar, en agentes del desarrollo de los territorios, el tema del Desarrollo Económico y mejorar el funcionamiento institucional de las municipalidades del Área Metropolitana de San Salvador y la OPAMSS, contribuyendo al desarrollo técnico-organizativo, como las habilidades y actitudes de los técnicos, actores y líderes políticos. En el largo plazo, el proyecto intenta dar un aporte al fortalecimiento de la capacidad de los gobiernos locales y la sociedad civil del AMSS para su inserción en procesos productivos e inducción de procesos de cambio en las tradicionales prácticas de Gobierno local.</a:t>
            </a:r>
          </a:p>
          <a:p>
            <a:pPr marL="0" indent="0" algn="just">
              <a:buFont typeface="Arial" charset="0"/>
              <a:buNone/>
              <a:defRPr/>
            </a:pPr>
            <a:endParaRPr lang="es-ES" sz="1400" b="1" dirty="0"/>
          </a:p>
          <a:p>
            <a:pPr algn="just">
              <a:defRPr/>
            </a:pPr>
            <a:r>
              <a:rPr lang="es-ES" sz="1400" b="1" dirty="0"/>
              <a:t>Funciones</a:t>
            </a:r>
          </a:p>
          <a:p>
            <a:pPr algn="just">
              <a:buFont typeface="Arial" charset="0"/>
              <a:buChar char="•"/>
              <a:defRPr/>
            </a:pPr>
            <a:r>
              <a:rPr lang="es-ES" sz="1400" dirty="0"/>
              <a:t>Fortalecer la capacidad de los gobiernos y actores locales, para que en  conjunto con la OPAMSS y con la Red de agentes municipales y de Organismos no Gubernamentales para el desarrollo del AMSS, propongan al Concejo de Alcaldes del Área Metropolitana de San Salvador (COAMSS), estrategias y políticas de desarrollo económico local eficientes e innovadoras.</a:t>
            </a:r>
            <a:endParaRPr lang="es-SV" sz="1400" dirty="0"/>
          </a:p>
          <a:p>
            <a:pPr algn="just">
              <a:buFont typeface="Arial" charset="0"/>
              <a:buChar char="•"/>
              <a:defRPr/>
            </a:pPr>
            <a:r>
              <a:rPr lang="es-ES" sz="1400" dirty="0"/>
              <a:t>Identificar y movilizar, sin extraerlos de su institución. Los técnicos locales referentes (municipales y7o de organizaciones locales), que participen activamente de los diversos componentes del proyecto.</a:t>
            </a:r>
            <a:endParaRPr lang="es-SV" sz="1400" dirty="0"/>
          </a:p>
          <a:p>
            <a:pPr algn="just">
              <a:buFont typeface="Arial" charset="0"/>
              <a:buChar char="•"/>
              <a:defRPr/>
            </a:pPr>
            <a:r>
              <a:rPr lang="es-ES" sz="1400" dirty="0"/>
              <a:t>Producir instrumentos de elaboración y ejecución de las acciones del proyecto que faciliten la capitalización de las experiencias y la réplica, en otros municipios, de políticas y proyectos similares.</a:t>
            </a:r>
            <a:endParaRPr lang="es-SV" sz="1400" dirty="0"/>
          </a:p>
        </p:txBody>
      </p:sp>
      <p:sp>
        <p:nvSpPr>
          <p:cNvPr id="48131" name="1 Título"/>
          <p:cNvSpPr>
            <a:spLocks noGrp="1"/>
          </p:cNvSpPr>
          <p:nvPr>
            <p:ph type="title"/>
          </p:nvPr>
        </p:nvSpPr>
        <p:spPr>
          <a:xfrm>
            <a:off x="539750" y="476250"/>
            <a:ext cx="8229600" cy="1143000"/>
          </a:xfrm>
        </p:spPr>
        <p:txBody>
          <a:bodyPr/>
          <a:lstStyle/>
          <a:p>
            <a:pPr eaLnBrk="1" hangingPunct="1"/>
            <a:r>
              <a:rPr lang="es-SV" altLang="es-SV" sz="3600">
                <a:solidFill>
                  <a:srgbClr val="000066"/>
                </a:solidFill>
              </a:rPr>
              <a:t>Escuela Metropolitana</a:t>
            </a:r>
          </a:p>
        </p:txBody>
      </p:sp>
      <p:sp>
        <p:nvSpPr>
          <p:cNvPr id="48132" name="2 Marcador de contenido"/>
          <p:cNvSpPr txBox="1">
            <a:spLocks/>
          </p:cNvSpPr>
          <p:nvPr/>
        </p:nvSpPr>
        <p:spPr bwMode="auto">
          <a:xfrm>
            <a:off x="457200" y="14128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4" action="ppaction://hlinksldjump"/>
          </p:cNvPr>
          <p:cNvSpPr/>
          <p:nvPr/>
        </p:nvSpPr>
        <p:spPr>
          <a:xfrm>
            <a:off x="0" y="2297113"/>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6" name="1 Rectángulo">
            <a:hlinkClick r:id="rId4"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457200" y="2349500"/>
            <a:ext cx="8229600" cy="1657350"/>
          </a:xfrm>
        </p:spPr>
        <p:txBody>
          <a:bodyPr/>
          <a:lstStyle/>
          <a:p>
            <a:pPr marL="0" indent="0">
              <a:buFont typeface="Arial" charset="0"/>
              <a:buNone/>
              <a:defRPr/>
            </a:pPr>
            <a:r>
              <a:rPr lang="es-ES" sz="1400" b="1" dirty="0"/>
              <a:t>Descripción de la unidad</a:t>
            </a:r>
            <a:endParaRPr lang="es-SV" sz="1400" b="1" dirty="0"/>
          </a:p>
          <a:p>
            <a:pPr algn="just">
              <a:buFont typeface="Arial" charset="0"/>
              <a:buChar char="•"/>
              <a:defRPr/>
            </a:pPr>
            <a:r>
              <a:rPr lang="es-ES" sz="1400" dirty="0"/>
              <a:t>La oficina del auditor interno ejerce el control posterior mediante exámenes objetivos, sistemáticos y profesionales efectuado con posterioridad a la ejecución de todas las operaciones, actividades, programas y proyectos como un servicio a la máxima autoridad con la finalidad de verificarlas,  evaluarlas y elaborar los respectivos informes que contengan comentarios, conclusiones y recomendaciones, para la oficina del auditor interno, dentro del marco legal del sistema nacional de auditoría de la gestión y administración pública, el ejercicio del control posterior implica una especie de juzgamiento administrativo.</a:t>
            </a:r>
            <a:endParaRPr lang="es-SV" sz="1400" dirty="0"/>
          </a:p>
        </p:txBody>
      </p:sp>
      <p:sp>
        <p:nvSpPr>
          <p:cNvPr id="3" name="1 Título"/>
          <p:cNvSpPr>
            <a:spLocks noGrp="1"/>
          </p:cNvSpPr>
          <p:nvPr>
            <p:ph type="title"/>
          </p:nvPr>
        </p:nvSpPr>
        <p:spPr>
          <a:xfrm>
            <a:off x="457200" y="341313"/>
            <a:ext cx="8229600" cy="1143000"/>
          </a:xfrm>
        </p:spPr>
        <p:txBody>
          <a:bodyPr/>
          <a:lstStyle/>
          <a:p>
            <a:pPr eaLnBrk="1" hangingPunct="1"/>
            <a:r>
              <a:rPr lang="es-SV" altLang="es-SV">
                <a:solidFill>
                  <a:srgbClr val="000066"/>
                </a:solidFill>
              </a:rPr>
              <a:t>Auditor Interno</a:t>
            </a:r>
          </a:p>
        </p:txBody>
      </p:sp>
      <p:sp>
        <p:nvSpPr>
          <p:cNvPr id="5" name="2 Marcador de contenido"/>
          <p:cNvSpPr txBox="1">
            <a:spLocks/>
          </p:cNvSpPr>
          <p:nvPr/>
        </p:nvSpPr>
        <p:spPr bwMode="auto">
          <a:xfrm>
            <a:off x="409575" y="4149725"/>
            <a:ext cx="82296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081"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1400" b="1" dirty="0"/>
              <a:t>Funciones</a:t>
            </a:r>
            <a:endParaRPr lang="es-SV" sz="1400" dirty="0"/>
          </a:p>
          <a:p>
            <a:pPr algn="just">
              <a:defRPr/>
            </a:pPr>
            <a:r>
              <a:rPr lang="es-ES" sz="1400" dirty="0"/>
              <a:t>Efectuar estudios y evaluaciones del control interno de la OPAMSS.</a:t>
            </a:r>
            <a:endParaRPr lang="es-SV" sz="1400" dirty="0"/>
          </a:p>
          <a:p>
            <a:pPr algn="just">
              <a:defRPr/>
            </a:pPr>
            <a:r>
              <a:rPr lang="es-ES" sz="1400" dirty="0"/>
              <a:t>Realizar exámenes de la funciones y prácticas operacionales de la OPAMSS, para promover el incremento de la eficiencia, eficacia y economía.</a:t>
            </a:r>
            <a:endParaRPr lang="es-SV" sz="1400" dirty="0"/>
          </a:p>
          <a:p>
            <a:pPr algn="just">
              <a:defRPr/>
            </a:pPr>
            <a:r>
              <a:rPr lang="es-ES" sz="1400" dirty="0"/>
              <a:t>Desarrollar auditorías especiales en áreas de operación general, técnica, legal y administración de la OPAMSS determinadas por el Concejo de Alcaldes del AMSS y la Dirección Ejecutiva.</a:t>
            </a:r>
          </a:p>
          <a:p>
            <a:pPr algn="just">
              <a:defRPr/>
            </a:pPr>
            <a:r>
              <a:rPr lang="es-ES" sz="1400" dirty="0"/>
              <a:t>Determinar la consistencia en la aplicación de los principios y normas de contabilidad gubernamental.</a:t>
            </a:r>
            <a:endParaRPr lang="es-SV" sz="1400" dirty="0"/>
          </a:p>
          <a:p>
            <a:pPr algn="just">
              <a:defRPr/>
            </a:pPr>
            <a:r>
              <a:rPr lang="es-ES" sz="1400" dirty="0"/>
              <a:t>Mantener un seguimiento de los informes emitidos y las resoluciones adoptadas por el Concejo de Alcaldes y la Dirección Ejecutiva.</a:t>
            </a:r>
            <a:endParaRPr lang="es-SV" sz="1400" dirty="0"/>
          </a:p>
          <a:p>
            <a:pPr>
              <a:defRPr/>
            </a:pPr>
            <a:endParaRPr lang="es-SV" sz="1400" dirty="0"/>
          </a:p>
        </p:txBody>
      </p:sp>
      <p:sp>
        <p:nvSpPr>
          <p:cNvPr id="7173" name="2 Marcador de contenido"/>
          <p:cNvSpPr txBox="1">
            <a:spLocks/>
          </p:cNvSpPr>
          <p:nvPr/>
        </p:nvSpPr>
        <p:spPr bwMode="auto">
          <a:xfrm>
            <a:off x="457200" y="12477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2 </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2222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1 Título"/>
          <p:cNvSpPr>
            <a:spLocks noGrp="1"/>
          </p:cNvSpPr>
          <p:nvPr>
            <p:ph type="title"/>
          </p:nvPr>
        </p:nvSpPr>
        <p:spPr>
          <a:xfrm>
            <a:off x="449263" y="628650"/>
            <a:ext cx="8229600" cy="1143000"/>
          </a:xfrm>
        </p:spPr>
        <p:txBody>
          <a:bodyPr/>
          <a:lstStyle/>
          <a:p>
            <a:pPr eaLnBrk="1" hangingPunct="1"/>
            <a:r>
              <a:rPr lang="es-SV" altLang="es-SV" sz="3600">
                <a:solidFill>
                  <a:srgbClr val="000066"/>
                </a:solidFill>
              </a:rPr>
              <a:t>Asistencia Ejecutiva y Gestión</a:t>
            </a:r>
            <a:br>
              <a:rPr lang="es-SV" altLang="es-SV" sz="3600">
                <a:solidFill>
                  <a:srgbClr val="000066"/>
                </a:solidFill>
              </a:rPr>
            </a:br>
            <a:r>
              <a:rPr lang="es-SV" altLang="es-SV" sz="3600">
                <a:solidFill>
                  <a:srgbClr val="000066"/>
                </a:solidFill>
              </a:rPr>
              <a:t>Estratégica Metropolitana</a:t>
            </a:r>
          </a:p>
        </p:txBody>
      </p:sp>
      <p:sp>
        <p:nvSpPr>
          <p:cNvPr id="7171" name="2 Marcador de contenido"/>
          <p:cNvSpPr>
            <a:spLocks noGrp="1"/>
          </p:cNvSpPr>
          <p:nvPr>
            <p:ph idx="1"/>
          </p:nvPr>
        </p:nvSpPr>
        <p:spPr>
          <a:xfrm>
            <a:off x="455613" y="4149725"/>
            <a:ext cx="8229600" cy="2449513"/>
          </a:xfrm>
        </p:spPr>
        <p:txBody>
          <a:bodyPr/>
          <a:lstStyle/>
          <a:p>
            <a:pPr marL="0" indent="0">
              <a:buFont typeface="Arial" charset="0"/>
              <a:buNone/>
              <a:defRPr/>
            </a:pPr>
            <a:r>
              <a:rPr lang="es-ES" sz="1400" b="1" dirty="0"/>
              <a:t>Funciones</a:t>
            </a:r>
            <a:endParaRPr lang="es-SV" sz="1400" b="1" dirty="0"/>
          </a:p>
          <a:p>
            <a:pPr algn="just">
              <a:buFont typeface="Arial" charset="0"/>
              <a:buChar char="•"/>
              <a:defRPr/>
            </a:pPr>
            <a:r>
              <a:rPr lang="es-ES" sz="1400" dirty="0"/>
              <a:t>Apoyar en todo lo que sea pertinente con organizaciones y entidades de carácter internacional que se relacionen con el ramo</a:t>
            </a:r>
            <a:endParaRPr lang="es-SV" sz="1400" dirty="0"/>
          </a:p>
          <a:p>
            <a:pPr algn="just">
              <a:buFont typeface="Arial" charset="0"/>
              <a:buChar char="•"/>
              <a:defRPr/>
            </a:pPr>
            <a:r>
              <a:rPr lang="es-ES" sz="1400" dirty="0"/>
              <a:t>Estudiar convenios, acuerdos y resoluciones, aplicables para la OPAMSS.</a:t>
            </a:r>
            <a:endParaRPr lang="es-SV" sz="1400" dirty="0"/>
          </a:p>
          <a:p>
            <a:pPr algn="just">
              <a:buFont typeface="Arial" charset="0"/>
              <a:buChar char="•"/>
              <a:defRPr/>
            </a:pPr>
            <a:r>
              <a:rPr lang="es-ES" sz="1400" dirty="0"/>
              <a:t>Apoyar el cumplimiento de los convenios y tratados internacionales en materia de desarrollo municipal, medio ambiente, etc. de los cuales el país es signatario.</a:t>
            </a:r>
            <a:endParaRPr lang="es-SV" sz="1400" dirty="0"/>
          </a:p>
          <a:p>
            <a:pPr algn="just">
              <a:buFont typeface="Arial" charset="0"/>
              <a:buChar char="•"/>
              <a:defRPr/>
            </a:pPr>
            <a:r>
              <a:rPr lang="es-ES" sz="1400" dirty="0"/>
              <a:t>Elaborar informes, dictámenes, memorias y demás documentos requeridos por la dirección superior u organizaciones internacionales.</a:t>
            </a:r>
            <a:endParaRPr lang="es-SV" sz="1400" dirty="0"/>
          </a:p>
          <a:p>
            <a:pPr algn="just">
              <a:buFont typeface="Arial" charset="0"/>
              <a:buChar char="•"/>
              <a:defRPr/>
            </a:pPr>
            <a:r>
              <a:rPr lang="es-ES" sz="1400" dirty="0"/>
              <a:t>Coordinar las relaciones y gestiones con organismos internacionales y ONG’s en materia financiera, de gestión y desarrollo metropolitano.</a:t>
            </a:r>
            <a:endParaRPr lang="es-SV" sz="1400" dirty="0"/>
          </a:p>
        </p:txBody>
      </p:sp>
      <p:sp>
        <p:nvSpPr>
          <p:cNvPr id="8196" name="2 Marcador de contenido"/>
          <p:cNvSpPr txBox="1">
            <a:spLocks/>
          </p:cNvSpPr>
          <p:nvPr/>
        </p:nvSpPr>
        <p:spPr bwMode="auto">
          <a:xfrm>
            <a:off x="481013" y="2852738"/>
            <a:ext cx="8229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Descripción de la unidad</a:t>
            </a:r>
            <a:endParaRPr lang="es-SV" altLang="es-SV" sz="1400"/>
          </a:p>
          <a:p>
            <a:pPr algn="just">
              <a:spcBef>
                <a:spcPct val="20000"/>
              </a:spcBef>
              <a:buFont typeface="Arial" panose="020B0604020202020204" pitchFamily="34" charset="0"/>
              <a:buNone/>
            </a:pPr>
            <a:r>
              <a:rPr lang="es-ES" altLang="es-SV" sz="1400"/>
              <a:t>La oficina de Gestión de la Cooperación Internacional es una establecida para gestionar fondos de cooperantes internacionales y ONG’s con el propósito de mejorar las operaciones, actividades y programas de la OPAMSS y sus dependencias, proyectos y programas; así mismo ejecuta los fondos suministrados  con un enfoque de actividad  profesional sujeta a las estrategias de las OPAMSS.</a:t>
            </a:r>
            <a:endParaRPr lang="es-SV" altLang="es-SV" sz="1400"/>
          </a:p>
          <a:p>
            <a:pPr eaLnBrk="1" hangingPunct="1">
              <a:spcBef>
                <a:spcPct val="20000"/>
              </a:spcBef>
              <a:buFont typeface="Arial" panose="020B0604020202020204" pitchFamily="34" charset="0"/>
              <a:buNone/>
            </a:pPr>
            <a:endParaRPr lang="es-SV" altLang="es-SV" sz="1400"/>
          </a:p>
        </p:txBody>
      </p:sp>
      <p:sp>
        <p:nvSpPr>
          <p:cNvPr id="8197" name="2 Marcador de contenido"/>
          <p:cNvSpPr txBox="1">
            <a:spLocks/>
          </p:cNvSpPr>
          <p:nvPr/>
        </p:nvSpPr>
        <p:spPr bwMode="auto">
          <a:xfrm>
            <a:off x="481013" y="1844675"/>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7" name="6 Rectángulo">
            <a:hlinkClick r:id="rId3" action="ppaction://hlinksldjump"/>
          </p:cNvPr>
          <p:cNvSpPr/>
          <p:nvPr/>
        </p:nvSpPr>
        <p:spPr>
          <a:xfrm>
            <a:off x="179388" y="2852738"/>
            <a:ext cx="9142412" cy="6870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8" name="1 Rectángulo">
            <a:hlinkClick r:id="rId3"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2 Marcador de contenido"/>
          <p:cNvSpPr>
            <a:spLocks noGrp="1"/>
          </p:cNvSpPr>
          <p:nvPr>
            <p:ph idx="1"/>
          </p:nvPr>
        </p:nvSpPr>
        <p:spPr>
          <a:xfrm>
            <a:off x="449263" y="4292600"/>
            <a:ext cx="8229600" cy="2449513"/>
          </a:xfrm>
        </p:spPr>
        <p:txBody>
          <a:bodyPr/>
          <a:lstStyle/>
          <a:p>
            <a:pPr marL="0" indent="0">
              <a:buFont typeface="Arial" charset="0"/>
              <a:buNone/>
              <a:defRPr/>
            </a:pPr>
            <a:r>
              <a:rPr lang="es-ES" sz="1400" b="1" dirty="0"/>
              <a:t>Funciones </a:t>
            </a:r>
            <a:endParaRPr lang="es-SV" sz="1400" dirty="0"/>
          </a:p>
          <a:p>
            <a:pPr>
              <a:buFont typeface="Arial" charset="0"/>
              <a:buChar char="•"/>
              <a:defRPr/>
            </a:pPr>
            <a:r>
              <a:rPr lang="es-ES" sz="1400" dirty="0"/>
              <a:t>Colaborar con las diferentes unidades en el desarrollo de acciones institucionales.</a:t>
            </a:r>
            <a:endParaRPr lang="es-SV" sz="1400" dirty="0"/>
          </a:p>
          <a:p>
            <a:pPr>
              <a:buFont typeface="Arial" charset="0"/>
              <a:buChar char="•"/>
              <a:defRPr/>
            </a:pPr>
            <a:r>
              <a:rPr lang="es-ES" sz="1400" dirty="0"/>
              <a:t>Asesorar y proveer análisis a los alcaldes y dirección Ejecutiva sobre estudios o investigaciones de opinión pública y temas de la realidad nacional.</a:t>
            </a:r>
            <a:endParaRPr lang="es-SV" sz="1400" dirty="0"/>
          </a:p>
          <a:p>
            <a:pPr>
              <a:buFont typeface="Arial" charset="0"/>
              <a:buChar char="•"/>
              <a:defRPr/>
            </a:pPr>
            <a:r>
              <a:rPr lang="es-ES" sz="1400" dirty="0"/>
              <a:t>Operador político para establecer cabildeo o lobbies con las distintas fuerzas políticas vinculadas al COAMSS.</a:t>
            </a:r>
            <a:endParaRPr lang="es-SV" sz="1400" dirty="0"/>
          </a:p>
          <a:p>
            <a:pPr>
              <a:buFont typeface="Arial" charset="0"/>
              <a:buChar char="•"/>
              <a:defRPr/>
            </a:pPr>
            <a:r>
              <a:rPr lang="es-ES" sz="1400" dirty="0"/>
              <a:t>Fortalecer y proyectar la imagen institucional de OPAMSS-COAMSS a través de una política (campaña) publicitaria.</a:t>
            </a:r>
            <a:endParaRPr lang="es-SV" sz="1400" dirty="0"/>
          </a:p>
          <a:p>
            <a:pPr algn="just">
              <a:buFont typeface="Arial" charset="0"/>
              <a:buChar char="•"/>
              <a:defRPr/>
            </a:pPr>
            <a:endParaRPr lang="es-SV" sz="1400" dirty="0"/>
          </a:p>
        </p:txBody>
      </p:sp>
      <p:sp>
        <p:nvSpPr>
          <p:cNvPr id="9219" name="1 Título"/>
          <p:cNvSpPr>
            <a:spLocks noGrp="1"/>
          </p:cNvSpPr>
          <p:nvPr>
            <p:ph type="title"/>
          </p:nvPr>
        </p:nvSpPr>
        <p:spPr>
          <a:xfrm>
            <a:off x="457200" y="620713"/>
            <a:ext cx="8229600" cy="1143000"/>
          </a:xfrm>
        </p:spPr>
        <p:txBody>
          <a:bodyPr/>
          <a:lstStyle/>
          <a:p>
            <a:pPr eaLnBrk="1" hangingPunct="1"/>
            <a:r>
              <a:rPr lang="es-SV" altLang="es-SV" sz="4400">
                <a:solidFill>
                  <a:srgbClr val="000066"/>
                </a:solidFill>
              </a:rPr>
              <a:t>Comunicaciones </a:t>
            </a:r>
          </a:p>
        </p:txBody>
      </p:sp>
      <p:sp>
        <p:nvSpPr>
          <p:cNvPr id="9220" name="2 Marcador de contenido"/>
          <p:cNvSpPr txBox="1">
            <a:spLocks/>
          </p:cNvSpPr>
          <p:nvPr/>
        </p:nvSpPr>
        <p:spPr bwMode="auto">
          <a:xfrm>
            <a:off x="449263" y="2924175"/>
            <a:ext cx="8229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Descripción de la unidad</a:t>
            </a:r>
            <a:endParaRPr lang="es-SV" altLang="es-SV" sz="1400"/>
          </a:p>
          <a:p>
            <a:pPr algn="just">
              <a:spcBef>
                <a:spcPct val="20000"/>
              </a:spcBef>
            </a:pPr>
            <a:r>
              <a:rPr lang="es-ES" altLang="es-SV" sz="1400"/>
              <a:t>Es la unidad encargada de definir y establecer en coordinación con la dirección ejecutiva la política de información y comunicación con las diferentes alcaldías del AMSS y la política informativa para los medios de comunicación desde el consejo de alcaldes (COAMSS) y los planes de Planificación y Ordenamiento territorial en el AMSS. </a:t>
            </a:r>
            <a:endParaRPr lang="es-SV" altLang="es-SV" sz="1400"/>
          </a:p>
          <a:p>
            <a:pPr algn="just">
              <a:spcBef>
                <a:spcPct val="20000"/>
              </a:spcBef>
              <a:buFont typeface="Arial" panose="020B0604020202020204" pitchFamily="34" charset="0"/>
              <a:buNone/>
            </a:pPr>
            <a:endParaRPr lang="es-SV" altLang="es-SV" sz="1400"/>
          </a:p>
        </p:txBody>
      </p:sp>
      <p:sp>
        <p:nvSpPr>
          <p:cNvPr id="9221" name="2 Marcador de contenido"/>
          <p:cNvSpPr txBox="1">
            <a:spLocks/>
          </p:cNvSpPr>
          <p:nvPr/>
        </p:nvSpPr>
        <p:spPr bwMode="auto">
          <a:xfrm>
            <a:off x="458788" y="177165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2" name="1 Rectángulo">
            <a:hlinkClick r:id="rId3" action="ppaction://hlinksldjump"/>
          </p:cNvPr>
          <p:cNvSpPr/>
          <p:nvPr/>
        </p:nvSpPr>
        <p:spPr>
          <a:xfrm>
            <a:off x="158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1 Título"/>
          <p:cNvSpPr>
            <a:spLocks noGrp="1"/>
          </p:cNvSpPr>
          <p:nvPr>
            <p:ph type="title"/>
          </p:nvPr>
        </p:nvSpPr>
        <p:spPr>
          <a:xfrm>
            <a:off x="457200" y="620713"/>
            <a:ext cx="8229600" cy="1143000"/>
          </a:xfrm>
        </p:spPr>
        <p:txBody>
          <a:bodyPr/>
          <a:lstStyle/>
          <a:p>
            <a:pPr eaLnBrk="1" hangingPunct="1"/>
            <a:r>
              <a:rPr lang="es-SV" altLang="es-SV" sz="3600">
                <a:solidFill>
                  <a:srgbClr val="000066"/>
                </a:solidFill>
              </a:rPr>
              <a:t>Gestión de Proyectos </a:t>
            </a:r>
          </a:p>
        </p:txBody>
      </p:sp>
      <p:sp>
        <p:nvSpPr>
          <p:cNvPr id="10243" name="2 Marcador de contenido"/>
          <p:cNvSpPr txBox="1">
            <a:spLocks/>
          </p:cNvSpPr>
          <p:nvPr/>
        </p:nvSpPr>
        <p:spPr bwMode="auto">
          <a:xfrm>
            <a:off x="458788" y="177165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Pendiente</a:t>
            </a:r>
          </a:p>
          <a:p>
            <a:pPr>
              <a:spcBef>
                <a:spcPct val="20000"/>
              </a:spcBef>
              <a:buFont typeface="Arial" panose="020B0604020202020204" pitchFamily="34" charset="0"/>
              <a:buNone/>
            </a:pPr>
            <a:r>
              <a:rPr lang="es-ES" altLang="es-SV" sz="1400" b="1"/>
              <a:t>Total de Empleados: 3  </a:t>
            </a:r>
            <a:endParaRPr lang="es-SV" altLang="es-SV" sz="1400" b="1"/>
          </a:p>
          <a:p>
            <a:pPr>
              <a:spcBef>
                <a:spcPct val="20000"/>
              </a:spcBef>
              <a:buFont typeface="Arial" panose="020B0604020202020204" pitchFamily="34" charset="0"/>
              <a:buNone/>
            </a:pPr>
            <a:r>
              <a:rPr lang="es-SV" altLang="es-SV" sz="1400"/>
              <a:t>Hombres 1</a:t>
            </a:r>
          </a:p>
          <a:p>
            <a:pPr>
              <a:spcBef>
                <a:spcPct val="20000"/>
              </a:spcBef>
              <a:buFont typeface="Arial" panose="020B0604020202020204" pitchFamily="34" charset="0"/>
              <a:buNone/>
            </a:pPr>
            <a:r>
              <a:rPr lang="es-SV" altLang="es-SV" sz="1400"/>
              <a:t>Mujeres 2 </a:t>
            </a:r>
            <a:endParaRPr lang="es-ES" altLang="es-SV" sz="1400"/>
          </a:p>
        </p:txBody>
      </p:sp>
      <p:sp>
        <p:nvSpPr>
          <p:cNvPr id="2" name="1 Rectángulo">
            <a:hlinkClick r:id="rId3" action="ppaction://hlinksldjump"/>
          </p:cNvPr>
          <p:cNvSpPr/>
          <p:nvPr/>
        </p:nvSpPr>
        <p:spPr>
          <a:xfrm>
            <a:off x="-14288" y="4868863"/>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3" name="2 Rectángulo">
            <a:hlinkClick r:id="rId4" action="ppaction://hlinksldjump"/>
          </p:cNvPr>
          <p:cNvSpPr/>
          <p:nvPr/>
        </p:nvSpPr>
        <p:spPr>
          <a:xfrm>
            <a:off x="0" y="2871788"/>
            <a:ext cx="91582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4" name="CuadroTexto 3"/>
          <p:cNvSpPr txBox="1"/>
          <p:nvPr/>
        </p:nvSpPr>
        <p:spPr>
          <a:xfrm>
            <a:off x="427038" y="2852738"/>
            <a:ext cx="8507412" cy="4554537"/>
          </a:xfrm>
          <a:prstGeom prst="rect">
            <a:avLst/>
          </a:prstGeom>
          <a:noFill/>
        </p:spPr>
        <p:txBody>
          <a:bodyPr>
            <a:spAutoFit/>
          </a:bodyPr>
          <a:lstStyle/>
          <a:p>
            <a:pPr>
              <a:defRPr/>
            </a:pPr>
            <a:r>
              <a:rPr lang="es-SV" sz="1400" b="1" dirty="0"/>
              <a:t>Descripción de la Unidad:</a:t>
            </a:r>
          </a:p>
          <a:p>
            <a:pPr algn="just">
              <a:defRPr/>
            </a:pPr>
            <a:r>
              <a:rPr lang="es-SV" sz="1400" dirty="0"/>
              <a:t>Unidad   Encargada de la elaboración y gestión de proyectos estratégicos metropolitanos por el COAMSS/OPAMSS. Apoyando la formulación, gestión y seguimiento a los proyectos de cooperación técnica o financiera no reembolsable de escala metropolitana o micro-regional enfocados al fortalecimiento metropolitano y local.</a:t>
            </a:r>
          </a:p>
          <a:p>
            <a:pPr algn="just">
              <a:defRPr/>
            </a:pPr>
            <a:endParaRPr lang="es-SV" sz="1400" b="1" dirty="0"/>
          </a:p>
          <a:p>
            <a:pPr algn="just">
              <a:defRPr/>
            </a:pPr>
            <a:r>
              <a:rPr lang="es-SV" sz="1400" b="1" dirty="0"/>
              <a:t>Funciones:</a:t>
            </a:r>
          </a:p>
          <a:p>
            <a:pPr algn="just">
              <a:defRPr/>
            </a:pPr>
            <a:endParaRPr lang="es-SV" sz="1400" b="1" dirty="0"/>
          </a:p>
          <a:p>
            <a:pPr marL="171450" indent="-171450" algn="just">
              <a:buFont typeface="Arial" panose="020B0604020202020204" pitchFamily="34" charset="0"/>
              <a:buChar char="•"/>
              <a:defRPr/>
            </a:pPr>
            <a:r>
              <a:rPr lang="es-SV" sz="1200" dirty="0"/>
              <a:t>Elaborar informes, dictámenes, memorias y demás documentos requeridos por la dirección superior u organizaciones internacionales.</a:t>
            </a:r>
          </a:p>
          <a:p>
            <a:pPr marL="171450" indent="-171450" algn="just">
              <a:buFont typeface="Arial" panose="020B0604020202020204" pitchFamily="34" charset="0"/>
              <a:buChar char="•"/>
              <a:defRPr/>
            </a:pPr>
            <a:r>
              <a:rPr lang="es-SV" sz="1200" dirty="0"/>
              <a:t>Formulación de proyectos de cooperación en conjunto con las unidades de trabajo de la OPAMSS.</a:t>
            </a:r>
          </a:p>
          <a:p>
            <a:pPr marL="171450" indent="-171450" algn="just">
              <a:buFont typeface="Arial" panose="020B0604020202020204" pitchFamily="34" charset="0"/>
              <a:buChar char="•"/>
              <a:defRPr/>
            </a:pPr>
            <a:r>
              <a:rPr lang="es-SV" sz="1200" dirty="0"/>
              <a:t>Seguimiento a proyectos de cooperación internacional.</a:t>
            </a:r>
          </a:p>
          <a:p>
            <a:pPr marL="171450" indent="-171450" algn="just">
              <a:buFont typeface="Arial" panose="020B0604020202020204" pitchFamily="34" charset="0"/>
              <a:buChar char="•"/>
              <a:defRPr/>
            </a:pPr>
            <a:r>
              <a:rPr lang="es-SV" sz="1200" dirty="0"/>
              <a:t>Identificar  fuentes de financiamiento para proyectos de cooperación.</a:t>
            </a:r>
          </a:p>
          <a:p>
            <a:pPr marL="171450" indent="-171450" algn="just">
              <a:buFont typeface="Arial" panose="020B0604020202020204" pitchFamily="34" charset="0"/>
              <a:buChar char="•"/>
              <a:defRPr/>
            </a:pPr>
            <a:r>
              <a:rPr lang="es-SV" sz="1200" dirty="0"/>
              <a:t>Coordinar las relaciones y gestiones con organismos internacionales en materia financiera, y desarrollo municipal.</a:t>
            </a:r>
          </a:p>
          <a:p>
            <a:pPr marL="171450" indent="-171450" algn="just">
              <a:buFont typeface="Arial" panose="020B0604020202020204" pitchFamily="34" charset="0"/>
              <a:buChar char="•"/>
              <a:defRPr/>
            </a:pPr>
            <a:r>
              <a:rPr lang="es-SV" sz="1200" dirty="0"/>
              <a:t>Diseñar estrategias de cooperación internacional hacia el desarrollo municipal del área metropolitana, coherentes con los planes nacionales de desarrollo.</a:t>
            </a:r>
          </a:p>
          <a:p>
            <a:pPr marL="171450" indent="-171450" algn="just">
              <a:buFont typeface="Arial" panose="020B0604020202020204" pitchFamily="34" charset="0"/>
              <a:buChar char="•"/>
              <a:defRPr/>
            </a:pPr>
            <a:r>
              <a:rPr lang="es-SV" sz="1200" dirty="0"/>
              <a:t>Coordinar con las entidades de gobierno responsables en materia de cooperación internacional y de registro de planes y proyectos que requieren dicha cooperación.</a:t>
            </a:r>
          </a:p>
          <a:p>
            <a:pPr marL="171450" indent="-171450" algn="just">
              <a:buFont typeface="Arial" panose="020B0604020202020204" pitchFamily="34" charset="0"/>
              <a:buChar char="•"/>
              <a:defRPr/>
            </a:pPr>
            <a:r>
              <a:rPr lang="es-SV" sz="1200" dirty="0"/>
              <a:t>Participar en la elaboración y desarrollo de agendas de misiones internacionales que visitan al COAMSS/OPAMSS.</a:t>
            </a:r>
          </a:p>
          <a:p>
            <a:pPr algn="just">
              <a:defRPr/>
            </a:pPr>
            <a:endParaRPr lang="es-SV" sz="1400" b="1" dirty="0"/>
          </a:p>
          <a:p>
            <a:pPr algn="just">
              <a:defRPr/>
            </a:pPr>
            <a:endParaRPr lang="es-SV" sz="1400" b="1" dirty="0"/>
          </a:p>
          <a:p>
            <a:pPr algn="just">
              <a:defRPr/>
            </a:pPr>
            <a:endParaRPr lang="es-SV" sz="1400" b="1" dirty="0"/>
          </a:p>
          <a:p>
            <a:pPr>
              <a:defRPr/>
            </a:pPr>
            <a:endParaRPr lang="es-SV" dirty="0"/>
          </a:p>
        </p:txBody>
      </p:sp>
      <p:sp>
        <p:nvSpPr>
          <p:cNvPr id="9" name="Rectángulo 8"/>
          <p:cNvSpPr/>
          <p:nvPr/>
        </p:nvSpPr>
        <p:spPr>
          <a:xfrm>
            <a:off x="457200" y="1771650"/>
            <a:ext cx="116205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8" name="1 Rectángulo">
            <a:hlinkClick r:id="rId4"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a:hlinkClick r:id="rId3" action="ppaction://hlinksldjump"/>
          </p:cNvPr>
          <p:cNvSpPr/>
          <p:nvPr/>
        </p:nvSpPr>
        <p:spPr>
          <a:xfrm>
            <a:off x="-14288" y="4868863"/>
            <a:ext cx="9144001"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3" name="2 Rectángulo">
            <a:hlinkClick r:id="rId4" action="ppaction://hlinksldjump"/>
          </p:cNvPr>
          <p:cNvSpPr/>
          <p:nvPr/>
        </p:nvSpPr>
        <p:spPr>
          <a:xfrm>
            <a:off x="0" y="2871788"/>
            <a:ext cx="915828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
        <p:nvSpPr>
          <p:cNvPr id="9" name="Rectángulo 8"/>
          <p:cNvSpPr/>
          <p:nvPr/>
        </p:nvSpPr>
        <p:spPr>
          <a:xfrm>
            <a:off x="457200" y="1771650"/>
            <a:ext cx="1162050"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a:p>
        </p:txBody>
      </p:sp>
      <p:sp>
        <p:nvSpPr>
          <p:cNvPr id="11269" name="1 Título"/>
          <p:cNvSpPr>
            <a:spLocks noGrp="1"/>
          </p:cNvSpPr>
          <p:nvPr>
            <p:ph type="title"/>
          </p:nvPr>
        </p:nvSpPr>
        <p:spPr>
          <a:xfrm>
            <a:off x="457200" y="341313"/>
            <a:ext cx="8229600" cy="1143000"/>
          </a:xfrm>
        </p:spPr>
        <p:txBody>
          <a:bodyPr/>
          <a:lstStyle/>
          <a:p>
            <a:pPr eaLnBrk="1" hangingPunct="1"/>
            <a:r>
              <a:rPr lang="es-SV" altLang="es-SV">
                <a:solidFill>
                  <a:srgbClr val="000066"/>
                </a:solidFill>
              </a:rPr>
              <a:t>Dirección Ejecutiva</a:t>
            </a:r>
          </a:p>
        </p:txBody>
      </p:sp>
      <p:sp>
        <p:nvSpPr>
          <p:cNvPr id="11270" name="2 Marcador de contenido"/>
          <p:cNvSpPr>
            <a:spLocks noGrp="1"/>
          </p:cNvSpPr>
          <p:nvPr>
            <p:ph idx="1"/>
          </p:nvPr>
        </p:nvSpPr>
        <p:spPr>
          <a:xfrm>
            <a:off x="479425" y="2082800"/>
            <a:ext cx="8229600" cy="4032250"/>
          </a:xfrm>
        </p:spPr>
        <p:txBody>
          <a:bodyPr/>
          <a:lstStyle/>
          <a:p>
            <a:pPr marL="0" indent="0">
              <a:buFont typeface="Arial" panose="020B0604020202020204" pitchFamily="34" charset="0"/>
              <a:buNone/>
            </a:pPr>
            <a:r>
              <a:rPr lang="es-ES" altLang="es-SV" sz="1400" b="1"/>
              <a:t>Descripción Genérica</a:t>
            </a:r>
            <a:r>
              <a:rPr lang="es-ES" altLang="es-SV" sz="1400"/>
              <a:t>:  </a:t>
            </a:r>
          </a:p>
          <a:p>
            <a:pPr marL="0" indent="0" algn="just">
              <a:buFont typeface="Arial" panose="020B0604020202020204" pitchFamily="34" charset="0"/>
              <a:buNone/>
            </a:pPr>
            <a:r>
              <a:rPr lang="es-ES" altLang="es-SV" sz="1400"/>
              <a:t>La Dirección Ejecutiva es la encargada de Planificar, Formular, Dirigir y Coordinar políticas de Desarrollo Urbano territorial que se desarrollen en la oficina, encaminadas a fortalecer el desarrollo físico y social de los municipios que integran el AMSS, para el fortalecimiento de los mismos; a si mismo a nivel orgánico institucional es la encargada de coordinar y respaldar las diferentes actividades que en ella se realizan mediante la ejecución del programa de acción respectivo y de su representación.</a:t>
            </a:r>
            <a:endParaRPr lang="es-SV" altLang="es-SV" sz="1400"/>
          </a:p>
        </p:txBody>
      </p:sp>
      <p:sp>
        <p:nvSpPr>
          <p:cNvPr id="16" name="2 Marcador de contenido"/>
          <p:cNvSpPr txBox="1">
            <a:spLocks/>
          </p:cNvSpPr>
          <p:nvPr/>
        </p:nvSpPr>
        <p:spPr bwMode="auto">
          <a:xfrm>
            <a:off x="479425" y="3644900"/>
            <a:ext cx="8229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081"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87"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293"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398" indent="-228553" algn="l" defTabSz="9142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s-ES" sz="1400" b="1" dirty="0"/>
              <a:t>Funciones</a:t>
            </a:r>
            <a:r>
              <a:rPr lang="es-ES" sz="1400" dirty="0"/>
              <a:t>:</a:t>
            </a:r>
          </a:p>
          <a:p>
            <a:pPr algn="just">
              <a:defRPr/>
            </a:pPr>
            <a:r>
              <a:rPr lang="es-ES" sz="1400" dirty="0"/>
              <a:t>Velar por el cumplimiento de los objetivos y funciones de la OPAMSS.</a:t>
            </a:r>
            <a:endParaRPr lang="es-SV" sz="1400" dirty="0"/>
          </a:p>
          <a:p>
            <a:pPr algn="just">
              <a:defRPr/>
            </a:pPr>
            <a:r>
              <a:rPr lang="es-ES" sz="1400" dirty="0"/>
              <a:t>Dirigir la realización de los estudios necesarios para el cumplimiento de las funciones de la OPAMSS y otros específicos a solicitud del Concejo.</a:t>
            </a:r>
            <a:endParaRPr lang="es-SV" sz="1400" dirty="0"/>
          </a:p>
          <a:p>
            <a:pPr algn="just">
              <a:defRPr/>
            </a:pPr>
            <a:r>
              <a:rPr lang="es-ES" sz="1400" dirty="0"/>
              <a:t>Planear el buen funcionamiento de la organización administrativa de la OPAMSS, basado en el mejoramiento de los métodos de trabajo organizados.</a:t>
            </a:r>
            <a:endParaRPr lang="es-SV" sz="1400" dirty="0"/>
          </a:p>
          <a:p>
            <a:pPr algn="just">
              <a:defRPr/>
            </a:pPr>
            <a:r>
              <a:rPr lang="es-ES" sz="1400" dirty="0"/>
              <a:t>La Representación judicial y extrajudicial de la OPAMSS.</a:t>
            </a:r>
          </a:p>
          <a:p>
            <a:pPr algn="just">
              <a:defRPr/>
            </a:pPr>
            <a:r>
              <a:rPr lang="es-ES" sz="1400" dirty="0"/>
              <a:t>Asesorar al Concejo de Alcaldes del Área Metropolitana de San Salvador.</a:t>
            </a:r>
          </a:p>
          <a:p>
            <a:pPr algn="just">
              <a:defRPr/>
            </a:pPr>
            <a:r>
              <a:rPr lang="es-ES" sz="1400" dirty="0"/>
              <a:t>Definir los objetivos y metas para la implementación de políticas, programas y proyectos específicos de Desarrollo Urbano y Social, en coordinación con las instituciones públicas o privadas especializadas en esta materia.</a:t>
            </a:r>
          </a:p>
          <a:p>
            <a:pPr algn="just">
              <a:defRPr/>
            </a:pPr>
            <a:r>
              <a:rPr lang="es-ES" sz="1400" dirty="0"/>
              <a:t>Representar y servir de vinculo entre el Concejo Metropolitano de Alcaldes de San Salvador e Instituciones Nacionales e Internacionales.</a:t>
            </a:r>
            <a:endParaRPr lang="es-SV" sz="1400" dirty="0"/>
          </a:p>
          <a:p>
            <a:pPr>
              <a:defRPr/>
            </a:pPr>
            <a:endParaRPr lang="es-SV" altLang="es-SV" sz="1600" dirty="0"/>
          </a:p>
        </p:txBody>
      </p:sp>
      <p:sp>
        <p:nvSpPr>
          <p:cNvPr id="11272" name="2 Marcador de contenido"/>
          <p:cNvSpPr txBox="1">
            <a:spLocks/>
          </p:cNvSpPr>
          <p:nvPr/>
        </p:nvSpPr>
        <p:spPr bwMode="auto">
          <a:xfrm>
            <a:off x="479425" y="1196975"/>
            <a:ext cx="82296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1" rIns="91421" bIns="45711"/>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20000"/>
              </a:spcBef>
              <a:buFont typeface="Arial" panose="020B0604020202020204" pitchFamily="34" charset="0"/>
              <a:buNone/>
            </a:pPr>
            <a:r>
              <a:rPr lang="es-ES" altLang="es-SV" sz="1400" b="1"/>
              <a:t>Total de Empleados: 1</a:t>
            </a:r>
            <a:endParaRPr lang="es-SV" altLang="es-SV" sz="1400" b="1"/>
          </a:p>
          <a:p>
            <a:pPr>
              <a:spcBef>
                <a:spcPct val="20000"/>
              </a:spcBef>
              <a:buFont typeface="Arial" panose="020B0604020202020204" pitchFamily="34" charset="0"/>
              <a:buNone/>
            </a:pPr>
            <a:r>
              <a:rPr lang="es-SV" altLang="es-SV" sz="1400"/>
              <a:t>Hombres 0</a:t>
            </a:r>
          </a:p>
          <a:p>
            <a:pPr>
              <a:spcBef>
                <a:spcPct val="20000"/>
              </a:spcBef>
              <a:buFont typeface="Arial" panose="020B0604020202020204" pitchFamily="34" charset="0"/>
              <a:buNone/>
            </a:pPr>
            <a:r>
              <a:rPr lang="es-SV" altLang="es-SV" sz="1400"/>
              <a:t>Mujeres 1</a:t>
            </a:r>
            <a:endParaRPr lang="es-ES" altLang="es-SV" sz="1400"/>
          </a:p>
        </p:txBody>
      </p:sp>
      <p:sp>
        <p:nvSpPr>
          <p:cNvPr id="18" name="1 Rectángulo">
            <a:hlinkClick r:id="rId4" action="ppaction://hlinksldjump"/>
          </p:cNvPr>
          <p:cNvSpPr/>
          <p:nvPr/>
        </p:nvSpPr>
        <p:spPr>
          <a:xfrm>
            <a:off x="3175"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SV"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3263</TotalTime>
  <Words>6713</Words>
  <Application>Microsoft Office PowerPoint</Application>
  <PresentationFormat>Presentación en pantalla (4:3)</PresentationFormat>
  <Paragraphs>587</Paragraphs>
  <Slides>40</Slides>
  <Notes>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40</vt:i4>
      </vt:variant>
    </vt:vector>
  </HeadingPairs>
  <TitlesOfParts>
    <vt:vector size="43" baseType="lpstr">
      <vt:lpstr>Calibri</vt:lpstr>
      <vt:lpstr>Arial</vt:lpstr>
      <vt:lpstr>Tema de Office</vt:lpstr>
      <vt:lpstr>Presentación de PowerPoint</vt:lpstr>
      <vt:lpstr>COAMSS</vt:lpstr>
      <vt:lpstr>OPAMSS</vt:lpstr>
      <vt:lpstr>Comisiones de COAMSS</vt:lpstr>
      <vt:lpstr>Auditor Interno</vt:lpstr>
      <vt:lpstr>Asistencia Ejecutiva y Gestión Estratégica Metropolitana</vt:lpstr>
      <vt:lpstr>Comunicaciones </vt:lpstr>
      <vt:lpstr>Gestión de Proyectos </vt:lpstr>
      <vt:lpstr>Dirección Ejecutiva</vt:lpstr>
      <vt:lpstr>Asistente de Dirección Ejecutiva</vt:lpstr>
      <vt:lpstr>Presentación de PowerPoint</vt:lpstr>
      <vt:lpstr>Unidad Jurídica</vt:lpstr>
      <vt:lpstr>Unidad de Recursos Humanos</vt:lpstr>
      <vt:lpstr>Unidad de Adquisiciones y  Contrataciones Institucionales</vt:lpstr>
      <vt:lpstr>Unidad Financiera  Institucional y Administrativa</vt:lpstr>
      <vt:lpstr>Administración</vt:lpstr>
      <vt:lpstr>Informática</vt:lpstr>
      <vt:lpstr>Contabilidad</vt:lpstr>
      <vt:lpstr>Presupuesto</vt:lpstr>
      <vt:lpstr>Tesorería</vt:lpstr>
      <vt:lpstr>Sistema de Información Metropolitano</vt:lpstr>
      <vt:lpstr>Observatorio Metropolitano</vt:lpstr>
      <vt:lpstr>Centro de información</vt:lpstr>
      <vt:lpstr>Unidad de Gestión  Documental y Archivo</vt:lpstr>
      <vt:lpstr>Unidad de Acceso a la  Información Pública y Transparencia</vt:lpstr>
      <vt:lpstr>Subdirección de  Planificación e Investigación</vt:lpstr>
      <vt:lpstr>Subdirección de Control de  Desarrollo Urbano</vt:lpstr>
      <vt:lpstr>Unidad de Planificación</vt:lpstr>
      <vt:lpstr>Unidad Ambiental</vt:lpstr>
      <vt:lpstr>Unidad de Gestión de  Grandes Proyectos Urbanos</vt:lpstr>
      <vt:lpstr>Apoyo Técnico Especializado</vt:lpstr>
      <vt:lpstr>Departamento (Unidad) de  Agilización de Trámites</vt:lpstr>
      <vt:lpstr>Departamento (Unidad) de  Urbanización y Construcción</vt:lpstr>
      <vt:lpstr>Departamento (Unidad) de  Monitoreo y Recepción de Obras</vt:lpstr>
      <vt:lpstr>Departamento (Unidad) de  Revisión Preliminar, Receptoría y Archivo</vt:lpstr>
      <vt:lpstr>Departamento (Unidad) de  Trámites Previos</vt:lpstr>
      <vt:lpstr>Subdirección de Desarrollo  Social y Económico </vt:lpstr>
      <vt:lpstr>Unidad para el Manejo de Empresas Sociales y Residuos Solidos </vt:lpstr>
      <vt:lpstr>Unidad de Desarrollo  Económico y Cohesión Social</vt:lpstr>
      <vt:lpstr>Escuela Metropolitana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Comunicaciones</dc:creator>
  <cp:lastModifiedBy>Marlene Solano</cp:lastModifiedBy>
  <cp:revision>219</cp:revision>
  <cp:lastPrinted>2018-09-12T15:02:25Z</cp:lastPrinted>
  <dcterms:created xsi:type="dcterms:W3CDTF">2013-02-06T18:21:14Z</dcterms:created>
  <dcterms:modified xsi:type="dcterms:W3CDTF">2018-09-12T15:15:07Z</dcterms:modified>
</cp:coreProperties>
</file>