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9"/>
  </p:notesMasterIdLst>
  <p:sldIdLst>
    <p:sldId id="298" r:id="rId2"/>
    <p:sldId id="262" r:id="rId3"/>
    <p:sldId id="293" r:id="rId4"/>
    <p:sldId id="263" r:id="rId5"/>
    <p:sldId id="257" r:id="rId6"/>
    <p:sldId id="258" r:id="rId7"/>
    <p:sldId id="259" r:id="rId8"/>
    <p:sldId id="260" r:id="rId9"/>
    <p:sldId id="261" r:id="rId10"/>
    <p:sldId id="264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2" r:id="rId19"/>
    <p:sldId id="274" r:id="rId20"/>
    <p:sldId id="284" r:id="rId21"/>
    <p:sldId id="285" r:id="rId22"/>
    <p:sldId id="275" r:id="rId23"/>
    <p:sldId id="286" r:id="rId24"/>
    <p:sldId id="287" r:id="rId25"/>
    <p:sldId id="276" r:id="rId26"/>
    <p:sldId id="288" r:id="rId27"/>
    <p:sldId id="289" r:id="rId28"/>
    <p:sldId id="277" r:id="rId29"/>
    <p:sldId id="278" r:id="rId30"/>
    <p:sldId id="290" r:id="rId31"/>
    <p:sldId id="291" r:id="rId32"/>
    <p:sldId id="292" r:id="rId33"/>
    <p:sldId id="279" r:id="rId34"/>
    <p:sldId id="294" r:id="rId35"/>
    <p:sldId id="295" r:id="rId36"/>
    <p:sldId id="296" r:id="rId37"/>
    <p:sldId id="281" r:id="rId38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5" autoAdjust="0"/>
    <p:restoredTop sz="94192" autoAdjust="0"/>
  </p:normalViewPr>
  <p:slideViewPr>
    <p:cSldViewPr snapToGrid="0">
      <p:cViewPr varScale="1">
        <p:scale>
          <a:sx n="69" d="100"/>
          <a:sy n="69" d="100"/>
        </p:scale>
        <p:origin x="76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B299A-A8A5-4DD4-B299-6E53F87DA6F9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E704D-2F57-4764-90FD-33DAFA0B8B7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338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56912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8722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508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619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322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53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56501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4675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027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55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8996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30/10/2020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83719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Estructura%20Organica/ESTRUCTURA%20ORGANIZATIVA%20POR%20UNIDADES/Estructura%20Organizativa%20Direcci&#243;n%20General%20de%20Trabaj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577" y="102613"/>
            <a:ext cx="11796782" cy="163387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552131" y="3466531"/>
            <a:ext cx="7751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/>
              <a:t>ESTRUCTURA ORGANIZATIVA DEL MINISTERIO DE TRABAJO Y PREVISION SOCIAL 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320559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92139" y="1786777"/>
            <a:ext cx="936172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PRENSA Y RELACIONES PÚBLICAS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5763" y="2898791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Oficina de Prensa y Relaciones Públicas esta encargada de mantener la comunicación externa e interna en los asuntos vinculados al sector; dirige y programa las acciones de relaciones públicas y de protocolo.</a:t>
            </a:r>
          </a:p>
          <a:p>
            <a:pPr algn="just"/>
            <a:r>
              <a:rPr lang="es-SV" sz="1600" dirty="0">
                <a:latin typeface="Museo st"/>
              </a:rPr>
              <a:t>Jefatura de la Oficina de Prensa y Relaciones Públicas: </a:t>
            </a:r>
            <a:r>
              <a:rPr lang="es-SV" sz="1600" dirty="0" smtClean="0">
                <a:latin typeface="Museo st"/>
              </a:rPr>
              <a:t>Lic. Héctor Ernesto Peñate Valiente 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Mujeres  </a:t>
            </a:r>
            <a:r>
              <a:rPr lang="es-SV" sz="1600" dirty="0" smtClean="0">
                <a:latin typeface="Museo st"/>
              </a:rPr>
              <a:t>5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Hombres 6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42517" y="308927"/>
              <a:ext cx="191416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COORDINACIÓN Y DESARROLLO INSTITUCIONAL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4650" y="3138658"/>
            <a:ext cx="11071657" cy="318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Coordinación y Desarrollo Institucional, asesora el Nivel Superior en la formulación de su política sectorial y conduce el proceso de planificación, programación y elaboración del presupuesto del Ministerio y Proyectos para la racionalización administrativa del mismo, de conformidad con la política general de desarrollo. Efectúa la coordinación y ejecución del sector en materia de cooperación técnica y económica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Coordinación y Desarrollo Institucional: Ing. Enrique Paz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8633" y="213660"/>
              <a:ext cx="194707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60475" y="1808106"/>
            <a:ext cx="7902575" cy="127429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OFICINA DE </a:t>
            </a:r>
            <a:r>
              <a:rPr lang="es-SV" sz="3000" b="1" dirty="0" smtClean="0"/>
              <a:t>ESTADÍSTICA E INFORMÁTICA LABORAL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69055" y="2956624"/>
            <a:ext cx="11485417" cy="3654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La Oficina de Estadística e Informática dirige, centraliza y sistematiza los procesos técnicos de estadísticos de estadísticas e informática, asegurando la disponibilidad de información socio laboral para facilitar la toma de decisiones por el Nivel Superior 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Oficina de Estadística e Informática Laboral Ad-Honorem</a:t>
            </a:r>
            <a:r>
              <a:rPr lang="es-SV" sz="1600" dirty="0">
                <a:latin typeface="Museo st"/>
              </a:rPr>
              <a:t>: </a:t>
            </a:r>
            <a:r>
              <a:rPr lang="es-SV" sz="1600" dirty="0" smtClean="0">
                <a:latin typeface="Museo st"/>
              </a:rPr>
              <a:t>Licdo. Juan </a:t>
            </a:r>
            <a:r>
              <a:rPr lang="es-SV" sz="1600" dirty="0">
                <a:latin typeface="Museo st"/>
              </a:rPr>
              <a:t>Antonio Ramos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7670"/>
              <a:ext cx="175508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53203" y="1911852"/>
            <a:ext cx="7556211" cy="1139091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ACCESO A LA INFORMACIÓN PÚBLICA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51259" y="2879595"/>
            <a:ext cx="10960100" cy="3850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de Acceso a la Información Pública tiene como objetivo orientar al personal sobre las funciones, estructura orgánica, delimitación a las atribuciones, facultades, funciones, responsabilidades acerca de la Legislación de la Ley de Acceso a la Información Pública en el desempeño de las facultades que tiene el Ministerio de Trabajo y Previsión Social, con respecto a la sociedad, valiéndose de los diferentes recursos Legislativos y técnicos, con el propósito de alcanzar la eficiencia Institucional para un mejor servicio de sus labores operativas y administrativas.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Acceso a la Información Pública: Licda. Yeny </a:t>
            </a:r>
            <a:r>
              <a:rPr lang="es-SV" sz="1600" dirty="0">
                <a:latin typeface="Museo st"/>
              </a:rPr>
              <a:t>Banessa García de Corea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  </a:t>
            </a:r>
            <a:r>
              <a:rPr lang="es-SV" sz="1600" dirty="0" smtClean="0">
                <a:latin typeface="Museo st"/>
              </a:rPr>
              <a:t>Mujeres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  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7663" y="308927"/>
              <a:ext cx="189222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54094" y="1786777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DE DESARROLLO TECNOLÓGICO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78998" y="2932146"/>
            <a:ext cx="10960100" cy="3560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</a:t>
            </a:r>
            <a:r>
              <a:rPr lang="es-SV" sz="1600" dirty="0" smtClean="0">
                <a:latin typeface="Museo st"/>
              </a:rPr>
              <a:t>Unidad </a:t>
            </a:r>
            <a:r>
              <a:rPr lang="es-SV" sz="1600" dirty="0">
                <a:latin typeface="Museo st"/>
              </a:rPr>
              <a:t>de Desarrollo Tecnológico tiene como objetivo formular, proponer, dirigir y evaluar la política y los planes informáticos del área, orientados a la automatización de la producción de una información veraz. Oportuna e integrada, brindando alta disponibilidad de los servicios de la Institución.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Desarrollo Tecnológico: Lic. William Caleb Cerón Arias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4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15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18188" y="295431"/>
              <a:ext cx="187027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4" y="1911852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UNIDAD PARA LA EQUIDAD ENTRE LOS GÉNEROS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90429" y="3034267"/>
            <a:ext cx="10960100" cy="3133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La oficina de la Equidad entre los Géneros tiene como objetivo </a:t>
            </a:r>
            <a:r>
              <a:rPr lang="es-SV" sz="1600" dirty="0" smtClean="0">
                <a:latin typeface="Museo st"/>
              </a:rPr>
              <a:t>coordinar, planificar</a:t>
            </a:r>
            <a:r>
              <a:rPr lang="es-SV" sz="1600" dirty="0">
                <a:latin typeface="Museo st"/>
              </a:rPr>
              <a:t>, asesorar, monitorear y evaluar los procesos de transversalización del enfoque de género en el quehacer </a:t>
            </a:r>
            <a:r>
              <a:rPr lang="es-SV" sz="1600" dirty="0" smtClean="0">
                <a:latin typeface="Museo st"/>
              </a:rPr>
              <a:t>Institucional, para que exista la igualdad de trato y oportunidades entre hombres y mujeres en el ámbito laboral del Ministerio de Trabajo y Previsión Social.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para la Equidad entre los Géneros: Licda. Ana </a:t>
            </a:r>
            <a:r>
              <a:rPr lang="es-SV" sz="1600" dirty="0">
                <a:latin typeface="Museo st"/>
              </a:rPr>
              <a:t>Yancy García </a:t>
            </a:r>
          </a:p>
          <a:p>
            <a:pPr algn="just"/>
            <a:r>
              <a:rPr lang="es-SV" sz="1600" dirty="0" smtClean="0">
                <a:latin typeface="Museo st"/>
              </a:rPr>
              <a:t>Mujeres 2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5769" y="308927"/>
              <a:ext cx="1820910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093658" y="181924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ASESORÍA JURÍDICA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91714" y="3108653"/>
            <a:ext cx="10960100" cy="3749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La Oficina de Asesoría Jurídica emite opinión sobre la aplicación de las normas legales y administrativas, atiende los asuntos jurídicos que se le encomienden, recopila la legislación laboral y sugiere al Nivel Superior las modificaciones de dicha legislación.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Asesoría Jurídica: </a:t>
            </a:r>
            <a:r>
              <a:rPr lang="es-SV" sz="1600" dirty="0">
                <a:latin typeface="Museo st"/>
              </a:rPr>
              <a:t>Licda. Claudia Torrento </a:t>
            </a:r>
          </a:p>
          <a:p>
            <a:pPr algn="just"/>
            <a:r>
              <a:rPr lang="es-SV" sz="1600" dirty="0" smtClean="0">
                <a:latin typeface="Museo st"/>
              </a:rPr>
              <a:t>Mujeres 4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61934" y="308927"/>
              <a:ext cx="1694745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77647" y="1781098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DE MEDIO AMBIENTE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5703" y="3259668"/>
            <a:ext cx="10960100" cy="3260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Supervisar, coordinar, ejecutar y dar seguimiento a las políticas, planes, programas, proyectos, acciones ambientales dentro de nuestra Institución, para velar por el cumplimiento de las leyes y políticas ambientales vigentes. Lograr la participación activa de hombres y mujer en la preservación de los recursos ambientales y naturales y en la promoción del desarrollo sostenible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Unidad de Medio Ambiente:  Ing. Salvador </a:t>
            </a:r>
            <a:r>
              <a:rPr lang="es-SV" sz="1600" dirty="0">
                <a:latin typeface="Museo st"/>
              </a:rPr>
              <a:t>Iraheta </a:t>
            </a:r>
            <a:r>
              <a:rPr lang="es-SV" sz="1600" dirty="0" smtClean="0">
                <a:latin typeface="Museo st"/>
              </a:rPr>
              <a:t>Santos</a:t>
            </a:r>
          </a:p>
          <a:p>
            <a:pPr algn="just"/>
            <a:r>
              <a:rPr lang="es-SV" sz="1600" dirty="0">
                <a:latin typeface="Museo st"/>
              </a:rPr>
              <a:t>1</a:t>
            </a:r>
            <a:r>
              <a:rPr lang="es-SV" sz="1600" dirty="0" smtClean="0">
                <a:latin typeface="Museo st"/>
              </a:rPr>
              <a:t> Hombre</a:t>
            </a:r>
          </a:p>
          <a:p>
            <a:pPr algn="just"/>
            <a:r>
              <a:rPr lang="es-SV" sz="1600" dirty="0" smtClean="0">
                <a:latin typeface="Museo st"/>
              </a:rPr>
              <a:t>1 Mujer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4167" y="308927"/>
              <a:ext cx="178251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05983" y="167768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UNIDAD DE GESTIÓN DOCUMENTAL Y ARCHIVO </a:t>
            </a:r>
            <a:endParaRPr lang="es-SV" sz="3600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761663" y="2638650"/>
            <a:ext cx="10804243" cy="3999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de Gestión Documental y Archivo: Licda. Bangie </a:t>
            </a:r>
            <a:r>
              <a:rPr lang="es-SV" sz="1600" dirty="0">
                <a:latin typeface="Museo st"/>
              </a:rPr>
              <a:t>Nineth Hércules Valle </a:t>
            </a: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  2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endParaRPr lang="es-SV" sz="1600" dirty="0">
              <a:latin typeface="Museo st"/>
            </a:endParaRPr>
          </a:p>
          <a:p>
            <a:pPr marL="0" indent="0" algn="just">
              <a:buNone/>
            </a:pPr>
            <a:endParaRPr lang="es-SV" sz="2600" b="1" dirty="0"/>
          </a:p>
        </p:txBody>
      </p:sp>
      <p:grpSp>
        <p:nvGrpSpPr>
          <p:cNvPr id="11" name="Grupo 10"/>
          <p:cNvGrpSpPr/>
          <p:nvPr/>
        </p:nvGrpSpPr>
        <p:grpSpPr>
          <a:xfrm>
            <a:off x="264848" y="156374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79448" y="308927"/>
              <a:ext cx="187723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5" y="1374311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201" y="2311861"/>
            <a:ext cx="10960100" cy="477427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La </a:t>
            </a:r>
            <a:r>
              <a:rPr lang="es-SV" sz="7200" dirty="0"/>
              <a:t>Dirección General de Trabajo tiene como objetivo armonizar las relaciones entre trabajadores y empleadores, procurando un ambiente digno de trabajo y el cumplimiento a la normativa laboral vigente</a:t>
            </a:r>
            <a:r>
              <a:rPr lang="es-SV" sz="7200" dirty="0" smtClean="0"/>
              <a:t>.</a:t>
            </a:r>
          </a:p>
          <a:p>
            <a:pPr marL="0" indent="0" algn="just">
              <a:buNone/>
            </a:pPr>
            <a:endParaRPr lang="es-SV" sz="7200" dirty="0" smtClean="0"/>
          </a:p>
          <a:p>
            <a:pPr algn="just"/>
            <a:r>
              <a:rPr lang="es-SV" sz="7200" dirty="0" smtClean="0"/>
              <a:t>Jefatura de la Dirección General de Trabajo: Licda. Emigdia Mayarí Merino García .</a:t>
            </a:r>
          </a:p>
          <a:p>
            <a:pPr algn="just"/>
            <a:r>
              <a:rPr lang="es-SV" sz="7200" dirty="0" smtClean="0"/>
              <a:t>Mujeres   14</a:t>
            </a:r>
          </a:p>
          <a:p>
            <a:pPr algn="just"/>
            <a:r>
              <a:rPr lang="es-SV" sz="7200" dirty="0" smtClean="0"/>
              <a:t>Hombres  </a:t>
            </a:r>
            <a:r>
              <a:rPr lang="es-SV" sz="7200" dirty="0"/>
              <a:t>4</a:t>
            </a:r>
          </a:p>
          <a:p>
            <a:pPr marL="0" indent="0" algn="just">
              <a:buNone/>
            </a:pPr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  <a:p>
            <a:pPr algn="just"/>
            <a:endParaRPr lang="es-SV" sz="6400" dirty="0">
              <a:solidFill>
                <a:schemeClr val="bg1"/>
              </a:solidFill>
              <a:hlinkClick r:id="rId2" action="ppaction://hlinkfile"/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63739" y="133807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718" y="2109641"/>
            <a:ext cx="11194262" cy="439169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2910624" y="1795636"/>
            <a:ext cx="6593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Museo st"/>
              </a:rPr>
              <a:t>Estructura Organizativa del Ministerio de Trabajo y Previsión Social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28" y="4764"/>
            <a:ext cx="11796782" cy="163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de Relaciones de Trabajo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 smtClean="0">
                <a:latin typeface="Museo st"/>
              </a:rPr>
              <a:t>Facilitar </a:t>
            </a:r>
            <a:r>
              <a:rPr lang="es-SV" sz="1600" dirty="0">
                <a:latin typeface="Museo st"/>
              </a:rPr>
              <a:t>la intervención conciliatoria en las diferencias colectivas e individuales de trabajo, así como intervenir en los conflictos de celebración o revisión de contratos colectivos de trabajo. Asimismo, asistir a los centros de trabajo en casos de huelgas o paro de labores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algn="just"/>
            <a:r>
              <a:rPr lang="es-SV" sz="1600" dirty="0" smtClean="0">
                <a:latin typeface="Museo st"/>
              </a:rPr>
              <a:t>Jefatura del Departamento de Relaciones de Trabajo: Licdo. Mauricio Edgardo Valencia Funes .</a:t>
            </a:r>
          </a:p>
          <a:p>
            <a:pPr algn="just"/>
            <a:r>
              <a:rPr lang="es-SV" sz="1600" dirty="0" smtClean="0">
                <a:latin typeface="Museo st"/>
              </a:rPr>
              <a:t>Mujeres   14</a:t>
            </a:r>
          </a:p>
          <a:p>
            <a:pPr algn="just"/>
            <a:r>
              <a:rPr lang="es-SV" sz="1600" dirty="0" smtClean="0">
                <a:latin typeface="Museo st"/>
              </a:rPr>
              <a:t>Hombres 14</a:t>
            </a:r>
          </a:p>
          <a:p>
            <a:pPr algn="just"/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886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862804" y="1853576"/>
            <a:ext cx="8148891" cy="1478570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600" b="1" dirty="0"/>
              <a:t>DIRECCIÓN GENERAL DE </a:t>
            </a:r>
            <a:r>
              <a:rPr lang="es-SV" sz="3600" b="1" dirty="0" smtClean="0"/>
              <a:t>TRABAJO</a:t>
            </a:r>
            <a:br>
              <a:rPr lang="es-SV" sz="3600" b="1" dirty="0" smtClean="0"/>
            </a:br>
            <a:r>
              <a:rPr lang="es-SV" sz="3600" b="1" dirty="0" smtClean="0"/>
              <a:t>Departamento Nacional de Organizaciones Sociales</a:t>
            </a:r>
            <a:endParaRPr lang="es-SV" sz="36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57199" y="3088729"/>
            <a:ext cx="10960100" cy="2758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600" dirty="0">
                <a:latin typeface="Museo st"/>
              </a:rPr>
              <a:t>Registrar las organizaciones sociales, así como resolver, asesorar, verificar, vigilar y fiscalizar a las mismas con </a:t>
            </a:r>
            <a:r>
              <a:rPr lang="es-SV" sz="1600" dirty="0" smtClean="0">
                <a:latin typeface="Museo st"/>
              </a:rPr>
              <a:t>el fin </a:t>
            </a:r>
            <a:r>
              <a:rPr lang="es-SV" sz="1600" dirty="0">
                <a:latin typeface="Museo st"/>
              </a:rPr>
              <a:t>de promover su fortalecimiento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Nacional de Organizaciones Sociales: Licdo. Hamilat Misael Reyes.</a:t>
            </a:r>
          </a:p>
          <a:p>
            <a:pPr algn="just"/>
            <a:r>
              <a:rPr lang="es-SV" sz="1600" dirty="0" smtClean="0">
                <a:latin typeface="Museo st"/>
              </a:rPr>
              <a:t>Mujeres   14</a:t>
            </a:r>
          </a:p>
          <a:p>
            <a:pPr algn="just"/>
            <a:r>
              <a:rPr lang="es-SV" sz="1600" dirty="0" smtClean="0">
                <a:latin typeface="Museo st"/>
              </a:rPr>
              <a:t>Hombres 4</a:t>
            </a:r>
            <a:endParaRPr lang="es-SV" sz="1600" dirty="0">
              <a:latin typeface="Museo st"/>
            </a:endParaRPr>
          </a:p>
          <a:p>
            <a:pPr algn="just"/>
            <a:endParaRPr lang="es-SV" sz="7200" b="1" dirty="0">
              <a:solidFill>
                <a:schemeClr val="bg1"/>
              </a:solidFill>
            </a:endParaRPr>
          </a:p>
        </p:txBody>
      </p:sp>
      <p:grpSp>
        <p:nvGrpSpPr>
          <p:cNvPr id="123" name="Grupo 122"/>
          <p:cNvGrpSpPr/>
          <p:nvPr/>
        </p:nvGrpSpPr>
        <p:grpSpPr>
          <a:xfrm>
            <a:off x="276619" y="172444"/>
            <a:ext cx="11797871" cy="1635850"/>
            <a:chOff x="2514600" y="213660"/>
            <a:chExt cx="7077456" cy="1635850"/>
          </a:xfrm>
        </p:grpSpPr>
        <p:pic>
          <p:nvPicPr>
            <p:cNvPr id="124" name="Imagen 12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5" name="Imagen 12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3704" y="308927"/>
              <a:ext cx="1722975" cy="1284299"/>
            </a:xfrm>
            <a:prstGeom prst="rect">
              <a:avLst/>
            </a:prstGeom>
            <a:noFill/>
          </p:spPr>
        </p:pic>
        <p:pic>
          <p:nvPicPr>
            <p:cNvPr id="126" name="Imagen 12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03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95805" y="2906728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General de Previsión Social tiene como objetivo velar por las condiciones de seguridad y salud ocupacional en los centros de trabajo acentuando la acción preventiva; promover y participar en la ejecución de la Política Nacional de Empleo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Directora de la Dirección General de Previsión Social 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Nora </a:t>
            </a:r>
            <a:r>
              <a:rPr lang="es-SV" sz="6400" dirty="0">
                <a:latin typeface="Museo st"/>
              </a:rPr>
              <a:t>del Carmen López </a:t>
            </a:r>
            <a:r>
              <a:rPr lang="es-SV" sz="6400" dirty="0" smtClean="0">
                <a:latin typeface="Museo st"/>
              </a:rPr>
              <a:t>Laínez</a:t>
            </a:r>
          </a:p>
          <a:p>
            <a:pPr algn="just"/>
            <a:r>
              <a:rPr lang="es-SV" sz="6400" dirty="0" smtClean="0">
                <a:latin typeface="Museo st"/>
              </a:rPr>
              <a:t>Mujeres </a:t>
            </a:r>
            <a:r>
              <a:rPr lang="es-SV" sz="6400" dirty="0">
                <a:latin typeface="Museo st"/>
              </a:rPr>
              <a:t>3</a:t>
            </a:r>
            <a:endParaRPr lang="es-SV" sz="6400" dirty="0" smtClean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Hombres 1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de Seguridad e Higiene Ocupacional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Prevenir y minimizar los riesgos ocupacionales referidos a accidentes de trabajo, disminuir la incidencia de enfermedades ocupacionales y capacitar a los trabajadores y empleadores en temas de prevención de riesgos ocupacionales y la adecuación de comités de seguridad en las empresas.</a:t>
            </a:r>
          </a:p>
          <a:p>
            <a:pPr algn="just"/>
            <a:r>
              <a:rPr lang="es-SV" sz="6400" dirty="0" smtClean="0">
                <a:latin typeface="Museo st"/>
              </a:rPr>
              <a:t>Jefatura del Departamento de Seguridad e Higiene Ocupacional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Inga. Diana Lissette Andino Quintero</a:t>
            </a:r>
          </a:p>
          <a:p>
            <a:pPr algn="just"/>
            <a:r>
              <a:rPr lang="es-SV" sz="6400" dirty="0" smtClean="0">
                <a:latin typeface="Museo st"/>
              </a:rPr>
              <a:t>Mujeres 20</a:t>
            </a:r>
          </a:p>
          <a:p>
            <a:pPr algn="just"/>
            <a:r>
              <a:rPr lang="es-SV" sz="6400" dirty="0" smtClean="0">
                <a:latin typeface="Museo st"/>
              </a:rPr>
              <a:t>Hombres 21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054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01049" y="2013480"/>
            <a:ext cx="9415895" cy="100751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PREVISIÓN </a:t>
            </a:r>
            <a:r>
              <a:rPr lang="es-SV" sz="3000" b="1" dirty="0" smtClean="0"/>
              <a:t>SOCIAL</a:t>
            </a:r>
            <a:br>
              <a:rPr lang="es-SV" sz="3000" b="1" dirty="0" smtClean="0"/>
            </a:br>
            <a:r>
              <a:rPr lang="es-SV" sz="3000" b="1" dirty="0" smtClean="0"/>
              <a:t>Departamento Nacional de Empleo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08684" y="3020995"/>
            <a:ext cx="10960100" cy="283683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I</a:t>
            </a:r>
            <a:r>
              <a:rPr lang="es-SV" sz="6400" dirty="0" smtClean="0">
                <a:latin typeface="Museo st"/>
              </a:rPr>
              <a:t>mplementar </a:t>
            </a:r>
            <a:r>
              <a:rPr lang="es-SV" sz="6400" dirty="0">
                <a:latin typeface="Museo st"/>
              </a:rPr>
              <a:t>el Sistema de Intermediación de Empleo a trabajadores y empleadores a través de la promoción de la oferta y la demanda, orientando a los actores sociales de acuerdo a la evolución del mercado de trabajo. </a:t>
            </a:r>
            <a:endParaRPr lang="es-SV" sz="64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Jefatura del Departamento Nacional de Empleo</a:t>
            </a:r>
            <a:r>
              <a:rPr lang="es-SV" sz="6400" b="1" dirty="0" smtClean="0">
                <a:latin typeface="Museo st"/>
              </a:rPr>
              <a:t>: </a:t>
            </a:r>
            <a:r>
              <a:rPr lang="es-SV" sz="6400" dirty="0" smtClean="0">
                <a:latin typeface="Museo st"/>
              </a:rPr>
              <a:t>Licda. Lesly Noemí Cervellon de Arias</a:t>
            </a:r>
          </a:p>
          <a:p>
            <a:pPr algn="just"/>
            <a:r>
              <a:rPr lang="es-SV" sz="6400" dirty="0" smtClean="0">
                <a:latin typeface="Museo st"/>
              </a:rPr>
              <a:t>Mujeres 48</a:t>
            </a:r>
          </a:p>
          <a:p>
            <a:pPr algn="just"/>
            <a:r>
              <a:rPr lang="es-SV" sz="6400" dirty="0" smtClean="0">
                <a:latin typeface="Museo st"/>
              </a:rPr>
              <a:t>Hombres 19</a:t>
            </a:r>
            <a:endParaRPr lang="es-SV" sz="64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r>
              <a:rPr lang="es-SV" sz="9800" b="1" dirty="0"/>
              <a:t>  </a:t>
            </a:r>
          </a:p>
        </p:txBody>
      </p:sp>
      <p:grpSp>
        <p:nvGrpSpPr>
          <p:cNvPr id="147" name="Grupo 14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8" name="Imagen 14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49" name="Imagen 14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9289" y="308927"/>
              <a:ext cx="1847390" cy="1284299"/>
            </a:xfrm>
            <a:prstGeom prst="rect">
              <a:avLst/>
            </a:prstGeom>
            <a:noFill/>
          </p:spPr>
        </p:pic>
        <p:pic>
          <p:nvPicPr>
            <p:cNvPr id="150" name="Imagen 14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1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11183" y="1332702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TRABAJO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47882" y="2521975"/>
            <a:ext cx="11797867" cy="450311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Armonizar las relaciones entre trabajadores y empleadores, procurando un ambiente digno de trabajo y el cumplimiento a la normativa laboral vigente</a:t>
            </a:r>
            <a:r>
              <a:rPr lang="es-SV" sz="6400" dirty="0" smtClean="0">
                <a:latin typeface="Museo st"/>
              </a:rPr>
              <a:t>.</a:t>
            </a:r>
          </a:p>
          <a:p>
            <a:pPr algn="just"/>
            <a:r>
              <a:rPr lang="es-SV" sz="6400" dirty="0">
                <a:latin typeface="Museo st"/>
              </a:rPr>
              <a:t>Velar por el cumplimiento de las disposiciones legales de trabajo y las normas básicas de seguridad y salud </a:t>
            </a:r>
            <a:r>
              <a:rPr lang="es-SV" sz="6400" dirty="0" smtClean="0">
                <a:latin typeface="Museo st"/>
              </a:rPr>
              <a:t>ocupacional, </a:t>
            </a:r>
            <a:r>
              <a:rPr lang="es-SV" sz="6400" dirty="0">
                <a:latin typeface="Museo st"/>
              </a:rPr>
              <a:t>como medio de prevenir los conflictos laborales. </a:t>
            </a:r>
            <a:endParaRPr lang="es-SV" sz="6400" dirty="0" smtClean="0">
              <a:latin typeface="Museo st"/>
            </a:endParaRPr>
          </a:p>
          <a:p>
            <a:pPr marL="0" indent="0" algn="just">
              <a:buNone/>
            </a:pPr>
            <a:endParaRPr lang="es-SV" sz="6400" dirty="0">
              <a:latin typeface="Museo st"/>
            </a:endParaRPr>
          </a:p>
          <a:p>
            <a:pPr algn="just"/>
            <a:r>
              <a:rPr lang="es-SV" sz="6400" dirty="0" smtClean="0">
                <a:latin typeface="Museo st"/>
              </a:rPr>
              <a:t>Director de la Dirección General de Inspección de Trabajo: Licdo. </a:t>
            </a:r>
            <a:r>
              <a:rPr lang="es-SV" sz="6400" dirty="0">
                <a:latin typeface="Museo st"/>
              </a:rPr>
              <a:t>Jorge Arnoldo Bolaños </a:t>
            </a:r>
            <a:r>
              <a:rPr lang="es-SV" sz="6400" dirty="0" smtClean="0">
                <a:latin typeface="Museo st"/>
              </a:rPr>
              <a:t>Paz</a:t>
            </a:r>
          </a:p>
          <a:p>
            <a:pPr algn="just"/>
            <a:r>
              <a:rPr lang="es-SV" sz="6400" dirty="0" smtClean="0">
                <a:latin typeface="Museo st"/>
              </a:rPr>
              <a:t>Mujeres  10</a:t>
            </a:r>
          </a:p>
          <a:p>
            <a:pPr algn="just"/>
            <a:r>
              <a:rPr lang="es-SV" sz="6400" dirty="0" smtClean="0">
                <a:latin typeface="Museo st"/>
              </a:rPr>
              <a:t>Hombres 9</a:t>
            </a:r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3800" b="1" dirty="0"/>
          </a:p>
          <a:p>
            <a:pPr algn="just"/>
            <a:endParaRPr lang="es-SV" sz="9800" b="1" dirty="0"/>
          </a:p>
          <a:p>
            <a:pPr marL="0" indent="0" algn="just">
              <a:buNone/>
            </a:pPr>
            <a:endParaRPr lang="es-SV" sz="9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Inspección, Industria y Comercio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fiel cumplimiento de las disposiciones legales que rigen las relaciones laborales; así como desarrollar funciones de asesoramiento técnico sobre la manera más efectiva de cumplir con las disposiciones legales; y aplicar el procedimiento sancionatorio por infracciones a la normativa laboral</a:t>
            </a:r>
            <a:r>
              <a:rPr lang="es-SV" sz="16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2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Inspección, Industria y Comercio: Licda. Iriam Carolina Martínez Zelaya</a:t>
            </a:r>
          </a:p>
          <a:p>
            <a:pPr algn="just"/>
            <a:r>
              <a:rPr lang="es-SV" sz="1600" dirty="0" smtClean="0">
                <a:latin typeface="Museo st"/>
              </a:rPr>
              <a:t>Mujeres  56</a:t>
            </a:r>
          </a:p>
          <a:p>
            <a:pPr algn="just"/>
            <a:r>
              <a:rPr lang="es-SV" sz="1600" dirty="0" smtClean="0">
                <a:latin typeface="Museo st"/>
              </a:rPr>
              <a:t>Hombres 27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80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608150" y="1686445"/>
            <a:ext cx="887126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GENERAL DE INSPECCIÓN DE </a:t>
            </a:r>
            <a:r>
              <a:rPr lang="es-SV" sz="3000" b="1" dirty="0" smtClean="0"/>
              <a:t>TRABAJO</a:t>
            </a:r>
            <a:br>
              <a:rPr lang="es-SV" sz="3000" b="1" dirty="0" smtClean="0"/>
            </a:br>
            <a:r>
              <a:rPr lang="es-SV" sz="3000" b="1" dirty="0" smtClean="0"/>
              <a:t>Departamento de Inspección Agropecuaria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44851" y="2998493"/>
            <a:ext cx="11797867" cy="35568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el cumplimiento de las disposiciones legales que rigen las relaciones laborales y disposiciones básicas sobre </a:t>
            </a:r>
            <a:r>
              <a:rPr lang="es-SV" sz="1600" dirty="0" smtClean="0">
                <a:latin typeface="Museo st"/>
              </a:rPr>
              <a:t>seguridad </a:t>
            </a:r>
            <a:r>
              <a:rPr lang="es-SV" sz="1600" dirty="0">
                <a:latin typeface="Museo st"/>
              </a:rPr>
              <a:t>y salud ocupacional; brindando la asesoría correspondiente a empleadores y trabajadores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del Departamento de Inspección Agropecuaria: Licda. Fátima María Siri de Domínguez</a:t>
            </a:r>
          </a:p>
          <a:p>
            <a:pPr algn="just"/>
            <a:r>
              <a:rPr lang="es-SV" sz="1600" dirty="0" smtClean="0">
                <a:latin typeface="Museo st"/>
              </a:rPr>
              <a:t>Mujeres  2</a:t>
            </a:r>
          </a:p>
          <a:p>
            <a:pPr algn="just"/>
            <a:r>
              <a:rPr lang="es-SV" sz="1600" dirty="0" smtClean="0">
                <a:latin typeface="Museo st"/>
              </a:rPr>
              <a:t>Hombres 6</a:t>
            </a:r>
            <a:endParaRPr lang="es-SV" sz="1600" dirty="0">
              <a:latin typeface="Museo st"/>
            </a:endParaRPr>
          </a:p>
          <a:p>
            <a:pPr algn="just"/>
            <a:endParaRPr lang="es-SV" sz="3800" b="1" dirty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47471" y="217117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7309" y="308927"/>
              <a:ext cx="1729322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65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39" y="1911852"/>
            <a:ext cx="9605003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DIRECCIÓN GENERAL DE RELACIONES INTERNACIONALES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80508" y="2868070"/>
            <a:ext cx="11797867" cy="3391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19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La </a:t>
            </a:r>
            <a:r>
              <a:rPr lang="es-SV" sz="1600" dirty="0">
                <a:latin typeface="Museo st"/>
              </a:rPr>
              <a:t>Dirección de Relaciones Internacionales de Trabajo tiene como objetivo apoyar la administración de los asuntos internacionales en materia de trabajo y Previsión Social que le competen al Ministerio</a:t>
            </a:r>
            <a:r>
              <a:rPr lang="es-SV" sz="1600" dirty="0" smtClean="0">
                <a:latin typeface="Museo st"/>
              </a:rPr>
              <a:t>.</a:t>
            </a:r>
          </a:p>
          <a:p>
            <a:pPr marL="0" indent="0" algn="just">
              <a:buNone/>
            </a:pPr>
            <a:endParaRPr lang="es-SV" sz="1600" dirty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Directora de la Dirección de Relaciones Internacionales: Lic. Jorge Camilo Trigueros Guevara </a:t>
            </a:r>
          </a:p>
          <a:p>
            <a:pPr algn="just"/>
            <a:r>
              <a:rPr lang="es-SV" sz="1600" dirty="0" smtClean="0">
                <a:latin typeface="Museo st"/>
              </a:rPr>
              <a:t>Mujeres  </a:t>
            </a:r>
            <a:r>
              <a:rPr lang="es-SV" sz="1600" dirty="0">
                <a:latin typeface="Museo st"/>
              </a:rPr>
              <a:t>6</a:t>
            </a: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Hombre  2</a:t>
            </a:r>
            <a:endParaRPr lang="es-SV" sz="1600" dirty="0">
              <a:latin typeface="Museo st"/>
            </a:endParaRPr>
          </a:p>
          <a:p>
            <a:pPr algn="just"/>
            <a:endParaRPr lang="es-SV" sz="4900" dirty="0">
              <a:solidFill>
                <a:schemeClr val="bg1"/>
              </a:solidFill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68682" y="308927"/>
              <a:ext cx="1787997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ADMINISTRATIVA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6400" dirty="0">
                <a:latin typeface="Museo st"/>
              </a:rPr>
              <a:t>La Dirección Administrativa tiene como objetivo administrar con eficiencia y eficacia las actividades de apoyo logístico en materia de Recursos Humanos, Adquisición de bienes, obras y/o servicios, mantenimiento de infraestructura, almacén, servicios generales y activo fijo, propiciando un servicio oportuno a las diferentes Unidades organizativas de la Institución garantizando el normal funcionamiento de las mismas</a:t>
            </a:r>
            <a:r>
              <a:rPr lang="es-SV" sz="10000" dirty="0"/>
              <a:t>. </a:t>
            </a:r>
            <a:endParaRPr lang="es-SV" sz="10000" dirty="0" smtClean="0"/>
          </a:p>
          <a:p>
            <a:pPr marL="0" indent="0" algn="just">
              <a:buNone/>
            </a:pPr>
            <a:r>
              <a:rPr lang="es-SV" sz="10000" dirty="0" smtClean="0"/>
              <a:t>  </a:t>
            </a:r>
          </a:p>
          <a:p>
            <a:pPr algn="just"/>
            <a:r>
              <a:rPr lang="es-SV" sz="6400" dirty="0" smtClean="0">
                <a:latin typeface="Museo st"/>
              </a:rPr>
              <a:t>Director de la Dirección Administrativa: Lic. Julio Alberto Palacios Castellanos </a:t>
            </a:r>
          </a:p>
          <a:p>
            <a:pPr algn="just"/>
            <a:r>
              <a:rPr lang="es-SV" sz="6400" dirty="0" smtClean="0">
                <a:latin typeface="Museo st"/>
              </a:rPr>
              <a:t>Mujeres  24</a:t>
            </a:r>
          </a:p>
          <a:p>
            <a:pPr algn="just"/>
            <a:r>
              <a:rPr lang="es-SV" sz="6400" dirty="0" smtClean="0">
                <a:latin typeface="Museo st"/>
              </a:rPr>
              <a:t>Hombres  25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</a:t>
            </a:r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5048" y="176415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01530" y="2813408"/>
            <a:ext cx="11137900" cy="32190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Ministro o Ministra de Trabajo y Previsión Social es la </a:t>
            </a:r>
            <a:r>
              <a:rPr lang="es-SV" sz="1600" dirty="0" smtClean="0">
                <a:latin typeface="Museo st"/>
              </a:rPr>
              <a:t>Secretario </a:t>
            </a:r>
            <a:r>
              <a:rPr lang="es-SV" sz="1600" dirty="0">
                <a:latin typeface="Museo st"/>
              </a:rPr>
              <a:t>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Ministro </a:t>
            </a:r>
            <a:r>
              <a:rPr lang="es-SV" sz="1600" dirty="0">
                <a:latin typeface="Museo st"/>
              </a:rPr>
              <a:t>de Trabajo y Previsión Social: Oscar Rolando Castro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>
                <a:latin typeface="Museo st"/>
              </a:rPr>
              <a:t>5</a:t>
            </a:r>
            <a:r>
              <a:rPr lang="es-SV" sz="1600" b="1" dirty="0" smtClean="0">
                <a:latin typeface="Museo st"/>
              </a:rPr>
              <a:t> </a:t>
            </a:r>
            <a:r>
              <a:rPr lang="es-SV" sz="1600" b="1" dirty="0">
                <a:latin typeface="Museo st"/>
              </a:rPr>
              <a:t>mujeres </a:t>
            </a:r>
          </a:p>
          <a:p>
            <a:pPr algn="just">
              <a:lnSpc>
                <a:spcPct val="150000"/>
              </a:lnSpc>
            </a:pPr>
            <a:r>
              <a:rPr lang="es-SV" sz="1600" b="1" dirty="0" smtClean="0">
                <a:latin typeface="Museo st"/>
              </a:rPr>
              <a:t>10 hombres </a:t>
            </a:r>
            <a:endParaRPr lang="es-SV" sz="1600" b="1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271544" y="0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3488" y="308927"/>
              <a:ext cx="190319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79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Recursos Humanos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9" y="2807209"/>
            <a:ext cx="11797867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Planificar, Organizar, Dirigir y Controlar la </a:t>
            </a:r>
            <a:r>
              <a:rPr lang="es-SV" sz="6400" dirty="0" smtClean="0">
                <a:latin typeface="Museo st"/>
              </a:rPr>
              <a:t>ejecución y </a:t>
            </a:r>
            <a:r>
              <a:rPr lang="es-SV" sz="6400" dirty="0">
                <a:latin typeface="Museo st"/>
              </a:rPr>
              <a:t>Gestión de Procesos, Sistemas, proyectos, programas acciones, políticas y procedimientos adecuados para proveer, desarrollar y mantener los recursos humanos idóneos y necesarios en la institución, como Administrar todos los movimientos y acciones de personal, mediante la implementación y desarrollo de políticas de personal que contribuyan al logro de los objetivos institucionales.</a:t>
            </a:r>
            <a:r>
              <a:rPr lang="es-SV" sz="6400" dirty="0" smtClean="0">
                <a:latin typeface="Museo st"/>
              </a:rPr>
              <a:t>. </a:t>
            </a: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Recursos Humanos: Licda. Isa María Funes Corpeño.</a:t>
            </a:r>
          </a:p>
          <a:p>
            <a:pPr algn="just"/>
            <a:r>
              <a:rPr lang="es-SV" sz="6400" dirty="0" smtClean="0">
                <a:latin typeface="Museo st"/>
              </a:rPr>
              <a:t>Mujeres  11</a:t>
            </a:r>
          </a:p>
          <a:p>
            <a:pPr algn="just"/>
            <a:r>
              <a:rPr lang="es-SV" sz="6400" dirty="0" smtClean="0">
                <a:latin typeface="Museo st"/>
              </a:rPr>
              <a:t>Hombres  5</a:t>
            </a:r>
            <a:endParaRPr lang="es-SV" sz="6400" dirty="0">
              <a:latin typeface="Museo st"/>
            </a:endParaRPr>
          </a:p>
          <a:p>
            <a:pPr algn="just"/>
            <a:r>
              <a:rPr lang="es-SV" sz="10000" b="1" dirty="0">
                <a:solidFill>
                  <a:schemeClr val="bg1"/>
                </a:solidFill>
              </a:rPr>
              <a:t>Directora: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605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Servicios Generales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70000"/>
              </a:lnSpc>
              <a:buNone/>
            </a:pPr>
            <a:endParaRPr lang="es-SV" sz="64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6400" dirty="0">
                <a:latin typeface="Museo st"/>
              </a:rPr>
              <a:t>Mantener en óptimas condiciones de funcionamiento las </a:t>
            </a:r>
            <a:r>
              <a:rPr lang="es-SV" sz="6400" dirty="0" smtClean="0">
                <a:latin typeface="Museo st"/>
              </a:rPr>
              <a:t>instalaciones </a:t>
            </a:r>
            <a:r>
              <a:rPr lang="es-SV" sz="6400" dirty="0">
                <a:latin typeface="Museo st"/>
              </a:rPr>
              <a:t>del Ministerio de Trabajo y Previsión Social a nivel nacional, coordinando el Mantenimiento de la infraestructura y el aseo de estos, como también, mantener en condiciones funcionales las unidades </a:t>
            </a:r>
            <a:r>
              <a:rPr lang="es-SV" sz="6400" dirty="0" smtClean="0">
                <a:latin typeface="Museo st"/>
              </a:rPr>
              <a:t>vehiculares.. </a:t>
            </a:r>
            <a:endParaRPr lang="es-SV" sz="6400" dirty="0">
              <a:latin typeface="Museo st"/>
            </a:endParaRPr>
          </a:p>
          <a:p>
            <a:pPr marL="0" indent="0" algn="just">
              <a:buNone/>
            </a:pP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Servicios Generales: Ing. Víctor Hugo Machuca Viau.</a:t>
            </a:r>
          </a:p>
          <a:p>
            <a:pPr algn="just"/>
            <a:r>
              <a:rPr lang="es-SV" sz="6400" dirty="0" smtClean="0">
                <a:latin typeface="Museo st"/>
              </a:rPr>
              <a:t>Mujeres  12</a:t>
            </a:r>
          </a:p>
          <a:p>
            <a:pPr algn="just"/>
            <a:r>
              <a:rPr lang="es-SV" sz="6400" dirty="0" smtClean="0">
                <a:latin typeface="Museo st"/>
              </a:rPr>
              <a:t>Hombres  56</a:t>
            </a:r>
          </a:p>
          <a:p>
            <a:pPr algn="just"/>
            <a:r>
              <a:rPr lang="es-SV" sz="10000" b="1" dirty="0" smtClean="0">
                <a:solidFill>
                  <a:schemeClr val="bg1"/>
                </a:solidFill>
              </a:rPr>
              <a:t>Directora</a:t>
            </a:r>
            <a:r>
              <a:rPr lang="es-SV" sz="10000" b="1" dirty="0">
                <a:solidFill>
                  <a:schemeClr val="bg1"/>
                </a:solidFill>
              </a:rPr>
              <a:t>: Yolanda del Carmen Dueñas </a:t>
            </a:r>
            <a:r>
              <a:rPr lang="es-SV" sz="10000" b="1" dirty="0" smtClean="0">
                <a:solidFill>
                  <a:schemeClr val="bg1"/>
                </a:solidFill>
              </a:rPr>
              <a:t>Fig18ueroa</a:t>
            </a:r>
            <a:endParaRPr lang="es-SV" sz="10000" b="1" dirty="0">
              <a:solidFill>
                <a:schemeClr val="bg1"/>
              </a:solidFill>
            </a:endParaRPr>
          </a:p>
          <a:p>
            <a:pPr algn="just"/>
            <a:endParaRPr lang="es-SV" sz="4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/>
              <a:t>             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047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392375" y="1713504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</a:t>
            </a:r>
            <a:r>
              <a:rPr lang="es-SV" sz="3000" b="1" dirty="0" smtClean="0"/>
              <a:t>ADMINISTRATIVA</a:t>
            </a:r>
            <a:br>
              <a:rPr lang="es-SV" sz="3000" b="1" dirty="0" smtClean="0"/>
            </a:br>
            <a:r>
              <a:rPr lang="es-SV" sz="3000" b="1" dirty="0" smtClean="0"/>
              <a:t>Departamento de Centros de Recreación.  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3184823"/>
            <a:ext cx="11526322" cy="3438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6400" dirty="0" smtClean="0">
                <a:latin typeface="Museo st"/>
              </a:rPr>
              <a:t>Mantener </a:t>
            </a:r>
            <a:r>
              <a:rPr lang="es-SV" sz="6400" dirty="0">
                <a:latin typeface="Museo st"/>
              </a:rPr>
              <a:t>en óptimas condiciones de funcionamiento las </a:t>
            </a:r>
            <a:r>
              <a:rPr lang="es-SV" sz="6400" dirty="0" smtClean="0">
                <a:latin typeface="Museo st"/>
              </a:rPr>
              <a:t>instalaciones de los Centros Recreativos del </a:t>
            </a:r>
            <a:r>
              <a:rPr lang="es-SV" sz="6400" dirty="0">
                <a:latin typeface="Museo st"/>
              </a:rPr>
              <a:t>Ministerio de Trabajo y Previsión Social a nivel nacional, </a:t>
            </a:r>
            <a:r>
              <a:rPr lang="es-SV" sz="6400" dirty="0" smtClean="0">
                <a:latin typeface="Museo st"/>
              </a:rPr>
              <a:t>en coordinación con el Departamento de  </a:t>
            </a:r>
            <a:r>
              <a:rPr lang="es-SV" sz="6400" dirty="0">
                <a:latin typeface="Museo st"/>
              </a:rPr>
              <a:t>Mantenimiento </a:t>
            </a:r>
            <a:r>
              <a:rPr lang="es-SV" sz="6400" dirty="0" smtClean="0">
                <a:latin typeface="Museo st"/>
              </a:rPr>
              <a:t>e infraestructura </a:t>
            </a:r>
            <a:r>
              <a:rPr lang="es-SV" sz="6400" dirty="0">
                <a:latin typeface="Museo st"/>
              </a:rPr>
              <a:t>y </a:t>
            </a:r>
            <a:r>
              <a:rPr lang="es-SV" sz="6400" dirty="0" smtClean="0">
                <a:latin typeface="Museo st"/>
              </a:rPr>
              <a:t>lograr la ejecución de programas </a:t>
            </a:r>
            <a:r>
              <a:rPr lang="es-SV" sz="6400" dirty="0">
                <a:latin typeface="Museo st"/>
              </a:rPr>
              <a:t>que vayan encaminados a lograr el bienestar de los trabajadores y su grupo familiar, procurando mejorar </a:t>
            </a:r>
            <a:r>
              <a:rPr lang="es-SV" sz="6400" dirty="0" smtClean="0">
                <a:latin typeface="Museo st"/>
              </a:rPr>
              <a:t>la </a:t>
            </a:r>
            <a:r>
              <a:rPr lang="es-SV" sz="6400" dirty="0">
                <a:latin typeface="Museo st"/>
              </a:rPr>
              <a:t>calidad de vida de las personas tanto en el ámbito laboral como personal, esto en concordancia con las leyes vigentes que nos regulan. </a:t>
            </a:r>
            <a:endParaRPr lang="es-SV" sz="10000" dirty="0" smtClean="0"/>
          </a:p>
          <a:p>
            <a:pPr algn="just"/>
            <a:r>
              <a:rPr lang="es-SV" sz="6400" dirty="0" smtClean="0">
                <a:latin typeface="Museo st"/>
              </a:rPr>
              <a:t>Jefatura del Departamento de centros de Recreación: Ingra. Karen Inés Campos de Alfaro.</a:t>
            </a:r>
          </a:p>
          <a:p>
            <a:pPr algn="just"/>
            <a:r>
              <a:rPr lang="es-SV" sz="6400" dirty="0" smtClean="0">
                <a:latin typeface="Museo st"/>
              </a:rPr>
              <a:t>Mujeres  4</a:t>
            </a:r>
          </a:p>
          <a:p>
            <a:pPr algn="just"/>
            <a:r>
              <a:rPr lang="es-SV" sz="6400" dirty="0" smtClean="0">
                <a:latin typeface="Museo st"/>
              </a:rPr>
              <a:t>Hombres  34</a:t>
            </a: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8" name="Imagen 7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" name="Imagen 8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10" name="Imagen 9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073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Oriente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de la Oficina Regional de Oriente: Licdo. Héctor </a:t>
            </a:r>
            <a:r>
              <a:rPr lang="es-SV" sz="1600" dirty="0">
                <a:latin typeface="Museo st"/>
              </a:rPr>
              <a:t>B</a:t>
            </a:r>
            <a:r>
              <a:rPr lang="es-SV" sz="1600" dirty="0" smtClean="0">
                <a:latin typeface="Museo st"/>
              </a:rPr>
              <a:t>ladimir de Paz Fuentes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46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63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de Occidente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Jefatura </a:t>
            </a:r>
            <a:r>
              <a:rPr lang="es-SV" sz="1600" dirty="0">
                <a:latin typeface="Museo st"/>
              </a:rPr>
              <a:t>de la Oficina Regional de </a:t>
            </a:r>
            <a:r>
              <a:rPr lang="es-SV" sz="1600" dirty="0" smtClean="0">
                <a:latin typeface="Museo st"/>
              </a:rPr>
              <a:t>Occidente: Licda. Yanira Elizabeth Rodríguez Escobar 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  48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61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19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Regional Paracentral 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>
                <a:latin typeface="Museo st"/>
              </a:rPr>
              <a:t>Jefatura de la Oficina Regional </a:t>
            </a:r>
            <a:r>
              <a:rPr lang="es-SV" sz="1600" dirty="0" smtClean="0">
                <a:latin typeface="Museo st"/>
              </a:rPr>
              <a:t>Paracentral: Lic. Walter Salvador Sosa Funes 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21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29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384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264360" y="179224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Oficinas </a:t>
            </a:r>
            <a:r>
              <a:rPr lang="es-SV" sz="3000" b="1" dirty="0"/>
              <a:t>R</a:t>
            </a:r>
            <a:r>
              <a:rPr lang="es-SV" sz="3000" b="1" dirty="0" smtClean="0"/>
              <a:t>egionales </a:t>
            </a:r>
            <a:r>
              <a:rPr lang="es-SV" sz="3000" b="1" dirty="0"/>
              <a:t>y </a:t>
            </a:r>
            <a:r>
              <a:rPr lang="es-SV" sz="3000" b="1" dirty="0" smtClean="0"/>
              <a:t>Departamentales </a:t>
            </a:r>
            <a:br>
              <a:rPr lang="es-SV" sz="3000" b="1" dirty="0" smtClean="0"/>
            </a:br>
            <a:r>
              <a:rPr lang="es-SV" sz="3000" b="1" dirty="0" smtClean="0"/>
              <a:t>Oficina Centrales</a:t>
            </a:r>
            <a:endParaRPr lang="es-SV" sz="30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71545" y="2862904"/>
            <a:ext cx="11797867" cy="36491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Las </a:t>
            </a:r>
            <a:r>
              <a:rPr lang="es-SV" sz="1600" dirty="0">
                <a:latin typeface="Museo st"/>
              </a:rPr>
              <a:t>Oficinas Regionales de Trabajo </a:t>
            </a:r>
            <a:r>
              <a:rPr lang="es-SV" sz="1600" dirty="0" smtClean="0">
                <a:latin typeface="Museo st"/>
              </a:rPr>
              <a:t>son órganos encargados de ejecutar en forma  desconcentrada las acciones de las acciones de las Direcciones Generales del Ministerio de Trabajo y </a:t>
            </a:r>
            <a:r>
              <a:rPr lang="es-SV" sz="1600" dirty="0">
                <a:latin typeface="Museo st"/>
              </a:rPr>
              <a:t>P</a:t>
            </a:r>
            <a:r>
              <a:rPr lang="es-SV" sz="1600" dirty="0" smtClean="0">
                <a:latin typeface="Museo st"/>
              </a:rPr>
              <a:t>revisión Social, depende jerárquicamente del Nivel Superior. Pero serán Supervisadas directamente por dichas </a:t>
            </a:r>
            <a:r>
              <a:rPr lang="es-SV" sz="1600" dirty="0">
                <a:latin typeface="Museo st"/>
              </a:rPr>
              <a:t>Direcciones en el área que sea de su competencia.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70000"/>
              </a:lnSpc>
            </a:pPr>
            <a:endParaRPr lang="es-SV" sz="1600" dirty="0">
              <a:latin typeface="Museo st"/>
            </a:endParaRP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Mujeres 24</a:t>
            </a:r>
          </a:p>
          <a:p>
            <a:pPr algn="just">
              <a:lnSpc>
                <a:spcPct val="170000"/>
              </a:lnSpc>
            </a:pPr>
            <a:r>
              <a:rPr lang="es-SV" sz="1600" dirty="0" smtClean="0">
                <a:latin typeface="Museo st"/>
              </a:rPr>
              <a:t>Hombres 27</a:t>
            </a:r>
          </a:p>
          <a:p>
            <a:pPr marL="0" indent="0" algn="just">
              <a:lnSpc>
                <a:spcPct val="170000"/>
              </a:lnSpc>
              <a:buNone/>
            </a:pPr>
            <a:endParaRPr lang="es-SV" sz="16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 smtClean="0">
              <a:latin typeface="Museo st"/>
            </a:endParaRPr>
          </a:p>
          <a:p>
            <a:pPr marL="0" indent="0" algn="just">
              <a:lnSpc>
                <a:spcPct val="170000"/>
              </a:lnSpc>
              <a:buNone/>
            </a:pPr>
            <a:endParaRPr lang="es-SV" sz="4000" dirty="0">
              <a:latin typeface="Museo st"/>
            </a:endParaRP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4" name="Imagen 13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5" name="Imagen 14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16" name="Imagen 15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719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2086377"/>
            <a:ext cx="9905998" cy="3898786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/>
              <a:t>El </a:t>
            </a:r>
            <a:r>
              <a:rPr lang="es-SV" sz="4800" b="1" dirty="0" smtClean="0"/>
              <a:t>Ministerio </a:t>
            </a:r>
            <a:r>
              <a:rPr lang="es-SV" sz="4800" b="1" dirty="0"/>
              <a:t>de </a:t>
            </a:r>
            <a:r>
              <a:rPr lang="es-SV" sz="4800" b="1" dirty="0" smtClean="0"/>
              <a:t>Trabajo </a:t>
            </a:r>
            <a:r>
              <a:rPr lang="es-SV" sz="4800" b="1" dirty="0"/>
              <a:t>y </a:t>
            </a:r>
            <a:r>
              <a:rPr lang="es-SV" sz="4800" b="1" dirty="0" smtClean="0"/>
              <a:t>Previsión </a:t>
            </a:r>
            <a:r>
              <a:rPr lang="es-SV" sz="4800" b="1" dirty="0"/>
              <a:t>S</a:t>
            </a:r>
            <a:r>
              <a:rPr lang="es-SV" sz="4800" b="1" dirty="0" smtClean="0"/>
              <a:t>ocial </a:t>
            </a:r>
            <a:r>
              <a:rPr lang="es-SV" sz="4800" b="1" dirty="0"/>
              <a:t>tiene un total de </a:t>
            </a:r>
            <a:r>
              <a:rPr lang="es-SV" sz="4800" b="1" dirty="0" smtClean="0"/>
              <a:t>922 </a:t>
            </a:r>
            <a:r>
              <a:rPr lang="es-SV" sz="4800" b="1" dirty="0"/>
              <a:t>empleados a nivel nacional</a:t>
            </a:r>
            <a:br>
              <a:rPr lang="es-SV" sz="4800" b="1" dirty="0"/>
            </a:br>
            <a:r>
              <a:rPr lang="es-SV" sz="4800" b="1" dirty="0" smtClean="0"/>
              <a:t>448 Mujeres </a:t>
            </a:r>
            <a:r>
              <a:rPr lang="es-SV" sz="4800" b="1" dirty="0"/>
              <a:t>y </a:t>
            </a:r>
            <a:r>
              <a:rPr lang="es-SV" sz="4800" b="1" dirty="0" smtClean="0"/>
              <a:t>474 Hombres</a:t>
            </a:r>
            <a:endParaRPr lang="es-SV" sz="4800" b="1" dirty="0"/>
          </a:p>
        </p:txBody>
      </p:sp>
      <p:grpSp>
        <p:nvGrpSpPr>
          <p:cNvPr id="5" name="Grupo 4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6" name="Imagen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7" name="Imagen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81271" y="244361"/>
              <a:ext cx="1590522" cy="1284299"/>
            </a:xfrm>
            <a:prstGeom prst="rect">
              <a:avLst/>
            </a:prstGeom>
            <a:noFill/>
          </p:spPr>
        </p:pic>
        <p:pic>
          <p:nvPicPr>
            <p:cNvPr id="8" name="Imagen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64553" y="1580798"/>
            <a:ext cx="8688387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DESPACHO VICEMINISTERIAL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14529" y="2774789"/>
            <a:ext cx="11388436" cy="326025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Viceministro o Viceministra tiene jerarquía inmediata inferior a la del Ministro o Ministra 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1600" dirty="0" smtClean="0">
                <a:latin typeface="Museo st"/>
              </a:rPr>
              <a:t>Ministro, sustituye </a:t>
            </a:r>
            <a:r>
              <a:rPr lang="es-SV" sz="1600" dirty="0">
                <a:latin typeface="Museo st"/>
              </a:rPr>
              <a:t>a éste en los casos determinados por la Ley.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Viceministra </a:t>
            </a:r>
            <a:r>
              <a:rPr lang="es-SV" sz="1600" dirty="0">
                <a:latin typeface="Museo st"/>
              </a:rPr>
              <a:t>de Trabajo y Previsión Social: Licda. Maritza Haydee Calderón de Ríos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6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 4</a:t>
            </a:r>
            <a:endParaRPr lang="es-SV" sz="1600" dirty="0">
              <a:latin typeface="Museo st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0" name="Imagen 9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1" name="Imagen 10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0623" y="308927"/>
              <a:ext cx="1766056" cy="1284299"/>
            </a:xfrm>
            <a:prstGeom prst="rect">
              <a:avLst/>
            </a:prstGeom>
            <a:noFill/>
          </p:spPr>
        </p:pic>
        <p:pic>
          <p:nvPicPr>
            <p:cNvPr id="12" name="Imagen 1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07" y="170753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NACIONAL</a:t>
            </a:r>
            <a:br>
              <a:rPr lang="es-SV" sz="3000" b="1" dirty="0" smtClean="0"/>
            </a:br>
            <a:r>
              <a:rPr lang="es-SV" sz="3000" b="1" dirty="0" smtClean="0"/>
              <a:t>DE SALARIO MÍNIMO</a:t>
            </a:r>
            <a:endParaRPr lang="es-SV" sz="3000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43343" y="2944567"/>
            <a:ext cx="11513127" cy="38443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Nacional de Salario Mínimo tiene como </a:t>
            </a:r>
            <a:r>
              <a:rPr lang="es-SV" sz="1600" dirty="0" smtClean="0">
                <a:latin typeface="Museo st"/>
              </a:rPr>
              <a:t>finalidad la fijación periódica de los salarios mínimos de conformidad con el procedimiento específico establecido en el código de Trabajo.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Presidente del Consejo Nacional del Salario Mínimo: Lic. Rafael Alfaro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2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Mujeres 1</a:t>
            </a:r>
          </a:p>
          <a:p>
            <a:pPr marL="0" indent="0" algn="just">
              <a:buNone/>
            </a:pPr>
            <a:endParaRPr lang="es-SV" dirty="0"/>
          </a:p>
        </p:txBody>
      </p:sp>
      <p:grpSp>
        <p:nvGrpSpPr>
          <p:cNvPr id="10" name="Grupo 9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1" name="Imagen 10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2" name="Imagen 1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02856" y="308927"/>
              <a:ext cx="1700231" cy="1284299"/>
            </a:xfrm>
            <a:prstGeom prst="rect">
              <a:avLst/>
            </a:prstGeom>
            <a:noFill/>
          </p:spPr>
        </p:pic>
        <p:pic>
          <p:nvPicPr>
            <p:cNvPr id="13" name="Imagen 12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196" y="1605513"/>
            <a:ext cx="10515600" cy="118378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CONSEJO SUPERIOR</a:t>
            </a:r>
            <a:br>
              <a:rPr lang="es-SV" sz="3000" b="1" dirty="0" smtClean="0"/>
            </a:br>
            <a:r>
              <a:rPr lang="es-SV" sz="3000" b="1" dirty="0" smtClean="0"/>
              <a:t>DEL TRABAJO</a:t>
            </a:r>
            <a:endParaRPr lang="es-SV" sz="3000" b="1" dirty="0"/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5578" y="2575852"/>
            <a:ext cx="11540837" cy="37362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El Consejo Superior del Trabajo tiene como finalidad, institucionalizar el diálogo y promover la concertación económica y social entre las autoridades públicas y las organizaciones de empleadores y trabajadores. Su integración y funcionamiento de rigen por el Decreto Legislativo No. 859, del veintiuno de abril de mil novecientos noventa y cuatro, que lo </a:t>
            </a:r>
            <a:r>
              <a:rPr lang="es-SV" sz="1600" dirty="0" smtClean="0">
                <a:latin typeface="Museo st"/>
              </a:rPr>
              <a:t>creo.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 smtClean="0">
                <a:latin typeface="Museo st"/>
              </a:rPr>
              <a:t>    Esta </a:t>
            </a:r>
            <a:r>
              <a:rPr lang="es-SV" sz="1600" dirty="0">
                <a:latin typeface="Museo st"/>
              </a:rPr>
              <a:t>facultado para formular recomendaciones sobre la elaboración, conducción y revisión de la         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política </a:t>
            </a:r>
            <a:r>
              <a:rPr lang="es-SV" sz="1600" dirty="0">
                <a:latin typeface="Museo st"/>
              </a:rPr>
              <a:t>sociales y económicas del desarrollo y desempeñar las demás funciones que la Ley le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s-SV" sz="1600" dirty="0">
                <a:latin typeface="Museo st"/>
              </a:rPr>
              <a:t>   </a:t>
            </a:r>
            <a:r>
              <a:rPr lang="es-SV" sz="1600" dirty="0" smtClean="0">
                <a:latin typeface="Museo st"/>
              </a:rPr>
              <a:t> confiera</a:t>
            </a:r>
            <a:r>
              <a:rPr lang="es-SV" sz="1600" dirty="0">
                <a:latin typeface="Museo st"/>
              </a:rPr>
              <a:t>. </a:t>
            </a:r>
            <a:endParaRPr lang="es-SV" sz="1600" dirty="0" smtClean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 smtClean="0">
                <a:latin typeface="Museo st"/>
              </a:rPr>
              <a:t>Hombres 1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00000"/>
              </a:lnSpc>
            </a:pPr>
            <a:r>
              <a:rPr lang="es-SV" sz="1600" dirty="0">
                <a:latin typeface="Museo st"/>
              </a:rPr>
              <a:t>Mujeres </a:t>
            </a:r>
            <a:r>
              <a:rPr lang="es-SV" sz="1600" dirty="0" smtClean="0">
                <a:latin typeface="Museo st"/>
              </a:rPr>
              <a:t>0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325578" y="207706"/>
            <a:ext cx="11797871" cy="1351942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79653" y="308927"/>
              <a:ext cx="1749599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79802" y="1714895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UNIDAD FINANCIERA INSTITUCIONAL</a:t>
            </a:r>
            <a:endParaRPr lang="es-SV" sz="3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2616" y="2763364"/>
            <a:ext cx="11416144" cy="3904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La Unidad Financiera Institucional tiene como objetivo velar por el cumplimiento de las políticas, lineamientos y disposiciones normativas que sean establecidos por el Ministerio de Hacienda, llevando a cabo la planificación, coordinación, integración y supervisión de las actividades de presupuesto, Tesorería y de Contabilidad Gubernamental</a:t>
            </a:r>
            <a:r>
              <a:rPr lang="es-SV" sz="1600" dirty="0" smtClean="0">
                <a:latin typeface="Museo st"/>
              </a:rPr>
              <a:t>.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Jefatura de la Unidad Financiera Institucional: Licdo. José Mauricio Flores González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Unidad Financiera Institucional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7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Hombres </a:t>
            </a:r>
            <a:r>
              <a:rPr lang="es-SV" sz="1600" dirty="0">
                <a:latin typeface="Museo st"/>
              </a:rPr>
              <a:t>8</a:t>
            </a:r>
          </a:p>
        </p:txBody>
      </p:sp>
      <p:grpSp>
        <p:nvGrpSpPr>
          <p:cNvPr id="91" name="Grupo 9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92" name="Imagen 9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93" name="Imagen 9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6109" y="308927"/>
              <a:ext cx="1760570" cy="1284299"/>
            </a:xfrm>
            <a:prstGeom prst="rect">
              <a:avLst/>
            </a:prstGeom>
            <a:noFill/>
          </p:spPr>
        </p:pic>
        <p:pic>
          <p:nvPicPr>
            <p:cNvPr id="94" name="Imagen 9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817059" y="1911852"/>
            <a:ext cx="6084426" cy="1004345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 smtClean="0"/>
              <a:t>OFICINA DE AUDITORIA Y CONTROL INTERNO 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436372" y="2894077"/>
            <a:ext cx="10845800" cy="3680459"/>
          </a:xfrm>
        </p:spPr>
        <p:txBody>
          <a:bodyPr>
            <a:normAutofit/>
          </a:bodyPr>
          <a:lstStyle/>
          <a:p>
            <a:pPr algn="just"/>
            <a:r>
              <a:rPr lang="es-SV" sz="1600" dirty="0">
                <a:latin typeface="Museo st"/>
              </a:rPr>
              <a:t>La Unidad de Auditoría y Control Interno </a:t>
            </a:r>
            <a:r>
              <a:rPr lang="es-SV" sz="1600" dirty="0" smtClean="0">
                <a:latin typeface="Museo st"/>
              </a:rPr>
              <a:t>programa, conduce, coordina, ejecuta y evalúa las actividades de control, de conformidad con las normas vigentes sobre la materia.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Realizar auditorías, inspecciones e investigaciones relacionadas con los aspectos económicos, contables, técnicos    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y administrativos del Ministerio de Trabajo y Previsión Social. En el ejercicio de sus funciones depende del </a:t>
            </a:r>
          </a:p>
          <a:p>
            <a:pPr marL="0" indent="0" algn="just">
              <a:buNone/>
            </a:pPr>
            <a:r>
              <a:rPr lang="es-SV" sz="1600" dirty="0">
                <a:latin typeface="Museo st"/>
              </a:rPr>
              <a:t> </a:t>
            </a:r>
            <a:r>
              <a:rPr lang="es-SV" sz="1600" dirty="0" smtClean="0">
                <a:latin typeface="Museo st"/>
              </a:rPr>
              <a:t>   desapacho ministerial.  </a:t>
            </a:r>
          </a:p>
          <a:p>
            <a:pPr marL="0" indent="0" algn="just">
              <a:buNone/>
            </a:pPr>
            <a:endParaRPr lang="es-SV" sz="1600" dirty="0" smtClean="0">
              <a:latin typeface="Museo st"/>
            </a:endParaRPr>
          </a:p>
          <a:p>
            <a:pPr algn="just"/>
            <a:r>
              <a:rPr lang="es-SV" sz="1600" dirty="0" smtClean="0">
                <a:latin typeface="Museo st"/>
              </a:rPr>
              <a:t>Jefatura de la Oficina de Auditoria y Control Interno: Licda. Norma </a:t>
            </a:r>
            <a:r>
              <a:rPr lang="es-SV" sz="1600" dirty="0" err="1" smtClean="0">
                <a:latin typeface="Museo st"/>
              </a:rPr>
              <a:t>Corvera</a:t>
            </a:r>
            <a:endParaRPr lang="es-SV" sz="1600" dirty="0">
              <a:latin typeface="Museo st"/>
            </a:endParaRPr>
          </a:p>
          <a:p>
            <a:pPr algn="just"/>
            <a:r>
              <a:rPr lang="es-SV" sz="1600" dirty="0">
                <a:latin typeface="Museo st"/>
              </a:rPr>
              <a:t>Auditora Institucional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Ad Honorem: Margarita Gómez</a:t>
            </a:r>
          </a:p>
          <a:p>
            <a:pPr algn="just"/>
            <a:r>
              <a:rPr lang="es-SV" sz="1600" dirty="0" smtClean="0">
                <a:latin typeface="Museo st"/>
              </a:rPr>
              <a:t>Mujeres 7 </a:t>
            </a:r>
          </a:p>
          <a:p>
            <a:pPr algn="just"/>
            <a:r>
              <a:rPr lang="es-SV" sz="1600" dirty="0" smtClean="0">
                <a:latin typeface="Museo st"/>
              </a:rPr>
              <a:t>Hombre  1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91886" y="308927"/>
              <a:ext cx="1864793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838200" y="1983614"/>
            <a:ext cx="10515600" cy="909712"/>
          </a:xfrm>
        </p:spPr>
        <p:txBody>
          <a:bodyPr>
            <a:normAutofit/>
          </a:bodyPr>
          <a:lstStyle/>
          <a:p>
            <a:pPr algn="ctr"/>
            <a:r>
              <a:rPr lang="es-SV" sz="3000" b="1" dirty="0"/>
              <a:t>DIRECCIÓN EJECUTIVA</a:t>
            </a:r>
            <a:endParaRPr lang="es-SV" sz="3000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37517" y="2711462"/>
            <a:ext cx="10889672" cy="298402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Velar por la correcta conducción técnica, administrativa, operativa y </a:t>
            </a:r>
            <a:r>
              <a:rPr lang="es-SV" sz="1600" dirty="0" smtClean="0">
                <a:latin typeface="Museo st"/>
              </a:rPr>
              <a:t>financiera de la Institución, </a:t>
            </a:r>
            <a:r>
              <a:rPr lang="es-SV" sz="1600" dirty="0">
                <a:latin typeface="Museo st"/>
              </a:rPr>
              <a:t>así como evaluar los diferentes lineamientos, objetivos y estrategias de acuerdo a las Leyes del Sector Trabajo y Previsión Social, que conlleven a brindar servicios de forma </a:t>
            </a:r>
            <a:r>
              <a:rPr lang="es-SV" sz="1600" dirty="0" smtClean="0">
                <a:latin typeface="Museo st"/>
              </a:rPr>
              <a:t>eficiente y eficaz hacia la ciudadanía.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y </a:t>
            </a: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e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solidFill>
                  <a:schemeClr val="bg1"/>
                </a:solidFill>
                <a:latin typeface="Museo st"/>
              </a:rPr>
              <a:t>la </a:t>
            </a:r>
            <a:r>
              <a:rPr lang="es-SV" sz="1600" dirty="0">
                <a:solidFill>
                  <a:schemeClr val="bg1"/>
                </a:solidFill>
                <a:latin typeface="Museo st"/>
              </a:rPr>
              <a:t>ciudadanía.</a:t>
            </a:r>
          </a:p>
          <a:p>
            <a:r>
              <a:rPr lang="es-SV" sz="1600" dirty="0" smtClean="0">
                <a:latin typeface="Museo st"/>
              </a:rPr>
              <a:t>Director Ejecutivo: Licdo. </a:t>
            </a:r>
            <a:r>
              <a:rPr lang="es-SV" sz="1600" dirty="0">
                <a:latin typeface="Museo st"/>
              </a:rPr>
              <a:t>Marvin Humberto Juárez López </a:t>
            </a:r>
          </a:p>
          <a:p>
            <a:pPr algn="just">
              <a:lnSpc>
                <a:spcPct val="150000"/>
              </a:lnSpc>
            </a:pPr>
            <a:r>
              <a:rPr lang="es-SV" sz="1600" dirty="0" smtClean="0">
                <a:latin typeface="Museo st"/>
              </a:rPr>
              <a:t>Mujeres 7</a:t>
            </a:r>
            <a:endParaRPr lang="es-SV" sz="1600" dirty="0">
              <a:latin typeface="Museo st"/>
            </a:endParaRPr>
          </a:p>
          <a:p>
            <a:pPr algn="just">
              <a:lnSpc>
                <a:spcPct val="150000"/>
              </a:lnSpc>
            </a:pPr>
            <a:r>
              <a:rPr lang="es-SV" sz="1600" dirty="0">
                <a:latin typeface="Museo st"/>
              </a:rPr>
              <a:t>H</a:t>
            </a:r>
            <a:r>
              <a:rPr lang="es-SV" sz="1600" dirty="0" smtClean="0">
                <a:latin typeface="Museo st"/>
              </a:rPr>
              <a:t>ombre 4</a:t>
            </a:r>
            <a:endParaRPr lang="es-SV" sz="1600" dirty="0">
              <a:latin typeface="Museo st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71545" y="229526"/>
            <a:ext cx="11797871" cy="1635850"/>
            <a:chOff x="2514600" y="213660"/>
            <a:chExt cx="7077456" cy="1635850"/>
          </a:xfrm>
        </p:grpSpPr>
        <p:pic>
          <p:nvPicPr>
            <p:cNvPr id="12" name="Imagen 1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213660"/>
              <a:ext cx="7077456" cy="1474834"/>
            </a:xfrm>
            <a:prstGeom prst="rect">
              <a:avLst/>
            </a:prstGeom>
          </p:spPr>
        </p:pic>
        <p:pic>
          <p:nvPicPr>
            <p:cNvPr id="13" name="Imagen 12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258973" y="308927"/>
              <a:ext cx="1897706" cy="1284299"/>
            </a:xfrm>
            <a:prstGeom prst="rect">
              <a:avLst/>
            </a:prstGeom>
            <a:noFill/>
          </p:spPr>
        </p:pic>
        <p:pic>
          <p:nvPicPr>
            <p:cNvPr id="14" name="Imagen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4600" y="1734970"/>
              <a:ext cx="7077456" cy="114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6146</TotalTime>
  <Words>2610</Words>
  <Application>Microsoft Office PowerPoint</Application>
  <PresentationFormat>Panorámica</PresentationFormat>
  <Paragraphs>296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Museo st</vt:lpstr>
      <vt:lpstr>Tema de Office</vt:lpstr>
      <vt:lpstr>Presentación de PowerPoint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OFICINA DE AUDITORIA Y CONTROL INTERNO 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PARA LA EQUIDAD ENTRE LOS GÉNEROS</vt:lpstr>
      <vt:lpstr>OFICINA DE ASESORÍA JURÍDICA</vt:lpstr>
      <vt:lpstr>UNIDAD DE MEDIO AMBIENTE</vt:lpstr>
      <vt:lpstr>UNIDAD DE GESTIÓN DOCUMENTAL Y ARCHIVO </vt:lpstr>
      <vt:lpstr>DIRECCIÓN GENERAL DE TRABAJO</vt:lpstr>
      <vt:lpstr>DIRECCIÓN GENERAL DE TRABAJO Departamento de Relaciones de Trabajo</vt:lpstr>
      <vt:lpstr>DIRECCIÓN GENERAL DE TRABAJO Departamento Nacional de Organizaciones Sociales</vt:lpstr>
      <vt:lpstr>DIRECCIÓN GENERAL DE PREVISIÓN SOCIAL</vt:lpstr>
      <vt:lpstr>DIRECCIÓN GENERAL DE PREVISIÓN SOCIAL Departamento de Seguridad e Higiene Ocupacional</vt:lpstr>
      <vt:lpstr>DIRECCIÓN GENERAL DE PREVISIÓN SOCIAL Departamento Nacional de Empleo</vt:lpstr>
      <vt:lpstr>DIRECCIÓN GENERAL DE INSPECCIÓN DE TRABAJO</vt:lpstr>
      <vt:lpstr>DIRECCIÓN GENERAL DE INSPECCIÓN DE TRABAJO Departamento de Inspección, Industria y Comercio</vt:lpstr>
      <vt:lpstr>DIRECCIÓN GENERAL DE INSPECCIÓN DE TRABAJO Departamento de Inspección Agropecuaria </vt:lpstr>
      <vt:lpstr>DIRECCIÓN GENERAL DE RELACIONES INTERNACIONALES </vt:lpstr>
      <vt:lpstr>DIRECCIÓN ADMINISTRATIVA</vt:lpstr>
      <vt:lpstr>DIRECCIÓN ADMINISTRATIVA Departamento de Recursos Humanos </vt:lpstr>
      <vt:lpstr>DIRECCIÓN ADMINISTRATIVA Departamento de Servicios Generales  </vt:lpstr>
      <vt:lpstr>DIRECCIÓN ADMINISTRATIVA Departamento de Centros de Recreación.   </vt:lpstr>
      <vt:lpstr>Oficinas Regionales y Departamentales  Oficina Regional de Oriente</vt:lpstr>
      <vt:lpstr>Oficinas Regionales y Departamentales  Oficina Regional de Occidente</vt:lpstr>
      <vt:lpstr>Oficinas Regionales y Departamentales  Oficina Regional Paracentral </vt:lpstr>
      <vt:lpstr>Oficinas Regionales y Departamentales  Oficina Centrales</vt:lpstr>
      <vt:lpstr>El Ministerio de Trabajo y Previsión Social tiene un total de 922 empleados a nivel nacional 448 Mujeres y 474 Hombres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230</cp:revision>
  <cp:lastPrinted>2019-10-07T21:54:36Z</cp:lastPrinted>
  <dcterms:created xsi:type="dcterms:W3CDTF">2017-09-13T21:00:38Z</dcterms:created>
  <dcterms:modified xsi:type="dcterms:W3CDTF">2020-10-30T20:29:20Z</dcterms:modified>
</cp:coreProperties>
</file>