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69" d="100"/>
          <a:sy n="69" d="100"/>
        </p:scale>
        <p:origin x="76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ESTRUCTURA ORGANIZATIVA DEL MINISTERIO DE TRABAJO Y PREVISION SOCIAL 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</a:t>
            </a:r>
            <a:r>
              <a:rPr lang="es-SV" sz="1600" dirty="0" smtClean="0">
                <a:latin typeface="Museo st"/>
              </a:rPr>
              <a:t>Lic. Héctor Ernesto Peñate Valiente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Coordinación y Desarrollo Institucional: Ing. Enrique Paz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Estadística e Informática Laboral Ad-Honorem</a:t>
            </a:r>
            <a:r>
              <a:rPr lang="es-SV" sz="1600" dirty="0">
                <a:latin typeface="Museo st"/>
              </a:rPr>
              <a:t>: </a:t>
            </a:r>
            <a:r>
              <a:rPr lang="es-SV" sz="1600" dirty="0" smtClean="0">
                <a:latin typeface="Museo st"/>
              </a:rPr>
              <a:t>Licdo. Juan </a:t>
            </a:r>
            <a:r>
              <a:rPr lang="es-SV" sz="1600" dirty="0">
                <a:latin typeface="Museo st"/>
              </a:rPr>
              <a:t>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Acceso a la Información Pública: Licda. Yeny </a:t>
            </a:r>
            <a:r>
              <a:rPr lang="es-SV" sz="1600" dirty="0">
                <a:latin typeface="Museo st"/>
              </a:rPr>
              <a:t>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</a:t>
            </a:r>
            <a:r>
              <a:rPr lang="es-SV" sz="1600" dirty="0" smtClean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  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</a:t>
            </a:r>
            <a:r>
              <a:rPr lang="es-SV" sz="1600" dirty="0" smtClean="0">
                <a:latin typeface="Museo st"/>
              </a:rPr>
              <a:t>Unidad </a:t>
            </a:r>
            <a:r>
              <a:rPr lang="es-SV" sz="1600" dirty="0">
                <a:latin typeface="Museo st"/>
              </a:rPr>
              <a:t>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Desarrollo Tecnológico: Lic. William Caleb Cerón Arias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14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</a:t>
            </a:r>
            <a:r>
              <a:rPr lang="es-SV" sz="1600" dirty="0" smtClean="0">
                <a:latin typeface="Museo st"/>
              </a:rPr>
              <a:t>coordinar, planificar</a:t>
            </a:r>
            <a:r>
              <a:rPr lang="es-SV" sz="1600" dirty="0">
                <a:latin typeface="Museo st"/>
              </a:rPr>
              <a:t>, asesorar, monitorear y evaluar los procesos de transversalización del enfoque de género en el quehacer </a:t>
            </a:r>
            <a:r>
              <a:rPr lang="es-SV" sz="1600" dirty="0" smtClean="0">
                <a:latin typeface="Museo st"/>
              </a:rPr>
              <a:t>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para la Equidad entre los Géneros: Licda. Ana </a:t>
            </a:r>
            <a:r>
              <a:rPr lang="es-SV" sz="1600" dirty="0">
                <a:latin typeface="Museo st"/>
              </a:rPr>
              <a:t>Yancy García </a:t>
            </a:r>
          </a:p>
          <a:p>
            <a:pPr algn="just"/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Asesoría Jurídica: </a:t>
            </a:r>
            <a:r>
              <a:rPr lang="es-SV" sz="1600" dirty="0">
                <a:latin typeface="Museo st"/>
              </a:rPr>
              <a:t>Licda. Claudia Torrento </a:t>
            </a:r>
          </a:p>
          <a:p>
            <a:pPr algn="just"/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de Medio Ambiente:  Ing. Salvador </a:t>
            </a:r>
            <a:r>
              <a:rPr lang="es-SV" sz="1600" dirty="0">
                <a:latin typeface="Museo st"/>
              </a:rPr>
              <a:t>Iraheta </a:t>
            </a:r>
            <a:r>
              <a:rPr lang="es-SV" sz="1600" dirty="0" smtClean="0">
                <a:latin typeface="Museo st"/>
              </a:rPr>
              <a:t>Santos</a:t>
            </a:r>
          </a:p>
          <a:p>
            <a:pPr algn="just"/>
            <a:r>
              <a:rPr lang="es-SV" sz="1600" dirty="0" smtClean="0">
                <a:latin typeface="Museo st"/>
              </a:rPr>
              <a:t>2 Hombre</a:t>
            </a:r>
          </a:p>
          <a:p>
            <a:pPr algn="just"/>
            <a:r>
              <a:rPr lang="es-SV" sz="1600" dirty="0" smtClean="0">
                <a:latin typeface="Museo st"/>
              </a:rPr>
              <a:t>1 Mujer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Gestión Documental y Archivo: Licda. Bangie </a:t>
            </a:r>
            <a:r>
              <a:rPr lang="es-SV" sz="1600" dirty="0">
                <a:latin typeface="Museo st"/>
              </a:rPr>
              <a:t>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47742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La </a:t>
            </a:r>
            <a:r>
              <a:rPr lang="es-SV" sz="7200" dirty="0"/>
              <a:t>Dirección General de Trabajo tiene como objetivo armonizar las relaciones entre trabajadores y empleadores, procurando un ambiente digno de trabajo y el cumplimiento a la normativa laboral vigente</a:t>
            </a:r>
            <a:r>
              <a:rPr lang="es-SV" sz="7200" dirty="0" smtClean="0"/>
              <a:t>.</a:t>
            </a:r>
          </a:p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Jefatura de la Dirección General de Trabajo: Licda. Emigdia Mayarí Merino García .</a:t>
            </a:r>
          </a:p>
          <a:p>
            <a:pPr algn="just"/>
            <a:r>
              <a:rPr lang="es-SV" sz="7200" dirty="0" smtClean="0"/>
              <a:t>Mujeres   14</a:t>
            </a:r>
          </a:p>
          <a:p>
            <a:pPr algn="just"/>
            <a:r>
              <a:rPr lang="es-SV" sz="7200" dirty="0" smtClean="0"/>
              <a:t>Hombres  </a:t>
            </a:r>
            <a:r>
              <a:rPr lang="es-SV" sz="7200" dirty="0"/>
              <a:t>4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Facilitar </a:t>
            </a:r>
            <a:r>
              <a:rPr lang="es-SV" sz="1600" dirty="0">
                <a:latin typeface="Museo st"/>
              </a:rPr>
              <a:t>la intervención conciliatoria en las diferencias colectivas e individuales de trabajo, así como intervenir en los conflictos de celebración o revisión de contratos colectivos de trabajo. Asimismo, asistir a los centros de trabajo en casos de huelgas o paro de labores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algn="just"/>
            <a:r>
              <a:rPr lang="es-SV" sz="1600" dirty="0" smtClean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 smtClean="0">
                <a:latin typeface="Museo st"/>
              </a:rPr>
              <a:t>Mujeres   13</a:t>
            </a:r>
          </a:p>
          <a:p>
            <a:pPr algn="just"/>
            <a:r>
              <a:rPr lang="es-SV" sz="1600" dirty="0" smtClean="0">
                <a:latin typeface="Museo st"/>
              </a:rPr>
              <a:t>Hombres 14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</a:t>
            </a:r>
            <a:r>
              <a:rPr lang="es-SV" sz="1600" dirty="0" smtClean="0">
                <a:latin typeface="Museo st"/>
              </a:rPr>
              <a:t>el fin </a:t>
            </a:r>
            <a:r>
              <a:rPr lang="es-SV" sz="1600" dirty="0">
                <a:latin typeface="Museo st"/>
              </a:rPr>
              <a:t>de promover su fortalecimiento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 smtClean="0">
                <a:latin typeface="Museo st"/>
              </a:rPr>
              <a:t>Mujeres   14</a:t>
            </a:r>
          </a:p>
          <a:p>
            <a:pPr algn="just"/>
            <a:r>
              <a:rPr lang="es-SV" sz="1600" dirty="0" smtClean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Directora de la Dirección General de Previsión Social 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Nora </a:t>
            </a:r>
            <a:r>
              <a:rPr lang="es-SV" sz="6400" dirty="0">
                <a:latin typeface="Museo st"/>
              </a:rPr>
              <a:t>del Carmen López </a:t>
            </a:r>
            <a:r>
              <a:rPr lang="es-SV" sz="6400" dirty="0" smtClean="0">
                <a:latin typeface="Museo st"/>
              </a:rPr>
              <a:t>Laínez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>
                <a:latin typeface="Museo st"/>
              </a:rPr>
              <a:t>3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2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 smtClean="0">
                <a:latin typeface="Museo st"/>
              </a:rPr>
              <a:t>Jefatura del Departamento de Seguridad e Higiene Ocupacional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 smtClean="0">
                <a:latin typeface="Museo st"/>
              </a:rPr>
              <a:t>Mujeres 23</a:t>
            </a:r>
          </a:p>
          <a:p>
            <a:pPr algn="just"/>
            <a:r>
              <a:rPr lang="es-SV" sz="6400" dirty="0" smtClean="0">
                <a:latin typeface="Museo st"/>
              </a:rPr>
              <a:t>Hombres 21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</a:t>
            </a:r>
            <a:r>
              <a:rPr lang="es-SV" sz="6400" dirty="0" smtClean="0">
                <a:latin typeface="Museo st"/>
              </a:rPr>
              <a:t>mplementar </a:t>
            </a:r>
            <a:r>
              <a:rPr lang="es-SV" sz="6400" dirty="0">
                <a:latin typeface="Museo st"/>
              </a:rPr>
              <a:t>el Sistema de Intermediación de Empleo a trabajadores y empleadores a través de la promoción de la oferta y la demanda, orientando a los actores sociales de acuerdo a la evolución del mercado de trabajo. </a:t>
            </a:r>
            <a:endParaRPr lang="es-SV" sz="64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Jefatura del Departamento Nacional de Empleo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 smtClean="0">
                <a:latin typeface="Museo st"/>
              </a:rPr>
              <a:t>Mujeres 48</a:t>
            </a:r>
          </a:p>
          <a:p>
            <a:pPr algn="just"/>
            <a:r>
              <a:rPr lang="es-SV" sz="6400" dirty="0" smtClean="0">
                <a:latin typeface="Museo st"/>
              </a:rPr>
              <a:t>Hombres 21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</a:t>
            </a:r>
            <a:r>
              <a:rPr lang="es-SV" sz="6400" dirty="0" smtClean="0">
                <a:latin typeface="Museo st"/>
              </a:rPr>
              <a:t>ocupacional, </a:t>
            </a:r>
            <a:r>
              <a:rPr lang="es-SV" sz="6400" dirty="0">
                <a:latin typeface="Museo st"/>
              </a:rPr>
              <a:t>como medio de prevenir los conflictos laborales. </a:t>
            </a:r>
            <a:endParaRPr lang="es-SV" sz="6400" dirty="0" smtClean="0">
              <a:latin typeface="Museo st"/>
            </a:endParaRP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 de la Dirección General de Inspección de Trabajo: Licdo. </a:t>
            </a:r>
            <a:r>
              <a:rPr lang="es-SV" sz="6400" dirty="0">
                <a:latin typeface="Museo st"/>
              </a:rPr>
              <a:t>Jorge Arnoldo Bolaños </a:t>
            </a:r>
            <a:r>
              <a:rPr lang="es-SV" sz="6400" dirty="0" smtClean="0">
                <a:latin typeface="Museo st"/>
              </a:rPr>
              <a:t>Paz</a:t>
            </a:r>
          </a:p>
          <a:p>
            <a:pPr algn="just"/>
            <a:r>
              <a:rPr lang="es-SV" sz="6400" dirty="0" smtClean="0">
                <a:latin typeface="Museo st"/>
              </a:rPr>
              <a:t>Mujeres  15</a:t>
            </a:r>
          </a:p>
          <a:p>
            <a:pPr algn="just"/>
            <a:r>
              <a:rPr lang="es-SV" sz="6400" dirty="0" smtClean="0">
                <a:latin typeface="Museo st"/>
              </a:rPr>
              <a:t>Hombres 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</a:t>
            </a:r>
            <a:r>
              <a:rPr lang="es-SV" sz="16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 smtClean="0">
                <a:latin typeface="Museo st"/>
              </a:rPr>
              <a:t>Mujeres  55</a:t>
            </a:r>
          </a:p>
          <a:p>
            <a:pPr algn="just"/>
            <a:r>
              <a:rPr lang="es-SV" sz="1600" dirty="0" smtClean="0">
                <a:latin typeface="Museo st"/>
              </a:rPr>
              <a:t>Hombres 24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</a:t>
            </a:r>
            <a:r>
              <a:rPr lang="es-SV" sz="1600" dirty="0" smtClean="0">
                <a:latin typeface="Museo st"/>
              </a:rPr>
              <a:t>seguridad </a:t>
            </a:r>
            <a:r>
              <a:rPr lang="es-SV" sz="1600" dirty="0">
                <a:latin typeface="Museo st"/>
              </a:rPr>
              <a:t>y salud ocupacional; brindando la asesoría correspondiente a empleadores y trabajadores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 smtClean="0">
                <a:latin typeface="Museo st"/>
              </a:rPr>
              <a:t>Mujeres  2</a:t>
            </a:r>
          </a:p>
          <a:p>
            <a:pPr algn="just"/>
            <a:r>
              <a:rPr lang="es-SV" sz="1600" dirty="0" smtClean="0">
                <a:latin typeface="Museo st"/>
              </a:rPr>
              <a:t>Hombres 5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La </a:t>
            </a:r>
            <a:r>
              <a:rPr lang="es-SV" sz="1600" dirty="0">
                <a:latin typeface="Museo st"/>
              </a:rPr>
              <a:t>Dirección de Relaciones Internacionales de Trabajo tiene como objetivo apoyar la administración de los asuntos internacionales en materia de trabajo y Previsión Social que le competen al Ministerio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Directora de la Dirección de Relaciones Internacionales: Lic. Jorge Camilo Trigueros Guevara 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>
                <a:latin typeface="Museo st"/>
              </a:rPr>
              <a:t>5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  2</a:t>
            </a:r>
            <a:endParaRPr lang="es-SV" sz="1600" dirty="0">
              <a:latin typeface="Museo st"/>
            </a:endParaRP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  <a:endParaRPr lang="es-SV" sz="10000" dirty="0" smtClean="0"/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Directora de la Dirección Administrativa: Lic. Julio Alberto Palacios Castellanos </a:t>
            </a:r>
          </a:p>
          <a:p>
            <a:pPr algn="just"/>
            <a:r>
              <a:rPr lang="es-SV" sz="6400" dirty="0" smtClean="0">
                <a:latin typeface="Museo st"/>
              </a:rPr>
              <a:t>Mujeres  24</a:t>
            </a:r>
          </a:p>
          <a:p>
            <a:pPr algn="just"/>
            <a:r>
              <a:rPr lang="es-SV" sz="6400" dirty="0" smtClean="0">
                <a:latin typeface="Museo st"/>
              </a:rPr>
              <a:t>Hombres  25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</a:t>
            </a:r>
            <a:r>
              <a:rPr lang="es-SV" sz="1600" dirty="0" smtClean="0">
                <a:latin typeface="Museo st"/>
              </a:rPr>
              <a:t>Secretario </a:t>
            </a:r>
            <a:r>
              <a:rPr lang="es-SV" sz="1600" dirty="0">
                <a:latin typeface="Museo st"/>
              </a:rPr>
              <a:t>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Ministro </a:t>
            </a:r>
            <a:r>
              <a:rPr lang="es-SV" sz="1600" dirty="0">
                <a:latin typeface="Museo st"/>
              </a:rPr>
              <a:t>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5</a:t>
            </a:r>
            <a:r>
              <a:rPr lang="es-SV" sz="1600" b="1" dirty="0" smtClean="0">
                <a:latin typeface="Museo st"/>
              </a:rPr>
              <a:t> </a:t>
            </a:r>
            <a:r>
              <a:rPr lang="es-SV" sz="1600" b="1" dirty="0">
                <a:latin typeface="Museo st"/>
              </a:rPr>
              <a:t>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10 hombres </a:t>
            </a:r>
            <a:endParaRPr lang="es-SV" sz="1600" b="1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</a:t>
            </a:r>
            <a:r>
              <a:rPr lang="es-SV" sz="6400" dirty="0" smtClean="0">
                <a:latin typeface="Museo st"/>
              </a:rPr>
              <a:t>ejecución y </a:t>
            </a:r>
            <a:r>
              <a:rPr lang="es-SV" sz="6400" dirty="0">
                <a:latin typeface="Museo st"/>
              </a:rPr>
              <a:t>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</a:t>
            </a:r>
            <a:r>
              <a:rPr lang="es-SV" sz="64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Recursos Humanos: Licda. Isa María Funes Corpeño.</a:t>
            </a:r>
          </a:p>
          <a:p>
            <a:pPr algn="just"/>
            <a:r>
              <a:rPr lang="es-SV" sz="6400" dirty="0" smtClean="0">
                <a:latin typeface="Museo st"/>
              </a:rPr>
              <a:t>Mujeres  11</a:t>
            </a:r>
          </a:p>
          <a:p>
            <a:pPr algn="just"/>
            <a:r>
              <a:rPr lang="es-SV" sz="6400" dirty="0" smtClean="0">
                <a:latin typeface="Museo st"/>
              </a:rPr>
              <a:t>Hombres  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</a:t>
            </a:r>
            <a:r>
              <a:rPr lang="es-SV" sz="6400" dirty="0" smtClean="0">
                <a:latin typeface="Museo st"/>
              </a:rPr>
              <a:t>instalaciones </a:t>
            </a:r>
            <a:r>
              <a:rPr lang="es-SV" sz="6400" dirty="0">
                <a:latin typeface="Museo st"/>
              </a:rPr>
              <a:t>del Ministerio de Trabajo y Previsión Social a nivel nacional, coordinando el Mantenimiento de la infraestructura y el aseo de estos, como también, mantener en condiciones funcionales las unidades </a:t>
            </a:r>
            <a:r>
              <a:rPr lang="es-SV" sz="6400" dirty="0" smtClean="0">
                <a:latin typeface="Museo st"/>
              </a:rPr>
              <a:t>vehiculares.. </a:t>
            </a:r>
            <a:endParaRPr lang="es-SV" sz="6400" dirty="0">
              <a:latin typeface="Museo st"/>
            </a:endParaRP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 smtClean="0">
                <a:latin typeface="Museo st"/>
              </a:rPr>
              <a:t>Mujeres  12</a:t>
            </a:r>
          </a:p>
          <a:p>
            <a:pPr algn="just"/>
            <a:r>
              <a:rPr lang="es-SV" sz="6400" dirty="0" smtClean="0">
                <a:latin typeface="Museo st"/>
              </a:rPr>
              <a:t>Hombres  56</a:t>
            </a:r>
          </a:p>
          <a:p>
            <a:pPr algn="just"/>
            <a:r>
              <a:rPr lang="es-SV" sz="10000" b="1" dirty="0" smtClean="0">
                <a:solidFill>
                  <a:schemeClr val="bg1"/>
                </a:solidFill>
              </a:rPr>
              <a:t>Directora</a:t>
            </a:r>
            <a:r>
              <a:rPr lang="es-SV" sz="10000" b="1" dirty="0">
                <a:solidFill>
                  <a:schemeClr val="bg1"/>
                </a:solidFill>
              </a:rPr>
              <a:t>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Mantener </a:t>
            </a:r>
            <a:r>
              <a:rPr lang="es-SV" sz="6400" dirty="0">
                <a:latin typeface="Museo st"/>
              </a:rPr>
              <a:t>en óptimas condiciones de funcionamiento las </a:t>
            </a:r>
            <a:r>
              <a:rPr lang="es-SV" sz="6400" dirty="0" smtClean="0">
                <a:latin typeface="Museo st"/>
              </a:rPr>
              <a:t>instalaciones de los Centros Recreativos del </a:t>
            </a:r>
            <a:r>
              <a:rPr lang="es-SV" sz="6400" dirty="0">
                <a:latin typeface="Museo st"/>
              </a:rPr>
              <a:t>Ministerio de Trabajo y Previsión Social a nivel nacional, </a:t>
            </a:r>
            <a:r>
              <a:rPr lang="es-SV" sz="6400" dirty="0" smtClean="0">
                <a:latin typeface="Museo st"/>
              </a:rPr>
              <a:t>en coordinación con el Departamento de  </a:t>
            </a:r>
            <a:r>
              <a:rPr lang="es-SV" sz="6400" dirty="0">
                <a:latin typeface="Museo st"/>
              </a:rPr>
              <a:t>Mantenimiento </a:t>
            </a:r>
            <a:r>
              <a:rPr lang="es-SV" sz="6400" dirty="0" smtClean="0">
                <a:latin typeface="Museo st"/>
              </a:rPr>
              <a:t>e infraestructura </a:t>
            </a:r>
            <a:r>
              <a:rPr lang="es-SV" sz="6400" dirty="0">
                <a:latin typeface="Museo st"/>
              </a:rPr>
              <a:t>y </a:t>
            </a:r>
            <a:r>
              <a:rPr lang="es-SV" sz="6400" dirty="0" smtClean="0">
                <a:latin typeface="Museo st"/>
              </a:rPr>
              <a:t>lograr la ejecución de programas </a:t>
            </a:r>
            <a:r>
              <a:rPr lang="es-SV" sz="6400" dirty="0">
                <a:latin typeface="Museo st"/>
              </a:rPr>
              <a:t>que vayan encaminados a lograr el bienestar de los trabajadores y su grupo familiar, procurando mejorar </a:t>
            </a:r>
            <a:r>
              <a:rPr lang="es-SV" sz="6400" dirty="0" smtClean="0">
                <a:latin typeface="Museo st"/>
              </a:rPr>
              <a:t>la </a:t>
            </a:r>
            <a:r>
              <a:rPr lang="es-SV" sz="6400" dirty="0">
                <a:latin typeface="Museo st"/>
              </a:rPr>
              <a:t>calidad de vida de las personas tanto en el ámbito laboral como personal, esto en concordancia con las leyes vigentes que nos regulan. </a:t>
            </a: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centros de Recreación: Ingra. Karen Inés Campos de Alfaro.</a:t>
            </a:r>
          </a:p>
          <a:p>
            <a:pPr algn="just"/>
            <a:r>
              <a:rPr lang="es-SV" sz="6400" dirty="0" smtClean="0">
                <a:latin typeface="Museo st"/>
              </a:rPr>
              <a:t>Mujeres  4</a:t>
            </a:r>
          </a:p>
          <a:p>
            <a:pPr algn="just"/>
            <a:r>
              <a:rPr lang="es-SV" sz="6400" dirty="0" smtClean="0">
                <a:latin typeface="Museo st"/>
              </a:rPr>
              <a:t>Hombres  34</a:t>
            </a: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de la Oficina Regional de Oriente: Licdo. Héctor </a:t>
            </a:r>
            <a:r>
              <a:rPr lang="es-SV" sz="1600" dirty="0">
                <a:latin typeface="Museo st"/>
              </a:rPr>
              <a:t>B</a:t>
            </a:r>
            <a:r>
              <a:rPr lang="es-SV" sz="1600" dirty="0" smtClean="0">
                <a:latin typeface="Museo st"/>
              </a:rPr>
              <a:t>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46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63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</a:t>
            </a:r>
            <a:r>
              <a:rPr lang="es-SV" sz="1600" dirty="0">
                <a:latin typeface="Museo st"/>
              </a:rPr>
              <a:t>de la Oficina Regional de </a:t>
            </a:r>
            <a:r>
              <a:rPr lang="es-SV" sz="1600" dirty="0" smtClean="0">
                <a:latin typeface="Museo st"/>
              </a:rPr>
              <a:t>Occidente: Licda. Yanira Elizabeth Rodríguez Escobar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</a:t>
            </a:r>
            <a:r>
              <a:rPr lang="es-SV" sz="1600" dirty="0" smtClean="0">
                <a:latin typeface="Museo st"/>
              </a:rPr>
              <a:t>Paracentral: Lic. Walter Salvador Sosa Funes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21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29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24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</a:t>
            </a:r>
            <a:r>
              <a:rPr lang="es-SV" sz="4800" b="1" dirty="0" smtClean="0"/>
              <a:t>Ministerio </a:t>
            </a:r>
            <a:r>
              <a:rPr lang="es-SV" sz="4800" b="1" dirty="0"/>
              <a:t>de </a:t>
            </a:r>
            <a:r>
              <a:rPr lang="es-SV" sz="4800" b="1" dirty="0" smtClean="0"/>
              <a:t>Trabajo </a:t>
            </a:r>
            <a:r>
              <a:rPr lang="es-SV" sz="4800" b="1" dirty="0"/>
              <a:t>y </a:t>
            </a:r>
            <a:r>
              <a:rPr lang="es-SV" sz="4800" b="1" dirty="0" smtClean="0"/>
              <a:t>Previsión </a:t>
            </a:r>
            <a:r>
              <a:rPr lang="es-SV" sz="4800" b="1" dirty="0"/>
              <a:t>S</a:t>
            </a:r>
            <a:r>
              <a:rPr lang="es-SV" sz="4800" b="1" dirty="0" smtClean="0"/>
              <a:t>ocial </a:t>
            </a:r>
            <a:r>
              <a:rPr lang="es-SV" sz="4800" b="1" dirty="0"/>
              <a:t>tiene un total de </a:t>
            </a:r>
            <a:r>
              <a:rPr lang="es-SV" sz="4800" b="1" dirty="0" smtClean="0"/>
              <a:t>913 </a:t>
            </a:r>
            <a:r>
              <a:rPr lang="es-SV" sz="4800" b="1" dirty="0"/>
              <a:t>empleados a nivel nacional</a:t>
            </a:r>
            <a:br>
              <a:rPr lang="es-SV" sz="4800" b="1" dirty="0"/>
            </a:br>
            <a:r>
              <a:rPr lang="es-SV" sz="4800" b="1" dirty="0" smtClean="0"/>
              <a:t>446 Mujeres </a:t>
            </a:r>
            <a:r>
              <a:rPr lang="es-SV" sz="4800" b="1" dirty="0"/>
              <a:t>y </a:t>
            </a:r>
            <a:r>
              <a:rPr lang="es-SV" sz="4800" b="1" dirty="0" smtClean="0"/>
              <a:t>467 Hombres</a:t>
            </a:r>
            <a:endParaRPr lang="es-SV" sz="4800" b="1" dirty="0"/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1600" dirty="0" smtClean="0">
                <a:latin typeface="Museo st"/>
              </a:rPr>
              <a:t>Ministro, sustituye </a:t>
            </a:r>
            <a:r>
              <a:rPr lang="es-SV" sz="1600" dirty="0">
                <a:latin typeface="Museo st"/>
              </a:rPr>
              <a:t>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Viceministra </a:t>
            </a:r>
            <a:r>
              <a:rPr lang="es-SV" sz="1600" dirty="0">
                <a:latin typeface="Museo st"/>
              </a:rPr>
              <a:t>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5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 4</a:t>
            </a: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NACIONAL</a:t>
            </a:r>
            <a:br>
              <a:rPr lang="es-SV" sz="3000" b="1" dirty="0" smtClean="0"/>
            </a:br>
            <a:r>
              <a:rPr lang="es-SV" sz="3000" b="1" dirty="0" smtClean="0"/>
              <a:t>DE SALARIO MÍNIMO</a:t>
            </a:r>
            <a:endParaRPr lang="es-SV" sz="30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</a:t>
            </a:r>
            <a:r>
              <a:rPr lang="es-SV" sz="1600" dirty="0" smtClean="0">
                <a:latin typeface="Museo st"/>
              </a:rPr>
              <a:t>finalidad la fijación periódica de los salarios mínimos de conformidad con el procedimiento específico establecido en el código de Trabajo.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Presidente del Consejo Nacional del Salario Mínimo: Lic. Rafael Alfaro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SUPERIOR</a:t>
            </a:r>
            <a:br>
              <a:rPr lang="es-SV" sz="3000" b="1" dirty="0" smtClean="0"/>
            </a:br>
            <a:r>
              <a:rPr lang="es-SV" sz="3000" b="1" dirty="0" smtClean="0"/>
              <a:t>DEL TRABAJO</a:t>
            </a:r>
            <a:endParaRPr lang="es-SV" sz="3000" b="1" dirty="0"/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</a:t>
            </a:r>
            <a:r>
              <a:rPr lang="es-SV" sz="1600" dirty="0" smtClean="0">
                <a:latin typeface="Museo st"/>
              </a:rPr>
              <a:t>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 smtClean="0">
                <a:latin typeface="Museo st"/>
              </a:rPr>
              <a:t>    Esta </a:t>
            </a:r>
            <a:r>
              <a:rPr lang="es-SV" sz="1600" dirty="0">
                <a:latin typeface="Museo st"/>
              </a:rPr>
              <a:t>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política </a:t>
            </a:r>
            <a:r>
              <a:rPr lang="es-SV" sz="1600" dirty="0">
                <a:latin typeface="Museo st"/>
              </a:rPr>
              <a:t>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confiera</a:t>
            </a:r>
            <a:r>
              <a:rPr lang="es-SV" sz="1600" dirty="0">
                <a:latin typeface="Museo st"/>
              </a:rPr>
              <a:t>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0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Financiera Institucional: Licdo. </a:t>
            </a:r>
            <a:r>
              <a:rPr lang="es-SV" sz="1600" dirty="0" smtClean="0">
                <a:latin typeface="Museo st"/>
              </a:rPr>
              <a:t>José Mauricio Flores Gonzále</a:t>
            </a:r>
            <a:r>
              <a:rPr lang="es-SV" sz="1600" dirty="0" smtClean="0">
                <a:latin typeface="Museo st"/>
              </a:rPr>
              <a:t>z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>
                <a:latin typeface="Museo st"/>
              </a:rPr>
              <a:t>8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</a:t>
            </a:r>
            <a:r>
              <a:rPr lang="es-SV" sz="1600" dirty="0" smtClean="0">
                <a:latin typeface="Museo st"/>
              </a:rPr>
              <a:t>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desapacho ministerial.  </a:t>
            </a:r>
          </a:p>
          <a:p>
            <a:pPr marL="0" indent="0" algn="just">
              <a:buNone/>
            </a:pP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Auditoria y Control Interno: Licda. Margarita Guadalupe Gómez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 smtClean="0">
                <a:latin typeface="Museo st"/>
              </a:rPr>
              <a:t>Mujeres 7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</a:t>
            </a:r>
            <a:r>
              <a:rPr lang="es-SV" sz="1600" dirty="0" smtClean="0">
                <a:latin typeface="Museo st"/>
              </a:rPr>
              <a:t>financiera de la Institución, </a:t>
            </a:r>
            <a:r>
              <a:rPr lang="es-SV" sz="1600" dirty="0">
                <a:latin typeface="Museo st"/>
              </a:rPr>
              <a:t>así como evaluar los diferentes lineamientos, objetivos y estrategias de acuerdo a las Leyes del Sector Trabajo y Previsión Social, que conlleven a brindar servicios de forma </a:t>
            </a:r>
            <a:r>
              <a:rPr lang="es-SV" sz="1600" dirty="0" smtClean="0">
                <a:latin typeface="Museo st"/>
              </a:rPr>
              <a:t>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</a:t>
            </a: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e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la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ciudadanía.</a:t>
            </a:r>
          </a:p>
          <a:p>
            <a:r>
              <a:rPr lang="es-SV" sz="1600" dirty="0" smtClean="0">
                <a:latin typeface="Museo st"/>
              </a:rPr>
              <a:t>Director Ejecutivo: Licdo. </a:t>
            </a:r>
            <a:r>
              <a:rPr lang="es-SV" sz="1600" dirty="0">
                <a:latin typeface="Museo st"/>
              </a:rPr>
              <a:t>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7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</a:t>
            </a:r>
            <a:r>
              <a:rPr lang="es-SV" sz="1600" dirty="0" smtClean="0">
                <a:latin typeface="Museo st"/>
              </a:rPr>
              <a:t>ombre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5948</TotalTime>
  <Words>2610</Words>
  <Application>Microsoft Office PowerPoint</Application>
  <PresentationFormat>Panorámica</PresentationFormat>
  <Paragraphs>296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913 empleados a nivel nacional 446 Mujeres y 467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224</cp:revision>
  <cp:lastPrinted>2019-10-07T21:54:36Z</cp:lastPrinted>
  <dcterms:created xsi:type="dcterms:W3CDTF">2017-09-13T21:00:38Z</dcterms:created>
  <dcterms:modified xsi:type="dcterms:W3CDTF">2020-07-23T16:22:14Z</dcterms:modified>
</cp:coreProperties>
</file>