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9"/>
  </p:notesMasterIdLst>
  <p:sldIdLst>
    <p:sldId id="298" r:id="rId2"/>
    <p:sldId id="262" r:id="rId3"/>
    <p:sldId id="293" r:id="rId4"/>
    <p:sldId id="263" r:id="rId5"/>
    <p:sldId id="257" r:id="rId6"/>
    <p:sldId id="258" r:id="rId7"/>
    <p:sldId id="259" r:id="rId8"/>
    <p:sldId id="260" r:id="rId9"/>
    <p:sldId id="261" r:id="rId10"/>
    <p:sldId id="264" r:id="rId11"/>
    <p:sldId id="266" r:id="rId12"/>
    <p:sldId id="268" r:id="rId13"/>
    <p:sldId id="267" r:id="rId14"/>
    <p:sldId id="269" r:id="rId15"/>
    <p:sldId id="270" r:id="rId16"/>
    <p:sldId id="272" r:id="rId17"/>
    <p:sldId id="273" r:id="rId18"/>
    <p:sldId id="282" r:id="rId19"/>
    <p:sldId id="274" r:id="rId20"/>
    <p:sldId id="284" r:id="rId21"/>
    <p:sldId id="285" r:id="rId22"/>
    <p:sldId id="275" r:id="rId23"/>
    <p:sldId id="286" r:id="rId24"/>
    <p:sldId id="287" r:id="rId25"/>
    <p:sldId id="276" r:id="rId26"/>
    <p:sldId id="288" r:id="rId27"/>
    <p:sldId id="289" r:id="rId28"/>
    <p:sldId id="277" r:id="rId29"/>
    <p:sldId id="278" r:id="rId30"/>
    <p:sldId id="290" r:id="rId31"/>
    <p:sldId id="291" r:id="rId32"/>
    <p:sldId id="292" r:id="rId33"/>
    <p:sldId id="279" r:id="rId34"/>
    <p:sldId id="294" r:id="rId35"/>
    <p:sldId id="295" r:id="rId36"/>
    <p:sldId id="296" r:id="rId37"/>
    <p:sldId id="281" r:id="rId38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5" autoAdjust="0"/>
    <p:restoredTop sz="94192" autoAdjust="0"/>
  </p:normalViewPr>
  <p:slideViewPr>
    <p:cSldViewPr snapToGrid="0">
      <p:cViewPr>
        <p:scale>
          <a:sx n="50" d="100"/>
          <a:sy n="50" d="100"/>
        </p:scale>
        <p:origin x="192" y="-4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B299A-A8A5-4DD4-B299-6E53F87DA6F9}" type="datetimeFigureOut">
              <a:rPr lang="es-SV" smtClean="0"/>
              <a:t>30/01/2020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E704D-2F57-4764-90FD-33DAFA0B8B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3380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30/01/2020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56912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30/01/2020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8722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30/01/2020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50841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30/01/2020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6199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30/01/2020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3223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30/01/2020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5362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30/01/2020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56501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30/01/2020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4675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30/01/2020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1027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30/01/2020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558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30/01/2020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8996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399F-FB10-4FC4-980E-05C852E50ACF}" type="datetimeFigureOut">
              <a:rPr lang="es-SV" smtClean="0"/>
              <a:t>30/01/2020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83719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Estructura%20Organica/ESTRUCTURA%20ORGANIZATIVA%20POR%20UNIDADES/Estructura%20Organizativa%20Direcci&#243;n%20General%20de%20Trabajo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577" y="102613"/>
            <a:ext cx="11796782" cy="163387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552131" y="3466531"/>
            <a:ext cx="77519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 smtClean="0"/>
              <a:t>ESTRUCTURA ORGANIZATIVA DEL MINISTERIO DE TRABAJO Y PREVISION SOCIAL </a:t>
            </a:r>
            <a:endParaRPr lang="es-SV" sz="2400" b="1" dirty="0"/>
          </a:p>
        </p:txBody>
      </p:sp>
    </p:spTree>
    <p:extLst>
      <p:ext uri="{BB962C8B-B14F-4D97-AF65-F5344CB8AC3E}">
        <p14:creationId xmlns:p14="http://schemas.microsoft.com/office/powerpoint/2010/main" val="3205599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92139" y="1786777"/>
            <a:ext cx="936172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 DE PRENSA Y RELACIONES PÚBLICAS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5763" y="2898791"/>
            <a:ext cx="11194472" cy="40820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Oficina de Prensa y Relaciones Públicas esta encargada de mantener la comunicación externa e interna en los asuntos vinculados al sector; dirige y programa las acciones de relaciones públicas y de protocolo.</a:t>
            </a:r>
          </a:p>
          <a:p>
            <a:pPr algn="just"/>
            <a:r>
              <a:rPr lang="es-SV" sz="1600" dirty="0">
                <a:latin typeface="Museo st"/>
              </a:rPr>
              <a:t>Jefatura de la Oficina de Prensa y Relaciones Públicas: Ana Vilma Marchelli de Flamenco</a:t>
            </a:r>
          </a:p>
          <a:p>
            <a:pPr algn="just"/>
            <a:r>
              <a:rPr lang="es-SV" sz="1600" dirty="0">
                <a:latin typeface="Museo st"/>
              </a:rPr>
              <a:t>Mujeres  </a:t>
            </a:r>
            <a:r>
              <a:rPr lang="es-SV" sz="1600" dirty="0">
                <a:latin typeface="Museo st"/>
              </a:rPr>
              <a:t>6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Hombres </a:t>
            </a:r>
            <a:r>
              <a:rPr lang="es-SV" sz="1600" dirty="0">
                <a:latin typeface="Museo st"/>
              </a:rPr>
              <a:t>4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42517" y="308927"/>
              <a:ext cx="191416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5907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 DE </a:t>
            </a:r>
            <a:r>
              <a:rPr lang="es-SV" sz="3000" b="1" dirty="0" smtClean="0"/>
              <a:t>COORDINACIÓN Y DESARROLLO INSTITUCIONAL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34650" y="3138658"/>
            <a:ext cx="11071657" cy="3185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La Oficina de Coordinación y Desarrollo Institucional, asesora el Nivel Superior en la formulación de su política sectorial y conduce el proceso de planificación, programación y elaboración del presupuesto del Ministerio y Proyectos para la racionalización administrativa del mismo, de conformidad con la política general de desarrollo. Efectúa la coordinación y ejecución del sector en materia de cooperación técnica y económica 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Oficina de Coordinación y Desarrollo Institucional: </a:t>
            </a:r>
            <a:r>
              <a:rPr lang="es-SV" sz="1600" dirty="0">
                <a:latin typeface="Museo st"/>
              </a:rPr>
              <a:t>José Federico Bermúdez Vega 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4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Hombres 2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8633" y="213660"/>
              <a:ext cx="194707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435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60475" y="1808106"/>
            <a:ext cx="7902575" cy="127429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 DE </a:t>
            </a:r>
            <a:r>
              <a:rPr lang="es-SV" sz="3000" b="1" dirty="0" smtClean="0"/>
              <a:t>ESTADÍSTICA E INFORMÁTICA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69055" y="2956624"/>
            <a:ext cx="11485417" cy="36544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La Oficina de Estadística e Informática dirige, centraliza y sistematiza los procesos técnicos de estadísticos de estadísticas e informática, asegurando la disponibilidad de información socio laboral para facilitar la toma de decisiones por el Nivel Superior .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Oficina de Estadística e Informática Laboral Ad-Honorem</a:t>
            </a:r>
            <a:r>
              <a:rPr lang="es-SV" sz="1600" dirty="0">
                <a:latin typeface="Museo st"/>
              </a:rPr>
              <a:t>: </a:t>
            </a:r>
            <a:r>
              <a:rPr lang="es-SV" sz="1600" dirty="0" smtClean="0">
                <a:latin typeface="Museo st"/>
              </a:rPr>
              <a:t>Licdo. Juan </a:t>
            </a:r>
            <a:r>
              <a:rPr lang="es-SV" sz="1600" dirty="0">
                <a:latin typeface="Museo st"/>
              </a:rPr>
              <a:t>Antonio Ramos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2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Hombres 2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7670"/>
              <a:ext cx="175508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7500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53203" y="1911852"/>
            <a:ext cx="7556211" cy="1139091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UNIDAD DE ACCESO A LA INFORMACIÓN PÚBLICA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51259" y="2879595"/>
            <a:ext cx="10960100" cy="38503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Acceso a la Información Pública tiene como objetivo orientar al personal sobre las funciones, estructura orgánica, delimitación a las atribuciones, facultades, funciones, responsabilidades acerca de la Legislación de la Ley de Acceso a la Información Pública en el desempeño de las facultades que tiene el Ministerio de Trabajo y Previsión Social, con respecto a la sociedad, valiéndose de los diferentes recursos Legislativos y técnicos, con el propósito de alcanzar la eficiencia Institucional para un mejor servicio de sus labores operativas y administrativas.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Unidad de Acceso a la Información Pública: Licda. Yeny </a:t>
            </a:r>
            <a:r>
              <a:rPr lang="es-SV" sz="1600" dirty="0">
                <a:latin typeface="Museo st"/>
              </a:rPr>
              <a:t>Banessa García de Corea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  </a:t>
            </a:r>
            <a:r>
              <a:rPr lang="es-SV" sz="1600" dirty="0" smtClean="0">
                <a:latin typeface="Museo st"/>
              </a:rPr>
              <a:t>Mujeres  2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  Hombre  1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7663" y="308927"/>
              <a:ext cx="189222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618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54094" y="1786777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UNIDAD DE DESARROLLO TECNOLÓGICO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8998" y="2932146"/>
            <a:ext cx="10960100" cy="3560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</a:t>
            </a:r>
            <a:r>
              <a:rPr lang="es-SV" sz="1600" dirty="0" smtClean="0">
                <a:latin typeface="Museo st"/>
              </a:rPr>
              <a:t>Unidad </a:t>
            </a:r>
            <a:r>
              <a:rPr lang="es-SV" sz="1600" dirty="0">
                <a:latin typeface="Museo st"/>
              </a:rPr>
              <a:t>de Desarrollo Tecnológico tiene como objetivo formular, proponer, dirigir y evaluar la política y los planes informáticos del área, orientados a la automatización de la producción de una información veraz. Oportuna e integrada, brindando alta disponibilidad de los servicios de la Institución.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Unidad de Desarrollo Tecnológico: Ing</a:t>
            </a:r>
            <a:r>
              <a:rPr lang="es-SV" sz="1600" dirty="0">
                <a:latin typeface="Museo st"/>
              </a:rPr>
              <a:t>. </a:t>
            </a:r>
            <a:r>
              <a:rPr lang="es-SV" sz="1600" dirty="0" smtClean="0">
                <a:latin typeface="Museo st"/>
              </a:rPr>
              <a:t>William Caleb Cerón Arias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</a:t>
            </a:r>
            <a:r>
              <a:rPr lang="es-SV" sz="1600" dirty="0" smtClean="0">
                <a:latin typeface="Museo st"/>
              </a:rPr>
              <a:t>4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14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18188" y="295431"/>
              <a:ext cx="187027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1164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UNIDAD PARA LA EQUIDAD ENTRE LOS GÉNEROS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90429" y="3034267"/>
            <a:ext cx="10960100" cy="3133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la Equidad entre los Géneros tiene como objetivo </a:t>
            </a:r>
            <a:r>
              <a:rPr lang="es-SV" sz="1600" dirty="0" smtClean="0">
                <a:latin typeface="Museo st"/>
              </a:rPr>
              <a:t>coordinar, planificar</a:t>
            </a:r>
            <a:r>
              <a:rPr lang="es-SV" sz="1600" dirty="0">
                <a:latin typeface="Museo st"/>
              </a:rPr>
              <a:t>, asesorar, monitorear y evaluar los procesos de transversalización del enfoque de género en el quehacer </a:t>
            </a:r>
            <a:r>
              <a:rPr lang="es-SV" sz="1600" dirty="0" smtClean="0">
                <a:latin typeface="Museo st"/>
              </a:rPr>
              <a:t>Institucional, para que exista la igualdad de trato y oportunidades entre hombres y mujeres en el ámbito laboral del Ministerio de Trabajo y Previsión Social.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 la Unidad para la Equidad entre los Géneros: Licda. Ana </a:t>
            </a:r>
            <a:r>
              <a:rPr lang="es-SV" sz="1600" dirty="0">
                <a:latin typeface="Museo st"/>
              </a:rPr>
              <a:t>Yancy García </a:t>
            </a:r>
          </a:p>
          <a:p>
            <a:pPr algn="just"/>
            <a:r>
              <a:rPr lang="es-SV" sz="1600" dirty="0" smtClean="0">
                <a:latin typeface="Museo st"/>
              </a:rPr>
              <a:t>Mujeres </a:t>
            </a:r>
            <a:r>
              <a:rPr lang="es-SV" sz="1600" dirty="0" smtClean="0">
                <a:latin typeface="Museo st"/>
              </a:rPr>
              <a:t>2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5769" y="308927"/>
              <a:ext cx="182091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1057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93658" y="181924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 DE ASESORÍA JURÍDICA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91714" y="3108653"/>
            <a:ext cx="10960100" cy="3749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 smtClean="0">
                <a:latin typeface="Museo st"/>
              </a:rPr>
              <a:t>La Oficina de Asesoría Jurídica emite opinión sobre la aplicación de las normas legales y administrativas, atiende los asuntos jurídicos que se le encomienden, recopila la legislación laboral y sugiere al Nivel Superior las modificaciones de dicha legislación.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 la Oficina de Asesoría Jurídica: </a:t>
            </a:r>
            <a:r>
              <a:rPr lang="es-SV" sz="1600" dirty="0">
                <a:latin typeface="Museo st"/>
              </a:rPr>
              <a:t>Licda. Claudia Torrento </a:t>
            </a:r>
          </a:p>
          <a:p>
            <a:pPr algn="just"/>
            <a:r>
              <a:rPr lang="es-SV" sz="1600" dirty="0" smtClean="0">
                <a:latin typeface="Museo st"/>
              </a:rPr>
              <a:t>Mujeres 4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Hombres 4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61934" y="308927"/>
              <a:ext cx="169474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121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77647" y="1781098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MEDIO AMBIENTE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75703" y="3259668"/>
            <a:ext cx="10960100" cy="3260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Supervisar, coordinar, ejecutar y dar seguimiento a las políticas, planes, programas, proyectos, acciones ambientales dentro de nuestra Institución, para velar por el cumplimiento de las leyes y políticas ambientales vigentes. Lograr la participación activa de hombres y mujer en la preservación de los recursos ambientales y naturales y en la promoción del desarrollo sostenible</a:t>
            </a:r>
            <a:r>
              <a:rPr lang="es-SV" sz="1600" dirty="0" smtClean="0">
                <a:latin typeface="Museo st"/>
              </a:rPr>
              <a:t>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 la Unidad de Medio Ambiente:  Ing. Salvador </a:t>
            </a:r>
            <a:r>
              <a:rPr lang="es-SV" sz="1600" dirty="0" err="1">
                <a:latin typeface="Museo st"/>
              </a:rPr>
              <a:t>Iraheta</a:t>
            </a:r>
            <a:r>
              <a:rPr lang="es-SV" sz="1600" dirty="0">
                <a:latin typeface="Museo st"/>
              </a:rPr>
              <a:t> </a:t>
            </a:r>
            <a:r>
              <a:rPr lang="es-SV" sz="1600" dirty="0" smtClean="0">
                <a:latin typeface="Museo st"/>
              </a:rPr>
              <a:t>Santos</a:t>
            </a:r>
          </a:p>
          <a:p>
            <a:pPr algn="just"/>
            <a:r>
              <a:rPr lang="es-SV" sz="1600" dirty="0" smtClean="0">
                <a:latin typeface="Museo st"/>
              </a:rPr>
              <a:t>1 Hombre</a:t>
            </a:r>
          </a:p>
          <a:p>
            <a:pPr algn="just"/>
            <a:r>
              <a:rPr lang="es-SV" sz="1600" dirty="0" smtClean="0">
                <a:latin typeface="Museo st"/>
              </a:rPr>
              <a:t>1 Mujer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4167" y="308927"/>
              <a:ext cx="178251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645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905983" y="167768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/>
              <a:t>UNIDAD DE GESTIÓN DOCUMENTAL Y ARCHIVO </a:t>
            </a:r>
            <a:endParaRPr lang="es-SV" sz="3600" dirty="0"/>
          </a:p>
        </p:txBody>
      </p:sp>
      <p:sp>
        <p:nvSpPr>
          <p:cNvPr id="5" name="Marcador de contenido 2"/>
          <p:cNvSpPr txBox="1">
            <a:spLocks noGrp="1"/>
          </p:cNvSpPr>
          <p:nvPr>
            <p:ph idx="1"/>
          </p:nvPr>
        </p:nvSpPr>
        <p:spPr>
          <a:xfrm>
            <a:off x="761663" y="2638650"/>
            <a:ext cx="10804243" cy="3999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Resguardar la documentación en su fase semi activa, transferida por los Archivos de Gestión de toda la Institución y desarrollar los tratamientos archivísticos: organizar el fondo documental acumulado; crear instrumentos de control y consulta, proporcionar documentos solicitados por las Oficinas productoras o generadoras y atender consultas directas; llevar a cabo el proceso de eliminación de documentos; colaborar en la capacitación para las personas funcionarias de la Institución en la administración de los Archivos de Gestión, y otras actividades archivísticas, según los lineamientos de la Unidad de Gestión Documental y Archivo. 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Unidad de Gestión Documental y Archivo: Licda. Bangie </a:t>
            </a:r>
            <a:r>
              <a:rPr lang="es-SV" sz="1600" dirty="0">
                <a:latin typeface="Museo st"/>
              </a:rPr>
              <a:t>Nineth Hércules Valle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  2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Hombres 2</a:t>
            </a: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  <a:p>
            <a:pPr marL="0" indent="0" algn="just">
              <a:buNone/>
            </a:pPr>
            <a:endParaRPr lang="es-SV" sz="2600" b="1" dirty="0"/>
          </a:p>
        </p:txBody>
      </p:sp>
      <p:grpSp>
        <p:nvGrpSpPr>
          <p:cNvPr id="11" name="Grupo 10"/>
          <p:cNvGrpSpPr/>
          <p:nvPr/>
        </p:nvGrpSpPr>
        <p:grpSpPr>
          <a:xfrm>
            <a:off x="264848" y="156374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79448" y="308927"/>
              <a:ext cx="187723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8500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5" y="1374311"/>
            <a:ext cx="8148891" cy="1478570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/>
              <a:t>DIRECCIÓN GENERAL DE TRABAJO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201" y="2311861"/>
            <a:ext cx="10960100" cy="4774277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s-SV" sz="7200" dirty="0" smtClean="0"/>
          </a:p>
          <a:p>
            <a:pPr algn="just"/>
            <a:r>
              <a:rPr lang="es-SV" sz="7200" dirty="0" smtClean="0"/>
              <a:t>La </a:t>
            </a:r>
            <a:r>
              <a:rPr lang="es-SV" sz="7200" dirty="0"/>
              <a:t>Dirección General de Trabajo tiene como objetivo armonizar las relaciones entre trabajadores y empleadores, procurando un ambiente digno de trabajo y el cumplimiento a la normativa laboral vigente</a:t>
            </a:r>
            <a:r>
              <a:rPr lang="es-SV" sz="7200" dirty="0" smtClean="0"/>
              <a:t>.</a:t>
            </a:r>
          </a:p>
          <a:p>
            <a:pPr marL="0" indent="0" algn="just">
              <a:buNone/>
            </a:pPr>
            <a:endParaRPr lang="es-SV" sz="7200" dirty="0" smtClean="0"/>
          </a:p>
          <a:p>
            <a:pPr algn="just"/>
            <a:r>
              <a:rPr lang="es-SV" sz="7200" dirty="0" smtClean="0"/>
              <a:t>Jefatura de la Dirección General de Trabajo: Licda. Emigdia Mayarí Merino García .</a:t>
            </a:r>
          </a:p>
          <a:p>
            <a:pPr algn="just"/>
            <a:r>
              <a:rPr lang="es-SV" sz="7200" dirty="0" smtClean="0"/>
              <a:t>Mujeres   13</a:t>
            </a:r>
          </a:p>
          <a:p>
            <a:pPr algn="just"/>
            <a:r>
              <a:rPr lang="es-SV" sz="7200" dirty="0" smtClean="0"/>
              <a:t>Hombres 4</a:t>
            </a:r>
            <a:endParaRPr lang="es-SV" sz="7200" dirty="0"/>
          </a:p>
          <a:p>
            <a:pPr marL="0" indent="0" algn="just">
              <a:buNone/>
            </a:pPr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6400" dirty="0">
              <a:solidFill>
                <a:schemeClr val="bg1"/>
              </a:solidFill>
              <a:hlinkClick r:id="rId2" action="ppaction://hlinkfile"/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63739" y="133807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214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718" y="2109641"/>
            <a:ext cx="11194262" cy="4391696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2910624" y="1795636"/>
            <a:ext cx="65939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>
                <a:latin typeface="Museo st"/>
              </a:rPr>
              <a:t>Estructura Organizativa del Ministerio de Trabajo y Previsión Social 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828" y="4764"/>
            <a:ext cx="11796782" cy="163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13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4" y="1853576"/>
            <a:ext cx="8148891" cy="1478570"/>
          </a:xfrm>
        </p:spPr>
        <p:txBody>
          <a:bodyPr>
            <a:normAutofit fontScale="90000"/>
          </a:bodyPr>
          <a:lstStyle/>
          <a:p>
            <a:pPr algn="ctr"/>
            <a:r>
              <a:rPr lang="es-SV" sz="3600" b="1" dirty="0"/>
              <a:t>DIRECCIÓN GENERAL DE </a:t>
            </a:r>
            <a:r>
              <a:rPr lang="es-SV" sz="3600" b="1" dirty="0" smtClean="0"/>
              <a:t>TRABAJO</a:t>
            </a:r>
            <a:br>
              <a:rPr lang="es-SV" sz="3600" b="1" dirty="0" smtClean="0"/>
            </a:br>
            <a:r>
              <a:rPr lang="es-SV" sz="3600" b="1" dirty="0" smtClean="0"/>
              <a:t>Departamento de Relaciones de Trabajo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199" y="3088729"/>
            <a:ext cx="10960100" cy="2758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 smtClean="0">
                <a:latin typeface="Museo st"/>
              </a:rPr>
              <a:t>Facilitar </a:t>
            </a:r>
            <a:r>
              <a:rPr lang="es-SV" sz="1600" dirty="0">
                <a:latin typeface="Museo st"/>
              </a:rPr>
              <a:t>la intervención conciliatoria en las diferencias colectivas e individuales de trabajo, así como intervenir en los conflictos de celebración o revisión de contratos colectivos de trabajo. Asimismo, asistir a los centros de trabajo en casos de huelgas o paro de labores</a:t>
            </a:r>
            <a:r>
              <a:rPr lang="es-SV" sz="1600" dirty="0" smtClean="0">
                <a:latin typeface="Museo st"/>
              </a:rPr>
              <a:t>.</a:t>
            </a:r>
          </a:p>
          <a:p>
            <a:pPr algn="just"/>
            <a:r>
              <a:rPr lang="es-SV" sz="1600" dirty="0" smtClean="0">
                <a:latin typeface="Museo st"/>
              </a:rPr>
              <a:t>Jefatura del Departamento de Relaciones de Trabajo: Licdo. Mauricio Edgardo Valencia Funes .</a:t>
            </a:r>
          </a:p>
          <a:p>
            <a:pPr algn="just"/>
            <a:r>
              <a:rPr lang="es-SV" sz="1600" dirty="0" smtClean="0">
                <a:latin typeface="Museo st"/>
              </a:rPr>
              <a:t>Mujeres   13</a:t>
            </a:r>
          </a:p>
          <a:p>
            <a:pPr algn="just"/>
            <a:r>
              <a:rPr lang="es-SV" sz="1600" dirty="0" smtClean="0">
                <a:latin typeface="Museo st"/>
              </a:rPr>
              <a:t>Hombres 14</a:t>
            </a:r>
            <a:endParaRPr lang="es-SV" sz="1600" dirty="0">
              <a:latin typeface="Museo st"/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76619" y="172444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8862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4" y="1853576"/>
            <a:ext cx="8148891" cy="1478570"/>
          </a:xfrm>
        </p:spPr>
        <p:txBody>
          <a:bodyPr>
            <a:normAutofit fontScale="90000"/>
          </a:bodyPr>
          <a:lstStyle/>
          <a:p>
            <a:pPr algn="ctr"/>
            <a:r>
              <a:rPr lang="es-SV" sz="3600" b="1" dirty="0"/>
              <a:t>DIRECCIÓN GENERAL DE </a:t>
            </a:r>
            <a:r>
              <a:rPr lang="es-SV" sz="3600" b="1" dirty="0" smtClean="0"/>
              <a:t>TRABAJO</a:t>
            </a:r>
            <a:br>
              <a:rPr lang="es-SV" sz="3600" b="1" dirty="0" smtClean="0"/>
            </a:br>
            <a:r>
              <a:rPr lang="es-SV" sz="3600" b="1" dirty="0" smtClean="0"/>
              <a:t>Departamento Nacional de Organizaciones Sociales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199" y="3088729"/>
            <a:ext cx="10960100" cy="2758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Registrar las organizaciones sociales, así como resolver, asesorar, verificar, vigilar y fiscalizar a las mismas con </a:t>
            </a:r>
            <a:r>
              <a:rPr lang="es-SV" sz="1600" dirty="0" smtClean="0">
                <a:latin typeface="Museo st"/>
              </a:rPr>
              <a:t>el fin </a:t>
            </a:r>
            <a:r>
              <a:rPr lang="es-SV" sz="1600" dirty="0">
                <a:latin typeface="Museo st"/>
              </a:rPr>
              <a:t>de promover su fortalecimiento</a:t>
            </a:r>
            <a:r>
              <a:rPr lang="es-SV" sz="1600" dirty="0" smtClean="0">
                <a:latin typeface="Museo st"/>
              </a:rPr>
              <a:t>.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del Departamento Nacional de Organizaciones Sociales: Licdo. Hamilat Misael Reyes.</a:t>
            </a:r>
          </a:p>
          <a:p>
            <a:pPr algn="just"/>
            <a:r>
              <a:rPr lang="es-SV" sz="1600" dirty="0" smtClean="0">
                <a:latin typeface="Museo st"/>
              </a:rPr>
              <a:t>Mujeres   </a:t>
            </a:r>
            <a:r>
              <a:rPr lang="es-SV" sz="1600" dirty="0" smtClean="0">
                <a:latin typeface="Museo st"/>
              </a:rPr>
              <a:t>14</a:t>
            </a:r>
            <a:endParaRPr lang="es-SV" sz="1600" dirty="0" smtClean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4</a:t>
            </a:r>
            <a:endParaRPr lang="es-SV" sz="1600" dirty="0">
              <a:latin typeface="Museo st"/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76619" y="172444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5035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PREVISIÓN </a:t>
            </a:r>
            <a:r>
              <a:rPr lang="es-SV" sz="3000" b="1" dirty="0" smtClean="0"/>
              <a:t>SOCIAL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95805" y="2906728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General de Previsión Social tiene como objetivo velar por las condiciones de seguridad y salud ocupacional en los centros de trabajo acentuando la acción preventiva; promover y participar en la ejecución de la Política Nacional de Empleo</a:t>
            </a:r>
            <a:r>
              <a:rPr lang="es-SV" sz="6400" dirty="0" smtClean="0">
                <a:latin typeface="Museo st"/>
              </a:rPr>
              <a:t>.</a:t>
            </a:r>
          </a:p>
          <a:p>
            <a:pPr marL="0" indent="0" algn="just">
              <a:buNone/>
            </a:pPr>
            <a:endParaRPr lang="es-SV" sz="6400" dirty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Directora de la Dirección General de Previsión Social </a:t>
            </a:r>
            <a:r>
              <a:rPr lang="es-SV" sz="6400" b="1" dirty="0" smtClean="0">
                <a:latin typeface="Museo st"/>
              </a:rPr>
              <a:t>: </a:t>
            </a:r>
            <a:r>
              <a:rPr lang="es-SV" sz="6400" dirty="0" smtClean="0">
                <a:latin typeface="Museo st"/>
              </a:rPr>
              <a:t>Licda. Nora </a:t>
            </a:r>
            <a:r>
              <a:rPr lang="es-SV" sz="6400" dirty="0">
                <a:latin typeface="Museo st"/>
              </a:rPr>
              <a:t>del Carmen López </a:t>
            </a:r>
            <a:r>
              <a:rPr lang="es-SV" sz="6400" dirty="0" smtClean="0">
                <a:latin typeface="Museo st"/>
              </a:rPr>
              <a:t>Laínez</a:t>
            </a:r>
          </a:p>
          <a:p>
            <a:pPr algn="just"/>
            <a:r>
              <a:rPr lang="es-SV" sz="6400" dirty="0" smtClean="0">
                <a:latin typeface="Museo st"/>
              </a:rPr>
              <a:t>Mujeres </a:t>
            </a:r>
            <a:r>
              <a:rPr lang="es-SV" sz="6400" dirty="0">
                <a:latin typeface="Museo st"/>
              </a:rPr>
              <a:t>6</a:t>
            </a:r>
            <a:endParaRPr lang="es-SV" sz="6400" dirty="0" smtClean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Hombres </a:t>
            </a:r>
            <a:r>
              <a:rPr lang="es-SV" sz="6400" dirty="0" smtClean="0">
                <a:latin typeface="Museo st"/>
              </a:rPr>
              <a:t>2</a:t>
            </a:r>
            <a:endParaRPr lang="es-SV" sz="64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862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 fontScale="90000"/>
          </a:bodyPr>
          <a:lstStyle/>
          <a:p>
            <a:pPr algn="ctr"/>
            <a:r>
              <a:rPr lang="es-SV" sz="3000" b="1" dirty="0"/>
              <a:t>DIRECCIÓN GENERAL DE PREVISIÓN </a:t>
            </a:r>
            <a:r>
              <a:rPr lang="es-SV" sz="3000" b="1" dirty="0" smtClean="0"/>
              <a:t>SOCIAL</a:t>
            </a:r>
            <a:br>
              <a:rPr lang="es-SV" sz="3000" b="1" dirty="0" smtClean="0"/>
            </a:br>
            <a:r>
              <a:rPr lang="es-SV" sz="3000" b="1" dirty="0" smtClean="0"/>
              <a:t>Departamento de Seguridad e Higiene Ocupacional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08684" y="3020995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6400" dirty="0">
                <a:latin typeface="Museo st"/>
              </a:rPr>
              <a:t>Prevenir y minimizar los riesgos ocupacionales referidos a accidentes de trabajo, disminuir la incidencia de enfermedades ocupacionales y capacitar a los trabajadores y empleadores en temas de prevención de riesgos ocupacionales y la adecuación de comités de seguridad en las empresas.</a:t>
            </a:r>
          </a:p>
          <a:p>
            <a:pPr algn="just"/>
            <a:r>
              <a:rPr lang="es-SV" sz="6400" dirty="0" smtClean="0">
                <a:latin typeface="Museo st"/>
              </a:rPr>
              <a:t>Jefatura del Departamento de Seguridad e Higiene Ocupacional</a:t>
            </a:r>
            <a:r>
              <a:rPr lang="es-SV" sz="6400" b="1" dirty="0" smtClean="0">
                <a:latin typeface="Museo st"/>
              </a:rPr>
              <a:t>: </a:t>
            </a:r>
            <a:r>
              <a:rPr lang="es-SV" sz="6400" dirty="0" smtClean="0">
                <a:latin typeface="Museo st"/>
              </a:rPr>
              <a:t>Inga. Diana Lissette Andino Quintero</a:t>
            </a:r>
          </a:p>
          <a:p>
            <a:pPr algn="just"/>
            <a:r>
              <a:rPr lang="es-SV" sz="6400" dirty="0" smtClean="0">
                <a:latin typeface="Museo st"/>
              </a:rPr>
              <a:t>Mujeres </a:t>
            </a:r>
            <a:r>
              <a:rPr lang="es-SV" sz="6400" dirty="0" smtClean="0">
                <a:latin typeface="Museo st"/>
              </a:rPr>
              <a:t>25</a:t>
            </a:r>
            <a:endParaRPr lang="es-SV" sz="6400" dirty="0" smtClean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Hombres </a:t>
            </a:r>
            <a:r>
              <a:rPr lang="es-SV" sz="6400" dirty="0" smtClean="0">
                <a:latin typeface="Museo st"/>
              </a:rPr>
              <a:t>19</a:t>
            </a:r>
            <a:endParaRPr lang="es-SV" sz="64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054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PREVISIÓN </a:t>
            </a:r>
            <a:r>
              <a:rPr lang="es-SV" sz="3000" b="1" dirty="0" smtClean="0"/>
              <a:t>SOCIAL</a:t>
            </a:r>
            <a:br>
              <a:rPr lang="es-SV" sz="3000" b="1" dirty="0" smtClean="0"/>
            </a:br>
            <a:r>
              <a:rPr lang="es-SV" sz="3000" b="1" dirty="0" smtClean="0"/>
              <a:t>Departamento Nacional de Empleo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08684" y="3020995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6400" dirty="0">
                <a:latin typeface="Museo st"/>
              </a:rPr>
              <a:t>I</a:t>
            </a:r>
            <a:r>
              <a:rPr lang="es-SV" sz="6400" dirty="0" smtClean="0">
                <a:latin typeface="Museo st"/>
              </a:rPr>
              <a:t>mplementar </a:t>
            </a:r>
            <a:r>
              <a:rPr lang="es-SV" sz="6400" dirty="0">
                <a:latin typeface="Museo st"/>
              </a:rPr>
              <a:t>el Sistema de Intermediación de Empleo a trabajadores y empleadores a través de la promoción de la oferta y la demanda, orientando a los actores sociales de acuerdo a la evolución del mercado de trabajo. </a:t>
            </a:r>
            <a:endParaRPr lang="es-SV" sz="64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64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6400" dirty="0" smtClean="0">
                <a:latin typeface="Museo st"/>
              </a:rPr>
              <a:t>Jefatura del Departamento Nacional de Empleo</a:t>
            </a:r>
            <a:r>
              <a:rPr lang="es-SV" sz="6400" b="1" dirty="0" smtClean="0">
                <a:latin typeface="Museo st"/>
              </a:rPr>
              <a:t>: </a:t>
            </a:r>
            <a:r>
              <a:rPr lang="es-SV" sz="6400" dirty="0" smtClean="0">
                <a:latin typeface="Museo st"/>
              </a:rPr>
              <a:t>Licda. Lesly Noemí Cervellon de Arias</a:t>
            </a:r>
          </a:p>
          <a:p>
            <a:pPr algn="just"/>
            <a:r>
              <a:rPr lang="es-SV" sz="6400" dirty="0" smtClean="0">
                <a:latin typeface="Museo st"/>
              </a:rPr>
              <a:t>Mujeres </a:t>
            </a:r>
            <a:r>
              <a:rPr lang="es-SV" sz="6400" dirty="0" smtClean="0">
                <a:latin typeface="Museo st"/>
              </a:rPr>
              <a:t>40</a:t>
            </a:r>
            <a:endParaRPr lang="es-SV" sz="6400" dirty="0" smtClean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Hombres 23</a:t>
            </a:r>
            <a:endParaRPr lang="es-SV" sz="64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19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INSPECCIÓN DE TRABAJO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67" cy="4503116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Armonizar las relaciones entre trabajadores y empleadores, procurando un ambiente digno de trabajo y el cumplimiento a la normativa laboral vigente</a:t>
            </a:r>
            <a:r>
              <a:rPr lang="es-SV" sz="6400" dirty="0" smtClean="0">
                <a:latin typeface="Museo st"/>
              </a:rPr>
              <a:t>.</a:t>
            </a:r>
          </a:p>
          <a:p>
            <a:pPr algn="just"/>
            <a:r>
              <a:rPr lang="es-SV" sz="6400" dirty="0">
                <a:latin typeface="Museo st"/>
              </a:rPr>
              <a:t>Velar por el cumplimiento de las disposiciones legales de trabajo y las normas básicas de seguridad y salud </a:t>
            </a:r>
            <a:r>
              <a:rPr lang="es-SV" sz="6400" dirty="0" smtClean="0">
                <a:latin typeface="Museo st"/>
              </a:rPr>
              <a:t>ocupacional, </a:t>
            </a:r>
            <a:r>
              <a:rPr lang="es-SV" sz="6400" dirty="0">
                <a:latin typeface="Museo st"/>
              </a:rPr>
              <a:t>como medio de prevenir los conflictos laborales. </a:t>
            </a:r>
            <a:endParaRPr lang="es-SV" sz="6400" dirty="0" smtClean="0">
              <a:latin typeface="Museo st"/>
            </a:endParaRPr>
          </a:p>
          <a:p>
            <a:pPr marL="0" indent="0" algn="just">
              <a:buNone/>
            </a:pPr>
            <a:endParaRPr lang="es-SV" sz="6400" dirty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Director de la Dirección General de Inspección de Trabajo: Licdo. </a:t>
            </a:r>
            <a:r>
              <a:rPr lang="es-SV" sz="6400" dirty="0">
                <a:latin typeface="Museo st"/>
              </a:rPr>
              <a:t>Jorge Arnoldo Bolaños </a:t>
            </a:r>
            <a:r>
              <a:rPr lang="es-SV" sz="6400" dirty="0" smtClean="0">
                <a:latin typeface="Museo st"/>
              </a:rPr>
              <a:t>Paz</a:t>
            </a:r>
          </a:p>
          <a:p>
            <a:pPr algn="just"/>
            <a:r>
              <a:rPr lang="es-SV" sz="6400" dirty="0" smtClean="0">
                <a:latin typeface="Museo st"/>
              </a:rPr>
              <a:t>Mujeres  </a:t>
            </a:r>
            <a:r>
              <a:rPr lang="es-SV" sz="6400" dirty="0" smtClean="0">
                <a:latin typeface="Museo st"/>
              </a:rPr>
              <a:t>14</a:t>
            </a:r>
            <a:endParaRPr lang="es-SV" sz="6400" dirty="0" smtClean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Hombres </a:t>
            </a:r>
            <a:r>
              <a:rPr lang="es-SV" sz="6400" dirty="0" smtClean="0">
                <a:latin typeface="Museo st"/>
              </a:rPr>
              <a:t>12</a:t>
            </a:r>
            <a:endParaRPr lang="es-SV" sz="64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376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608150" y="1686445"/>
            <a:ext cx="8871267" cy="1478570"/>
          </a:xfrm>
        </p:spPr>
        <p:txBody>
          <a:bodyPr>
            <a:normAutofit fontScale="90000"/>
          </a:bodyPr>
          <a:lstStyle/>
          <a:p>
            <a:pPr algn="ctr"/>
            <a:r>
              <a:rPr lang="es-SV" sz="3000" b="1" dirty="0"/>
              <a:t>DIRECCIÓN GENERAL DE INSPECCIÓN DE </a:t>
            </a:r>
            <a:r>
              <a:rPr lang="es-SV" sz="3000" b="1" dirty="0" smtClean="0"/>
              <a:t>TRABAJO</a:t>
            </a:r>
            <a:br>
              <a:rPr lang="es-SV" sz="3000" b="1" dirty="0" smtClean="0"/>
            </a:br>
            <a:r>
              <a:rPr lang="es-SV" sz="3000" b="1" dirty="0" smtClean="0"/>
              <a:t>Departamento de Inspección, Industria y Comercio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44851" y="2998493"/>
            <a:ext cx="11797867" cy="35568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el fiel cumplimiento de las disposiciones legales que rigen las relaciones laborales; así como desarrollar funciones de asesoramiento técnico sobre la manera más efectiva de cumplir con las disposiciones legales; y aplicar el procedimiento sancionatorio por infracciones a la normativa laboral</a:t>
            </a:r>
            <a:r>
              <a:rPr lang="es-SV" sz="1600" dirty="0" smtClean="0">
                <a:latin typeface="Museo st"/>
              </a:rPr>
              <a:t>. </a:t>
            </a:r>
          </a:p>
          <a:p>
            <a:pPr marL="0" indent="0" algn="just">
              <a:buNone/>
            </a:pPr>
            <a:endParaRPr lang="es-SV" sz="12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del Departamento de Inspección, Industria y Comercio: Licda. Iriam Carolina Martínez Zelaya</a:t>
            </a:r>
          </a:p>
          <a:p>
            <a:pPr algn="just"/>
            <a:r>
              <a:rPr lang="es-SV" sz="1600" dirty="0" smtClean="0">
                <a:latin typeface="Museo st"/>
              </a:rPr>
              <a:t>Mujeres  </a:t>
            </a:r>
            <a:r>
              <a:rPr lang="es-SV" sz="1600" dirty="0" smtClean="0">
                <a:latin typeface="Museo st"/>
              </a:rPr>
              <a:t>55</a:t>
            </a:r>
            <a:endParaRPr lang="es-SV" sz="1600" dirty="0" smtClean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22</a:t>
            </a:r>
            <a:endParaRPr lang="es-SV" sz="16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9809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608150" y="1686445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INSPECCIÓN DE </a:t>
            </a:r>
            <a:r>
              <a:rPr lang="es-SV" sz="3000" b="1" dirty="0" smtClean="0"/>
              <a:t>TRABAJO</a:t>
            </a:r>
            <a:br>
              <a:rPr lang="es-SV" sz="3000" b="1" dirty="0" smtClean="0"/>
            </a:br>
            <a:r>
              <a:rPr lang="es-SV" sz="3000" b="1" dirty="0" smtClean="0"/>
              <a:t>Departamento de Inspección Agropecuaria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44851" y="2998493"/>
            <a:ext cx="11797867" cy="35568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el cumplimiento de las disposiciones legales que rigen las relaciones laborales y disposiciones básicas sobre </a:t>
            </a:r>
            <a:r>
              <a:rPr lang="es-SV" sz="1600" dirty="0" smtClean="0">
                <a:latin typeface="Museo st"/>
              </a:rPr>
              <a:t>seguridad </a:t>
            </a:r>
            <a:r>
              <a:rPr lang="es-SV" sz="1600" dirty="0">
                <a:latin typeface="Museo st"/>
              </a:rPr>
              <a:t>y salud ocupacional; brindando la asesoría correspondiente a empleadores y trabajadores</a:t>
            </a:r>
            <a:r>
              <a:rPr lang="es-SV" sz="1600" dirty="0" smtClean="0">
                <a:latin typeface="Museo st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del Departamento de Inspección Agropecuaria: Licda. Fátima María Siri de Domínguez</a:t>
            </a:r>
          </a:p>
          <a:p>
            <a:pPr algn="just"/>
            <a:r>
              <a:rPr lang="es-SV" sz="1600" dirty="0" smtClean="0">
                <a:latin typeface="Museo st"/>
              </a:rPr>
              <a:t>Mujeres  2</a:t>
            </a:r>
          </a:p>
          <a:p>
            <a:pPr algn="just"/>
            <a:r>
              <a:rPr lang="es-SV" sz="1600" dirty="0" smtClean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5</a:t>
            </a:r>
            <a:endParaRPr lang="es-SV" sz="16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4655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39" y="1911852"/>
            <a:ext cx="9605003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DIRECCIÓN GENERAL DE RELACIONES INTERNACIONALES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80508" y="2868070"/>
            <a:ext cx="11797867" cy="3391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19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La </a:t>
            </a:r>
            <a:r>
              <a:rPr lang="es-SV" sz="1600" dirty="0">
                <a:latin typeface="Museo st"/>
              </a:rPr>
              <a:t>Dirección de Relaciones Internacionales de Trabajo tiene como objetivo apoyar la administración de los asuntos internacionales en materia de trabajo y Previsión Social que le competen al Ministerio</a:t>
            </a:r>
            <a:r>
              <a:rPr lang="es-SV" sz="1600" dirty="0" smtClean="0">
                <a:latin typeface="Museo st"/>
              </a:rPr>
              <a:t>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Directora de la Dirección de Relaciones Internacionales: Licda. Lizza </a:t>
            </a:r>
            <a:r>
              <a:rPr lang="es-SV" sz="1600" dirty="0">
                <a:latin typeface="Museo st"/>
              </a:rPr>
              <a:t>Michelle García </a:t>
            </a:r>
            <a:r>
              <a:rPr lang="es-SV" sz="1600" dirty="0" smtClean="0">
                <a:latin typeface="Museo st"/>
              </a:rPr>
              <a:t>Ávila </a:t>
            </a:r>
          </a:p>
          <a:p>
            <a:pPr algn="just"/>
            <a:r>
              <a:rPr lang="es-SV" sz="1600" dirty="0" smtClean="0">
                <a:latin typeface="Museo st"/>
              </a:rPr>
              <a:t>Mujeres  4 </a:t>
            </a:r>
          </a:p>
          <a:p>
            <a:pPr algn="just"/>
            <a:r>
              <a:rPr lang="es-SV" sz="1600" dirty="0" smtClean="0">
                <a:latin typeface="Museo st"/>
              </a:rPr>
              <a:t>Hombre  1</a:t>
            </a:r>
            <a:endParaRPr lang="es-SV" sz="1600" dirty="0">
              <a:latin typeface="Museo st"/>
            </a:endParaRPr>
          </a:p>
          <a:p>
            <a:pPr algn="just"/>
            <a:endParaRPr lang="es-SV" sz="4900" dirty="0">
              <a:solidFill>
                <a:schemeClr val="bg1"/>
              </a:solidFill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68682" y="308927"/>
              <a:ext cx="1787997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2386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ADMINISTRATIVA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Administrativa tiene como objetivo administrar con eficiencia y eficacia las actividades de apoyo logístico en materia de Recursos Humanos, Adquisición de bienes, obras y/o servicios, mantenimiento de infraestructura, almacén, servicios generales y activo fijo, propiciando un servicio oportuno a las diferentes Unidades organizativas de la Institución garantizando el normal funcionamiento de las mismas</a:t>
            </a:r>
            <a:r>
              <a:rPr lang="es-SV" sz="10000" dirty="0"/>
              <a:t>. </a:t>
            </a:r>
            <a:endParaRPr lang="es-SV" sz="10000" dirty="0" smtClean="0"/>
          </a:p>
          <a:p>
            <a:pPr marL="0" indent="0" algn="just">
              <a:buNone/>
            </a:pPr>
            <a:endParaRPr lang="es-SV" sz="10000" dirty="0" smtClean="0"/>
          </a:p>
          <a:p>
            <a:pPr algn="just"/>
            <a:r>
              <a:rPr lang="es-SV" sz="6400" dirty="0" smtClean="0">
                <a:latin typeface="Museo st"/>
              </a:rPr>
              <a:t>Directora de la Dirección Administrativa: Licda. Yolanda del Carmen Dueñas de Figueroa.</a:t>
            </a:r>
          </a:p>
          <a:p>
            <a:pPr algn="just"/>
            <a:r>
              <a:rPr lang="es-SV" sz="6400" dirty="0" smtClean="0">
                <a:latin typeface="Museo st"/>
              </a:rPr>
              <a:t>Mujeres  22</a:t>
            </a:r>
          </a:p>
          <a:p>
            <a:pPr algn="just"/>
            <a:r>
              <a:rPr lang="es-SV" sz="6400" dirty="0" smtClean="0">
                <a:latin typeface="Museo st"/>
              </a:rPr>
              <a:t>Hombres  21</a:t>
            </a:r>
            <a:endParaRPr lang="es-SV" sz="6400" dirty="0">
              <a:latin typeface="Museo st"/>
            </a:endParaRP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</a:t>
            </a:r>
            <a:r>
              <a:rPr lang="es-SV" sz="10000" b="1" dirty="0" smtClean="0">
                <a:solidFill>
                  <a:schemeClr val="bg1"/>
                </a:solidFill>
              </a:rPr>
              <a:t>Fig18ueroa</a:t>
            </a:r>
            <a:endParaRPr lang="es-SV" sz="10000" b="1" dirty="0">
              <a:solidFill>
                <a:schemeClr val="bg1"/>
              </a:solidFill>
            </a:endParaRP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</a:t>
            </a:r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044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5048" y="1764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1530" y="2813408"/>
            <a:ext cx="11137900" cy="321904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Ministro o Ministra de Trabajo y Previsión Social es la </a:t>
            </a:r>
            <a:r>
              <a:rPr lang="es-SV" sz="1600" dirty="0" smtClean="0">
                <a:latin typeface="Museo st"/>
              </a:rPr>
              <a:t>Secretario </a:t>
            </a:r>
            <a:r>
              <a:rPr lang="es-SV" sz="1600" dirty="0">
                <a:latin typeface="Museo st"/>
              </a:rPr>
              <a:t>de Estado responsable política y administrativamente de los asuntos confiados a su sector. Le corresponde formular, dirigir, coordinar y supervisar la política del Ministerio de Trabajo y Previsión Social en armonía con la legislación laboral y la política general del Estado.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Ministro </a:t>
            </a:r>
            <a:r>
              <a:rPr lang="es-SV" sz="1600" dirty="0">
                <a:latin typeface="Museo st"/>
              </a:rPr>
              <a:t>de Trabajo y Previsión Social: Oscar Rolando Castro </a:t>
            </a:r>
          </a:p>
          <a:p>
            <a:pPr algn="just">
              <a:lnSpc>
                <a:spcPct val="150000"/>
              </a:lnSpc>
            </a:pPr>
            <a:r>
              <a:rPr lang="es-SV" sz="1600" b="1" dirty="0" smtClean="0">
                <a:latin typeface="Museo st"/>
              </a:rPr>
              <a:t>7 </a:t>
            </a:r>
            <a:r>
              <a:rPr lang="es-SV" sz="1600" b="1" dirty="0">
                <a:latin typeface="Museo st"/>
              </a:rPr>
              <a:t>mujeres </a:t>
            </a:r>
          </a:p>
          <a:p>
            <a:pPr algn="just">
              <a:lnSpc>
                <a:spcPct val="150000"/>
              </a:lnSpc>
            </a:pPr>
            <a:r>
              <a:rPr lang="es-SV" sz="1600" b="1" dirty="0" smtClean="0">
                <a:latin typeface="Museo st"/>
              </a:rPr>
              <a:t>11 </a:t>
            </a:r>
            <a:r>
              <a:rPr lang="es-SV" sz="1600" b="1" dirty="0">
                <a:latin typeface="Museo st"/>
              </a:rPr>
              <a:t>hombres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271544" y="0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8927"/>
              <a:ext cx="190319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179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</a:t>
            </a:r>
            <a:r>
              <a:rPr lang="es-SV" sz="3000" b="1" dirty="0" smtClean="0"/>
              <a:t>ADMINISTRATIVA</a:t>
            </a:r>
            <a:br>
              <a:rPr lang="es-SV" sz="3000" b="1" dirty="0" smtClean="0"/>
            </a:br>
            <a:r>
              <a:rPr lang="es-SV" sz="3000" b="1" dirty="0" smtClean="0"/>
              <a:t>Departamento de Recursos Humanos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6400" dirty="0">
                <a:latin typeface="Museo st"/>
              </a:rPr>
              <a:t>Planificar, Organizar, Dirigir y Controlar la </a:t>
            </a:r>
            <a:r>
              <a:rPr lang="es-SV" sz="6400" dirty="0" smtClean="0">
                <a:latin typeface="Museo st"/>
              </a:rPr>
              <a:t>ejecución y </a:t>
            </a:r>
            <a:r>
              <a:rPr lang="es-SV" sz="6400" dirty="0">
                <a:latin typeface="Museo st"/>
              </a:rPr>
              <a:t>Gestión de Procesos, Sistemas, proyectos, programas acciones, políticas y procedimientos adecuados para proveer, desarrollar y mantener los recursos humanos idóneos y necesarios en la institución, como Administrar todos los movimientos y acciones de personal, mediante la implementación y desarrollo de políticas de personal que contribuyan al logro de los objetivos institucionales.</a:t>
            </a:r>
            <a:r>
              <a:rPr lang="es-SV" sz="6400" dirty="0" smtClean="0">
                <a:latin typeface="Museo st"/>
              </a:rPr>
              <a:t>. </a:t>
            </a:r>
          </a:p>
          <a:p>
            <a:pPr marL="0" indent="0" algn="just">
              <a:buNone/>
            </a:pPr>
            <a:endParaRPr lang="es-SV" sz="10000" dirty="0" smtClean="0"/>
          </a:p>
          <a:p>
            <a:pPr algn="just"/>
            <a:r>
              <a:rPr lang="es-SV" sz="6400" dirty="0" smtClean="0">
                <a:latin typeface="Museo st"/>
              </a:rPr>
              <a:t>Jefatura del Departamento de Recursos Humanos  : Licda. Isa María Funes Corpeño.</a:t>
            </a:r>
          </a:p>
          <a:p>
            <a:pPr algn="just"/>
            <a:r>
              <a:rPr lang="es-SV" sz="6400" dirty="0" smtClean="0">
                <a:latin typeface="Museo st"/>
              </a:rPr>
              <a:t>Mujeres  </a:t>
            </a:r>
            <a:r>
              <a:rPr lang="es-SV" sz="6400" dirty="0" smtClean="0">
                <a:latin typeface="Museo st"/>
              </a:rPr>
              <a:t>10</a:t>
            </a:r>
            <a:endParaRPr lang="es-SV" sz="6400" dirty="0" smtClean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Hombres  5</a:t>
            </a:r>
            <a:endParaRPr lang="es-SV" sz="6400" dirty="0">
              <a:latin typeface="Museo st"/>
            </a:endParaRP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</a:t>
            </a:r>
            <a:r>
              <a:rPr lang="es-SV" sz="10000" b="1" dirty="0" smtClean="0">
                <a:solidFill>
                  <a:schemeClr val="bg1"/>
                </a:solidFill>
              </a:rPr>
              <a:t>Fig18ueroa</a:t>
            </a:r>
            <a:endParaRPr lang="es-SV" sz="10000" b="1" dirty="0">
              <a:solidFill>
                <a:schemeClr val="bg1"/>
              </a:solidFill>
            </a:endParaRP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2605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</a:t>
            </a:r>
            <a:r>
              <a:rPr lang="es-SV" sz="3000" b="1" dirty="0" smtClean="0"/>
              <a:t>ADMINISTRATIVA</a:t>
            </a:r>
            <a:br>
              <a:rPr lang="es-SV" sz="3000" b="1" dirty="0" smtClean="0"/>
            </a:br>
            <a:r>
              <a:rPr lang="es-SV" sz="3000" b="1" dirty="0" smtClean="0"/>
              <a:t>Departamento de Servicios Generales 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3184823"/>
            <a:ext cx="11526322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70000"/>
              </a:lnSpc>
              <a:buNone/>
            </a:pPr>
            <a:endParaRPr lang="es-SV" sz="64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6400" dirty="0">
                <a:latin typeface="Museo st"/>
              </a:rPr>
              <a:t>Mantener en óptimas condiciones de funcionamiento las </a:t>
            </a:r>
            <a:r>
              <a:rPr lang="es-SV" sz="6400" dirty="0" smtClean="0">
                <a:latin typeface="Museo st"/>
              </a:rPr>
              <a:t>instalaciones </a:t>
            </a:r>
            <a:r>
              <a:rPr lang="es-SV" sz="6400" dirty="0">
                <a:latin typeface="Museo st"/>
              </a:rPr>
              <a:t>del Ministerio de Trabajo y Previsión Social a nivel nacional, coordinando el Mantenimiento de la infraestructura y el aseo de estos, como también, mantener en condiciones funcionales las unidades </a:t>
            </a:r>
            <a:r>
              <a:rPr lang="es-SV" sz="6400" dirty="0" smtClean="0">
                <a:latin typeface="Museo st"/>
              </a:rPr>
              <a:t>vehiculares.. </a:t>
            </a:r>
            <a:endParaRPr lang="es-SV" sz="6400" dirty="0">
              <a:latin typeface="Museo st"/>
            </a:endParaRPr>
          </a:p>
          <a:p>
            <a:pPr marL="0" indent="0" algn="just">
              <a:buNone/>
            </a:pPr>
            <a:endParaRPr lang="es-SV" sz="10000" dirty="0" smtClean="0"/>
          </a:p>
          <a:p>
            <a:pPr algn="just"/>
            <a:r>
              <a:rPr lang="es-SV" sz="6400" dirty="0" smtClean="0">
                <a:latin typeface="Museo st"/>
              </a:rPr>
              <a:t>Jefatura del Departamento de Servicios Generales: Ing. Víctor Hugo Machuca Viau.</a:t>
            </a:r>
          </a:p>
          <a:p>
            <a:pPr algn="just"/>
            <a:r>
              <a:rPr lang="es-SV" sz="6400" dirty="0" smtClean="0">
                <a:latin typeface="Museo st"/>
              </a:rPr>
              <a:t>Mujeres  12</a:t>
            </a:r>
          </a:p>
          <a:p>
            <a:pPr algn="just"/>
            <a:r>
              <a:rPr lang="es-SV" sz="6400" dirty="0" smtClean="0">
                <a:latin typeface="Museo st"/>
              </a:rPr>
              <a:t>Hombres  </a:t>
            </a:r>
            <a:r>
              <a:rPr lang="es-SV" sz="6400" dirty="0" smtClean="0">
                <a:latin typeface="Museo st"/>
              </a:rPr>
              <a:t>56</a:t>
            </a:r>
            <a:endParaRPr lang="es-SV" sz="6400" dirty="0" smtClean="0">
              <a:latin typeface="Museo st"/>
            </a:endParaRPr>
          </a:p>
          <a:p>
            <a:pPr algn="just"/>
            <a:r>
              <a:rPr lang="es-SV" sz="10000" b="1" dirty="0" smtClean="0">
                <a:solidFill>
                  <a:schemeClr val="bg1"/>
                </a:solidFill>
              </a:rPr>
              <a:t>Directora</a:t>
            </a:r>
            <a:r>
              <a:rPr lang="es-SV" sz="10000" b="1" dirty="0">
                <a:solidFill>
                  <a:schemeClr val="bg1"/>
                </a:solidFill>
              </a:rPr>
              <a:t>: Yolanda del Carmen Dueñas </a:t>
            </a:r>
            <a:r>
              <a:rPr lang="es-SV" sz="10000" b="1" dirty="0" smtClean="0">
                <a:solidFill>
                  <a:schemeClr val="bg1"/>
                </a:solidFill>
              </a:rPr>
              <a:t>Fig18ueroa</a:t>
            </a:r>
            <a:endParaRPr lang="es-SV" sz="10000" b="1" dirty="0">
              <a:solidFill>
                <a:schemeClr val="bg1"/>
              </a:solidFill>
            </a:endParaRP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0047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</a:t>
            </a:r>
            <a:r>
              <a:rPr lang="es-SV" sz="3000" b="1" dirty="0" smtClean="0"/>
              <a:t>ADMINISTRATIVA</a:t>
            </a:r>
            <a:br>
              <a:rPr lang="es-SV" sz="3000" b="1" dirty="0" smtClean="0"/>
            </a:br>
            <a:r>
              <a:rPr lang="es-SV" sz="3000" b="1" dirty="0" smtClean="0"/>
              <a:t>Departamento de Centros de Recreación.  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3184823"/>
            <a:ext cx="11526322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6400" dirty="0" smtClean="0">
                <a:latin typeface="Museo st"/>
              </a:rPr>
              <a:t>Mantener </a:t>
            </a:r>
            <a:r>
              <a:rPr lang="es-SV" sz="6400" dirty="0">
                <a:latin typeface="Museo st"/>
              </a:rPr>
              <a:t>en óptimas condiciones de funcionamiento las </a:t>
            </a:r>
            <a:r>
              <a:rPr lang="es-SV" sz="6400" dirty="0" smtClean="0">
                <a:latin typeface="Museo st"/>
              </a:rPr>
              <a:t>instalaciones de los Centros Recreativos del </a:t>
            </a:r>
            <a:r>
              <a:rPr lang="es-SV" sz="6400" dirty="0">
                <a:latin typeface="Museo st"/>
              </a:rPr>
              <a:t>Ministerio de Trabajo y Previsión Social a nivel nacional, </a:t>
            </a:r>
            <a:r>
              <a:rPr lang="es-SV" sz="6400" dirty="0" smtClean="0">
                <a:latin typeface="Museo st"/>
              </a:rPr>
              <a:t>en coordinación con el Departamento de  </a:t>
            </a:r>
            <a:r>
              <a:rPr lang="es-SV" sz="6400" dirty="0">
                <a:latin typeface="Museo st"/>
              </a:rPr>
              <a:t>Mantenimiento </a:t>
            </a:r>
            <a:r>
              <a:rPr lang="es-SV" sz="6400" dirty="0" smtClean="0">
                <a:latin typeface="Museo st"/>
              </a:rPr>
              <a:t>e infraestructura </a:t>
            </a:r>
            <a:r>
              <a:rPr lang="es-SV" sz="6400" dirty="0">
                <a:latin typeface="Museo st"/>
              </a:rPr>
              <a:t>y </a:t>
            </a:r>
            <a:r>
              <a:rPr lang="es-SV" sz="6400" dirty="0" smtClean="0">
                <a:latin typeface="Museo st"/>
              </a:rPr>
              <a:t>lograr la ejecución de programas </a:t>
            </a:r>
            <a:r>
              <a:rPr lang="es-SV" sz="6400" dirty="0">
                <a:latin typeface="Museo st"/>
              </a:rPr>
              <a:t>que vayan encaminados a lograr el bienestar de los trabajadores y su grupo familiar, procurando mejorar </a:t>
            </a:r>
            <a:r>
              <a:rPr lang="es-SV" sz="6400" dirty="0" smtClean="0">
                <a:latin typeface="Museo st"/>
              </a:rPr>
              <a:t>la </a:t>
            </a:r>
            <a:r>
              <a:rPr lang="es-SV" sz="6400" dirty="0">
                <a:latin typeface="Museo st"/>
              </a:rPr>
              <a:t>calidad de vida de las personas tanto en el ámbito laboral como personal, esto en concordancia con las leyes vigentes que nos regulan. </a:t>
            </a:r>
          </a:p>
          <a:p>
            <a:pPr marL="0" indent="0" algn="just">
              <a:buNone/>
            </a:pPr>
            <a:endParaRPr lang="es-SV" sz="10000" dirty="0" smtClean="0"/>
          </a:p>
          <a:p>
            <a:pPr algn="just"/>
            <a:r>
              <a:rPr lang="es-SV" sz="6400" dirty="0" smtClean="0">
                <a:latin typeface="Museo st"/>
              </a:rPr>
              <a:t>Jefatura del Departamento de centros de Recreación: Licda. Diana Maricela Henríquez Aguirre.</a:t>
            </a:r>
          </a:p>
          <a:p>
            <a:pPr algn="just"/>
            <a:r>
              <a:rPr lang="es-SV" sz="6400" dirty="0" smtClean="0">
                <a:latin typeface="Museo st"/>
              </a:rPr>
              <a:t>Mujeres  4</a:t>
            </a:r>
          </a:p>
          <a:p>
            <a:pPr algn="just"/>
            <a:r>
              <a:rPr lang="es-SV" sz="6400" dirty="0" smtClean="0">
                <a:latin typeface="Museo st"/>
              </a:rPr>
              <a:t>Hombres  34</a:t>
            </a: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4073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Oficinas </a:t>
            </a:r>
            <a:r>
              <a:rPr lang="es-SV" sz="3000" b="1" dirty="0"/>
              <a:t>R</a:t>
            </a:r>
            <a:r>
              <a:rPr lang="es-SV" sz="3000" b="1" dirty="0" smtClean="0"/>
              <a:t>egionales </a:t>
            </a:r>
            <a:r>
              <a:rPr lang="es-SV" sz="3000" b="1" dirty="0"/>
              <a:t>y </a:t>
            </a:r>
            <a:r>
              <a:rPr lang="es-SV" sz="3000" b="1" dirty="0" smtClean="0"/>
              <a:t>Departamentales </a:t>
            </a:r>
            <a:br>
              <a:rPr lang="es-SV" sz="3000" b="1" dirty="0" smtClean="0"/>
            </a:br>
            <a:r>
              <a:rPr lang="es-SV" sz="3000" b="1" dirty="0" smtClean="0"/>
              <a:t>Oficina Regional de Oriente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Las </a:t>
            </a:r>
            <a:r>
              <a:rPr lang="es-SV" sz="1600" dirty="0">
                <a:latin typeface="Museo st"/>
              </a:rPr>
              <a:t>Oficinas Regionales de Trabajo </a:t>
            </a:r>
            <a:r>
              <a:rPr lang="es-SV" sz="1600" dirty="0" smtClean="0">
                <a:latin typeface="Museo st"/>
              </a:rPr>
              <a:t>son órganos encargados de ejecutar en forma  desconcentrada las acciones de las acciones de las Direcciones Generales del Ministerio de Trabajo y </a:t>
            </a:r>
            <a:r>
              <a:rPr lang="es-SV" sz="1600" dirty="0">
                <a:latin typeface="Museo st"/>
              </a:rPr>
              <a:t>P</a:t>
            </a:r>
            <a:r>
              <a:rPr lang="es-SV" sz="1600" dirty="0" smtClean="0">
                <a:latin typeface="Museo st"/>
              </a:rPr>
              <a:t>revisión Social, depende jerárquicamente del Nivel Superior. Pero serán Supervisadas directamente por dichas </a:t>
            </a:r>
            <a:r>
              <a:rPr lang="es-SV" sz="1600" dirty="0">
                <a:latin typeface="Museo st"/>
              </a:rPr>
              <a:t>Direcciones en el área que sea de su competencia. </a:t>
            </a: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Jefatura de la Oficina Regional de Oriente: Licdo. Héctor </a:t>
            </a:r>
            <a:r>
              <a:rPr lang="es-SV" sz="1600" dirty="0">
                <a:latin typeface="Museo st"/>
              </a:rPr>
              <a:t>B</a:t>
            </a:r>
            <a:r>
              <a:rPr lang="es-SV" sz="1600" dirty="0" smtClean="0">
                <a:latin typeface="Museo st"/>
              </a:rPr>
              <a:t>ladimir de Paz Fuentes </a:t>
            </a: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Mujeres 45</a:t>
            </a: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Hombres 60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7754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Oficinas </a:t>
            </a:r>
            <a:r>
              <a:rPr lang="es-SV" sz="3000" b="1" dirty="0"/>
              <a:t>R</a:t>
            </a:r>
            <a:r>
              <a:rPr lang="es-SV" sz="3000" b="1" dirty="0" smtClean="0"/>
              <a:t>egionales </a:t>
            </a:r>
            <a:r>
              <a:rPr lang="es-SV" sz="3000" b="1" dirty="0"/>
              <a:t>y </a:t>
            </a:r>
            <a:r>
              <a:rPr lang="es-SV" sz="3000" b="1" dirty="0" smtClean="0"/>
              <a:t>Departamentales </a:t>
            </a:r>
            <a:br>
              <a:rPr lang="es-SV" sz="3000" b="1" dirty="0" smtClean="0"/>
            </a:br>
            <a:r>
              <a:rPr lang="es-SV" sz="3000" b="1" dirty="0" smtClean="0"/>
              <a:t>Oficina Regional de Occidente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Las </a:t>
            </a:r>
            <a:r>
              <a:rPr lang="es-SV" sz="1600" dirty="0">
                <a:latin typeface="Museo st"/>
              </a:rPr>
              <a:t>Oficinas Regionales de Trabajo </a:t>
            </a:r>
            <a:r>
              <a:rPr lang="es-SV" sz="1600" dirty="0" smtClean="0">
                <a:latin typeface="Museo st"/>
              </a:rPr>
              <a:t>son órganos encargados de ejecutar en forma  desconcentrada las acciones de las acciones de las Direcciones Generales del Ministerio de Trabajo y </a:t>
            </a:r>
            <a:r>
              <a:rPr lang="es-SV" sz="1600" dirty="0">
                <a:latin typeface="Museo st"/>
              </a:rPr>
              <a:t>P</a:t>
            </a:r>
            <a:r>
              <a:rPr lang="es-SV" sz="1600" dirty="0" smtClean="0">
                <a:latin typeface="Museo st"/>
              </a:rPr>
              <a:t>revisión Social, depende jerárquicamente del Nivel Superior. Pero serán Supervisadas directamente por dichas </a:t>
            </a:r>
            <a:r>
              <a:rPr lang="es-SV" sz="1600" dirty="0">
                <a:latin typeface="Museo st"/>
              </a:rPr>
              <a:t>Direcciones en el área que sea de su competencia. 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Jefatura </a:t>
            </a:r>
            <a:r>
              <a:rPr lang="es-SV" sz="1600" dirty="0">
                <a:latin typeface="Museo st"/>
              </a:rPr>
              <a:t>de la Oficina Regional de </a:t>
            </a:r>
            <a:r>
              <a:rPr lang="es-SV" sz="1600" dirty="0" smtClean="0">
                <a:latin typeface="Museo st"/>
              </a:rPr>
              <a:t>Occidente: Licda. Ruth Noemí Rodríguez Escobar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.Mujeres 47</a:t>
            </a: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59</a:t>
            </a: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1947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Oficinas </a:t>
            </a:r>
            <a:r>
              <a:rPr lang="es-SV" sz="3000" b="1" dirty="0"/>
              <a:t>R</a:t>
            </a:r>
            <a:r>
              <a:rPr lang="es-SV" sz="3000" b="1" dirty="0" smtClean="0"/>
              <a:t>egionales </a:t>
            </a:r>
            <a:r>
              <a:rPr lang="es-SV" sz="3000" b="1" dirty="0"/>
              <a:t>y </a:t>
            </a:r>
            <a:r>
              <a:rPr lang="es-SV" sz="3000" b="1" dirty="0" smtClean="0"/>
              <a:t>Departamentales </a:t>
            </a:r>
            <a:br>
              <a:rPr lang="es-SV" sz="3000" b="1" dirty="0" smtClean="0"/>
            </a:br>
            <a:r>
              <a:rPr lang="es-SV" sz="3000" b="1" dirty="0" smtClean="0"/>
              <a:t>Oficina Regional Paracentral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Las </a:t>
            </a:r>
            <a:r>
              <a:rPr lang="es-SV" sz="1600" dirty="0">
                <a:latin typeface="Museo st"/>
              </a:rPr>
              <a:t>Oficinas Regionales de Trabajo </a:t>
            </a:r>
            <a:r>
              <a:rPr lang="es-SV" sz="1600" dirty="0" smtClean="0">
                <a:latin typeface="Museo st"/>
              </a:rPr>
              <a:t>son órganos encargados de ejecutar en forma  desconcentrada las acciones de las acciones de las Direcciones Generales del Ministerio de Trabajo y </a:t>
            </a:r>
            <a:r>
              <a:rPr lang="es-SV" sz="1600" dirty="0">
                <a:latin typeface="Museo st"/>
              </a:rPr>
              <a:t>P</a:t>
            </a:r>
            <a:r>
              <a:rPr lang="es-SV" sz="1600" dirty="0" smtClean="0">
                <a:latin typeface="Museo st"/>
              </a:rPr>
              <a:t>revisión Social, depende jerárquicamente del Nivel Superior. Pero serán Supervisadas directamente por dichas </a:t>
            </a:r>
            <a:r>
              <a:rPr lang="es-SV" sz="1600" dirty="0">
                <a:latin typeface="Museo st"/>
              </a:rPr>
              <a:t>Direcciones en el área que sea de su competencia. 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Jefatura de la Oficina Regional </a:t>
            </a:r>
            <a:r>
              <a:rPr lang="es-SV" sz="1600" dirty="0" smtClean="0">
                <a:latin typeface="Museo st"/>
              </a:rPr>
              <a:t>Paracentral: Licda. María Dinora López de Ventura 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Mujeres 21</a:t>
            </a: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Hombres 28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384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Oficinas </a:t>
            </a:r>
            <a:r>
              <a:rPr lang="es-SV" sz="3000" b="1" dirty="0"/>
              <a:t>R</a:t>
            </a:r>
            <a:r>
              <a:rPr lang="es-SV" sz="3000" b="1" dirty="0" smtClean="0"/>
              <a:t>egionales </a:t>
            </a:r>
            <a:r>
              <a:rPr lang="es-SV" sz="3000" b="1" dirty="0"/>
              <a:t>y </a:t>
            </a:r>
            <a:r>
              <a:rPr lang="es-SV" sz="3000" b="1" dirty="0" smtClean="0"/>
              <a:t>Departamentales </a:t>
            </a:r>
            <a:br>
              <a:rPr lang="es-SV" sz="3000" b="1" dirty="0" smtClean="0"/>
            </a:br>
            <a:r>
              <a:rPr lang="es-SV" sz="3000" b="1" dirty="0" smtClean="0"/>
              <a:t>Oficina Centrales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Las </a:t>
            </a:r>
            <a:r>
              <a:rPr lang="es-SV" sz="1600" dirty="0">
                <a:latin typeface="Museo st"/>
              </a:rPr>
              <a:t>Oficinas Regionales de Trabajo </a:t>
            </a:r>
            <a:r>
              <a:rPr lang="es-SV" sz="1600" dirty="0" smtClean="0">
                <a:latin typeface="Museo st"/>
              </a:rPr>
              <a:t>son órganos encargados de ejecutar en forma  desconcentrada las acciones de las acciones de las Direcciones Generales del Ministerio de Trabajo y </a:t>
            </a:r>
            <a:r>
              <a:rPr lang="es-SV" sz="1600" dirty="0">
                <a:latin typeface="Museo st"/>
              </a:rPr>
              <a:t>P</a:t>
            </a:r>
            <a:r>
              <a:rPr lang="es-SV" sz="1600" dirty="0" smtClean="0">
                <a:latin typeface="Museo st"/>
              </a:rPr>
              <a:t>revisión Social, depende jerárquicamente del Nivel Superior. Pero serán Supervisadas directamente por dichas </a:t>
            </a:r>
            <a:r>
              <a:rPr lang="es-SV" sz="1600" dirty="0">
                <a:latin typeface="Museo st"/>
              </a:rPr>
              <a:t>Direcciones en el área que sea de su competencia. 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Mujeres </a:t>
            </a:r>
            <a:r>
              <a:rPr lang="es-SV" sz="1600" dirty="0" smtClean="0">
                <a:latin typeface="Museo st"/>
              </a:rPr>
              <a:t>23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27</a:t>
            </a: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5719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849" y="2086377"/>
            <a:ext cx="9905998" cy="3898786"/>
          </a:xfrm>
        </p:spPr>
        <p:txBody>
          <a:bodyPr>
            <a:normAutofit/>
          </a:bodyPr>
          <a:lstStyle/>
          <a:p>
            <a:pPr algn="ctr"/>
            <a:r>
              <a:rPr lang="es-SV" sz="4800" b="1" dirty="0"/>
              <a:t>El </a:t>
            </a:r>
            <a:r>
              <a:rPr lang="es-SV" sz="4800" b="1" dirty="0" smtClean="0"/>
              <a:t>Ministerio </a:t>
            </a:r>
            <a:r>
              <a:rPr lang="es-SV" sz="4800" b="1" dirty="0"/>
              <a:t>de </a:t>
            </a:r>
            <a:r>
              <a:rPr lang="es-SV" sz="4800" b="1" dirty="0" smtClean="0"/>
              <a:t>Trabajo </a:t>
            </a:r>
            <a:r>
              <a:rPr lang="es-SV" sz="4800" b="1" dirty="0"/>
              <a:t>y </a:t>
            </a:r>
            <a:r>
              <a:rPr lang="es-SV" sz="4800" b="1" dirty="0" smtClean="0"/>
              <a:t>Previsión </a:t>
            </a:r>
            <a:r>
              <a:rPr lang="es-SV" sz="4800" b="1" dirty="0"/>
              <a:t>S</a:t>
            </a:r>
            <a:r>
              <a:rPr lang="es-SV" sz="4800" b="1" dirty="0" smtClean="0"/>
              <a:t>ocial </a:t>
            </a:r>
            <a:r>
              <a:rPr lang="es-SV" sz="4800" b="1" dirty="0"/>
              <a:t>tiene un total </a:t>
            </a:r>
            <a:r>
              <a:rPr lang="es-SV" sz="4800" b="1"/>
              <a:t>de </a:t>
            </a:r>
            <a:r>
              <a:rPr lang="es-SV" sz="4800" b="1" smtClean="0"/>
              <a:t>888 </a:t>
            </a:r>
            <a:r>
              <a:rPr lang="es-SV" sz="4800" b="1" dirty="0"/>
              <a:t>empleados a nivel nacional</a:t>
            </a:r>
            <a:br>
              <a:rPr lang="es-SV" sz="4800" b="1" dirty="0"/>
            </a:br>
            <a:r>
              <a:rPr lang="es-SV" sz="4800" b="1" dirty="0" smtClean="0"/>
              <a:t>433 </a:t>
            </a:r>
            <a:r>
              <a:rPr lang="es-SV" sz="4800" b="1" dirty="0"/>
              <a:t>Mujeres y </a:t>
            </a:r>
            <a:r>
              <a:rPr lang="es-SV" sz="4800" b="1" dirty="0" smtClean="0"/>
              <a:t>455 Hombres</a:t>
            </a:r>
            <a:endParaRPr lang="es-SV" sz="4800" b="1" dirty="0"/>
          </a:p>
        </p:txBody>
      </p:sp>
      <p:grpSp>
        <p:nvGrpSpPr>
          <p:cNvPr id="5" name="Grupo 4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6" name="Imagen 5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7" name="Imagen 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8" name="Imagen 7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0704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64553" y="1580798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VICEMINISTERIAL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4529" y="2774789"/>
            <a:ext cx="11388436" cy="326025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Viceministro o Viceministra tiene jerarquía inmediata inferior a la del Ministro o Ministra dirige, supervisa y coordina las actividades de los órganos del Ministerio y de las instituciones autónomas correspondientes al sector, de conformidad con la política y las directrices impartidas por el </a:t>
            </a:r>
            <a:r>
              <a:rPr lang="es-SV" sz="1600" dirty="0" smtClean="0">
                <a:latin typeface="Museo st"/>
              </a:rPr>
              <a:t>Ministro, sustituye </a:t>
            </a:r>
            <a:r>
              <a:rPr lang="es-SV" sz="1600" dirty="0">
                <a:latin typeface="Museo st"/>
              </a:rPr>
              <a:t>a éste en los casos determinados por la Ley.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Viceministra </a:t>
            </a:r>
            <a:r>
              <a:rPr lang="es-SV" sz="1600" dirty="0">
                <a:latin typeface="Museo st"/>
              </a:rPr>
              <a:t>de Trabajo y Previsión Social: Licda. Maritza Haydee Calderón de Ríos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</a:t>
            </a:r>
            <a:r>
              <a:rPr lang="es-SV" sz="1600" dirty="0" smtClean="0">
                <a:latin typeface="Museo st"/>
              </a:rPr>
              <a:t>4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 3</a:t>
            </a:r>
            <a:endParaRPr lang="es-SV" sz="1600" dirty="0">
              <a:latin typeface="Museo st"/>
            </a:endParaRP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923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907" y="1707538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CONSEJO NACIONAL</a:t>
            </a:r>
            <a:br>
              <a:rPr lang="es-SV" sz="3000" b="1" dirty="0" smtClean="0"/>
            </a:br>
            <a:r>
              <a:rPr lang="es-SV" sz="3000" b="1" dirty="0" smtClean="0"/>
              <a:t>DE SALARIO MÍNIMO</a:t>
            </a:r>
            <a:endParaRPr lang="es-SV" sz="3000" b="1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43343" y="2944567"/>
            <a:ext cx="11513127" cy="38443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Consejo Nacional de Salario Mínimo tiene como </a:t>
            </a:r>
            <a:r>
              <a:rPr lang="es-SV" sz="1600" dirty="0" smtClean="0">
                <a:latin typeface="Museo st"/>
              </a:rPr>
              <a:t>finalidad la fijación periódica de los salarios mínimos de conformidad con el procedimiento específico establecido en el código de Trabajo.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Presidente del Consejo Nacional del Salario Mínimo: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2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1</a:t>
            </a:r>
          </a:p>
          <a:p>
            <a:pPr marL="0" indent="0" algn="just">
              <a:buNone/>
            </a:pPr>
            <a:endParaRPr lang="es-SV" dirty="0"/>
          </a:p>
        </p:txBody>
      </p:sp>
      <p:grpSp>
        <p:nvGrpSpPr>
          <p:cNvPr id="10" name="Grupo 9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2856" y="308927"/>
              <a:ext cx="170023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3964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196" y="1605513"/>
            <a:ext cx="10515600" cy="118378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CONSEJO SUPERIOR</a:t>
            </a:r>
            <a:br>
              <a:rPr lang="es-SV" sz="3000" b="1" dirty="0" smtClean="0"/>
            </a:br>
            <a:r>
              <a:rPr lang="es-SV" sz="3000" b="1" dirty="0" smtClean="0"/>
              <a:t>DEL TRABAJO</a:t>
            </a:r>
            <a:endParaRPr lang="es-SV" sz="3000" b="1" dirty="0"/>
          </a:p>
        </p:txBody>
      </p:sp>
      <p:sp>
        <p:nvSpPr>
          <p:cNvPr id="5" name="Marcador de contenido 3"/>
          <p:cNvSpPr>
            <a:spLocks noGrp="1"/>
          </p:cNvSpPr>
          <p:nvPr>
            <p:ph idx="1"/>
          </p:nvPr>
        </p:nvSpPr>
        <p:spPr>
          <a:xfrm>
            <a:off x="325578" y="2575852"/>
            <a:ext cx="11540837" cy="373623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Consejo Superior del Trabajo tiene como finalidad, institucionalizar el diálogo y promover la concertación económica y social entre las autoridades públicas y las organizaciones de empleadores y trabajadores. Su integración y funcionamiento de rigen por el Decreto Legislativo No. 859, del veintiuno de abril de mil novecientos noventa y cuatro, que lo </a:t>
            </a:r>
            <a:r>
              <a:rPr lang="es-SV" sz="1600" dirty="0" smtClean="0">
                <a:latin typeface="Museo st"/>
              </a:rPr>
              <a:t>creo.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600" dirty="0" smtClean="0">
                <a:latin typeface="Museo st"/>
              </a:rPr>
              <a:t>    Esta </a:t>
            </a:r>
            <a:r>
              <a:rPr lang="es-SV" sz="1600" dirty="0">
                <a:latin typeface="Museo st"/>
              </a:rPr>
              <a:t>facultado para formular recomendaciones sobre la elaboración, conducción y revisión de la         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600" dirty="0">
                <a:latin typeface="Museo st"/>
              </a:rPr>
              <a:t>   </a:t>
            </a:r>
            <a:r>
              <a:rPr lang="es-SV" sz="1600" dirty="0" smtClean="0">
                <a:latin typeface="Museo st"/>
              </a:rPr>
              <a:t> política </a:t>
            </a:r>
            <a:r>
              <a:rPr lang="es-SV" sz="1600" dirty="0">
                <a:latin typeface="Museo st"/>
              </a:rPr>
              <a:t>sociales y económicas del desarrollo y desempeñar las demás funciones que la Ley le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600" dirty="0">
                <a:latin typeface="Museo st"/>
              </a:rPr>
              <a:t>   </a:t>
            </a:r>
            <a:r>
              <a:rPr lang="es-SV" sz="1600" dirty="0" smtClean="0">
                <a:latin typeface="Museo st"/>
              </a:rPr>
              <a:t> confiera</a:t>
            </a:r>
            <a:r>
              <a:rPr lang="es-SV" sz="1600" dirty="0">
                <a:latin typeface="Museo st"/>
              </a:rPr>
              <a:t>. 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00000"/>
              </a:lnSpc>
            </a:pPr>
            <a:r>
              <a:rPr lang="es-SV" sz="1600" dirty="0">
                <a:latin typeface="Museo st"/>
              </a:rPr>
              <a:t>Presidente del Consejo </a:t>
            </a:r>
            <a:r>
              <a:rPr lang="es-SV" sz="1600" dirty="0" smtClean="0">
                <a:latin typeface="Museo st"/>
              </a:rPr>
              <a:t>Superior </a:t>
            </a:r>
            <a:r>
              <a:rPr lang="es-SV" sz="1600" dirty="0">
                <a:latin typeface="Museo st"/>
              </a:rPr>
              <a:t>del </a:t>
            </a:r>
            <a:r>
              <a:rPr lang="es-SV" sz="1600" dirty="0" smtClean="0">
                <a:latin typeface="Museo st"/>
              </a:rPr>
              <a:t>Trabajo: 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00000"/>
              </a:lnSpc>
            </a:pPr>
            <a:r>
              <a:rPr lang="es-SV" sz="1600" dirty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1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00000"/>
              </a:lnSpc>
            </a:pPr>
            <a:r>
              <a:rPr lang="es-SV" sz="1600" dirty="0">
                <a:latin typeface="Museo st"/>
              </a:rPr>
              <a:t>Mujeres </a:t>
            </a:r>
            <a:r>
              <a:rPr lang="es-SV" sz="1600" dirty="0" smtClean="0">
                <a:latin typeface="Museo st"/>
              </a:rPr>
              <a:t>0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25578" y="207706"/>
            <a:ext cx="11797871" cy="1351942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9653" y="308927"/>
              <a:ext cx="174959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1641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79802" y="171489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FINANCIERA INSTITUCIONAL</a:t>
            </a:r>
            <a:endParaRPr lang="es-SV" sz="3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2616" y="2763364"/>
            <a:ext cx="11416144" cy="39048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Financiera Institucional tiene como objetivo velar por el cumplimiento de las políticas, lineamientos y disposiciones normativas que sean establecidos por el Ministerio de Hacienda, llevando a cabo la planificación, coordinación, integración y supervisión de las actividades de presupuesto, Tesorería y de Contabilidad Gubernamental</a:t>
            </a:r>
            <a:r>
              <a:rPr lang="es-SV" sz="1600" dirty="0" smtClean="0">
                <a:latin typeface="Museo st"/>
              </a:rPr>
              <a:t>.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Unidad Financiera Institucional: Licdo. Luis </a:t>
            </a:r>
            <a:r>
              <a:rPr lang="es-SV" sz="1600" dirty="0">
                <a:latin typeface="Museo st"/>
              </a:rPr>
              <a:t>Mario Flores Guillén 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Unidad Financiera Institucional 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8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Hombres 8</a:t>
            </a:r>
            <a:endParaRPr lang="es-SV" sz="1600" dirty="0">
              <a:latin typeface="Museo st"/>
            </a:endParaRPr>
          </a:p>
        </p:txBody>
      </p:sp>
      <p:grpSp>
        <p:nvGrpSpPr>
          <p:cNvPr id="91" name="Grupo 9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92" name="Imagen 9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3" name="Imagen 9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94" name="Imagen 9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6083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817059" y="1911852"/>
            <a:ext cx="6084426" cy="100434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 DE AUDITORIA Y CONTROL INTERNO 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436372" y="2894077"/>
            <a:ext cx="10845800" cy="3680459"/>
          </a:xfrm>
        </p:spPr>
        <p:txBody>
          <a:bodyPr>
            <a:normAutofit/>
          </a:bodyPr>
          <a:lstStyle/>
          <a:p>
            <a:pPr algn="just"/>
            <a:r>
              <a:rPr lang="es-SV" sz="1600" dirty="0">
                <a:latin typeface="Museo st"/>
              </a:rPr>
              <a:t>La Unidad de Auditoría y Control Interno </a:t>
            </a:r>
            <a:r>
              <a:rPr lang="es-SV" sz="1600" dirty="0" smtClean="0">
                <a:latin typeface="Museo st"/>
              </a:rPr>
              <a:t>programa, conduce, coordina, ejecuta y evalúa las actividades de control, de conformidad con las normas vigentes sobre la materia.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</a:t>
            </a:r>
            <a:r>
              <a:rPr lang="es-SV" sz="1600" dirty="0" smtClean="0">
                <a:latin typeface="Museo st"/>
              </a:rPr>
              <a:t>   Realizar auditorías, inspecciones e investigaciones relacionadas con los aspectos económicos, contables, técnicos    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</a:t>
            </a:r>
            <a:r>
              <a:rPr lang="es-SV" sz="1600" dirty="0" smtClean="0">
                <a:latin typeface="Museo st"/>
              </a:rPr>
              <a:t>   y administrativos del Ministerio de Trabajo y Previsión Social. En el ejercicio de sus funciones depende del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</a:t>
            </a:r>
            <a:r>
              <a:rPr lang="es-SV" sz="1600" dirty="0" smtClean="0">
                <a:latin typeface="Museo st"/>
              </a:rPr>
              <a:t>   desapacho ministerial.  </a:t>
            </a:r>
          </a:p>
          <a:p>
            <a:pPr marL="0" indent="0" algn="just">
              <a:buNone/>
            </a:pPr>
            <a:endParaRPr lang="es-SV" sz="1600" dirty="0" smtClean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 la Oficina de Auditoria y Control Interno: Licda. Margarita Guadalupe Gómez 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Auditora Institucional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Ad Honorem: Margarita Gómez</a:t>
            </a:r>
          </a:p>
          <a:p>
            <a:pPr algn="just"/>
            <a:r>
              <a:rPr lang="es-SV" sz="1600" dirty="0" smtClean="0">
                <a:latin typeface="Museo st"/>
              </a:rPr>
              <a:t>Mujeres 7 </a:t>
            </a:r>
          </a:p>
          <a:p>
            <a:pPr algn="just"/>
            <a:r>
              <a:rPr lang="es-SV" sz="1600" dirty="0" smtClean="0">
                <a:latin typeface="Museo st"/>
              </a:rPr>
              <a:t>Hombre  1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91886" y="308927"/>
              <a:ext cx="1864793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7579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1983614"/>
            <a:ext cx="10515600" cy="909712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EJECUTIVA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37517" y="2711462"/>
            <a:ext cx="10889672" cy="298402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la correcta conducción técnica, administrativa, operativa y </a:t>
            </a:r>
            <a:r>
              <a:rPr lang="es-SV" sz="1600" dirty="0" smtClean="0">
                <a:latin typeface="Museo st"/>
              </a:rPr>
              <a:t>financiera de la Institución, </a:t>
            </a:r>
            <a:r>
              <a:rPr lang="es-SV" sz="1600" dirty="0">
                <a:latin typeface="Museo st"/>
              </a:rPr>
              <a:t>así como evaluar los diferentes lineamientos, objetivos y estrategias de acuerdo a las Leyes del Sector Trabajo y Previsión Social, que conlleven a brindar servicios de forma </a:t>
            </a:r>
            <a:r>
              <a:rPr lang="es-SV" sz="1600" dirty="0" smtClean="0">
                <a:latin typeface="Museo st"/>
              </a:rPr>
              <a:t>eficiente y eficaz hacia la ciudadanía.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y </a:t>
            </a:r>
            <a:r>
              <a:rPr lang="es-SV" sz="1600" dirty="0" smtClean="0">
                <a:solidFill>
                  <a:schemeClr val="bg1"/>
                </a:solidFill>
                <a:latin typeface="Museo st"/>
              </a:rPr>
              <a:t>e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solidFill>
                  <a:schemeClr val="bg1"/>
                </a:solidFill>
                <a:latin typeface="Museo st"/>
              </a:rPr>
              <a:t>la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ciudadanía.</a:t>
            </a:r>
          </a:p>
          <a:p>
            <a:r>
              <a:rPr lang="es-SV" sz="1600" dirty="0" smtClean="0">
                <a:latin typeface="Museo st"/>
              </a:rPr>
              <a:t>Director Ejecutivo Ad-honorem: Licdo. </a:t>
            </a:r>
            <a:r>
              <a:rPr lang="es-SV" sz="1600" dirty="0">
                <a:latin typeface="Museo st"/>
              </a:rPr>
              <a:t>Marvin Humberto Juárez López 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</a:t>
            </a:r>
            <a:r>
              <a:rPr lang="es-SV" sz="1600" dirty="0" smtClean="0">
                <a:latin typeface="Museo st"/>
              </a:rPr>
              <a:t>7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</a:t>
            </a:r>
            <a:r>
              <a:rPr lang="es-SV" sz="1600" dirty="0" smtClean="0">
                <a:latin typeface="Museo st"/>
              </a:rPr>
              <a:t>ombre </a:t>
            </a:r>
            <a:r>
              <a:rPr lang="es-SV" sz="1600" dirty="0" smtClean="0">
                <a:latin typeface="Museo st"/>
              </a:rPr>
              <a:t>2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8973" y="308927"/>
              <a:ext cx="1897706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0091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5509</TotalTime>
  <Words>2617</Words>
  <Application>Microsoft Office PowerPoint</Application>
  <PresentationFormat>Personalizado</PresentationFormat>
  <Paragraphs>298</Paragraphs>
  <Slides>37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37</vt:i4>
      </vt:variant>
    </vt:vector>
  </HeadingPairs>
  <TitlesOfParts>
    <vt:vector size="38" baseType="lpstr">
      <vt:lpstr>Tema de Office</vt:lpstr>
      <vt:lpstr>Presentación de PowerPoint</vt:lpstr>
      <vt:lpstr>Presentación de PowerPoint</vt:lpstr>
      <vt:lpstr>DESPACHO MINISTERIAL </vt:lpstr>
      <vt:lpstr>DESPACHO VICEMINISTERIAL </vt:lpstr>
      <vt:lpstr>CONSEJO NACIONAL DE SALARIO MÍNIMO</vt:lpstr>
      <vt:lpstr>CONSEJO SUPERIOR DEL TRABAJO</vt:lpstr>
      <vt:lpstr>UNIDAD FINANCIERA INSTITUCIONAL</vt:lpstr>
      <vt:lpstr>OFICINA DE AUDITORIA Y CONTROL INTERNO </vt:lpstr>
      <vt:lpstr>DIRECCIÓN EJECUTIVA</vt:lpstr>
      <vt:lpstr>OFICINA DE PRENSA Y RELACIONES PÚBLICAS </vt:lpstr>
      <vt:lpstr>OFICINA DE COORDINACIÓN Y DESARROLLO INSTITUCIONAL</vt:lpstr>
      <vt:lpstr>OFICINA DE ESTADÍSTICA E INFORMÁTICA LABORAL</vt:lpstr>
      <vt:lpstr>UNIDAD DE ACCESO A LA INFORMACIÓN PÚBLICA</vt:lpstr>
      <vt:lpstr>UNIDAD DE DESARROLLO TECNOLÓGICO</vt:lpstr>
      <vt:lpstr>UNIDAD PARA LA EQUIDAD ENTRE LOS GÉNEROS</vt:lpstr>
      <vt:lpstr>OFICINA DE ASESORÍA JURÍDICA</vt:lpstr>
      <vt:lpstr>UNIDAD DE MEDIO AMBIENTE</vt:lpstr>
      <vt:lpstr>UNIDAD DE GESTIÓN DOCUMENTAL Y ARCHIVO </vt:lpstr>
      <vt:lpstr>DIRECCIÓN GENERAL DE TRABAJO</vt:lpstr>
      <vt:lpstr>DIRECCIÓN GENERAL DE TRABAJO Departamento de Relaciones de Trabajo</vt:lpstr>
      <vt:lpstr>DIRECCIÓN GENERAL DE TRABAJO Departamento Nacional de Organizaciones Sociales</vt:lpstr>
      <vt:lpstr>DIRECCIÓN GENERAL DE PREVISIÓN SOCIAL</vt:lpstr>
      <vt:lpstr>DIRECCIÓN GENERAL DE PREVISIÓN SOCIAL Departamento de Seguridad e Higiene Ocupacional</vt:lpstr>
      <vt:lpstr>DIRECCIÓN GENERAL DE PREVISIÓN SOCIAL Departamento Nacional de Empleo</vt:lpstr>
      <vt:lpstr>DIRECCIÓN GENERAL DE INSPECCIÓN DE TRABAJO</vt:lpstr>
      <vt:lpstr>DIRECCIÓN GENERAL DE INSPECCIÓN DE TRABAJO Departamento de Inspección, Industria y Comercio</vt:lpstr>
      <vt:lpstr>DIRECCIÓN GENERAL DE INSPECCIÓN DE TRABAJO Departamento de Inspección Agropecuaria </vt:lpstr>
      <vt:lpstr>DIRECCIÓN GENERAL DE RELACIONES INTERNACIONALES </vt:lpstr>
      <vt:lpstr>DIRECCIÓN ADMINISTRATIVA</vt:lpstr>
      <vt:lpstr>DIRECCIÓN ADMINISTRATIVA Departamento de Recursos Humanos </vt:lpstr>
      <vt:lpstr>DIRECCIÓN ADMINISTRATIVA Departamento de Servicios Generales  </vt:lpstr>
      <vt:lpstr>DIRECCIÓN ADMINISTRATIVA Departamento de Centros de Recreación.   </vt:lpstr>
      <vt:lpstr>Oficinas Regionales y Departamentales  Oficina Regional de Oriente</vt:lpstr>
      <vt:lpstr>Oficinas Regionales y Departamentales  Oficina Regional de Occidente</vt:lpstr>
      <vt:lpstr>Oficinas Regionales y Departamentales  Oficina Regional Paracentral </vt:lpstr>
      <vt:lpstr>Oficinas Regionales y Departamentales  Oficina Centrales</vt:lpstr>
      <vt:lpstr>El Ministerio de Trabajo y Previsión Social tiene un total de 888 empleados a nivel nacional 433 Mujeres y 455 Hombres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Yeny Garcia</dc:creator>
  <cp:lastModifiedBy>Carlos Alberto Aguirre Larrave</cp:lastModifiedBy>
  <cp:revision>199</cp:revision>
  <cp:lastPrinted>2019-10-07T21:54:36Z</cp:lastPrinted>
  <dcterms:created xsi:type="dcterms:W3CDTF">2017-09-13T21:00:38Z</dcterms:created>
  <dcterms:modified xsi:type="dcterms:W3CDTF">2020-01-31T00:14:53Z</dcterms:modified>
</cp:coreProperties>
</file>