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9"/>
  </p:notesMasterIdLst>
  <p:sldIdLst>
    <p:sldId id="298" r:id="rId2"/>
    <p:sldId id="262" r:id="rId3"/>
    <p:sldId id="293" r:id="rId4"/>
    <p:sldId id="263" r:id="rId5"/>
    <p:sldId id="257" r:id="rId6"/>
    <p:sldId id="258" r:id="rId7"/>
    <p:sldId id="259" r:id="rId8"/>
    <p:sldId id="260" r:id="rId9"/>
    <p:sldId id="261" r:id="rId10"/>
    <p:sldId id="264" r:id="rId11"/>
    <p:sldId id="266" r:id="rId12"/>
    <p:sldId id="268" r:id="rId13"/>
    <p:sldId id="267" r:id="rId14"/>
    <p:sldId id="269" r:id="rId15"/>
    <p:sldId id="270" r:id="rId16"/>
    <p:sldId id="272" r:id="rId17"/>
    <p:sldId id="273" r:id="rId18"/>
    <p:sldId id="282" r:id="rId19"/>
    <p:sldId id="274" r:id="rId20"/>
    <p:sldId id="284" r:id="rId21"/>
    <p:sldId id="285" r:id="rId22"/>
    <p:sldId id="275" r:id="rId23"/>
    <p:sldId id="286" r:id="rId24"/>
    <p:sldId id="287" r:id="rId25"/>
    <p:sldId id="276" r:id="rId26"/>
    <p:sldId id="288" r:id="rId27"/>
    <p:sldId id="289" r:id="rId28"/>
    <p:sldId id="277" r:id="rId29"/>
    <p:sldId id="278" r:id="rId30"/>
    <p:sldId id="290" r:id="rId31"/>
    <p:sldId id="291" r:id="rId32"/>
    <p:sldId id="292" r:id="rId33"/>
    <p:sldId id="279" r:id="rId34"/>
    <p:sldId id="294" r:id="rId35"/>
    <p:sldId id="295" r:id="rId36"/>
    <p:sldId id="296" r:id="rId37"/>
    <p:sldId id="281" r:id="rId38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5" autoAdjust="0"/>
    <p:restoredTop sz="94192" autoAdjust="0"/>
  </p:normalViewPr>
  <p:slideViewPr>
    <p:cSldViewPr snapToGrid="0">
      <p:cViewPr>
        <p:scale>
          <a:sx n="50" d="100"/>
          <a:sy n="50" d="100"/>
        </p:scale>
        <p:origin x="-72" y="-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30/10/2019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/>
              <a:t>ESTRUCTURA ORGANIZATIVA DEL MINISTERIO DE TRABAJO Y PREVISION SOCIAL 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Jefatura de la Oficina de Prensa y Relaciones Públicas: Ana Vilma Marchelli de Flamenco</a:t>
            </a:r>
          </a:p>
          <a:p>
            <a:pPr algn="just"/>
            <a:r>
              <a:rPr lang="es-SV" sz="1600" dirty="0">
                <a:latin typeface="Museo st"/>
              </a:rPr>
              <a:t>Mujeres  </a:t>
            </a:r>
            <a:r>
              <a:rPr lang="es-SV" sz="1600" dirty="0" smtClean="0">
                <a:latin typeface="Museo st"/>
              </a:rPr>
              <a:t>7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5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COORDINACIÓN Y DESARROLLO INSTITUCIONAL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Coordinación y Desarrollo Institucional: </a:t>
            </a:r>
            <a:r>
              <a:rPr lang="es-SV" sz="1600" dirty="0">
                <a:latin typeface="Museo st"/>
              </a:rPr>
              <a:t>José Federico Bermúdez Vega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Estadística e Informática Laboral Ad-Honorem</a:t>
            </a:r>
            <a:r>
              <a:rPr lang="es-SV" sz="1600" dirty="0">
                <a:latin typeface="Museo st"/>
              </a:rPr>
              <a:t>: </a:t>
            </a:r>
            <a:r>
              <a:rPr lang="es-SV" sz="1600" dirty="0" smtClean="0">
                <a:latin typeface="Museo st"/>
              </a:rPr>
              <a:t>Licdo. Juan </a:t>
            </a:r>
            <a:r>
              <a:rPr lang="es-SV" sz="1600" dirty="0">
                <a:latin typeface="Museo st"/>
              </a:rPr>
              <a:t>Antonio Ramos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556211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Acceso a la Información Pública: Licda. Yeny </a:t>
            </a:r>
            <a:r>
              <a:rPr lang="es-SV" sz="1600" dirty="0">
                <a:latin typeface="Museo st"/>
              </a:rPr>
              <a:t>Banessa García de Corea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  </a:t>
            </a:r>
            <a:r>
              <a:rPr lang="es-SV" sz="1600" dirty="0" smtClean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  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</a:t>
            </a:r>
            <a:r>
              <a:rPr lang="es-SV" sz="1600" dirty="0" smtClean="0">
                <a:latin typeface="Museo st"/>
              </a:rPr>
              <a:t>Unidad </a:t>
            </a:r>
            <a:r>
              <a:rPr lang="es-SV" sz="1600" dirty="0">
                <a:latin typeface="Museo st"/>
              </a:rPr>
              <a:t>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Desarrollo Tecnológico: Ing</a:t>
            </a:r>
            <a:r>
              <a:rPr lang="es-SV" sz="1600" dirty="0">
                <a:latin typeface="Museo st"/>
              </a:rPr>
              <a:t>. </a:t>
            </a:r>
            <a:r>
              <a:rPr lang="es-SV" sz="1600" dirty="0" smtClean="0">
                <a:latin typeface="Museo st"/>
              </a:rPr>
              <a:t>William Caleb Cerón Arias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12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</a:t>
            </a:r>
            <a:r>
              <a:rPr lang="es-SV" sz="1600" dirty="0" smtClean="0">
                <a:latin typeface="Museo st"/>
              </a:rPr>
              <a:t>coordinar, planificar</a:t>
            </a:r>
            <a:r>
              <a:rPr lang="es-SV" sz="1600" dirty="0">
                <a:latin typeface="Museo st"/>
              </a:rPr>
              <a:t>, asesorar, monitorear y evaluar los procesos de transversalización del enfoque de género en el quehacer </a:t>
            </a:r>
            <a:r>
              <a:rPr lang="es-SV" sz="1600" dirty="0" smtClean="0">
                <a:latin typeface="Museo st"/>
              </a:rPr>
              <a:t>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para la Equidad entre los Géneros: Licda. Ana </a:t>
            </a:r>
            <a:r>
              <a:rPr lang="es-SV" sz="1600" dirty="0">
                <a:latin typeface="Museo st"/>
              </a:rPr>
              <a:t>Yancy García </a:t>
            </a:r>
          </a:p>
          <a:p>
            <a:pPr algn="just"/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3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Asesoría Jurídica: </a:t>
            </a:r>
            <a:r>
              <a:rPr lang="es-SV" sz="1600" dirty="0">
                <a:latin typeface="Museo st"/>
              </a:rPr>
              <a:t>Licda. Claudia Torrento </a:t>
            </a:r>
          </a:p>
          <a:p>
            <a:pPr algn="just"/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4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de Medio Ambiente:  Ing. Salvador </a:t>
            </a:r>
            <a:r>
              <a:rPr lang="es-SV" sz="1600" dirty="0" err="1">
                <a:latin typeface="Museo st"/>
              </a:rPr>
              <a:t>Iraheta</a:t>
            </a: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Santos</a:t>
            </a:r>
          </a:p>
          <a:p>
            <a:pPr algn="just"/>
            <a:r>
              <a:rPr lang="es-SV" sz="1600" dirty="0" smtClean="0">
                <a:latin typeface="Museo st"/>
              </a:rPr>
              <a:t>1 Hombre</a:t>
            </a:r>
          </a:p>
          <a:p>
            <a:pPr algn="just"/>
            <a:r>
              <a:rPr lang="es-SV" sz="1600" dirty="0" smtClean="0">
                <a:latin typeface="Museo st"/>
              </a:rPr>
              <a:t>1 Mujer</a:t>
            </a:r>
            <a:endParaRPr lang="es-SV" sz="1600" dirty="0" smtClean="0">
              <a:latin typeface="Museo st"/>
            </a:endParaRP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05983" y="167768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UNIDAD DE GESTIÓN DOCUMENTAL Y ARCHIVO </a:t>
            </a:r>
            <a:endParaRPr lang="es-SV" sz="3600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761663" y="2638650"/>
            <a:ext cx="10804243" cy="399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Gestión Documental y Archivo: Licda. Bangie </a:t>
            </a:r>
            <a:r>
              <a:rPr lang="es-SV" sz="1600" dirty="0">
                <a:latin typeface="Museo st"/>
              </a:rPr>
              <a:t>Nineth Hércules Valle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marL="0" indent="0" algn="just">
              <a:buNone/>
            </a:pPr>
            <a:endParaRPr lang="es-SV" sz="26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264848" y="156374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79448" y="308927"/>
              <a:ext cx="187723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201" y="2311861"/>
            <a:ext cx="10960100" cy="477427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La </a:t>
            </a:r>
            <a:r>
              <a:rPr lang="es-SV" sz="7200" dirty="0"/>
              <a:t>Dirección General de Trabajo tiene como objetivo armonizar las relaciones entre trabajadores y empleadores, procurando un ambiente digno de trabajo y el cumplimiento a la normativa laboral vigente</a:t>
            </a:r>
            <a:r>
              <a:rPr lang="es-SV" sz="7200" dirty="0" smtClean="0"/>
              <a:t>.</a:t>
            </a:r>
          </a:p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Jefatura de la Dirección General de Trabajo: Licda. Emigdia Mayarí Merino García .</a:t>
            </a:r>
          </a:p>
          <a:p>
            <a:pPr algn="just"/>
            <a:r>
              <a:rPr lang="es-SV" sz="7200" dirty="0" smtClean="0"/>
              <a:t>Mujeres   </a:t>
            </a:r>
            <a:r>
              <a:rPr lang="es-SV" sz="7200" dirty="0" smtClean="0"/>
              <a:t>13</a:t>
            </a:r>
            <a:endParaRPr lang="es-SV" sz="7200" dirty="0" smtClean="0"/>
          </a:p>
          <a:p>
            <a:pPr algn="just"/>
            <a:r>
              <a:rPr lang="es-SV" sz="7200" dirty="0" smtClean="0"/>
              <a:t>Hombres </a:t>
            </a:r>
            <a:r>
              <a:rPr lang="es-SV" sz="7200" dirty="0" smtClean="0"/>
              <a:t>4</a:t>
            </a:r>
            <a:endParaRPr lang="es-SV" sz="7200" dirty="0"/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de Relaciones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Facilitar </a:t>
            </a:r>
            <a:r>
              <a:rPr lang="es-SV" sz="1600" dirty="0">
                <a:latin typeface="Museo st"/>
              </a:rPr>
              <a:t>la intervención conciliatoria en las diferencias colectivas e individuales de trabajo, así como intervenir en los conflictos de celebración o revisión de contratos colectivos de trabajo. Asimismo, asistir a los centros de trabajo en casos de huelgas o paro de labores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algn="just"/>
            <a:r>
              <a:rPr lang="es-SV" sz="1600" dirty="0" smtClean="0">
                <a:latin typeface="Museo st"/>
              </a:rPr>
              <a:t>Jefatura del Departamento de Relaciones de Trabajo: Licdo. Mauricio Edgardo Valencia Funes .</a:t>
            </a:r>
          </a:p>
          <a:p>
            <a:pPr algn="just"/>
            <a:r>
              <a:rPr lang="es-SV" sz="1600" dirty="0" smtClean="0">
                <a:latin typeface="Museo st"/>
              </a:rPr>
              <a:t>Mujeres   </a:t>
            </a:r>
            <a:r>
              <a:rPr lang="es-SV" sz="1600" dirty="0" smtClean="0">
                <a:latin typeface="Museo st"/>
              </a:rPr>
              <a:t>13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14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86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Nacional de Organizaciones Sociales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Registrar las organizaciones sociales, así como resolver, asesorar, verificar, vigilar y fiscalizar a las mismas con </a:t>
            </a:r>
            <a:r>
              <a:rPr lang="es-SV" sz="1600" dirty="0" smtClean="0">
                <a:latin typeface="Museo st"/>
              </a:rPr>
              <a:t>el fin </a:t>
            </a:r>
            <a:r>
              <a:rPr lang="es-SV" sz="1600" dirty="0">
                <a:latin typeface="Museo st"/>
              </a:rPr>
              <a:t>de promover su fortalecimiento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Nacional de Organizaciones Sociales: Licdo. Hamilat Misael Reyes.</a:t>
            </a:r>
          </a:p>
          <a:p>
            <a:pPr algn="just"/>
            <a:r>
              <a:rPr lang="es-SV" sz="1600" dirty="0" smtClean="0">
                <a:latin typeface="Museo st"/>
              </a:rPr>
              <a:t>Mujeres   </a:t>
            </a:r>
            <a:r>
              <a:rPr lang="es-SV" sz="1600" dirty="0" smtClean="0">
                <a:latin typeface="Museo st"/>
              </a:rPr>
              <a:t>15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3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03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Directora de la Dirección General de Previsión Social 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Nora </a:t>
            </a:r>
            <a:r>
              <a:rPr lang="es-SV" sz="6400" dirty="0">
                <a:latin typeface="Museo st"/>
              </a:rPr>
              <a:t>del Carmen López </a:t>
            </a:r>
            <a:r>
              <a:rPr lang="es-SV" sz="6400" dirty="0" smtClean="0">
                <a:latin typeface="Museo st"/>
              </a:rPr>
              <a:t>Laínez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 smtClean="0">
                <a:latin typeface="Museo st"/>
              </a:rPr>
              <a:t>14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4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de Seguridad e Higiene Ocupacional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Prevenir y minimizar los riesgos ocupacionales referidos a accidentes de trabajo, disminuir la incidencia de enfermedades ocupacionales y capacitar a los trabajadores y empleadores en temas de prevención de riesgos ocupacionales y la adecuación de comités de seguridad en las empresas.</a:t>
            </a:r>
          </a:p>
          <a:p>
            <a:pPr algn="just"/>
            <a:r>
              <a:rPr lang="es-SV" sz="6400" dirty="0" smtClean="0">
                <a:latin typeface="Museo st"/>
              </a:rPr>
              <a:t>Jefatura del Departamento de Seguridad e Higiene Ocupacional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Inga. Diana Lissette Andino Quintero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 smtClean="0">
                <a:latin typeface="Museo st"/>
              </a:rPr>
              <a:t>19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16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5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Nacional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I</a:t>
            </a:r>
            <a:r>
              <a:rPr lang="es-SV" sz="6400" dirty="0" smtClean="0">
                <a:latin typeface="Museo st"/>
              </a:rPr>
              <a:t>mplementar </a:t>
            </a:r>
            <a:r>
              <a:rPr lang="es-SV" sz="6400" dirty="0">
                <a:latin typeface="Museo st"/>
              </a:rPr>
              <a:t>el Sistema de Intermediación de Empleo a trabajadores y empleadores a través de la promoción de la oferta y la demanda, orientando a los actores sociales de acuerdo a la evolución del mercado de trabajo. </a:t>
            </a:r>
            <a:endParaRPr lang="es-SV" sz="64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Jefatura del Departamento Nacional de Empleo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Lesly Noemí Cervellon de Arias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 smtClean="0">
                <a:latin typeface="Museo st"/>
              </a:rPr>
              <a:t>39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23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9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67" cy="4503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Armonizar las relaciones entre trabajadores y empleadores, procurando un ambiente digno de trabajo y el cumplimiento a la normativa laboral vigente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algn="just"/>
            <a:r>
              <a:rPr lang="es-SV" sz="6400" dirty="0">
                <a:latin typeface="Museo st"/>
              </a:rPr>
              <a:t>Velar por el cumplimiento de las disposiciones legales de trabajo y las normas básicas de seguridad y salud </a:t>
            </a:r>
            <a:r>
              <a:rPr lang="es-SV" sz="6400" dirty="0" smtClean="0">
                <a:latin typeface="Museo st"/>
              </a:rPr>
              <a:t>ocupacional, </a:t>
            </a:r>
            <a:r>
              <a:rPr lang="es-SV" sz="6400" dirty="0">
                <a:latin typeface="Museo st"/>
              </a:rPr>
              <a:t>como medio de prevenir los conflictos laborales. </a:t>
            </a:r>
            <a:endParaRPr lang="es-SV" sz="6400" dirty="0" smtClean="0">
              <a:latin typeface="Museo st"/>
            </a:endParaRP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 de la Dirección General de Inspección de Trabajo: Licdo. </a:t>
            </a:r>
            <a:r>
              <a:rPr lang="es-SV" sz="6400" dirty="0">
                <a:latin typeface="Museo st"/>
              </a:rPr>
              <a:t>Jorge Arnoldo Bolaños </a:t>
            </a:r>
            <a:r>
              <a:rPr lang="es-SV" sz="6400" dirty="0" smtClean="0">
                <a:latin typeface="Museo st"/>
              </a:rPr>
              <a:t>Paz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28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</a:t>
            </a:r>
            <a:r>
              <a:rPr lang="es-SV" sz="6400" dirty="0" smtClean="0">
                <a:latin typeface="Museo st"/>
              </a:rPr>
              <a:t>19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Inspección, Industria y Comercio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fiel cumplimiento de las disposiciones legales que rigen las relaciones laborales; así como desarrollar funciones de asesoramiento técnico sobre la manera más efectiva de cumplir con las disposiciones legales; y aplicar el procedimiento sancionatorio por infracciones a la normativa laboral</a:t>
            </a:r>
            <a:r>
              <a:rPr lang="es-SV" sz="16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2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Inspección, Industria y Comercio: Licda. Iriam Carolina Martínez Zelaya</a:t>
            </a:r>
          </a:p>
          <a:p>
            <a:pPr algn="just"/>
            <a:r>
              <a:rPr lang="es-SV" sz="1600" dirty="0" smtClean="0">
                <a:latin typeface="Museo st"/>
              </a:rPr>
              <a:t>Mujeres  </a:t>
            </a:r>
            <a:r>
              <a:rPr lang="es-SV" sz="1600" dirty="0" smtClean="0">
                <a:latin typeface="Museo st"/>
              </a:rPr>
              <a:t>45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19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80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 Agropecuaria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cumplimiento de las disposiciones legales que rigen las relaciones laborales y disposiciones básicas sobre </a:t>
            </a:r>
            <a:r>
              <a:rPr lang="es-SV" sz="1600" dirty="0" smtClean="0">
                <a:latin typeface="Museo st"/>
              </a:rPr>
              <a:t>seguridad </a:t>
            </a:r>
            <a:r>
              <a:rPr lang="es-SV" sz="1600" dirty="0">
                <a:latin typeface="Museo st"/>
              </a:rPr>
              <a:t>y salud ocupacional; brindando la asesoría correspondiente a empleadores y trabajadores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 Agropecuaria: Licda. Fátima María Siri de Domínguez</a:t>
            </a:r>
          </a:p>
          <a:p>
            <a:pPr algn="just"/>
            <a:r>
              <a:rPr lang="es-SV" sz="1600" dirty="0" smtClean="0">
                <a:latin typeface="Museo st"/>
              </a:rPr>
              <a:t>Mujeres  2</a:t>
            </a:r>
          </a:p>
          <a:p>
            <a:pPr algn="just"/>
            <a:r>
              <a:rPr lang="es-SV" sz="1600" dirty="0" smtClean="0">
                <a:latin typeface="Museo st"/>
              </a:rPr>
              <a:t>Hombres 6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5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La </a:t>
            </a:r>
            <a:r>
              <a:rPr lang="es-SV" sz="1600" dirty="0">
                <a:latin typeface="Museo st"/>
              </a:rPr>
              <a:t>Dirección de Relaciones Internacionales de Trabajo tiene como objetivo apoyar la administración de los asuntos internacionales en materia de trabajo y Previsión Social que le competen al Ministerio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Directora de la Dirección de Relaciones Internacionales: Licda. Lizza </a:t>
            </a:r>
            <a:r>
              <a:rPr lang="es-SV" sz="1600" dirty="0">
                <a:latin typeface="Museo st"/>
              </a:rPr>
              <a:t>Michelle García </a:t>
            </a:r>
            <a:r>
              <a:rPr lang="es-SV" sz="1600" dirty="0" smtClean="0">
                <a:latin typeface="Museo st"/>
              </a:rPr>
              <a:t>Ávila </a:t>
            </a:r>
          </a:p>
          <a:p>
            <a:pPr algn="just"/>
            <a:r>
              <a:rPr lang="es-SV" sz="1600" dirty="0" smtClean="0">
                <a:latin typeface="Museo st"/>
              </a:rPr>
              <a:t>Mujeres  </a:t>
            </a:r>
            <a:r>
              <a:rPr lang="es-SV" sz="1600" dirty="0" smtClean="0">
                <a:latin typeface="Museo st"/>
              </a:rPr>
              <a:t>4 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  1</a:t>
            </a:r>
            <a:endParaRPr lang="es-SV" sz="1600" dirty="0">
              <a:latin typeface="Museo st"/>
            </a:endParaRP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  <a:endParaRPr lang="es-SV" sz="10000" dirty="0" smtClean="0"/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Directora de la Dirección Administrativa: Licda. Yolanda del Carmen Dueñas de Figueroa.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22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 </a:t>
            </a:r>
            <a:r>
              <a:rPr lang="es-SV" sz="6400" dirty="0" smtClean="0">
                <a:latin typeface="Museo st"/>
              </a:rPr>
              <a:t>21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</a:t>
            </a:r>
            <a:r>
              <a:rPr lang="es-SV" sz="1600" dirty="0" smtClean="0">
                <a:latin typeface="Museo st"/>
              </a:rPr>
              <a:t>Secretario </a:t>
            </a:r>
            <a:r>
              <a:rPr lang="es-SV" sz="1600" dirty="0">
                <a:latin typeface="Museo st"/>
              </a:rPr>
              <a:t>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Ministro </a:t>
            </a:r>
            <a:r>
              <a:rPr lang="es-SV" sz="1600" dirty="0">
                <a:latin typeface="Museo st"/>
              </a:rPr>
              <a:t>de Trabajo y Previsión Social: Oscar Rolando Castro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 smtClean="0">
                <a:latin typeface="Museo st"/>
              </a:rPr>
              <a:t>7 </a:t>
            </a:r>
            <a:r>
              <a:rPr lang="es-SV" sz="1600" b="1" dirty="0">
                <a:latin typeface="Museo st"/>
              </a:rPr>
              <a:t>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10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Recursos Humanos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Planificar, Organizar, Dirigir y Controlar la </a:t>
            </a:r>
            <a:r>
              <a:rPr lang="es-SV" sz="6400" dirty="0" smtClean="0">
                <a:latin typeface="Museo st"/>
              </a:rPr>
              <a:t>ejecución y </a:t>
            </a:r>
            <a:r>
              <a:rPr lang="es-SV" sz="6400" dirty="0">
                <a:latin typeface="Museo st"/>
              </a:rPr>
              <a:t>Gestión de Procesos, Sistemas, proyectos, programas acciones, políticas y procedimientos adecuados para proveer, desarrollar y mantener los recursos humanos idóneos y necesarios en la institución, como Administrar todos los movimientos y acciones de personal, mediante la implementación y desarrollo de políticas de personal que contribuyan al logro de los objetivos institucionales.</a:t>
            </a:r>
            <a:r>
              <a:rPr lang="es-SV" sz="64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Recursos Humanos  : Licda. Isa María Funes Corpeño.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11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 5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60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Servicios Generales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Mantener en óptimas condiciones de funcionamiento las </a:t>
            </a:r>
            <a:r>
              <a:rPr lang="es-SV" sz="6400" dirty="0" smtClean="0">
                <a:latin typeface="Museo st"/>
              </a:rPr>
              <a:t>instalaciones </a:t>
            </a:r>
            <a:r>
              <a:rPr lang="es-SV" sz="6400" dirty="0">
                <a:latin typeface="Museo st"/>
              </a:rPr>
              <a:t>del Ministerio de Trabajo y Previsión Social a nivel nacional, coordinando el Mantenimiento de la infraestructura y el aseo de estos, como también, mantener en condiciones funcionales las unidades </a:t>
            </a:r>
            <a:r>
              <a:rPr lang="es-SV" sz="6400" dirty="0" smtClean="0">
                <a:latin typeface="Museo st"/>
              </a:rPr>
              <a:t>vehiculares.. </a:t>
            </a:r>
            <a:endParaRPr lang="es-SV" sz="6400" dirty="0">
              <a:latin typeface="Museo st"/>
            </a:endParaRP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Servicios Generales: Ing. Víctor Hugo Machuca Viau.</a:t>
            </a:r>
          </a:p>
          <a:p>
            <a:pPr algn="just"/>
            <a:r>
              <a:rPr lang="es-SV" sz="6400" dirty="0" smtClean="0">
                <a:latin typeface="Museo st"/>
              </a:rPr>
              <a:t>Mujeres  </a:t>
            </a:r>
            <a:r>
              <a:rPr lang="es-SV" sz="6400" dirty="0" smtClean="0">
                <a:latin typeface="Museo st"/>
              </a:rPr>
              <a:t>12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 </a:t>
            </a:r>
            <a:r>
              <a:rPr lang="es-SV" sz="6400" dirty="0" smtClean="0">
                <a:latin typeface="Museo st"/>
              </a:rPr>
              <a:t>55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10000" b="1" dirty="0" smtClean="0">
                <a:solidFill>
                  <a:schemeClr val="bg1"/>
                </a:solidFill>
              </a:rPr>
              <a:t>Directora</a:t>
            </a:r>
            <a:r>
              <a:rPr lang="es-SV" sz="10000" b="1" dirty="0">
                <a:solidFill>
                  <a:schemeClr val="bg1"/>
                </a:solidFill>
              </a:rPr>
              <a:t>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04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Centros de Recreación. 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Mantener </a:t>
            </a:r>
            <a:r>
              <a:rPr lang="es-SV" sz="6400" dirty="0">
                <a:latin typeface="Museo st"/>
              </a:rPr>
              <a:t>en óptimas condiciones de funcionamiento las </a:t>
            </a:r>
            <a:r>
              <a:rPr lang="es-SV" sz="6400" dirty="0" smtClean="0">
                <a:latin typeface="Museo st"/>
              </a:rPr>
              <a:t>instalaciones de los Centros Recreativos del </a:t>
            </a:r>
            <a:r>
              <a:rPr lang="es-SV" sz="6400" dirty="0">
                <a:latin typeface="Museo st"/>
              </a:rPr>
              <a:t>Ministerio de Trabajo y Previsión Social a nivel nacional, </a:t>
            </a:r>
            <a:r>
              <a:rPr lang="es-SV" sz="6400" dirty="0" smtClean="0">
                <a:latin typeface="Museo st"/>
              </a:rPr>
              <a:t>en coordinación con el Departamento de  </a:t>
            </a:r>
            <a:r>
              <a:rPr lang="es-SV" sz="6400" dirty="0">
                <a:latin typeface="Museo st"/>
              </a:rPr>
              <a:t>Mantenimiento </a:t>
            </a:r>
            <a:r>
              <a:rPr lang="es-SV" sz="6400" dirty="0" smtClean="0">
                <a:latin typeface="Museo st"/>
              </a:rPr>
              <a:t>e infraestructura </a:t>
            </a:r>
            <a:r>
              <a:rPr lang="es-SV" sz="6400" dirty="0">
                <a:latin typeface="Museo st"/>
              </a:rPr>
              <a:t>y </a:t>
            </a:r>
            <a:r>
              <a:rPr lang="es-SV" sz="6400" dirty="0" smtClean="0">
                <a:latin typeface="Museo st"/>
              </a:rPr>
              <a:t>lograr la ejecución de programas </a:t>
            </a:r>
            <a:r>
              <a:rPr lang="es-SV" sz="6400" dirty="0">
                <a:latin typeface="Museo st"/>
              </a:rPr>
              <a:t>que vayan encaminados a lograr el bienestar de los trabajadores y su grupo familiar, procurando mejorar </a:t>
            </a:r>
            <a:r>
              <a:rPr lang="es-SV" sz="6400" dirty="0" smtClean="0">
                <a:latin typeface="Museo st"/>
              </a:rPr>
              <a:t>la </a:t>
            </a:r>
            <a:r>
              <a:rPr lang="es-SV" sz="6400" dirty="0">
                <a:latin typeface="Museo st"/>
              </a:rPr>
              <a:t>calidad de vida de las personas tanto en el ámbito laboral como personal, esto en concordancia con las leyes vigentes que nos regulan. </a:t>
            </a: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centros de Recreación: Licda. Diana Maricela Henríquez Aguirre.</a:t>
            </a:r>
          </a:p>
          <a:p>
            <a:pPr algn="just"/>
            <a:r>
              <a:rPr lang="es-SV" sz="6400" dirty="0" smtClean="0">
                <a:latin typeface="Museo st"/>
              </a:rPr>
              <a:t>Mujeres  4</a:t>
            </a:r>
          </a:p>
          <a:p>
            <a:pPr algn="just"/>
            <a:r>
              <a:rPr lang="es-SV" sz="6400" dirty="0" smtClean="0">
                <a:latin typeface="Museo st"/>
              </a:rPr>
              <a:t>Hombres  34</a:t>
            </a: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073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de la Oficina Regional de Oriente: Licdo. Héctor </a:t>
            </a:r>
            <a:r>
              <a:rPr lang="es-SV" sz="1600" dirty="0">
                <a:latin typeface="Museo st"/>
              </a:rPr>
              <a:t>B</a:t>
            </a:r>
            <a:r>
              <a:rPr lang="es-SV" sz="1600" dirty="0" smtClean="0">
                <a:latin typeface="Museo st"/>
              </a:rPr>
              <a:t>ladimir de Paz Fuentes 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45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60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</a:t>
            </a:r>
            <a:r>
              <a:rPr lang="es-SV" sz="1600" dirty="0">
                <a:latin typeface="Museo st"/>
              </a:rPr>
              <a:t>de la Oficina Regional de </a:t>
            </a:r>
            <a:r>
              <a:rPr lang="es-SV" sz="1600" dirty="0" smtClean="0">
                <a:latin typeface="Museo st"/>
              </a:rPr>
              <a:t>Occidente: Licda. Ruth Noemí Rodríguez Escobar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.Mujeres </a:t>
            </a:r>
            <a:r>
              <a:rPr lang="es-SV" sz="1600" dirty="0" smtClean="0">
                <a:latin typeface="Museo st"/>
              </a:rPr>
              <a:t>47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58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Jefatura de la Oficina Regional </a:t>
            </a:r>
            <a:r>
              <a:rPr lang="es-SV" sz="1600" dirty="0" smtClean="0">
                <a:latin typeface="Museo st"/>
              </a:rPr>
              <a:t>Paracentral: Licda. María Dinora López de Ventura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21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28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Centrales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22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 smtClean="0">
                <a:latin typeface="Museo st"/>
              </a:rPr>
              <a:t>28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</a:t>
            </a:r>
            <a:r>
              <a:rPr lang="es-SV" sz="4800" b="1" dirty="0" smtClean="0"/>
              <a:t>Ministerio </a:t>
            </a:r>
            <a:r>
              <a:rPr lang="es-SV" sz="4800" b="1" dirty="0"/>
              <a:t>de </a:t>
            </a:r>
            <a:r>
              <a:rPr lang="es-SV" sz="4800" b="1" dirty="0" smtClean="0"/>
              <a:t>Trabajo </a:t>
            </a:r>
            <a:r>
              <a:rPr lang="es-SV" sz="4800" b="1" dirty="0"/>
              <a:t>y </a:t>
            </a:r>
            <a:r>
              <a:rPr lang="es-SV" sz="4800" b="1" dirty="0" smtClean="0"/>
              <a:t>Previsión </a:t>
            </a:r>
            <a:r>
              <a:rPr lang="es-SV" sz="4800" b="1" dirty="0"/>
              <a:t>S</a:t>
            </a:r>
            <a:r>
              <a:rPr lang="es-SV" sz="4800" b="1" dirty="0" smtClean="0"/>
              <a:t>ocial </a:t>
            </a:r>
            <a:r>
              <a:rPr lang="es-SV" sz="4800" b="1" dirty="0"/>
              <a:t>tiene un total de </a:t>
            </a:r>
            <a:r>
              <a:rPr lang="es-SV" sz="4800" b="1" dirty="0" smtClean="0"/>
              <a:t>894 </a:t>
            </a:r>
            <a:r>
              <a:rPr lang="es-SV" sz="4800" b="1" dirty="0"/>
              <a:t>empleados a nivel nacional</a:t>
            </a:r>
            <a:br>
              <a:rPr lang="es-SV" sz="4800" b="1" dirty="0"/>
            </a:br>
            <a:r>
              <a:rPr lang="es-SV" sz="4800" b="1" dirty="0" smtClean="0"/>
              <a:t>439 </a:t>
            </a:r>
            <a:r>
              <a:rPr lang="es-SV" sz="4800" b="1" dirty="0"/>
              <a:t>Mujeres y </a:t>
            </a:r>
            <a:r>
              <a:rPr lang="es-SV" sz="4800" b="1" dirty="0" smtClean="0"/>
              <a:t>455 </a:t>
            </a:r>
            <a:r>
              <a:rPr lang="es-SV" sz="4800" b="1" dirty="0" smtClean="0"/>
              <a:t>Hombres</a:t>
            </a:r>
            <a:endParaRPr lang="es-SV" sz="4800" b="1" dirty="0"/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1600" dirty="0" smtClean="0">
                <a:latin typeface="Museo st"/>
              </a:rPr>
              <a:t>Ministro, sustituye </a:t>
            </a:r>
            <a:r>
              <a:rPr lang="es-SV" sz="1600" dirty="0">
                <a:latin typeface="Museo st"/>
              </a:rPr>
              <a:t>a éste en los casos determinados por la Ley.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Viceministra </a:t>
            </a:r>
            <a:r>
              <a:rPr lang="es-SV" sz="1600" dirty="0">
                <a:latin typeface="Museo st"/>
              </a:rPr>
              <a:t>de Trabajo y Previsión Social: Licda. Maritza Haydee Calderón de Ríos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5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 </a:t>
            </a:r>
            <a:r>
              <a:rPr lang="es-SV" sz="1600" dirty="0" smtClean="0">
                <a:latin typeface="Museo st"/>
              </a:rPr>
              <a:t>3</a:t>
            </a: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NACIONAL</a:t>
            </a:r>
            <a:br>
              <a:rPr lang="es-SV" sz="3000" b="1" dirty="0" smtClean="0"/>
            </a:br>
            <a:r>
              <a:rPr lang="es-SV" sz="3000" b="1" dirty="0" smtClean="0"/>
              <a:t>DE SALARIO MÍNIMO</a:t>
            </a:r>
            <a:endParaRPr lang="es-SV" sz="3000" b="1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</a:t>
            </a:r>
            <a:r>
              <a:rPr lang="es-SV" sz="1600" dirty="0" smtClean="0">
                <a:latin typeface="Museo st"/>
              </a:rPr>
              <a:t>finalidad la fijación periódica de los salarios mínimos de conformidad con el procedimiento específico establecido en el código de Trabajo.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Mínimo: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SUPERIOR</a:t>
            </a:r>
            <a:br>
              <a:rPr lang="es-SV" sz="3000" b="1" dirty="0" smtClean="0"/>
            </a:br>
            <a:r>
              <a:rPr lang="es-SV" sz="3000" b="1" dirty="0" smtClean="0"/>
              <a:t>DEL TRABAJO</a:t>
            </a:r>
            <a:endParaRPr lang="es-SV" sz="3000" b="1" dirty="0"/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</a:t>
            </a:r>
            <a:r>
              <a:rPr lang="es-SV" sz="1600" dirty="0" smtClean="0">
                <a:latin typeface="Museo st"/>
              </a:rPr>
              <a:t>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 smtClean="0">
                <a:latin typeface="Museo st"/>
              </a:rPr>
              <a:t>    Esta </a:t>
            </a:r>
            <a:r>
              <a:rPr lang="es-SV" sz="1600" dirty="0">
                <a:latin typeface="Museo st"/>
              </a:rPr>
              <a:t>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política </a:t>
            </a:r>
            <a:r>
              <a:rPr lang="es-SV" sz="1600" dirty="0">
                <a:latin typeface="Museo st"/>
              </a:rPr>
              <a:t>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confiera</a:t>
            </a:r>
            <a:r>
              <a:rPr lang="es-SV" sz="1600" dirty="0">
                <a:latin typeface="Museo st"/>
              </a:rPr>
              <a:t>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Presidente del Consejo </a:t>
            </a:r>
            <a:r>
              <a:rPr lang="es-SV" sz="1600" dirty="0" smtClean="0">
                <a:latin typeface="Museo st"/>
              </a:rPr>
              <a:t>Superior </a:t>
            </a:r>
            <a:r>
              <a:rPr lang="es-SV" sz="1600" dirty="0">
                <a:latin typeface="Museo st"/>
              </a:rPr>
              <a:t>del </a:t>
            </a:r>
            <a:r>
              <a:rPr lang="es-SV" sz="1600" dirty="0" smtClean="0">
                <a:latin typeface="Museo st"/>
              </a:rPr>
              <a:t>Trabajo: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Hombres </a:t>
            </a: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325578" y="207706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Financiera Institucional: Licdo. Luis </a:t>
            </a:r>
            <a:r>
              <a:rPr lang="es-SV" sz="1600" dirty="0">
                <a:latin typeface="Museo st"/>
              </a:rPr>
              <a:t>Mario Flores Guillén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Unidad Financiera Institucional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8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8</a:t>
            </a:r>
            <a:endParaRPr lang="es-SV" sz="1600" dirty="0">
              <a:latin typeface="Museo st"/>
            </a:endParaRP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817059" y="1911852"/>
            <a:ext cx="6084426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</a:t>
            </a:r>
            <a:r>
              <a:rPr lang="es-SV" sz="1600" dirty="0" smtClean="0">
                <a:latin typeface="Museo st"/>
              </a:rPr>
              <a:t>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desapacho ministerial.  </a:t>
            </a:r>
          </a:p>
          <a:p>
            <a:pPr marL="0" indent="0" algn="just">
              <a:buNone/>
            </a:pP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Auditoria y Control Interno: Licda. Margarita Guadalupe Gómez 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Auditora Institucional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Ad Honorem: Margarita Gómez</a:t>
            </a:r>
          </a:p>
          <a:p>
            <a:pPr algn="just"/>
            <a:r>
              <a:rPr lang="es-SV" sz="1600" dirty="0" smtClean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7 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  </a:t>
            </a:r>
            <a:r>
              <a:rPr lang="es-SV" sz="1600" dirty="0" smtClean="0">
                <a:latin typeface="Museo st"/>
              </a:rPr>
              <a:t>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</a:t>
            </a:r>
            <a:r>
              <a:rPr lang="es-SV" sz="1600" dirty="0" smtClean="0">
                <a:latin typeface="Museo st"/>
              </a:rPr>
              <a:t>financiera de la Institución, </a:t>
            </a:r>
            <a:r>
              <a:rPr lang="es-SV" sz="1600" dirty="0">
                <a:latin typeface="Museo st"/>
              </a:rPr>
              <a:t>así como evaluar los diferentes lineamientos, objetivos y estrategias de acuerdo a las Leyes del Sector Trabajo y Previsión Social, que conlleven a brindar servicios de forma </a:t>
            </a:r>
            <a:r>
              <a:rPr lang="es-SV" sz="1600" dirty="0" smtClean="0">
                <a:latin typeface="Museo st"/>
              </a:rPr>
              <a:t>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</a:t>
            </a: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e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la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ciudadanía.</a:t>
            </a:r>
          </a:p>
          <a:p>
            <a:r>
              <a:rPr lang="es-SV" sz="1600" dirty="0" smtClean="0">
                <a:latin typeface="Museo st"/>
              </a:rPr>
              <a:t>Director Ejecutivo Ad-honorem: Licdo. </a:t>
            </a:r>
            <a:r>
              <a:rPr lang="es-SV" sz="1600" dirty="0">
                <a:latin typeface="Museo st"/>
              </a:rPr>
              <a:t>Marvin Humberto Juárez López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3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</a:t>
            </a:r>
            <a:r>
              <a:rPr lang="es-SV" sz="1600" dirty="0" smtClean="0">
                <a:latin typeface="Museo st"/>
              </a:rPr>
              <a:t>ombre </a:t>
            </a:r>
            <a:r>
              <a:rPr lang="es-SV" sz="1600" dirty="0" smtClean="0">
                <a:latin typeface="Museo st"/>
              </a:rPr>
              <a:t>5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5396</TotalTime>
  <Words>2615</Words>
  <Application>Microsoft Office PowerPoint</Application>
  <PresentationFormat>Personalizado</PresentationFormat>
  <Paragraphs>298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38" baseType="lpstr">
      <vt:lpstr>Tema de Office</vt:lpstr>
      <vt:lpstr>Presentación de PowerPoint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OFICINA DE AUDITORIA Y CONTROL INTERNO 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PARA LA EQUIDAD ENTRE LOS GÉNEROS</vt:lpstr>
      <vt:lpstr>OFICINA DE ASESORÍA JURÍDICA</vt:lpstr>
      <vt:lpstr>UNIDAD DE MEDIO AMBIENTE</vt:lpstr>
      <vt:lpstr>UNIDAD DE GESTIÓN DOCUMENTAL Y ARCHIVO </vt:lpstr>
      <vt:lpstr>DIRECCIÓN GENERAL DE TRABAJO</vt:lpstr>
      <vt:lpstr>DIRECCIÓN GENERAL DE TRABAJO Departamento de Relaciones de Trabajo</vt:lpstr>
      <vt:lpstr>DIRECCIÓN GENERAL DE TRABAJO Departamento Nacional de Organizaciones Sociales</vt:lpstr>
      <vt:lpstr>DIRECCIÓN GENERAL DE PREVISIÓN SOCIAL</vt:lpstr>
      <vt:lpstr>DIRECCIÓN GENERAL DE PREVISIÓN SOCIAL Departamento de Seguridad e Higiene Ocupacional</vt:lpstr>
      <vt:lpstr>DIRECCIÓN GENERAL DE PREVISIÓN SOCIAL Departamento Nacional de Empleo</vt:lpstr>
      <vt:lpstr>DIRECCIÓN GENERAL DE INSPECCIÓN DE TRABAJO</vt:lpstr>
      <vt:lpstr>DIRECCIÓN GENERAL DE INSPECCIÓN DE TRABAJO Departamento de Inspección, Industria y Comercio</vt:lpstr>
      <vt:lpstr>DIRECCIÓN GENERAL DE INSPECCIÓN DE TRABAJO Departamento de Inspección Agropecuaria </vt:lpstr>
      <vt:lpstr>DIRECCIÓN GENERAL DE RELACIONES INTERNACIONALES </vt:lpstr>
      <vt:lpstr>DIRECCIÓN ADMINISTRATIVA</vt:lpstr>
      <vt:lpstr>DIRECCIÓN ADMINISTRATIVA Departamento de Recursos Humanos </vt:lpstr>
      <vt:lpstr>DIRECCIÓN ADMINISTRATIVA Departamento de Servicios Generales  </vt:lpstr>
      <vt:lpstr>DIRECCIÓN ADMINISTRATIVA Departamento de Centros de Recreación.   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Oficina Centrales</vt:lpstr>
      <vt:lpstr>El Ministerio de Trabajo y Previsión Social tiene un total de 894 empleados a nivel nacional 439 Mujeres y 455 Hombres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Carlos Alberto Aguirre Larrave</cp:lastModifiedBy>
  <cp:revision>192</cp:revision>
  <cp:lastPrinted>2019-10-07T21:54:36Z</cp:lastPrinted>
  <dcterms:created xsi:type="dcterms:W3CDTF">2017-09-13T21:00:38Z</dcterms:created>
  <dcterms:modified xsi:type="dcterms:W3CDTF">2019-10-30T21:12:33Z</dcterms:modified>
</cp:coreProperties>
</file>