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6" r:id="rId11"/>
    <p:sldId id="268" r:id="rId12"/>
    <p:sldId id="267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1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6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7936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808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750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5824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3443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9279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7532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86064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234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2987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2726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101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117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73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476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909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851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8563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6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7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8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12744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Estructura%20Organica/ESTRUCTURA%20ORGANIZATIVA%20POR%20UNIDADES/Estructura%20Organizativa%20Direcci&#243;n%20General%20de%20Trabajo.pdf" TargetMode="External"/><Relationship Id="rId2" Type="http://schemas.openxmlformats.org/officeDocument/2006/relationships/hyperlink" Target="http://www.transparencia.gob.sv/institutions/mtps/documents/49970/download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ransparencia.gob.sv/institutions/mtps/documents/49972/download" TargetMode="Externa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71/downloa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7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ransparencia.gob.sv/institutions/mtps/documents/49969/download" TargetMode="External"/><Relationship Id="rId4" Type="http://schemas.microsoft.com/office/2007/relationships/hdphoto" Target="../media/hdphoto1.wdp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parencia.gob.sv/institutions/mtps/documents/233088/download" TargetMode="External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5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1/downloa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2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59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09840" y="42883"/>
            <a:ext cx="7205663" cy="3890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MTPS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25" y="92075"/>
            <a:ext cx="1679430" cy="6365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528192"/>
              </p:ext>
            </p:extLst>
          </p:nvPr>
        </p:nvGraphicFramePr>
        <p:xfrm>
          <a:off x="92075" y="92075"/>
          <a:ext cx="107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" name="PDF" r:id="rId6" imgW="1080000" imgH="1080000" progId="FoxitReader.Document">
                  <p:embed/>
                </p:oleObj>
              </mc:Choice>
              <mc:Fallback>
                <p:oleObj name="PDF" r:id="rId6" imgW="1080000" imgH="1080000" progId="FoxitReader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079500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" name="Rectángulo 1"/>
          <p:cNvSpPr>
            <a:spLocks noChangeArrowheads="1"/>
          </p:cNvSpPr>
          <p:nvPr/>
        </p:nvSpPr>
        <p:spPr bwMode="auto">
          <a:xfrm>
            <a:off x="5787549" y="371460"/>
            <a:ext cx="1882775" cy="66874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Sandra Edibel Guevara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14 personas: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Mujeres y 8 Hombres.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9" name="Conector recto 248"/>
          <p:cNvCxnSpPr/>
          <p:nvPr/>
        </p:nvCxnSpPr>
        <p:spPr>
          <a:xfrm>
            <a:off x="6777643" y="1178142"/>
            <a:ext cx="0" cy="419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>
            <a:off x="4486275" y="1597242"/>
            <a:ext cx="38481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ector recto 250"/>
          <p:cNvCxnSpPr/>
          <p:nvPr/>
        </p:nvCxnSpPr>
        <p:spPr>
          <a:xfrm>
            <a:off x="6777643" y="1602439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Rectángulo 6"/>
          <p:cNvSpPr>
            <a:spLocks noChangeArrowheads="1"/>
          </p:cNvSpPr>
          <p:nvPr/>
        </p:nvSpPr>
        <p:spPr bwMode="auto">
          <a:xfrm>
            <a:off x="5911215" y="1524949"/>
            <a:ext cx="1858963" cy="81303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Viceministerial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Oscar Armando Morales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personas: 3 Mujeres Y 1 Hombre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3" name="Rectángulo 7"/>
          <p:cNvSpPr>
            <a:spLocks noChangeArrowheads="1"/>
          </p:cNvSpPr>
          <p:nvPr/>
        </p:nvSpPr>
        <p:spPr bwMode="auto">
          <a:xfrm>
            <a:off x="8337564" y="999374"/>
            <a:ext cx="2416175" cy="342900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Superior del Trabajo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4" name="Rectángulo 8"/>
          <p:cNvSpPr>
            <a:spLocks noChangeArrowheads="1"/>
          </p:cNvSpPr>
          <p:nvPr/>
        </p:nvSpPr>
        <p:spPr bwMode="auto">
          <a:xfrm>
            <a:off x="8341893" y="1472899"/>
            <a:ext cx="2416175" cy="53561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Institucional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Luis Mario Flores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16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 Mujeres y 8 Hombres.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5" name="Rectángulo 9"/>
          <p:cNvSpPr>
            <a:spLocks noChangeArrowheads="1"/>
          </p:cNvSpPr>
          <p:nvPr/>
        </p:nvSpPr>
        <p:spPr bwMode="auto">
          <a:xfrm>
            <a:off x="2199638" y="1443371"/>
            <a:ext cx="2416175" cy="73053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Auditoría y Control Interno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Miguel Cuellar</a:t>
            </a: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7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5 Mujeres y 2 Hombres</a:t>
            </a:r>
          </a:p>
        </p:txBody>
      </p:sp>
      <p:sp>
        <p:nvSpPr>
          <p:cNvPr id="256" name="Rectángulo 10"/>
          <p:cNvSpPr>
            <a:spLocks noChangeArrowheads="1"/>
          </p:cNvSpPr>
          <p:nvPr/>
        </p:nvSpPr>
        <p:spPr bwMode="auto">
          <a:xfrm>
            <a:off x="2188945" y="818940"/>
            <a:ext cx="2416175" cy="5725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Nacional del Salario Mínimo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Alejandro Rosales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1 Mujer, 2 Hombres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57" name="Conector recto 256"/>
          <p:cNvCxnSpPr>
            <a:stCxn id="252" idx="2"/>
          </p:cNvCxnSpPr>
          <p:nvPr/>
        </p:nvCxnSpPr>
        <p:spPr>
          <a:xfrm>
            <a:off x="6840697" y="2337987"/>
            <a:ext cx="23018" cy="822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ector recto 257"/>
          <p:cNvCxnSpPr/>
          <p:nvPr/>
        </p:nvCxnSpPr>
        <p:spPr>
          <a:xfrm>
            <a:off x="6848475" y="2747834"/>
            <a:ext cx="4396739" cy="99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tángulo 13"/>
          <p:cNvSpPr>
            <a:spLocks noChangeArrowheads="1"/>
          </p:cNvSpPr>
          <p:nvPr/>
        </p:nvSpPr>
        <p:spPr bwMode="auto">
          <a:xfrm>
            <a:off x="9524264" y="2173910"/>
            <a:ext cx="1858962" cy="51530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Ejecutiva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Beatriz De Paúl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4 Mujeres y 2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60" name="Conector recto 259"/>
          <p:cNvCxnSpPr/>
          <p:nvPr/>
        </p:nvCxnSpPr>
        <p:spPr>
          <a:xfrm>
            <a:off x="6863715" y="2389722"/>
            <a:ext cx="0" cy="4267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260"/>
          <p:cNvCxnSpPr/>
          <p:nvPr/>
        </p:nvCxnSpPr>
        <p:spPr>
          <a:xfrm flipV="1">
            <a:off x="6848475" y="2396606"/>
            <a:ext cx="2675789" cy="322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recto 261"/>
          <p:cNvCxnSpPr/>
          <p:nvPr/>
        </p:nvCxnSpPr>
        <p:spPr>
          <a:xfrm flipH="1">
            <a:off x="11224214" y="2816442"/>
            <a:ext cx="21000" cy="24765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/>
          <p:cNvCxnSpPr/>
          <p:nvPr/>
        </p:nvCxnSpPr>
        <p:spPr>
          <a:xfrm flipH="1">
            <a:off x="6856095" y="2768182"/>
            <a:ext cx="7620" cy="2324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/>
          <p:cNvCxnSpPr/>
          <p:nvPr/>
        </p:nvCxnSpPr>
        <p:spPr>
          <a:xfrm>
            <a:off x="6008947" y="3091701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/>
          <p:cNvCxnSpPr/>
          <p:nvPr/>
        </p:nvCxnSpPr>
        <p:spPr>
          <a:xfrm>
            <a:off x="5869405" y="3576449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/>
          <p:cNvCxnSpPr/>
          <p:nvPr/>
        </p:nvCxnSpPr>
        <p:spPr>
          <a:xfrm>
            <a:off x="5911215" y="4018181"/>
            <a:ext cx="1798320" cy="0"/>
          </a:xfrm>
          <a:prstGeom prst="line">
            <a:avLst/>
          </a:prstGeom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recto 266"/>
          <p:cNvCxnSpPr/>
          <p:nvPr/>
        </p:nvCxnSpPr>
        <p:spPr>
          <a:xfrm>
            <a:off x="5949315" y="4574122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ectángulo 22"/>
          <p:cNvSpPr>
            <a:spLocks noChangeArrowheads="1"/>
          </p:cNvSpPr>
          <p:nvPr/>
        </p:nvSpPr>
        <p:spPr bwMode="auto">
          <a:xfrm>
            <a:off x="7665301" y="4415275"/>
            <a:ext cx="3350199" cy="59793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Asesoría Jurídica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Lic. Walter Zuniga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Personas: 6 M Y 4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9" name="Rectángulo 23"/>
          <p:cNvSpPr>
            <a:spLocks noChangeArrowheads="1"/>
          </p:cNvSpPr>
          <p:nvPr/>
        </p:nvSpPr>
        <p:spPr bwMode="auto">
          <a:xfrm>
            <a:off x="7656777" y="2848947"/>
            <a:ext cx="3358725" cy="44290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Coordinación y Desarrollo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Federico Bermúdez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0" name="Rectángulo 24"/>
          <p:cNvSpPr>
            <a:spLocks noChangeArrowheads="1"/>
          </p:cNvSpPr>
          <p:nvPr/>
        </p:nvSpPr>
        <p:spPr bwMode="auto">
          <a:xfrm>
            <a:off x="3406274" y="3285015"/>
            <a:ext cx="2545422" cy="49038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Estadística e Informática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Lic. Francisco Moreno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6 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1" name="Rectángulo 25"/>
          <p:cNvSpPr>
            <a:spLocks noChangeArrowheads="1"/>
          </p:cNvSpPr>
          <p:nvPr/>
        </p:nvSpPr>
        <p:spPr bwMode="auto">
          <a:xfrm>
            <a:off x="3406274" y="2544271"/>
            <a:ext cx="2563145" cy="6568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Prensa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Relaciones Públicas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Alexander Lobato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Personas: 4 Mujeres y 4 H.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2" name="Rectángulo 26"/>
          <p:cNvSpPr>
            <a:spLocks noChangeArrowheads="1"/>
          </p:cNvSpPr>
          <p:nvPr/>
        </p:nvSpPr>
        <p:spPr bwMode="auto">
          <a:xfrm>
            <a:off x="7665301" y="3392319"/>
            <a:ext cx="3350201" cy="46104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a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Información Pública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Yeny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3 M.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3" name="Rectángulo 27"/>
          <p:cNvSpPr>
            <a:spLocks noChangeArrowheads="1"/>
          </p:cNvSpPr>
          <p:nvPr/>
        </p:nvSpPr>
        <p:spPr bwMode="auto">
          <a:xfrm>
            <a:off x="7672228" y="3927056"/>
            <a:ext cx="3343273" cy="44132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Equidad entre los Géneros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Ana Yancy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4 M.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4" name="Rectángulo 28"/>
          <p:cNvSpPr>
            <a:spLocks noChangeArrowheads="1"/>
          </p:cNvSpPr>
          <p:nvPr/>
        </p:nvSpPr>
        <p:spPr bwMode="auto">
          <a:xfrm>
            <a:off x="3403814" y="4402672"/>
            <a:ext cx="2605134" cy="5325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Medio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Ambiente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Salvador Iraheta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5" name="Rectángulo 29"/>
          <p:cNvSpPr>
            <a:spLocks noChangeArrowheads="1"/>
          </p:cNvSpPr>
          <p:nvPr/>
        </p:nvSpPr>
        <p:spPr bwMode="auto">
          <a:xfrm>
            <a:off x="3403813" y="3804950"/>
            <a:ext cx="2565606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 de Desarrollo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Tecnológico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Ing. Francisco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Sánchez </a:t>
            </a:r>
            <a:endParaRPr lang="es-SV" altLang="es-SV" sz="1200" dirty="0">
              <a:latin typeface="A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13 Personas: 4 M Y 9 Hombres</a:t>
            </a:r>
            <a:r>
              <a:rPr lang="es-SV" altLang="es-SV" sz="1100" dirty="0" smtClean="0">
                <a:latin typeface="Acalibri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276" name="Conector recto 275"/>
          <p:cNvCxnSpPr/>
          <p:nvPr/>
        </p:nvCxnSpPr>
        <p:spPr>
          <a:xfrm>
            <a:off x="3549015" y="5071962"/>
            <a:ext cx="6073140" cy="76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ector recto 276"/>
          <p:cNvCxnSpPr/>
          <p:nvPr/>
        </p:nvCxnSpPr>
        <p:spPr>
          <a:xfrm>
            <a:off x="4524375" y="1178142"/>
            <a:ext cx="53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277"/>
          <p:cNvCxnSpPr/>
          <p:nvPr/>
        </p:nvCxnSpPr>
        <p:spPr>
          <a:xfrm>
            <a:off x="46234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onector recto 278"/>
          <p:cNvCxnSpPr/>
          <p:nvPr/>
        </p:nvCxnSpPr>
        <p:spPr>
          <a:xfrm>
            <a:off x="491299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ector recto 279"/>
          <p:cNvCxnSpPr/>
          <p:nvPr/>
        </p:nvCxnSpPr>
        <p:spPr>
          <a:xfrm>
            <a:off x="518731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ector recto 280"/>
          <p:cNvCxnSpPr/>
          <p:nvPr/>
        </p:nvCxnSpPr>
        <p:spPr>
          <a:xfrm>
            <a:off x="5414963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ector recto 281"/>
          <p:cNvCxnSpPr/>
          <p:nvPr/>
        </p:nvCxnSpPr>
        <p:spPr>
          <a:xfrm>
            <a:off x="5807075" y="116290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onector recto 282"/>
          <p:cNvCxnSpPr/>
          <p:nvPr/>
        </p:nvCxnSpPr>
        <p:spPr>
          <a:xfrm>
            <a:off x="6094888" y="116036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ector recto 283"/>
          <p:cNvCxnSpPr/>
          <p:nvPr/>
        </p:nvCxnSpPr>
        <p:spPr>
          <a:xfrm>
            <a:off x="6353175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ector recto 284"/>
          <p:cNvCxnSpPr/>
          <p:nvPr/>
        </p:nvCxnSpPr>
        <p:spPr>
          <a:xfrm>
            <a:off x="6627495" y="1170824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ector recto 285"/>
          <p:cNvCxnSpPr/>
          <p:nvPr/>
        </p:nvCxnSpPr>
        <p:spPr>
          <a:xfrm>
            <a:off x="6910070" y="1176237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>
            <a:off x="7184072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Conector recto 287"/>
          <p:cNvCxnSpPr/>
          <p:nvPr/>
        </p:nvCxnSpPr>
        <p:spPr>
          <a:xfrm>
            <a:off x="74809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recto 288"/>
          <p:cNvCxnSpPr/>
          <p:nvPr/>
        </p:nvCxnSpPr>
        <p:spPr>
          <a:xfrm>
            <a:off x="776287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/>
          <p:cNvCxnSpPr/>
          <p:nvPr/>
        </p:nvCxnSpPr>
        <p:spPr>
          <a:xfrm>
            <a:off x="806005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Rectángulo 48"/>
          <p:cNvSpPr>
            <a:spLocks noChangeArrowheads="1"/>
          </p:cNvSpPr>
          <p:nvPr/>
        </p:nvSpPr>
        <p:spPr bwMode="auto">
          <a:xfrm>
            <a:off x="2566670" y="5303839"/>
            <a:ext cx="1817071" cy="100283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Trabajo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Mayari Merino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71 Personas:  43 M y 28 H.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92" name="Conector recto 291"/>
          <p:cNvCxnSpPr/>
          <p:nvPr/>
        </p:nvCxnSpPr>
        <p:spPr>
          <a:xfrm>
            <a:off x="354901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recto 292"/>
          <p:cNvCxnSpPr/>
          <p:nvPr/>
        </p:nvCxnSpPr>
        <p:spPr>
          <a:xfrm>
            <a:off x="532447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onector recto 293"/>
          <p:cNvCxnSpPr/>
          <p:nvPr/>
        </p:nvCxnSpPr>
        <p:spPr>
          <a:xfrm>
            <a:off x="684847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ector recto 294"/>
          <p:cNvCxnSpPr/>
          <p:nvPr/>
        </p:nvCxnSpPr>
        <p:spPr>
          <a:xfrm>
            <a:off x="2566670" y="1442937"/>
            <a:ext cx="0" cy="213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ector recto 295"/>
          <p:cNvCxnSpPr/>
          <p:nvPr/>
        </p:nvCxnSpPr>
        <p:spPr>
          <a:xfrm>
            <a:off x="82886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Rectángulo 54"/>
          <p:cNvSpPr>
            <a:spLocks noChangeArrowheads="1"/>
          </p:cNvSpPr>
          <p:nvPr/>
        </p:nvSpPr>
        <p:spPr bwMode="auto">
          <a:xfrm>
            <a:off x="4524375" y="5320809"/>
            <a:ext cx="1445044" cy="9858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Previsión Social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Nora López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404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190 M y 214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8" name="Rectángulo 55"/>
          <p:cNvSpPr>
            <a:spLocks noChangeArrowheads="1"/>
          </p:cNvSpPr>
          <p:nvPr/>
        </p:nvSpPr>
        <p:spPr bwMode="auto">
          <a:xfrm>
            <a:off x="6110053" y="5312481"/>
            <a:ext cx="1440471" cy="99418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Inspección de 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Jorge Bolaños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122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73 M y 49H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9" name="Rectángulo 56"/>
          <p:cNvSpPr>
            <a:spLocks noChangeArrowheads="1"/>
          </p:cNvSpPr>
          <p:nvPr/>
        </p:nvSpPr>
        <p:spPr bwMode="auto">
          <a:xfrm>
            <a:off x="7656777" y="5312870"/>
            <a:ext cx="1312411" cy="99379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Administrativa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Yolanda Dueñas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155 Personas: 38 M y 117 H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0" name="Conector recto 299"/>
          <p:cNvCxnSpPr/>
          <p:nvPr/>
        </p:nvCxnSpPr>
        <p:spPr>
          <a:xfrm>
            <a:off x="96221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Rectángulo 58"/>
          <p:cNvSpPr>
            <a:spLocks noChangeArrowheads="1"/>
          </p:cNvSpPr>
          <p:nvPr/>
        </p:nvSpPr>
        <p:spPr bwMode="auto">
          <a:xfrm>
            <a:off x="9046844" y="5322366"/>
            <a:ext cx="1246880" cy="133392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de Relaciones Internacionales de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Michelle García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6 M.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2" name="Rectángulo 59"/>
          <p:cNvSpPr>
            <a:spLocks noChangeArrowheads="1"/>
          </p:cNvSpPr>
          <p:nvPr/>
        </p:nvSpPr>
        <p:spPr bwMode="auto">
          <a:xfrm>
            <a:off x="10384153" y="5364435"/>
            <a:ext cx="1662460" cy="129185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Oficinas Regionales y Departamentales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nombres de todas la Jefaturas se detallan al final de la presentación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131 M y 172 H.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3" name="Conector recto 302"/>
          <p:cNvCxnSpPr>
            <a:stCxn id="248" idx="2"/>
          </p:cNvCxnSpPr>
          <p:nvPr/>
        </p:nvCxnSpPr>
        <p:spPr>
          <a:xfrm>
            <a:off x="6728937" y="1040201"/>
            <a:ext cx="39628" cy="116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72"/>
          <p:cNvSpPr>
            <a:spLocks noChangeArrowheads="1"/>
          </p:cNvSpPr>
          <p:nvPr/>
        </p:nvSpPr>
        <p:spPr bwMode="auto">
          <a:xfrm>
            <a:off x="1666875" y="36280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988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Coordinación y desarrollo institucional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81891" y="2097088"/>
            <a:ext cx="11071657" cy="4303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Coordinación y Desarrollo Institucional tiene el objetivo de </a:t>
            </a:r>
            <a:r>
              <a:rPr lang="es-SV" sz="3100" dirty="0" smtClean="0">
                <a:solidFill>
                  <a:schemeClr val="bg1"/>
                </a:solidFill>
              </a:rPr>
              <a:t>asesorar al </a:t>
            </a:r>
            <a:r>
              <a:rPr lang="es-SV" sz="3100" dirty="0">
                <a:solidFill>
                  <a:schemeClr val="bg1"/>
                </a:solidFill>
              </a:rPr>
              <a:t>nivel superior en la formulación de su política sectorial y conduce el </a:t>
            </a:r>
            <a:r>
              <a:rPr lang="es-SV" sz="3100" dirty="0" smtClean="0">
                <a:solidFill>
                  <a:schemeClr val="bg1"/>
                </a:solidFill>
              </a:rPr>
              <a:t>proceso de </a:t>
            </a:r>
            <a:r>
              <a:rPr lang="es-SV" sz="3100" dirty="0">
                <a:solidFill>
                  <a:schemeClr val="bg1"/>
                </a:solidFill>
              </a:rPr>
              <a:t>planificación, programación y proyectos para la racionalización </a:t>
            </a:r>
            <a:r>
              <a:rPr lang="es-SV" sz="3100" dirty="0" smtClean="0">
                <a:solidFill>
                  <a:schemeClr val="bg1"/>
                </a:solidFill>
              </a:rPr>
              <a:t>administrativa del </a:t>
            </a:r>
            <a:r>
              <a:rPr lang="es-SV" sz="3100" dirty="0">
                <a:solidFill>
                  <a:schemeClr val="bg1"/>
                </a:solidFill>
              </a:rPr>
              <a:t>mismo, de conformidad con la política general de desarrollo..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José Federico Bermúdez Vega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/>
              <a:t>2</a:t>
            </a:r>
            <a:r>
              <a:rPr lang="es-SV" sz="2800" dirty="0" smtClean="0"/>
              <a:t>     Hombres</a:t>
            </a:r>
          </a:p>
          <a:p>
            <a:pPr algn="just"/>
            <a:r>
              <a:rPr lang="es-SV" b="1" dirty="0" smtClean="0">
                <a:hlinkClick r:id="rId2"/>
              </a:rPr>
              <a:t>Estructura </a:t>
            </a:r>
            <a:r>
              <a:rPr lang="es-SV" b="1" dirty="0">
                <a:hlinkClick r:id="rId2"/>
              </a:rPr>
              <a:t>Orgánica de la Oficina de Coordinación y Desarrollo </a:t>
            </a:r>
            <a:r>
              <a:rPr lang="es-SV" b="1" dirty="0" smtClean="0">
                <a:hlinkClick r:id="rId2"/>
              </a:rPr>
              <a:t>Institucional</a:t>
            </a:r>
            <a:endParaRPr lang="es-SV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902575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Estadística e informática laboral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87927" y="2097088"/>
            <a:ext cx="11485417" cy="43591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600" dirty="0">
                <a:solidFill>
                  <a:schemeClr val="bg1"/>
                </a:solidFill>
              </a:rPr>
              <a:t>La Unidad de Estadística, estudios e Informática Laboral tiene como </a:t>
            </a:r>
            <a:r>
              <a:rPr lang="es-SV" sz="4600" dirty="0" smtClean="0">
                <a:solidFill>
                  <a:schemeClr val="bg1"/>
                </a:solidFill>
              </a:rPr>
              <a:t>objetivo recolectar</a:t>
            </a:r>
            <a:r>
              <a:rPr lang="es-SV" sz="4600" dirty="0">
                <a:solidFill>
                  <a:schemeClr val="bg1"/>
                </a:solidFill>
              </a:rPr>
              <a:t>, procesar y publicar información estadística Institucional, así </a:t>
            </a:r>
            <a:r>
              <a:rPr lang="es-SV" sz="4600" dirty="0" smtClean="0">
                <a:solidFill>
                  <a:schemeClr val="bg1"/>
                </a:solidFill>
              </a:rPr>
              <a:t>como planificar</a:t>
            </a:r>
            <a:r>
              <a:rPr lang="es-SV" sz="4600" dirty="0">
                <a:solidFill>
                  <a:schemeClr val="bg1"/>
                </a:solidFill>
              </a:rPr>
              <a:t>, organizar y realizar investigaciones de índole laboral que permita </a:t>
            </a:r>
            <a:r>
              <a:rPr lang="es-SV" sz="4600" dirty="0" smtClean="0">
                <a:solidFill>
                  <a:schemeClr val="bg1"/>
                </a:solidFill>
              </a:rPr>
              <a:t>la obtención </a:t>
            </a:r>
            <a:r>
              <a:rPr lang="es-SV" sz="4600" dirty="0">
                <a:solidFill>
                  <a:schemeClr val="bg1"/>
                </a:solidFill>
              </a:rPr>
              <a:t>de cifras e indicadores que fortalezcan el conocimiento de la </a:t>
            </a:r>
            <a:r>
              <a:rPr lang="es-SV" sz="4600" dirty="0" smtClean="0">
                <a:solidFill>
                  <a:schemeClr val="bg1"/>
                </a:solidFill>
              </a:rPr>
              <a:t>tendencia y </a:t>
            </a:r>
            <a:r>
              <a:rPr lang="es-SV" sz="4600" dirty="0">
                <a:solidFill>
                  <a:schemeClr val="bg1"/>
                </a:solidFill>
              </a:rPr>
              <a:t>comportamiento de algunas variables especificas del mercado de </a:t>
            </a:r>
            <a:r>
              <a:rPr lang="es-SV" sz="4600" dirty="0" smtClean="0">
                <a:solidFill>
                  <a:schemeClr val="bg1"/>
                </a:solidFill>
              </a:rPr>
              <a:t>Trabajo.</a:t>
            </a:r>
          </a:p>
          <a:p>
            <a:pPr algn="just"/>
            <a:r>
              <a:rPr lang="es-SV" sz="5100" dirty="0" smtClean="0">
                <a:solidFill>
                  <a:schemeClr val="bg1"/>
                </a:solidFill>
              </a:rPr>
              <a:t>Jefatura: Francisco Javier Moreno Trejo</a:t>
            </a:r>
          </a:p>
          <a:p>
            <a:pPr marL="514350" indent="-514350" algn="just">
              <a:buAutoNum type="arabicPlain" startAt="4"/>
            </a:pPr>
            <a:r>
              <a:rPr lang="es-SV" sz="3800" dirty="0" smtClean="0"/>
              <a:t>Mujeres</a:t>
            </a:r>
          </a:p>
          <a:p>
            <a:pPr marL="0" indent="0" algn="just">
              <a:buNone/>
            </a:pPr>
            <a:r>
              <a:rPr lang="es-SV" sz="3800" dirty="0" smtClean="0"/>
              <a:t>6     Hombres</a:t>
            </a:r>
          </a:p>
          <a:p>
            <a:pPr algn="just"/>
            <a:r>
              <a:rPr lang="es-SV" sz="3600" b="1" dirty="0" smtClean="0">
                <a:hlinkClick r:id="rId2"/>
              </a:rPr>
              <a:t>Estructura </a:t>
            </a:r>
            <a:r>
              <a:rPr lang="es-SV" sz="3600" b="1" dirty="0">
                <a:hlinkClick r:id="rId2"/>
              </a:rPr>
              <a:t>Organizativa Oficina de Estadística e Informática</a:t>
            </a:r>
            <a:endParaRPr lang="es-SV" sz="3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180107"/>
            <a:ext cx="7556211" cy="1139091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acceso a la información pública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07291" y="1572003"/>
            <a:ext cx="10960100" cy="528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500" dirty="0">
                <a:solidFill>
                  <a:schemeClr val="bg1"/>
                </a:solidFill>
              </a:rPr>
              <a:t>La Unidad de Acceso a la Información Pública tiene como objetivo orientar </a:t>
            </a:r>
            <a:r>
              <a:rPr lang="es-SV" sz="4500" dirty="0" smtClean="0">
                <a:solidFill>
                  <a:schemeClr val="bg1"/>
                </a:solidFill>
              </a:rPr>
              <a:t>al personal </a:t>
            </a:r>
            <a:r>
              <a:rPr lang="es-SV" sz="4500" dirty="0">
                <a:solidFill>
                  <a:schemeClr val="bg1"/>
                </a:solidFill>
              </a:rPr>
              <a:t>sobre las funciones, estructura orgánica, delimitación a las </a:t>
            </a:r>
            <a:r>
              <a:rPr lang="es-SV" sz="4500" dirty="0" smtClean="0">
                <a:solidFill>
                  <a:schemeClr val="bg1"/>
                </a:solidFill>
              </a:rPr>
              <a:t>atribuciones, facultades</a:t>
            </a:r>
            <a:r>
              <a:rPr lang="es-SV" sz="4500" dirty="0">
                <a:solidFill>
                  <a:schemeClr val="bg1"/>
                </a:solidFill>
              </a:rPr>
              <a:t>, funciones, responsabilidades acerca de la Legislación de la Ley </a:t>
            </a:r>
            <a:r>
              <a:rPr lang="es-SV" sz="4500" dirty="0" smtClean="0">
                <a:solidFill>
                  <a:schemeClr val="bg1"/>
                </a:solidFill>
              </a:rPr>
              <a:t>de Acceso </a:t>
            </a:r>
            <a:r>
              <a:rPr lang="es-SV" sz="4500" dirty="0">
                <a:solidFill>
                  <a:schemeClr val="bg1"/>
                </a:solidFill>
              </a:rPr>
              <a:t>a la Información Pública en el desempeño de las facultades que tiene </a:t>
            </a:r>
            <a:r>
              <a:rPr lang="es-SV" sz="4500" dirty="0" smtClean="0">
                <a:solidFill>
                  <a:schemeClr val="bg1"/>
                </a:solidFill>
              </a:rPr>
              <a:t>el Ministerio </a:t>
            </a:r>
            <a:r>
              <a:rPr lang="es-SV" sz="4500" dirty="0">
                <a:solidFill>
                  <a:schemeClr val="bg1"/>
                </a:solidFill>
              </a:rPr>
              <a:t>de Trabajo y Previsión Social, con respecto a la sociedad, </a:t>
            </a:r>
            <a:r>
              <a:rPr lang="es-SV" sz="4500" dirty="0" smtClean="0">
                <a:solidFill>
                  <a:schemeClr val="bg1"/>
                </a:solidFill>
              </a:rPr>
              <a:t>valiéndose de </a:t>
            </a:r>
            <a:r>
              <a:rPr lang="es-SV" sz="4500" dirty="0">
                <a:solidFill>
                  <a:schemeClr val="bg1"/>
                </a:solidFill>
              </a:rPr>
              <a:t>los diferentes recursos Legislativos y técnicos, con el propósito de alcanzar </a:t>
            </a:r>
            <a:r>
              <a:rPr lang="es-SV" sz="4500" dirty="0" smtClean="0">
                <a:solidFill>
                  <a:schemeClr val="bg1"/>
                </a:solidFill>
              </a:rPr>
              <a:t>la eficiencia </a:t>
            </a:r>
            <a:r>
              <a:rPr lang="es-SV" sz="4500" dirty="0">
                <a:solidFill>
                  <a:schemeClr val="bg1"/>
                </a:solidFill>
              </a:rPr>
              <a:t>Institucional para un mejor servicio de sus labores operativas </a:t>
            </a:r>
            <a:r>
              <a:rPr lang="es-SV" sz="4500" dirty="0" smtClean="0">
                <a:solidFill>
                  <a:schemeClr val="bg1"/>
                </a:solidFill>
              </a:rPr>
              <a:t>y administrativas.</a:t>
            </a:r>
          </a:p>
          <a:p>
            <a:pPr algn="just"/>
            <a:r>
              <a:rPr lang="es-SV" sz="4000" dirty="0" smtClean="0">
                <a:solidFill>
                  <a:schemeClr val="bg1"/>
                </a:solidFill>
              </a:rPr>
              <a:t>Jefatura: Yeny Banessa García de Corea</a:t>
            </a:r>
            <a:endParaRPr lang="es-SV" sz="3000" dirty="0" smtClean="0"/>
          </a:p>
          <a:p>
            <a:pPr marL="0" indent="0" algn="just">
              <a:buNone/>
            </a:pPr>
            <a:r>
              <a:rPr lang="es-SV" sz="4500" dirty="0" smtClean="0"/>
              <a:t>3   Mujeres</a:t>
            </a:r>
          </a:p>
          <a:p>
            <a:pPr algn="just"/>
            <a:r>
              <a:rPr lang="es-SV" sz="4500" b="1" dirty="0" smtClean="0"/>
              <a:t>Nota: Es importante aclarar que en el Organigrama de la UAIP aparece aún la Oficina de Archivo Institucional, la cual a partir de agosto del año 2016 pasó a formar parte de la Dirección Ejecutiva en cumplimiento a los Lineamientos del IAIP. </a:t>
            </a:r>
          </a:p>
          <a:p>
            <a:pPr algn="just"/>
            <a:r>
              <a:rPr lang="es-SV" sz="4200" b="1" dirty="0">
                <a:hlinkClick r:id="rId2"/>
              </a:rPr>
              <a:t>Estructura Organizativa Unidad de Acceso a la Información Pública</a:t>
            </a:r>
            <a:endParaRPr lang="es-SV" sz="4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44431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desarrollo tecnológico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9582" y="167941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de Desarrollo Tecnológico tiene como objetivo formular, </a:t>
            </a:r>
            <a:r>
              <a:rPr lang="es-SV" sz="3600" dirty="0" smtClean="0">
                <a:solidFill>
                  <a:schemeClr val="bg1"/>
                </a:solidFill>
              </a:rPr>
              <a:t>proponer, dirigir </a:t>
            </a:r>
            <a:r>
              <a:rPr lang="es-SV" sz="3600" dirty="0">
                <a:solidFill>
                  <a:schemeClr val="bg1"/>
                </a:solidFill>
              </a:rPr>
              <a:t>y evaluar la política y los planes informáticos del área, orientados a </a:t>
            </a:r>
            <a:r>
              <a:rPr lang="es-SV" sz="3600" dirty="0" smtClean="0">
                <a:solidFill>
                  <a:schemeClr val="bg1"/>
                </a:solidFill>
              </a:rPr>
              <a:t>la automatización </a:t>
            </a:r>
            <a:r>
              <a:rPr lang="es-SV" sz="3600" dirty="0">
                <a:solidFill>
                  <a:schemeClr val="bg1"/>
                </a:solidFill>
              </a:rPr>
              <a:t>de la producción de una información veraz. Oportuna e integrada, brindando alta disponibilidad de los servicios de la </a:t>
            </a:r>
            <a:r>
              <a:rPr lang="es-SV" sz="3600" dirty="0" smtClean="0">
                <a:solidFill>
                  <a:schemeClr val="bg1"/>
                </a:solidFill>
              </a:rPr>
              <a:t>Institución.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Juan Francisco Sanchez Cabrera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 smtClean="0"/>
              <a:t>4 Mujeres</a:t>
            </a:r>
          </a:p>
          <a:p>
            <a:pPr marL="0" indent="0" algn="just">
              <a:buNone/>
            </a:pPr>
            <a:r>
              <a:rPr lang="es-SV" sz="3200" dirty="0" smtClean="0"/>
              <a:t>9 Hombres</a:t>
            </a:r>
          </a:p>
          <a:p>
            <a:pPr algn="just"/>
            <a:r>
              <a:rPr lang="es-SV" sz="2900" b="1" dirty="0" smtClean="0">
                <a:hlinkClick r:id="rId2"/>
              </a:rPr>
              <a:t>Estructura </a:t>
            </a:r>
            <a:r>
              <a:rPr lang="es-SV" sz="2900" b="1" dirty="0">
                <a:hlinkClick r:id="rId2"/>
              </a:rPr>
              <a:t>Organizativa Unidad de Desarrollo Tecnológico</a:t>
            </a:r>
            <a:endParaRPr lang="es-SV" sz="29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Equidad entre los géneros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5000" y="209708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oficina de la Equidad entre los Géneros tiene como objetivo coordinar,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 planificar</a:t>
            </a:r>
            <a:r>
              <a:rPr lang="es-SV" sz="3600" dirty="0">
                <a:solidFill>
                  <a:schemeClr val="bg1"/>
                </a:solidFill>
              </a:rPr>
              <a:t>, asesorar, monitorear y evaluar los procesos de transversalización </a:t>
            </a:r>
            <a:r>
              <a:rPr lang="es-SV" sz="3600" dirty="0" smtClean="0">
                <a:solidFill>
                  <a:schemeClr val="bg1"/>
                </a:solidFill>
              </a:rPr>
              <a:t>del enfoque </a:t>
            </a:r>
            <a:r>
              <a:rPr lang="es-SV" sz="3600" dirty="0">
                <a:solidFill>
                  <a:schemeClr val="bg1"/>
                </a:solidFill>
              </a:rPr>
              <a:t>de género en el quehacer Institucional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Ana Yancy García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/>
              <a:t>3</a:t>
            </a:r>
            <a:r>
              <a:rPr lang="es-SV" sz="3200" dirty="0" smtClean="0"/>
              <a:t> Mujeres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para la Equidad entre los Géneros</a:t>
            </a:r>
            <a:endParaRPr lang="es-SV" sz="2600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Asesoria jurídica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38018" y="1499309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Jurídica tiene como objetivo atender y realizar el seguimiento de </a:t>
            </a:r>
            <a:r>
              <a:rPr lang="es-SV" sz="3600" dirty="0" smtClean="0">
                <a:solidFill>
                  <a:schemeClr val="bg1"/>
                </a:solidFill>
              </a:rPr>
              <a:t>los asuntos </a:t>
            </a:r>
            <a:r>
              <a:rPr lang="es-SV" sz="3600" dirty="0">
                <a:solidFill>
                  <a:schemeClr val="bg1"/>
                </a:solidFill>
              </a:rPr>
              <a:t>jurídicos en que tenga injerencia la Institución, así como apoyar </a:t>
            </a:r>
            <a:r>
              <a:rPr lang="es-SV" sz="3600" dirty="0" smtClean="0">
                <a:solidFill>
                  <a:schemeClr val="bg1"/>
                </a:solidFill>
              </a:rPr>
              <a:t>y proporcionar </a:t>
            </a:r>
            <a:r>
              <a:rPr lang="es-SV" sz="3600" dirty="0">
                <a:solidFill>
                  <a:schemeClr val="bg1"/>
                </a:solidFill>
              </a:rPr>
              <a:t>asesoría en la elaboración, firma y trámite de </a:t>
            </a:r>
            <a:r>
              <a:rPr lang="es-SV" sz="3600" dirty="0" smtClean="0">
                <a:solidFill>
                  <a:schemeClr val="bg1"/>
                </a:solidFill>
              </a:rPr>
              <a:t>Acuerdos, Reglamentos</a:t>
            </a:r>
            <a:r>
              <a:rPr lang="es-SV" sz="3600" dirty="0">
                <a:solidFill>
                  <a:schemeClr val="bg1"/>
                </a:solidFill>
              </a:rPr>
              <a:t>, contratos y demás instrumentos legales y administrativos, </a:t>
            </a:r>
            <a:r>
              <a:rPr lang="es-SV" sz="3600" dirty="0" smtClean="0">
                <a:solidFill>
                  <a:schemeClr val="bg1"/>
                </a:solidFill>
              </a:rPr>
              <a:t>opinión sobre </a:t>
            </a:r>
            <a:r>
              <a:rPr lang="es-SV" sz="3600" dirty="0">
                <a:solidFill>
                  <a:schemeClr val="bg1"/>
                </a:solidFill>
              </a:rPr>
              <a:t>la aplicación de las normas legales y administrativas y recopilar </a:t>
            </a:r>
            <a:r>
              <a:rPr lang="es-SV" sz="3600" dirty="0" smtClean="0">
                <a:solidFill>
                  <a:schemeClr val="bg1"/>
                </a:solidFill>
              </a:rPr>
              <a:t>la Legislación </a:t>
            </a:r>
            <a:r>
              <a:rPr lang="es-SV" sz="3600" dirty="0">
                <a:solidFill>
                  <a:schemeClr val="bg1"/>
                </a:solidFill>
              </a:rPr>
              <a:t>laboral sugiriendo al Nivel Superior las modificaciones de </a:t>
            </a:r>
            <a:r>
              <a:rPr lang="es-SV" sz="3600" dirty="0" smtClean="0">
                <a:solidFill>
                  <a:schemeClr val="bg1"/>
                </a:solidFill>
              </a:rPr>
              <a:t>dicha Legislación</a:t>
            </a:r>
            <a:r>
              <a:rPr lang="es-SV" sz="3600" dirty="0">
                <a:solidFill>
                  <a:schemeClr val="bg1"/>
                </a:solidFill>
              </a:rPr>
              <a:t>. Art. 18 Ley de organización y Funciones del sector Trabajo </a:t>
            </a:r>
            <a:r>
              <a:rPr lang="es-SV" sz="3600" dirty="0" smtClean="0">
                <a:solidFill>
                  <a:schemeClr val="bg1"/>
                </a:solidFill>
              </a:rPr>
              <a:t>y Previsión </a:t>
            </a:r>
            <a:r>
              <a:rPr lang="es-SV" sz="3600" dirty="0">
                <a:solidFill>
                  <a:schemeClr val="bg1"/>
                </a:solidFill>
              </a:rPr>
              <a:t>Social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Walter de Jesús Zúniga Reyes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6</a:t>
            </a:r>
            <a:r>
              <a:rPr lang="es-SV" sz="4500" dirty="0" smtClean="0"/>
              <a:t> Mujeres</a:t>
            </a:r>
          </a:p>
          <a:p>
            <a:pPr marL="0" indent="0" algn="just">
              <a:buNone/>
            </a:pPr>
            <a:r>
              <a:rPr lang="es-SV" sz="4500" dirty="0" smtClean="0"/>
              <a:t>4 Hombres</a:t>
            </a:r>
          </a:p>
          <a:p>
            <a:pPr algn="just"/>
            <a:r>
              <a:rPr lang="es-SV" sz="3200" b="1" dirty="0" smtClean="0">
                <a:hlinkClick r:id="rId2"/>
              </a:rPr>
              <a:t>Estructura </a:t>
            </a:r>
            <a:r>
              <a:rPr lang="es-SV" sz="3200" b="1" dirty="0">
                <a:hlinkClick r:id="rId2"/>
              </a:rPr>
              <a:t>Organizativa Oficina de Asesoría Jurídica</a:t>
            </a:r>
            <a:endParaRPr lang="es-SV" sz="3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MEDIO AMBIENTE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1513164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Supervisar, coordinar, ejecutar y dar seguimiento a las políticas, planes, </a:t>
            </a:r>
            <a:r>
              <a:rPr lang="es-SV" sz="3600" dirty="0" smtClean="0">
                <a:solidFill>
                  <a:schemeClr val="bg1"/>
                </a:solidFill>
              </a:rPr>
              <a:t>programas, proyectos</a:t>
            </a:r>
            <a:r>
              <a:rPr lang="es-SV" sz="3600" dirty="0">
                <a:solidFill>
                  <a:schemeClr val="bg1"/>
                </a:solidFill>
              </a:rPr>
              <a:t>, acciones ambientales dentro de nuestra Institución, para velar por </a:t>
            </a:r>
            <a:r>
              <a:rPr lang="es-SV" sz="3600" dirty="0" smtClean="0">
                <a:solidFill>
                  <a:schemeClr val="bg1"/>
                </a:solidFill>
              </a:rPr>
              <a:t>el cumplimiento </a:t>
            </a:r>
            <a:r>
              <a:rPr lang="es-SV" sz="3600" dirty="0">
                <a:solidFill>
                  <a:schemeClr val="bg1"/>
                </a:solidFill>
              </a:rPr>
              <a:t>de las leyes y políticas ambientales </a:t>
            </a:r>
            <a:r>
              <a:rPr lang="es-SV" sz="3600" dirty="0" smtClean="0">
                <a:solidFill>
                  <a:schemeClr val="bg1"/>
                </a:solidFill>
              </a:rPr>
              <a:t>vigentes. Lograr </a:t>
            </a:r>
            <a:r>
              <a:rPr lang="es-SV" sz="3600" dirty="0">
                <a:solidFill>
                  <a:schemeClr val="bg1"/>
                </a:solidFill>
              </a:rPr>
              <a:t>la participación activa de hombres y mujer en la preservación de los </a:t>
            </a:r>
            <a:r>
              <a:rPr lang="es-SV" sz="3600" dirty="0" smtClean="0">
                <a:solidFill>
                  <a:schemeClr val="bg1"/>
                </a:solidFill>
              </a:rPr>
              <a:t>recursos ambientales </a:t>
            </a:r>
            <a:r>
              <a:rPr lang="es-SV" sz="3600" dirty="0">
                <a:solidFill>
                  <a:schemeClr val="bg1"/>
                </a:solidFill>
              </a:rPr>
              <a:t>y naturales y en la promoción del desarrollo sostenible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Salvador Iraheta Santos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2</a:t>
            </a:r>
            <a:r>
              <a:rPr lang="es-SV" sz="4500" dirty="0" smtClean="0"/>
              <a:t>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de Medio Ambiente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TRABAJO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21146" y="997528"/>
            <a:ext cx="10960100" cy="5514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Trabajo tiene como objetivo armonizar </a:t>
            </a:r>
            <a:r>
              <a:rPr lang="es-SV" sz="8000" dirty="0" smtClean="0">
                <a:solidFill>
                  <a:schemeClr val="bg1"/>
                </a:solidFill>
              </a:rPr>
              <a:t>las relaciones entre </a:t>
            </a:r>
            <a:r>
              <a:rPr lang="es-SV" sz="8000" dirty="0">
                <a:solidFill>
                  <a:schemeClr val="bg1"/>
                </a:solidFill>
              </a:rPr>
              <a:t>trabajadores y empleadores, procurando un ambiente digno de trabajo y </a:t>
            </a:r>
            <a:r>
              <a:rPr lang="es-SV" sz="8000" dirty="0" smtClean="0">
                <a:solidFill>
                  <a:schemeClr val="bg1"/>
                </a:solidFill>
              </a:rPr>
              <a:t>el cumplimiento </a:t>
            </a:r>
            <a:r>
              <a:rPr lang="es-SV" sz="8000" dirty="0">
                <a:solidFill>
                  <a:schemeClr val="bg1"/>
                </a:solidFill>
              </a:rPr>
              <a:t>a la normativa laboral vigente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SV" sz="8000" b="1" dirty="0" smtClean="0">
                <a:solidFill>
                  <a:schemeClr val="bg1"/>
                </a:solidFill>
              </a:rPr>
              <a:t>Directora: Emigdia Mayari Merino García   </a:t>
            </a:r>
            <a:endParaRPr lang="es-SV" sz="9600" b="1" dirty="0" smtClean="0"/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r>
              <a:rPr lang="es-SV" sz="9800" b="1" dirty="0" smtClean="0"/>
              <a:t>    </a:t>
            </a:r>
          </a:p>
          <a:p>
            <a:pPr algn="just"/>
            <a:r>
              <a:rPr lang="es-SV" sz="6600" b="1" dirty="0">
                <a:hlinkClick r:id="rId2"/>
              </a:rPr>
              <a:t>Estructura Organizativa Dirección General de Trabajo</a:t>
            </a:r>
            <a:endParaRPr lang="es-SV" sz="6600" b="1" dirty="0"/>
          </a:p>
          <a:p>
            <a:pPr algn="just"/>
            <a:endParaRPr lang="es-SV" sz="6400" dirty="0" smtClean="0">
              <a:solidFill>
                <a:schemeClr val="bg1"/>
              </a:solidFill>
              <a:hlinkClick r:id="rId3" action="ppaction://hlinkfile"/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783" y="232064"/>
            <a:ext cx="1908463" cy="765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1146" y="2476098"/>
            <a:ext cx="10960100" cy="318787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02867" y="165056"/>
            <a:ext cx="7556211" cy="1007515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PREVISIÓN SOCIAL Y EMPLEO 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997527"/>
            <a:ext cx="10960100" cy="529243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Previsión Social tiene como objetivo velar por </a:t>
            </a:r>
            <a:r>
              <a:rPr lang="es-SV" sz="8000" dirty="0" smtClean="0">
                <a:solidFill>
                  <a:schemeClr val="bg1"/>
                </a:solidFill>
              </a:rPr>
              <a:t>las condiciones </a:t>
            </a:r>
            <a:r>
              <a:rPr lang="es-SV" sz="8000" dirty="0">
                <a:solidFill>
                  <a:schemeClr val="bg1"/>
                </a:solidFill>
              </a:rPr>
              <a:t>de seguridad y salud ocupacional en los centros de </a:t>
            </a:r>
            <a:r>
              <a:rPr lang="es-SV" sz="8000" dirty="0" smtClean="0">
                <a:solidFill>
                  <a:schemeClr val="bg1"/>
                </a:solidFill>
              </a:rPr>
              <a:t>trabajo acentuando </a:t>
            </a:r>
            <a:r>
              <a:rPr lang="es-SV" sz="8000" dirty="0">
                <a:solidFill>
                  <a:schemeClr val="bg1"/>
                </a:solidFill>
              </a:rPr>
              <a:t>la acción preventiva; promover y participar en la ejecución de </a:t>
            </a:r>
            <a:r>
              <a:rPr lang="es-SV" sz="8000" dirty="0" smtClean="0">
                <a:solidFill>
                  <a:schemeClr val="bg1"/>
                </a:solidFill>
              </a:rPr>
              <a:t>la Política </a:t>
            </a:r>
            <a:r>
              <a:rPr lang="es-SV" sz="8000" dirty="0">
                <a:solidFill>
                  <a:schemeClr val="bg1"/>
                </a:solidFill>
              </a:rPr>
              <a:t>Nacional de Empleo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  <a:endParaRPr lang="es-SV" sz="8000" dirty="0">
              <a:solidFill>
                <a:schemeClr val="bg1"/>
              </a:solidFill>
            </a:endParaRPr>
          </a:p>
          <a:p>
            <a:pPr algn="just"/>
            <a:r>
              <a:rPr lang="es-SV" sz="8000" b="1" dirty="0" smtClean="0">
                <a:solidFill>
                  <a:schemeClr val="bg1"/>
                </a:solidFill>
              </a:rPr>
              <a:t>Directora: Nora del Carmen López Laínez</a:t>
            </a:r>
            <a:endParaRPr lang="es-SV" sz="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</a:t>
            </a: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5078" y="165056"/>
            <a:ext cx="2045854" cy="971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832" y="2323697"/>
            <a:ext cx="11416146" cy="342593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  <p:sp>
        <p:nvSpPr>
          <p:cNvPr id="2" name="Rectángulo 1"/>
          <p:cNvSpPr/>
          <p:nvPr/>
        </p:nvSpPr>
        <p:spPr>
          <a:xfrm>
            <a:off x="772117" y="5835134"/>
            <a:ext cx="6075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SV" b="1" dirty="0">
                <a:hlinkClick r:id="rId5"/>
              </a:rPr>
              <a:t>Estructura Organizativa Dirección General de Previsión Social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INSPECCIÓN DE TRABAJO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57030" y="1011382"/>
            <a:ext cx="11797867" cy="536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9600" dirty="0">
                <a:solidFill>
                  <a:schemeClr val="bg1"/>
                </a:solidFill>
              </a:rPr>
              <a:t>Armonizar las relaciones entre trabajadores y empleadores, procurando </a:t>
            </a:r>
            <a:r>
              <a:rPr lang="es-SV" sz="9600" dirty="0" smtClean="0">
                <a:solidFill>
                  <a:schemeClr val="bg1"/>
                </a:solidFill>
              </a:rPr>
              <a:t>un ambiente </a:t>
            </a:r>
            <a:r>
              <a:rPr lang="es-SV" sz="9600" dirty="0">
                <a:solidFill>
                  <a:schemeClr val="bg1"/>
                </a:solidFill>
              </a:rPr>
              <a:t>digno de trabajo y el cumplimiento a la normativa laboral vigente</a:t>
            </a:r>
            <a:r>
              <a:rPr lang="es-SV" sz="9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9600" b="1" dirty="0" smtClean="0">
                <a:solidFill>
                  <a:schemeClr val="bg1"/>
                </a:solidFill>
              </a:rPr>
              <a:t>Director: Jorge Arnoldo Bolaños Paz</a:t>
            </a:r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6400" b="1" dirty="0" smtClean="0">
                <a:hlinkClick r:id="rId2"/>
              </a:rPr>
              <a:t>Estructura </a:t>
            </a:r>
            <a:r>
              <a:rPr lang="es-SV" sz="6400" b="1" dirty="0">
                <a:hlinkClick r:id="rId2"/>
              </a:rPr>
              <a:t>Organizativa de Dirección General de Inspección de Trabajo</a:t>
            </a:r>
            <a:endParaRPr lang="es-SV" sz="6400" b="1" dirty="0" smtClean="0"/>
          </a:p>
          <a:p>
            <a:pPr marL="0" indent="0" algn="just">
              <a:buNone/>
            </a:pPr>
            <a:endParaRPr lang="es-SV" sz="9800" b="1" dirty="0" smtClean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824" y="159992"/>
            <a:ext cx="2253673" cy="85139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96" y="2468505"/>
            <a:ext cx="10169237" cy="332269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65024"/>
            <a:ext cx="11137900" cy="461890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El Ministro o Ministra de Trabajo y Previsión Social es la Secretaria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Ministra de Trabajo y Previsión Social: Licda. Sandra Edibel Guevara Pérez </a:t>
            </a:r>
          </a:p>
          <a:p>
            <a:pPr algn="just"/>
            <a:r>
              <a:rPr lang="es-SV" sz="3000" b="1" dirty="0" smtClean="0"/>
              <a:t>6 </a:t>
            </a:r>
            <a:r>
              <a:rPr lang="es-SV" sz="3000" b="1" dirty="0"/>
              <a:t>mujeres </a:t>
            </a:r>
          </a:p>
          <a:p>
            <a:pPr algn="just"/>
            <a:r>
              <a:rPr lang="es-SV" sz="3000" b="1" dirty="0"/>
              <a:t>8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relaciones internacionales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16782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 smtClean="0">
                <a:solidFill>
                  <a:schemeClr val="bg1"/>
                </a:solidFill>
              </a:rPr>
              <a:t>La </a:t>
            </a:r>
            <a:r>
              <a:rPr lang="es-SV" sz="12800" dirty="0">
                <a:solidFill>
                  <a:schemeClr val="bg1"/>
                </a:solidFill>
              </a:rPr>
              <a:t>Dirección de Relaciones Internacionales de Trabajo tiene como </a:t>
            </a:r>
            <a:r>
              <a:rPr lang="es-SV" sz="12800" dirty="0" smtClean="0">
                <a:solidFill>
                  <a:schemeClr val="bg1"/>
                </a:solidFill>
              </a:rPr>
              <a:t>objetivo apoyar </a:t>
            </a:r>
            <a:r>
              <a:rPr lang="es-SV" sz="12800" dirty="0">
                <a:solidFill>
                  <a:schemeClr val="bg1"/>
                </a:solidFill>
              </a:rPr>
              <a:t>la administración de los asuntos internacionales en materia de trabajo </a:t>
            </a:r>
            <a:r>
              <a:rPr lang="es-SV" sz="12800" dirty="0" smtClean="0">
                <a:solidFill>
                  <a:schemeClr val="bg1"/>
                </a:solidFill>
              </a:rPr>
              <a:t>y Previsión </a:t>
            </a:r>
            <a:r>
              <a:rPr lang="es-SV" sz="12800" dirty="0">
                <a:solidFill>
                  <a:schemeClr val="bg1"/>
                </a:solidFill>
              </a:rPr>
              <a:t>Social que le competen al Ministerio</a:t>
            </a:r>
            <a:r>
              <a:rPr lang="es-SV" sz="1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Lizza Michelle García Ávila</a:t>
            </a:r>
            <a:endParaRPr lang="es-SV" sz="6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36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4000" dirty="0"/>
              <a:t> </a:t>
            </a:r>
            <a:r>
              <a:rPr lang="es-SV" sz="4000" dirty="0" smtClean="0"/>
              <a:t>                </a:t>
            </a:r>
            <a:r>
              <a:rPr lang="es-SV" sz="14400" dirty="0" smtClean="0"/>
              <a:t>6 Mujeres </a:t>
            </a:r>
          </a:p>
          <a:p>
            <a:pPr algn="just"/>
            <a:r>
              <a:rPr lang="es-SV" sz="8000" b="1" dirty="0" smtClean="0">
                <a:hlinkClick r:id="rId2"/>
              </a:rPr>
              <a:t>Estructura </a:t>
            </a:r>
            <a:r>
              <a:rPr lang="es-SV" sz="8000" b="1" dirty="0">
                <a:hlinkClick r:id="rId2"/>
              </a:rPr>
              <a:t>Organizativa Dirección de Relaciones Internacionales de Trabajo</a:t>
            </a:r>
            <a:endParaRPr lang="es-SV" sz="8000" b="1" dirty="0"/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ADMINISTRATIVA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191491"/>
            <a:ext cx="11797867" cy="547254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2800" dirty="0">
                <a:solidFill>
                  <a:schemeClr val="bg1"/>
                </a:solidFill>
              </a:rPr>
              <a:t>La Dirección Administrativa tiene como objetivo administrar con eficiencia </a:t>
            </a:r>
            <a:r>
              <a:rPr lang="es-SV" sz="12800" dirty="0" smtClean="0">
                <a:solidFill>
                  <a:schemeClr val="bg1"/>
                </a:solidFill>
              </a:rPr>
              <a:t>y eficacia </a:t>
            </a:r>
            <a:r>
              <a:rPr lang="es-SV" sz="12800" dirty="0">
                <a:solidFill>
                  <a:schemeClr val="bg1"/>
                </a:solidFill>
              </a:rPr>
              <a:t>las actividades de apoyo logístico en materia de Recursos </a:t>
            </a:r>
            <a:r>
              <a:rPr lang="es-SV" sz="12800" dirty="0" smtClean="0">
                <a:solidFill>
                  <a:schemeClr val="bg1"/>
                </a:solidFill>
              </a:rPr>
              <a:t>Humanos, Adquisición </a:t>
            </a:r>
            <a:r>
              <a:rPr lang="es-SV" sz="12800" dirty="0">
                <a:solidFill>
                  <a:schemeClr val="bg1"/>
                </a:solidFill>
              </a:rPr>
              <a:t>de bienes, obras y/o servicios, mantenimiento de </a:t>
            </a:r>
            <a:r>
              <a:rPr lang="es-SV" sz="12800" dirty="0" smtClean="0">
                <a:solidFill>
                  <a:schemeClr val="bg1"/>
                </a:solidFill>
              </a:rPr>
              <a:t>infraestructura, almacén</a:t>
            </a:r>
            <a:r>
              <a:rPr lang="es-SV" sz="12800" dirty="0">
                <a:solidFill>
                  <a:schemeClr val="bg1"/>
                </a:solidFill>
              </a:rPr>
              <a:t>, servicios generales y activo fijo, propiciando un servicio oportuno a </a:t>
            </a:r>
            <a:r>
              <a:rPr lang="es-SV" sz="12800" dirty="0" smtClean="0">
                <a:solidFill>
                  <a:schemeClr val="bg1"/>
                </a:solidFill>
              </a:rPr>
              <a:t>las diferentes </a:t>
            </a:r>
            <a:r>
              <a:rPr lang="es-SV" sz="12800" dirty="0">
                <a:solidFill>
                  <a:schemeClr val="bg1"/>
                </a:solidFill>
              </a:rPr>
              <a:t>Unidades organizativas de la Institución garantizando el </a:t>
            </a:r>
            <a:r>
              <a:rPr lang="es-SV" sz="12800" dirty="0" smtClean="0">
                <a:solidFill>
                  <a:schemeClr val="bg1"/>
                </a:solidFill>
              </a:rPr>
              <a:t>normal funcionamiento </a:t>
            </a:r>
            <a:r>
              <a:rPr lang="es-SV" sz="12800" dirty="0">
                <a:solidFill>
                  <a:schemeClr val="bg1"/>
                </a:solidFill>
              </a:rPr>
              <a:t>de las </a:t>
            </a:r>
            <a:r>
              <a:rPr lang="es-SV" sz="12800" dirty="0" smtClean="0">
                <a:solidFill>
                  <a:schemeClr val="bg1"/>
                </a:solidFill>
              </a:rPr>
              <a:t>mismas. 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Yolanda del Carmen Dueñas Figueroa</a:t>
            </a:r>
          </a:p>
          <a:p>
            <a:pPr algn="just"/>
            <a:r>
              <a:rPr lang="es-SV" sz="12800" b="1" dirty="0" smtClean="0"/>
              <a:t>N</a:t>
            </a:r>
            <a:r>
              <a:rPr lang="es-SV" sz="11200" b="1" dirty="0" smtClean="0"/>
              <a:t>ota: en la siguiente lámina se muestra las dependencias</a:t>
            </a:r>
          </a:p>
          <a:p>
            <a:pPr algn="just"/>
            <a:r>
              <a:rPr lang="es-SV" sz="11200" b="1" dirty="0" smtClean="0"/>
              <a:t> y el número de empleados en cada una de ellas.</a:t>
            </a:r>
            <a:endParaRPr lang="es-SV" sz="4400" b="1" dirty="0"/>
          </a:p>
          <a:p>
            <a:pPr algn="just"/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            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928" y="5122790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82" y="201555"/>
            <a:ext cx="10044545" cy="538182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309" y="201555"/>
            <a:ext cx="2196667" cy="5074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ángulo 7"/>
          <p:cNvSpPr/>
          <p:nvPr/>
        </p:nvSpPr>
        <p:spPr>
          <a:xfrm>
            <a:off x="1180739" y="5723553"/>
            <a:ext cx="6462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hlinkClick r:id="rId5"/>
              </a:rPr>
              <a:t>Estructura </a:t>
            </a:r>
            <a:r>
              <a:rPr lang="es-SV" sz="2400" b="1" dirty="0">
                <a:hlinkClick r:id="rId5"/>
              </a:rPr>
              <a:t>Organizativa Dirección Administrativa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154878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oficinas regionales y departamentales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583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>
                <a:solidFill>
                  <a:schemeClr val="bg1"/>
                </a:solidFill>
              </a:rPr>
              <a:t>Las Oficinas Regionales de Trabajo tendrán, en su respectiva jurisdicción, todas las facultades </a:t>
            </a:r>
            <a:r>
              <a:rPr lang="es-SV" sz="12800" dirty="0" smtClean="0">
                <a:solidFill>
                  <a:schemeClr val="bg1"/>
                </a:solidFill>
              </a:rPr>
              <a:t>que competen </a:t>
            </a:r>
            <a:r>
              <a:rPr lang="es-SV" sz="12800" dirty="0">
                <a:solidFill>
                  <a:schemeClr val="bg1"/>
                </a:solidFill>
              </a:rPr>
              <a:t>a los citados Departamentos de </a:t>
            </a:r>
            <a:r>
              <a:rPr lang="es-SV" sz="12800" dirty="0" smtClean="0">
                <a:solidFill>
                  <a:schemeClr val="bg1"/>
                </a:solidFill>
              </a:rPr>
              <a:t>Inspección de la Dirección General de Inspección de Trabajo, Dirección General de Trabajo y Dirección General de Previsión Social y Empleo, </a:t>
            </a:r>
            <a:r>
              <a:rPr lang="es-SV" sz="12800" dirty="0">
                <a:solidFill>
                  <a:schemeClr val="bg1"/>
                </a:solidFill>
              </a:rPr>
              <a:t>excepto cuando la ley le dé a </a:t>
            </a:r>
            <a:r>
              <a:rPr lang="es-SV" sz="12800" dirty="0" smtClean="0">
                <a:solidFill>
                  <a:schemeClr val="bg1"/>
                </a:solidFill>
              </a:rPr>
              <a:t>éstos exclusivamente determinadas facultades.</a:t>
            </a:r>
          </a:p>
          <a:p>
            <a:pPr algn="just"/>
            <a:r>
              <a:rPr lang="es-SV" sz="12800" b="1" dirty="0"/>
              <a:t>N</a:t>
            </a:r>
            <a:r>
              <a:rPr lang="es-SV" sz="9600" b="1" dirty="0"/>
              <a:t>ota: en la siguiente lámina se muestra </a:t>
            </a:r>
            <a:r>
              <a:rPr lang="es-SV" sz="9600" b="1" dirty="0" smtClean="0"/>
              <a:t>los nombre de las Jefaturas</a:t>
            </a:r>
            <a:endParaRPr lang="es-SV" sz="9600" b="1" dirty="0"/>
          </a:p>
          <a:p>
            <a:pPr algn="just"/>
            <a:r>
              <a:rPr lang="es-SV" sz="9600" b="1" dirty="0"/>
              <a:t> y el número de empleados en cada una de ellas.</a:t>
            </a:r>
            <a:endParaRPr lang="es-SV" sz="3600" b="1" dirty="0"/>
          </a:p>
          <a:p>
            <a:pPr algn="just"/>
            <a:endParaRPr lang="es-SV" sz="9600" b="1" dirty="0" smtClean="0">
              <a:solidFill>
                <a:schemeClr val="bg1"/>
              </a:solidFill>
            </a:endParaRPr>
          </a:p>
          <a:p>
            <a:pPr algn="just"/>
            <a:endParaRPr lang="es-SV" sz="14400" b="1" dirty="0">
              <a:solidFill>
                <a:schemeClr val="bg1"/>
              </a:solidFill>
            </a:endParaRPr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983" y="5535828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46" y="277090"/>
            <a:ext cx="10723418" cy="52231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  <p:sp>
        <p:nvSpPr>
          <p:cNvPr id="7" name="Rectángulo 6"/>
          <p:cNvSpPr/>
          <p:nvPr/>
        </p:nvSpPr>
        <p:spPr>
          <a:xfrm>
            <a:off x="976584" y="5991253"/>
            <a:ext cx="7003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b="1" dirty="0" smtClean="0">
                <a:hlinkClick r:id="rId3"/>
              </a:rPr>
              <a:t>http://www.transparencia.gob.sv/institutions/mtps/documents/233088/download</a:t>
            </a:r>
            <a:endParaRPr lang="es-SV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976584" y="5500253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Link para visualizar todos los organigramas de Oficinas Regionales y Departamentales del MTPS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7716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895608"/>
            <a:ext cx="9905998" cy="5089555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 smtClean="0">
                <a:solidFill>
                  <a:schemeClr val="bg1"/>
                </a:solidFill>
              </a:rPr>
              <a:t>El ministerio de trabajo y previsión social tiene un total de 864 empleados a nivel nacional</a:t>
            </a:r>
            <a:endParaRPr lang="es-SV" sz="4800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783" y="312392"/>
            <a:ext cx="2944812" cy="1447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316880"/>
            <a:ext cx="868838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VICEMINISTERIAL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1" y="1330036"/>
            <a:ext cx="11388436" cy="5056909"/>
          </a:xfrm>
        </p:spPr>
        <p:txBody>
          <a:bodyPr>
            <a:noAutofit/>
          </a:bodyPr>
          <a:lstStyle/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El Viceministro o Viceministra tiene </a:t>
            </a:r>
            <a:r>
              <a:rPr lang="es-SV" sz="2800" dirty="0">
                <a:solidFill>
                  <a:schemeClr val="bg1"/>
                </a:solidFill>
              </a:rPr>
              <a:t>jerarquía inmediata inferior a la del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 </a:t>
            </a:r>
            <a:r>
              <a:rPr lang="es-SV" sz="2800" dirty="0">
                <a:solidFill>
                  <a:schemeClr val="bg1"/>
                </a:solidFill>
              </a:rPr>
              <a:t>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Ministra.  </a:t>
            </a:r>
            <a:r>
              <a:rPr lang="es-SV" sz="2800" dirty="0">
                <a:solidFill>
                  <a:schemeClr val="bg1"/>
                </a:solidFill>
              </a:rPr>
              <a:t>Sustituye a éste en los casos determinados </a:t>
            </a:r>
            <a:r>
              <a:rPr lang="es-SV" sz="2800" dirty="0" smtClean="0">
                <a:solidFill>
                  <a:schemeClr val="bg1"/>
                </a:solidFill>
              </a:rPr>
              <a:t>por </a:t>
            </a:r>
            <a:r>
              <a:rPr lang="es-SV" sz="2800" dirty="0">
                <a:solidFill>
                  <a:schemeClr val="bg1"/>
                </a:solidFill>
              </a:rPr>
              <a:t>la Ley</a:t>
            </a:r>
            <a:r>
              <a:rPr lang="es-SV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Viceministro de Trabajo y Previsión Social: Lic. Oscar Armando Morales Rodríguez</a:t>
            </a:r>
          </a:p>
          <a:p>
            <a:pPr algn="just"/>
            <a:r>
              <a:rPr lang="es-SV" dirty="0" smtClean="0"/>
              <a:t>3 mujeres </a:t>
            </a:r>
          </a:p>
          <a:p>
            <a:pPr algn="just"/>
            <a:r>
              <a:rPr lang="es-SV" dirty="0"/>
              <a:t>1</a:t>
            </a:r>
            <a:r>
              <a:rPr lang="es-SV" dirty="0" smtClean="0"/>
              <a:t> hombre</a:t>
            </a: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10" y="419502"/>
            <a:ext cx="9905998" cy="1478570"/>
          </a:xfrm>
        </p:spPr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Nacional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 Salario Mínimo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84909" y="1898073"/>
            <a:ext cx="11513127" cy="41979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2600" dirty="0">
                <a:solidFill>
                  <a:schemeClr val="bg1"/>
                </a:solidFill>
              </a:rPr>
              <a:t>El Consejo Nacional de Salario Mínimo tiene como objetivo fortalecer </a:t>
            </a:r>
            <a:r>
              <a:rPr lang="es-SV" sz="2600" dirty="0" smtClean="0">
                <a:solidFill>
                  <a:schemeClr val="bg1"/>
                </a:solidFill>
              </a:rPr>
              <a:t>los mecanismos </a:t>
            </a:r>
            <a:r>
              <a:rPr lang="es-SV" sz="2600" dirty="0">
                <a:solidFill>
                  <a:schemeClr val="bg1"/>
                </a:solidFill>
              </a:rPr>
              <a:t>e instancias que promueven el dialogo y </a:t>
            </a:r>
            <a:r>
              <a:rPr lang="es-SV" sz="2600" dirty="0" smtClean="0">
                <a:solidFill>
                  <a:schemeClr val="bg1"/>
                </a:solidFill>
              </a:rPr>
              <a:t>la concertación para </a:t>
            </a:r>
            <a:r>
              <a:rPr lang="es-SV" sz="2600" dirty="0">
                <a:solidFill>
                  <a:schemeClr val="bg1"/>
                </a:solidFill>
              </a:rPr>
              <a:t>sentar las bases de la Política Nacional de Salario Mínimo de acuerdo a </a:t>
            </a:r>
            <a:r>
              <a:rPr lang="es-SV" sz="2600" dirty="0" smtClean="0">
                <a:solidFill>
                  <a:schemeClr val="bg1"/>
                </a:solidFill>
              </a:rPr>
              <a:t>las necesidades </a:t>
            </a:r>
            <a:r>
              <a:rPr lang="es-SV" sz="2600" dirty="0">
                <a:solidFill>
                  <a:schemeClr val="bg1"/>
                </a:solidFill>
              </a:rPr>
              <a:t>según el </a:t>
            </a:r>
            <a:r>
              <a:rPr lang="es-SV" sz="2600" dirty="0" smtClean="0">
                <a:solidFill>
                  <a:schemeClr val="bg1"/>
                </a:solidFill>
              </a:rPr>
              <a:t>costo de </a:t>
            </a:r>
            <a:r>
              <a:rPr lang="es-SV" sz="2600" dirty="0">
                <a:solidFill>
                  <a:schemeClr val="bg1"/>
                </a:solidFill>
              </a:rPr>
              <a:t>la vida de las trabajadoras y </a:t>
            </a:r>
            <a:r>
              <a:rPr lang="es-SV" sz="2600" dirty="0" smtClean="0">
                <a:solidFill>
                  <a:schemeClr val="bg1"/>
                </a:solidFill>
              </a:rPr>
              <a:t>trabajadores salvadoreños</a:t>
            </a:r>
            <a:r>
              <a:rPr lang="es-SV" sz="2600" dirty="0">
                <a:solidFill>
                  <a:schemeClr val="bg1"/>
                </a:solidFill>
              </a:rPr>
              <a:t>; así como dar cumplimiento a las agendas prioritarias del </a:t>
            </a:r>
            <a:r>
              <a:rPr lang="es-SV" sz="2600" dirty="0" smtClean="0">
                <a:solidFill>
                  <a:schemeClr val="bg1"/>
                </a:solidFill>
              </a:rPr>
              <a:t>Consejo Nacional </a:t>
            </a:r>
            <a:r>
              <a:rPr lang="es-SV" sz="2600" dirty="0">
                <a:solidFill>
                  <a:schemeClr val="bg1"/>
                </a:solidFill>
              </a:rPr>
              <a:t>de Salario Mínimo</a:t>
            </a:r>
            <a:r>
              <a:rPr lang="es-SV" sz="2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600" dirty="0" smtClean="0">
                <a:solidFill>
                  <a:schemeClr val="bg1"/>
                </a:solidFill>
              </a:rPr>
              <a:t>Presidente del Consejo Nacional del Salario Mínimo: Alejandro Rosales </a:t>
            </a:r>
          </a:p>
          <a:p>
            <a:pPr algn="just"/>
            <a:r>
              <a:rPr lang="es-SV" dirty="0" smtClean="0"/>
              <a:t>Hombres 2 </a:t>
            </a:r>
          </a:p>
          <a:p>
            <a:pPr algn="just"/>
            <a:r>
              <a:rPr lang="es-SV" dirty="0" smtClean="0"/>
              <a:t>Mujeres 1</a:t>
            </a:r>
          </a:p>
          <a:p>
            <a:pPr algn="just"/>
            <a:r>
              <a:rPr lang="es-SV" b="1" dirty="0" smtClean="0">
                <a:hlinkClick r:id="rId2"/>
              </a:rPr>
              <a:t>Estructura Organizativa Consejo Nacional de Salario </a:t>
            </a:r>
            <a:r>
              <a:rPr lang="es-SV" b="1" dirty="0" err="1" smtClean="0">
                <a:hlinkClick r:id="rId2"/>
              </a:rPr>
              <a:t>Minimo</a:t>
            </a:r>
            <a:endParaRPr lang="es-SV" b="1" dirty="0" smtClean="0"/>
          </a:p>
          <a:p>
            <a:pPr algn="just"/>
            <a:endParaRPr lang="es-SV" b="1" dirty="0" smtClean="0"/>
          </a:p>
          <a:p>
            <a:pPr algn="just"/>
            <a:endParaRPr lang="es-SV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Superior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del Trabajo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3993" y="2097088"/>
            <a:ext cx="11540837" cy="3541714"/>
          </a:xfrm>
        </p:spPr>
        <p:txBody>
          <a:bodyPr>
            <a:noAutofit/>
          </a:bodyPr>
          <a:lstStyle/>
          <a:p>
            <a:pPr algn="just"/>
            <a:r>
              <a:rPr lang="es-SV" sz="2000" dirty="0">
                <a:solidFill>
                  <a:schemeClr val="bg1"/>
                </a:solidFill>
              </a:rPr>
              <a:t>El </a:t>
            </a:r>
            <a:r>
              <a:rPr lang="es-SV" dirty="0">
                <a:solidFill>
                  <a:schemeClr val="bg1"/>
                </a:solidFill>
              </a:rPr>
              <a:t>Consejo </a:t>
            </a:r>
            <a:r>
              <a:rPr lang="es-SV" dirty="0" smtClean="0">
                <a:solidFill>
                  <a:schemeClr val="bg1"/>
                </a:solidFill>
              </a:rPr>
              <a:t>Superior del Trabajo tiene </a:t>
            </a:r>
            <a:r>
              <a:rPr lang="es-SV" dirty="0">
                <a:solidFill>
                  <a:schemeClr val="bg1"/>
                </a:solidFill>
              </a:rPr>
              <a:t>como objetivo asesorar </a:t>
            </a:r>
            <a:r>
              <a:rPr lang="es-SV" dirty="0" smtClean="0">
                <a:solidFill>
                  <a:schemeClr val="bg1"/>
                </a:solidFill>
              </a:rPr>
              <a:t>a </a:t>
            </a:r>
            <a:r>
              <a:rPr lang="es-SV" dirty="0">
                <a:solidFill>
                  <a:schemeClr val="bg1"/>
                </a:solidFill>
              </a:rPr>
              <a:t>nivel superior </a:t>
            </a:r>
            <a:r>
              <a:rPr lang="es-SV" dirty="0" smtClean="0">
                <a:solidFill>
                  <a:schemeClr val="bg1"/>
                </a:solidFill>
              </a:rPr>
              <a:t>en la </a:t>
            </a:r>
            <a:r>
              <a:rPr lang="es-SV" dirty="0">
                <a:solidFill>
                  <a:schemeClr val="bg1"/>
                </a:solidFill>
              </a:rPr>
              <a:t>formulación de </a:t>
            </a:r>
            <a:r>
              <a:rPr lang="es-SV" dirty="0" smtClean="0">
                <a:solidFill>
                  <a:schemeClr val="bg1"/>
                </a:solidFill>
              </a:rPr>
              <a:t>políticas sectoriales</a:t>
            </a:r>
            <a:r>
              <a:rPr lang="es-SV" dirty="0">
                <a:solidFill>
                  <a:schemeClr val="bg1"/>
                </a:solidFill>
              </a:rPr>
              <a:t>, conduciendo a los procesos </a:t>
            </a:r>
            <a:r>
              <a:rPr lang="es-SV" dirty="0" smtClean="0">
                <a:solidFill>
                  <a:schemeClr val="bg1"/>
                </a:solidFill>
              </a:rPr>
              <a:t>de concertación</a:t>
            </a:r>
            <a:r>
              <a:rPr lang="es-SV" dirty="0">
                <a:solidFill>
                  <a:schemeClr val="bg1"/>
                </a:solidFill>
              </a:rPr>
              <a:t>, planificación, programación y elaboración de pactos y </a:t>
            </a:r>
            <a:r>
              <a:rPr lang="es-SV" dirty="0" smtClean="0">
                <a:solidFill>
                  <a:schemeClr val="bg1"/>
                </a:solidFill>
              </a:rPr>
              <a:t>acuerdos tripartitos </a:t>
            </a:r>
            <a:r>
              <a:rPr lang="es-SV" dirty="0">
                <a:solidFill>
                  <a:schemeClr val="bg1"/>
                </a:solidFill>
              </a:rPr>
              <a:t>de conformidad con las políticas generales enmarcadas dentro de </a:t>
            </a:r>
            <a:r>
              <a:rPr lang="es-SV" dirty="0" smtClean="0">
                <a:solidFill>
                  <a:schemeClr val="bg1"/>
                </a:solidFill>
              </a:rPr>
              <a:t>los planes </a:t>
            </a:r>
            <a:r>
              <a:rPr lang="es-SV" dirty="0">
                <a:solidFill>
                  <a:schemeClr val="bg1"/>
                </a:solidFill>
              </a:rPr>
              <a:t>de desarrollo del </a:t>
            </a:r>
            <a:r>
              <a:rPr lang="es-SV" dirty="0" smtClean="0">
                <a:solidFill>
                  <a:schemeClr val="bg1"/>
                </a:solidFill>
              </a:rPr>
              <a:t>país. Efectuando </a:t>
            </a:r>
            <a:r>
              <a:rPr lang="es-SV" dirty="0">
                <a:solidFill>
                  <a:schemeClr val="bg1"/>
                </a:solidFill>
              </a:rPr>
              <a:t>a través </a:t>
            </a:r>
            <a:r>
              <a:rPr lang="es-SV" dirty="0" smtClean="0">
                <a:solidFill>
                  <a:schemeClr val="bg1"/>
                </a:solidFill>
              </a:rPr>
              <a:t>del diálogo </a:t>
            </a:r>
            <a:r>
              <a:rPr lang="es-SV" dirty="0">
                <a:solidFill>
                  <a:schemeClr val="bg1"/>
                </a:solidFill>
              </a:rPr>
              <a:t>social la coordinación y ejecución en </a:t>
            </a:r>
            <a:r>
              <a:rPr lang="es-SV" dirty="0" smtClean="0">
                <a:solidFill>
                  <a:schemeClr val="bg1"/>
                </a:solidFill>
              </a:rPr>
              <a:t>materia social </a:t>
            </a:r>
            <a:r>
              <a:rPr lang="es-SV" dirty="0">
                <a:solidFill>
                  <a:schemeClr val="bg1"/>
                </a:solidFill>
              </a:rPr>
              <a:t>y económica entre los sectores: gobierno, </a:t>
            </a:r>
            <a:r>
              <a:rPr lang="es-SV" dirty="0" smtClean="0">
                <a:solidFill>
                  <a:schemeClr val="bg1"/>
                </a:solidFill>
              </a:rPr>
              <a:t>empleadores /as.</a:t>
            </a:r>
          </a:p>
          <a:p>
            <a:pPr algn="just"/>
            <a:endParaRPr lang="es-SV" sz="20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2000" b="1" dirty="0" smtClean="0">
                <a:solidFill>
                  <a:schemeClr val="bg1"/>
                </a:solidFill>
              </a:rPr>
              <a:t>NOTA: ACTUALMENTE EL CONSEJO SUPERIOR DEL TRABAJO SE ENCUENTRA ACÉFALO</a:t>
            </a:r>
          </a:p>
          <a:p>
            <a:pPr algn="just"/>
            <a:r>
              <a:rPr lang="es-SV" sz="2000" dirty="0">
                <a:hlinkClick r:id="rId2"/>
              </a:rPr>
              <a:t>Estructura Organizativa Consejo Superior del Trabajo</a:t>
            </a:r>
            <a:endParaRPr lang="es-SV" sz="2000" dirty="0"/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49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FINANCIERA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111" y="1360764"/>
            <a:ext cx="11416144" cy="5317127"/>
          </a:xfrm>
        </p:spPr>
        <p:txBody>
          <a:bodyPr>
            <a:normAutofit/>
          </a:bodyPr>
          <a:lstStyle/>
          <a:p>
            <a:pPr algn="just"/>
            <a:r>
              <a:rPr lang="es-SV" dirty="0">
                <a:solidFill>
                  <a:schemeClr val="bg1"/>
                </a:solidFill>
              </a:rPr>
              <a:t>La Unidad Financiera Institucional tiene como objetivo velar por el </a:t>
            </a:r>
            <a:r>
              <a:rPr lang="es-SV" dirty="0" smtClean="0">
                <a:solidFill>
                  <a:schemeClr val="bg1"/>
                </a:solidFill>
              </a:rPr>
              <a:t>cumplimiento de </a:t>
            </a:r>
            <a:r>
              <a:rPr lang="es-SV" dirty="0">
                <a:solidFill>
                  <a:schemeClr val="bg1"/>
                </a:solidFill>
              </a:rPr>
              <a:t>las políticas, lineamientos y disposiciones normativas que sean </a:t>
            </a:r>
            <a:r>
              <a:rPr lang="es-SV" dirty="0" smtClean="0">
                <a:solidFill>
                  <a:schemeClr val="bg1"/>
                </a:solidFill>
              </a:rPr>
              <a:t>establecidos por </a:t>
            </a:r>
            <a:r>
              <a:rPr lang="es-SV" dirty="0">
                <a:solidFill>
                  <a:schemeClr val="bg1"/>
                </a:solidFill>
              </a:rPr>
              <a:t>el Ministerio de Hacienda, llevando a cabo la planificación, </a:t>
            </a:r>
            <a:r>
              <a:rPr lang="es-SV" dirty="0" smtClean="0">
                <a:solidFill>
                  <a:schemeClr val="bg1"/>
                </a:solidFill>
              </a:rPr>
              <a:t>coordinación, integración </a:t>
            </a:r>
            <a:r>
              <a:rPr lang="es-SV" dirty="0">
                <a:solidFill>
                  <a:schemeClr val="bg1"/>
                </a:solidFill>
              </a:rPr>
              <a:t>y supervisión de las actividades de presupuesto, Tesorería y </a:t>
            </a:r>
            <a:r>
              <a:rPr lang="es-SV" dirty="0" smtClean="0">
                <a:solidFill>
                  <a:schemeClr val="bg1"/>
                </a:solidFill>
              </a:rPr>
              <a:t>de Contabilidad Gubernamental.</a:t>
            </a:r>
          </a:p>
          <a:p>
            <a:pPr algn="just"/>
            <a:r>
              <a:rPr lang="es-SV" dirty="0" smtClean="0">
                <a:solidFill>
                  <a:schemeClr val="bg1"/>
                </a:solidFill>
              </a:rPr>
              <a:t>Jefatura: Luis Mario Flores Guillén </a:t>
            </a: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endParaRPr lang="es-SV" b="1" dirty="0" smtClean="0">
              <a:solidFill>
                <a:schemeClr val="bg1"/>
              </a:solidFill>
            </a:endParaRP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Unidad Financiera Institucional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6649" y="3796146"/>
            <a:ext cx="8625737" cy="169025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432912"/>
            <a:ext cx="7556211" cy="1664176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Auditoria y control Interno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546100" y="1943101"/>
            <a:ext cx="10845800" cy="424988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Auditoría y Control Interno tiene como objetivo contribuir con </a:t>
            </a:r>
            <a:r>
              <a:rPr lang="es-SV" sz="3100" dirty="0" smtClean="0">
                <a:solidFill>
                  <a:schemeClr val="bg1"/>
                </a:solidFill>
              </a:rPr>
              <a:t>la máxima </a:t>
            </a:r>
            <a:r>
              <a:rPr lang="es-SV" sz="3100" dirty="0">
                <a:solidFill>
                  <a:schemeClr val="bg1"/>
                </a:solidFill>
              </a:rPr>
              <a:t>autoridad realizando programaciones, coordinando, ejecutando </a:t>
            </a:r>
            <a:r>
              <a:rPr lang="es-SV" sz="3100" dirty="0" smtClean="0">
                <a:solidFill>
                  <a:schemeClr val="bg1"/>
                </a:solidFill>
              </a:rPr>
              <a:t>y evaluando </a:t>
            </a:r>
            <a:r>
              <a:rPr lang="es-SV" sz="3100" dirty="0">
                <a:solidFill>
                  <a:schemeClr val="bg1"/>
                </a:solidFill>
              </a:rPr>
              <a:t>al sistema de control interno, por medio de auditorías </a:t>
            </a:r>
            <a:r>
              <a:rPr lang="es-SV" sz="3100" dirty="0" smtClean="0">
                <a:solidFill>
                  <a:schemeClr val="bg1"/>
                </a:solidFill>
              </a:rPr>
              <a:t>e investigaciones </a:t>
            </a:r>
            <a:r>
              <a:rPr lang="es-SV" sz="3100" dirty="0">
                <a:solidFill>
                  <a:schemeClr val="bg1"/>
                </a:solidFill>
              </a:rPr>
              <a:t>relacionadas con los aspectos económicos, contables, </a:t>
            </a:r>
            <a:r>
              <a:rPr lang="es-SV" sz="3100" dirty="0" smtClean="0">
                <a:solidFill>
                  <a:schemeClr val="bg1"/>
                </a:solidFill>
              </a:rPr>
              <a:t>técnicos administrativos </a:t>
            </a:r>
            <a:r>
              <a:rPr lang="es-SV" sz="3100" dirty="0">
                <a:solidFill>
                  <a:schemeClr val="bg1"/>
                </a:solidFill>
              </a:rPr>
              <a:t>del MTPS, de conformidad con las normas vigentes sobre </a:t>
            </a:r>
            <a:r>
              <a:rPr lang="es-SV" sz="3100" dirty="0" smtClean="0">
                <a:solidFill>
                  <a:schemeClr val="bg1"/>
                </a:solidFill>
              </a:rPr>
              <a:t>la materia</a:t>
            </a:r>
            <a:r>
              <a:rPr lang="es-SV" sz="3100" dirty="0">
                <a:solidFill>
                  <a:schemeClr val="bg1"/>
                </a:solidFill>
              </a:rPr>
              <a:t>. Art. 12 </a:t>
            </a:r>
            <a:r>
              <a:rPr lang="es-SV" sz="3100" dirty="0" smtClean="0">
                <a:solidFill>
                  <a:schemeClr val="bg1"/>
                </a:solidFill>
              </a:rPr>
              <a:t>LOFSTPS.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Auditor Institucional: Miguel Enrique Cuellar Aquino </a:t>
            </a:r>
          </a:p>
          <a:p>
            <a:pPr algn="just"/>
            <a:r>
              <a:rPr lang="es-SV" sz="2800" dirty="0" smtClean="0"/>
              <a:t>5 mujeres 2 hombre </a:t>
            </a: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Oficina de Auditoría y Control Interno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EJECUTIVA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92728" y="1679418"/>
            <a:ext cx="10889672" cy="497076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Velar por la correcta conducción técnica, administrativa, operativa y </a:t>
            </a:r>
            <a:r>
              <a:rPr lang="es-SV" sz="3100" dirty="0" smtClean="0">
                <a:solidFill>
                  <a:schemeClr val="bg1"/>
                </a:solidFill>
              </a:rPr>
              <a:t>financiera, así </a:t>
            </a:r>
            <a:r>
              <a:rPr lang="es-SV" sz="3100" dirty="0">
                <a:solidFill>
                  <a:schemeClr val="bg1"/>
                </a:solidFill>
              </a:rPr>
              <a:t>como evaluar los diferentes lineamientos, objetivos y estrategias de </a:t>
            </a:r>
            <a:r>
              <a:rPr lang="es-SV" sz="3100" dirty="0" smtClean="0">
                <a:solidFill>
                  <a:schemeClr val="bg1"/>
                </a:solidFill>
              </a:rPr>
              <a:t>acuerdo a </a:t>
            </a:r>
            <a:r>
              <a:rPr lang="es-SV" sz="3100" dirty="0">
                <a:solidFill>
                  <a:schemeClr val="bg1"/>
                </a:solidFill>
              </a:rPr>
              <a:t>las Leyes del Sector Trabajo y Previsión Social, que conlleven a </a:t>
            </a:r>
            <a:r>
              <a:rPr lang="es-SV" sz="3100" dirty="0" smtClean="0">
                <a:solidFill>
                  <a:schemeClr val="bg1"/>
                </a:solidFill>
              </a:rPr>
              <a:t>brindar servicios </a:t>
            </a:r>
            <a:r>
              <a:rPr lang="es-SV" sz="3100" dirty="0">
                <a:solidFill>
                  <a:schemeClr val="bg1"/>
                </a:solidFill>
              </a:rPr>
              <a:t>de forma eficiente y eficaz hacia la </a:t>
            </a:r>
            <a:r>
              <a:rPr lang="es-SV" sz="3100" dirty="0" smtClean="0">
                <a:solidFill>
                  <a:schemeClr val="bg1"/>
                </a:solidFill>
              </a:rPr>
              <a:t>ciudadanía.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Directora Ejecutiva: Agustina Beatríz De Paúl Flores  </a:t>
            </a:r>
          </a:p>
          <a:p>
            <a:pPr algn="just"/>
            <a:r>
              <a:rPr lang="es-SV" sz="2800" dirty="0" smtClean="0"/>
              <a:t>2 mujeres</a:t>
            </a:r>
          </a:p>
          <a:p>
            <a:pPr algn="just"/>
            <a:r>
              <a:rPr lang="es-SV" sz="2800" dirty="0" smtClean="0"/>
              <a:t>Unidad de Archivo y Gestión Documental  2 Mujeres 2 hombres </a:t>
            </a:r>
          </a:p>
          <a:p>
            <a:pPr algn="just"/>
            <a:r>
              <a:rPr lang="es-SV" b="1" dirty="0" smtClean="0"/>
              <a:t>NOTA: Esta Dirección aún no cuenta con Organigrama, pero el mismo esta en proceso de elaboración, ya que a partir de agosto del año 2016 la Unidad de Archivos es dependencia de esta Dirección.</a:t>
            </a:r>
            <a:endParaRPr lang="es-SV" b="1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71683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PRENSA Y RELACIONES PÚBLICAS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84910" y="2097087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Comunicaciones y Relaciones Públicas tiene como objetivo </a:t>
            </a:r>
            <a:r>
              <a:rPr lang="es-SV" sz="3100" dirty="0" smtClean="0">
                <a:solidFill>
                  <a:schemeClr val="bg1"/>
                </a:solidFill>
              </a:rPr>
              <a:t>definir los </a:t>
            </a:r>
            <a:r>
              <a:rPr lang="es-SV" sz="3100" dirty="0">
                <a:solidFill>
                  <a:schemeClr val="bg1"/>
                </a:solidFill>
              </a:rPr>
              <a:t>procesos y Actividades para posicionar al MTPS en la agenda de los </a:t>
            </a:r>
            <a:r>
              <a:rPr lang="es-SV" sz="3100" dirty="0" smtClean="0">
                <a:solidFill>
                  <a:schemeClr val="bg1"/>
                </a:solidFill>
              </a:rPr>
              <a:t>medios de </a:t>
            </a:r>
            <a:r>
              <a:rPr lang="es-SV" sz="3100" dirty="0">
                <a:solidFill>
                  <a:schemeClr val="bg1"/>
                </a:solidFill>
              </a:rPr>
              <a:t>comunicación, como una fuente de información constante y mejorar la </a:t>
            </a:r>
            <a:r>
              <a:rPr lang="es-SV" sz="3100" dirty="0" smtClean="0">
                <a:solidFill>
                  <a:schemeClr val="bg1"/>
                </a:solidFill>
              </a:rPr>
              <a:t>imagen de </a:t>
            </a:r>
            <a:r>
              <a:rPr lang="es-SV" sz="3100" dirty="0">
                <a:solidFill>
                  <a:schemeClr val="bg1"/>
                </a:solidFill>
              </a:rPr>
              <a:t>la institución, ante el público externo e interno</a:t>
            </a:r>
            <a:r>
              <a:rPr lang="es-SV" sz="3100" dirty="0" smtClean="0">
                <a:solidFill>
                  <a:schemeClr val="bg1"/>
                </a:solidFill>
              </a:rPr>
              <a:t>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 Ad-Honorem: Herbert Alexander Lobato </a:t>
            </a:r>
            <a:r>
              <a:rPr lang="es-SV" sz="3600" dirty="0" err="1" smtClean="0">
                <a:solidFill>
                  <a:schemeClr val="bg1"/>
                </a:solidFill>
              </a:rPr>
              <a:t>Elias</a:t>
            </a:r>
            <a:r>
              <a:rPr lang="es-SV" sz="3600" dirty="0" smtClean="0">
                <a:solidFill>
                  <a:schemeClr val="bg1"/>
                </a:solidFill>
              </a:rPr>
              <a:t>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 smtClean="0"/>
              <a:t>4    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Oficina de Prensa y Relaciones Públicas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1701</TotalTime>
  <Words>2091</Words>
  <Application>Microsoft Office PowerPoint</Application>
  <PresentationFormat>Panorámica</PresentationFormat>
  <Paragraphs>246</Paragraphs>
  <Slides>25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3" baseType="lpstr">
      <vt:lpstr>Acalibri</vt:lpstr>
      <vt:lpstr>Arial</vt:lpstr>
      <vt:lpstr>Calibri</vt:lpstr>
      <vt:lpstr>Times New Roman</vt:lpstr>
      <vt:lpstr>Trebuchet MS</vt:lpstr>
      <vt:lpstr>Tw Cen MT</vt:lpstr>
      <vt:lpstr>Circuito</vt:lpstr>
      <vt:lpstr>PDF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UNIDAD Auditoria y control Interno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Equidad entre los géneros</vt:lpstr>
      <vt:lpstr>Oficina de Asesoria jurídica</vt:lpstr>
      <vt:lpstr>UNIDAD DE MEDIO AMBIENTE</vt:lpstr>
      <vt:lpstr>DIRECCIÓN GENERAL DE TRABAJO</vt:lpstr>
      <vt:lpstr>DIRECCIÓN GENERAL DE PREVISIÓN SOCIAL Y EMPLEO </vt:lpstr>
      <vt:lpstr>DIRECCIÓN GENERAL DE INSPECCIÓN DE TRABAJO</vt:lpstr>
      <vt:lpstr>DIRECCIÓN GENERAL DE relaciones internacionales </vt:lpstr>
      <vt:lpstr>DIRECCIÓN ADMINISTRATIVA</vt:lpstr>
      <vt:lpstr>Presentación de PowerPoint</vt:lpstr>
      <vt:lpstr>oficinas regionales y departamentales </vt:lpstr>
      <vt:lpstr>Presentación de PowerPoint</vt:lpstr>
      <vt:lpstr>El ministerio de trabajo y previsión social tiene un total de 864 empleados a nivel nacional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García</cp:lastModifiedBy>
  <cp:revision>88</cp:revision>
  <dcterms:created xsi:type="dcterms:W3CDTF">2017-09-13T21:00:38Z</dcterms:created>
  <dcterms:modified xsi:type="dcterms:W3CDTF">2019-10-04T20:51:02Z</dcterms:modified>
</cp:coreProperties>
</file>