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colors11.xml" ContentType="application/vnd.ms-office.chartcolorstyle+xml"/>
  <Override PartName="/ppt/charts/style11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71" r:id="rId5"/>
    <p:sldId id="266" r:id="rId6"/>
    <p:sldId id="270" r:id="rId7"/>
    <p:sldId id="268" r:id="rId8"/>
    <p:sldId id="269" r:id="rId9"/>
    <p:sldId id="267" r:id="rId10"/>
    <p:sldId id="264" r:id="rId11"/>
    <p:sldId id="265" r:id="rId12"/>
    <p:sldId id="262" r:id="rId13"/>
    <p:sldId id="263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7" autoAdjust="0"/>
    <p:restoredTop sz="94660"/>
  </p:normalViewPr>
  <p:slideViewPr>
    <p:cSldViewPr snapToGrid="0">
      <p:cViewPr>
        <p:scale>
          <a:sx n="51" d="100"/>
          <a:sy n="51" d="100"/>
        </p:scale>
        <p:origin x="-148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aria.parada\Desktop\informes%20de%203er%20trimestre\Informe%20MPC%203er%20trimestre%20201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Hoja_de_c_lculo_de_Microsoft_Excel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maria.parada\Desktop\informes%20de%203er%20trimestre\Informe%20MPC%203er%20trimestre%202017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Hoja_de_c_lculo_de_Microsoft_Excel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Hoja_de_c_lculo_de_Microsoft_Excel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maria.parada\Desktop\informes%20de%203er%20trimestre\Informe%20MPC%203er%20trimestre%202017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trimestre'!$C$4:$M$4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trimestre'!$C$5:$M$5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trimestre'!$C$6:$M$6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trimestre'!$C$7:$M$7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trimestre'!$C$8:$M$8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trimestre'!$C$2:$M$3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trimestre'!$C$9:$M$9</c:f>
              <c:numCache>
                <c:formatCode>General</c:formatCode>
                <c:ptCount val="11"/>
                <c:pt idx="0">
                  <c:v>273</c:v>
                </c:pt>
                <c:pt idx="1">
                  <c:v>148</c:v>
                </c:pt>
                <c:pt idx="2">
                  <c:v>124</c:v>
                </c:pt>
                <c:pt idx="3">
                  <c:v>308</c:v>
                </c:pt>
                <c:pt idx="4">
                  <c:v>178</c:v>
                </c:pt>
                <c:pt idx="5">
                  <c:v>130</c:v>
                </c:pt>
                <c:pt idx="6">
                  <c:v>454</c:v>
                </c:pt>
                <c:pt idx="7">
                  <c:v>277</c:v>
                </c:pt>
                <c:pt idx="8">
                  <c:v>177</c:v>
                </c:pt>
                <c:pt idx="9">
                  <c:v>1035</c:v>
                </c:pt>
                <c:pt idx="10">
                  <c:v>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148800"/>
        <c:axId val="90297984"/>
      </c:barChart>
      <c:catAx>
        <c:axId val="5551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297984"/>
        <c:crosses val="autoZero"/>
        <c:auto val="1"/>
        <c:lblAlgn val="ctr"/>
        <c:lblOffset val="100"/>
        <c:noMultiLvlLbl val="0"/>
      </c:catAx>
      <c:valAx>
        <c:axId val="902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514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trimestre'!$C$94:$M$94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trimestre'!$C$95:$M$95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trimestre'!$C$96:$M$96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trimestre'!$C$97:$M$97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trimestre'!$C$98:$M$98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trimestre'!$C$92:$M$93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trimestre'!$C$99:$M$99</c:f>
              <c:numCache>
                <c:formatCode>General</c:formatCode>
                <c:ptCount val="11"/>
                <c:pt idx="0">
                  <c:v>1</c:v>
                </c:pt>
                <c:pt idx="1">
                  <c:v>20</c:v>
                </c:pt>
                <c:pt idx="2">
                  <c:v>60</c:v>
                </c:pt>
                <c:pt idx="3">
                  <c:v>3</c:v>
                </c:pt>
                <c:pt idx="4">
                  <c:v>115</c:v>
                </c:pt>
                <c:pt idx="5">
                  <c:v>248</c:v>
                </c:pt>
                <c:pt idx="6">
                  <c:v>2</c:v>
                </c:pt>
                <c:pt idx="7">
                  <c:v>135</c:v>
                </c:pt>
                <c:pt idx="8">
                  <c:v>111</c:v>
                </c:pt>
                <c:pt idx="9">
                  <c:v>6</c:v>
                </c:pt>
                <c:pt idx="10">
                  <c:v>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397824"/>
        <c:axId val="552584320"/>
      </c:barChart>
      <c:catAx>
        <c:axId val="5603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2584320"/>
        <c:crosses val="autoZero"/>
        <c:auto val="1"/>
        <c:lblAlgn val="ctr"/>
        <c:lblOffset val="100"/>
        <c:noMultiLvlLbl val="0"/>
      </c:catAx>
      <c:valAx>
        <c:axId val="55258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039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trimestre'!$C$104:$M$104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trimestre'!$C$105:$M$105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trimestre'!$C$106:$M$106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trimestre'!$C$107:$M$107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trimestre'!$C$108:$M$108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trimestre'!$C$102:$M$103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trimestre'!$C$109:$M$109</c:f>
              <c:numCache>
                <c:formatCode>General</c:formatCode>
                <c:ptCount val="11"/>
                <c:pt idx="0">
                  <c:v>2</c:v>
                </c:pt>
                <c:pt idx="1">
                  <c:v>25</c:v>
                </c:pt>
                <c:pt idx="2">
                  <c:v>14</c:v>
                </c:pt>
                <c:pt idx="3">
                  <c:v>3</c:v>
                </c:pt>
                <c:pt idx="4">
                  <c:v>19</c:v>
                </c:pt>
                <c:pt idx="5">
                  <c:v>12</c:v>
                </c:pt>
                <c:pt idx="6">
                  <c:v>4</c:v>
                </c:pt>
                <c:pt idx="7">
                  <c:v>69</c:v>
                </c:pt>
                <c:pt idx="8">
                  <c:v>50</c:v>
                </c:pt>
                <c:pt idx="9">
                  <c:v>9</c:v>
                </c:pt>
                <c:pt idx="10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736768"/>
        <c:axId val="552587776"/>
      </c:barChart>
      <c:catAx>
        <c:axId val="5607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2587776"/>
        <c:crosses val="autoZero"/>
        <c:auto val="1"/>
        <c:lblAlgn val="ctr"/>
        <c:lblOffset val="100"/>
        <c:noMultiLvlLbl val="0"/>
      </c:catAx>
      <c:valAx>
        <c:axId val="5525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073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trimestre'!$C$114:$M$114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trimestre'!$C$115:$M$115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trimestre'!$C$116:$M$116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trimestre'!$C$117:$M$117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trimestre'!$C$118:$M$118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trimestre'!$C$112:$M$113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trimestre'!$C$119:$M$119</c:f>
              <c:numCache>
                <c:formatCode>General</c:formatCode>
                <c:ptCount val="11"/>
                <c:pt idx="0">
                  <c:v>3</c:v>
                </c:pt>
                <c:pt idx="1">
                  <c:v>80</c:v>
                </c:pt>
                <c:pt idx="2">
                  <c:v>68</c:v>
                </c:pt>
                <c:pt idx="3">
                  <c:v>3</c:v>
                </c:pt>
                <c:pt idx="4">
                  <c:v>110</c:v>
                </c:pt>
                <c:pt idx="5">
                  <c:v>82</c:v>
                </c:pt>
                <c:pt idx="6">
                  <c:v>1</c:v>
                </c:pt>
                <c:pt idx="7">
                  <c:v>13</c:v>
                </c:pt>
                <c:pt idx="8">
                  <c:v>15</c:v>
                </c:pt>
                <c:pt idx="9">
                  <c:v>7</c:v>
                </c:pt>
                <c:pt idx="10">
                  <c:v>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603072"/>
        <c:axId val="558548096"/>
      </c:barChart>
      <c:catAx>
        <c:axId val="5616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548096"/>
        <c:crosses val="autoZero"/>
        <c:auto val="1"/>
        <c:lblAlgn val="ctr"/>
        <c:lblOffset val="100"/>
        <c:noMultiLvlLbl val="0"/>
      </c:catAx>
      <c:valAx>
        <c:axId val="5585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160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trimestre'!$C$124:$M$124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trimestre'!$C$125:$M$125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trimestre'!$C$126:$M$126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trimestre'!$C$127:$M$127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trimestre'!$C$128:$M$128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trimestre'!$C$122:$M$123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trimestre'!$C$129:$M$129</c:f>
              <c:numCache>
                <c:formatCode>General</c:formatCode>
                <c:ptCount val="11"/>
                <c:pt idx="0">
                  <c:v>1</c:v>
                </c:pt>
                <c:pt idx="1">
                  <c:v>49</c:v>
                </c:pt>
                <c:pt idx="2">
                  <c:v>47</c:v>
                </c:pt>
                <c:pt idx="3">
                  <c:v>2</c:v>
                </c:pt>
                <c:pt idx="4">
                  <c:v>60</c:v>
                </c:pt>
                <c:pt idx="5">
                  <c:v>90</c:v>
                </c:pt>
                <c:pt idx="6">
                  <c:v>1</c:v>
                </c:pt>
                <c:pt idx="7">
                  <c:v>35</c:v>
                </c:pt>
                <c:pt idx="8">
                  <c:v>38</c:v>
                </c:pt>
                <c:pt idx="9">
                  <c:v>4</c:v>
                </c:pt>
                <c:pt idx="10">
                  <c:v>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705472"/>
        <c:axId val="552588928"/>
      </c:areaChart>
      <c:catAx>
        <c:axId val="56170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2588928"/>
        <c:crosses val="autoZero"/>
        <c:auto val="1"/>
        <c:lblAlgn val="ctr"/>
        <c:lblOffset val="100"/>
        <c:noMultiLvlLbl val="0"/>
      </c:catAx>
      <c:valAx>
        <c:axId val="5525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1705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trimestre'!$C$134:$M$134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trimestre'!$C$135:$M$135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trimestre'!$C$136:$M$136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trimestre'!$C$137:$M$137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trimestre'!$C$138:$M$138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trimestre'!$C$132:$M$133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trimestre'!$C$139:$M$139</c:f>
              <c:numCache>
                <c:formatCode>General</c:formatCode>
                <c:ptCount val="11"/>
                <c:pt idx="0">
                  <c:v>1</c:v>
                </c:pt>
                <c:pt idx="1">
                  <c:v>18</c:v>
                </c:pt>
                <c:pt idx="2">
                  <c:v>14</c:v>
                </c:pt>
                <c:pt idx="3">
                  <c:v>1</c:v>
                </c:pt>
                <c:pt idx="4">
                  <c:v>13</c:v>
                </c:pt>
                <c:pt idx="5">
                  <c:v>7</c:v>
                </c:pt>
                <c:pt idx="6">
                  <c:v>3</c:v>
                </c:pt>
                <c:pt idx="7">
                  <c:v>20</c:v>
                </c:pt>
                <c:pt idx="8">
                  <c:v>24</c:v>
                </c:pt>
                <c:pt idx="9">
                  <c:v>5</c:v>
                </c:pt>
                <c:pt idx="10">
                  <c:v>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1151872"/>
        <c:axId val="558550400"/>
      </c:barChart>
      <c:catAx>
        <c:axId val="5115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550400"/>
        <c:crosses val="autoZero"/>
        <c:auto val="1"/>
        <c:lblAlgn val="ctr"/>
        <c:lblOffset val="100"/>
        <c:noMultiLvlLbl val="0"/>
      </c:catAx>
      <c:valAx>
        <c:axId val="55855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1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trimestre'!$C$154:$M$154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trimestre'!$C$155:$M$155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trimestre'!$C$156:$M$156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trimestre'!$C$157:$M$157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trimestre'!$C$158:$M$158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trimestre'!$C$152:$M$153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trimestre'!$C$159:$M$159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9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54432"/>
        <c:axId val="558552704"/>
      </c:barChart>
      <c:catAx>
        <c:axId val="511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552704"/>
        <c:crosses val="autoZero"/>
        <c:auto val="1"/>
        <c:lblAlgn val="ctr"/>
        <c:lblOffset val="100"/>
        <c:noMultiLvlLbl val="0"/>
      </c:catAx>
      <c:valAx>
        <c:axId val="5585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1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trimestre'!$C$14:$M$14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trimestre'!$C$15:$M$15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trimestre'!$C$16:$M$16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trimestre'!$C$17:$M$17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trimestre'!$C$18:$M$18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trimestre'!$C$12:$M$13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trimestre'!$C$19:$M$19</c:f>
              <c:numCache>
                <c:formatCode>General</c:formatCode>
                <c:ptCount val="11"/>
                <c:pt idx="0">
                  <c:v>23</c:v>
                </c:pt>
                <c:pt idx="1">
                  <c:v>130</c:v>
                </c:pt>
                <c:pt idx="2">
                  <c:v>80</c:v>
                </c:pt>
                <c:pt idx="3">
                  <c:v>29</c:v>
                </c:pt>
                <c:pt idx="4">
                  <c:v>123</c:v>
                </c:pt>
                <c:pt idx="5">
                  <c:v>80</c:v>
                </c:pt>
                <c:pt idx="6">
                  <c:v>31</c:v>
                </c:pt>
                <c:pt idx="7">
                  <c:v>313</c:v>
                </c:pt>
                <c:pt idx="8">
                  <c:v>150</c:v>
                </c:pt>
                <c:pt idx="9">
                  <c:v>83</c:v>
                </c:pt>
                <c:pt idx="10">
                  <c:v>876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809600"/>
        <c:axId val="90243072"/>
      </c:lineChart>
      <c:catAx>
        <c:axId val="5588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243072"/>
        <c:crosses val="autoZero"/>
        <c:auto val="1"/>
        <c:lblAlgn val="ctr"/>
        <c:lblOffset val="100"/>
        <c:noMultiLvlLbl val="0"/>
      </c:catAx>
      <c:valAx>
        <c:axId val="902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80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trimestre'!$C$24:$M$24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trimestre'!$C$25:$M$25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trimestre'!$C$26:$M$26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trimestre'!$C$27:$M$27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trimestre'!$C$28:$M$28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trimestre'!$C$22:$M$23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trimestre'!$C$29:$M$29</c:f>
              <c:numCache>
                <c:formatCode>General</c:formatCode>
                <c:ptCount val="11"/>
                <c:pt idx="0">
                  <c:v>14</c:v>
                </c:pt>
                <c:pt idx="1">
                  <c:v>46</c:v>
                </c:pt>
                <c:pt idx="2">
                  <c:v>24</c:v>
                </c:pt>
                <c:pt idx="3">
                  <c:v>11</c:v>
                </c:pt>
                <c:pt idx="4">
                  <c:v>37</c:v>
                </c:pt>
                <c:pt idx="5">
                  <c:v>31</c:v>
                </c:pt>
                <c:pt idx="6">
                  <c:v>12</c:v>
                </c:pt>
                <c:pt idx="7">
                  <c:v>31</c:v>
                </c:pt>
                <c:pt idx="8">
                  <c:v>32</c:v>
                </c:pt>
                <c:pt idx="9">
                  <c:v>37</c:v>
                </c:pt>
                <c:pt idx="10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812672"/>
        <c:axId val="90245376"/>
      </c:lineChart>
      <c:catAx>
        <c:axId val="5588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245376"/>
        <c:crosses val="autoZero"/>
        <c:auto val="1"/>
        <c:lblAlgn val="ctr"/>
        <c:lblOffset val="100"/>
        <c:noMultiLvlLbl val="0"/>
      </c:catAx>
      <c:valAx>
        <c:axId val="902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8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trimestre'!$C$34:$M$34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trimestre'!$C$35:$M$35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trimestre'!$C$36:$M$36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trimestre'!$C$37:$M$37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trimestre'!$C$38:$M$38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trimestre'!$C$32:$M$33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trimestre'!$C$39:$M$39</c:f>
              <c:numCache>
                <c:formatCode>General</c:formatCode>
                <c:ptCount val="11"/>
                <c:pt idx="0">
                  <c:v>6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  <c:pt idx="4">
                  <c:v>14</c:v>
                </c:pt>
                <c:pt idx="5">
                  <c:v>9</c:v>
                </c:pt>
                <c:pt idx="6">
                  <c:v>3</c:v>
                </c:pt>
                <c:pt idx="7">
                  <c:v>8</c:v>
                </c:pt>
                <c:pt idx="8">
                  <c:v>17</c:v>
                </c:pt>
                <c:pt idx="9">
                  <c:v>14</c:v>
                </c:pt>
                <c:pt idx="1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069696"/>
        <c:axId val="90247680"/>
      </c:barChart>
      <c:catAx>
        <c:axId val="5590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247680"/>
        <c:crosses val="autoZero"/>
        <c:auto val="1"/>
        <c:lblAlgn val="ctr"/>
        <c:lblOffset val="100"/>
        <c:noMultiLvlLbl val="0"/>
      </c:catAx>
      <c:valAx>
        <c:axId val="902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90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trimestre'!$C$44:$M$44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trimestre'!$C$45:$M$45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trimestre'!$C$46:$M$46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trimestre'!$C$47:$M$47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trimestre'!$C$48:$M$48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trimestre'!$C$42:$M$43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trimestre'!$C$49:$M$49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113728"/>
        <c:axId val="90249984"/>
      </c:lineChart>
      <c:catAx>
        <c:axId val="5591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249984"/>
        <c:crosses val="autoZero"/>
        <c:auto val="1"/>
        <c:lblAlgn val="ctr"/>
        <c:lblOffset val="100"/>
        <c:noMultiLvlLbl val="0"/>
      </c:catAx>
      <c:valAx>
        <c:axId val="902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91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trimestre'!$C$54:$M$54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trimestre'!$C$55:$M$55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trimestre'!$C$56:$M$56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trimestre'!$C$57:$M$57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trimestre'!$C$58:$M$58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trimestre'!$C$52:$M$53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trimestre'!$C$59:$M$59</c:f>
              <c:numCache>
                <c:formatCode>General</c:formatCode>
                <c:ptCount val="11"/>
                <c:pt idx="0">
                  <c:v>5</c:v>
                </c:pt>
                <c:pt idx="1">
                  <c:v>20</c:v>
                </c:pt>
                <c:pt idx="2">
                  <c:v>9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15</c:v>
                </c:pt>
                <c:pt idx="8">
                  <c:v>13</c:v>
                </c:pt>
                <c:pt idx="9">
                  <c:v>10</c:v>
                </c:pt>
                <c:pt idx="1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707200"/>
        <c:axId val="90301568"/>
      </c:barChart>
      <c:catAx>
        <c:axId val="5587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301568"/>
        <c:crosses val="autoZero"/>
        <c:auto val="1"/>
        <c:lblAlgn val="ctr"/>
        <c:lblOffset val="100"/>
        <c:noMultiLvlLbl val="0"/>
      </c:catAx>
      <c:valAx>
        <c:axId val="903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7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trimestre'!$C$64:$M$64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trimestre'!$C$65:$M$65</c:f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trimestre'!$C$66:$M$66</c:f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trimestre'!$C$67:$M$67</c:f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trimestre'!$C$68:$M$68</c:f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trimestre'!$C$62:$M$63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trimestre'!$C$69:$M$69</c:f>
              <c:numCache>
                <c:formatCode>General</c:formatCode>
                <c:ptCount val="11"/>
                <c:pt idx="0">
                  <c:v>10</c:v>
                </c:pt>
                <c:pt idx="1">
                  <c:v>173</c:v>
                </c:pt>
                <c:pt idx="2">
                  <c:v>102</c:v>
                </c:pt>
                <c:pt idx="3">
                  <c:v>8</c:v>
                </c:pt>
                <c:pt idx="4">
                  <c:v>126</c:v>
                </c:pt>
                <c:pt idx="5">
                  <c:v>110</c:v>
                </c:pt>
                <c:pt idx="6">
                  <c:v>7</c:v>
                </c:pt>
                <c:pt idx="7">
                  <c:v>80</c:v>
                </c:pt>
                <c:pt idx="8">
                  <c:v>137</c:v>
                </c:pt>
                <c:pt idx="9">
                  <c:v>25</c:v>
                </c:pt>
                <c:pt idx="10">
                  <c:v>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710272"/>
        <c:axId val="90303872"/>
      </c:lineChart>
      <c:catAx>
        <c:axId val="5587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303872"/>
        <c:crosses val="autoZero"/>
        <c:auto val="1"/>
        <c:lblAlgn val="ctr"/>
        <c:lblOffset val="100"/>
        <c:noMultiLvlLbl val="0"/>
      </c:catAx>
      <c:valAx>
        <c:axId val="903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87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trimestre'!$C$74:$M$74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trimestre'!$C$75:$M$75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trimestre'!$C$76:$M$76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trimestre'!$C$77:$M$77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trimestre'!$C$78:$M$78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trimestre'!$C$72:$M$73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trimestre'!$C$79:$M$79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37</c:v>
                </c:pt>
                <c:pt idx="5">
                  <c:v>7</c:v>
                </c:pt>
                <c:pt idx="6">
                  <c:v>5</c:v>
                </c:pt>
                <c:pt idx="7">
                  <c:v>59</c:v>
                </c:pt>
                <c:pt idx="8">
                  <c:v>3</c:v>
                </c:pt>
                <c:pt idx="9">
                  <c:v>9</c:v>
                </c:pt>
                <c:pt idx="10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548352"/>
        <c:axId val="90306176"/>
      </c:areaChart>
      <c:catAx>
        <c:axId val="5605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0306176"/>
        <c:crosses val="autoZero"/>
        <c:auto val="1"/>
        <c:lblAlgn val="ctr"/>
        <c:lblOffset val="100"/>
        <c:noMultiLvlLbl val="0"/>
      </c:catAx>
      <c:valAx>
        <c:axId val="903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0548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trimestre'!$C$84:$M$84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trimestre'!$C$85:$M$85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trimestre'!$C$86:$M$86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trimestre'!$C$87:$M$87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trimestre'!$C$88:$M$88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3 trimestre'!$C$82:$M$83</c:f>
              <c:multiLvlStrCache>
                <c:ptCount val="11"/>
                <c:lvl>
                  <c:pt idx="0">
                    <c:v>#</c:v>
                  </c:pt>
                  <c:pt idx="1">
                    <c:v>Hombres</c:v>
                  </c:pt>
                  <c:pt idx="2">
                    <c:v>mujeres</c:v>
                  </c:pt>
                  <c:pt idx="3">
                    <c:v>#</c:v>
                  </c:pt>
                  <c:pt idx="4">
                    <c:v>hombres</c:v>
                  </c:pt>
                  <c:pt idx="5">
                    <c:v>mujeres</c:v>
                  </c:pt>
                  <c:pt idx="6">
                    <c:v>#</c:v>
                  </c:pt>
                  <c:pt idx="7">
                    <c:v>hombres </c:v>
                  </c:pt>
                  <c:pt idx="8">
                    <c:v>mujeres</c:v>
                  </c:pt>
                  <c:pt idx="9">
                    <c:v># eventos </c:v>
                  </c:pt>
                  <c:pt idx="10">
                    <c:v>Participantes</c:v>
                  </c:pt>
                </c:lvl>
                <c:lvl>
                  <c:pt idx="0">
                    <c:v>Julio</c:v>
                  </c:pt>
                  <c:pt idx="3">
                    <c:v>Agosto</c:v>
                  </c:pt>
                  <c:pt idx="6">
                    <c:v>Septiembre</c:v>
                  </c:pt>
                  <c:pt idx="9">
                    <c:v>Total </c:v>
                  </c:pt>
                </c:lvl>
              </c:multiLvlStrCache>
            </c:multiLvlStrRef>
          </c:cat>
          <c:val>
            <c:numRef>
              <c:f>'Grafica 3 trimestre'!$C$89:$M$89</c:f>
              <c:numCache>
                <c:formatCode>General</c:formatCode>
                <c:ptCount val="11"/>
                <c:pt idx="0">
                  <c:v>2</c:v>
                </c:pt>
                <c:pt idx="1">
                  <c:v>35</c:v>
                </c:pt>
                <c:pt idx="2">
                  <c:v>43</c:v>
                </c:pt>
                <c:pt idx="3">
                  <c:v>6</c:v>
                </c:pt>
                <c:pt idx="4">
                  <c:v>104</c:v>
                </c:pt>
                <c:pt idx="5">
                  <c:v>110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</c:v>
                </c:pt>
                <c:pt idx="10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395776"/>
        <c:axId val="552583168"/>
      </c:barChart>
      <c:catAx>
        <c:axId val="5603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52583168"/>
        <c:crosses val="autoZero"/>
        <c:auto val="1"/>
        <c:lblAlgn val="ctr"/>
        <c:lblOffset val="100"/>
        <c:noMultiLvlLbl val="0"/>
      </c:catAx>
      <c:valAx>
        <c:axId val="5525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6039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732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05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377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275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871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73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81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680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2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032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376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EC11-3B4C-464B-B84D-6A56B31F0BF9}" type="datetimeFigureOut">
              <a:rPr lang="es-SV" smtClean="0"/>
              <a:t>08/01/2018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73E4-2EB6-4926-A676-43291CB62A9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96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21775" b="14840"/>
          <a:stretch/>
        </p:blipFill>
        <p:spPr>
          <a:xfrm>
            <a:off x="0" y="0"/>
            <a:ext cx="5849816" cy="4103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17" y="0"/>
            <a:ext cx="634218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8246" y="4583722"/>
            <a:ext cx="6178062" cy="1741305"/>
          </a:xfrm>
        </p:spPr>
        <p:txBody>
          <a:bodyPr>
            <a:normAutofit/>
          </a:bodyPr>
          <a:lstStyle/>
          <a:p>
            <a:r>
              <a:rPr lang="es-SV" sz="3500" dirty="0" smtClean="0"/>
              <a:t>Estadísticas</a:t>
            </a:r>
            <a:endParaRPr lang="es-SV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459414"/>
            <a:ext cx="5849816" cy="398585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Desarrollados en el tercer trimestre de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26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Eventos de Rendiciones de Cuentas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248162"/>
              </p:ext>
            </p:extLst>
          </p:nvPr>
        </p:nvGraphicFramePr>
        <p:xfrm>
          <a:off x="0" y="1353312"/>
          <a:ext cx="12192000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1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Rendiciones de cuenta en entregas de obras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14620"/>
              </p:ext>
            </p:extLst>
          </p:nvPr>
        </p:nvGraphicFramePr>
        <p:xfrm>
          <a:off x="0" y="1316736"/>
          <a:ext cx="12192000" cy="554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reuniones de Gabinetes Departamentales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679452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9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Gabinetes Móviles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71501"/>
              </p:ext>
            </p:extLst>
          </p:nvPr>
        </p:nvGraphicFramePr>
        <p:xfrm>
          <a:off x="0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Participación en Festivales del Buen Vivir y Gobernando con la Gente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58947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7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Acciones de acompañamiento al PES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30276"/>
              </p:ext>
            </p:extLst>
          </p:nvPr>
        </p:nvGraphicFramePr>
        <p:xfrm>
          <a:off x="0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9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Asambleas Ciudadanas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65861"/>
              </p:ext>
            </p:extLst>
          </p:nvPr>
        </p:nvGraphicFramePr>
        <p:xfrm>
          <a:off x="0" y="1962150"/>
          <a:ext cx="121920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6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Teléfono Abierto </a:t>
            </a:r>
            <a:endParaRPr lang="es-SV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215846"/>
              </p:ext>
            </p:extLst>
          </p:nvPr>
        </p:nvGraphicFramePr>
        <p:xfrm>
          <a:off x="1" y="1690688"/>
          <a:ext cx="1219200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5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Atenciones en el territorio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11057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Atenciones en las oficinas del VMOP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419995"/>
              </p:ext>
            </p:extLst>
          </p:nvPr>
        </p:nvGraphicFramePr>
        <p:xfrm>
          <a:off x="0" y="1930400"/>
          <a:ext cx="121920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Visitas Técnicas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76689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9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Visitas Sociales (diagnósticos)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985479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7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Audiencias 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865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4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Asambleas Comunitarias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27658"/>
              </p:ext>
            </p:extLst>
          </p:nvPr>
        </p:nvGraphicFramePr>
        <p:xfrm>
          <a:off x="0" y="1690688"/>
          <a:ext cx="12192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Mesas Técnicas Ciudadanas</a:t>
            </a:r>
            <a:endParaRPr lang="es-SV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08885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73</Words>
  <Application>Microsoft Office PowerPoint</Application>
  <PresentationFormat>Personalizado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Estadísticas</vt:lpstr>
      <vt:lpstr>Teléfono Abierto </vt:lpstr>
      <vt:lpstr>Atenciones en el territorio</vt:lpstr>
      <vt:lpstr>Atenciones en las oficinas del VMOP</vt:lpstr>
      <vt:lpstr>Visitas Técnicas </vt:lpstr>
      <vt:lpstr>Visitas Sociales (diagnósticos) </vt:lpstr>
      <vt:lpstr>Audiencias </vt:lpstr>
      <vt:lpstr>Asambleas Comunitarias</vt:lpstr>
      <vt:lpstr>Mesas Técnicas Ciudadanas</vt:lpstr>
      <vt:lpstr>Eventos de Rendiciones de Cuentas</vt:lpstr>
      <vt:lpstr>Rendiciones de cuenta en entregas de obras</vt:lpstr>
      <vt:lpstr>Participación en reuniones de Gabinetes Departamentales</vt:lpstr>
      <vt:lpstr>Participación en Gabinetes Móviles</vt:lpstr>
      <vt:lpstr>Participación en Festivales del Buen Vivir y Gobernando con la Gente</vt:lpstr>
      <vt:lpstr>Acciones de acompañamiento al PES</vt:lpstr>
      <vt:lpstr>Asambleas Ciudadanas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Lourdes Parada Alfaro</dc:creator>
  <cp:lastModifiedBy>NACH</cp:lastModifiedBy>
  <cp:revision>14</cp:revision>
  <dcterms:created xsi:type="dcterms:W3CDTF">2017-10-19T16:43:34Z</dcterms:created>
  <dcterms:modified xsi:type="dcterms:W3CDTF">2018-01-08T20:29:22Z</dcterms:modified>
</cp:coreProperties>
</file>