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theme/themeOverride6.xml" ContentType="application/vnd.openxmlformats-officedocument.themeOverride+xml"/>
  <Override PartName="/ppt/charts/chart10.xml" ContentType="application/vnd.openxmlformats-officedocument.drawingml.chart+xml"/>
  <Override PartName="/ppt/theme/themeOverride7.xml" ContentType="application/vnd.openxmlformats-officedocument.themeOverride+xml"/>
  <Override PartName="/ppt/charts/chart11.xml" ContentType="application/vnd.openxmlformats-officedocument.drawingml.chart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0" r:id="rId4"/>
    <p:sldId id="258" r:id="rId5"/>
    <p:sldId id="263" r:id="rId6"/>
    <p:sldId id="262" r:id="rId7"/>
    <p:sldId id="265" r:id="rId8"/>
    <p:sldId id="264" r:id="rId9"/>
    <p:sldId id="261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40" d="100"/>
          <a:sy n="40" d="100"/>
        </p:scale>
        <p:origin x="-2112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7.xml"/><Relationship Id="rId4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ColorStyle" Target="colors11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8.xml"/><Relationship Id="rId4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maria.parada\Desktop\Inf.%20Trimestre%20II\Inf%20MPC%20II%20trimestre%202017%20para%20OIR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maria.parada\Desktop\Inf.%20Trimestre%20II\Inf%20MPC%20II%20trimestre%202017%20para%20OIR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ria.parada\Desktop\Inf.%20Trimestre%20II\Inf%20MPC%20II%20trimestre%202017%20para%20OIR.xlsx" TargetMode="Externa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2.xml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3.xml"/><Relationship Id="rId4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4.xml"/><Relationship Id="rId4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5.xml"/><Relationship Id="rId4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6.xml"/><Relationship Id="rId4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s-SV" sz="1600" b="1"/>
              <a:t>Participación aproximada</a:t>
            </a:r>
            <a:r>
              <a:rPr lang="es-SV" sz="1600" b="1" baseline="0"/>
              <a:t> </a:t>
            </a:r>
            <a:r>
              <a:rPr lang="es-SV" sz="1600" b="1"/>
              <a:t>e</a:t>
            </a:r>
            <a:r>
              <a:rPr lang="es-SV" sz="1600" b="1" baseline="0"/>
              <a:t>n Foro de </a:t>
            </a:r>
            <a:r>
              <a:rPr lang="es-SV" sz="1600" b="1"/>
              <a:t>Rendición</a:t>
            </a:r>
            <a:r>
              <a:rPr lang="es-SV" sz="1600" b="1" baseline="0"/>
              <a:t> de Cuentas del 22 de junio 2017</a:t>
            </a:r>
            <a:endParaRPr lang="es-SV" sz="1600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17'!$P$97:$T$97</c:f>
              <c:strCache>
                <c:ptCount val="5"/>
                <c:pt idx="0">
                  <c:v># Rendición de Cuentas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17'!$P$98:$T$98</c:f>
              <c:numCache>
                <c:formatCode>General</c:formatCode>
                <c:ptCount val="5"/>
                <c:pt idx="0">
                  <c:v>1</c:v>
                </c:pt>
                <c:pt idx="1">
                  <c:v>500</c:v>
                </c:pt>
                <c:pt idx="2">
                  <c:v>750</c:v>
                </c:pt>
                <c:pt idx="3" formatCode="0">
                  <c:v>250</c:v>
                </c:pt>
                <c:pt idx="4">
                  <c:v>1500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554022912"/>
        <c:axId val="554234944"/>
      </c:barChart>
      <c:catAx>
        <c:axId val="55402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SV"/>
          </a:p>
        </c:txPr>
        <c:crossAx val="554234944"/>
        <c:crosses val="autoZero"/>
        <c:auto val="1"/>
        <c:lblAlgn val="ctr"/>
        <c:lblOffset val="100"/>
        <c:noMultiLvlLbl val="0"/>
      </c:catAx>
      <c:valAx>
        <c:axId val="5542349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4022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Atención</a:t>
            </a:r>
            <a:r>
              <a:rPr lang="es-SV" baseline="0" dirty="0"/>
              <a:t> Ciudadana en Gabinetes Móviles</a:t>
            </a:r>
            <a:endParaRPr lang="es-SV" dirty="0"/>
          </a:p>
        </c:rich>
      </c:tx>
      <c:layout>
        <c:manualLayout>
          <c:xMode val="edge"/>
          <c:yMode val="edge"/>
          <c:x val="0.31828455818022749"/>
          <c:y val="2.962962962962963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17'!$P$119:$T$119</c:f>
              <c:strCache>
                <c:ptCount val="5"/>
                <c:pt idx="0">
                  <c:v># Gabinetes Móviles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17'!$P$120:$T$120</c:f>
              <c:numCache>
                <c:formatCode>General</c:formatCode>
                <c:ptCount val="5"/>
                <c:pt idx="0">
                  <c:v>3</c:v>
                </c:pt>
                <c:pt idx="1">
                  <c:v>25</c:v>
                </c:pt>
                <c:pt idx="2">
                  <c:v>31</c:v>
                </c:pt>
                <c:pt idx="3">
                  <c:v>4</c:v>
                </c:pt>
                <c:pt idx="4">
                  <c:v>60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92063232"/>
        <c:axId val="60941440"/>
      </c:barChart>
      <c:catAx>
        <c:axId val="92063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0941440"/>
        <c:crosses val="autoZero"/>
        <c:auto val="1"/>
        <c:lblAlgn val="ctr"/>
        <c:lblOffset val="100"/>
        <c:noMultiLvlLbl val="0"/>
      </c:catAx>
      <c:valAx>
        <c:axId val="6094144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92063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ACOMPAÑAMIENTO</a:t>
            </a:r>
            <a:r>
              <a:rPr lang="es-SV" baseline="0"/>
              <a:t> EN plan el salvador seguro</a:t>
            </a:r>
            <a:endParaRPr lang="es-SV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17'!$P$133:$T$133</c:f>
              <c:strCache>
                <c:ptCount val="5"/>
                <c:pt idx="0">
                  <c:v># eventos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17'!$P$134:$T$134</c:f>
              <c:numCache>
                <c:formatCode>General</c:formatCode>
                <c:ptCount val="5"/>
                <c:pt idx="0">
                  <c:v>2</c:v>
                </c:pt>
                <c:pt idx="1">
                  <c:v>0</c:v>
                </c:pt>
                <c:pt idx="2">
                  <c:v>12</c:v>
                </c:pt>
                <c:pt idx="3">
                  <c:v>0</c:v>
                </c:pt>
                <c:pt idx="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92065280"/>
        <c:axId val="60943744"/>
      </c:barChart>
      <c:catAx>
        <c:axId val="9206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0943744"/>
        <c:crosses val="autoZero"/>
        <c:auto val="1"/>
        <c:lblAlgn val="ctr"/>
        <c:lblOffset val="100"/>
        <c:noMultiLvlLbl val="0"/>
      </c:catAx>
      <c:valAx>
        <c:axId val="60943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9206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Atención en la Oficina (instalaciones de UGS)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17'!$P$42:$T$42</c:f>
              <c:strCache>
                <c:ptCount val="5"/>
                <c:pt idx="0">
                  <c:v># Atenciones Oficina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17'!$P$43:$T$43</c:f>
              <c:numCache>
                <c:formatCode>General</c:formatCode>
                <c:ptCount val="5"/>
                <c:pt idx="0">
                  <c:v>40</c:v>
                </c:pt>
                <c:pt idx="1">
                  <c:v>43</c:v>
                </c:pt>
                <c:pt idx="2">
                  <c:v>106</c:v>
                </c:pt>
                <c:pt idx="3">
                  <c:v>12</c:v>
                </c:pt>
                <c:pt idx="4">
                  <c:v>161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4023936"/>
        <c:axId val="554236672"/>
      </c:barChart>
      <c:catAx>
        <c:axId val="55402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SV"/>
          </a:p>
        </c:txPr>
        <c:crossAx val="554236672"/>
        <c:crosses val="autoZero"/>
        <c:auto val="1"/>
        <c:lblAlgn val="ctr"/>
        <c:lblOffset val="100"/>
        <c:noMultiLvlLbl val="0"/>
      </c:catAx>
      <c:valAx>
        <c:axId val="554236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54023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Atención</a:t>
            </a:r>
            <a:r>
              <a:rPr lang="es-SV" baseline="0"/>
              <a:t> en el territorio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17'!$P$19:$T$19</c:f>
              <c:strCache>
                <c:ptCount val="5"/>
                <c:pt idx="0">
                  <c:v># Atenciones Territorio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17'!$P$20:$T$20</c:f>
              <c:numCache>
                <c:formatCode>General</c:formatCode>
                <c:ptCount val="5"/>
                <c:pt idx="0">
                  <c:v>16</c:v>
                </c:pt>
                <c:pt idx="1">
                  <c:v>32</c:v>
                </c:pt>
                <c:pt idx="2">
                  <c:v>56</c:v>
                </c:pt>
                <c:pt idx="3">
                  <c:v>10</c:v>
                </c:pt>
                <c:pt idx="4">
                  <c:v>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2264960"/>
        <c:axId val="56885824"/>
      </c:barChart>
      <c:catAx>
        <c:axId val="52264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6885824"/>
        <c:crosses val="autoZero"/>
        <c:auto val="1"/>
        <c:lblAlgn val="ctr"/>
        <c:lblOffset val="100"/>
        <c:noMultiLvlLbl val="0"/>
      </c:catAx>
      <c:valAx>
        <c:axId val="56885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2264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INSPECCIONES</a:t>
            </a:r>
            <a:r>
              <a:rPr lang="es-SV" baseline="0" dirty="0"/>
              <a:t> </a:t>
            </a:r>
            <a:r>
              <a:rPr lang="es-SV" baseline="0" dirty="0" smtClean="0"/>
              <a:t>TÉCNICAS SOCIALES</a:t>
            </a:r>
            <a:endParaRPr lang="es-SV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'Graficas II trimestre 17'!$P$53:$T$53</c:f>
              <c:strCache>
                <c:ptCount val="5"/>
                <c:pt idx="0">
                  <c:v># Inspecciones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17'!$P$54:$T$54</c:f>
              <c:numCache>
                <c:formatCode>General</c:formatCode>
                <c:ptCount val="5"/>
                <c:pt idx="0">
                  <c:v>12</c:v>
                </c:pt>
                <c:pt idx="1">
                  <c:v>7</c:v>
                </c:pt>
                <c:pt idx="2">
                  <c:v>44</c:v>
                </c:pt>
                <c:pt idx="3">
                  <c:v>3</c:v>
                </c:pt>
                <c:pt idx="4">
                  <c:v>54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AUDIENCIAS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17'!$P$72:$T$72</c:f>
              <c:strCache>
                <c:ptCount val="5"/>
                <c:pt idx="0">
                  <c:v># Audiencias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17'!$P$73:$T$73</c:f>
              <c:numCache>
                <c:formatCode>General</c:formatCode>
                <c:ptCount val="5"/>
                <c:pt idx="0">
                  <c:v>13</c:v>
                </c:pt>
                <c:pt idx="1">
                  <c:v>0</c:v>
                </c:pt>
                <c:pt idx="2">
                  <c:v>87</c:v>
                </c:pt>
                <c:pt idx="3">
                  <c:v>0</c:v>
                </c:pt>
                <c:pt idx="4">
                  <c:v>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268544"/>
        <c:axId val="56891008"/>
      </c:barChart>
      <c:catAx>
        <c:axId val="5226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6891008"/>
        <c:crosses val="autoZero"/>
        <c:auto val="1"/>
        <c:lblAlgn val="ctr"/>
        <c:lblOffset val="100"/>
        <c:noMultiLvlLbl val="0"/>
      </c:catAx>
      <c:valAx>
        <c:axId val="568910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2268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ASAMBLEAS COMUNITARIAS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000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17'!$P$82:$T$82</c:f>
              <c:strCache>
                <c:ptCount val="5"/>
                <c:pt idx="0">
                  <c:v># Asambleas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17'!$P$83:$T$83</c:f>
              <c:numCache>
                <c:formatCode>General</c:formatCode>
                <c:ptCount val="5"/>
                <c:pt idx="0">
                  <c:v>12</c:v>
                </c:pt>
                <c:pt idx="1">
                  <c:v>27</c:v>
                </c:pt>
                <c:pt idx="2">
                  <c:v>91</c:v>
                </c:pt>
                <c:pt idx="3">
                  <c:v>3</c:v>
                </c:pt>
                <c:pt idx="4">
                  <c:v>121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855808"/>
        <c:axId val="51355648"/>
      </c:barChart>
      <c:catAx>
        <c:axId val="6085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355648"/>
        <c:crosses val="autoZero"/>
        <c:auto val="1"/>
        <c:lblAlgn val="ctr"/>
        <c:lblOffset val="100"/>
        <c:noMultiLvlLbl val="0"/>
      </c:catAx>
      <c:valAx>
        <c:axId val="51355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0855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MESAS TÉCNICAS PARA SEGUIMIENTO DE CASOS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B9BD5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17'!$P$91:$T$91</c:f>
              <c:strCache>
                <c:ptCount val="5"/>
                <c:pt idx="0">
                  <c:v># mesas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17'!$P$92:$T$92</c:f>
              <c:numCache>
                <c:formatCode>General</c:formatCode>
                <c:ptCount val="5"/>
                <c:pt idx="0">
                  <c:v>5</c:v>
                </c:pt>
                <c:pt idx="1">
                  <c:v>9</c:v>
                </c:pt>
                <c:pt idx="2">
                  <c:v>38</c:v>
                </c:pt>
                <c:pt idx="3">
                  <c:v>5</c:v>
                </c:pt>
                <c:pt idx="4">
                  <c:v>52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60857856"/>
        <c:axId val="51357952"/>
      </c:barChart>
      <c:catAx>
        <c:axId val="6085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357952"/>
        <c:crosses val="autoZero"/>
        <c:auto val="1"/>
        <c:lblAlgn val="ctr"/>
        <c:lblOffset val="100"/>
        <c:noMultiLvlLbl val="0"/>
      </c:catAx>
      <c:valAx>
        <c:axId val="51357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0857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1800" b="1"/>
              <a:t>Reuniones</a:t>
            </a:r>
            <a:r>
              <a:rPr lang="es-SV" sz="1800" b="1" baseline="0"/>
              <a:t> de Gabinete Departamental</a:t>
            </a:r>
            <a:endParaRPr lang="es-SV" sz="1800" b="1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17'!$P$111:$T$111</c:f>
              <c:strCache>
                <c:ptCount val="5"/>
                <c:pt idx="0">
                  <c:v># RGD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17'!$P$112:$T$112</c:f>
              <c:numCache>
                <c:formatCode>General</c:formatCode>
                <c:ptCount val="5"/>
                <c:pt idx="0">
                  <c:v>3</c:v>
                </c:pt>
                <c:pt idx="1">
                  <c:v>0</c:v>
                </c:pt>
                <c:pt idx="2">
                  <c:v>35</c:v>
                </c:pt>
                <c:pt idx="3">
                  <c:v>0</c:v>
                </c:pt>
                <c:pt idx="4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7598592"/>
        <c:axId val="51360256"/>
      </c:barChart>
      <c:catAx>
        <c:axId val="87598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360256"/>
        <c:crosses val="autoZero"/>
        <c:auto val="1"/>
        <c:lblAlgn val="ctr"/>
        <c:lblOffset val="100"/>
        <c:noMultiLvlLbl val="0"/>
      </c:catAx>
      <c:valAx>
        <c:axId val="51360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87598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s-SV" sz="2400"/>
              <a:t>Atención</a:t>
            </a:r>
            <a:r>
              <a:rPr lang="es-SV" sz="2400" baseline="0"/>
              <a:t> ciudadana en Festivales del Buen Vivir</a:t>
            </a:r>
            <a:endParaRPr lang="es-SV" sz="24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17'!$P$125:$T$125</c:f>
              <c:strCache>
                <c:ptCount val="5"/>
                <c:pt idx="0">
                  <c:v># Festivales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17'!$P$126:$T$126</c:f>
              <c:numCache>
                <c:formatCode>General</c:formatCode>
                <c:ptCount val="5"/>
                <c:pt idx="0">
                  <c:v>3</c:v>
                </c:pt>
                <c:pt idx="1">
                  <c:v>97</c:v>
                </c:pt>
                <c:pt idx="2">
                  <c:v>88</c:v>
                </c:pt>
                <c:pt idx="3">
                  <c:v>49</c:v>
                </c:pt>
                <c:pt idx="4">
                  <c:v>234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87600640"/>
        <c:axId val="51362560"/>
      </c:barChart>
      <c:catAx>
        <c:axId val="876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362560"/>
        <c:crosses val="autoZero"/>
        <c:auto val="1"/>
        <c:lblAlgn val="ctr"/>
        <c:lblOffset val="100"/>
        <c:noMultiLvlLbl val="0"/>
      </c:catAx>
      <c:valAx>
        <c:axId val="513625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760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0.07431</cdr:x>
      <cdr:y>0.06065</cdr:y>
    </cdr:from>
    <cdr:to>
      <cdr:x>0.93681</cdr:x>
      <cdr:y>0.25394</cdr:y>
    </cdr:to>
    <cdr:sp macro="" textlink="">
      <cdr:nvSpPr>
        <cdr:cNvPr id="2" name="Título 1"/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679450" y="415926"/>
          <a:ext cx="7886700" cy="13255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ctr">
          <a:normAutofit/>
        </a:bodyPr>
        <a:lstStyle xmlns:a="http://schemas.openxmlformats.org/drawingml/2006/main">
          <a:lvl1pPr algn="l" defTabSz="914400" rtl="0" eaLnBrk="1" latinLnBrk="0" hangingPunct="1">
            <a:lnSpc>
              <a:spcPct val="90000"/>
            </a:lnSpc>
            <a:spcBef>
              <a:spcPct val="0"/>
            </a:spcBef>
            <a:buNone/>
            <a:defRPr sz="4400" kern="1200">
              <a:solidFill>
                <a:schemeClr val="tx1"/>
              </a:solidFill>
              <a:latin typeface="+mj-lt"/>
              <a:ea typeface="+mj-ea"/>
              <a:cs typeface="+mj-cs"/>
            </a:defRPr>
          </a:lvl1pPr>
        </a:lstStyle>
        <a:p xmlns:a="http://schemas.openxmlformats.org/drawingml/2006/main">
          <a:endParaRPr lang="es-SV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5244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530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0786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4728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710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7172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0622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0540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247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6464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148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46D98-51A8-4175-BB54-CEABB7101F7C}" type="datetimeFigureOut">
              <a:rPr lang="es-SV" smtClean="0"/>
              <a:t>08/01/2018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399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35899">
            <a:off x="583290" y="1144850"/>
            <a:ext cx="8111705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2557"/>
            <a:ext cx="4414271" cy="1316685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s-SV" sz="3200" dirty="0" smtClean="0"/>
              <a:t>Estadísticas de </a:t>
            </a:r>
            <a:r>
              <a:rPr lang="es-SV" sz="3200" dirty="0" smtClean="0"/>
              <a:t>Participación ciudadana en el Ministerio de Obras Públicas</a:t>
            </a:r>
            <a:endParaRPr lang="es-SV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562600" y="6488450"/>
            <a:ext cx="3581400" cy="322385"/>
          </a:xfrm>
        </p:spPr>
        <p:txBody>
          <a:bodyPr>
            <a:normAutofit fontScale="85000" lnSpcReduction="20000"/>
          </a:bodyPr>
          <a:lstStyle/>
          <a:p>
            <a:r>
              <a:rPr lang="es-SV" dirty="0" smtClean="0"/>
              <a:t>Abril, mayo y junio 2017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375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950050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181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16222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384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491837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737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9483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983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541711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279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04130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324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26203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40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82080"/>
              </p:ext>
            </p:extLst>
          </p:nvPr>
        </p:nvGraphicFramePr>
        <p:xfrm>
          <a:off x="0" y="1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68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534943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556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206040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938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64642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114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91</Words>
  <Application>Microsoft Office PowerPoint</Application>
  <PresentationFormat>Presentación en pantalla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Estadísticas de Participación ciudadana en el Ministerio de Obras Públicas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Lourdes Parada Alfaro</dc:creator>
  <cp:lastModifiedBy>NACH</cp:lastModifiedBy>
  <cp:revision>17</cp:revision>
  <dcterms:created xsi:type="dcterms:W3CDTF">2017-07-17T20:02:31Z</dcterms:created>
  <dcterms:modified xsi:type="dcterms:W3CDTF">2018-01-08T20:42:38Z</dcterms:modified>
</cp:coreProperties>
</file>