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7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8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9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7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8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>
        <p:scale>
          <a:sx n="75" d="100"/>
          <a:sy n="75" d="100"/>
        </p:scale>
        <p:origin x="1278" y="3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Quezada\Desktop\Bases%20UAIP%20completa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Quezada\Desktop\Bases%20UAIP%20completa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Quezada\Desktop\Bases%20UAIP%20completa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Quezada\Desktop\Bases%20UAIP%20completa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Quezada\Desktop\Bases%20UAIP%20completa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Quezada\Desktop\Bases%20UAIP%20completa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Quezada\Desktop\Bases%20UAIP%20completa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Quezada\Desktop\Bases%20UAIP%20completa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Quezada\Desktop\Bases%20UAIP%20completa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Quezada\Desktop\Bases%20UAIP%20completa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Quezada\Desktop\Bases%20UAIP%20completa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Quezada\Desktop\Bases%20UAIP%20completa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Quezada\Desktop\Bases%20UAIP%20completa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Quezada\Desktop\Bases%20UAIP%20completa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Quezada\Desktop\Bases%20UAIP%20completa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Quezada\Desktop\Bases%20UAIP%20completa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Quezada\Desktop\Bases%20UAIP%20completa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Quezada\Desktop\Bases%20UAIP%20completa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s-ES"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/>
              <a:t>Por</a:t>
            </a:r>
            <a:r>
              <a:rPr lang="es-SV" b="1" baseline="0"/>
              <a:t> Sexo</a:t>
            </a:r>
            <a:endParaRPr lang="es-SV" b="1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'Por Sexo'!$B$4</c:f>
              <c:strCache>
                <c:ptCount val="1"/>
                <c:pt idx="0">
                  <c:v>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'Por Sexo'!$C$3:$R$3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'Por Sexo'!$C$4:$R$4</c:f>
              <c:numCache>
                <c:formatCode>General</c:formatCode>
                <c:ptCount val="16"/>
                <c:pt idx="0">
                  <c:v>1</c:v>
                </c:pt>
                <c:pt idx="1">
                  <c:v>2</c:v>
                </c:pt>
                <c:pt idx="3">
                  <c:v>4</c:v>
                </c:pt>
                <c:pt idx="4">
                  <c:v>1</c:v>
                </c:pt>
                <c:pt idx="5">
                  <c:v>5</c:v>
                </c:pt>
                <c:pt idx="6">
                  <c:v>3</c:v>
                </c:pt>
                <c:pt idx="7">
                  <c:v>4</c:v>
                </c:pt>
                <c:pt idx="8">
                  <c:v>7</c:v>
                </c:pt>
                <c:pt idx="9">
                  <c:v>5</c:v>
                </c:pt>
                <c:pt idx="10">
                  <c:v>7</c:v>
                </c:pt>
                <c:pt idx="11">
                  <c:v>14</c:v>
                </c:pt>
                <c:pt idx="12">
                  <c:v>7</c:v>
                </c:pt>
                <c:pt idx="13">
                  <c:v>4</c:v>
                </c:pt>
                <c:pt idx="14">
                  <c:v>8</c:v>
                </c:pt>
                <c:pt idx="15">
                  <c:v>72</c:v>
                </c:pt>
              </c:numCache>
            </c:numRef>
          </c:val>
        </c:ser>
        <c:ser>
          <c:idx val="1"/>
          <c:order val="1"/>
          <c:tx>
            <c:strRef>
              <c:f>'Por Sexo'!$B$5</c:f>
              <c:strCache>
                <c:ptCount val="1"/>
                <c:pt idx="0">
                  <c:v>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'Por Sexo'!$C$3:$R$3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'Por Sexo'!$C$5:$R$5</c:f>
              <c:numCache>
                <c:formatCode>General</c:formatCode>
                <c:ptCount val="16"/>
                <c:pt idx="0">
                  <c:v>9</c:v>
                </c:pt>
                <c:pt idx="1">
                  <c:v>3</c:v>
                </c:pt>
                <c:pt idx="2">
                  <c:v>3</c:v>
                </c:pt>
                <c:pt idx="3">
                  <c:v>2</c:v>
                </c:pt>
                <c:pt idx="4">
                  <c:v>6</c:v>
                </c:pt>
                <c:pt idx="5">
                  <c:v>6</c:v>
                </c:pt>
                <c:pt idx="6">
                  <c:v>5</c:v>
                </c:pt>
                <c:pt idx="7">
                  <c:v>4</c:v>
                </c:pt>
                <c:pt idx="8">
                  <c:v>11</c:v>
                </c:pt>
                <c:pt idx="9">
                  <c:v>16</c:v>
                </c:pt>
                <c:pt idx="10">
                  <c:v>6</c:v>
                </c:pt>
                <c:pt idx="11">
                  <c:v>8</c:v>
                </c:pt>
                <c:pt idx="12">
                  <c:v>5</c:v>
                </c:pt>
                <c:pt idx="13">
                  <c:v>4</c:v>
                </c:pt>
                <c:pt idx="14">
                  <c:v>4</c:v>
                </c:pt>
                <c:pt idx="15">
                  <c:v>92</c:v>
                </c:pt>
              </c:numCache>
            </c:numRef>
          </c:val>
        </c:ser>
        <c:ser>
          <c:idx val="2"/>
          <c:order val="2"/>
          <c:tx>
            <c:strRef>
              <c:f>'Por Sexo'!$B$6</c:f>
              <c:strCache>
                <c:ptCount val="1"/>
                <c:pt idx="0">
                  <c:v>No Espesif.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'Por Sexo'!$C$3:$R$3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'Por Sexo'!$C$6:$R$6</c:f>
              <c:numCache>
                <c:formatCode>General</c:formatCode>
                <c:ptCount val="16"/>
                <c:pt idx="12">
                  <c:v>2</c:v>
                </c:pt>
                <c:pt idx="15">
                  <c:v>2</c:v>
                </c:pt>
              </c:numCache>
            </c:numRef>
          </c:val>
        </c:ser>
        <c:ser>
          <c:idx val="3"/>
          <c:order val="3"/>
          <c:tx>
            <c:strRef>
              <c:f>'Por Sexo'!$B$7</c:f>
              <c:strCache>
                <c:ptCount val="1"/>
                <c:pt idx="0">
                  <c:v>Totales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'Por Sexo'!$C$3:$R$3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'Por Sexo'!$C$7:$R$7</c:f>
              <c:numCache>
                <c:formatCode>General</c:formatCode>
                <c:ptCount val="16"/>
                <c:pt idx="0">
                  <c:v>10</c:v>
                </c:pt>
                <c:pt idx="1">
                  <c:v>5</c:v>
                </c:pt>
                <c:pt idx="2">
                  <c:v>3</c:v>
                </c:pt>
                <c:pt idx="3">
                  <c:v>6</c:v>
                </c:pt>
                <c:pt idx="4">
                  <c:v>7</c:v>
                </c:pt>
                <c:pt idx="5">
                  <c:v>11</c:v>
                </c:pt>
                <c:pt idx="6">
                  <c:v>8</c:v>
                </c:pt>
                <c:pt idx="7">
                  <c:v>8</c:v>
                </c:pt>
                <c:pt idx="8">
                  <c:v>18</c:v>
                </c:pt>
                <c:pt idx="9">
                  <c:v>21</c:v>
                </c:pt>
                <c:pt idx="10">
                  <c:v>13</c:v>
                </c:pt>
                <c:pt idx="11">
                  <c:v>22</c:v>
                </c:pt>
                <c:pt idx="12">
                  <c:v>14</c:v>
                </c:pt>
                <c:pt idx="13">
                  <c:v>8</c:v>
                </c:pt>
                <c:pt idx="14">
                  <c:v>12</c:v>
                </c:pt>
                <c:pt idx="15">
                  <c:v>166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1739615664"/>
        <c:axId val="-1739625456"/>
      </c:barChart>
      <c:catAx>
        <c:axId val="-1739615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-1739625456"/>
        <c:crosses val="autoZero"/>
        <c:auto val="1"/>
        <c:lblAlgn val="ctr"/>
        <c:lblOffset val="100"/>
        <c:noMultiLvlLbl val="0"/>
      </c:catAx>
      <c:valAx>
        <c:axId val="-17396254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-1739615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s-ES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/>
              <a:t>Nivel</a:t>
            </a:r>
            <a:r>
              <a:rPr lang="es-SV" baseline="0"/>
              <a:t> Academico</a:t>
            </a:r>
            <a:endParaRPr lang="es-SV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'Nivel Academico'!$B$4</c:f>
              <c:strCache>
                <c:ptCount val="1"/>
                <c:pt idx="0">
                  <c:v>Postgrado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'Nivel Academico'!$C$3:$Q$3</c:f>
              <c:strCache>
                <c:ptCount val="15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</c:strCache>
            </c:strRef>
          </c:cat>
          <c:val>
            <c:numRef>
              <c:f>'Nivel Academico'!$C$4:$Q$4</c:f>
              <c:numCache>
                <c:formatCode>General</c:formatCode>
                <c:ptCount val="15"/>
                <c:pt idx="8">
                  <c:v>2</c:v>
                </c:pt>
                <c:pt idx="9">
                  <c:v>1</c:v>
                </c:pt>
                <c:pt idx="12">
                  <c:v>5</c:v>
                </c:pt>
                <c:pt idx="13">
                  <c:v>1</c:v>
                </c:pt>
                <c:pt idx="14">
                  <c:v>1</c:v>
                </c:pt>
              </c:numCache>
            </c:numRef>
          </c:val>
        </c:ser>
        <c:ser>
          <c:idx val="1"/>
          <c:order val="1"/>
          <c:tx>
            <c:strRef>
              <c:f>'Nivel Academico'!$B$5</c:f>
              <c:strCache>
                <c:ptCount val="1"/>
                <c:pt idx="0">
                  <c:v>Bachillerato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'Nivel Academico'!$C$3:$Q$3</c:f>
              <c:strCache>
                <c:ptCount val="15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</c:strCache>
            </c:strRef>
          </c:cat>
          <c:val>
            <c:numRef>
              <c:f>'Nivel Academico'!$C$5:$Q$5</c:f>
              <c:numCache>
                <c:formatCode>General</c:formatCode>
                <c:ptCount val="15"/>
                <c:pt idx="3">
                  <c:v>1</c:v>
                </c:pt>
                <c:pt idx="5">
                  <c:v>1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4</c:v>
                </c:pt>
                <c:pt idx="14">
                  <c:v>1</c:v>
                </c:pt>
              </c:numCache>
            </c:numRef>
          </c:val>
        </c:ser>
        <c:ser>
          <c:idx val="2"/>
          <c:order val="2"/>
          <c:tx>
            <c:strRef>
              <c:f>'Nivel Academico'!$B$6</c:f>
              <c:strCache>
                <c:ptCount val="1"/>
                <c:pt idx="0">
                  <c:v>No especificado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'Nivel Academico'!$C$3:$Q$3</c:f>
              <c:strCache>
                <c:ptCount val="15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</c:strCache>
            </c:strRef>
          </c:cat>
          <c:val>
            <c:numRef>
              <c:f>'Nivel Academico'!$C$6:$Q$6</c:f>
              <c:numCache>
                <c:formatCode>General</c:formatCode>
                <c:ptCount val="15"/>
                <c:pt idx="9">
                  <c:v>1</c:v>
                </c:pt>
                <c:pt idx="12">
                  <c:v>2</c:v>
                </c:pt>
                <c:pt idx="14">
                  <c:v>1</c:v>
                </c:pt>
              </c:numCache>
            </c:numRef>
          </c:val>
        </c:ser>
        <c:ser>
          <c:idx val="3"/>
          <c:order val="3"/>
          <c:tx>
            <c:strRef>
              <c:f>'Nivel Academico'!$B$7</c:f>
              <c:strCache>
                <c:ptCount val="1"/>
                <c:pt idx="0">
                  <c:v>Postgrado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'Nivel Academico'!$C$3:$Q$3</c:f>
              <c:strCache>
                <c:ptCount val="15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</c:strCache>
            </c:strRef>
          </c:cat>
          <c:val>
            <c:numRef>
              <c:f>'Nivel Academico'!$C$7:$Q$7</c:f>
              <c:numCache>
                <c:formatCode>General</c:formatCode>
                <c:ptCount val="15"/>
                <c:pt idx="0">
                  <c:v>1</c:v>
                </c:pt>
                <c:pt idx="1">
                  <c:v>2</c:v>
                </c:pt>
                <c:pt idx="3">
                  <c:v>1</c:v>
                </c:pt>
                <c:pt idx="5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2</c:v>
                </c:pt>
                <c:pt idx="10">
                  <c:v>3</c:v>
                </c:pt>
                <c:pt idx="11">
                  <c:v>2</c:v>
                </c:pt>
                <c:pt idx="12">
                  <c:v>1</c:v>
                </c:pt>
              </c:numCache>
            </c:numRef>
          </c:val>
        </c:ser>
        <c:ser>
          <c:idx val="4"/>
          <c:order val="4"/>
          <c:tx>
            <c:strRef>
              <c:f>'Nivel Academico'!$B$8</c:f>
              <c:strCache>
                <c:ptCount val="1"/>
                <c:pt idx="0">
                  <c:v>Superior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'Nivel Academico'!$C$3:$Q$3</c:f>
              <c:strCache>
                <c:ptCount val="15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</c:strCache>
            </c:strRef>
          </c:cat>
          <c:val>
            <c:numRef>
              <c:f>'Nivel Academico'!$C$8:$Q$8</c:f>
              <c:numCache>
                <c:formatCode>General</c:formatCode>
                <c:ptCount val="15"/>
                <c:pt idx="0">
                  <c:v>1</c:v>
                </c:pt>
                <c:pt idx="11">
                  <c:v>1</c:v>
                </c:pt>
              </c:numCache>
            </c:numRef>
          </c:val>
        </c:ser>
        <c:ser>
          <c:idx val="5"/>
          <c:order val="5"/>
          <c:tx>
            <c:strRef>
              <c:f>'Nivel Academico'!$B$9</c:f>
              <c:strCache>
                <c:ptCount val="1"/>
                <c:pt idx="0">
                  <c:v>Universitaria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'Nivel Academico'!$C$3:$Q$3</c:f>
              <c:strCache>
                <c:ptCount val="15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</c:strCache>
            </c:strRef>
          </c:cat>
          <c:val>
            <c:numRef>
              <c:f>'Nivel Academico'!$C$9:$Q$9</c:f>
              <c:numCache>
                <c:formatCode>General</c:formatCode>
                <c:ptCount val="15"/>
                <c:pt idx="0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3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4</c:v>
                </c:pt>
                <c:pt idx="10">
                  <c:v>4</c:v>
                </c:pt>
                <c:pt idx="11">
                  <c:v>7</c:v>
                </c:pt>
                <c:pt idx="12">
                  <c:v>4</c:v>
                </c:pt>
                <c:pt idx="13">
                  <c:v>4</c:v>
                </c:pt>
                <c:pt idx="14">
                  <c:v>5</c:v>
                </c:pt>
              </c:numCache>
            </c:numRef>
          </c:val>
        </c:ser>
        <c:ser>
          <c:idx val="6"/>
          <c:order val="6"/>
          <c:tx>
            <c:strRef>
              <c:f>'Nivel Academico'!$B$10</c:f>
              <c:strCache>
                <c:ptCount val="1"/>
                <c:pt idx="0">
                  <c:v>Universitario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'Nivel Academico'!$C$3:$Q$3</c:f>
              <c:strCache>
                <c:ptCount val="15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</c:strCache>
            </c:strRef>
          </c:cat>
          <c:val>
            <c:numRef>
              <c:f>'Nivel Academico'!$C$10:$Q$10</c:f>
              <c:numCache>
                <c:formatCode>General</c:formatCode>
                <c:ptCount val="15"/>
                <c:pt idx="0">
                  <c:v>7</c:v>
                </c:pt>
                <c:pt idx="1">
                  <c:v>3</c:v>
                </c:pt>
                <c:pt idx="2">
                  <c:v>3</c:v>
                </c:pt>
                <c:pt idx="3">
                  <c:v>2</c:v>
                </c:pt>
                <c:pt idx="4">
                  <c:v>6</c:v>
                </c:pt>
                <c:pt idx="5">
                  <c:v>5</c:v>
                </c:pt>
                <c:pt idx="6">
                  <c:v>7</c:v>
                </c:pt>
                <c:pt idx="7">
                  <c:v>4</c:v>
                </c:pt>
                <c:pt idx="8">
                  <c:v>13</c:v>
                </c:pt>
                <c:pt idx="9">
                  <c:v>12</c:v>
                </c:pt>
                <c:pt idx="10">
                  <c:v>5</c:v>
                </c:pt>
                <c:pt idx="11">
                  <c:v>8</c:v>
                </c:pt>
                <c:pt idx="12">
                  <c:v>2</c:v>
                </c:pt>
                <c:pt idx="13">
                  <c:v>3</c:v>
                </c:pt>
                <c:pt idx="14">
                  <c:v>4</c:v>
                </c:pt>
              </c:numCache>
            </c:numRef>
          </c:val>
        </c:ser>
        <c:ser>
          <c:idx val="7"/>
          <c:order val="7"/>
          <c:tx>
            <c:strRef>
              <c:f>'Nivel Academico'!$B$11</c:f>
              <c:strCache>
                <c:ptCount val="1"/>
                <c:pt idx="0">
                  <c:v>Total general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'Nivel Academico'!$C$3:$Q$3</c:f>
              <c:strCache>
                <c:ptCount val="15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</c:strCache>
            </c:strRef>
          </c:cat>
          <c:val>
            <c:numRef>
              <c:f>'Nivel Academico'!$C$11:$Q$11</c:f>
              <c:numCache>
                <c:formatCode>General</c:formatCode>
                <c:ptCount val="15"/>
                <c:pt idx="0">
                  <c:v>10</c:v>
                </c:pt>
                <c:pt idx="1">
                  <c:v>5</c:v>
                </c:pt>
                <c:pt idx="2">
                  <c:v>3</c:v>
                </c:pt>
                <c:pt idx="3">
                  <c:v>6</c:v>
                </c:pt>
                <c:pt idx="4">
                  <c:v>7</c:v>
                </c:pt>
                <c:pt idx="5">
                  <c:v>11</c:v>
                </c:pt>
                <c:pt idx="6">
                  <c:v>8</c:v>
                </c:pt>
                <c:pt idx="7">
                  <c:v>8</c:v>
                </c:pt>
                <c:pt idx="8">
                  <c:v>18</c:v>
                </c:pt>
                <c:pt idx="9">
                  <c:v>21</c:v>
                </c:pt>
                <c:pt idx="10">
                  <c:v>13</c:v>
                </c:pt>
                <c:pt idx="11">
                  <c:v>22</c:v>
                </c:pt>
                <c:pt idx="12">
                  <c:v>14</c:v>
                </c:pt>
                <c:pt idx="13">
                  <c:v>8</c:v>
                </c:pt>
                <c:pt idx="14">
                  <c:v>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1703941616"/>
        <c:axId val="-1703939440"/>
      </c:barChart>
      <c:catAx>
        <c:axId val="-1703941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-1703939440"/>
        <c:crosses val="autoZero"/>
        <c:auto val="1"/>
        <c:lblAlgn val="ctr"/>
        <c:lblOffset val="100"/>
        <c:noMultiLvlLbl val="0"/>
      </c:catAx>
      <c:valAx>
        <c:axId val="-17039394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-170394161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s-ES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/>
              <a:t>Por</a:t>
            </a:r>
            <a:r>
              <a:rPr lang="es-SV" baseline="0"/>
              <a:t> Departamento</a:t>
            </a:r>
            <a:endParaRPr lang="es-SV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Depto!$B$4</c:f>
              <c:strCache>
                <c:ptCount val="1"/>
                <c:pt idx="0">
                  <c:v> Sin Dirección 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Depto!$C$3:$R$3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Depto!$C$4:$R$4</c:f>
              <c:numCache>
                <c:formatCode>General</c:formatCode>
                <c:ptCount val="16"/>
                <c:pt idx="5">
                  <c:v>1</c:v>
                </c:pt>
                <c:pt idx="15">
                  <c:v>1</c:v>
                </c:pt>
              </c:numCache>
            </c:numRef>
          </c:val>
        </c:ser>
        <c:ser>
          <c:idx val="1"/>
          <c:order val="1"/>
          <c:tx>
            <c:strRef>
              <c:f>Depto!$B$5</c:f>
              <c:strCache>
                <c:ptCount val="1"/>
                <c:pt idx="0">
                  <c:v>Ahuachapán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Depto!$C$3:$R$3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Depto!$C$5:$R$5</c:f>
              <c:numCache>
                <c:formatCode>General</c:formatCode>
                <c:ptCount val="16"/>
                <c:pt idx="11">
                  <c:v>1</c:v>
                </c:pt>
                <c:pt idx="15">
                  <c:v>1</c:v>
                </c:pt>
              </c:numCache>
            </c:numRef>
          </c:val>
        </c:ser>
        <c:ser>
          <c:idx val="2"/>
          <c:order val="2"/>
          <c:tx>
            <c:strRef>
              <c:f>Depto!$B$6</c:f>
              <c:strCache>
                <c:ptCount val="1"/>
                <c:pt idx="0">
                  <c:v>Cuscatlán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Depto!$C$3:$R$3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Depto!$C$6:$R$6</c:f>
              <c:numCache>
                <c:formatCode>General</c:formatCode>
                <c:ptCount val="16"/>
                <c:pt idx="5">
                  <c:v>1</c:v>
                </c:pt>
                <c:pt idx="12">
                  <c:v>1</c:v>
                </c:pt>
                <c:pt idx="15">
                  <c:v>2</c:v>
                </c:pt>
              </c:numCache>
            </c:numRef>
          </c:val>
        </c:ser>
        <c:ser>
          <c:idx val="3"/>
          <c:order val="3"/>
          <c:tx>
            <c:strRef>
              <c:f>Depto!$B$7</c:f>
              <c:strCache>
                <c:ptCount val="1"/>
                <c:pt idx="0">
                  <c:v>La Libertad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Depto!$C$3:$R$3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Depto!$C$7:$R$7</c:f>
              <c:numCache>
                <c:formatCode>General</c:formatCode>
                <c:ptCount val="16"/>
                <c:pt idx="3">
                  <c:v>3</c:v>
                </c:pt>
                <c:pt idx="4">
                  <c:v>2</c:v>
                </c:pt>
                <c:pt idx="5">
                  <c:v>1</c:v>
                </c:pt>
                <c:pt idx="6">
                  <c:v>2</c:v>
                </c:pt>
                <c:pt idx="7">
                  <c:v>1</c:v>
                </c:pt>
                <c:pt idx="8">
                  <c:v>2</c:v>
                </c:pt>
                <c:pt idx="9">
                  <c:v>6</c:v>
                </c:pt>
                <c:pt idx="10">
                  <c:v>4</c:v>
                </c:pt>
                <c:pt idx="11">
                  <c:v>2</c:v>
                </c:pt>
                <c:pt idx="12">
                  <c:v>3</c:v>
                </c:pt>
                <c:pt idx="13">
                  <c:v>2</c:v>
                </c:pt>
                <c:pt idx="15">
                  <c:v>28</c:v>
                </c:pt>
              </c:numCache>
            </c:numRef>
          </c:val>
        </c:ser>
        <c:ser>
          <c:idx val="4"/>
          <c:order val="4"/>
          <c:tx>
            <c:strRef>
              <c:f>Depto!$B$8</c:f>
              <c:strCache>
                <c:ptCount val="1"/>
                <c:pt idx="0">
                  <c:v>La Paz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Depto!$C$3:$R$3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Depto!$C$8:$R$8</c:f>
              <c:numCache>
                <c:formatCode>General</c:formatCode>
                <c:ptCount val="16"/>
                <c:pt idx="9">
                  <c:v>2</c:v>
                </c:pt>
                <c:pt idx="10">
                  <c:v>1</c:v>
                </c:pt>
                <c:pt idx="11">
                  <c:v>1</c:v>
                </c:pt>
                <c:pt idx="14">
                  <c:v>1</c:v>
                </c:pt>
                <c:pt idx="15">
                  <c:v>5</c:v>
                </c:pt>
              </c:numCache>
            </c:numRef>
          </c:val>
        </c:ser>
        <c:ser>
          <c:idx val="5"/>
          <c:order val="5"/>
          <c:tx>
            <c:strRef>
              <c:f>Depto!$B$9</c:f>
              <c:strCache>
                <c:ptCount val="1"/>
                <c:pt idx="0">
                  <c:v>La Unión 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Depto!$C$3:$R$3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Depto!$C$9:$R$9</c:f>
              <c:numCache>
                <c:formatCode>General</c:formatCode>
                <c:ptCount val="16"/>
                <c:pt idx="5">
                  <c:v>1</c:v>
                </c:pt>
                <c:pt idx="15">
                  <c:v>1</c:v>
                </c:pt>
              </c:numCache>
            </c:numRef>
          </c:val>
        </c:ser>
        <c:ser>
          <c:idx val="6"/>
          <c:order val="6"/>
          <c:tx>
            <c:strRef>
              <c:f>Depto!$B$10</c:f>
              <c:strCache>
                <c:ptCount val="1"/>
                <c:pt idx="0">
                  <c:v>Mexico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Depto!$C$3:$R$3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Depto!$C$10:$R$10</c:f>
              <c:numCache>
                <c:formatCode>General</c:formatCode>
                <c:ptCount val="16"/>
                <c:pt idx="1">
                  <c:v>1</c:v>
                </c:pt>
                <c:pt idx="15">
                  <c:v>1</c:v>
                </c:pt>
              </c:numCache>
            </c:numRef>
          </c:val>
        </c:ser>
        <c:ser>
          <c:idx val="7"/>
          <c:order val="7"/>
          <c:tx>
            <c:strRef>
              <c:f>Depto!$B$11</c:f>
              <c:strCache>
                <c:ptCount val="1"/>
                <c:pt idx="0">
                  <c:v>No especificado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Depto!$C$3:$R$3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Depto!$C$11:$R$11</c:f>
              <c:numCache>
                <c:formatCode>General</c:formatCode>
                <c:ptCount val="16"/>
                <c:pt idx="0">
                  <c:v>1</c:v>
                </c:pt>
                <c:pt idx="9">
                  <c:v>1</c:v>
                </c:pt>
                <c:pt idx="15">
                  <c:v>2</c:v>
                </c:pt>
              </c:numCache>
            </c:numRef>
          </c:val>
        </c:ser>
        <c:ser>
          <c:idx val="8"/>
          <c:order val="8"/>
          <c:tx>
            <c:strRef>
              <c:f>Depto!$B$12</c:f>
              <c:strCache>
                <c:ptCount val="1"/>
                <c:pt idx="0">
                  <c:v>San Miguel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Depto!$C$3:$R$3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Depto!$C$12:$R$12</c:f>
              <c:numCache>
                <c:formatCode>General</c:formatCode>
                <c:ptCount val="16"/>
                <c:pt idx="5">
                  <c:v>1</c:v>
                </c:pt>
                <c:pt idx="9">
                  <c:v>1</c:v>
                </c:pt>
                <c:pt idx="11">
                  <c:v>1</c:v>
                </c:pt>
                <c:pt idx="15">
                  <c:v>3</c:v>
                </c:pt>
              </c:numCache>
            </c:numRef>
          </c:val>
        </c:ser>
        <c:ser>
          <c:idx val="9"/>
          <c:order val="9"/>
          <c:tx>
            <c:strRef>
              <c:f>Depto!$B$13</c:f>
              <c:strCache>
                <c:ptCount val="1"/>
                <c:pt idx="0">
                  <c:v>San Salvador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Depto!$C$3:$R$3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Depto!$C$13:$R$13</c:f>
              <c:numCache>
                <c:formatCode>General</c:formatCode>
                <c:ptCount val="16"/>
                <c:pt idx="0">
                  <c:v>5</c:v>
                </c:pt>
                <c:pt idx="1">
                  <c:v>4</c:v>
                </c:pt>
                <c:pt idx="2">
                  <c:v>3</c:v>
                </c:pt>
                <c:pt idx="3">
                  <c:v>3</c:v>
                </c:pt>
                <c:pt idx="4">
                  <c:v>5</c:v>
                </c:pt>
                <c:pt idx="5">
                  <c:v>6</c:v>
                </c:pt>
                <c:pt idx="6">
                  <c:v>6</c:v>
                </c:pt>
                <c:pt idx="7">
                  <c:v>5</c:v>
                </c:pt>
                <c:pt idx="8">
                  <c:v>16</c:v>
                </c:pt>
                <c:pt idx="9">
                  <c:v>10</c:v>
                </c:pt>
                <c:pt idx="10">
                  <c:v>7</c:v>
                </c:pt>
                <c:pt idx="11">
                  <c:v>17</c:v>
                </c:pt>
                <c:pt idx="12">
                  <c:v>9</c:v>
                </c:pt>
                <c:pt idx="13">
                  <c:v>7</c:v>
                </c:pt>
                <c:pt idx="14">
                  <c:v>8</c:v>
                </c:pt>
                <c:pt idx="15">
                  <c:v>111</c:v>
                </c:pt>
              </c:numCache>
            </c:numRef>
          </c:val>
        </c:ser>
        <c:ser>
          <c:idx val="10"/>
          <c:order val="10"/>
          <c:tx>
            <c:strRef>
              <c:f>Depto!$B$14</c:f>
              <c:strCache>
                <c:ptCount val="1"/>
                <c:pt idx="0">
                  <c:v>San Vicente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Depto!$C$3:$R$3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Depto!$C$14:$R$14</c:f>
              <c:numCache>
                <c:formatCode>General</c:formatCode>
                <c:ptCount val="16"/>
                <c:pt idx="9">
                  <c:v>1</c:v>
                </c:pt>
                <c:pt idx="10">
                  <c:v>1</c:v>
                </c:pt>
                <c:pt idx="15">
                  <c:v>2</c:v>
                </c:pt>
              </c:numCache>
            </c:numRef>
          </c:val>
        </c:ser>
        <c:ser>
          <c:idx val="11"/>
          <c:order val="11"/>
          <c:tx>
            <c:strRef>
              <c:f>Depto!$B$15</c:f>
              <c:strCache>
                <c:ptCount val="1"/>
                <c:pt idx="0">
                  <c:v>Santa Ana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Depto!$C$3:$R$3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Depto!$C$15:$R$15</c:f>
              <c:numCache>
                <c:formatCode>General</c:formatCode>
                <c:ptCount val="16"/>
                <c:pt idx="7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3</c:v>
                </c:pt>
              </c:numCache>
            </c:numRef>
          </c:val>
        </c:ser>
        <c:ser>
          <c:idx val="12"/>
          <c:order val="12"/>
          <c:tx>
            <c:strRef>
              <c:f>Depto!$B$16</c:f>
              <c:strCache>
                <c:ptCount val="1"/>
                <c:pt idx="0">
                  <c:v>Sonsonate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Depto!$C$3:$R$3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Depto!$C$16:$R$16</c:f>
              <c:numCache>
                <c:formatCode>General</c:formatCode>
                <c:ptCount val="16"/>
                <c:pt idx="0">
                  <c:v>1</c:v>
                </c:pt>
                <c:pt idx="15">
                  <c:v>1</c:v>
                </c:pt>
              </c:numCache>
            </c:numRef>
          </c:val>
        </c:ser>
        <c:ser>
          <c:idx val="13"/>
          <c:order val="13"/>
          <c:tx>
            <c:strRef>
              <c:f>Depto!$B$17</c:f>
              <c:strCache>
                <c:ptCount val="1"/>
                <c:pt idx="0">
                  <c:v>Usulutan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Depto!$C$3:$R$3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Depto!$C$17:$R$17</c:f>
              <c:numCache>
                <c:formatCode>General</c:formatCode>
                <c:ptCount val="16"/>
                <c:pt idx="0">
                  <c:v>4</c:v>
                </c:pt>
                <c:pt idx="15">
                  <c:v>4</c:v>
                </c:pt>
              </c:numCache>
            </c:numRef>
          </c:val>
        </c:ser>
        <c:ser>
          <c:idx val="14"/>
          <c:order val="14"/>
          <c:tx>
            <c:strRef>
              <c:f>Depto!$B$18</c:f>
              <c:strCache>
                <c:ptCount val="1"/>
                <c:pt idx="0">
                  <c:v>Usulután</c:v>
                </c:pt>
              </c:strCache>
            </c:strRef>
          </c:tx>
          <c:spPr>
            <a:solidFill>
              <a:schemeClr val="accent3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Depto!$C$3:$R$3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Depto!$C$18:$R$18</c:f>
              <c:numCache>
                <c:formatCode>General</c:formatCode>
                <c:ptCount val="16"/>
                <c:pt idx="7">
                  <c:v>1</c:v>
                </c:pt>
                <c:pt idx="15">
                  <c:v>1</c:v>
                </c:pt>
              </c:numCache>
            </c:numRef>
          </c:val>
        </c:ser>
        <c:ser>
          <c:idx val="15"/>
          <c:order val="15"/>
          <c:tx>
            <c:strRef>
              <c:f>Depto!$B$19</c:f>
              <c:strCache>
                <c:ptCount val="1"/>
                <c:pt idx="0">
                  <c:v>Totales</c:v>
                </c:pt>
              </c:strCache>
            </c:strRef>
          </c:tx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Depto!$C$3:$R$3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Depto!$C$19:$R$19</c:f>
              <c:numCache>
                <c:formatCode>General</c:formatCode>
                <c:ptCount val="16"/>
                <c:pt idx="0">
                  <c:v>11</c:v>
                </c:pt>
                <c:pt idx="1">
                  <c:v>5</c:v>
                </c:pt>
                <c:pt idx="2">
                  <c:v>3</c:v>
                </c:pt>
                <c:pt idx="3">
                  <c:v>6</c:v>
                </c:pt>
                <c:pt idx="4">
                  <c:v>7</c:v>
                </c:pt>
                <c:pt idx="5">
                  <c:v>11</c:v>
                </c:pt>
                <c:pt idx="6">
                  <c:v>8</c:v>
                </c:pt>
                <c:pt idx="7">
                  <c:v>8</c:v>
                </c:pt>
                <c:pt idx="8">
                  <c:v>18</c:v>
                </c:pt>
                <c:pt idx="9">
                  <c:v>21</c:v>
                </c:pt>
                <c:pt idx="10">
                  <c:v>13</c:v>
                </c:pt>
                <c:pt idx="11">
                  <c:v>22</c:v>
                </c:pt>
                <c:pt idx="12">
                  <c:v>13</c:v>
                </c:pt>
                <c:pt idx="13">
                  <c:v>10</c:v>
                </c:pt>
                <c:pt idx="14">
                  <c:v>10</c:v>
                </c:pt>
                <c:pt idx="15">
                  <c:v>166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1703952496"/>
        <c:axId val="-1703951408"/>
      </c:barChart>
      <c:catAx>
        <c:axId val="-17039524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-1703951408"/>
        <c:crosses val="autoZero"/>
        <c:auto val="1"/>
        <c:lblAlgn val="ctr"/>
        <c:lblOffset val="100"/>
        <c:noMultiLvlLbl val="0"/>
      </c:catAx>
      <c:valAx>
        <c:axId val="-1703951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-17039524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s-ES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 </a:t>
            </a:r>
            <a:r>
              <a:rPr lang="en-US" dirty="0" err="1" smtClean="0"/>
              <a:t>Totales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Departamento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0555555555555558E-2"/>
          <c:y val="0.18097222222222228"/>
          <c:w val="0.93888888888888899"/>
          <c:h val="0.44402559055118113"/>
        </c:manualLayout>
      </c:layout>
      <c:pie3DChart>
        <c:varyColors val="1"/>
        <c:ser>
          <c:idx val="0"/>
          <c:order val="0"/>
          <c:tx>
            <c:strRef>
              <c:f>Depto!$U$3</c:f>
              <c:strCache>
                <c:ptCount val="1"/>
                <c:pt idx="0">
                  <c:v>Totales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cat>
            <c:strRef>
              <c:f>Depto!$T$4:$T$19</c:f>
              <c:strCache>
                <c:ptCount val="16"/>
                <c:pt idx="0">
                  <c:v> Sin Dirección  </c:v>
                </c:pt>
                <c:pt idx="1">
                  <c:v>Ahuachapán</c:v>
                </c:pt>
                <c:pt idx="2">
                  <c:v>Cuscatlán</c:v>
                </c:pt>
                <c:pt idx="3">
                  <c:v>La Libertad</c:v>
                </c:pt>
                <c:pt idx="4">
                  <c:v>La Paz</c:v>
                </c:pt>
                <c:pt idx="5">
                  <c:v>La Unión </c:v>
                </c:pt>
                <c:pt idx="6">
                  <c:v>Mexico</c:v>
                </c:pt>
                <c:pt idx="7">
                  <c:v>No especificado</c:v>
                </c:pt>
                <c:pt idx="8">
                  <c:v>San Miguel</c:v>
                </c:pt>
                <c:pt idx="9">
                  <c:v>San Salvador</c:v>
                </c:pt>
                <c:pt idx="10">
                  <c:v>San Vicente</c:v>
                </c:pt>
                <c:pt idx="11">
                  <c:v>Santa Ana</c:v>
                </c:pt>
                <c:pt idx="12">
                  <c:v>Sonsonate</c:v>
                </c:pt>
                <c:pt idx="13">
                  <c:v>Usulutan</c:v>
                </c:pt>
                <c:pt idx="14">
                  <c:v>Usulután</c:v>
                </c:pt>
                <c:pt idx="15">
                  <c:v>Totales</c:v>
                </c:pt>
              </c:strCache>
            </c:strRef>
          </c:cat>
          <c:val>
            <c:numRef>
              <c:f>Depto!$U$4:$U$19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28</c:v>
                </c:pt>
                <c:pt idx="4">
                  <c:v>5</c:v>
                </c:pt>
                <c:pt idx="5">
                  <c:v>1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111</c:v>
                </c:pt>
                <c:pt idx="10">
                  <c:v>2</c:v>
                </c:pt>
                <c:pt idx="11">
                  <c:v>3</c:v>
                </c:pt>
                <c:pt idx="12">
                  <c:v>1</c:v>
                </c:pt>
                <c:pt idx="13">
                  <c:v>4</c:v>
                </c:pt>
                <c:pt idx="14">
                  <c:v>1</c:v>
                </c:pt>
                <c:pt idx="15">
                  <c:v>166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s-ES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dirty="0" smtClean="0"/>
              <a:t>Municipios</a:t>
            </a:r>
            <a:endParaRPr lang="es-SV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Municipio!$C$3</c:f>
              <c:strCache>
                <c:ptCount val="1"/>
                <c:pt idx="0">
                  <c:v>Jun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6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Municipio!$B$4:$B$41</c:f>
              <c:strCache>
                <c:ptCount val="38"/>
                <c:pt idx="0">
                  <c:v>Aguas Caliente</c:v>
                </c:pt>
                <c:pt idx="1">
                  <c:v>Antiguo Cuscatlan</c:v>
                </c:pt>
                <c:pt idx="2">
                  <c:v>Apopa</c:v>
                </c:pt>
                <c:pt idx="3">
                  <c:v>Ayutuxtepeque</c:v>
                </c:pt>
                <c:pt idx="4">
                  <c:v> Colón</c:v>
                </c:pt>
                <c:pt idx="5">
                  <c:v>Chalchuapa</c:v>
                </c:pt>
                <c:pt idx="6">
                  <c:v>Ciudad Delgado</c:v>
                </c:pt>
                <c:pt idx="7">
                  <c:v>Cojutepeque</c:v>
                </c:pt>
                <c:pt idx="8">
                  <c:v>Cuscatancingo</c:v>
                </c:pt>
                <c:pt idx="9">
                  <c:v>El Refugio</c:v>
                </c:pt>
                <c:pt idx="10">
                  <c:v>El Sauce</c:v>
                </c:pt>
                <c:pt idx="11">
                  <c:v>Ilopango</c:v>
                </c:pt>
                <c:pt idx="12">
                  <c:v>Mejicanos</c:v>
                </c:pt>
                <c:pt idx="13">
                  <c:v>Nejapa</c:v>
                </c:pt>
                <c:pt idx="14">
                  <c:v>No especificado</c:v>
                </c:pt>
                <c:pt idx="15">
                  <c:v>Olocuilta</c:v>
                </c:pt>
                <c:pt idx="16">
                  <c:v>Quezaltepeque</c:v>
                </c:pt>
                <c:pt idx="17">
                  <c:v>San Marcos</c:v>
                </c:pt>
                <c:pt idx="18">
                  <c:v>San Miguel</c:v>
                </c:pt>
                <c:pt idx="19">
                  <c:v>San Miguel Tepezontes</c:v>
                </c:pt>
                <c:pt idx="20">
                  <c:v>San Ramón</c:v>
                </c:pt>
                <c:pt idx="21">
                  <c:v>San Salvador</c:v>
                </c:pt>
                <c:pt idx="22">
                  <c:v>San Salvador   (Of. Ctral. del Castiilo)</c:v>
                </c:pt>
                <c:pt idx="23">
                  <c:v>San Sebastián Salitrillo</c:v>
                </c:pt>
                <c:pt idx="24">
                  <c:v>Santa Ana</c:v>
                </c:pt>
                <c:pt idx="25">
                  <c:v>Santa Tecla</c:v>
                </c:pt>
                <c:pt idx="26">
                  <c:v>Santiago de María</c:v>
                </c:pt>
                <c:pt idx="27">
                  <c:v>Santiago Texacuangos</c:v>
                </c:pt>
                <c:pt idx="28">
                  <c:v>Santo Domingo</c:v>
                </c:pt>
                <c:pt idx="29">
                  <c:v>Sonsonate</c:v>
                </c:pt>
                <c:pt idx="30">
                  <c:v>Sin Dirección  </c:v>
                </c:pt>
                <c:pt idx="31">
                  <c:v>Soyapango</c:v>
                </c:pt>
                <c:pt idx="32">
                  <c:v>Tepecoyo</c:v>
                </c:pt>
                <c:pt idx="33">
                  <c:v>Tepetitan</c:v>
                </c:pt>
                <c:pt idx="34">
                  <c:v>Tonacatepeque</c:v>
                </c:pt>
                <c:pt idx="35">
                  <c:v>Usulutan</c:v>
                </c:pt>
                <c:pt idx="36">
                  <c:v>Zacatecoluca</c:v>
                </c:pt>
                <c:pt idx="37">
                  <c:v>Totales</c:v>
                </c:pt>
              </c:strCache>
            </c:strRef>
          </c:cat>
          <c:val>
            <c:numRef>
              <c:f>Municipio!$C$4:$C$41</c:f>
              <c:numCache>
                <c:formatCode>General</c:formatCode>
                <c:ptCount val="38"/>
                <c:pt idx="6">
                  <c:v>1</c:v>
                </c:pt>
                <c:pt idx="8">
                  <c:v>1</c:v>
                </c:pt>
                <c:pt idx="12">
                  <c:v>2</c:v>
                </c:pt>
                <c:pt idx="14">
                  <c:v>1</c:v>
                </c:pt>
                <c:pt idx="20">
                  <c:v>1</c:v>
                </c:pt>
                <c:pt idx="21">
                  <c:v>2</c:v>
                </c:pt>
                <c:pt idx="29">
                  <c:v>1</c:v>
                </c:pt>
                <c:pt idx="35">
                  <c:v>4</c:v>
                </c:pt>
                <c:pt idx="37">
                  <c:v>13</c:v>
                </c:pt>
              </c:numCache>
            </c:numRef>
          </c:val>
        </c:ser>
        <c:ser>
          <c:idx val="1"/>
          <c:order val="1"/>
          <c:tx>
            <c:strRef>
              <c:f>Municipio!$D$3</c:f>
              <c:strCache>
                <c:ptCount val="1"/>
                <c:pt idx="0">
                  <c:v>Jul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Municipio!$B$4:$B$41</c:f>
              <c:strCache>
                <c:ptCount val="38"/>
                <c:pt idx="0">
                  <c:v>Aguas Caliente</c:v>
                </c:pt>
                <c:pt idx="1">
                  <c:v>Antiguo Cuscatlan</c:v>
                </c:pt>
                <c:pt idx="2">
                  <c:v>Apopa</c:v>
                </c:pt>
                <c:pt idx="3">
                  <c:v>Ayutuxtepeque</c:v>
                </c:pt>
                <c:pt idx="4">
                  <c:v> Colón</c:v>
                </c:pt>
                <c:pt idx="5">
                  <c:v>Chalchuapa</c:v>
                </c:pt>
                <c:pt idx="6">
                  <c:v>Ciudad Delgado</c:v>
                </c:pt>
                <c:pt idx="7">
                  <c:v>Cojutepeque</c:v>
                </c:pt>
                <c:pt idx="8">
                  <c:v>Cuscatancingo</c:v>
                </c:pt>
                <c:pt idx="9">
                  <c:v>El Refugio</c:v>
                </c:pt>
                <c:pt idx="10">
                  <c:v>El Sauce</c:v>
                </c:pt>
                <c:pt idx="11">
                  <c:v>Ilopango</c:v>
                </c:pt>
                <c:pt idx="12">
                  <c:v>Mejicanos</c:v>
                </c:pt>
                <c:pt idx="13">
                  <c:v>Nejapa</c:v>
                </c:pt>
                <c:pt idx="14">
                  <c:v>No especificado</c:v>
                </c:pt>
                <c:pt idx="15">
                  <c:v>Olocuilta</c:v>
                </c:pt>
                <c:pt idx="16">
                  <c:v>Quezaltepeque</c:v>
                </c:pt>
                <c:pt idx="17">
                  <c:v>San Marcos</c:v>
                </c:pt>
                <c:pt idx="18">
                  <c:v>San Miguel</c:v>
                </c:pt>
                <c:pt idx="19">
                  <c:v>San Miguel Tepezontes</c:v>
                </c:pt>
                <c:pt idx="20">
                  <c:v>San Ramón</c:v>
                </c:pt>
                <c:pt idx="21">
                  <c:v>San Salvador</c:v>
                </c:pt>
                <c:pt idx="22">
                  <c:v>San Salvador   (Of. Ctral. del Castiilo)</c:v>
                </c:pt>
                <c:pt idx="23">
                  <c:v>San Sebastián Salitrillo</c:v>
                </c:pt>
                <c:pt idx="24">
                  <c:v>Santa Ana</c:v>
                </c:pt>
                <c:pt idx="25">
                  <c:v>Santa Tecla</c:v>
                </c:pt>
                <c:pt idx="26">
                  <c:v>Santiago de María</c:v>
                </c:pt>
                <c:pt idx="27">
                  <c:v>Santiago Texacuangos</c:v>
                </c:pt>
                <c:pt idx="28">
                  <c:v>Santo Domingo</c:v>
                </c:pt>
                <c:pt idx="29">
                  <c:v>Sonsonate</c:v>
                </c:pt>
                <c:pt idx="30">
                  <c:v>Sin Dirección  </c:v>
                </c:pt>
                <c:pt idx="31">
                  <c:v>Soyapango</c:v>
                </c:pt>
                <c:pt idx="32">
                  <c:v>Tepecoyo</c:v>
                </c:pt>
                <c:pt idx="33">
                  <c:v>Tepetitan</c:v>
                </c:pt>
                <c:pt idx="34">
                  <c:v>Tonacatepeque</c:v>
                </c:pt>
                <c:pt idx="35">
                  <c:v>Usulutan</c:v>
                </c:pt>
                <c:pt idx="36">
                  <c:v>Zacatecoluca</c:v>
                </c:pt>
                <c:pt idx="37">
                  <c:v>Totales</c:v>
                </c:pt>
              </c:strCache>
            </c:strRef>
          </c:cat>
          <c:val>
            <c:numRef>
              <c:f>Municipio!$D$4:$D$41</c:f>
              <c:numCache>
                <c:formatCode>General</c:formatCode>
                <c:ptCount val="38"/>
                <c:pt idx="0">
                  <c:v>1</c:v>
                </c:pt>
                <c:pt idx="8">
                  <c:v>1</c:v>
                </c:pt>
                <c:pt idx="21">
                  <c:v>1</c:v>
                </c:pt>
                <c:pt idx="23">
                  <c:v>1</c:v>
                </c:pt>
                <c:pt idx="31">
                  <c:v>1</c:v>
                </c:pt>
                <c:pt idx="34">
                  <c:v>1</c:v>
                </c:pt>
                <c:pt idx="37">
                  <c:v>6</c:v>
                </c:pt>
              </c:numCache>
            </c:numRef>
          </c:val>
        </c:ser>
        <c:ser>
          <c:idx val="2"/>
          <c:order val="2"/>
          <c:tx>
            <c:strRef>
              <c:f>Municipio!$E$3</c:f>
              <c:strCache>
                <c:ptCount val="1"/>
                <c:pt idx="0">
                  <c:v>Ago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Municipio!$B$4:$B$41</c:f>
              <c:strCache>
                <c:ptCount val="38"/>
                <c:pt idx="0">
                  <c:v>Aguas Caliente</c:v>
                </c:pt>
                <c:pt idx="1">
                  <c:v>Antiguo Cuscatlan</c:v>
                </c:pt>
                <c:pt idx="2">
                  <c:v>Apopa</c:v>
                </c:pt>
                <c:pt idx="3">
                  <c:v>Ayutuxtepeque</c:v>
                </c:pt>
                <c:pt idx="4">
                  <c:v> Colón</c:v>
                </c:pt>
                <c:pt idx="5">
                  <c:v>Chalchuapa</c:v>
                </c:pt>
                <c:pt idx="6">
                  <c:v>Ciudad Delgado</c:v>
                </c:pt>
                <c:pt idx="7">
                  <c:v>Cojutepeque</c:v>
                </c:pt>
                <c:pt idx="8">
                  <c:v>Cuscatancingo</c:v>
                </c:pt>
                <c:pt idx="9">
                  <c:v>El Refugio</c:v>
                </c:pt>
                <c:pt idx="10">
                  <c:v>El Sauce</c:v>
                </c:pt>
                <c:pt idx="11">
                  <c:v>Ilopango</c:v>
                </c:pt>
                <c:pt idx="12">
                  <c:v>Mejicanos</c:v>
                </c:pt>
                <c:pt idx="13">
                  <c:v>Nejapa</c:v>
                </c:pt>
                <c:pt idx="14">
                  <c:v>No especificado</c:v>
                </c:pt>
                <c:pt idx="15">
                  <c:v>Olocuilta</c:v>
                </c:pt>
                <c:pt idx="16">
                  <c:v>Quezaltepeque</c:v>
                </c:pt>
                <c:pt idx="17">
                  <c:v>San Marcos</c:v>
                </c:pt>
                <c:pt idx="18">
                  <c:v>San Miguel</c:v>
                </c:pt>
                <c:pt idx="19">
                  <c:v>San Miguel Tepezontes</c:v>
                </c:pt>
                <c:pt idx="20">
                  <c:v>San Ramón</c:v>
                </c:pt>
                <c:pt idx="21">
                  <c:v>San Salvador</c:v>
                </c:pt>
                <c:pt idx="22">
                  <c:v>San Salvador   (Of. Ctral. del Castiilo)</c:v>
                </c:pt>
                <c:pt idx="23">
                  <c:v>San Sebastián Salitrillo</c:v>
                </c:pt>
                <c:pt idx="24">
                  <c:v>Santa Ana</c:v>
                </c:pt>
                <c:pt idx="25">
                  <c:v>Santa Tecla</c:v>
                </c:pt>
                <c:pt idx="26">
                  <c:v>Santiago de María</c:v>
                </c:pt>
                <c:pt idx="27">
                  <c:v>Santiago Texacuangos</c:v>
                </c:pt>
                <c:pt idx="28">
                  <c:v>Santo Domingo</c:v>
                </c:pt>
                <c:pt idx="29">
                  <c:v>Sonsonate</c:v>
                </c:pt>
                <c:pt idx="30">
                  <c:v>Sin Dirección  </c:v>
                </c:pt>
                <c:pt idx="31">
                  <c:v>Soyapango</c:v>
                </c:pt>
                <c:pt idx="32">
                  <c:v>Tepecoyo</c:v>
                </c:pt>
                <c:pt idx="33">
                  <c:v>Tepetitan</c:v>
                </c:pt>
                <c:pt idx="34">
                  <c:v>Tonacatepeque</c:v>
                </c:pt>
                <c:pt idx="35">
                  <c:v>Usulutan</c:v>
                </c:pt>
                <c:pt idx="36">
                  <c:v>Zacatecoluca</c:v>
                </c:pt>
                <c:pt idx="37">
                  <c:v>Totales</c:v>
                </c:pt>
              </c:strCache>
            </c:strRef>
          </c:cat>
          <c:val>
            <c:numRef>
              <c:f>Municipio!$E$4:$E$41</c:f>
              <c:numCache>
                <c:formatCode>General</c:formatCode>
                <c:ptCount val="38"/>
                <c:pt idx="3">
                  <c:v>1</c:v>
                </c:pt>
                <c:pt idx="5">
                  <c:v>1</c:v>
                </c:pt>
                <c:pt idx="19">
                  <c:v>1</c:v>
                </c:pt>
                <c:pt idx="21">
                  <c:v>2</c:v>
                </c:pt>
                <c:pt idx="32">
                  <c:v>1</c:v>
                </c:pt>
                <c:pt idx="37">
                  <c:v>6</c:v>
                </c:pt>
              </c:numCache>
            </c:numRef>
          </c:val>
        </c:ser>
        <c:ser>
          <c:idx val="3"/>
          <c:order val="3"/>
          <c:tx>
            <c:strRef>
              <c:f>Municipio!$F$3</c:f>
              <c:strCache>
                <c:ptCount val="1"/>
                <c:pt idx="0">
                  <c:v>Sep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Municipio!$B$4:$B$41</c:f>
              <c:strCache>
                <c:ptCount val="38"/>
                <c:pt idx="0">
                  <c:v>Aguas Caliente</c:v>
                </c:pt>
                <c:pt idx="1">
                  <c:v>Antiguo Cuscatlan</c:v>
                </c:pt>
                <c:pt idx="2">
                  <c:v>Apopa</c:v>
                </c:pt>
                <c:pt idx="3">
                  <c:v>Ayutuxtepeque</c:v>
                </c:pt>
                <c:pt idx="4">
                  <c:v> Colón</c:v>
                </c:pt>
                <c:pt idx="5">
                  <c:v>Chalchuapa</c:v>
                </c:pt>
                <c:pt idx="6">
                  <c:v>Ciudad Delgado</c:v>
                </c:pt>
                <c:pt idx="7">
                  <c:v>Cojutepeque</c:v>
                </c:pt>
                <c:pt idx="8">
                  <c:v>Cuscatancingo</c:v>
                </c:pt>
                <c:pt idx="9">
                  <c:v>El Refugio</c:v>
                </c:pt>
                <c:pt idx="10">
                  <c:v>El Sauce</c:v>
                </c:pt>
                <c:pt idx="11">
                  <c:v>Ilopango</c:v>
                </c:pt>
                <c:pt idx="12">
                  <c:v>Mejicanos</c:v>
                </c:pt>
                <c:pt idx="13">
                  <c:v>Nejapa</c:v>
                </c:pt>
                <c:pt idx="14">
                  <c:v>No especificado</c:v>
                </c:pt>
                <c:pt idx="15">
                  <c:v>Olocuilta</c:v>
                </c:pt>
                <c:pt idx="16">
                  <c:v>Quezaltepeque</c:v>
                </c:pt>
                <c:pt idx="17">
                  <c:v>San Marcos</c:v>
                </c:pt>
                <c:pt idx="18">
                  <c:v>San Miguel</c:v>
                </c:pt>
                <c:pt idx="19">
                  <c:v>San Miguel Tepezontes</c:v>
                </c:pt>
                <c:pt idx="20">
                  <c:v>San Ramón</c:v>
                </c:pt>
                <c:pt idx="21">
                  <c:v>San Salvador</c:v>
                </c:pt>
                <c:pt idx="22">
                  <c:v>San Salvador   (Of. Ctral. del Castiilo)</c:v>
                </c:pt>
                <c:pt idx="23">
                  <c:v>San Sebastián Salitrillo</c:v>
                </c:pt>
                <c:pt idx="24">
                  <c:v>Santa Ana</c:v>
                </c:pt>
                <c:pt idx="25">
                  <c:v>Santa Tecla</c:v>
                </c:pt>
                <c:pt idx="26">
                  <c:v>Santiago de María</c:v>
                </c:pt>
                <c:pt idx="27">
                  <c:v>Santiago Texacuangos</c:v>
                </c:pt>
                <c:pt idx="28">
                  <c:v>Santo Domingo</c:v>
                </c:pt>
                <c:pt idx="29">
                  <c:v>Sonsonate</c:v>
                </c:pt>
                <c:pt idx="30">
                  <c:v>Sin Dirección  </c:v>
                </c:pt>
                <c:pt idx="31">
                  <c:v>Soyapango</c:v>
                </c:pt>
                <c:pt idx="32">
                  <c:v>Tepecoyo</c:v>
                </c:pt>
                <c:pt idx="33">
                  <c:v>Tepetitan</c:v>
                </c:pt>
                <c:pt idx="34">
                  <c:v>Tonacatepeque</c:v>
                </c:pt>
                <c:pt idx="35">
                  <c:v>Usulutan</c:v>
                </c:pt>
                <c:pt idx="36">
                  <c:v>Zacatecoluca</c:v>
                </c:pt>
                <c:pt idx="37">
                  <c:v>Totales</c:v>
                </c:pt>
              </c:strCache>
            </c:strRef>
          </c:cat>
          <c:val>
            <c:numRef>
              <c:f>Municipio!$F$4:$F$41</c:f>
              <c:numCache>
                <c:formatCode>General</c:formatCode>
                <c:ptCount val="38"/>
                <c:pt idx="1">
                  <c:v>1</c:v>
                </c:pt>
                <c:pt idx="21">
                  <c:v>1</c:v>
                </c:pt>
                <c:pt idx="25">
                  <c:v>2</c:v>
                </c:pt>
                <c:pt idx="31">
                  <c:v>1</c:v>
                </c:pt>
                <c:pt idx="34">
                  <c:v>1</c:v>
                </c:pt>
                <c:pt idx="37">
                  <c:v>6</c:v>
                </c:pt>
              </c:numCache>
            </c:numRef>
          </c:val>
        </c:ser>
        <c:ser>
          <c:idx val="4"/>
          <c:order val="4"/>
          <c:tx>
            <c:strRef>
              <c:f>Municipio!$G$3</c:f>
              <c:strCache>
                <c:ptCount val="1"/>
                <c:pt idx="0">
                  <c:v>Oct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Municipio!$B$4:$B$41</c:f>
              <c:strCache>
                <c:ptCount val="38"/>
                <c:pt idx="0">
                  <c:v>Aguas Caliente</c:v>
                </c:pt>
                <c:pt idx="1">
                  <c:v>Antiguo Cuscatlan</c:v>
                </c:pt>
                <c:pt idx="2">
                  <c:v>Apopa</c:v>
                </c:pt>
                <c:pt idx="3">
                  <c:v>Ayutuxtepeque</c:v>
                </c:pt>
                <c:pt idx="4">
                  <c:v> Colón</c:v>
                </c:pt>
                <c:pt idx="5">
                  <c:v>Chalchuapa</c:v>
                </c:pt>
                <c:pt idx="6">
                  <c:v>Ciudad Delgado</c:v>
                </c:pt>
                <c:pt idx="7">
                  <c:v>Cojutepeque</c:v>
                </c:pt>
                <c:pt idx="8">
                  <c:v>Cuscatancingo</c:v>
                </c:pt>
                <c:pt idx="9">
                  <c:v>El Refugio</c:v>
                </c:pt>
                <c:pt idx="10">
                  <c:v>El Sauce</c:v>
                </c:pt>
                <c:pt idx="11">
                  <c:v>Ilopango</c:v>
                </c:pt>
                <c:pt idx="12">
                  <c:v>Mejicanos</c:v>
                </c:pt>
                <c:pt idx="13">
                  <c:v>Nejapa</c:v>
                </c:pt>
                <c:pt idx="14">
                  <c:v>No especificado</c:v>
                </c:pt>
                <c:pt idx="15">
                  <c:v>Olocuilta</c:v>
                </c:pt>
                <c:pt idx="16">
                  <c:v>Quezaltepeque</c:v>
                </c:pt>
                <c:pt idx="17">
                  <c:v>San Marcos</c:v>
                </c:pt>
                <c:pt idx="18">
                  <c:v>San Miguel</c:v>
                </c:pt>
                <c:pt idx="19">
                  <c:v>San Miguel Tepezontes</c:v>
                </c:pt>
                <c:pt idx="20">
                  <c:v>San Ramón</c:v>
                </c:pt>
                <c:pt idx="21">
                  <c:v>San Salvador</c:v>
                </c:pt>
                <c:pt idx="22">
                  <c:v>San Salvador   (Of. Ctral. del Castiilo)</c:v>
                </c:pt>
                <c:pt idx="23">
                  <c:v>San Sebastián Salitrillo</c:v>
                </c:pt>
                <c:pt idx="24">
                  <c:v>Santa Ana</c:v>
                </c:pt>
                <c:pt idx="25">
                  <c:v>Santa Tecla</c:v>
                </c:pt>
                <c:pt idx="26">
                  <c:v>Santiago de María</c:v>
                </c:pt>
                <c:pt idx="27">
                  <c:v>Santiago Texacuangos</c:v>
                </c:pt>
                <c:pt idx="28">
                  <c:v>Santo Domingo</c:v>
                </c:pt>
                <c:pt idx="29">
                  <c:v>Sonsonate</c:v>
                </c:pt>
                <c:pt idx="30">
                  <c:v>Sin Dirección  </c:v>
                </c:pt>
                <c:pt idx="31">
                  <c:v>Soyapango</c:v>
                </c:pt>
                <c:pt idx="32">
                  <c:v>Tepecoyo</c:v>
                </c:pt>
                <c:pt idx="33">
                  <c:v>Tepetitan</c:v>
                </c:pt>
                <c:pt idx="34">
                  <c:v>Tonacatepeque</c:v>
                </c:pt>
                <c:pt idx="35">
                  <c:v>Usulutan</c:v>
                </c:pt>
                <c:pt idx="36">
                  <c:v>Zacatecoluca</c:v>
                </c:pt>
                <c:pt idx="37">
                  <c:v>Totales</c:v>
                </c:pt>
              </c:strCache>
            </c:strRef>
          </c:cat>
          <c:val>
            <c:numRef>
              <c:f>Municipio!$G$4:$G$41</c:f>
              <c:numCache>
                <c:formatCode>General</c:formatCode>
                <c:ptCount val="38"/>
                <c:pt idx="3">
                  <c:v>1</c:v>
                </c:pt>
                <c:pt idx="4">
                  <c:v>1</c:v>
                </c:pt>
                <c:pt idx="8">
                  <c:v>1</c:v>
                </c:pt>
                <c:pt idx="12">
                  <c:v>1</c:v>
                </c:pt>
                <c:pt idx="17">
                  <c:v>1</c:v>
                </c:pt>
                <c:pt idx="21">
                  <c:v>1</c:v>
                </c:pt>
                <c:pt idx="25">
                  <c:v>1</c:v>
                </c:pt>
                <c:pt idx="37">
                  <c:v>7</c:v>
                </c:pt>
              </c:numCache>
            </c:numRef>
          </c:val>
        </c:ser>
        <c:ser>
          <c:idx val="5"/>
          <c:order val="5"/>
          <c:tx>
            <c:strRef>
              <c:f>Municipio!$H$3</c:f>
              <c:strCache>
                <c:ptCount val="1"/>
                <c:pt idx="0">
                  <c:v>Nov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Municipio!$B$4:$B$41</c:f>
              <c:strCache>
                <c:ptCount val="38"/>
                <c:pt idx="0">
                  <c:v>Aguas Caliente</c:v>
                </c:pt>
                <c:pt idx="1">
                  <c:v>Antiguo Cuscatlan</c:v>
                </c:pt>
                <c:pt idx="2">
                  <c:v>Apopa</c:v>
                </c:pt>
                <c:pt idx="3">
                  <c:v>Ayutuxtepeque</c:v>
                </c:pt>
                <c:pt idx="4">
                  <c:v> Colón</c:v>
                </c:pt>
                <c:pt idx="5">
                  <c:v>Chalchuapa</c:v>
                </c:pt>
                <c:pt idx="6">
                  <c:v>Ciudad Delgado</c:v>
                </c:pt>
                <c:pt idx="7">
                  <c:v>Cojutepeque</c:v>
                </c:pt>
                <c:pt idx="8">
                  <c:v>Cuscatancingo</c:v>
                </c:pt>
                <c:pt idx="9">
                  <c:v>El Refugio</c:v>
                </c:pt>
                <c:pt idx="10">
                  <c:v>El Sauce</c:v>
                </c:pt>
                <c:pt idx="11">
                  <c:v>Ilopango</c:v>
                </c:pt>
                <c:pt idx="12">
                  <c:v>Mejicanos</c:v>
                </c:pt>
                <c:pt idx="13">
                  <c:v>Nejapa</c:v>
                </c:pt>
                <c:pt idx="14">
                  <c:v>No especificado</c:v>
                </c:pt>
                <c:pt idx="15">
                  <c:v>Olocuilta</c:v>
                </c:pt>
                <c:pt idx="16">
                  <c:v>Quezaltepeque</c:v>
                </c:pt>
                <c:pt idx="17">
                  <c:v>San Marcos</c:v>
                </c:pt>
                <c:pt idx="18">
                  <c:v>San Miguel</c:v>
                </c:pt>
                <c:pt idx="19">
                  <c:v>San Miguel Tepezontes</c:v>
                </c:pt>
                <c:pt idx="20">
                  <c:v>San Ramón</c:v>
                </c:pt>
                <c:pt idx="21">
                  <c:v>San Salvador</c:v>
                </c:pt>
                <c:pt idx="22">
                  <c:v>San Salvador   (Of. Ctral. del Castiilo)</c:v>
                </c:pt>
                <c:pt idx="23">
                  <c:v>San Sebastián Salitrillo</c:v>
                </c:pt>
                <c:pt idx="24">
                  <c:v>Santa Ana</c:v>
                </c:pt>
                <c:pt idx="25">
                  <c:v>Santa Tecla</c:v>
                </c:pt>
                <c:pt idx="26">
                  <c:v>Santiago de María</c:v>
                </c:pt>
                <c:pt idx="27">
                  <c:v>Santiago Texacuangos</c:v>
                </c:pt>
                <c:pt idx="28">
                  <c:v>Santo Domingo</c:v>
                </c:pt>
                <c:pt idx="29">
                  <c:v>Sonsonate</c:v>
                </c:pt>
                <c:pt idx="30">
                  <c:v>Sin Dirección  </c:v>
                </c:pt>
                <c:pt idx="31">
                  <c:v>Soyapango</c:v>
                </c:pt>
                <c:pt idx="32">
                  <c:v>Tepecoyo</c:v>
                </c:pt>
                <c:pt idx="33">
                  <c:v>Tepetitan</c:v>
                </c:pt>
                <c:pt idx="34">
                  <c:v>Tonacatepeque</c:v>
                </c:pt>
                <c:pt idx="35">
                  <c:v>Usulutan</c:v>
                </c:pt>
                <c:pt idx="36">
                  <c:v>Zacatecoluca</c:v>
                </c:pt>
                <c:pt idx="37">
                  <c:v>Totales</c:v>
                </c:pt>
              </c:strCache>
            </c:strRef>
          </c:cat>
          <c:val>
            <c:numRef>
              <c:f>Municipio!$H$4:$H$41</c:f>
              <c:numCache>
                <c:formatCode>General</c:formatCode>
                <c:ptCount val="38"/>
                <c:pt idx="7">
                  <c:v>1</c:v>
                </c:pt>
                <c:pt idx="10">
                  <c:v>1</c:v>
                </c:pt>
                <c:pt idx="12">
                  <c:v>1</c:v>
                </c:pt>
                <c:pt idx="18">
                  <c:v>1</c:v>
                </c:pt>
                <c:pt idx="21">
                  <c:v>5</c:v>
                </c:pt>
                <c:pt idx="25">
                  <c:v>1</c:v>
                </c:pt>
                <c:pt idx="30">
                  <c:v>1</c:v>
                </c:pt>
                <c:pt idx="37">
                  <c:v>11</c:v>
                </c:pt>
              </c:numCache>
            </c:numRef>
          </c:val>
        </c:ser>
        <c:ser>
          <c:idx val="6"/>
          <c:order val="6"/>
          <c:tx>
            <c:strRef>
              <c:f>Municipio!$I$3</c:f>
              <c:strCache>
                <c:ptCount val="1"/>
                <c:pt idx="0">
                  <c:v>Dic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Municipio!$B$4:$B$41</c:f>
              <c:strCache>
                <c:ptCount val="38"/>
                <c:pt idx="0">
                  <c:v>Aguas Caliente</c:v>
                </c:pt>
                <c:pt idx="1">
                  <c:v>Antiguo Cuscatlan</c:v>
                </c:pt>
                <c:pt idx="2">
                  <c:v>Apopa</c:v>
                </c:pt>
                <c:pt idx="3">
                  <c:v>Ayutuxtepeque</c:v>
                </c:pt>
                <c:pt idx="4">
                  <c:v> Colón</c:v>
                </c:pt>
                <c:pt idx="5">
                  <c:v>Chalchuapa</c:v>
                </c:pt>
                <c:pt idx="6">
                  <c:v>Ciudad Delgado</c:v>
                </c:pt>
                <c:pt idx="7">
                  <c:v>Cojutepeque</c:v>
                </c:pt>
                <c:pt idx="8">
                  <c:v>Cuscatancingo</c:v>
                </c:pt>
                <c:pt idx="9">
                  <c:v>El Refugio</c:v>
                </c:pt>
                <c:pt idx="10">
                  <c:v>El Sauce</c:v>
                </c:pt>
                <c:pt idx="11">
                  <c:v>Ilopango</c:v>
                </c:pt>
                <c:pt idx="12">
                  <c:v>Mejicanos</c:v>
                </c:pt>
                <c:pt idx="13">
                  <c:v>Nejapa</c:v>
                </c:pt>
                <c:pt idx="14">
                  <c:v>No especificado</c:v>
                </c:pt>
                <c:pt idx="15">
                  <c:v>Olocuilta</c:v>
                </c:pt>
                <c:pt idx="16">
                  <c:v>Quezaltepeque</c:v>
                </c:pt>
                <c:pt idx="17">
                  <c:v>San Marcos</c:v>
                </c:pt>
                <c:pt idx="18">
                  <c:v>San Miguel</c:v>
                </c:pt>
                <c:pt idx="19">
                  <c:v>San Miguel Tepezontes</c:v>
                </c:pt>
                <c:pt idx="20">
                  <c:v>San Ramón</c:v>
                </c:pt>
                <c:pt idx="21">
                  <c:v>San Salvador</c:v>
                </c:pt>
                <c:pt idx="22">
                  <c:v>San Salvador   (Of. Ctral. del Castiilo)</c:v>
                </c:pt>
                <c:pt idx="23">
                  <c:v>San Sebastián Salitrillo</c:v>
                </c:pt>
                <c:pt idx="24">
                  <c:v>Santa Ana</c:v>
                </c:pt>
                <c:pt idx="25">
                  <c:v>Santa Tecla</c:v>
                </c:pt>
                <c:pt idx="26">
                  <c:v>Santiago de María</c:v>
                </c:pt>
                <c:pt idx="27">
                  <c:v>Santiago Texacuangos</c:v>
                </c:pt>
                <c:pt idx="28">
                  <c:v>Santo Domingo</c:v>
                </c:pt>
                <c:pt idx="29">
                  <c:v>Sonsonate</c:v>
                </c:pt>
                <c:pt idx="30">
                  <c:v>Sin Dirección  </c:v>
                </c:pt>
                <c:pt idx="31">
                  <c:v>Soyapango</c:v>
                </c:pt>
                <c:pt idx="32">
                  <c:v>Tepecoyo</c:v>
                </c:pt>
                <c:pt idx="33">
                  <c:v>Tepetitan</c:v>
                </c:pt>
                <c:pt idx="34">
                  <c:v>Tonacatepeque</c:v>
                </c:pt>
                <c:pt idx="35">
                  <c:v>Usulutan</c:v>
                </c:pt>
                <c:pt idx="36">
                  <c:v>Zacatecoluca</c:v>
                </c:pt>
                <c:pt idx="37">
                  <c:v>Totales</c:v>
                </c:pt>
              </c:strCache>
            </c:strRef>
          </c:cat>
          <c:val>
            <c:numRef>
              <c:f>Municipio!$I$4:$I$41</c:f>
              <c:numCache>
                <c:formatCode>General</c:formatCode>
                <c:ptCount val="38"/>
                <c:pt idx="1">
                  <c:v>2</c:v>
                </c:pt>
                <c:pt idx="21">
                  <c:v>4</c:v>
                </c:pt>
                <c:pt idx="22">
                  <c:v>2</c:v>
                </c:pt>
                <c:pt idx="37">
                  <c:v>8</c:v>
                </c:pt>
              </c:numCache>
            </c:numRef>
          </c:val>
        </c:ser>
        <c:ser>
          <c:idx val="7"/>
          <c:order val="7"/>
          <c:tx>
            <c:strRef>
              <c:f>Municipio!$J$3</c:f>
              <c:strCache>
                <c:ptCount val="1"/>
                <c:pt idx="0">
                  <c:v>Ene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Municipio!$B$4:$B$41</c:f>
              <c:strCache>
                <c:ptCount val="38"/>
                <c:pt idx="0">
                  <c:v>Aguas Caliente</c:v>
                </c:pt>
                <c:pt idx="1">
                  <c:v>Antiguo Cuscatlan</c:v>
                </c:pt>
                <c:pt idx="2">
                  <c:v>Apopa</c:v>
                </c:pt>
                <c:pt idx="3">
                  <c:v>Ayutuxtepeque</c:v>
                </c:pt>
                <c:pt idx="4">
                  <c:v> Colón</c:v>
                </c:pt>
                <c:pt idx="5">
                  <c:v>Chalchuapa</c:v>
                </c:pt>
                <c:pt idx="6">
                  <c:v>Ciudad Delgado</c:v>
                </c:pt>
                <c:pt idx="7">
                  <c:v>Cojutepeque</c:v>
                </c:pt>
                <c:pt idx="8">
                  <c:v>Cuscatancingo</c:v>
                </c:pt>
                <c:pt idx="9">
                  <c:v>El Refugio</c:v>
                </c:pt>
                <c:pt idx="10">
                  <c:v>El Sauce</c:v>
                </c:pt>
                <c:pt idx="11">
                  <c:v>Ilopango</c:v>
                </c:pt>
                <c:pt idx="12">
                  <c:v>Mejicanos</c:v>
                </c:pt>
                <c:pt idx="13">
                  <c:v>Nejapa</c:v>
                </c:pt>
                <c:pt idx="14">
                  <c:v>No especificado</c:v>
                </c:pt>
                <c:pt idx="15">
                  <c:v>Olocuilta</c:v>
                </c:pt>
                <c:pt idx="16">
                  <c:v>Quezaltepeque</c:v>
                </c:pt>
                <c:pt idx="17">
                  <c:v>San Marcos</c:v>
                </c:pt>
                <c:pt idx="18">
                  <c:v>San Miguel</c:v>
                </c:pt>
                <c:pt idx="19">
                  <c:v>San Miguel Tepezontes</c:v>
                </c:pt>
                <c:pt idx="20">
                  <c:v>San Ramón</c:v>
                </c:pt>
                <c:pt idx="21">
                  <c:v>San Salvador</c:v>
                </c:pt>
                <c:pt idx="22">
                  <c:v>San Salvador   (Of. Ctral. del Castiilo)</c:v>
                </c:pt>
                <c:pt idx="23">
                  <c:v>San Sebastián Salitrillo</c:v>
                </c:pt>
                <c:pt idx="24">
                  <c:v>Santa Ana</c:v>
                </c:pt>
                <c:pt idx="25">
                  <c:v>Santa Tecla</c:v>
                </c:pt>
                <c:pt idx="26">
                  <c:v>Santiago de María</c:v>
                </c:pt>
                <c:pt idx="27">
                  <c:v>Santiago Texacuangos</c:v>
                </c:pt>
                <c:pt idx="28">
                  <c:v>Santo Domingo</c:v>
                </c:pt>
                <c:pt idx="29">
                  <c:v>Sonsonate</c:v>
                </c:pt>
                <c:pt idx="30">
                  <c:v>Sin Dirección  </c:v>
                </c:pt>
                <c:pt idx="31">
                  <c:v>Soyapango</c:v>
                </c:pt>
                <c:pt idx="32">
                  <c:v>Tepecoyo</c:v>
                </c:pt>
                <c:pt idx="33">
                  <c:v>Tepetitan</c:v>
                </c:pt>
                <c:pt idx="34">
                  <c:v>Tonacatepeque</c:v>
                </c:pt>
                <c:pt idx="35">
                  <c:v>Usulutan</c:v>
                </c:pt>
                <c:pt idx="36">
                  <c:v>Zacatecoluca</c:v>
                </c:pt>
                <c:pt idx="37">
                  <c:v>Totales</c:v>
                </c:pt>
              </c:strCache>
            </c:strRef>
          </c:cat>
          <c:val>
            <c:numRef>
              <c:f>Municipio!$J$4:$J$41</c:f>
              <c:numCache>
                <c:formatCode>General</c:formatCode>
                <c:ptCount val="38"/>
                <c:pt idx="16">
                  <c:v>1</c:v>
                </c:pt>
                <c:pt idx="21">
                  <c:v>5</c:v>
                </c:pt>
                <c:pt idx="24">
                  <c:v>1</c:v>
                </c:pt>
                <c:pt idx="26">
                  <c:v>1</c:v>
                </c:pt>
                <c:pt idx="37">
                  <c:v>8</c:v>
                </c:pt>
              </c:numCache>
            </c:numRef>
          </c:val>
        </c:ser>
        <c:ser>
          <c:idx val="8"/>
          <c:order val="8"/>
          <c:tx>
            <c:strRef>
              <c:f>Municipio!$K$3</c:f>
              <c:strCache>
                <c:ptCount val="1"/>
                <c:pt idx="0">
                  <c:v>Feb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Municipio!$B$4:$B$41</c:f>
              <c:strCache>
                <c:ptCount val="38"/>
                <c:pt idx="0">
                  <c:v>Aguas Caliente</c:v>
                </c:pt>
                <c:pt idx="1">
                  <c:v>Antiguo Cuscatlan</c:v>
                </c:pt>
                <c:pt idx="2">
                  <c:v>Apopa</c:v>
                </c:pt>
                <c:pt idx="3">
                  <c:v>Ayutuxtepeque</c:v>
                </c:pt>
                <c:pt idx="4">
                  <c:v> Colón</c:v>
                </c:pt>
                <c:pt idx="5">
                  <c:v>Chalchuapa</c:v>
                </c:pt>
                <c:pt idx="6">
                  <c:v>Ciudad Delgado</c:v>
                </c:pt>
                <c:pt idx="7">
                  <c:v>Cojutepeque</c:v>
                </c:pt>
                <c:pt idx="8">
                  <c:v>Cuscatancingo</c:v>
                </c:pt>
                <c:pt idx="9">
                  <c:v>El Refugio</c:v>
                </c:pt>
                <c:pt idx="10">
                  <c:v>El Sauce</c:v>
                </c:pt>
                <c:pt idx="11">
                  <c:v>Ilopango</c:v>
                </c:pt>
                <c:pt idx="12">
                  <c:v>Mejicanos</c:v>
                </c:pt>
                <c:pt idx="13">
                  <c:v>Nejapa</c:v>
                </c:pt>
                <c:pt idx="14">
                  <c:v>No especificado</c:v>
                </c:pt>
                <c:pt idx="15">
                  <c:v>Olocuilta</c:v>
                </c:pt>
                <c:pt idx="16">
                  <c:v>Quezaltepeque</c:v>
                </c:pt>
                <c:pt idx="17">
                  <c:v>San Marcos</c:v>
                </c:pt>
                <c:pt idx="18">
                  <c:v>San Miguel</c:v>
                </c:pt>
                <c:pt idx="19">
                  <c:v>San Miguel Tepezontes</c:v>
                </c:pt>
                <c:pt idx="20">
                  <c:v>San Ramón</c:v>
                </c:pt>
                <c:pt idx="21">
                  <c:v>San Salvador</c:v>
                </c:pt>
                <c:pt idx="22">
                  <c:v>San Salvador   (Of. Ctral. del Castiilo)</c:v>
                </c:pt>
                <c:pt idx="23">
                  <c:v>San Sebastián Salitrillo</c:v>
                </c:pt>
                <c:pt idx="24">
                  <c:v>Santa Ana</c:v>
                </c:pt>
                <c:pt idx="25">
                  <c:v>Santa Tecla</c:v>
                </c:pt>
                <c:pt idx="26">
                  <c:v>Santiago de María</c:v>
                </c:pt>
                <c:pt idx="27">
                  <c:v>Santiago Texacuangos</c:v>
                </c:pt>
                <c:pt idx="28">
                  <c:v>Santo Domingo</c:v>
                </c:pt>
                <c:pt idx="29">
                  <c:v>Sonsonate</c:v>
                </c:pt>
                <c:pt idx="30">
                  <c:v>Sin Dirección  </c:v>
                </c:pt>
                <c:pt idx="31">
                  <c:v>Soyapango</c:v>
                </c:pt>
                <c:pt idx="32">
                  <c:v>Tepecoyo</c:v>
                </c:pt>
                <c:pt idx="33">
                  <c:v>Tepetitan</c:v>
                </c:pt>
                <c:pt idx="34">
                  <c:v>Tonacatepeque</c:v>
                </c:pt>
                <c:pt idx="35">
                  <c:v>Usulutan</c:v>
                </c:pt>
                <c:pt idx="36">
                  <c:v>Zacatecoluca</c:v>
                </c:pt>
                <c:pt idx="37">
                  <c:v>Totales</c:v>
                </c:pt>
              </c:strCache>
            </c:strRef>
          </c:cat>
          <c:val>
            <c:numRef>
              <c:f>Municipio!$K$4:$K$41</c:f>
              <c:numCache>
                <c:formatCode>General</c:formatCode>
                <c:ptCount val="38"/>
                <c:pt idx="1">
                  <c:v>1</c:v>
                </c:pt>
                <c:pt idx="4">
                  <c:v>1</c:v>
                </c:pt>
                <c:pt idx="11">
                  <c:v>3</c:v>
                </c:pt>
                <c:pt idx="21">
                  <c:v>11</c:v>
                </c:pt>
                <c:pt idx="31">
                  <c:v>2</c:v>
                </c:pt>
                <c:pt idx="37">
                  <c:v>18</c:v>
                </c:pt>
              </c:numCache>
            </c:numRef>
          </c:val>
        </c:ser>
        <c:ser>
          <c:idx val="9"/>
          <c:order val="9"/>
          <c:tx>
            <c:strRef>
              <c:f>Municipio!$L$3</c:f>
              <c:strCache>
                <c:ptCount val="1"/>
                <c:pt idx="0">
                  <c:v>Mar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Municipio!$B$4:$B$41</c:f>
              <c:strCache>
                <c:ptCount val="38"/>
                <c:pt idx="0">
                  <c:v>Aguas Caliente</c:v>
                </c:pt>
                <c:pt idx="1">
                  <c:v>Antiguo Cuscatlan</c:v>
                </c:pt>
                <c:pt idx="2">
                  <c:v>Apopa</c:v>
                </c:pt>
                <c:pt idx="3">
                  <c:v>Ayutuxtepeque</c:v>
                </c:pt>
                <c:pt idx="4">
                  <c:v> Colón</c:v>
                </c:pt>
                <c:pt idx="5">
                  <c:v>Chalchuapa</c:v>
                </c:pt>
                <c:pt idx="6">
                  <c:v>Ciudad Delgado</c:v>
                </c:pt>
                <c:pt idx="7">
                  <c:v>Cojutepeque</c:v>
                </c:pt>
                <c:pt idx="8">
                  <c:v>Cuscatancingo</c:v>
                </c:pt>
                <c:pt idx="9">
                  <c:v>El Refugio</c:v>
                </c:pt>
                <c:pt idx="10">
                  <c:v>El Sauce</c:v>
                </c:pt>
                <c:pt idx="11">
                  <c:v>Ilopango</c:v>
                </c:pt>
                <c:pt idx="12">
                  <c:v>Mejicanos</c:v>
                </c:pt>
                <c:pt idx="13">
                  <c:v>Nejapa</c:v>
                </c:pt>
                <c:pt idx="14">
                  <c:v>No especificado</c:v>
                </c:pt>
                <c:pt idx="15">
                  <c:v>Olocuilta</c:v>
                </c:pt>
                <c:pt idx="16">
                  <c:v>Quezaltepeque</c:v>
                </c:pt>
                <c:pt idx="17">
                  <c:v>San Marcos</c:v>
                </c:pt>
                <c:pt idx="18">
                  <c:v>San Miguel</c:v>
                </c:pt>
                <c:pt idx="19">
                  <c:v>San Miguel Tepezontes</c:v>
                </c:pt>
                <c:pt idx="20">
                  <c:v>San Ramón</c:v>
                </c:pt>
                <c:pt idx="21">
                  <c:v>San Salvador</c:v>
                </c:pt>
                <c:pt idx="22">
                  <c:v>San Salvador   (Of. Ctral. del Castiilo)</c:v>
                </c:pt>
                <c:pt idx="23">
                  <c:v>San Sebastián Salitrillo</c:v>
                </c:pt>
                <c:pt idx="24">
                  <c:v>Santa Ana</c:v>
                </c:pt>
                <c:pt idx="25">
                  <c:v>Santa Tecla</c:v>
                </c:pt>
                <c:pt idx="26">
                  <c:v>Santiago de María</c:v>
                </c:pt>
                <c:pt idx="27">
                  <c:v>Santiago Texacuangos</c:v>
                </c:pt>
                <c:pt idx="28">
                  <c:v>Santo Domingo</c:v>
                </c:pt>
                <c:pt idx="29">
                  <c:v>Sonsonate</c:v>
                </c:pt>
                <c:pt idx="30">
                  <c:v>Sin Dirección  </c:v>
                </c:pt>
                <c:pt idx="31">
                  <c:v>Soyapango</c:v>
                </c:pt>
                <c:pt idx="32">
                  <c:v>Tepecoyo</c:v>
                </c:pt>
                <c:pt idx="33">
                  <c:v>Tepetitan</c:v>
                </c:pt>
                <c:pt idx="34">
                  <c:v>Tonacatepeque</c:v>
                </c:pt>
                <c:pt idx="35">
                  <c:v>Usulutan</c:v>
                </c:pt>
                <c:pt idx="36">
                  <c:v>Zacatecoluca</c:v>
                </c:pt>
                <c:pt idx="37">
                  <c:v>Totales</c:v>
                </c:pt>
              </c:strCache>
            </c:strRef>
          </c:cat>
          <c:val>
            <c:numRef>
              <c:f>Municipio!$L$4:$L$41</c:f>
              <c:numCache>
                <c:formatCode>General</c:formatCode>
                <c:ptCount val="38"/>
                <c:pt idx="1">
                  <c:v>2</c:v>
                </c:pt>
                <c:pt idx="2">
                  <c:v>1</c:v>
                </c:pt>
                <c:pt idx="12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2</c:v>
                </c:pt>
                <c:pt idx="18">
                  <c:v>1</c:v>
                </c:pt>
                <c:pt idx="21">
                  <c:v>6</c:v>
                </c:pt>
                <c:pt idx="25">
                  <c:v>2</c:v>
                </c:pt>
                <c:pt idx="27">
                  <c:v>1</c:v>
                </c:pt>
                <c:pt idx="28">
                  <c:v>1</c:v>
                </c:pt>
                <c:pt idx="31">
                  <c:v>1</c:v>
                </c:pt>
                <c:pt idx="36">
                  <c:v>1</c:v>
                </c:pt>
                <c:pt idx="37">
                  <c:v>21</c:v>
                </c:pt>
              </c:numCache>
            </c:numRef>
          </c:val>
        </c:ser>
        <c:ser>
          <c:idx val="10"/>
          <c:order val="10"/>
          <c:tx>
            <c:strRef>
              <c:f>Municipio!$M$3</c:f>
              <c:strCache>
                <c:ptCount val="1"/>
                <c:pt idx="0">
                  <c:v>Abr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Municipio!$B$4:$B$41</c:f>
              <c:strCache>
                <c:ptCount val="38"/>
                <c:pt idx="0">
                  <c:v>Aguas Caliente</c:v>
                </c:pt>
                <c:pt idx="1">
                  <c:v>Antiguo Cuscatlan</c:v>
                </c:pt>
                <c:pt idx="2">
                  <c:v>Apopa</c:v>
                </c:pt>
                <c:pt idx="3">
                  <c:v>Ayutuxtepeque</c:v>
                </c:pt>
                <c:pt idx="4">
                  <c:v> Colón</c:v>
                </c:pt>
                <c:pt idx="5">
                  <c:v>Chalchuapa</c:v>
                </c:pt>
                <c:pt idx="6">
                  <c:v>Ciudad Delgado</c:v>
                </c:pt>
                <c:pt idx="7">
                  <c:v>Cojutepeque</c:v>
                </c:pt>
                <c:pt idx="8">
                  <c:v>Cuscatancingo</c:v>
                </c:pt>
                <c:pt idx="9">
                  <c:v>El Refugio</c:v>
                </c:pt>
                <c:pt idx="10">
                  <c:v>El Sauce</c:v>
                </c:pt>
                <c:pt idx="11">
                  <c:v>Ilopango</c:v>
                </c:pt>
                <c:pt idx="12">
                  <c:v>Mejicanos</c:v>
                </c:pt>
                <c:pt idx="13">
                  <c:v>Nejapa</c:v>
                </c:pt>
                <c:pt idx="14">
                  <c:v>No especificado</c:v>
                </c:pt>
                <c:pt idx="15">
                  <c:v>Olocuilta</c:v>
                </c:pt>
                <c:pt idx="16">
                  <c:v>Quezaltepeque</c:v>
                </c:pt>
                <c:pt idx="17">
                  <c:v>San Marcos</c:v>
                </c:pt>
                <c:pt idx="18">
                  <c:v>San Miguel</c:v>
                </c:pt>
                <c:pt idx="19">
                  <c:v>San Miguel Tepezontes</c:v>
                </c:pt>
                <c:pt idx="20">
                  <c:v>San Ramón</c:v>
                </c:pt>
                <c:pt idx="21">
                  <c:v>San Salvador</c:v>
                </c:pt>
                <c:pt idx="22">
                  <c:v>San Salvador   (Of. Ctral. del Castiilo)</c:v>
                </c:pt>
                <c:pt idx="23">
                  <c:v>San Sebastián Salitrillo</c:v>
                </c:pt>
                <c:pt idx="24">
                  <c:v>Santa Ana</c:v>
                </c:pt>
                <c:pt idx="25">
                  <c:v>Santa Tecla</c:v>
                </c:pt>
                <c:pt idx="26">
                  <c:v>Santiago de María</c:v>
                </c:pt>
                <c:pt idx="27">
                  <c:v>Santiago Texacuangos</c:v>
                </c:pt>
                <c:pt idx="28">
                  <c:v>Santo Domingo</c:v>
                </c:pt>
                <c:pt idx="29">
                  <c:v>Sonsonate</c:v>
                </c:pt>
                <c:pt idx="30">
                  <c:v>Sin Dirección  </c:v>
                </c:pt>
                <c:pt idx="31">
                  <c:v>Soyapango</c:v>
                </c:pt>
                <c:pt idx="32">
                  <c:v>Tepecoyo</c:v>
                </c:pt>
                <c:pt idx="33">
                  <c:v>Tepetitan</c:v>
                </c:pt>
                <c:pt idx="34">
                  <c:v>Tonacatepeque</c:v>
                </c:pt>
                <c:pt idx="35">
                  <c:v>Usulutan</c:v>
                </c:pt>
                <c:pt idx="36">
                  <c:v>Zacatecoluca</c:v>
                </c:pt>
                <c:pt idx="37">
                  <c:v>Totales</c:v>
                </c:pt>
              </c:strCache>
            </c:strRef>
          </c:cat>
          <c:val>
            <c:numRef>
              <c:f>Municipio!$M$4:$M$41</c:f>
              <c:numCache>
                <c:formatCode>General</c:formatCode>
                <c:ptCount val="38"/>
                <c:pt idx="1">
                  <c:v>2</c:v>
                </c:pt>
                <c:pt idx="13">
                  <c:v>1</c:v>
                </c:pt>
                <c:pt idx="21">
                  <c:v>6</c:v>
                </c:pt>
                <c:pt idx="25">
                  <c:v>2</c:v>
                </c:pt>
                <c:pt idx="33">
                  <c:v>1</c:v>
                </c:pt>
                <c:pt idx="36">
                  <c:v>1</c:v>
                </c:pt>
                <c:pt idx="37">
                  <c:v>13</c:v>
                </c:pt>
              </c:numCache>
            </c:numRef>
          </c:val>
        </c:ser>
        <c:ser>
          <c:idx val="11"/>
          <c:order val="11"/>
          <c:tx>
            <c:strRef>
              <c:f>Municipio!$N$3</c:f>
              <c:strCache>
                <c:ptCount val="1"/>
                <c:pt idx="0">
                  <c:v>May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Municipio!$B$4:$B$41</c:f>
              <c:strCache>
                <c:ptCount val="38"/>
                <c:pt idx="0">
                  <c:v>Aguas Caliente</c:v>
                </c:pt>
                <c:pt idx="1">
                  <c:v>Antiguo Cuscatlan</c:v>
                </c:pt>
                <c:pt idx="2">
                  <c:v>Apopa</c:v>
                </c:pt>
                <c:pt idx="3">
                  <c:v>Ayutuxtepeque</c:v>
                </c:pt>
                <c:pt idx="4">
                  <c:v> Colón</c:v>
                </c:pt>
                <c:pt idx="5">
                  <c:v>Chalchuapa</c:v>
                </c:pt>
                <c:pt idx="6">
                  <c:v>Ciudad Delgado</c:v>
                </c:pt>
                <c:pt idx="7">
                  <c:v>Cojutepeque</c:v>
                </c:pt>
                <c:pt idx="8">
                  <c:v>Cuscatancingo</c:v>
                </c:pt>
                <c:pt idx="9">
                  <c:v>El Refugio</c:v>
                </c:pt>
                <c:pt idx="10">
                  <c:v>El Sauce</c:v>
                </c:pt>
                <c:pt idx="11">
                  <c:v>Ilopango</c:v>
                </c:pt>
                <c:pt idx="12">
                  <c:v>Mejicanos</c:v>
                </c:pt>
                <c:pt idx="13">
                  <c:v>Nejapa</c:v>
                </c:pt>
                <c:pt idx="14">
                  <c:v>No especificado</c:v>
                </c:pt>
                <c:pt idx="15">
                  <c:v>Olocuilta</c:v>
                </c:pt>
                <c:pt idx="16">
                  <c:v>Quezaltepeque</c:v>
                </c:pt>
                <c:pt idx="17">
                  <c:v>San Marcos</c:v>
                </c:pt>
                <c:pt idx="18">
                  <c:v>San Miguel</c:v>
                </c:pt>
                <c:pt idx="19">
                  <c:v>San Miguel Tepezontes</c:v>
                </c:pt>
                <c:pt idx="20">
                  <c:v>San Ramón</c:v>
                </c:pt>
                <c:pt idx="21">
                  <c:v>San Salvador</c:v>
                </c:pt>
                <c:pt idx="22">
                  <c:v>San Salvador   (Of. Ctral. del Castiilo)</c:v>
                </c:pt>
                <c:pt idx="23">
                  <c:v>San Sebastián Salitrillo</c:v>
                </c:pt>
                <c:pt idx="24">
                  <c:v>Santa Ana</c:v>
                </c:pt>
                <c:pt idx="25">
                  <c:v>Santa Tecla</c:v>
                </c:pt>
                <c:pt idx="26">
                  <c:v>Santiago de María</c:v>
                </c:pt>
                <c:pt idx="27">
                  <c:v>Santiago Texacuangos</c:v>
                </c:pt>
                <c:pt idx="28">
                  <c:v>Santo Domingo</c:v>
                </c:pt>
                <c:pt idx="29">
                  <c:v>Sonsonate</c:v>
                </c:pt>
                <c:pt idx="30">
                  <c:v>Sin Dirección  </c:v>
                </c:pt>
                <c:pt idx="31">
                  <c:v>Soyapango</c:v>
                </c:pt>
                <c:pt idx="32">
                  <c:v>Tepecoyo</c:v>
                </c:pt>
                <c:pt idx="33">
                  <c:v>Tepetitan</c:v>
                </c:pt>
                <c:pt idx="34">
                  <c:v>Tonacatepeque</c:v>
                </c:pt>
                <c:pt idx="35">
                  <c:v>Usulutan</c:v>
                </c:pt>
                <c:pt idx="36">
                  <c:v>Zacatecoluca</c:v>
                </c:pt>
                <c:pt idx="37">
                  <c:v>Totales</c:v>
                </c:pt>
              </c:strCache>
            </c:strRef>
          </c:cat>
          <c:val>
            <c:numRef>
              <c:f>Municipio!$N$4:$N$41</c:f>
              <c:numCache>
                <c:formatCode>General</c:formatCode>
                <c:ptCount val="38"/>
                <c:pt idx="3">
                  <c:v>1</c:v>
                </c:pt>
                <c:pt idx="6">
                  <c:v>2</c:v>
                </c:pt>
                <c:pt idx="9">
                  <c:v>1</c:v>
                </c:pt>
                <c:pt idx="12">
                  <c:v>4</c:v>
                </c:pt>
                <c:pt idx="18">
                  <c:v>1</c:v>
                </c:pt>
                <c:pt idx="21">
                  <c:v>9</c:v>
                </c:pt>
                <c:pt idx="25">
                  <c:v>2</c:v>
                </c:pt>
                <c:pt idx="31">
                  <c:v>1</c:v>
                </c:pt>
                <c:pt idx="36">
                  <c:v>1</c:v>
                </c:pt>
                <c:pt idx="37">
                  <c:v>22</c:v>
                </c:pt>
              </c:numCache>
            </c:numRef>
          </c:val>
        </c:ser>
        <c:ser>
          <c:idx val="12"/>
          <c:order val="12"/>
          <c:tx>
            <c:strRef>
              <c:f>Municipio!$O$3</c:f>
              <c:strCache>
                <c:ptCount val="1"/>
                <c:pt idx="0">
                  <c:v>Jun</c:v>
                </c:pt>
              </c:strCache>
            </c:strRef>
          </c:tx>
          <c:spPr>
            <a:solidFill>
              <a:schemeClr val="accent1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Municipio!$B$4:$B$41</c:f>
              <c:strCache>
                <c:ptCount val="38"/>
                <c:pt idx="0">
                  <c:v>Aguas Caliente</c:v>
                </c:pt>
                <c:pt idx="1">
                  <c:v>Antiguo Cuscatlan</c:v>
                </c:pt>
                <c:pt idx="2">
                  <c:v>Apopa</c:v>
                </c:pt>
                <c:pt idx="3">
                  <c:v>Ayutuxtepeque</c:v>
                </c:pt>
                <c:pt idx="4">
                  <c:v> Colón</c:v>
                </c:pt>
                <c:pt idx="5">
                  <c:v>Chalchuapa</c:v>
                </c:pt>
                <c:pt idx="6">
                  <c:v>Ciudad Delgado</c:v>
                </c:pt>
                <c:pt idx="7">
                  <c:v>Cojutepeque</c:v>
                </c:pt>
                <c:pt idx="8">
                  <c:v>Cuscatancingo</c:v>
                </c:pt>
                <c:pt idx="9">
                  <c:v>El Refugio</c:v>
                </c:pt>
                <c:pt idx="10">
                  <c:v>El Sauce</c:v>
                </c:pt>
                <c:pt idx="11">
                  <c:v>Ilopango</c:v>
                </c:pt>
                <c:pt idx="12">
                  <c:v>Mejicanos</c:v>
                </c:pt>
                <c:pt idx="13">
                  <c:v>Nejapa</c:v>
                </c:pt>
                <c:pt idx="14">
                  <c:v>No especificado</c:v>
                </c:pt>
                <c:pt idx="15">
                  <c:v>Olocuilta</c:v>
                </c:pt>
                <c:pt idx="16">
                  <c:v>Quezaltepeque</c:v>
                </c:pt>
                <c:pt idx="17">
                  <c:v>San Marcos</c:v>
                </c:pt>
                <c:pt idx="18">
                  <c:v>San Miguel</c:v>
                </c:pt>
                <c:pt idx="19">
                  <c:v>San Miguel Tepezontes</c:v>
                </c:pt>
                <c:pt idx="20">
                  <c:v>San Ramón</c:v>
                </c:pt>
                <c:pt idx="21">
                  <c:v>San Salvador</c:v>
                </c:pt>
                <c:pt idx="22">
                  <c:v>San Salvador   (Of. Ctral. del Castiilo)</c:v>
                </c:pt>
                <c:pt idx="23">
                  <c:v>San Sebastián Salitrillo</c:v>
                </c:pt>
                <c:pt idx="24">
                  <c:v>Santa Ana</c:v>
                </c:pt>
                <c:pt idx="25">
                  <c:v>Santa Tecla</c:v>
                </c:pt>
                <c:pt idx="26">
                  <c:v>Santiago de María</c:v>
                </c:pt>
                <c:pt idx="27">
                  <c:v>Santiago Texacuangos</c:v>
                </c:pt>
                <c:pt idx="28">
                  <c:v>Santo Domingo</c:v>
                </c:pt>
                <c:pt idx="29">
                  <c:v>Sonsonate</c:v>
                </c:pt>
                <c:pt idx="30">
                  <c:v>Sin Dirección  </c:v>
                </c:pt>
                <c:pt idx="31">
                  <c:v>Soyapango</c:v>
                </c:pt>
                <c:pt idx="32">
                  <c:v>Tepecoyo</c:v>
                </c:pt>
                <c:pt idx="33">
                  <c:v>Tepetitan</c:v>
                </c:pt>
                <c:pt idx="34">
                  <c:v>Tonacatepeque</c:v>
                </c:pt>
                <c:pt idx="35">
                  <c:v>Usulutan</c:v>
                </c:pt>
                <c:pt idx="36">
                  <c:v>Zacatecoluca</c:v>
                </c:pt>
                <c:pt idx="37">
                  <c:v>Totales</c:v>
                </c:pt>
              </c:strCache>
            </c:strRef>
          </c:cat>
          <c:val>
            <c:numRef>
              <c:f>Municipio!$O$4:$O$41</c:f>
              <c:numCache>
                <c:formatCode>General</c:formatCode>
                <c:ptCount val="38"/>
                <c:pt idx="1">
                  <c:v>1</c:v>
                </c:pt>
                <c:pt idx="12">
                  <c:v>2</c:v>
                </c:pt>
                <c:pt idx="21">
                  <c:v>6</c:v>
                </c:pt>
                <c:pt idx="25">
                  <c:v>2</c:v>
                </c:pt>
                <c:pt idx="37">
                  <c:v>11</c:v>
                </c:pt>
              </c:numCache>
            </c:numRef>
          </c:val>
        </c:ser>
        <c:ser>
          <c:idx val="13"/>
          <c:order val="13"/>
          <c:tx>
            <c:strRef>
              <c:f>Municipio!$P$3</c:f>
              <c:strCache>
                <c:ptCount val="1"/>
                <c:pt idx="0">
                  <c:v>Jul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Municipio!$B$4:$B$41</c:f>
              <c:strCache>
                <c:ptCount val="38"/>
                <c:pt idx="0">
                  <c:v>Aguas Caliente</c:v>
                </c:pt>
                <c:pt idx="1">
                  <c:v>Antiguo Cuscatlan</c:v>
                </c:pt>
                <c:pt idx="2">
                  <c:v>Apopa</c:v>
                </c:pt>
                <c:pt idx="3">
                  <c:v>Ayutuxtepeque</c:v>
                </c:pt>
                <c:pt idx="4">
                  <c:v> Colón</c:v>
                </c:pt>
                <c:pt idx="5">
                  <c:v>Chalchuapa</c:v>
                </c:pt>
                <c:pt idx="6">
                  <c:v>Ciudad Delgado</c:v>
                </c:pt>
                <c:pt idx="7">
                  <c:v>Cojutepeque</c:v>
                </c:pt>
                <c:pt idx="8">
                  <c:v>Cuscatancingo</c:v>
                </c:pt>
                <c:pt idx="9">
                  <c:v>El Refugio</c:v>
                </c:pt>
                <c:pt idx="10">
                  <c:v>El Sauce</c:v>
                </c:pt>
                <c:pt idx="11">
                  <c:v>Ilopango</c:v>
                </c:pt>
                <c:pt idx="12">
                  <c:v>Mejicanos</c:v>
                </c:pt>
                <c:pt idx="13">
                  <c:v>Nejapa</c:v>
                </c:pt>
                <c:pt idx="14">
                  <c:v>No especificado</c:v>
                </c:pt>
                <c:pt idx="15">
                  <c:v>Olocuilta</c:v>
                </c:pt>
                <c:pt idx="16">
                  <c:v>Quezaltepeque</c:v>
                </c:pt>
                <c:pt idx="17">
                  <c:v>San Marcos</c:v>
                </c:pt>
                <c:pt idx="18">
                  <c:v>San Miguel</c:v>
                </c:pt>
                <c:pt idx="19">
                  <c:v>San Miguel Tepezontes</c:v>
                </c:pt>
                <c:pt idx="20">
                  <c:v>San Ramón</c:v>
                </c:pt>
                <c:pt idx="21">
                  <c:v>San Salvador</c:v>
                </c:pt>
                <c:pt idx="22">
                  <c:v>San Salvador   (Of. Ctral. del Castiilo)</c:v>
                </c:pt>
                <c:pt idx="23">
                  <c:v>San Sebastián Salitrillo</c:v>
                </c:pt>
                <c:pt idx="24">
                  <c:v>Santa Ana</c:v>
                </c:pt>
                <c:pt idx="25">
                  <c:v>Santa Tecla</c:v>
                </c:pt>
                <c:pt idx="26">
                  <c:v>Santiago de María</c:v>
                </c:pt>
                <c:pt idx="27">
                  <c:v>Santiago Texacuangos</c:v>
                </c:pt>
                <c:pt idx="28">
                  <c:v>Santo Domingo</c:v>
                </c:pt>
                <c:pt idx="29">
                  <c:v>Sonsonate</c:v>
                </c:pt>
                <c:pt idx="30">
                  <c:v>Sin Dirección  </c:v>
                </c:pt>
                <c:pt idx="31">
                  <c:v>Soyapango</c:v>
                </c:pt>
                <c:pt idx="32">
                  <c:v>Tepecoyo</c:v>
                </c:pt>
                <c:pt idx="33">
                  <c:v>Tepetitan</c:v>
                </c:pt>
                <c:pt idx="34">
                  <c:v>Tonacatepeque</c:v>
                </c:pt>
                <c:pt idx="35">
                  <c:v>Usulutan</c:v>
                </c:pt>
                <c:pt idx="36">
                  <c:v>Zacatecoluca</c:v>
                </c:pt>
                <c:pt idx="37">
                  <c:v>Totales</c:v>
                </c:pt>
              </c:strCache>
            </c:strRef>
          </c:cat>
          <c:val>
            <c:numRef>
              <c:f>Municipio!$P$4:$P$41</c:f>
              <c:numCache>
                <c:formatCode>General</c:formatCode>
                <c:ptCount val="38"/>
                <c:pt idx="12">
                  <c:v>1</c:v>
                </c:pt>
                <c:pt idx="21">
                  <c:v>6</c:v>
                </c:pt>
                <c:pt idx="37">
                  <c:v>7</c:v>
                </c:pt>
              </c:numCache>
            </c:numRef>
          </c:val>
        </c:ser>
        <c:ser>
          <c:idx val="14"/>
          <c:order val="14"/>
          <c:tx>
            <c:strRef>
              <c:f>Municipio!$Q$3</c:f>
              <c:strCache>
                <c:ptCount val="1"/>
                <c:pt idx="0">
                  <c:v>Ago</c:v>
                </c:pt>
              </c:strCache>
            </c:strRef>
          </c:tx>
          <c:spPr>
            <a:solidFill>
              <a:schemeClr val="accent3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Municipio!$B$4:$B$41</c:f>
              <c:strCache>
                <c:ptCount val="38"/>
                <c:pt idx="0">
                  <c:v>Aguas Caliente</c:v>
                </c:pt>
                <c:pt idx="1">
                  <c:v>Antiguo Cuscatlan</c:v>
                </c:pt>
                <c:pt idx="2">
                  <c:v>Apopa</c:v>
                </c:pt>
                <c:pt idx="3">
                  <c:v>Ayutuxtepeque</c:v>
                </c:pt>
                <c:pt idx="4">
                  <c:v> Colón</c:v>
                </c:pt>
                <c:pt idx="5">
                  <c:v>Chalchuapa</c:v>
                </c:pt>
                <c:pt idx="6">
                  <c:v>Ciudad Delgado</c:v>
                </c:pt>
                <c:pt idx="7">
                  <c:v>Cojutepeque</c:v>
                </c:pt>
                <c:pt idx="8">
                  <c:v>Cuscatancingo</c:v>
                </c:pt>
                <c:pt idx="9">
                  <c:v>El Refugio</c:v>
                </c:pt>
                <c:pt idx="10">
                  <c:v>El Sauce</c:v>
                </c:pt>
                <c:pt idx="11">
                  <c:v>Ilopango</c:v>
                </c:pt>
                <c:pt idx="12">
                  <c:v>Mejicanos</c:v>
                </c:pt>
                <c:pt idx="13">
                  <c:v>Nejapa</c:v>
                </c:pt>
                <c:pt idx="14">
                  <c:v>No especificado</c:v>
                </c:pt>
                <c:pt idx="15">
                  <c:v>Olocuilta</c:v>
                </c:pt>
                <c:pt idx="16">
                  <c:v>Quezaltepeque</c:v>
                </c:pt>
                <c:pt idx="17">
                  <c:v>San Marcos</c:v>
                </c:pt>
                <c:pt idx="18">
                  <c:v>San Miguel</c:v>
                </c:pt>
                <c:pt idx="19">
                  <c:v>San Miguel Tepezontes</c:v>
                </c:pt>
                <c:pt idx="20">
                  <c:v>San Ramón</c:v>
                </c:pt>
                <c:pt idx="21">
                  <c:v>San Salvador</c:v>
                </c:pt>
                <c:pt idx="22">
                  <c:v>San Salvador   (Of. Ctral. del Castiilo)</c:v>
                </c:pt>
                <c:pt idx="23">
                  <c:v>San Sebastián Salitrillo</c:v>
                </c:pt>
                <c:pt idx="24">
                  <c:v>Santa Ana</c:v>
                </c:pt>
                <c:pt idx="25">
                  <c:v>Santa Tecla</c:v>
                </c:pt>
                <c:pt idx="26">
                  <c:v>Santiago de María</c:v>
                </c:pt>
                <c:pt idx="27">
                  <c:v>Santiago Texacuangos</c:v>
                </c:pt>
                <c:pt idx="28">
                  <c:v>Santo Domingo</c:v>
                </c:pt>
                <c:pt idx="29">
                  <c:v>Sonsonate</c:v>
                </c:pt>
                <c:pt idx="30">
                  <c:v>Sin Dirección  </c:v>
                </c:pt>
                <c:pt idx="31">
                  <c:v>Soyapango</c:v>
                </c:pt>
                <c:pt idx="32">
                  <c:v>Tepecoyo</c:v>
                </c:pt>
                <c:pt idx="33">
                  <c:v>Tepetitan</c:v>
                </c:pt>
                <c:pt idx="34">
                  <c:v>Tonacatepeque</c:v>
                </c:pt>
                <c:pt idx="35">
                  <c:v>Usulutan</c:v>
                </c:pt>
                <c:pt idx="36">
                  <c:v>Zacatecoluca</c:v>
                </c:pt>
                <c:pt idx="37">
                  <c:v>Totales</c:v>
                </c:pt>
              </c:strCache>
            </c:strRef>
          </c:cat>
          <c:val>
            <c:numRef>
              <c:f>Municipio!$Q$4:$Q$41</c:f>
              <c:numCache>
                <c:formatCode>General</c:formatCode>
                <c:ptCount val="38"/>
                <c:pt idx="1">
                  <c:v>1</c:v>
                </c:pt>
                <c:pt idx="21">
                  <c:v>6</c:v>
                </c:pt>
                <c:pt idx="31">
                  <c:v>2</c:v>
                </c:pt>
                <c:pt idx="37">
                  <c:v>9</c:v>
                </c:pt>
              </c:numCache>
            </c:numRef>
          </c:val>
        </c:ser>
        <c:ser>
          <c:idx val="15"/>
          <c:order val="15"/>
          <c:tx>
            <c:strRef>
              <c:f>Municipio!$R$3</c:f>
              <c:strCache>
                <c:ptCount val="1"/>
                <c:pt idx="0">
                  <c:v>Totales</c:v>
                </c:pt>
              </c:strCache>
            </c:strRef>
          </c:tx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Municipio!$B$4:$B$41</c:f>
              <c:strCache>
                <c:ptCount val="38"/>
                <c:pt idx="0">
                  <c:v>Aguas Caliente</c:v>
                </c:pt>
                <c:pt idx="1">
                  <c:v>Antiguo Cuscatlan</c:v>
                </c:pt>
                <c:pt idx="2">
                  <c:v>Apopa</c:v>
                </c:pt>
                <c:pt idx="3">
                  <c:v>Ayutuxtepeque</c:v>
                </c:pt>
                <c:pt idx="4">
                  <c:v> Colón</c:v>
                </c:pt>
                <c:pt idx="5">
                  <c:v>Chalchuapa</c:v>
                </c:pt>
                <c:pt idx="6">
                  <c:v>Ciudad Delgado</c:v>
                </c:pt>
                <c:pt idx="7">
                  <c:v>Cojutepeque</c:v>
                </c:pt>
                <c:pt idx="8">
                  <c:v>Cuscatancingo</c:v>
                </c:pt>
                <c:pt idx="9">
                  <c:v>El Refugio</c:v>
                </c:pt>
                <c:pt idx="10">
                  <c:v>El Sauce</c:v>
                </c:pt>
                <c:pt idx="11">
                  <c:v>Ilopango</c:v>
                </c:pt>
                <c:pt idx="12">
                  <c:v>Mejicanos</c:v>
                </c:pt>
                <c:pt idx="13">
                  <c:v>Nejapa</c:v>
                </c:pt>
                <c:pt idx="14">
                  <c:v>No especificado</c:v>
                </c:pt>
                <c:pt idx="15">
                  <c:v>Olocuilta</c:v>
                </c:pt>
                <c:pt idx="16">
                  <c:v>Quezaltepeque</c:v>
                </c:pt>
                <c:pt idx="17">
                  <c:v>San Marcos</c:v>
                </c:pt>
                <c:pt idx="18">
                  <c:v>San Miguel</c:v>
                </c:pt>
                <c:pt idx="19">
                  <c:v>San Miguel Tepezontes</c:v>
                </c:pt>
                <c:pt idx="20">
                  <c:v>San Ramón</c:v>
                </c:pt>
                <c:pt idx="21">
                  <c:v>San Salvador</c:v>
                </c:pt>
                <c:pt idx="22">
                  <c:v>San Salvador   (Of. Ctral. del Castiilo)</c:v>
                </c:pt>
                <c:pt idx="23">
                  <c:v>San Sebastián Salitrillo</c:v>
                </c:pt>
                <c:pt idx="24">
                  <c:v>Santa Ana</c:v>
                </c:pt>
                <c:pt idx="25">
                  <c:v>Santa Tecla</c:v>
                </c:pt>
                <c:pt idx="26">
                  <c:v>Santiago de María</c:v>
                </c:pt>
                <c:pt idx="27">
                  <c:v>Santiago Texacuangos</c:v>
                </c:pt>
                <c:pt idx="28">
                  <c:v>Santo Domingo</c:v>
                </c:pt>
                <c:pt idx="29">
                  <c:v>Sonsonate</c:v>
                </c:pt>
                <c:pt idx="30">
                  <c:v>Sin Dirección  </c:v>
                </c:pt>
                <c:pt idx="31">
                  <c:v>Soyapango</c:v>
                </c:pt>
                <c:pt idx="32">
                  <c:v>Tepecoyo</c:v>
                </c:pt>
                <c:pt idx="33">
                  <c:v>Tepetitan</c:v>
                </c:pt>
                <c:pt idx="34">
                  <c:v>Tonacatepeque</c:v>
                </c:pt>
                <c:pt idx="35">
                  <c:v>Usulutan</c:v>
                </c:pt>
                <c:pt idx="36">
                  <c:v>Zacatecoluca</c:v>
                </c:pt>
                <c:pt idx="37">
                  <c:v>Totales</c:v>
                </c:pt>
              </c:strCache>
            </c:strRef>
          </c:cat>
          <c:val>
            <c:numRef>
              <c:f>Municipio!$R$4:$R$41</c:f>
              <c:numCache>
                <c:formatCode>General</c:formatCode>
                <c:ptCount val="38"/>
                <c:pt idx="0">
                  <c:v>1</c:v>
                </c:pt>
                <c:pt idx="1">
                  <c:v>10</c:v>
                </c:pt>
                <c:pt idx="2">
                  <c:v>1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  <c:pt idx="6">
                  <c:v>3</c:v>
                </c:pt>
                <c:pt idx="7">
                  <c:v>1</c:v>
                </c:pt>
                <c:pt idx="8">
                  <c:v>3</c:v>
                </c:pt>
                <c:pt idx="9">
                  <c:v>1</c:v>
                </c:pt>
                <c:pt idx="10">
                  <c:v>1</c:v>
                </c:pt>
                <c:pt idx="11">
                  <c:v>3</c:v>
                </c:pt>
                <c:pt idx="12">
                  <c:v>12</c:v>
                </c:pt>
                <c:pt idx="13">
                  <c:v>1</c:v>
                </c:pt>
                <c:pt idx="14">
                  <c:v>2</c:v>
                </c:pt>
                <c:pt idx="15">
                  <c:v>1</c:v>
                </c:pt>
                <c:pt idx="16">
                  <c:v>3</c:v>
                </c:pt>
                <c:pt idx="17">
                  <c:v>1</c:v>
                </c:pt>
                <c:pt idx="18">
                  <c:v>3</c:v>
                </c:pt>
                <c:pt idx="19">
                  <c:v>1</c:v>
                </c:pt>
                <c:pt idx="20">
                  <c:v>1</c:v>
                </c:pt>
                <c:pt idx="21">
                  <c:v>71</c:v>
                </c:pt>
                <c:pt idx="22">
                  <c:v>2</c:v>
                </c:pt>
                <c:pt idx="23">
                  <c:v>1</c:v>
                </c:pt>
                <c:pt idx="24">
                  <c:v>1</c:v>
                </c:pt>
                <c:pt idx="25">
                  <c:v>12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8</c:v>
                </c:pt>
                <c:pt idx="32">
                  <c:v>1</c:v>
                </c:pt>
                <c:pt idx="33">
                  <c:v>1</c:v>
                </c:pt>
                <c:pt idx="34">
                  <c:v>2</c:v>
                </c:pt>
                <c:pt idx="35">
                  <c:v>4</c:v>
                </c:pt>
                <c:pt idx="36">
                  <c:v>3</c:v>
                </c:pt>
                <c:pt idx="37">
                  <c:v>166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1703946512"/>
        <c:axId val="-1703941072"/>
      </c:barChart>
      <c:catAx>
        <c:axId val="-1703946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-1703941072"/>
        <c:crosses val="autoZero"/>
        <c:auto val="1"/>
        <c:lblAlgn val="ctr"/>
        <c:lblOffset val="100"/>
        <c:noMultiLvlLbl val="0"/>
      </c:catAx>
      <c:valAx>
        <c:axId val="-1703941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-1703946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s-ES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dirty="0" smtClean="0"/>
              <a:t>Totales</a:t>
            </a:r>
            <a:r>
              <a:rPr lang="es-SV" baseline="0" dirty="0" smtClean="0"/>
              <a:t> por Municipio</a:t>
            </a:r>
            <a:endParaRPr lang="es-SV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0555555555555558E-2"/>
          <c:y val="0.17171296296296301"/>
          <c:w val="0.93888888888888899"/>
          <c:h val="0.20964895013123366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2"/>
            <c:bubble3D val="0"/>
            <c:spPr>
              <a:solidFill>
                <a:schemeClr val="accent1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3"/>
            <c:bubble3D val="0"/>
            <c:spPr>
              <a:solidFill>
                <a:schemeClr val="accent2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4"/>
            <c:bubble3D val="0"/>
            <c:spPr>
              <a:solidFill>
                <a:schemeClr val="accent3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5"/>
            <c:bubble3D val="0"/>
            <c:spPr>
              <a:solidFill>
                <a:schemeClr val="accent4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6"/>
            <c:bubble3D val="0"/>
            <c:spPr>
              <a:solidFill>
                <a:schemeClr val="accent5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7"/>
            <c:bubble3D val="0"/>
            <c:spPr>
              <a:solidFill>
                <a:schemeClr val="accent6">
                  <a:lumMod val="80000"/>
                  <a:lumOff val="2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8"/>
            <c:bubble3D val="0"/>
            <c:spPr>
              <a:solidFill>
                <a:schemeClr val="accent1">
                  <a:lumMod val="8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9"/>
            <c:bubble3D val="0"/>
            <c:spPr>
              <a:solidFill>
                <a:schemeClr val="accent2">
                  <a:lumMod val="8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0"/>
            <c:bubble3D val="0"/>
            <c:spPr>
              <a:solidFill>
                <a:schemeClr val="accent3">
                  <a:lumMod val="8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1"/>
            <c:bubble3D val="0"/>
            <c:spPr>
              <a:solidFill>
                <a:schemeClr val="accent4">
                  <a:lumMod val="8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2"/>
            <c:bubble3D val="0"/>
            <c:spPr>
              <a:solidFill>
                <a:schemeClr val="accent5">
                  <a:lumMod val="8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3"/>
            <c:bubble3D val="0"/>
            <c:spPr>
              <a:solidFill>
                <a:schemeClr val="accent6">
                  <a:lumMod val="8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4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5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6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7"/>
            <c:bubble3D val="0"/>
            <c:spPr>
              <a:solidFill>
                <a:schemeClr val="accent4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8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9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0"/>
            <c:bubble3D val="0"/>
            <c:spPr>
              <a:solidFill>
                <a:schemeClr val="accent1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1"/>
            <c:bubble3D val="0"/>
            <c:spPr>
              <a:solidFill>
                <a:schemeClr val="accent2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2"/>
            <c:bubble3D val="0"/>
            <c:spPr>
              <a:solidFill>
                <a:schemeClr val="accent3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3"/>
            <c:bubble3D val="0"/>
            <c:spPr>
              <a:solidFill>
                <a:schemeClr val="accent4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4"/>
            <c:bubble3D val="0"/>
            <c:spPr>
              <a:solidFill>
                <a:schemeClr val="accent5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5"/>
            <c:bubble3D val="0"/>
            <c:spPr>
              <a:solidFill>
                <a:schemeClr val="accent6">
                  <a:lumMod val="5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6"/>
            <c:bubble3D val="0"/>
            <c:spPr>
              <a:solidFill>
                <a:schemeClr val="accent1">
                  <a:lumMod val="70000"/>
                  <a:lumOff val="3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7"/>
            <c:bubble3D val="0"/>
            <c:spPr>
              <a:solidFill>
                <a:schemeClr val="accent2">
                  <a:lumMod val="70000"/>
                  <a:lumOff val="3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Municipio!$T$4:$T$41</c:f>
              <c:strCache>
                <c:ptCount val="38"/>
                <c:pt idx="0">
                  <c:v>Aguas Caliente</c:v>
                </c:pt>
                <c:pt idx="1">
                  <c:v>Antiguo Cuscatlan</c:v>
                </c:pt>
                <c:pt idx="2">
                  <c:v>Apopa</c:v>
                </c:pt>
                <c:pt idx="3">
                  <c:v>Ayutuxtepeque</c:v>
                </c:pt>
                <c:pt idx="4">
                  <c:v> Colón</c:v>
                </c:pt>
                <c:pt idx="5">
                  <c:v>Chalchuapa</c:v>
                </c:pt>
                <c:pt idx="6">
                  <c:v>Ciudad Delgado</c:v>
                </c:pt>
                <c:pt idx="7">
                  <c:v>Cojutepeque</c:v>
                </c:pt>
                <c:pt idx="8">
                  <c:v>Cuscatancingo</c:v>
                </c:pt>
                <c:pt idx="9">
                  <c:v>El Refugio</c:v>
                </c:pt>
                <c:pt idx="10">
                  <c:v>El Sauce</c:v>
                </c:pt>
                <c:pt idx="11">
                  <c:v>Ilopango</c:v>
                </c:pt>
                <c:pt idx="12">
                  <c:v>Mejicanos</c:v>
                </c:pt>
                <c:pt idx="13">
                  <c:v>Nejapa</c:v>
                </c:pt>
                <c:pt idx="14">
                  <c:v>No especificado</c:v>
                </c:pt>
                <c:pt idx="15">
                  <c:v>Olocuilta</c:v>
                </c:pt>
                <c:pt idx="16">
                  <c:v>Quezaltepeque</c:v>
                </c:pt>
                <c:pt idx="17">
                  <c:v>San Marcos</c:v>
                </c:pt>
                <c:pt idx="18">
                  <c:v>San Miguel</c:v>
                </c:pt>
                <c:pt idx="19">
                  <c:v>San Miguel Tepezontes</c:v>
                </c:pt>
                <c:pt idx="20">
                  <c:v>San Ramón</c:v>
                </c:pt>
                <c:pt idx="21">
                  <c:v>San Salvador</c:v>
                </c:pt>
                <c:pt idx="22">
                  <c:v>San Salvador   (Of. Ctral. del Castiilo)</c:v>
                </c:pt>
                <c:pt idx="23">
                  <c:v>San Sebastián Salitrillo</c:v>
                </c:pt>
                <c:pt idx="24">
                  <c:v>Santa Ana</c:v>
                </c:pt>
                <c:pt idx="25">
                  <c:v>Santa Tecla</c:v>
                </c:pt>
                <c:pt idx="26">
                  <c:v>Santiago de María</c:v>
                </c:pt>
                <c:pt idx="27">
                  <c:v>Santiago Texacuangos</c:v>
                </c:pt>
                <c:pt idx="28">
                  <c:v>Santo Domingo</c:v>
                </c:pt>
                <c:pt idx="29">
                  <c:v>Sonsonate</c:v>
                </c:pt>
                <c:pt idx="30">
                  <c:v>Sin Dirección  </c:v>
                </c:pt>
                <c:pt idx="31">
                  <c:v>Soyapango</c:v>
                </c:pt>
                <c:pt idx="32">
                  <c:v>Tepecoyo</c:v>
                </c:pt>
                <c:pt idx="33">
                  <c:v>Tepetitan</c:v>
                </c:pt>
                <c:pt idx="34">
                  <c:v>Tonacatepeque</c:v>
                </c:pt>
                <c:pt idx="35">
                  <c:v>Usulutan</c:v>
                </c:pt>
                <c:pt idx="36">
                  <c:v>Zacatecoluca</c:v>
                </c:pt>
                <c:pt idx="37">
                  <c:v>Totales</c:v>
                </c:pt>
              </c:strCache>
            </c:strRef>
          </c:cat>
          <c:val>
            <c:numRef>
              <c:f>Municipio!$U$4:$U$41</c:f>
              <c:numCache>
                <c:formatCode>General</c:formatCode>
                <c:ptCount val="38"/>
                <c:pt idx="0">
                  <c:v>1</c:v>
                </c:pt>
                <c:pt idx="1">
                  <c:v>10</c:v>
                </c:pt>
                <c:pt idx="2">
                  <c:v>1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  <c:pt idx="6">
                  <c:v>3</c:v>
                </c:pt>
                <c:pt idx="7">
                  <c:v>1</c:v>
                </c:pt>
                <c:pt idx="8">
                  <c:v>3</c:v>
                </c:pt>
                <c:pt idx="9">
                  <c:v>1</c:v>
                </c:pt>
                <c:pt idx="10">
                  <c:v>1</c:v>
                </c:pt>
                <c:pt idx="11">
                  <c:v>3</c:v>
                </c:pt>
                <c:pt idx="12">
                  <c:v>12</c:v>
                </c:pt>
                <c:pt idx="13">
                  <c:v>1</c:v>
                </c:pt>
                <c:pt idx="14">
                  <c:v>2</c:v>
                </c:pt>
                <c:pt idx="15">
                  <c:v>1</c:v>
                </c:pt>
                <c:pt idx="16">
                  <c:v>3</c:v>
                </c:pt>
                <c:pt idx="17">
                  <c:v>1</c:v>
                </c:pt>
                <c:pt idx="18">
                  <c:v>3</c:v>
                </c:pt>
                <c:pt idx="19">
                  <c:v>1</c:v>
                </c:pt>
                <c:pt idx="20">
                  <c:v>1</c:v>
                </c:pt>
                <c:pt idx="21">
                  <c:v>71</c:v>
                </c:pt>
                <c:pt idx="22">
                  <c:v>2</c:v>
                </c:pt>
                <c:pt idx="23">
                  <c:v>1</c:v>
                </c:pt>
                <c:pt idx="24">
                  <c:v>1</c:v>
                </c:pt>
                <c:pt idx="25">
                  <c:v>12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8</c:v>
                </c:pt>
                <c:pt idx="32">
                  <c:v>1</c:v>
                </c:pt>
                <c:pt idx="33">
                  <c:v>1</c:v>
                </c:pt>
                <c:pt idx="34">
                  <c:v>2</c:v>
                </c:pt>
                <c:pt idx="35">
                  <c:v>4</c:v>
                </c:pt>
                <c:pt idx="36">
                  <c:v>3</c:v>
                </c:pt>
                <c:pt idx="37">
                  <c:v>166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s-ES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/>
              <a:t>Nacionalidad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Nacionalidad!$B$4</c:f>
              <c:strCache>
                <c:ptCount val="1"/>
                <c:pt idx="0">
                  <c:v> Extranjero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Nacionalidad!$C$3:$R$3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Nacionalidad!$C$4:$R$4</c:f>
              <c:numCache>
                <c:formatCode>General</c:formatCode>
                <c:ptCount val="16"/>
                <c:pt idx="1">
                  <c:v>1</c:v>
                </c:pt>
                <c:pt idx="11">
                  <c:v>2</c:v>
                </c:pt>
                <c:pt idx="13">
                  <c:v>1</c:v>
                </c:pt>
                <c:pt idx="14">
                  <c:v>2</c:v>
                </c:pt>
                <c:pt idx="15">
                  <c:v>6</c:v>
                </c:pt>
              </c:numCache>
            </c:numRef>
          </c:val>
        </c:ser>
        <c:ser>
          <c:idx val="1"/>
          <c:order val="1"/>
          <c:tx>
            <c:strRef>
              <c:f>Nacionalidad!$B$5</c:f>
              <c:strCache>
                <c:ptCount val="1"/>
                <c:pt idx="0">
                  <c:v>Salvadoreña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Nacionalidad!$C$3:$R$3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Nacionalidad!$C$5:$R$5</c:f>
              <c:numCache>
                <c:formatCode>General</c:formatCode>
                <c:ptCount val="16"/>
                <c:pt idx="0">
                  <c:v>1</c:v>
                </c:pt>
                <c:pt idx="1">
                  <c:v>1</c:v>
                </c:pt>
                <c:pt idx="3">
                  <c:v>3</c:v>
                </c:pt>
                <c:pt idx="4">
                  <c:v>1</c:v>
                </c:pt>
                <c:pt idx="5">
                  <c:v>5</c:v>
                </c:pt>
                <c:pt idx="6">
                  <c:v>3</c:v>
                </c:pt>
                <c:pt idx="7">
                  <c:v>4</c:v>
                </c:pt>
                <c:pt idx="8">
                  <c:v>7</c:v>
                </c:pt>
                <c:pt idx="9">
                  <c:v>6</c:v>
                </c:pt>
                <c:pt idx="10">
                  <c:v>7</c:v>
                </c:pt>
                <c:pt idx="11">
                  <c:v>12</c:v>
                </c:pt>
                <c:pt idx="12">
                  <c:v>7</c:v>
                </c:pt>
                <c:pt idx="13">
                  <c:v>3</c:v>
                </c:pt>
                <c:pt idx="14">
                  <c:v>7</c:v>
                </c:pt>
                <c:pt idx="15">
                  <c:v>67</c:v>
                </c:pt>
              </c:numCache>
            </c:numRef>
          </c:val>
        </c:ser>
        <c:ser>
          <c:idx val="2"/>
          <c:order val="2"/>
          <c:tx>
            <c:strRef>
              <c:f>Nacionalidad!$B$6</c:f>
              <c:strCache>
                <c:ptCount val="1"/>
                <c:pt idx="0">
                  <c:v>Salvadoreño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Nacionalidad!$C$3:$R$3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Nacionalidad!$C$6:$R$6</c:f>
              <c:numCache>
                <c:formatCode>General</c:formatCode>
                <c:ptCount val="16"/>
                <c:pt idx="0">
                  <c:v>9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6</c:v>
                </c:pt>
                <c:pt idx="5">
                  <c:v>6</c:v>
                </c:pt>
                <c:pt idx="6">
                  <c:v>5</c:v>
                </c:pt>
                <c:pt idx="7">
                  <c:v>4</c:v>
                </c:pt>
                <c:pt idx="8">
                  <c:v>11</c:v>
                </c:pt>
                <c:pt idx="9">
                  <c:v>15</c:v>
                </c:pt>
                <c:pt idx="10">
                  <c:v>6</c:v>
                </c:pt>
                <c:pt idx="11">
                  <c:v>8</c:v>
                </c:pt>
                <c:pt idx="12">
                  <c:v>7</c:v>
                </c:pt>
                <c:pt idx="13">
                  <c:v>4</c:v>
                </c:pt>
                <c:pt idx="14">
                  <c:v>3</c:v>
                </c:pt>
                <c:pt idx="15">
                  <c:v>93</c:v>
                </c:pt>
              </c:numCache>
            </c:numRef>
          </c:val>
        </c:ser>
        <c:ser>
          <c:idx val="3"/>
          <c:order val="3"/>
          <c:tx>
            <c:strRef>
              <c:f>Nacionalidad!$B$7</c:f>
              <c:strCache>
                <c:ptCount val="1"/>
                <c:pt idx="0">
                  <c:v>Totales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Nacionalidad!$C$3:$R$3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Nacionalidad!$C$7:$R$7</c:f>
              <c:numCache>
                <c:formatCode>General</c:formatCode>
                <c:ptCount val="16"/>
                <c:pt idx="0">
                  <c:v>10</c:v>
                </c:pt>
                <c:pt idx="1">
                  <c:v>5</c:v>
                </c:pt>
                <c:pt idx="2">
                  <c:v>3</c:v>
                </c:pt>
                <c:pt idx="3">
                  <c:v>6</c:v>
                </c:pt>
                <c:pt idx="4">
                  <c:v>7</c:v>
                </c:pt>
                <c:pt idx="5">
                  <c:v>11</c:v>
                </c:pt>
                <c:pt idx="6">
                  <c:v>8</c:v>
                </c:pt>
                <c:pt idx="7">
                  <c:v>8</c:v>
                </c:pt>
                <c:pt idx="8">
                  <c:v>18</c:v>
                </c:pt>
                <c:pt idx="9">
                  <c:v>21</c:v>
                </c:pt>
                <c:pt idx="10">
                  <c:v>13</c:v>
                </c:pt>
                <c:pt idx="11">
                  <c:v>22</c:v>
                </c:pt>
                <c:pt idx="12">
                  <c:v>14</c:v>
                </c:pt>
                <c:pt idx="13">
                  <c:v>8</c:v>
                </c:pt>
                <c:pt idx="14">
                  <c:v>12</c:v>
                </c:pt>
                <c:pt idx="15">
                  <c:v>166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1703945424"/>
        <c:axId val="-1703944880"/>
      </c:barChart>
      <c:catAx>
        <c:axId val="-17039454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-1703944880"/>
        <c:crosses val="autoZero"/>
        <c:auto val="1"/>
        <c:lblAlgn val="ctr"/>
        <c:lblOffset val="100"/>
        <c:noMultiLvlLbl val="0"/>
      </c:catAx>
      <c:valAx>
        <c:axId val="-17039448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-17039454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s-ES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Totales de Nacionalidad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Nacionalidad!$U$3</c:f>
              <c:strCache>
                <c:ptCount val="1"/>
                <c:pt idx="0">
                  <c:v>Totales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Nacionalidad!$T$4:$T$7</c:f>
              <c:strCache>
                <c:ptCount val="4"/>
                <c:pt idx="0">
                  <c:v> Extranjero</c:v>
                </c:pt>
                <c:pt idx="1">
                  <c:v>Salvadoreña</c:v>
                </c:pt>
                <c:pt idx="2">
                  <c:v>Salvadoreño</c:v>
                </c:pt>
                <c:pt idx="3">
                  <c:v>Totales</c:v>
                </c:pt>
              </c:strCache>
            </c:strRef>
          </c:cat>
          <c:val>
            <c:numRef>
              <c:f>Nacionalidad!$U$4:$U$7</c:f>
              <c:numCache>
                <c:formatCode>General</c:formatCode>
                <c:ptCount val="4"/>
                <c:pt idx="0">
                  <c:v>6</c:v>
                </c:pt>
                <c:pt idx="1">
                  <c:v>67</c:v>
                </c:pt>
                <c:pt idx="2">
                  <c:v>93</c:v>
                </c:pt>
                <c:pt idx="3">
                  <c:v>166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s-ES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/>
              <a:t>Ocupacion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Ocupacion!$B$4</c:f>
              <c:strCache>
                <c:ptCount val="1"/>
                <c:pt idx="0">
                  <c:v>Estudiantes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Ocupacion!$C$3:$R$3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Ocupacion!$C$4:$R$4</c:f>
              <c:numCache>
                <c:formatCode>General</c:formatCode>
                <c:ptCount val="16"/>
                <c:pt idx="0">
                  <c:v>4</c:v>
                </c:pt>
                <c:pt idx="1">
                  <c:v>3</c:v>
                </c:pt>
                <c:pt idx="2">
                  <c:v>3</c:v>
                </c:pt>
                <c:pt idx="3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3</c:v>
                </c:pt>
                <c:pt idx="8">
                  <c:v>5</c:v>
                </c:pt>
                <c:pt idx="9">
                  <c:v>5</c:v>
                </c:pt>
                <c:pt idx="10">
                  <c:v>2</c:v>
                </c:pt>
                <c:pt idx="11">
                  <c:v>5</c:v>
                </c:pt>
                <c:pt idx="12">
                  <c:v>6</c:v>
                </c:pt>
                <c:pt idx="13">
                  <c:v>5</c:v>
                </c:pt>
                <c:pt idx="15">
                  <c:v>44</c:v>
                </c:pt>
              </c:numCache>
            </c:numRef>
          </c:val>
        </c:ser>
        <c:ser>
          <c:idx val="1"/>
          <c:order val="1"/>
          <c:tx>
            <c:strRef>
              <c:f>Ocupacion!$B$5</c:f>
              <c:strCache>
                <c:ptCount val="1"/>
                <c:pt idx="0">
                  <c:v>Abogado e Investigadores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Ocupacion!$C$3:$R$3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Ocupacion!$C$5:$R$5</c:f>
              <c:numCache>
                <c:formatCode>General</c:formatCode>
                <c:ptCount val="16"/>
                <c:pt idx="0">
                  <c:v>6</c:v>
                </c:pt>
                <c:pt idx="1">
                  <c:v>1</c:v>
                </c:pt>
                <c:pt idx="3">
                  <c:v>5</c:v>
                </c:pt>
                <c:pt idx="4">
                  <c:v>6</c:v>
                </c:pt>
                <c:pt idx="5">
                  <c:v>6</c:v>
                </c:pt>
                <c:pt idx="6">
                  <c:v>5</c:v>
                </c:pt>
                <c:pt idx="7">
                  <c:v>3</c:v>
                </c:pt>
                <c:pt idx="8">
                  <c:v>15</c:v>
                </c:pt>
                <c:pt idx="9">
                  <c:v>9</c:v>
                </c:pt>
                <c:pt idx="10">
                  <c:v>7</c:v>
                </c:pt>
                <c:pt idx="11">
                  <c:v>15</c:v>
                </c:pt>
                <c:pt idx="12">
                  <c:v>3</c:v>
                </c:pt>
                <c:pt idx="13">
                  <c:v>2</c:v>
                </c:pt>
                <c:pt idx="14">
                  <c:v>9</c:v>
                </c:pt>
                <c:pt idx="15">
                  <c:v>92</c:v>
                </c:pt>
              </c:numCache>
            </c:numRef>
          </c:val>
        </c:ser>
        <c:ser>
          <c:idx val="2"/>
          <c:order val="2"/>
          <c:tx>
            <c:strRef>
              <c:f>Ocupacion!$B$6</c:f>
              <c:strCache>
                <c:ptCount val="1"/>
                <c:pt idx="0">
                  <c:v>Periodista y Otros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Ocupacion!$C$3:$R$3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Ocupacion!$C$6:$R$6</c:f>
              <c:numCache>
                <c:formatCode>General</c:formatCode>
                <c:ptCount val="16"/>
                <c:pt idx="1">
                  <c:v>1</c:v>
                </c:pt>
                <c:pt idx="4">
                  <c:v>1</c:v>
                </c:pt>
                <c:pt idx="5">
                  <c:v>4</c:v>
                </c:pt>
                <c:pt idx="6">
                  <c:v>2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  <c:pt idx="10">
                  <c:v>4</c:v>
                </c:pt>
                <c:pt idx="11">
                  <c:v>2</c:v>
                </c:pt>
                <c:pt idx="12">
                  <c:v>5</c:v>
                </c:pt>
                <c:pt idx="13">
                  <c:v>1</c:v>
                </c:pt>
                <c:pt idx="14">
                  <c:v>3</c:v>
                </c:pt>
                <c:pt idx="15">
                  <c:v>30</c:v>
                </c:pt>
              </c:numCache>
            </c:numRef>
          </c:val>
        </c:ser>
        <c:ser>
          <c:idx val="3"/>
          <c:order val="3"/>
          <c:tx>
            <c:strRef>
              <c:f>Ocupacion!$B$7</c:f>
              <c:strCache>
                <c:ptCount val="1"/>
                <c:pt idx="0">
                  <c:v>Totales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Ocupacion!$C$3:$R$3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Ocupacion!$C$7:$R$7</c:f>
              <c:numCache>
                <c:formatCode>General</c:formatCode>
                <c:ptCount val="16"/>
                <c:pt idx="0">
                  <c:v>10</c:v>
                </c:pt>
                <c:pt idx="1">
                  <c:v>5</c:v>
                </c:pt>
                <c:pt idx="2">
                  <c:v>3</c:v>
                </c:pt>
                <c:pt idx="3">
                  <c:v>6</c:v>
                </c:pt>
                <c:pt idx="4">
                  <c:v>7</c:v>
                </c:pt>
                <c:pt idx="5">
                  <c:v>11</c:v>
                </c:pt>
                <c:pt idx="6">
                  <c:v>8</c:v>
                </c:pt>
                <c:pt idx="7">
                  <c:v>9</c:v>
                </c:pt>
                <c:pt idx="8">
                  <c:v>22</c:v>
                </c:pt>
                <c:pt idx="9">
                  <c:v>16</c:v>
                </c:pt>
                <c:pt idx="10">
                  <c:v>13</c:v>
                </c:pt>
                <c:pt idx="11">
                  <c:v>22</c:v>
                </c:pt>
                <c:pt idx="12">
                  <c:v>14</c:v>
                </c:pt>
                <c:pt idx="13">
                  <c:v>8</c:v>
                </c:pt>
                <c:pt idx="14">
                  <c:v>12</c:v>
                </c:pt>
                <c:pt idx="15">
                  <c:v>166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1647508592"/>
        <c:axId val="-1647498256"/>
      </c:barChart>
      <c:catAx>
        <c:axId val="-16475085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-1647498256"/>
        <c:crosses val="autoZero"/>
        <c:auto val="1"/>
        <c:lblAlgn val="ctr"/>
        <c:lblOffset val="100"/>
        <c:noMultiLvlLbl val="0"/>
      </c:catAx>
      <c:valAx>
        <c:axId val="-16474982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-16475085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s-ES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Totales</a:t>
            </a:r>
            <a:r>
              <a:rPr lang="en-US" baseline="0"/>
              <a:t> Ocupacion</a:t>
            </a:r>
            <a:r>
              <a:rPr lang="en-US"/>
              <a:t>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Ocupacion!$U$3</c:f>
              <c:strCache>
                <c:ptCount val="1"/>
                <c:pt idx="0">
                  <c:v>Total 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Ocupacion!$T$4:$T$7</c:f>
              <c:strCache>
                <c:ptCount val="4"/>
                <c:pt idx="0">
                  <c:v>Estudiantes</c:v>
                </c:pt>
                <c:pt idx="1">
                  <c:v>Abogado e Investigadores</c:v>
                </c:pt>
                <c:pt idx="2">
                  <c:v>Periodista y Otros</c:v>
                </c:pt>
                <c:pt idx="3">
                  <c:v>Totales</c:v>
                </c:pt>
              </c:strCache>
            </c:strRef>
          </c:cat>
          <c:val>
            <c:numRef>
              <c:f>Ocupacion!$U$4:$U$7</c:f>
              <c:numCache>
                <c:formatCode>General</c:formatCode>
                <c:ptCount val="4"/>
                <c:pt idx="0">
                  <c:v>44</c:v>
                </c:pt>
                <c:pt idx="1">
                  <c:v>92</c:v>
                </c:pt>
                <c:pt idx="2">
                  <c:v>30</c:v>
                </c:pt>
                <c:pt idx="3">
                  <c:v>166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'Por Sexo'!$U$3</c:f>
              <c:strCache>
                <c:ptCount val="1"/>
                <c:pt idx="0">
                  <c:v>Total General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'Por Sexo'!$T$4:$T$7</c:f>
              <c:strCache>
                <c:ptCount val="4"/>
                <c:pt idx="0">
                  <c:v>F</c:v>
                </c:pt>
                <c:pt idx="1">
                  <c:v>M</c:v>
                </c:pt>
                <c:pt idx="2">
                  <c:v>No Espesif.</c:v>
                </c:pt>
                <c:pt idx="3">
                  <c:v>Totales</c:v>
                </c:pt>
              </c:strCache>
            </c:strRef>
          </c:cat>
          <c:val>
            <c:numRef>
              <c:f>'Por Sexo'!$U$4:$U$7</c:f>
              <c:numCache>
                <c:formatCode>General</c:formatCode>
                <c:ptCount val="4"/>
                <c:pt idx="0">
                  <c:v>72</c:v>
                </c:pt>
                <c:pt idx="1">
                  <c:v>92</c:v>
                </c:pt>
                <c:pt idx="2">
                  <c:v>2</c:v>
                </c:pt>
                <c:pt idx="3">
                  <c:v>166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s-ES"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/>
              <a:t>Tipo</a:t>
            </a:r>
            <a:r>
              <a:rPr lang="es-SV" b="1" baseline="0"/>
              <a:t> de Informacion</a:t>
            </a:r>
            <a:endParaRPr lang="es-SV" b="1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Informacion!$A$4:$B$4</c:f>
              <c:strCache>
                <c:ptCount val="2"/>
                <c:pt idx="0">
                  <c:v>1</c:v>
                </c:pt>
                <c:pt idx="1">
                  <c:v>Publica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Informacion!$C$2:$R$3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Informacion!$C$4:$R$4</c:f>
              <c:numCache>
                <c:formatCode>General</c:formatCode>
                <c:ptCount val="16"/>
                <c:pt idx="0">
                  <c:v>9</c:v>
                </c:pt>
                <c:pt idx="1">
                  <c:v>5</c:v>
                </c:pt>
                <c:pt idx="2">
                  <c:v>2</c:v>
                </c:pt>
                <c:pt idx="3">
                  <c:v>6</c:v>
                </c:pt>
                <c:pt idx="4">
                  <c:v>7</c:v>
                </c:pt>
                <c:pt idx="5">
                  <c:v>8</c:v>
                </c:pt>
                <c:pt idx="6">
                  <c:v>7</c:v>
                </c:pt>
                <c:pt idx="7">
                  <c:v>8</c:v>
                </c:pt>
                <c:pt idx="8">
                  <c:v>14</c:v>
                </c:pt>
                <c:pt idx="9">
                  <c:v>14</c:v>
                </c:pt>
                <c:pt idx="10">
                  <c:v>10</c:v>
                </c:pt>
                <c:pt idx="11">
                  <c:v>17</c:v>
                </c:pt>
                <c:pt idx="12">
                  <c:v>13</c:v>
                </c:pt>
                <c:pt idx="13">
                  <c:v>7</c:v>
                </c:pt>
                <c:pt idx="14">
                  <c:v>12</c:v>
                </c:pt>
                <c:pt idx="15">
                  <c:v>139</c:v>
                </c:pt>
              </c:numCache>
            </c:numRef>
          </c:val>
        </c:ser>
        <c:ser>
          <c:idx val="1"/>
          <c:order val="1"/>
          <c:tx>
            <c:strRef>
              <c:f>Informacion!$A$5:$B$5</c:f>
              <c:strCache>
                <c:ptCount val="2"/>
                <c:pt idx="0">
                  <c:v>2</c:v>
                </c:pt>
                <c:pt idx="1">
                  <c:v>Pub/Conf.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Informacion!$C$2:$R$3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Informacion!$C$5:$R$5</c:f>
              <c:numCache>
                <c:formatCode>General</c:formatCode>
                <c:ptCount val="16"/>
                <c:pt idx="0">
                  <c:v>1</c:v>
                </c:pt>
                <c:pt idx="8">
                  <c:v>1</c:v>
                </c:pt>
                <c:pt idx="15">
                  <c:v>2</c:v>
                </c:pt>
              </c:numCache>
            </c:numRef>
          </c:val>
        </c:ser>
        <c:ser>
          <c:idx val="2"/>
          <c:order val="2"/>
          <c:tx>
            <c:strRef>
              <c:f>Informacion!$A$6:$B$6</c:f>
              <c:strCache>
                <c:ptCount val="2"/>
                <c:pt idx="0">
                  <c:v>3</c:v>
                </c:pt>
                <c:pt idx="1">
                  <c:v>Confidencial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Informacion!$C$2:$R$3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Informacion!$C$6:$R$6</c:f>
              <c:numCache>
                <c:formatCode>General</c:formatCode>
                <c:ptCount val="16"/>
                <c:pt idx="5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1</c:v>
                </c:pt>
                <c:pt idx="15">
                  <c:v>9</c:v>
                </c:pt>
              </c:numCache>
            </c:numRef>
          </c:val>
        </c:ser>
        <c:ser>
          <c:idx val="3"/>
          <c:order val="3"/>
          <c:tx>
            <c:strRef>
              <c:f>Informacion!$A$7:$B$7</c:f>
              <c:strCache>
                <c:ptCount val="2"/>
                <c:pt idx="0">
                  <c:v>4</c:v>
                </c:pt>
                <c:pt idx="1">
                  <c:v>Pub/Rvada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Informacion!$C$2:$R$3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Informacion!$C$7:$R$7</c:f>
              <c:numCache>
                <c:formatCode>General</c:formatCode>
                <c:ptCount val="16"/>
                <c:pt idx="6">
                  <c:v>1</c:v>
                </c:pt>
                <c:pt idx="9">
                  <c:v>1</c:v>
                </c:pt>
                <c:pt idx="11">
                  <c:v>1</c:v>
                </c:pt>
                <c:pt idx="13">
                  <c:v>1</c:v>
                </c:pt>
                <c:pt idx="15">
                  <c:v>4</c:v>
                </c:pt>
              </c:numCache>
            </c:numRef>
          </c:val>
        </c:ser>
        <c:ser>
          <c:idx val="4"/>
          <c:order val="4"/>
          <c:tx>
            <c:strRef>
              <c:f>Informacion!$A$8:$B$8</c:f>
              <c:strCache>
                <c:ptCount val="2"/>
                <c:pt idx="0">
                  <c:v>5</c:v>
                </c:pt>
                <c:pt idx="1">
                  <c:v>Reservada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Informacion!$C$2:$R$3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Informacion!$C$8:$R$8</c:f>
              <c:numCache>
                <c:formatCode>General</c:formatCode>
                <c:ptCount val="16"/>
                <c:pt idx="5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3</c:v>
                </c:pt>
                <c:pt idx="12">
                  <c:v>1</c:v>
                </c:pt>
                <c:pt idx="15">
                  <c:v>7</c:v>
                </c:pt>
              </c:numCache>
            </c:numRef>
          </c:val>
        </c:ser>
        <c:ser>
          <c:idx val="5"/>
          <c:order val="5"/>
          <c:tx>
            <c:strRef>
              <c:f>Informacion!$A$9:$B$9</c:f>
              <c:strCache>
                <c:ptCount val="2"/>
                <c:pt idx="0">
                  <c:v>6</c:v>
                </c:pt>
                <c:pt idx="1">
                  <c:v>Inexistente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Informacion!$C$2:$R$3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Informacion!$C$9:$R$9</c:f>
              <c:numCache>
                <c:formatCode>General</c:formatCode>
                <c:ptCount val="16"/>
                <c:pt idx="9">
                  <c:v>1</c:v>
                </c:pt>
                <c:pt idx="11">
                  <c:v>3</c:v>
                </c:pt>
                <c:pt idx="15">
                  <c:v>4</c:v>
                </c:pt>
              </c:numCache>
            </c:numRef>
          </c:val>
        </c:ser>
        <c:ser>
          <c:idx val="6"/>
          <c:order val="6"/>
          <c:tx>
            <c:strRef>
              <c:f>Informacion!$A$10:$B$10</c:f>
              <c:strCache>
                <c:ptCount val="2"/>
                <c:pt idx="0">
                  <c:v>7</c:v>
                </c:pt>
                <c:pt idx="1">
                  <c:v>Oficiosa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Informacion!$C$2:$R$3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Informacion!$C$10:$R$10</c:f>
              <c:numCache>
                <c:formatCode>General</c:formatCode>
                <c:ptCount val="16"/>
                <c:pt idx="10">
                  <c:v>1</c:v>
                </c:pt>
                <c:pt idx="15">
                  <c:v>1</c:v>
                </c:pt>
              </c:numCache>
            </c:numRef>
          </c:val>
        </c:ser>
        <c:ser>
          <c:idx val="7"/>
          <c:order val="7"/>
          <c:tx>
            <c:strRef>
              <c:f>Informacion!$A$11:$B$11</c:f>
              <c:strCache>
                <c:ptCount val="2"/>
                <c:pt idx="0">
                  <c:v>7</c:v>
                </c:pt>
                <c:pt idx="1">
                  <c:v>Totales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Informacion!$C$2:$R$3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Informacion!$C$11:$R$11</c:f>
              <c:numCache>
                <c:formatCode>General</c:formatCode>
                <c:ptCount val="16"/>
                <c:pt idx="0">
                  <c:v>10</c:v>
                </c:pt>
                <c:pt idx="1">
                  <c:v>5</c:v>
                </c:pt>
                <c:pt idx="2">
                  <c:v>2</c:v>
                </c:pt>
                <c:pt idx="3">
                  <c:v>6</c:v>
                </c:pt>
                <c:pt idx="4">
                  <c:v>7</c:v>
                </c:pt>
                <c:pt idx="5">
                  <c:v>11</c:v>
                </c:pt>
                <c:pt idx="6">
                  <c:v>8</c:v>
                </c:pt>
                <c:pt idx="7">
                  <c:v>9</c:v>
                </c:pt>
                <c:pt idx="8">
                  <c:v>18</c:v>
                </c:pt>
                <c:pt idx="9">
                  <c:v>21</c:v>
                </c:pt>
                <c:pt idx="10">
                  <c:v>13</c:v>
                </c:pt>
                <c:pt idx="11">
                  <c:v>22</c:v>
                </c:pt>
                <c:pt idx="12">
                  <c:v>14</c:v>
                </c:pt>
                <c:pt idx="13">
                  <c:v>8</c:v>
                </c:pt>
                <c:pt idx="14">
                  <c:v>12</c:v>
                </c:pt>
                <c:pt idx="15">
                  <c:v>166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1739618928"/>
        <c:axId val="-1739622192"/>
      </c:barChart>
      <c:catAx>
        <c:axId val="-1739618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-1739622192"/>
        <c:crosses val="autoZero"/>
        <c:auto val="1"/>
        <c:lblAlgn val="ctr"/>
        <c:lblOffset val="100"/>
        <c:noMultiLvlLbl val="0"/>
      </c:catAx>
      <c:valAx>
        <c:axId val="-17396221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-1739618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Informacion!$U$3</c:f>
              <c:strCache>
                <c:ptCount val="1"/>
                <c:pt idx="0">
                  <c:v>Totales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Informacion!$T$4:$T$11</c:f>
              <c:strCache>
                <c:ptCount val="8"/>
                <c:pt idx="0">
                  <c:v>Publica</c:v>
                </c:pt>
                <c:pt idx="1">
                  <c:v>Pub/Conf.</c:v>
                </c:pt>
                <c:pt idx="2">
                  <c:v>Confidencial</c:v>
                </c:pt>
                <c:pt idx="3">
                  <c:v>Pub/Rvada</c:v>
                </c:pt>
                <c:pt idx="4">
                  <c:v>Reservada</c:v>
                </c:pt>
                <c:pt idx="5">
                  <c:v>Inexistente</c:v>
                </c:pt>
                <c:pt idx="6">
                  <c:v>Oficiosa</c:v>
                </c:pt>
                <c:pt idx="7">
                  <c:v>Totales</c:v>
                </c:pt>
              </c:strCache>
            </c:strRef>
          </c:cat>
          <c:val>
            <c:numRef>
              <c:f>Informacion!$U$4:$U$11</c:f>
              <c:numCache>
                <c:formatCode>General</c:formatCode>
                <c:ptCount val="8"/>
                <c:pt idx="0">
                  <c:v>139</c:v>
                </c:pt>
                <c:pt idx="1">
                  <c:v>2</c:v>
                </c:pt>
                <c:pt idx="2">
                  <c:v>9</c:v>
                </c:pt>
                <c:pt idx="3">
                  <c:v>4</c:v>
                </c:pt>
                <c:pt idx="4">
                  <c:v>7</c:v>
                </c:pt>
                <c:pt idx="5">
                  <c:v>4</c:v>
                </c:pt>
                <c:pt idx="6">
                  <c:v>1</c:v>
                </c:pt>
                <c:pt idx="7">
                  <c:v>166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s-ES"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Requerimiento</a:t>
            </a: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Requerimiento!$B$4</c:f>
              <c:strCache>
                <c:ptCount val="1"/>
                <c:pt idx="0">
                  <c:v>Mensual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Requerimiento!$C$3:$R$3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Requerimiento!$C$4:$R$4</c:f>
              <c:numCache>
                <c:formatCode>General</c:formatCode>
                <c:ptCount val="16"/>
                <c:pt idx="0">
                  <c:v>31</c:v>
                </c:pt>
                <c:pt idx="1">
                  <c:v>13</c:v>
                </c:pt>
                <c:pt idx="2">
                  <c:v>8</c:v>
                </c:pt>
                <c:pt idx="3">
                  <c:v>24</c:v>
                </c:pt>
                <c:pt idx="4">
                  <c:v>14</c:v>
                </c:pt>
                <c:pt idx="5">
                  <c:v>18</c:v>
                </c:pt>
                <c:pt idx="6">
                  <c:v>25</c:v>
                </c:pt>
                <c:pt idx="7">
                  <c:v>16</c:v>
                </c:pt>
                <c:pt idx="8">
                  <c:v>58</c:v>
                </c:pt>
                <c:pt idx="9">
                  <c:v>42</c:v>
                </c:pt>
                <c:pt idx="10">
                  <c:v>32</c:v>
                </c:pt>
                <c:pt idx="11">
                  <c:v>97</c:v>
                </c:pt>
                <c:pt idx="12">
                  <c:v>37</c:v>
                </c:pt>
                <c:pt idx="13">
                  <c:v>50</c:v>
                </c:pt>
                <c:pt idx="14">
                  <c:v>50</c:v>
                </c:pt>
                <c:pt idx="15">
                  <c:v>515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1739620560"/>
        <c:axId val="-1739615120"/>
      </c:barChart>
      <c:catAx>
        <c:axId val="-1739620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-1739615120"/>
        <c:crosses val="autoZero"/>
        <c:auto val="1"/>
        <c:lblAlgn val="ctr"/>
        <c:lblOffset val="100"/>
        <c:noMultiLvlLbl val="0"/>
      </c:catAx>
      <c:valAx>
        <c:axId val="-17396151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-17396205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Requerimiento!$T$4</c:f>
              <c:strCache>
                <c:ptCount val="1"/>
                <c:pt idx="0">
                  <c:v>Totales Mensuales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Requerimiento!$U$3</c:f>
              <c:strCache>
                <c:ptCount val="1"/>
                <c:pt idx="0">
                  <c:v>Total </c:v>
                </c:pt>
              </c:strCache>
            </c:strRef>
          </c:cat>
          <c:val>
            <c:numRef>
              <c:f>Requerimiento!$U$4</c:f>
              <c:numCache>
                <c:formatCode>General</c:formatCode>
                <c:ptCount val="1"/>
                <c:pt idx="0">
                  <c:v>515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s-ES"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SV" b="1"/>
              <a:t>Ingreso</a:t>
            </a:r>
            <a:r>
              <a:rPr lang="es-SV" b="1" baseline="0"/>
              <a:t> de Solicitudes</a:t>
            </a:r>
            <a:endParaRPr lang="es-SV" b="1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'Ing Solic'!$B$4</c:f>
              <c:strCache>
                <c:ptCount val="1"/>
                <c:pt idx="0">
                  <c:v>Correo Elec.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'Ing Solic'!$C$3:$R$3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'Ing Solic'!$C$4:$R$4</c:f>
              <c:numCache>
                <c:formatCode>General</c:formatCode>
                <c:ptCount val="16"/>
                <c:pt idx="0">
                  <c:v>5</c:v>
                </c:pt>
                <c:pt idx="1">
                  <c:v>4</c:v>
                </c:pt>
                <c:pt idx="2">
                  <c:v>2</c:v>
                </c:pt>
                <c:pt idx="3">
                  <c:v>6</c:v>
                </c:pt>
                <c:pt idx="4">
                  <c:v>7</c:v>
                </c:pt>
                <c:pt idx="5">
                  <c:v>8</c:v>
                </c:pt>
                <c:pt idx="6">
                  <c:v>5</c:v>
                </c:pt>
                <c:pt idx="7">
                  <c:v>5</c:v>
                </c:pt>
                <c:pt idx="8">
                  <c:v>17</c:v>
                </c:pt>
                <c:pt idx="9">
                  <c:v>15</c:v>
                </c:pt>
                <c:pt idx="10">
                  <c:v>10</c:v>
                </c:pt>
                <c:pt idx="11">
                  <c:v>19</c:v>
                </c:pt>
                <c:pt idx="12">
                  <c:v>11</c:v>
                </c:pt>
                <c:pt idx="13">
                  <c:v>7</c:v>
                </c:pt>
                <c:pt idx="14">
                  <c:v>8</c:v>
                </c:pt>
                <c:pt idx="15">
                  <c:v>129</c:v>
                </c:pt>
              </c:numCache>
            </c:numRef>
          </c:val>
        </c:ser>
        <c:ser>
          <c:idx val="1"/>
          <c:order val="1"/>
          <c:tx>
            <c:strRef>
              <c:f>'Ing Solic'!$B$5</c:f>
              <c:strCache>
                <c:ptCount val="1"/>
                <c:pt idx="0">
                  <c:v>Presencial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'Ing Solic'!$C$3:$R$3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'Ing Solic'!$C$5:$R$5</c:f>
              <c:numCache>
                <c:formatCode>General</c:formatCode>
                <c:ptCount val="16"/>
                <c:pt idx="0">
                  <c:v>5</c:v>
                </c:pt>
                <c:pt idx="1">
                  <c:v>1</c:v>
                </c:pt>
                <c:pt idx="2">
                  <c:v>1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1</c:v>
                </c:pt>
                <c:pt idx="9">
                  <c:v>6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1</c:v>
                </c:pt>
                <c:pt idx="14">
                  <c:v>4</c:v>
                </c:pt>
                <c:pt idx="15">
                  <c:v>37</c:v>
                </c:pt>
              </c:numCache>
            </c:numRef>
          </c:val>
        </c:ser>
        <c:ser>
          <c:idx val="2"/>
          <c:order val="2"/>
          <c:tx>
            <c:strRef>
              <c:f>'Ing Solic'!$B$6</c:f>
              <c:strCache>
                <c:ptCount val="1"/>
                <c:pt idx="0">
                  <c:v>Totales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'Ing Solic'!$C$3:$R$3</c:f>
              <c:strCache>
                <c:ptCount val="16"/>
                <c:pt idx="0">
                  <c:v>Jun</c:v>
                </c:pt>
                <c:pt idx="1">
                  <c:v>Jul</c:v>
                </c:pt>
                <c:pt idx="2">
                  <c:v>Ago</c:v>
                </c:pt>
                <c:pt idx="3">
                  <c:v>Sep</c:v>
                </c:pt>
                <c:pt idx="4">
                  <c:v>Oct</c:v>
                </c:pt>
                <c:pt idx="5">
                  <c:v>Nov</c:v>
                </c:pt>
                <c:pt idx="6">
                  <c:v>Dic</c:v>
                </c:pt>
                <c:pt idx="7">
                  <c:v>Ene</c:v>
                </c:pt>
                <c:pt idx="8">
                  <c:v>Feb</c:v>
                </c:pt>
                <c:pt idx="9">
                  <c:v>Mar</c:v>
                </c:pt>
                <c:pt idx="10">
                  <c:v>Abr</c:v>
                </c:pt>
                <c:pt idx="11">
                  <c:v>May</c:v>
                </c:pt>
                <c:pt idx="12">
                  <c:v>Jun</c:v>
                </c:pt>
                <c:pt idx="13">
                  <c:v>Jul</c:v>
                </c:pt>
                <c:pt idx="14">
                  <c:v>Ago</c:v>
                </c:pt>
                <c:pt idx="15">
                  <c:v>Totales</c:v>
                </c:pt>
              </c:strCache>
            </c:strRef>
          </c:cat>
          <c:val>
            <c:numRef>
              <c:f>'Ing Solic'!$C$6:$R$6</c:f>
              <c:numCache>
                <c:formatCode>General</c:formatCode>
                <c:ptCount val="16"/>
                <c:pt idx="0">
                  <c:v>10</c:v>
                </c:pt>
                <c:pt idx="1">
                  <c:v>5</c:v>
                </c:pt>
                <c:pt idx="2">
                  <c:v>3</c:v>
                </c:pt>
                <c:pt idx="3">
                  <c:v>6</c:v>
                </c:pt>
                <c:pt idx="4">
                  <c:v>7</c:v>
                </c:pt>
                <c:pt idx="5">
                  <c:v>11</c:v>
                </c:pt>
                <c:pt idx="6">
                  <c:v>8</c:v>
                </c:pt>
                <c:pt idx="7">
                  <c:v>8</c:v>
                </c:pt>
                <c:pt idx="8">
                  <c:v>18</c:v>
                </c:pt>
                <c:pt idx="9">
                  <c:v>21</c:v>
                </c:pt>
                <c:pt idx="10">
                  <c:v>13</c:v>
                </c:pt>
                <c:pt idx="11">
                  <c:v>22</c:v>
                </c:pt>
                <c:pt idx="12">
                  <c:v>14</c:v>
                </c:pt>
                <c:pt idx="13">
                  <c:v>8</c:v>
                </c:pt>
                <c:pt idx="14">
                  <c:v>12</c:v>
                </c:pt>
                <c:pt idx="15">
                  <c:v>166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1703950320"/>
        <c:axId val="-1703953040"/>
      </c:barChart>
      <c:catAx>
        <c:axId val="-1703950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-1703953040"/>
        <c:crosses val="autoZero"/>
        <c:auto val="1"/>
        <c:lblAlgn val="ctr"/>
        <c:lblOffset val="100"/>
        <c:noMultiLvlLbl val="0"/>
      </c:catAx>
      <c:valAx>
        <c:axId val="-17039530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s-ES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-1703950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'Ing Solic'!$U$3</c:f>
              <c:strCache>
                <c:ptCount val="1"/>
                <c:pt idx="0">
                  <c:v>Totales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'Ing Solic'!$T$4:$T$6</c:f>
              <c:strCache>
                <c:ptCount val="3"/>
                <c:pt idx="0">
                  <c:v>Correo Elec.</c:v>
                </c:pt>
                <c:pt idx="1">
                  <c:v>Presencial</c:v>
                </c:pt>
                <c:pt idx="2">
                  <c:v>Totales</c:v>
                </c:pt>
              </c:strCache>
            </c:strRef>
          </c:cat>
          <c:val>
            <c:numRef>
              <c:f>'Ing Solic'!$U$4:$U$6</c:f>
              <c:numCache>
                <c:formatCode>General</c:formatCode>
                <c:ptCount val="3"/>
                <c:pt idx="0">
                  <c:v>129</c:v>
                </c:pt>
                <c:pt idx="1">
                  <c:v>37</c:v>
                </c:pt>
                <c:pt idx="2">
                  <c:v>166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es-ES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Nivel</a:t>
            </a:r>
            <a:r>
              <a:rPr lang="en-US" baseline="0"/>
              <a:t> Academico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'Nivel Academico'!$U$3</c:f>
              <c:strCache>
                <c:ptCount val="1"/>
                <c:pt idx="0">
                  <c:v>Total General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5"/>
            <c:bubble3D val="0"/>
            <c:spPr>
              <a:solidFill>
                <a:schemeClr val="accent6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s-ES"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'Nivel Academico'!$T$4:$T$11</c:f>
              <c:strCache>
                <c:ptCount val="8"/>
                <c:pt idx="0">
                  <c:v> Postgrado</c:v>
                </c:pt>
                <c:pt idx="1">
                  <c:v>Bachillerato</c:v>
                </c:pt>
                <c:pt idx="2">
                  <c:v>No especificado</c:v>
                </c:pt>
                <c:pt idx="3">
                  <c:v>Postgrado</c:v>
                </c:pt>
                <c:pt idx="4">
                  <c:v>Superior</c:v>
                </c:pt>
                <c:pt idx="5">
                  <c:v>Universitaria</c:v>
                </c:pt>
                <c:pt idx="6">
                  <c:v>Universitario</c:v>
                </c:pt>
                <c:pt idx="7">
                  <c:v>(en blanco)</c:v>
                </c:pt>
              </c:strCache>
            </c:strRef>
          </c:cat>
          <c:val>
            <c:numRef>
              <c:f>'Nivel Academico'!$U$4:$U$11</c:f>
              <c:numCache>
                <c:formatCode>General</c:formatCode>
                <c:ptCount val="8"/>
                <c:pt idx="0">
                  <c:v>10</c:v>
                </c:pt>
                <c:pt idx="1">
                  <c:v>12</c:v>
                </c:pt>
                <c:pt idx="2">
                  <c:v>4</c:v>
                </c:pt>
                <c:pt idx="3">
                  <c:v>16</c:v>
                </c:pt>
                <c:pt idx="4">
                  <c:v>2</c:v>
                </c:pt>
                <c:pt idx="5">
                  <c:v>38</c:v>
                </c:pt>
                <c:pt idx="6">
                  <c:v>80</c:v>
                </c:pt>
                <c:pt idx="7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s-ES"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90F2-2616-4452-8E0F-01F52FCF90DD}" type="datetimeFigureOut">
              <a:rPr lang="es-SV" smtClean="0"/>
              <a:pPr/>
              <a:t>18/9/2017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C6A4-E2E2-43B7-830F-F3DE3CB90BCF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69496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90F2-2616-4452-8E0F-01F52FCF90DD}" type="datetimeFigureOut">
              <a:rPr lang="es-SV" smtClean="0"/>
              <a:pPr/>
              <a:t>18/9/2017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C6A4-E2E2-43B7-830F-F3DE3CB90BCF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27193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90F2-2616-4452-8E0F-01F52FCF90DD}" type="datetimeFigureOut">
              <a:rPr lang="es-SV" smtClean="0"/>
              <a:pPr/>
              <a:t>18/9/2017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C6A4-E2E2-43B7-830F-F3DE3CB90BCF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44845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90F2-2616-4452-8E0F-01F52FCF90DD}" type="datetimeFigureOut">
              <a:rPr lang="es-SV" smtClean="0"/>
              <a:pPr/>
              <a:t>18/9/2017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C6A4-E2E2-43B7-830F-F3DE3CB90BCF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475748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90F2-2616-4452-8E0F-01F52FCF90DD}" type="datetimeFigureOut">
              <a:rPr lang="es-SV" smtClean="0"/>
              <a:pPr/>
              <a:t>18/9/2017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C6A4-E2E2-43B7-830F-F3DE3CB90BCF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769896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90F2-2616-4452-8E0F-01F52FCF90DD}" type="datetimeFigureOut">
              <a:rPr lang="es-SV" smtClean="0"/>
              <a:pPr/>
              <a:t>18/9/2017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C6A4-E2E2-43B7-830F-F3DE3CB90BCF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130480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90F2-2616-4452-8E0F-01F52FCF90DD}" type="datetimeFigureOut">
              <a:rPr lang="es-SV" smtClean="0"/>
              <a:pPr/>
              <a:t>18/9/2017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C6A4-E2E2-43B7-830F-F3DE3CB90BCF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065098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90F2-2616-4452-8E0F-01F52FCF90DD}" type="datetimeFigureOut">
              <a:rPr lang="es-SV" smtClean="0"/>
              <a:pPr/>
              <a:t>18/9/2017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C6A4-E2E2-43B7-830F-F3DE3CB90BCF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43984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90F2-2616-4452-8E0F-01F52FCF90DD}" type="datetimeFigureOut">
              <a:rPr lang="es-SV" smtClean="0"/>
              <a:pPr/>
              <a:t>18/9/2017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C6A4-E2E2-43B7-830F-F3DE3CB90BCF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01871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90F2-2616-4452-8E0F-01F52FCF90DD}" type="datetimeFigureOut">
              <a:rPr lang="es-SV" smtClean="0"/>
              <a:pPr/>
              <a:t>18/9/2017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C6A4-E2E2-43B7-830F-F3DE3CB90BCF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726181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90F2-2616-4452-8E0F-01F52FCF90DD}" type="datetimeFigureOut">
              <a:rPr lang="es-SV" smtClean="0"/>
              <a:pPr/>
              <a:t>18/9/2017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CFC6A4-E2E2-43B7-830F-F3DE3CB90BCF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04109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790F2-2616-4452-8E0F-01F52FCF90DD}" type="datetimeFigureOut">
              <a:rPr lang="es-SV" smtClean="0"/>
              <a:pPr/>
              <a:t>18/9/2017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FC6A4-E2E2-43B7-830F-F3DE3CB90BCF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389917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8.xml"/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20041" y="998445"/>
            <a:ext cx="7393193" cy="5002305"/>
          </a:xfrm>
        </p:spPr>
        <p:txBody>
          <a:bodyPr/>
          <a:lstStyle/>
          <a:p>
            <a:r>
              <a:rPr lang="es-SV" dirty="0" smtClean="0"/>
              <a:t>Por Sexo</a:t>
            </a:r>
            <a:endParaRPr lang="es-SV" dirty="0"/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699204"/>
              </p:ext>
            </p:extLst>
          </p:nvPr>
        </p:nvGraphicFramePr>
        <p:xfrm>
          <a:off x="6" y="1289972"/>
          <a:ext cx="9143995" cy="55680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8941"/>
                <a:gridCol w="717177"/>
                <a:gridCol w="294554"/>
                <a:gridCol w="294554"/>
                <a:gridCol w="294554"/>
                <a:gridCol w="294554"/>
                <a:gridCol w="294554"/>
                <a:gridCol w="294554"/>
                <a:gridCol w="294554"/>
                <a:gridCol w="294554"/>
                <a:gridCol w="294554"/>
                <a:gridCol w="294554"/>
                <a:gridCol w="294554"/>
                <a:gridCol w="294554"/>
                <a:gridCol w="294554"/>
                <a:gridCol w="294554"/>
                <a:gridCol w="294554"/>
                <a:gridCol w="499463"/>
                <a:gridCol w="153681"/>
                <a:gridCol w="1536809"/>
                <a:gridCol w="1549614"/>
              </a:tblGrid>
              <a:tr h="305986">
                <a:tc gridSpan="15">
                  <a:txBody>
                    <a:bodyPr/>
                    <a:lstStyle/>
                    <a:p>
                      <a:pPr algn="ctr" fontAlgn="b"/>
                      <a:r>
                        <a:rPr lang="es-SV" sz="900" b="1" u="none" strike="noStrike" dirty="0">
                          <a:effectLst/>
                          <a:latin typeface="Arial Narrow" panose="020B0606020202030204" pitchFamily="34" charset="0"/>
                        </a:rPr>
                        <a:t>Por Sexo del 01/06/2016 al 31/08/2017</a:t>
                      </a:r>
                      <a:endParaRPr lang="es-SV" sz="9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s-SV" sz="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Por Sexo del 01/06/2016 al 31/08/2017</a:t>
                      </a:r>
                      <a:endParaRPr lang="es-SV" sz="900" b="1" u="none" strike="noStrike" kern="1200" dirty="0">
                        <a:solidFill>
                          <a:schemeClr val="dk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67930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No</a:t>
                      </a:r>
                      <a:endParaRPr lang="es-SV" sz="7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Nivel Academico</a:t>
                      </a:r>
                      <a:endParaRPr lang="es-SV" sz="7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Jun</a:t>
                      </a:r>
                      <a:endParaRPr lang="es-SV" sz="7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Jul</a:t>
                      </a:r>
                      <a:endParaRPr lang="es-SV" sz="7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Ago</a:t>
                      </a:r>
                      <a:endParaRPr lang="es-SV" sz="7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 dirty="0">
                          <a:effectLst/>
                        </a:rPr>
                        <a:t>Sep</a:t>
                      </a:r>
                      <a:endParaRPr lang="es-SV" sz="7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Oct</a:t>
                      </a:r>
                      <a:endParaRPr lang="es-SV" sz="7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Nov</a:t>
                      </a:r>
                      <a:endParaRPr lang="es-SV" sz="7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Dic</a:t>
                      </a:r>
                      <a:endParaRPr lang="es-SV" sz="7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 dirty="0">
                          <a:effectLst/>
                        </a:rPr>
                        <a:t>Ene</a:t>
                      </a:r>
                      <a:endParaRPr lang="es-SV" sz="7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 dirty="0">
                          <a:effectLst/>
                        </a:rPr>
                        <a:t>Feb</a:t>
                      </a:r>
                      <a:endParaRPr lang="es-SV" sz="7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 dirty="0">
                          <a:effectLst/>
                        </a:rPr>
                        <a:t>Mar</a:t>
                      </a:r>
                      <a:endParaRPr lang="es-SV" sz="7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Abr</a:t>
                      </a:r>
                      <a:endParaRPr lang="es-SV" sz="7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May</a:t>
                      </a:r>
                      <a:endParaRPr lang="es-SV" sz="7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 dirty="0">
                          <a:effectLst/>
                        </a:rPr>
                        <a:t>Jun</a:t>
                      </a:r>
                      <a:endParaRPr lang="es-SV" sz="7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 dirty="0">
                          <a:effectLst/>
                        </a:rPr>
                        <a:t>Jul</a:t>
                      </a:r>
                      <a:endParaRPr lang="es-SV" sz="7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 dirty="0" err="1">
                          <a:effectLst/>
                        </a:rPr>
                        <a:t>Ago</a:t>
                      </a:r>
                      <a:endParaRPr lang="es-SV" sz="7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Totales</a:t>
                      </a:r>
                      <a:endParaRPr lang="es-SV" sz="7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 dirty="0">
                          <a:effectLst/>
                        </a:rPr>
                        <a:t>Nivel </a:t>
                      </a:r>
                      <a:r>
                        <a:rPr lang="es-SV" sz="700" u="none" strike="noStrike" dirty="0" smtClean="0">
                          <a:effectLst/>
                        </a:rPr>
                        <a:t>Académico</a:t>
                      </a:r>
                      <a:endParaRPr lang="es-SV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 dirty="0">
                          <a:effectLst/>
                        </a:rPr>
                        <a:t>Total General</a:t>
                      </a:r>
                      <a:endParaRPr lang="es-SV" sz="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0277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1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F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1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2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 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4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1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5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3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4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7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5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7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14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7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4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8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72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F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72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0277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2</a:t>
                      </a:r>
                      <a:endParaRPr lang="es-SV" sz="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M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9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3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3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2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6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6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5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4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11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16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6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8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5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4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4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92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M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92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0277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3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u="none" strike="noStrike">
                          <a:effectLst/>
                        </a:rPr>
                        <a:t>No Espesif.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 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 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 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 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 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 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 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 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 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 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 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 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2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 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 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2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No Espesif.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2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0277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 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700" u="none" strike="noStrike">
                          <a:effectLst/>
                        </a:rPr>
                        <a:t>Totales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10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5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3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6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7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11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8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8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18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21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13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700" u="none" strike="noStrike">
                          <a:effectLst/>
                        </a:rPr>
                        <a:t>22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14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8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12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166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700" u="none" strike="noStrike">
                          <a:effectLst/>
                        </a:rPr>
                        <a:t>Totales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166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324444"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2776"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2776"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2776"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2776"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2776"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2776"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2776"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2776"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2776"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2776"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2776"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2776"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2776"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2776"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2776"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2776"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2776"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353446769"/>
              </p:ext>
            </p:extLst>
          </p:nvPr>
        </p:nvGraphicFramePr>
        <p:xfrm>
          <a:off x="-7556" y="3291837"/>
          <a:ext cx="5316156" cy="2816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1791150577"/>
              </p:ext>
            </p:extLst>
          </p:nvPr>
        </p:nvGraphicFramePr>
        <p:xfrm>
          <a:off x="5308600" y="3314119"/>
          <a:ext cx="3400640" cy="33953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Imagen 7" descr="Membrete UAIP-20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67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061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42587156"/>
              </p:ext>
            </p:extLst>
          </p:nvPr>
        </p:nvGraphicFramePr>
        <p:xfrm>
          <a:off x="160922" y="1327856"/>
          <a:ext cx="8983078" cy="52681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5306"/>
                <a:gridCol w="614847"/>
                <a:gridCol w="290081"/>
                <a:gridCol w="290081"/>
                <a:gridCol w="283776"/>
                <a:gridCol w="283776"/>
                <a:gridCol w="283776"/>
                <a:gridCol w="283776"/>
                <a:gridCol w="283776"/>
                <a:gridCol w="283776"/>
                <a:gridCol w="283776"/>
                <a:gridCol w="283776"/>
                <a:gridCol w="283776"/>
                <a:gridCol w="283776"/>
                <a:gridCol w="283776"/>
                <a:gridCol w="283776"/>
                <a:gridCol w="283776"/>
                <a:gridCol w="491878"/>
                <a:gridCol w="179724"/>
                <a:gridCol w="1570225"/>
                <a:gridCol w="1541848"/>
              </a:tblGrid>
              <a:tr h="0">
                <a:tc gridSpan="18">
                  <a:txBody>
                    <a:bodyPr/>
                    <a:lstStyle/>
                    <a:p>
                      <a:pPr algn="ctr" fontAlgn="b"/>
                      <a:r>
                        <a:rPr lang="es-SV" sz="1100" b="1" u="none" strike="noStrike" dirty="0">
                          <a:effectLst/>
                          <a:latin typeface="Arial Narrow" panose="020B0606020202030204" pitchFamily="34" charset="0"/>
                        </a:rPr>
                        <a:t>Tipo de </a:t>
                      </a:r>
                      <a:r>
                        <a:rPr lang="es-SV" sz="11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Información </a:t>
                      </a:r>
                      <a:r>
                        <a:rPr lang="es-SV" sz="1100" b="1" u="none" strike="noStrike" dirty="0">
                          <a:effectLst/>
                          <a:latin typeface="Arial Narrow" panose="020B0606020202030204" pitchFamily="34" charset="0"/>
                        </a:rPr>
                        <a:t>del 01/06/2016 al </a:t>
                      </a:r>
                      <a:r>
                        <a:rPr lang="es-SV" sz="11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31/08/2017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100" b="1" u="none" strike="noStrike" dirty="0">
                          <a:effectLst/>
                          <a:latin typeface="Arial Narrow" panose="020B0606020202030204" pitchFamily="34" charset="0"/>
                        </a:rPr>
                        <a:t>Tipo de </a:t>
                      </a:r>
                      <a:r>
                        <a:rPr lang="es-SV" sz="11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Información </a:t>
                      </a:r>
                      <a:r>
                        <a:rPr lang="es-SV" sz="1100" b="1" u="none" strike="noStrike" dirty="0">
                          <a:effectLst/>
                          <a:latin typeface="Arial Narrow" panose="020B0606020202030204" pitchFamily="34" charset="0"/>
                        </a:rPr>
                        <a:t>del 01/06/2016 al </a:t>
                      </a:r>
                      <a:r>
                        <a:rPr lang="es-SV" sz="11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31/08/2017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20808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 dirty="0">
                          <a:effectLst/>
                        </a:rPr>
                        <a:t>No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Tipo Inf.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Jun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Jul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Ago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 dirty="0">
                          <a:effectLst/>
                        </a:rPr>
                        <a:t>Sep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Oct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 dirty="0">
                          <a:effectLst/>
                        </a:rPr>
                        <a:t>Nov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Dic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 dirty="0">
                          <a:effectLst/>
                        </a:rPr>
                        <a:t>Ene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 dirty="0">
                          <a:effectLst/>
                        </a:rPr>
                        <a:t>Feb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 dirty="0">
                          <a:effectLst/>
                        </a:rPr>
                        <a:t>Mar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Abr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 dirty="0" err="1">
                          <a:effectLst/>
                        </a:rPr>
                        <a:t>May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 dirty="0">
                          <a:effectLst/>
                        </a:rPr>
                        <a:t>Jun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 dirty="0">
                          <a:effectLst/>
                        </a:rPr>
                        <a:t>Jul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Ago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 dirty="0">
                          <a:effectLst/>
                        </a:rPr>
                        <a:t>Totales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 dirty="0">
                          <a:effectLst/>
                        </a:rPr>
                        <a:t>Tipo </a:t>
                      </a:r>
                      <a:r>
                        <a:rPr lang="es-SV" sz="1000" u="none" strike="noStrike" dirty="0" err="1">
                          <a:effectLst/>
                        </a:rPr>
                        <a:t>Inf</a:t>
                      </a:r>
                      <a:r>
                        <a:rPr lang="es-SV" sz="1000" u="none" strike="noStrike" dirty="0">
                          <a:effectLst/>
                        </a:rPr>
                        <a:t>.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 dirty="0">
                          <a:effectLst/>
                        </a:rPr>
                        <a:t>Totales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08081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 dirty="0">
                          <a:effectLst/>
                        </a:rPr>
                        <a:t>1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</a:rPr>
                        <a:t>Publica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9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5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6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7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8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7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8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14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14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10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17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13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7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139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</a:rPr>
                        <a:t>Publica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139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8081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</a:rPr>
                        <a:t>Pub/Conf.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 dirty="0">
                          <a:effectLst/>
                        </a:rPr>
                        <a:t>Pub/Conf.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</a:tr>
              <a:tr h="31464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3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</a:rPr>
                        <a:t>Confidencial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9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</a:rPr>
                        <a:t>Confidencial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9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8081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4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 dirty="0">
                          <a:effectLst/>
                        </a:rPr>
                        <a:t>Pub/</a:t>
                      </a:r>
                      <a:r>
                        <a:rPr lang="es-SV" sz="1000" u="none" strike="noStrike" dirty="0" err="1">
                          <a:effectLst/>
                        </a:rPr>
                        <a:t>Rvada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4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</a:rPr>
                        <a:t>Pub/Rvada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4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8081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5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</a:rPr>
                        <a:t>Reservada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3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7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</a:rPr>
                        <a:t>Reservada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7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8081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6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</a:rPr>
                        <a:t>Inexistente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3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4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</a:rPr>
                        <a:t>Inexistente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4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8081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7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</a:rPr>
                        <a:t>Oficiosa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</a:rPr>
                        <a:t>Oficiosa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8081"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</a:rPr>
                        <a:t>Totales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10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5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2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6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7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11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8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9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18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21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13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22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14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8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12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166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</a:rPr>
                        <a:t>Totales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166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</a:tr>
              <a:tr h="173401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73401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73401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73401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73401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73401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73401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73401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73401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73401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73401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73401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73401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73401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73401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73401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73401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73401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3475224949"/>
              </p:ext>
            </p:extLst>
          </p:nvPr>
        </p:nvGraphicFramePr>
        <p:xfrm>
          <a:off x="454055" y="3659356"/>
          <a:ext cx="5549251" cy="2760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2919671210"/>
              </p:ext>
            </p:extLst>
          </p:nvPr>
        </p:nvGraphicFramePr>
        <p:xfrm>
          <a:off x="5886107" y="3650138"/>
          <a:ext cx="3097256" cy="27700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Imagen 7" descr="Membrete UAIP-20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67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092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6840848"/>
              </p:ext>
            </p:extLst>
          </p:nvPr>
        </p:nvGraphicFramePr>
        <p:xfrm>
          <a:off x="-3" y="1832279"/>
          <a:ext cx="9144004" cy="438174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5851"/>
                <a:gridCol w="787708"/>
                <a:gridCol w="295392"/>
                <a:gridCol w="295392"/>
                <a:gridCol w="295392"/>
                <a:gridCol w="295392"/>
                <a:gridCol w="295392"/>
                <a:gridCol w="295392"/>
                <a:gridCol w="295392"/>
                <a:gridCol w="295392"/>
                <a:gridCol w="295392"/>
                <a:gridCol w="295392"/>
                <a:gridCol w="295392"/>
                <a:gridCol w="295392"/>
                <a:gridCol w="295392"/>
                <a:gridCol w="295392"/>
                <a:gridCol w="295392"/>
                <a:gridCol w="512011"/>
                <a:gridCol w="183799"/>
                <a:gridCol w="1496647"/>
                <a:gridCol w="1467108"/>
              </a:tblGrid>
              <a:tr h="334703">
                <a:tc gridSpan="18"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effectLst/>
                          <a:latin typeface="Arial Narrow" panose="020B0606020202030204" pitchFamily="34" charset="0"/>
                        </a:rPr>
                        <a:t>Requerimientos del </a:t>
                      </a:r>
                      <a:r>
                        <a:rPr lang="es-SV" sz="12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01/06/2016 </a:t>
                      </a:r>
                      <a:r>
                        <a:rPr lang="es-SV" sz="1200" b="1" u="none" strike="noStrike" dirty="0">
                          <a:effectLst/>
                          <a:latin typeface="Arial Narrow" panose="020B0606020202030204" pitchFamily="34" charset="0"/>
                        </a:rPr>
                        <a:t>al </a:t>
                      </a:r>
                      <a:r>
                        <a:rPr lang="es-SV" sz="12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31/08/2017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12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200" b="1" u="none" strike="noStrike" dirty="0">
                          <a:effectLst/>
                          <a:latin typeface="Arial Narrow" panose="020B0606020202030204" pitchFamily="34" charset="0"/>
                        </a:rPr>
                        <a:t>Requerimientos del </a:t>
                      </a:r>
                      <a:r>
                        <a:rPr lang="es-SV" sz="12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01/06/2016 </a:t>
                      </a:r>
                      <a:r>
                        <a:rPr lang="es-SV" sz="1200" b="1" u="none" strike="noStrike" dirty="0">
                          <a:effectLst/>
                          <a:latin typeface="Arial Narrow" panose="020B0606020202030204" pitchFamily="34" charset="0"/>
                        </a:rPr>
                        <a:t>al </a:t>
                      </a:r>
                      <a:r>
                        <a:rPr lang="es-SV" sz="12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31/08/2017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336616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No 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Requerimiento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Jun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  <a:latin typeface="Arial Narrow" panose="020B0606020202030204" pitchFamily="34" charset="0"/>
                        </a:rPr>
                        <a:t>Jul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  <a:latin typeface="Arial Narrow" panose="020B0606020202030204" pitchFamily="34" charset="0"/>
                        </a:rPr>
                        <a:t>Ago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  <a:latin typeface="Arial Narrow" panose="020B0606020202030204" pitchFamily="34" charset="0"/>
                        </a:rPr>
                        <a:t>Sep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  <a:latin typeface="Arial Narrow" panose="020B0606020202030204" pitchFamily="34" charset="0"/>
                        </a:rPr>
                        <a:t>Oct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  <a:latin typeface="Arial Narrow" panose="020B0606020202030204" pitchFamily="34" charset="0"/>
                        </a:rPr>
                        <a:t>Nov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  <a:latin typeface="Arial Narrow" panose="020B0606020202030204" pitchFamily="34" charset="0"/>
                        </a:rPr>
                        <a:t>Dic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  <a:latin typeface="Arial Narrow" panose="020B0606020202030204" pitchFamily="34" charset="0"/>
                        </a:rPr>
                        <a:t>Ene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  <a:latin typeface="Arial Narrow" panose="020B0606020202030204" pitchFamily="34" charset="0"/>
                        </a:rPr>
                        <a:t>Feb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  <a:latin typeface="Arial Narrow" panose="020B0606020202030204" pitchFamily="34" charset="0"/>
                        </a:rPr>
                        <a:t>Mar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  <a:latin typeface="Arial Narrow" panose="020B0606020202030204" pitchFamily="34" charset="0"/>
                        </a:rPr>
                        <a:t>Abr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  <a:latin typeface="Arial Narrow" panose="020B0606020202030204" pitchFamily="34" charset="0"/>
                        </a:rPr>
                        <a:t>May</a:t>
                      </a:r>
                      <a:endParaRPr lang="es-SV" sz="11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  <a:latin typeface="Arial Narrow" panose="020B0606020202030204" pitchFamily="34" charset="0"/>
                        </a:rPr>
                        <a:t>Jun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  <a:latin typeface="Arial Narrow" panose="020B0606020202030204" pitchFamily="34" charset="0"/>
                        </a:rPr>
                        <a:t>Jul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 err="1">
                          <a:effectLst/>
                          <a:latin typeface="Arial Narrow" panose="020B0606020202030204" pitchFamily="34" charset="0"/>
                        </a:rPr>
                        <a:t>Ago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  <a:latin typeface="Arial Narrow" panose="020B0606020202030204" pitchFamily="34" charset="0"/>
                        </a:rPr>
                        <a:t>Totales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 dirty="0">
                          <a:effectLst/>
                          <a:latin typeface="Arial Narrow" panose="020B0606020202030204" pitchFamily="34" charset="0"/>
                        </a:rPr>
                        <a:t>Requerimiento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  <a:latin typeface="Arial Narrow" panose="020B0606020202030204" pitchFamily="34" charset="0"/>
                        </a:rPr>
                        <a:t>Total </a:t>
                      </a:r>
                      <a:endParaRPr lang="es-SV" sz="11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37295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u="none" strike="noStrike">
                          <a:effectLst/>
                        </a:rPr>
                        <a:t>Mensual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31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  <a:latin typeface="Arial Narrow" panose="020B0606020202030204" pitchFamily="34" charset="0"/>
                        </a:rPr>
                        <a:t>13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  <a:latin typeface="Arial Narrow" panose="020B0606020202030204" pitchFamily="34" charset="0"/>
                        </a:rPr>
                        <a:t>24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  <a:latin typeface="Arial Narrow" panose="020B0606020202030204" pitchFamily="34" charset="0"/>
                        </a:rPr>
                        <a:t>14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  <a:latin typeface="Arial Narrow" panose="020B0606020202030204" pitchFamily="34" charset="0"/>
                        </a:rPr>
                        <a:t>18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  <a:latin typeface="Arial Narrow" panose="020B0606020202030204" pitchFamily="34" charset="0"/>
                        </a:rPr>
                        <a:t>25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  <a:latin typeface="Arial Narrow" panose="020B0606020202030204" pitchFamily="34" charset="0"/>
                        </a:rPr>
                        <a:t>16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  <a:latin typeface="Arial Narrow" panose="020B0606020202030204" pitchFamily="34" charset="0"/>
                        </a:rPr>
                        <a:t>58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  <a:latin typeface="Arial Narrow" panose="020B0606020202030204" pitchFamily="34" charset="0"/>
                        </a:rPr>
                        <a:t>42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  <a:latin typeface="Arial Narrow" panose="020B0606020202030204" pitchFamily="34" charset="0"/>
                        </a:rPr>
                        <a:t>32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  <a:latin typeface="Arial Narrow" panose="020B0606020202030204" pitchFamily="34" charset="0"/>
                        </a:rPr>
                        <a:t>97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  <a:latin typeface="Arial Narrow" panose="020B0606020202030204" pitchFamily="34" charset="0"/>
                        </a:rPr>
                        <a:t>37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  <a:latin typeface="Arial Narrow" panose="020B0606020202030204" pitchFamily="34" charset="0"/>
                        </a:rPr>
                        <a:t>50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  <a:latin typeface="Arial Narrow" panose="020B0606020202030204" pitchFamily="34" charset="0"/>
                        </a:rPr>
                        <a:t>50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  <a:latin typeface="Arial Narrow" panose="020B0606020202030204" pitchFamily="34" charset="0"/>
                        </a:rPr>
                        <a:t>515</a:t>
                      </a:r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  <a:latin typeface="Arial Narrow" panose="020B0606020202030204" pitchFamily="34" charset="0"/>
                        </a:rPr>
                        <a:t>Totales Mensuales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  <a:latin typeface="Arial Narrow" panose="020B0606020202030204" pitchFamily="34" charset="0"/>
                        </a:rPr>
                        <a:t>515</a:t>
                      </a:r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277326"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1259"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1259"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1259"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1259"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1259"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1259"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1259"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1259"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1259"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1259"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1259"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1259"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1259"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1259"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1259"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91259"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2982708767"/>
              </p:ext>
            </p:extLst>
          </p:nvPr>
        </p:nvGraphicFramePr>
        <p:xfrm>
          <a:off x="607533" y="3429000"/>
          <a:ext cx="4371489" cy="2132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2560438298"/>
              </p:ext>
            </p:extLst>
          </p:nvPr>
        </p:nvGraphicFramePr>
        <p:xfrm>
          <a:off x="6500527" y="3429000"/>
          <a:ext cx="2157079" cy="2125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Imagen 6" descr="Membrete UAIP-20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67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961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2651778"/>
              </p:ext>
            </p:extLst>
          </p:nvPr>
        </p:nvGraphicFramePr>
        <p:xfrm>
          <a:off x="-5397" y="1358895"/>
          <a:ext cx="9149396" cy="36773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172"/>
                <a:gridCol w="758957"/>
                <a:gridCol w="291907"/>
                <a:gridCol w="291907"/>
                <a:gridCol w="291907"/>
                <a:gridCol w="291907"/>
                <a:gridCol w="291907"/>
                <a:gridCol w="291907"/>
                <a:gridCol w="291907"/>
                <a:gridCol w="291907"/>
                <a:gridCol w="291907"/>
                <a:gridCol w="291907"/>
                <a:gridCol w="291907"/>
                <a:gridCol w="291907"/>
                <a:gridCol w="291907"/>
                <a:gridCol w="291907"/>
                <a:gridCol w="291907"/>
                <a:gridCol w="496242"/>
                <a:gridCol w="194604"/>
                <a:gridCol w="1624947"/>
                <a:gridCol w="1663869"/>
              </a:tblGrid>
              <a:tr h="173834">
                <a:tc gridSpan="18">
                  <a:txBody>
                    <a:bodyPr/>
                    <a:lstStyle/>
                    <a:p>
                      <a:pPr algn="ctr" fontAlgn="b"/>
                      <a:r>
                        <a:rPr lang="es-SV" sz="1100" b="1" u="none" strike="noStrike" dirty="0">
                          <a:effectLst/>
                          <a:latin typeface="Arial Narrow" panose="020B0606020202030204" pitchFamily="34" charset="0"/>
                        </a:rPr>
                        <a:t>Ingreso de Solicitudes del 01/06/2016 al 31/08/2017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100" b="1" u="none" strike="noStrike" dirty="0">
                          <a:effectLst/>
                          <a:latin typeface="Arial Narrow" panose="020B0606020202030204" pitchFamily="34" charset="0"/>
                        </a:rPr>
                        <a:t>Ingreso de Solicitudes del 01/06/2016 al 31/08/2017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318503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No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 dirty="0">
                          <a:effectLst/>
                          <a:latin typeface="Arial Narrow" panose="020B0606020202030204" pitchFamily="34" charset="0"/>
                        </a:rPr>
                        <a:t>Ing. </a:t>
                      </a:r>
                      <a:r>
                        <a:rPr lang="es-SV" sz="1000" u="none" strike="noStrike" dirty="0" err="1">
                          <a:effectLst/>
                          <a:latin typeface="Arial Narrow" panose="020B0606020202030204" pitchFamily="34" charset="0"/>
                        </a:rPr>
                        <a:t>Solic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Jun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Jul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Ago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 dirty="0">
                          <a:effectLst/>
                          <a:latin typeface="Arial Narrow" panose="020B0606020202030204" pitchFamily="34" charset="0"/>
                        </a:rPr>
                        <a:t>Sep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Oct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Nov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Dic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Ene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Feb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Mar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Abr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May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Jun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Jul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Ago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Totales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 dirty="0">
                          <a:effectLst/>
                          <a:latin typeface="Arial Narrow" panose="020B0606020202030204" pitchFamily="34" charset="0"/>
                        </a:rPr>
                        <a:t>Ing. </a:t>
                      </a:r>
                      <a:r>
                        <a:rPr lang="es-SV" sz="1000" u="none" strike="noStrike" dirty="0" err="1">
                          <a:effectLst/>
                          <a:latin typeface="Arial Narrow" panose="020B0606020202030204" pitchFamily="34" charset="0"/>
                        </a:rPr>
                        <a:t>Solic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 dirty="0">
                          <a:effectLst/>
                          <a:latin typeface="Arial Narrow" panose="020B0606020202030204" pitchFamily="34" charset="0"/>
                        </a:rPr>
                        <a:t>Totales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59252">
                <a:tc>
                  <a:txBody>
                    <a:bodyPr/>
                    <a:lstStyle/>
                    <a:p>
                      <a:pPr algn="r" fontAlgn="b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Correo Elec.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 dirty="0"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 dirty="0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7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17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15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10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19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11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7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129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Correo Elec.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 dirty="0">
                          <a:effectLst/>
                          <a:latin typeface="Arial Narrow" panose="020B0606020202030204" pitchFamily="34" charset="0"/>
                        </a:rPr>
                        <a:t>129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9252">
                <a:tc>
                  <a:txBody>
                    <a:bodyPr/>
                    <a:lstStyle/>
                    <a:p>
                      <a:pPr algn="r" fontAlgn="b"/>
                      <a:r>
                        <a:rPr lang="es-SV" sz="1000" u="none" strike="noStrike">
                          <a:effectLst/>
                        </a:rPr>
                        <a:t>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Presencial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 dirty="0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37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Presencial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37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9252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Totales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10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 dirty="0">
                          <a:effectLst/>
                          <a:latin typeface="Arial Narrow" panose="020B0606020202030204" pitchFamily="34" charset="0"/>
                        </a:rPr>
                        <a:t>7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 dirty="0">
                          <a:effectLst/>
                          <a:latin typeface="Arial Narrow" panose="020B0606020202030204" pitchFamily="34" charset="0"/>
                        </a:rPr>
                        <a:t>11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18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21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13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22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14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12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166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  <a:latin typeface="Arial Narrow" panose="020B0606020202030204" pitchFamily="34" charset="0"/>
                        </a:rPr>
                        <a:t>Totales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 dirty="0">
                          <a:effectLst/>
                          <a:latin typeface="Arial Narrow" panose="020B0606020202030204" pitchFamily="34" charset="0"/>
                        </a:rPr>
                        <a:t>166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9252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9252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9252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9252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9252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9252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9252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9252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9252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9252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9252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9252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9252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9252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9252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9252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9252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1658325845"/>
              </p:ext>
            </p:extLst>
          </p:nvPr>
        </p:nvGraphicFramePr>
        <p:xfrm>
          <a:off x="436710" y="3333256"/>
          <a:ext cx="4495508" cy="2421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3065116967"/>
              </p:ext>
            </p:extLst>
          </p:nvPr>
        </p:nvGraphicFramePr>
        <p:xfrm>
          <a:off x="5208188" y="3377789"/>
          <a:ext cx="2516588" cy="22965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Imagen 7" descr="Membrete UAIP-20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67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356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3970499"/>
              </p:ext>
            </p:extLst>
          </p:nvPr>
        </p:nvGraphicFramePr>
        <p:xfrm>
          <a:off x="2" y="1250949"/>
          <a:ext cx="9144001" cy="56349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0276"/>
                <a:gridCol w="945930"/>
                <a:gridCol w="268598"/>
                <a:gridCol w="268598"/>
                <a:gridCol w="268598"/>
                <a:gridCol w="268598"/>
                <a:gridCol w="268598"/>
                <a:gridCol w="268598"/>
                <a:gridCol w="268598"/>
                <a:gridCol w="268598"/>
                <a:gridCol w="268598"/>
                <a:gridCol w="268598"/>
                <a:gridCol w="268598"/>
                <a:gridCol w="268598"/>
                <a:gridCol w="268598"/>
                <a:gridCol w="268598"/>
                <a:gridCol w="268598"/>
                <a:gridCol w="277281"/>
                <a:gridCol w="130751"/>
                <a:gridCol w="1699772"/>
                <a:gridCol w="1781021"/>
              </a:tblGrid>
              <a:tr h="1201525">
                <a:tc gridSpan="15">
                  <a:txBody>
                    <a:bodyPr/>
                    <a:lstStyle/>
                    <a:p>
                      <a:pPr algn="ctr" fontAlgn="b"/>
                      <a:endParaRPr lang="es-SV" sz="11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es-SV" sz="11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es-SV" sz="11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es-SV" sz="11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es-SV" sz="11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es-SV" sz="1100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es-SV" sz="11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Nivel Académico</a:t>
                      </a:r>
                      <a:r>
                        <a:rPr lang="es-SV" sz="1100" b="1" u="none" strike="noStrike" baseline="0" dirty="0" smtClean="0">
                          <a:effectLst/>
                          <a:latin typeface="Arial Narrow" panose="020B0606020202030204" pitchFamily="34" charset="0"/>
                        </a:rPr>
                        <a:t> </a:t>
                      </a:r>
                      <a:r>
                        <a:rPr lang="es-SV" sz="11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del 01/06/2016 al 31/08/2017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Nivel </a:t>
                      </a:r>
                      <a:r>
                        <a:rPr lang="es-SV" sz="11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Académico </a:t>
                      </a:r>
                      <a:r>
                        <a:rPr lang="es-SV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del 01/06/2016 al 31/08/2017</a:t>
                      </a:r>
                    </a:p>
                  </a:txBody>
                  <a:tcPr marL="8940" marR="8940" marT="8940" marB="0" anchor="b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18512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No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Nivel Academico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Jun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Jul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Ago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 dirty="0">
                          <a:effectLst/>
                        </a:rPr>
                        <a:t>Sep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Oct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Nov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Dic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 dirty="0">
                          <a:effectLst/>
                        </a:rPr>
                        <a:t>Ene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Feb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Mar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Abr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May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Jun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Jul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Ago</a:t>
                      </a:r>
                      <a:endParaRPr lang="es-SV" sz="10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 dirty="0" smtClean="0">
                          <a:effectLst/>
                        </a:rPr>
                        <a:t>Total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 dirty="0">
                          <a:effectLst/>
                        </a:rPr>
                        <a:t>Nivel </a:t>
                      </a:r>
                      <a:r>
                        <a:rPr lang="es-SV" sz="1000" u="none" strike="noStrike" dirty="0" smtClean="0">
                          <a:effectLst/>
                        </a:rPr>
                        <a:t>Académico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 dirty="0" smtClean="0">
                          <a:effectLst/>
                        </a:rPr>
                        <a:t>Totales</a:t>
                      </a:r>
                      <a:endParaRPr lang="es-SV" sz="10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5734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Postgrado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5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10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 Postgrado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10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5734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2</a:t>
                      </a:r>
                      <a:endParaRPr lang="es-SV" sz="10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Bachillerato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4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Bachillerato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5734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3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No especificado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4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No especificado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4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5734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4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Postgrado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3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16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Postgrado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 dirty="0">
                          <a:effectLst/>
                        </a:rPr>
                        <a:t>16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5734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5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Superior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Superior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5734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6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Universitaria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3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4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4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7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4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4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5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38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Universitaria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38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5734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7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Universitario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7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3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3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6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5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7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4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13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5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8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3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4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84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Universitario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80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57343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</a:rPr>
                        <a:t>Total general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10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5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3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6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7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8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8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18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21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13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22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14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8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12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166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1000" u="none" strike="noStrike">
                          <a:effectLst/>
                        </a:rPr>
                        <a:t>(en blanco)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 dirty="0">
                          <a:effectLst/>
                        </a:rPr>
                        <a:t>4</a:t>
                      </a:r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57343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</a:rPr>
                        <a:t> 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u="none" strike="noStrike">
                          <a:effectLst/>
                        </a:rPr>
                        <a:t>Total 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u="none" strike="noStrike">
                          <a:effectLst/>
                        </a:rPr>
                        <a:t>166</a:t>
                      </a:r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57343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7343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7343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7343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7343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7343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7343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7343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7343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7343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7343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7343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7343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7343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7343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7343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7343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7343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4066128155"/>
              </p:ext>
            </p:extLst>
          </p:nvPr>
        </p:nvGraphicFramePr>
        <p:xfrm>
          <a:off x="5949766" y="4068402"/>
          <a:ext cx="2618599" cy="25039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2405977372"/>
              </p:ext>
            </p:extLst>
          </p:nvPr>
        </p:nvGraphicFramePr>
        <p:xfrm>
          <a:off x="71257" y="4068402"/>
          <a:ext cx="4629150" cy="24800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Imagen 7" descr="Membrete UAIP-20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67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258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5589476"/>
              </p:ext>
            </p:extLst>
          </p:nvPr>
        </p:nvGraphicFramePr>
        <p:xfrm>
          <a:off x="-3" y="1290006"/>
          <a:ext cx="9144002" cy="55679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6851"/>
                <a:gridCol w="895315"/>
                <a:gridCol w="232120"/>
                <a:gridCol w="176852"/>
                <a:gridCol w="254225"/>
                <a:gridCol w="232120"/>
                <a:gridCol w="221065"/>
                <a:gridCol w="243173"/>
                <a:gridCol w="210012"/>
                <a:gridCol w="243173"/>
                <a:gridCol w="265279"/>
                <a:gridCol w="276331"/>
                <a:gridCol w="243173"/>
                <a:gridCol w="287385"/>
                <a:gridCol w="232119"/>
                <a:gridCol w="165800"/>
                <a:gridCol w="254227"/>
                <a:gridCol w="607928"/>
                <a:gridCol w="29863"/>
                <a:gridCol w="1576319"/>
                <a:gridCol w="2320672"/>
              </a:tblGrid>
              <a:tr h="169324">
                <a:tc gridSpan="18">
                  <a:txBody>
                    <a:bodyPr/>
                    <a:lstStyle/>
                    <a:p>
                      <a:pPr algn="ctr" fontAlgn="b"/>
                      <a:r>
                        <a:rPr lang="es-SV" sz="9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Por Departamento del 01/06/2016 al 31/08/2017</a:t>
                      </a:r>
                      <a:endParaRPr lang="es-SV" sz="9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1000" b="1" u="none" strike="noStrike" dirty="0">
                          <a:effectLst/>
                          <a:latin typeface="Arial Narrow" panose="020B0606020202030204" pitchFamily="34" charset="0"/>
                        </a:rPr>
                        <a:t>Por Departamento del 01/06/2016 al 31/08/2017</a:t>
                      </a:r>
                      <a:endParaRPr lang="es-SV" sz="10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157431"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u="none" strike="noStrike" dirty="0">
                          <a:effectLst/>
                        </a:rPr>
                        <a:t>No</a:t>
                      </a:r>
                      <a:endParaRPr lang="es-SV" sz="9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u="none" strike="noStrike" dirty="0">
                          <a:effectLst/>
                        </a:rPr>
                        <a:t>Departamento</a:t>
                      </a:r>
                      <a:endParaRPr lang="es-SV" sz="9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u="none" strike="noStrike" dirty="0">
                          <a:effectLst/>
                        </a:rPr>
                        <a:t>Jun</a:t>
                      </a:r>
                      <a:endParaRPr lang="es-SV" sz="9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u="none" strike="noStrike" dirty="0">
                          <a:effectLst/>
                        </a:rPr>
                        <a:t>Jul</a:t>
                      </a:r>
                      <a:endParaRPr lang="es-SV" sz="9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u="none" strike="noStrike">
                          <a:effectLst/>
                        </a:rPr>
                        <a:t>Ago</a:t>
                      </a:r>
                      <a:endParaRPr lang="es-SV" sz="9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u="none" strike="noStrike" dirty="0">
                          <a:effectLst/>
                        </a:rPr>
                        <a:t>Sep</a:t>
                      </a:r>
                      <a:endParaRPr lang="es-SV" sz="9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u="none" strike="noStrike">
                          <a:effectLst/>
                        </a:rPr>
                        <a:t>Oct</a:t>
                      </a:r>
                      <a:endParaRPr lang="es-SV" sz="9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u="none" strike="noStrike">
                          <a:effectLst/>
                        </a:rPr>
                        <a:t>Nov</a:t>
                      </a:r>
                      <a:endParaRPr lang="es-SV" sz="9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u="none" strike="noStrike">
                          <a:effectLst/>
                        </a:rPr>
                        <a:t>Dic</a:t>
                      </a:r>
                      <a:endParaRPr lang="es-SV" sz="9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u="none" strike="noStrike">
                          <a:effectLst/>
                        </a:rPr>
                        <a:t>Ene</a:t>
                      </a:r>
                      <a:endParaRPr lang="es-SV" sz="9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u="none" strike="noStrike">
                          <a:effectLst/>
                        </a:rPr>
                        <a:t>Feb</a:t>
                      </a:r>
                      <a:endParaRPr lang="es-SV" sz="9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u="none" strike="noStrike">
                          <a:effectLst/>
                        </a:rPr>
                        <a:t>Mar</a:t>
                      </a:r>
                      <a:endParaRPr lang="es-SV" sz="9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u="none" strike="noStrike">
                          <a:effectLst/>
                        </a:rPr>
                        <a:t>Abr</a:t>
                      </a:r>
                      <a:endParaRPr lang="es-SV" sz="9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u="none" strike="noStrike">
                          <a:effectLst/>
                        </a:rPr>
                        <a:t>May</a:t>
                      </a:r>
                      <a:endParaRPr lang="es-SV" sz="9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u="none" strike="noStrike">
                          <a:effectLst/>
                        </a:rPr>
                        <a:t>Jun</a:t>
                      </a:r>
                      <a:endParaRPr lang="es-SV" sz="9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u="none" strike="noStrike">
                          <a:effectLst/>
                        </a:rPr>
                        <a:t>Jul</a:t>
                      </a:r>
                      <a:endParaRPr lang="es-SV" sz="9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u="none" strike="noStrike">
                          <a:effectLst/>
                        </a:rPr>
                        <a:t>Ago</a:t>
                      </a:r>
                      <a:endParaRPr lang="es-SV" sz="9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u="none" strike="noStrike" dirty="0">
                          <a:effectLst/>
                        </a:rPr>
                        <a:t>Totales</a:t>
                      </a:r>
                      <a:endParaRPr lang="es-SV" sz="9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900" u="none" strike="noStrike">
                          <a:effectLst/>
                        </a:rPr>
                        <a:t>Departamento</a:t>
                      </a:r>
                      <a:endParaRPr lang="es-SV" sz="9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900" u="none" strike="noStrike" dirty="0">
                          <a:effectLst/>
                        </a:rPr>
                        <a:t>Totales</a:t>
                      </a:r>
                      <a:endParaRPr lang="es-SV" sz="9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155214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 dirty="0">
                          <a:effectLst/>
                        </a:rPr>
                        <a:t> Sin Dirección  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 Sin Dirección  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Ahuachapán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Ahuachapán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Cuscatlán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Cuscatlán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4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La Libertad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6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4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28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La Libertad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28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5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La Paz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5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La Paz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5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6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La Unión 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La Unión 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62453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7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Mexico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Mexico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67147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8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No especificado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No especificado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9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San Miguel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San Miguel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San Salvador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5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4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5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6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6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5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16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10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7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17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9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7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8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111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 dirty="0">
                          <a:effectLst/>
                        </a:rPr>
                        <a:t>San Salvador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111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San Vicente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 dirty="0">
                          <a:effectLst/>
                        </a:rPr>
                        <a:t>San Vicente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2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12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Santa Ana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 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 dirty="0">
                          <a:effectLst/>
                        </a:rPr>
                        <a:t>Santa Ana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3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13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Sonsonate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 dirty="0">
                          <a:effectLst/>
                        </a:rPr>
                        <a:t>Sonsonate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14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Usulutan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4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4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Usulutan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4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15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Usulután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Usulután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1</a:t>
                      </a:r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 </a:t>
                      </a:r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Totales</a:t>
                      </a:r>
                      <a:endParaRPr lang="es-SV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11</a:t>
                      </a:r>
                      <a:endParaRPr lang="es-SV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5</a:t>
                      </a:r>
                      <a:endParaRPr lang="es-SV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3</a:t>
                      </a:r>
                      <a:endParaRPr lang="es-SV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6</a:t>
                      </a:r>
                      <a:endParaRPr lang="es-SV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7</a:t>
                      </a:r>
                      <a:endParaRPr lang="es-SV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11</a:t>
                      </a:r>
                      <a:endParaRPr lang="es-SV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8</a:t>
                      </a:r>
                      <a:endParaRPr lang="es-SV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8</a:t>
                      </a:r>
                      <a:endParaRPr lang="es-SV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18</a:t>
                      </a:r>
                      <a:endParaRPr lang="es-SV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21</a:t>
                      </a:r>
                      <a:endParaRPr lang="es-SV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13</a:t>
                      </a:r>
                      <a:endParaRPr lang="es-SV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22</a:t>
                      </a:r>
                      <a:endParaRPr lang="es-SV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13</a:t>
                      </a:r>
                      <a:endParaRPr lang="es-SV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10</a:t>
                      </a:r>
                      <a:endParaRPr lang="es-SV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10</a:t>
                      </a:r>
                      <a:endParaRPr lang="es-SV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166</a:t>
                      </a:r>
                      <a:endParaRPr lang="es-SV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900" u="none" strike="noStrike">
                          <a:effectLst/>
                        </a:rPr>
                        <a:t>Totales</a:t>
                      </a:r>
                      <a:endParaRPr lang="es-SV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166</a:t>
                      </a:r>
                      <a:endParaRPr lang="es-SV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55214"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3579858968"/>
              </p:ext>
            </p:extLst>
          </p:nvPr>
        </p:nvGraphicFramePr>
        <p:xfrm>
          <a:off x="180026" y="4337496"/>
          <a:ext cx="4176799" cy="20972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Gráfico 6"/>
          <p:cNvGraphicFramePr/>
          <p:nvPr>
            <p:extLst>
              <p:ext uri="{D42A27DB-BD31-4B8C-83A1-F6EECF244321}">
                <p14:modId xmlns:p14="http://schemas.microsoft.com/office/powerpoint/2010/main" val="1075585557"/>
              </p:ext>
            </p:extLst>
          </p:nvPr>
        </p:nvGraphicFramePr>
        <p:xfrm>
          <a:off x="4991100" y="4425376"/>
          <a:ext cx="3055450" cy="1987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Imagen 7" descr="Membrete UAIP-20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67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34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7326776"/>
              </p:ext>
            </p:extLst>
          </p:nvPr>
        </p:nvGraphicFramePr>
        <p:xfrm>
          <a:off x="22224" y="864394"/>
          <a:ext cx="9121770" cy="561262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3057"/>
                <a:gridCol w="1059186"/>
                <a:gridCol w="273927"/>
                <a:gridCol w="273927"/>
                <a:gridCol w="273927"/>
                <a:gridCol w="273927"/>
                <a:gridCol w="273927"/>
                <a:gridCol w="273927"/>
                <a:gridCol w="273927"/>
                <a:gridCol w="273927"/>
                <a:gridCol w="273927"/>
                <a:gridCol w="273927"/>
                <a:gridCol w="273927"/>
                <a:gridCol w="273927"/>
                <a:gridCol w="273927"/>
                <a:gridCol w="273927"/>
                <a:gridCol w="273927"/>
                <a:gridCol w="474810"/>
                <a:gridCol w="146094"/>
                <a:gridCol w="1524859"/>
                <a:gridCol w="1524859"/>
              </a:tblGrid>
              <a:tr h="576826">
                <a:tc gridSpan="18">
                  <a:txBody>
                    <a:bodyPr/>
                    <a:lstStyle/>
                    <a:p>
                      <a:pPr algn="ctr" fontAlgn="b"/>
                      <a:endParaRPr lang="es-SV" sz="5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es-SV" sz="5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es-SV" sz="5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es-SV" sz="500" u="none" strike="noStrike" dirty="0" smtClean="0">
                        <a:effectLst/>
                      </a:endParaRPr>
                    </a:p>
                    <a:p>
                      <a:pPr algn="ctr" fontAlgn="b"/>
                      <a:endParaRPr lang="es-SV" sz="500" b="1" u="none" strike="noStrike" dirty="0" smtClean="0">
                        <a:effectLst/>
                      </a:endParaRPr>
                    </a:p>
                    <a:p>
                      <a:pPr algn="ctr" fontAlgn="b"/>
                      <a:r>
                        <a:rPr lang="es-SV" sz="5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Por </a:t>
                      </a:r>
                      <a:r>
                        <a:rPr lang="es-SV" sz="500" b="1" u="none" strike="noStrike" dirty="0">
                          <a:effectLst/>
                          <a:latin typeface="Arial Narrow" panose="020B0606020202030204" pitchFamily="34" charset="0"/>
                        </a:rPr>
                        <a:t>Municipio del 01/06/2016 al </a:t>
                      </a:r>
                      <a:r>
                        <a:rPr lang="es-SV" sz="500" b="1" u="none" strike="noStrike" dirty="0" smtClean="0">
                          <a:effectLst/>
                          <a:latin typeface="Arial Narrow" panose="020B0606020202030204" pitchFamily="34" charset="0"/>
                        </a:rPr>
                        <a:t>31/08/2017</a:t>
                      </a: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500" b="1" u="none" strike="noStrike" dirty="0">
                          <a:effectLst/>
                          <a:latin typeface="Arial Narrow" panose="020B0606020202030204" pitchFamily="34" charset="0"/>
                        </a:rPr>
                        <a:t>Por Municipio del 01/06/2016 al 31/08/2017</a:t>
                      </a:r>
                      <a:endParaRPr lang="es-SV" sz="5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91560">
                <a:tc>
                  <a:txBody>
                    <a:bodyPr/>
                    <a:lstStyle/>
                    <a:p>
                      <a:pPr algn="l" fontAlgn="ctr"/>
                      <a:r>
                        <a:rPr lang="es-SV" sz="500" u="none" strike="noStrike">
                          <a:effectLst/>
                        </a:rPr>
                        <a:t>No</a:t>
                      </a:r>
                      <a:endParaRPr lang="es-SV" sz="5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500" u="none" strike="noStrike">
                          <a:effectLst/>
                        </a:rPr>
                        <a:t>Municipio</a:t>
                      </a:r>
                      <a:endParaRPr lang="es-SV" sz="5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500" u="none" strike="noStrike">
                          <a:effectLst/>
                        </a:rPr>
                        <a:t>Jun</a:t>
                      </a:r>
                      <a:endParaRPr lang="es-SV" sz="5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500" u="none" strike="noStrike">
                          <a:effectLst/>
                        </a:rPr>
                        <a:t>Jul</a:t>
                      </a:r>
                      <a:endParaRPr lang="es-SV" sz="5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500" u="none" strike="noStrike">
                          <a:effectLst/>
                        </a:rPr>
                        <a:t>Ago</a:t>
                      </a:r>
                      <a:endParaRPr lang="es-SV" sz="5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500" u="none" strike="noStrike" dirty="0" smtClean="0">
                          <a:effectLst/>
                        </a:rPr>
                        <a:t>Sep</a:t>
                      </a:r>
                      <a:endParaRPr lang="es-SV" sz="5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500" u="none" strike="noStrike">
                          <a:effectLst/>
                        </a:rPr>
                        <a:t>Oct</a:t>
                      </a:r>
                      <a:endParaRPr lang="es-SV" sz="5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500" u="none" strike="noStrike">
                          <a:effectLst/>
                        </a:rPr>
                        <a:t>Nov</a:t>
                      </a:r>
                      <a:endParaRPr lang="es-SV" sz="5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500" u="none" strike="noStrike">
                          <a:effectLst/>
                        </a:rPr>
                        <a:t>Dic</a:t>
                      </a:r>
                      <a:endParaRPr lang="es-SV" sz="5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500" u="none" strike="noStrike">
                          <a:effectLst/>
                        </a:rPr>
                        <a:t>Ene</a:t>
                      </a:r>
                      <a:endParaRPr lang="es-SV" sz="5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500" u="none" strike="noStrike" dirty="0">
                          <a:effectLst/>
                        </a:rPr>
                        <a:t>Feb</a:t>
                      </a:r>
                      <a:endParaRPr lang="es-SV" sz="5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500" u="none" strike="noStrike">
                          <a:effectLst/>
                        </a:rPr>
                        <a:t>Mar</a:t>
                      </a:r>
                      <a:endParaRPr lang="es-SV" sz="5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500" u="none" strike="noStrike">
                          <a:effectLst/>
                        </a:rPr>
                        <a:t>Abr</a:t>
                      </a:r>
                      <a:endParaRPr lang="es-SV" sz="5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500" u="none" strike="noStrike">
                          <a:effectLst/>
                        </a:rPr>
                        <a:t>May</a:t>
                      </a:r>
                      <a:endParaRPr lang="es-SV" sz="5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500" u="none" strike="noStrike">
                          <a:effectLst/>
                        </a:rPr>
                        <a:t>Jun</a:t>
                      </a:r>
                      <a:endParaRPr lang="es-SV" sz="5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500" u="none" strike="noStrike">
                          <a:effectLst/>
                        </a:rPr>
                        <a:t>Jul</a:t>
                      </a:r>
                      <a:endParaRPr lang="es-SV" sz="5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500" u="none" strike="noStrike">
                          <a:effectLst/>
                        </a:rPr>
                        <a:t>Ago</a:t>
                      </a:r>
                      <a:endParaRPr lang="es-SV" sz="5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500" u="none" strike="noStrike">
                          <a:effectLst/>
                        </a:rPr>
                        <a:t>Totales</a:t>
                      </a:r>
                      <a:endParaRPr lang="es-SV" sz="5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500" u="none" strike="noStrike">
                          <a:effectLst/>
                        </a:rPr>
                        <a:t>Municipio</a:t>
                      </a:r>
                      <a:endParaRPr lang="es-SV" sz="5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500" u="none" strike="noStrike">
                          <a:effectLst/>
                        </a:rPr>
                        <a:t>Totales</a:t>
                      </a:r>
                      <a:endParaRPr lang="es-SV" sz="5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Aguas Caliente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Aguas Caliente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Antiguo Cuscatlan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10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Antiguo Cuscatlan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10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Apopa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Apopa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4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Ayutuxtepeque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Ayutuxtepeque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5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 Colón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 Colón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6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Chalchuapa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Chalchuapa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7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Ciudad Delgado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Ciudad Delgado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8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Cojutepeque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Cojutepeque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9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Cuscatancingo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Cuscatancingo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10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El Refugio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El Refugio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El Sauce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El Sauce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Ilopango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Ilopango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13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Mejicanos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4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Mejicanos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14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Nejapa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Nejapa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15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No especificado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No especificado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16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Olocuilta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Olocuilta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17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Quezaltepeque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Quezaltepeque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18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San Marcos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San Marcos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19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San Miguel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San Miguel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20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400" u="none" strike="noStrike">
                          <a:effectLst/>
                        </a:rPr>
                        <a:t>San Miguel Tepezontes</a:t>
                      </a:r>
                      <a:endParaRPr lang="es-SV" sz="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400" u="none" strike="noStrike">
                          <a:effectLst/>
                        </a:rPr>
                        <a:t>San Miguel Tepezontes</a:t>
                      </a:r>
                      <a:endParaRPr lang="es-SV" sz="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San Ramón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San Ramón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San Salvador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5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4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5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6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6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9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6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6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6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71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San Salvador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71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23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400" u="none" strike="noStrike">
                          <a:effectLst/>
                        </a:rPr>
                        <a:t>San Salvador   (Of. Ctral. del Castiilo)</a:t>
                      </a:r>
                      <a:endParaRPr lang="es-SV" sz="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400" u="none" strike="noStrike">
                          <a:effectLst/>
                        </a:rPr>
                        <a:t>San Salvador   (Of. Ctral. del Castiilo)</a:t>
                      </a:r>
                      <a:endParaRPr lang="es-SV" sz="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24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400" u="none" strike="noStrike">
                          <a:effectLst/>
                        </a:rPr>
                        <a:t>San Sebastián Salitrillo</a:t>
                      </a:r>
                      <a:endParaRPr lang="es-SV" sz="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400" u="none" strike="noStrike">
                          <a:effectLst/>
                        </a:rPr>
                        <a:t>San Sebastián Salitrillo</a:t>
                      </a:r>
                      <a:endParaRPr lang="es-SV" sz="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25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Santa Ana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Santa Ana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26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Santa Tecla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Santa Tecla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27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Santiago de María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Santiago de María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28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400" u="none" strike="noStrike">
                          <a:effectLst/>
                        </a:rPr>
                        <a:t>Santiago Texacuangos</a:t>
                      </a:r>
                      <a:endParaRPr lang="es-SV" sz="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400" u="none" strike="noStrike">
                          <a:effectLst/>
                        </a:rPr>
                        <a:t>Santiago Texacuangos</a:t>
                      </a:r>
                      <a:endParaRPr lang="es-SV" sz="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29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Santo Domingo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Santo Domingo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30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Sonsonate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Sonsonate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Sin Dirección  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Sin Dirección  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Soyapango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8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Soyapango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8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33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Tepecoyo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Tepecoyo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34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Tepetitan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Tepetitan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35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Tonacatepeque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Tonacatepeque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36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Usulutan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4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4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Usulutan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4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37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Zacatecoluca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Zacatecoluca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3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 </a:t>
                      </a:r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Totales</a:t>
                      </a:r>
                      <a:endParaRPr lang="es-SV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13</a:t>
                      </a:r>
                      <a:endParaRPr lang="es-SV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6</a:t>
                      </a:r>
                      <a:endParaRPr lang="es-SV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6</a:t>
                      </a:r>
                      <a:endParaRPr lang="es-SV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6</a:t>
                      </a:r>
                      <a:endParaRPr lang="es-SV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7</a:t>
                      </a:r>
                      <a:endParaRPr lang="es-SV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11</a:t>
                      </a:r>
                      <a:endParaRPr lang="es-SV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8</a:t>
                      </a:r>
                      <a:endParaRPr lang="es-SV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8</a:t>
                      </a:r>
                      <a:endParaRPr lang="es-SV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18</a:t>
                      </a:r>
                      <a:endParaRPr lang="es-SV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21</a:t>
                      </a:r>
                      <a:endParaRPr lang="es-SV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13</a:t>
                      </a:r>
                      <a:endParaRPr lang="es-SV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22</a:t>
                      </a:r>
                      <a:endParaRPr lang="es-SV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11</a:t>
                      </a:r>
                      <a:endParaRPr lang="es-SV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7</a:t>
                      </a:r>
                      <a:endParaRPr lang="es-SV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9</a:t>
                      </a:r>
                      <a:endParaRPr lang="es-SV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166</a:t>
                      </a:r>
                      <a:endParaRPr lang="es-SV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500" u="none" strike="noStrike">
                          <a:effectLst/>
                        </a:rPr>
                        <a:t>Totales</a:t>
                      </a:r>
                      <a:endParaRPr lang="es-SV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500" u="none" strike="noStrike">
                          <a:effectLst/>
                        </a:rPr>
                        <a:t>166</a:t>
                      </a:r>
                      <a:endParaRPr lang="es-SV" sz="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91560"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8" name="Gráfico 7"/>
          <p:cNvGraphicFramePr/>
          <p:nvPr>
            <p:extLst>
              <p:ext uri="{D42A27DB-BD31-4B8C-83A1-F6EECF244321}">
                <p14:modId xmlns:p14="http://schemas.microsoft.com/office/powerpoint/2010/main" val="775219465"/>
              </p:ext>
            </p:extLst>
          </p:nvPr>
        </p:nvGraphicFramePr>
        <p:xfrm>
          <a:off x="351631" y="5024480"/>
          <a:ext cx="3852069" cy="17739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2479960068"/>
              </p:ext>
            </p:extLst>
          </p:nvPr>
        </p:nvGraphicFramePr>
        <p:xfrm>
          <a:off x="4927600" y="5049900"/>
          <a:ext cx="3949694" cy="1833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Imagen 5" descr="Membrete UAIP-20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67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0618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5474839"/>
              </p:ext>
            </p:extLst>
          </p:nvPr>
        </p:nvGraphicFramePr>
        <p:xfrm>
          <a:off x="-2" y="1267691"/>
          <a:ext cx="9144001" cy="55903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175"/>
                <a:gridCol w="819006"/>
                <a:gridCol w="282416"/>
                <a:gridCol w="282416"/>
                <a:gridCol w="282416"/>
                <a:gridCol w="282416"/>
                <a:gridCol w="282416"/>
                <a:gridCol w="282416"/>
                <a:gridCol w="282416"/>
                <a:gridCol w="282416"/>
                <a:gridCol w="282416"/>
                <a:gridCol w="282416"/>
                <a:gridCol w="282416"/>
                <a:gridCol w="282416"/>
                <a:gridCol w="282416"/>
                <a:gridCol w="282416"/>
                <a:gridCol w="282416"/>
                <a:gridCol w="470693"/>
                <a:gridCol w="200829"/>
                <a:gridCol w="1619184"/>
                <a:gridCol w="1543874"/>
              </a:tblGrid>
              <a:tr h="343088">
                <a:tc gridSpan="18">
                  <a:txBody>
                    <a:bodyPr/>
                    <a:lstStyle/>
                    <a:p>
                      <a:pPr algn="ctr" fontAlgn="b"/>
                      <a:r>
                        <a:rPr lang="es-SV" sz="900" b="1" u="none" strike="noStrike" dirty="0">
                          <a:effectLst/>
                          <a:latin typeface="Arial Narrow" panose="020B0606020202030204" pitchFamily="34" charset="0"/>
                        </a:rPr>
                        <a:t>Nacionalidad del 01/06/2016 al 31/08/2017</a:t>
                      </a:r>
                      <a:endParaRPr lang="es-SV" sz="9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900" b="1" u="none" strike="noStrike" dirty="0">
                          <a:effectLst/>
                          <a:latin typeface="Arial Narrow" panose="020B0606020202030204" pitchFamily="34" charset="0"/>
                        </a:rPr>
                        <a:t>Nacionalidad del 01/06/2016 al 31/08/2017</a:t>
                      </a:r>
                      <a:endParaRPr lang="es-SV" sz="9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270434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No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Nacionalidad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Jun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Jul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Ago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Sep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Oct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Nov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Dic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Ene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Feb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Mar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Abr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 dirty="0" err="1">
                          <a:effectLst/>
                        </a:rPr>
                        <a:t>May</a:t>
                      </a:r>
                      <a:endParaRPr lang="es-SV" sz="800" b="1" i="0" u="none" strike="noStrike" dirty="0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Jun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Jul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Ago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Totales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Nacionalidad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Totales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</a:tr>
              <a:tr h="2704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1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 Extranjero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 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1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 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 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 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 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 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 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 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 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 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2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 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1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2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6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 Extranjero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6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</a:tr>
              <a:tr h="2704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2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Salvadoreña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1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1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 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3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1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5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3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4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7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6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7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12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7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3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7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67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Salvadoreña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67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</a:tr>
              <a:tr h="270434"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3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Salvadoreño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9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3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3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3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6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6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5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4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11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15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6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8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7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4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3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93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Salvadoreño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93</a:t>
                      </a:r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</a:tr>
              <a:tr h="270434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 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Totales</a:t>
                      </a:r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10</a:t>
                      </a:r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5</a:t>
                      </a:r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3</a:t>
                      </a:r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6</a:t>
                      </a:r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7</a:t>
                      </a:r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11</a:t>
                      </a:r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8</a:t>
                      </a:r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8</a:t>
                      </a:r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18</a:t>
                      </a:r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21</a:t>
                      </a:r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13</a:t>
                      </a:r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22</a:t>
                      </a:r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14</a:t>
                      </a:r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8</a:t>
                      </a:r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12</a:t>
                      </a:r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166</a:t>
                      </a:r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Totales</a:t>
                      </a:r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166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62362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1816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1816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1816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1816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1816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1816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1816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1816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1816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1816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1816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1816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1816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1816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1816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1816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1816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01816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4169002943"/>
              </p:ext>
            </p:extLst>
          </p:nvPr>
        </p:nvGraphicFramePr>
        <p:xfrm>
          <a:off x="185735" y="3737676"/>
          <a:ext cx="4386263" cy="21324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923433862"/>
              </p:ext>
            </p:extLst>
          </p:nvPr>
        </p:nvGraphicFramePr>
        <p:xfrm>
          <a:off x="5006182" y="3662932"/>
          <a:ext cx="3604418" cy="31950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Imagen 7" descr="Membrete UAIP-20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67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93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12031958"/>
              </p:ext>
            </p:extLst>
          </p:nvPr>
        </p:nvGraphicFramePr>
        <p:xfrm>
          <a:off x="-3" y="1267677"/>
          <a:ext cx="9144005" cy="55903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1426"/>
                <a:gridCol w="1164538"/>
                <a:gridCol w="267369"/>
                <a:gridCol w="267369"/>
                <a:gridCol w="267369"/>
                <a:gridCol w="267369"/>
                <a:gridCol w="267369"/>
                <a:gridCol w="267369"/>
                <a:gridCol w="267369"/>
                <a:gridCol w="267369"/>
                <a:gridCol w="267369"/>
                <a:gridCol w="267369"/>
                <a:gridCol w="267369"/>
                <a:gridCol w="267369"/>
                <a:gridCol w="267369"/>
                <a:gridCol w="267369"/>
                <a:gridCol w="267369"/>
                <a:gridCol w="490175"/>
                <a:gridCol w="154479"/>
                <a:gridCol w="1592327"/>
                <a:gridCol w="1470525"/>
              </a:tblGrid>
              <a:tr h="269300">
                <a:tc gridSpan="18"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 dirty="0">
                          <a:effectLst/>
                        </a:rPr>
                        <a:t>Por </a:t>
                      </a:r>
                      <a:r>
                        <a:rPr lang="es-SV" sz="900" u="none" strike="noStrike" dirty="0" err="1">
                          <a:effectLst/>
                        </a:rPr>
                        <a:t>Ocupacion</a:t>
                      </a:r>
                      <a:r>
                        <a:rPr lang="es-SV" sz="900" u="none" strike="noStrike" dirty="0">
                          <a:effectLst/>
                        </a:rPr>
                        <a:t> del 01/06/2016 al 31/08/2017</a:t>
                      </a:r>
                      <a:endParaRPr lang="es-SV" sz="9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SV" sz="9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s-SV" sz="900" u="none" strike="noStrike">
                          <a:effectLst/>
                        </a:rPr>
                        <a:t>Por Ocupacion del 01/06/2016 al 31/08/2017</a:t>
                      </a:r>
                      <a:endParaRPr lang="es-SV" sz="9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</a:tr>
              <a:tr h="269300"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No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Ocupacion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Jun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Jul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Ago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Sep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Oct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Nov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Dic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Ene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Feb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Mar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Abr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May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Jun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Jul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Ago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Totales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Ocupacion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Total </a:t>
                      </a:r>
                      <a:endParaRPr lang="es-SV" sz="800" b="1" i="0" u="none" strike="noStrike">
                        <a:solidFill>
                          <a:srgbClr val="FFFFF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</a:tr>
              <a:tr h="29716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1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Estudiantes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4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3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3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1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 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1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1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3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5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5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2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5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6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5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 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44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Estudiantes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44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</a:tr>
              <a:tr h="38073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2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u="none" strike="noStrike">
                          <a:effectLst/>
                        </a:rPr>
                        <a:t>Abogado e Investigadores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6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1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 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5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6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6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5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3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15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9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7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15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3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2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9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92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u="none" strike="noStrike">
                          <a:effectLst/>
                        </a:rPr>
                        <a:t>Abogado e Investigadores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92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</a:tr>
              <a:tr h="325019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3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SV" sz="800" u="none" strike="noStrike">
                          <a:effectLst/>
                        </a:rPr>
                        <a:t>Periodista y Otros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 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1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 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 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1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4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700" u="none" strike="noStrike">
                          <a:effectLst/>
                        </a:rPr>
                        <a:t>2</a:t>
                      </a:r>
                      <a:endParaRPr lang="es-SV" sz="7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3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2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2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4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2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5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1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3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30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Periodista y Otros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30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</a:tr>
              <a:tr h="334305"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 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Totales</a:t>
                      </a:r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10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5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3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6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7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11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8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9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22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16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13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22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14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8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12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800" u="none" strike="noStrike">
                          <a:effectLst/>
                        </a:rPr>
                        <a:t>166</a:t>
                      </a:r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800" u="none" strike="noStrike">
                          <a:effectLst/>
                        </a:rPr>
                        <a:t>Totales</a:t>
                      </a:r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800" u="none" strike="noStrike">
                          <a:effectLst/>
                        </a:rPr>
                        <a:t>166</a:t>
                      </a:r>
                      <a:endParaRPr lang="es-SV" sz="8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5725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5725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5725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5725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5725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5725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5725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5725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5725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5725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5725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5725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5725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5725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5725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5725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5725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5725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5725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5725"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SV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4142227409"/>
              </p:ext>
            </p:extLst>
          </p:nvPr>
        </p:nvGraphicFramePr>
        <p:xfrm>
          <a:off x="71437" y="3646715"/>
          <a:ext cx="5013817" cy="20489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/>
          <p:cNvGraphicFramePr/>
          <p:nvPr>
            <p:extLst>
              <p:ext uri="{D42A27DB-BD31-4B8C-83A1-F6EECF244321}">
                <p14:modId xmlns:p14="http://schemas.microsoft.com/office/powerpoint/2010/main" val="4273702120"/>
              </p:ext>
            </p:extLst>
          </p:nvPr>
        </p:nvGraphicFramePr>
        <p:xfrm>
          <a:off x="5339256" y="3646715"/>
          <a:ext cx="3550744" cy="28185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8" name="Imagen 7" descr="Membrete UAIP-20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67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396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224</TotalTime>
  <Words>1371</Words>
  <Application>Microsoft Office PowerPoint</Application>
  <PresentationFormat>Presentación en pantalla (4:3)</PresentationFormat>
  <Paragraphs>1976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Arial Narrow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Quezada</dc:creator>
  <cp:lastModifiedBy>César Leonel Hernández Pérez</cp:lastModifiedBy>
  <cp:revision>15</cp:revision>
  <dcterms:created xsi:type="dcterms:W3CDTF">2017-09-18T03:04:18Z</dcterms:created>
  <dcterms:modified xsi:type="dcterms:W3CDTF">2017-09-18T19:55:31Z</dcterms:modified>
</cp:coreProperties>
</file>