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363" r:id="rId4"/>
    <p:sldId id="381" r:id="rId5"/>
    <p:sldId id="359" r:id="rId6"/>
    <p:sldId id="355" r:id="rId7"/>
    <p:sldId id="284" r:id="rId8"/>
    <p:sldId id="360" r:id="rId9"/>
    <p:sldId id="367" r:id="rId10"/>
    <p:sldId id="283" r:id="rId11"/>
    <p:sldId id="281" r:id="rId12"/>
    <p:sldId id="352" r:id="rId13"/>
    <p:sldId id="268" r:id="rId14"/>
    <p:sldId id="259" r:id="rId15"/>
    <p:sldId id="372" r:id="rId16"/>
    <p:sldId id="297" r:id="rId17"/>
    <p:sldId id="383" r:id="rId18"/>
    <p:sldId id="386" r:id="rId19"/>
    <p:sldId id="387" r:id="rId20"/>
    <p:sldId id="299" r:id="rId21"/>
    <p:sldId id="300" r:id="rId22"/>
    <p:sldId id="373" r:id="rId23"/>
    <p:sldId id="374" r:id="rId24"/>
    <p:sldId id="375" r:id="rId25"/>
    <p:sldId id="376" r:id="rId26"/>
    <p:sldId id="377" r:id="rId27"/>
    <p:sldId id="385" r:id="rId28"/>
    <p:sldId id="308" r:id="rId29"/>
    <p:sldId id="309" r:id="rId30"/>
    <p:sldId id="310" r:id="rId31"/>
    <p:sldId id="311" r:id="rId32"/>
    <p:sldId id="313" r:id="rId33"/>
    <p:sldId id="314" r:id="rId34"/>
    <p:sldId id="315" r:id="rId35"/>
    <p:sldId id="316" r:id="rId36"/>
    <p:sldId id="388" r:id="rId37"/>
    <p:sldId id="389" r:id="rId38"/>
    <p:sldId id="392" r:id="rId39"/>
    <p:sldId id="312" r:id="rId40"/>
    <p:sldId id="390" r:id="rId41"/>
    <p:sldId id="391" r:id="rId42"/>
    <p:sldId id="393" r:id="rId43"/>
    <p:sldId id="394" r:id="rId44"/>
    <p:sldId id="395" r:id="rId45"/>
    <p:sldId id="396" r:id="rId46"/>
    <p:sldId id="397" r:id="rId47"/>
    <p:sldId id="278" r:id="rId48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4660"/>
  </p:normalViewPr>
  <p:slideViewPr>
    <p:cSldViewPr snapToGrid="0">
      <p:cViewPr varScale="1">
        <p:scale>
          <a:sx n="88" d="100"/>
          <a:sy n="88" d="100"/>
        </p:scale>
        <p:origin x="8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BaseInstitucionesRegiones08.12.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BaseInstitucionesRegiones08.12.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as\Documents\Consultoria%20MITUR\Informe%20Final\Sistematizacion\ConsolidadosRegiones\TabulacionNacional16dic17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1400" b="1" dirty="0" smtClean="0"/>
              <a:t>Personas Participantes</a:t>
            </a:r>
            <a:r>
              <a:rPr lang="es-SV" sz="1400" b="1" baseline="0" dirty="0" smtClean="0"/>
              <a:t> </a:t>
            </a:r>
            <a:r>
              <a:rPr lang="es-SV" sz="1400" b="1" baseline="0" dirty="0"/>
              <a:t>en Diagnóstico del Turismo Sostenible, por Regiones.</a:t>
            </a:r>
            <a:endParaRPr lang="es-SV" sz="1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647401750382905E-2"/>
          <c:y val="0.16104057194267643"/>
          <c:w val="0.94270519649923423"/>
          <c:h val="0.7554486995968713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'ConsolidadoInstituciones '!$J$42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5.2086185000695239E-3"/>
                  <c:y val="-3.8132806924891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'ConsolidadoInstituciones '!$I$43:$I$47</c:f>
              <c:strCache>
                <c:ptCount val="5"/>
                <c:pt idx="0">
                  <c:v>Occidental</c:v>
                </c:pt>
                <c:pt idx="1">
                  <c:v>Central </c:v>
                </c:pt>
                <c:pt idx="2">
                  <c:v>Paracentral </c:v>
                </c:pt>
                <c:pt idx="3">
                  <c:v>Oriental </c:v>
                </c:pt>
                <c:pt idx="4">
                  <c:v>Total </c:v>
                </c:pt>
              </c:strCache>
            </c:strRef>
          </c:cat>
          <c:val>
            <c:numRef>
              <c:f>'ConsolidadoInstituciones '!$J$43:$J$47</c:f>
              <c:numCache>
                <c:formatCode>General</c:formatCode>
                <c:ptCount val="5"/>
                <c:pt idx="0">
                  <c:v>30</c:v>
                </c:pt>
                <c:pt idx="1">
                  <c:v>26</c:v>
                </c:pt>
                <c:pt idx="2">
                  <c:v>12</c:v>
                </c:pt>
                <c:pt idx="3">
                  <c:v>29</c:v>
                </c:pt>
                <c:pt idx="4">
                  <c:v>97</c:v>
                </c:pt>
              </c:numCache>
            </c:numRef>
          </c:val>
        </c:ser>
        <c:ser>
          <c:idx val="1"/>
          <c:order val="1"/>
          <c:tx>
            <c:strRef>
              <c:f>'ConsolidadoInstituciones '!$K$42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'ConsolidadoInstituciones '!$I$43:$I$47</c:f>
              <c:strCache>
                <c:ptCount val="5"/>
                <c:pt idx="0">
                  <c:v>Occidental</c:v>
                </c:pt>
                <c:pt idx="1">
                  <c:v>Central </c:v>
                </c:pt>
                <c:pt idx="2">
                  <c:v>Paracentral </c:v>
                </c:pt>
                <c:pt idx="3">
                  <c:v>Oriental </c:v>
                </c:pt>
                <c:pt idx="4">
                  <c:v>Total </c:v>
                </c:pt>
              </c:strCache>
            </c:strRef>
          </c:cat>
          <c:val>
            <c:numRef>
              <c:f>'ConsolidadoInstituciones '!$K$43:$K$47</c:f>
              <c:numCache>
                <c:formatCode>General</c:formatCode>
                <c:ptCount val="5"/>
                <c:pt idx="0">
                  <c:v>22</c:v>
                </c:pt>
                <c:pt idx="1">
                  <c:v>19</c:v>
                </c:pt>
                <c:pt idx="2">
                  <c:v>18</c:v>
                </c:pt>
                <c:pt idx="3">
                  <c:v>20</c:v>
                </c:pt>
                <c:pt idx="4">
                  <c:v>79</c:v>
                </c:pt>
              </c:numCache>
            </c:numRef>
          </c:val>
        </c:ser>
        <c:ser>
          <c:idx val="2"/>
          <c:order val="2"/>
          <c:tx>
            <c:strRef>
              <c:f>'ConsolidadoInstituciones '!$L$42</c:f>
              <c:strCache>
                <c:ptCount val="1"/>
                <c:pt idx="0">
                  <c:v>Totales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'ConsolidadoInstituciones '!$I$43:$I$47</c:f>
              <c:strCache>
                <c:ptCount val="5"/>
                <c:pt idx="0">
                  <c:v>Occidental</c:v>
                </c:pt>
                <c:pt idx="1">
                  <c:v>Central </c:v>
                </c:pt>
                <c:pt idx="2">
                  <c:v>Paracentral </c:v>
                </c:pt>
                <c:pt idx="3">
                  <c:v>Oriental </c:v>
                </c:pt>
                <c:pt idx="4">
                  <c:v>Total </c:v>
                </c:pt>
              </c:strCache>
            </c:strRef>
          </c:cat>
          <c:val>
            <c:numRef>
              <c:f>'ConsolidadoInstituciones '!$L$43:$L$47</c:f>
              <c:numCache>
                <c:formatCode>General</c:formatCode>
                <c:ptCount val="5"/>
                <c:pt idx="0">
                  <c:v>52</c:v>
                </c:pt>
                <c:pt idx="1">
                  <c:v>45</c:v>
                </c:pt>
                <c:pt idx="2">
                  <c:v>30</c:v>
                </c:pt>
                <c:pt idx="3">
                  <c:v>49</c:v>
                </c:pt>
                <c:pt idx="4">
                  <c:v>176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00522432"/>
        <c:axId val="-100530592"/>
        <c:axId val="-98138672"/>
      </c:bar3DChart>
      <c:catAx>
        <c:axId val="-10052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00530592"/>
        <c:crosses val="autoZero"/>
        <c:auto val="1"/>
        <c:lblAlgn val="ctr"/>
        <c:lblOffset val="100"/>
        <c:noMultiLvlLbl val="0"/>
      </c:catAx>
      <c:valAx>
        <c:axId val="-100530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00522432"/>
        <c:crosses val="autoZero"/>
        <c:crossBetween val="between"/>
      </c:valAx>
      <c:serAx>
        <c:axId val="-98138672"/>
        <c:scaling>
          <c:orientation val="minMax"/>
        </c:scaling>
        <c:delete val="1"/>
        <c:axPos val="b"/>
        <c:majorTickMark val="none"/>
        <c:minorTickMark val="none"/>
        <c:tickLblPos val="nextTo"/>
        <c:crossAx val="-100530592"/>
        <c:crosses val="autoZero"/>
      </c:ser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4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1600"/>
              <a:t>Manejo del Recurso Energía</a:t>
            </a:r>
          </a:p>
        </c:rich>
      </c:tx>
      <c:layout>
        <c:manualLayout>
          <c:xMode val="edge"/>
          <c:yMode val="edge"/>
          <c:x val="8.67108576114171E-2"/>
          <c:y val="4.29044342577380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TabGrafAmb!$B$21</c:f>
              <c:strCache>
                <c:ptCount val="1"/>
                <c:pt idx="0">
                  <c:v>SI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TabGrafAmb!$A$22:$A$25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TabGrafAmb!$B$22:$B$25</c:f>
              <c:numCache>
                <c:formatCode>General</c:formatCode>
                <c:ptCount val="4"/>
                <c:pt idx="0">
                  <c:v>19</c:v>
                </c:pt>
                <c:pt idx="1">
                  <c:v>8</c:v>
                </c:pt>
                <c:pt idx="2">
                  <c:v>11</c:v>
                </c:pt>
                <c:pt idx="3">
                  <c:v>25</c:v>
                </c:pt>
              </c:numCache>
            </c:numRef>
          </c:val>
        </c:ser>
        <c:ser>
          <c:idx val="1"/>
          <c:order val="1"/>
          <c:tx>
            <c:strRef>
              <c:f>TabGrafAmb!$C$21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TabGrafAmb!$A$22:$A$25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TabGrafAmb!$C$22:$C$25</c:f>
              <c:numCache>
                <c:formatCode>General</c:formatCode>
                <c:ptCount val="4"/>
                <c:pt idx="0">
                  <c:v>11</c:v>
                </c:pt>
                <c:pt idx="1">
                  <c:v>18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571632"/>
        <c:axId val="-2563472"/>
        <c:axId val="-98131808"/>
      </c:bar3DChart>
      <c:catAx>
        <c:axId val="-257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2563472"/>
        <c:crosses val="autoZero"/>
        <c:auto val="1"/>
        <c:lblAlgn val="ctr"/>
        <c:lblOffset val="100"/>
        <c:noMultiLvlLbl val="0"/>
      </c:catAx>
      <c:valAx>
        <c:axId val="-256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2571632"/>
        <c:crosses val="autoZero"/>
        <c:crossBetween val="between"/>
      </c:valAx>
      <c:serAx>
        <c:axId val="-98131808"/>
        <c:scaling>
          <c:orientation val="minMax"/>
        </c:scaling>
        <c:delete val="1"/>
        <c:axPos val="b"/>
        <c:majorTickMark val="none"/>
        <c:minorTickMark val="none"/>
        <c:tickLblPos val="nextTo"/>
        <c:crossAx val="-2563472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964819351203018"/>
          <c:y val="3.5186027883828304E-2"/>
          <c:w val="0.15768653483633391"/>
          <c:h val="7.240173955521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SV" sz="1600" b="1"/>
              <a:t>Manejo de la Biodiversidad</a:t>
            </a:r>
          </a:p>
        </c:rich>
      </c:tx>
      <c:layout>
        <c:manualLayout>
          <c:xMode val="edge"/>
          <c:yMode val="edge"/>
          <c:x val="6.8938402762973083E-2"/>
          <c:y val="5.22177596450537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TabGrafAmb!$L$21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TabGrafAmb!$K$22:$K$25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TabGrafAmb!$L$22:$L$25</c:f>
              <c:numCache>
                <c:formatCode>General</c:formatCode>
                <c:ptCount val="4"/>
                <c:pt idx="0">
                  <c:v>25</c:v>
                </c:pt>
                <c:pt idx="1">
                  <c:v>13</c:v>
                </c:pt>
                <c:pt idx="2">
                  <c:v>15</c:v>
                </c:pt>
                <c:pt idx="3">
                  <c:v>33</c:v>
                </c:pt>
              </c:numCache>
            </c:numRef>
          </c:val>
        </c:ser>
        <c:ser>
          <c:idx val="1"/>
          <c:order val="1"/>
          <c:tx>
            <c:strRef>
              <c:f>TabGrafAmb!$M$21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TabGrafAmb!$K$22:$K$25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TabGrafAmb!$M$22:$M$25</c:f>
              <c:numCache>
                <c:formatCode>General</c:formatCode>
                <c:ptCount val="4"/>
                <c:pt idx="0">
                  <c:v>19</c:v>
                </c:pt>
                <c:pt idx="1">
                  <c:v>26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558032"/>
        <c:axId val="-2560208"/>
        <c:axId val="-98133056"/>
      </c:bar3DChart>
      <c:catAx>
        <c:axId val="-255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2560208"/>
        <c:crosses val="autoZero"/>
        <c:auto val="1"/>
        <c:lblAlgn val="ctr"/>
        <c:lblOffset val="100"/>
        <c:noMultiLvlLbl val="0"/>
      </c:catAx>
      <c:valAx>
        <c:axId val="-256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2558032"/>
        <c:crosses val="autoZero"/>
        <c:crossBetween val="between"/>
      </c:valAx>
      <c:serAx>
        <c:axId val="-98133056"/>
        <c:scaling>
          <c:orientation val="minMax"/>
        </c:scaling>
        <c:delete val="1"/>
        <c:axPos val="b"/>
        <c:majorTickMark val="none"/>
        <c:minorTickMark val="none"/>
        <c:tickLblPos val="nextTo"/>
        <c:crossAx val="-2560208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452243893654873"/>
          <c:y val="7.0167287461196479E-2"/>
          <c:w val="0.1857016918652174"/>
          <c:h val="8.01073510420190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1600"/>
              <a:t>Manejo de Áreas Naturales Protegidas</a:t>
            </a:r>
          </a:p>
        </c:rich>
      </c:tx>
      <c:layout>
        <c:manualLayout>
          <c:xMode val="edge"/>
          <c:yMode val="edge"/>
          <c:x val="5.5939632559456019E-2"/>
          <c:y val="3.30645536594422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877614352900444E-2"/>
          <c:y val="0.16338022576971906"/>
          <c:w val="0.91847883250427742"/>
          <c:h val="0.661913637078121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TabGrafAmb!$B$35</c:f>
              <c:strCache>
                <c:ptCount val="1"/>
                <c:pt idx="0">
                  <c:v>SI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TabGrafAmb!$A$36:$A$39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TabGrafAmb!$B$36:$B$39</c:f>
              <c:numCache>
                <c:formatCode>General</c:formatCode>
                <c:ptCount val="4"/>
                <c:pt idx="0">
                  <c:v>44</c:v>
                </c:pt>
                <c:pt idx="1">
                  <c:v>27</c:v>
                </c:pt>
                <c:pt idx="2">
                  <c:v>25</c:v>
                </c:pt>
                <c:pt idx="3">
                  <c:v>47</c:v>
                </c:pt>
              </c:numCache>
            </c:numRef>
          </c:val>
        </c:ser>
        <c:ser>
          <c:idx val="1"/>
          <c:order val="1"/>
          <c:tx>
            <c:strRef>
              <c:f>TabGrafAmb!$C$35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TabGrafAmb!$A$36:$A$39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TabGrafAmb!$C$36:$C$39</c:f>
              <c:numCache>
                <c:formatCode>General</c:formatCode>
                <c:ptCount val="4"/>
                <c:pt idx="0">
                  <c:v>13</c:v>
                </c:pt>
                <c:pt idx="1">
                  <c:v>23</c:v>
                </c:pt>
                <c:pt idx="2">
                  <c:v>10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566736"/>
        <c:axId val="-2559664"/>
        <c:axId val="-98139296"/>
      </c:bar3DChart>
      <c:catAx>
        <c:axId val="-256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2559664"/>
        <c:crosses val="autoZero"/>
        <c:auto val="1"/>
        <c:lblAlgn val="ctr"/>
        <c:lblOffset val="100"/>
        <c:noMultiLvlLbl val="0"/>
      </c:catAx>
      <c:valAx>
        <c:axId val="-255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2566736"/>
        <c:crosses val="autoZero"/>
        <c:crossBetween val="between"/>
      </c:valAx>
      <c:serAx>
        <c:axId val="-98139296"/>
        <c:scaling>
          <c:orientation val="minMax"/>
        </c:scaling>
        <c:delete val="1"/>
        <c:axPos val="b"/>
        <c:majorTickMark val="none"/>
        <c:minorTickMark val="none"/>
        <c:tickLblPos val="nextTo"/>
        <c:crossAx val="-2559664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617632306083069"/>
          <c:y val="6.2309435406474323E-2"/>
          <c:w val="0.15917170140298614"/>
          <c:h val="6.97460310331664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1600"/>
              <a:t>Impacto de la Contaminación</a:t>
            </a:r>
          </a:p>
        </c:rich>
      </c:tx>
      <c:layout>
        <c:manualLayout>
          <c:xMode val="edge"/>
          <c:yMode val="edge"/>
          <c:x val="8.9072342298190707E-2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891951631777401E-2"/>
          <c:y val="0.17263854849519719"/>
          <c:w val="0.91116329776061933"/>
          <c:h val="0.6514897408484006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TabGrafAmb!$L$35</c:f>
              <c:strCache>
                <c:ptCount val="1"/>
                <c:pt idx="0">
                  <c:v>SI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TabGrafAmb!$K$36:$K$39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TabGrafAmb!$L$36:$L$39</c:f>
              <c:numCache>
                <c:formatCode>General</c:formatCode>
                <c:ptCount val="4"/>
                <c:pt idx="0">
                  <c:v>30</c:v>
                </c:pt>
                <c:pt idx="1">
                  <c:v>19</c:v>
                </c:pt>
                <c:pt idx="2">
                  <c:v>21</c:v>
                </c:pt>
                <c:pt idx="3">
                  <c:v>37</c:v>
                </c:pt>
              </c:numCache>
            </c:numRef>
          </c:val>
        </c:ser>
        <c:ser>
          <c:idx val="1"/>
          <c:order val="1"/>
          <c:tx>
            <c:strRef>
              <c:f>TabGrafAmb!$M$35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TabGrafAmb!$K$36:$K$39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TabGrafAmb!$M$36:$M$39</c:f>
              <c:numCache>
                <c:formatCode>General</c:formatCode>
                <c:ptCount val="4"/>
                <c:pt idx="0">
                  <c:v>14</c:v>
                </c:pt>
                <c:pt idx="1">
                  <c:v>20</c:v>
                </c:pt>
                <c:pt idx="2">
                  <c:v>4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566192"/>
        <c:axId val="-2571088"/>
        <c:axId val="-1681013792"/>
      </c:bar3DChart>
      <c:catAx>
        <c:axId val="-256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2571088"/>
        <c:crosses val="autoZero"/>
        <c:auto val="1"/>
        <c:lblAlgn val="ctr"/>
        <c:lblOffset val="100"/>
        <c:noMultiLvlLbl val="0"/>
      </c:catAx>
      <c:valAx>
        <c:axId val="-257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2566192"/>
        <c:crosses val="autoZero"/>
        <c:crossBetween val="between"/>
      </c:valAx>
      <c:serAx>
        <c:axId val="-1681013792"/>
        <c:scaling>
          <c:orientation val="minMax"/>
        </c:scaling>
        <c:delete val="1"/>
        <c:axPos val="b"/>
        <c:majorTickMark val="none"/>
        <c:minorTickMark val="none"/>
        <c:tickLblPos val="nextTo"/>
        <c:crossAx val="-2571088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225158276907079"/>
          <c:y val="4.2244823563721161E-2"/>
          <c:w val="0.16395367212426115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1600"/>
              <a:t>Manejo de los Desechos Sólidos</a:t>
            </a:r>
          </a:p>
        </c:rich>
      </c:tx>
      <c:layout>
        <c:manualLayout>
          <c:xMode val="edge"/>
          <c:yMode val="edge"/>
          <c:x val="6.7643956681726111E-2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277040973925308E-2"/>
          <c:y val="0.18300925925925926"/>
          <c:w val="0.90768363475057157"/>
          <c:h val="0.6841119860017498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TabGrafAmb!$B$50</c:f>
              <c:strCache>
                <c:ptCount val="1"/>
                <c:pt idx="0">
                  <c:v>SI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TabGrafAmb!$A$51:$A$54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TabGrafAmb!$B$51:$B$54</c:f>
              <c:numCache>
                <c:formatCode>General</c:formatCode>
                <c:ptCount val="4"/>
                <c:pt idx="0">
                  <c:v>32</c:v>
                </c:pt>
                <c:pt idx="1">
                  <c:v>24</c:v>
                </c:pt>
                <c:pt idx="2">
                  <c:v>20</c:v>
                </c:pt>
                <c:pt idx="3">
                  <c:v>38</c:v>
                </c:pt>
              </c:numCache>
            </c:numRef>
          </c:val>
        </c:ser>
        <c:ser>
          <c:idx val="1"/>
          <c:order val="1"/>
          <c:tx>
            <c:strRef>
              <c:f>TabGrafAmb!$C$50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TabGrafAmb!$A$51:$A$54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TabGrafAmb!$C$51:$C$54</c:f>
              <c:numCache>
                <c:formatCode>General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564560"/>
        <c:axId val="-2570000"/>
        <c:axId val="-1681016288"/>
      </c:bar3DChart>
      <c:catAx>
        <c:axId val="-256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2570000"/>
        <c:crosses val="autoZero"/>
        <c:auto val="1"/>
        <c:lblAlgn val="ctr"/>
        <c:lblOffset val="100"/>
        <c:noMultiLvlLbl val="0"/>
      </c:catAx>
      <c:valAx>
        <c:axId val="-257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2564560"/>
        <c:crosses val="autoZero"/>
        <c:crossBetween val="between"/>
      </c:valAx>
      <c:serAx>
        <c:axId val="-1681016288"/>
        <c:scaling>
          <c:orientation val="minMax"/>
        </c:scaling>
        <c:delete val="1"/>
        <c:axPos val="b"/>
        <c:majorTickMark val="none"/>
        <c:minorTickMark val="none"/>
        <c:tickLblPos val="nextTo"/>
        <c:crossAx val="-2570000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668413737824569"/>
          <c:y val="4.687445319335079E-2"/>
          <c:w val="0.1650957299929033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SV" sz="1600" b="1"/>
              <a:t>Educación Ambiental</a:t>
            </a:r>
          </a:p>
        </c:rich>
      </c:tx>
      <c:layout>
        <c:manualLayout>
          <c:xMode val="edge"/>
          <c:yMode val="edge"/>
          <c:x val="0.10382633420822396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528115803706352E-2"/>
          <c:y val="0.18300925925925926"/>
          <c:w val="0.91169410641851589"/>
          <c:h val="0.6702230971128608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TabGrafAmb!$L$50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TabGrafAmb!$K$51:$K$54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TabGrafAmb!$L$51:$L$54</c:f>
              <c:numCache>
                <c:formatCode>General</c:formatCode>
                <c:ptCount val="4"/>
                <c:pt idx="0">
                  <c:v>18</c:v>
                </c:pt>
                <c:pt idx="1">
                  <c:v>18</c:v>
                </c:pt>
                <c:pt idx="2">
                  <c:v>14</c:v>
                </c:pt>
                <c:pt idx="3">
                  <c:v>19</c:v>
                </c:pt>
              </c:numCache>
            </c:numRef>
          </c:val>
        </c:ser>
        <c:ser>
          <c:idx val="1"/>
          <c:order val="1"/>
          <c:tx>
            <c:strRef>
              <c:f>TabGrafAmb!$M$50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TabGrafAmb!$K$51:$K$54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TabGrafAmb!$M$51:$M$54</c:f>
              <c:numCache>
                <c:formatCode>General</c:formatCode>
                <c:ptCount val="4"/>
                <c:pt idx="0">
                  <c:v>10</c:v>
                </c:pt>
                <c:pt idx="1">
                  <c:v>7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564016"/>
        <c:axId val="-2562928"/>
        <c:axId val="-1681008176"/>
      </c:bar3DChart>
      <c:catAx>
        <c:axId val="-256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2562928"/>
        <c:crosses val="autoZero"/>
        <c:auto val="1"/>
        <c:lblAlgn val="ctr"/>
        <c:lblOffset val="100"/>
        <c:noMultiLvlLbl val="0"/>
      </c:catAx>
      <c:valAx>
        <c:axId val="-256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2564016"/>
        <c:crosses val="autoZero"/>
        <c:crossBetween val="between"/>
      </c:valAx>
      <c:serAx>
        <c:axId val="-1681008176"/>
        <c:scaling>
          <c:orientation val="minMax"/>
        </c:scaling>
        <c:delete val="1"/>
        <c:axPos val="b"/>
        <c:majorTickMark val="none"/>
        <c:minorTickMark val="none"/>
        <c:tickLblPos val="nextTo"/>
        <c:crossAx val="-2562928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675306211723535"/>
          <c:y val="5.6133712452610049E-2"/>
          <c:w val="0.20704921259842521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 smtClean="0"/>
              <a:t>Resultados</a:t>
            </a:r>
            <a:r>
              <a:rPr lang="en-US" sz="2000" dirty="0" smtClean="0"/>
              <a:t> Medio </a:t>
            </a:r>
            <a:r>
              <a:rPr lang="en-US" sz="2000" dirty="0" err="1" smtClean="0"/>
              <a:t>Ambiente</a:t>
            </a:r>
            <a:r>
              <a:rPr lang="en-US" sz="2000" dirty="0" smtClean="0"/>
              <a:t>, </a:t>
            </a:r>
            <a:r>
              <a:rPr lang="en-US" sz="2000" dirty="0" err="1" smtClean="0"/>
              <a:t>nivel</a:t>
            </a:r>
            <a:r>
              <a:rPr lang="en-US" sz="2000" dirty="0" smtClean="0"/>
              <a:t> Nacional, 2017</a:t>
            </a:r>
            <a:endParaRPr lang="en-US" sz="2000" dirty="0"/>
          </a:p>
        </c:rich>
      </c:tx>
      <c:layout>
        <c:manualLayout>
          <c:xMode val="edge"/>
          <c:yMode val="edge"/>
          <c:x val="8.2986827521079554E-2"/>
          <c:y val="2.8427595808832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216857326796415E-2"/>
          <c:y val="0.20513358109860841"/>
          <c:w val="0.98278314267320355"/>
          <c:h val="0.70593336506337878"/>
        </c:manualLayout>
      </c:layout>
      <c:pie3DChart>
        <c:varyColors val="1"/>
        <c:ser>
          <c:idx val="0"/>
          <c:order val="0"/>
          <c:tx>
            <c:strRef>
              <c:f>TabGrafAmb!$U$10</c:f>
              <c:strCache>
                <c:ptCount val="1"/>
                <c:pt idx="0">
                  <c:v>Medio Ambiente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TabGrafAmb!$V$9:$W$9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TabGrafAmb!$V$10:$W$10</c:f>
              <c:numCache>
                <c:formatCode>0.00%</c:formatCode>
                <c:ptCount val="2"/>
                <c:pt idx="0">
                  <c:v>0.58935361216730042</c:v>
                </c:pt>
                <c:pt idx="1">
                  <c:v>0.41064638783269963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91032702997722"/>
          <c:y val="5.29464593715437E-2"/>
          <c:w val="0.20632179468132522"/>
          <c:h val="9.87344498995164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1600"/>
              <a:t>Gestión de la Sostenibilidad</a:t>
            </a:r>
          </a:p>
        </c:rich>
      </c:tx>
      <c:layout>
        <c:manualLayout>
          <c:xMode val="edge"/>
          <c:yMode val="edge"/>
          <c:x val="6.431412373743961E-2"/>
          <c:y val="2.39073599215386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502143064959659E-2"/>
          <c:y val="0.15750965628307068"/>
          <c:w val="0.90881415155878587"/>
          <c:h val="0.6939845380247814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TabGrafEcon!$B$6</c:f>
              <c:strCache>
                <c:ptCount val="1"/>
                <c:pt idx="0">
                  <c:v>SI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TabGrafEcon!$A$7:$A$10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TabGrafEcon!$B$7:$B$10</c:f>
              <c:numCache>
                <c:formatCode>General</c:formatCode>
                <c:ptCount val="4"/>
                <c:pt idx="0">
                  <c:v>28</c:v>
                </c:pt>
                <c:pt idx="1">
                  <c:v>18</c:v>
                </c:pt>
                <c:pt idx="2">
                  <c:v>9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TabGrafEcon!$C$6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TabGrafEcon!$A$7:$A$10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TabGrafEcon!$C$7:$C$10</c:f>
              <c:numCache>
                <c:formatCode>General</c:formatCode>
                <c:ptCount val="4"/>
                <c:pt idx="0">
                  <c:v>6</c:v>
                </c:pt>
                <c:pt idx="1">
                  <c:v>14</c:v>
                </c:pt>
                <c:pt idx="2">
                  <c:v>3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557488"/>
        <c:axId val="-2568912"/>
        <c:axId val="-1681003808"/>
      </c:bar3DChart>
      <c:catAx>
        <c:axId val="-255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2568912"/>
        <c:crosses val="autoZero"/>
        <c:auto val="1"/>
        <c:lblAlgn val="ctr"/>
        <c:lblOffset val="100"/>
        <c:noMultiLvlLbl val="0"/>
      </c:catAx>
      <c:valAx>
        <c:axId val="-256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2557488"/>
        <c:crosses val="autoZero"/>
        <c:crossBetween val="between"/>
      </c:valAx>
      <c:serAx>
        <c:axId val="-1681003808"/>
        <c:scaling>
          <c:orientation val="minMax"/>
        </c:scaling>
        <c:delete val="1"/>
        <c:axPos val="b"/>
        <c:majorTickMark val="none"/>
        <c:minorTickMark val="none"/>
        <c:tickLblPos val="nextTo"/>
        <c:crossAx val="-2568912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591921009551451"/>
          <c:y val="5.0496611084669372E-2"/>
          <c:w val="0.14705070116979008"/>
          <c:h val="7.6884751779168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rgbClr val="C00000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1600"/>
              <a:t>Gestión de la Calidad</a:t>
            </a:r>
          </a:p>
        </c:rich>
      </c:tx>
      <c:layout>
        <c:manualLayout>
          <c:xMode val="edge"/>
          <c:yMode val="edge"/>
          <c:x val="9.8062119869040537E-2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001956031005918E-2"/>
          <c:y val="0.18300925925925926"/>
          <c:w val="0.90808496265203942"/>
          <c:h val="0.6583318751822688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TabGrafEcon!$L$6</c:f>
              <c:strCache>
                <c:ptCount val="1"/>
                <c:pt idx="0">
                  <c:v>SI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TabGrafEcon!$K$7:$K$10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TabGrafEcon!$L$7:$L$10</c:f>
              <c:numCache>
                <c:formatCode>General</c:formatCode>
                <c:ptCount val="4"/>
                <c:pt idx="0">
                  <c:v>44</c:v>
                </c:pt>
                <c:pt idx="1">
                  <c:v>36</c:v>
                </c:pt>
                <c:pt idx="2">
                  <c:v>15</c:v>
                </c:pt>
                <c:pt idx="3">
                  <c:v>19</c:v>
                </c:pt>
              </c:numCache>
            </c:numRef>
          </c:val>
        </c:ser>
        <c:ser>
          <c:idx val="1"/>
          <c:order val="1"/>
          <c:tx>
            <c:strRef>
              <c:f>TabGrafEcon!$M$6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TabGrafEcon!$K$7:$K$10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TabGrafEcon!$M$7:$M$10</c:f>
              <c:numCache>
                <c:formatCode>General</c:formatCode>
                <c:ptCount val="4"/>
                <c:pt idx="0">
                  <c:v>7</c:v>
                </c:pt>
                <c:pt idx="1">
                  <c:v>9</c:v>
                </c:pt>
                <c:pt idx="2">
                  <c:v>2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568368"/>
        <c:axId val="-2569456"/>
        <c:axId val="-1681004432"/>
      </c:bar3DChart>
      <c:catAx>
        <c:axId val="-256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2569456"/>
        <c:crosses val="autoZero"/>
        <c:auto val="1"/>
        <c:lblAlgn val="ctr"/>
        <c:lblOffset val="100"/>
        <c:noMultiLvlLbl val="0"/>
      </c:catAx>
      <c:valAx>
        <c:axId val="-256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2568368"/>
        <c:crosses val="autoZero"/>
        <c:crossBetween val="between"/>
      </c:valAx>
      <c:serAx>
        <c:axId val="-1681004432"/>
        <c:scaling>
          <c:orientation val="minMax"/>
        </c:scaling>
        <c:delete val="1"/>
        <c:axPos val="b"/>
        <c:majorTickMark val="none"/>
        <c:minorTickMark val="none"/>
        <c:tickLblPos val="nextTo"/>
        <c:crossAx val="-2569456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562757840215584"/>
          <c:y val="5.150408282298042E-2"/>
          <c:w val="0.17489185534849577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rgbClr val="C00000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1600"/>
              <a:t>Gestión de Recursos Humanos</a:t>
            </a:r>
          </a:p>
        </c:rich>
      </c:tx>
      <c:layout>
        <c:manualLayout>
          <c:xMode val="edge"/>
          <c:yMode val="edge"/>
          <c:x val="9.9417255065351484E-2"/>
          <c:y val="3.04603417657198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77222942268228E-2"/>
          <c:y val="0.17201390142841527"/>
          <c:w val="0.91425581041086768"/>
          <c:h val="0.7006169846728630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TabGrafEcon!$B$21</c:f>
              <c:strCache>
                <c:ptCount val="1"/>
                <c:pt idx="0">
                  <c:v>SI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TabGrafEcon!$A$22:$A$25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TabGrafEcon!$B$22:$B$25</c:f>
              <c:numCache>
                <c:formatCode>General</c:formatCode>
                <c:ptCount val="4"/>
                <c:pt idx="0">
                  <c:v>37</c:v>
                </c:pt>
                <c:pt idx="1">
                  <c:v>29</c:v>
                </c:pt>
                <c:pt idx="2">
                  <c:v>11</c:v>
                </c:pt>
                <c:pt idx="3">
                  <c:v>13</c:v>
                </c:pt>
              </c:numCache>
            </c:numRef>
          </c:val>
        </c:ser>
        <c:ser>
          <c:idx val="1"/>
          <c:order val="1"/>
          <c:tx>
            <c:strRef>
              <c:f>TabGrafEcon!$C$21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TabGrafEcon!$A$22:$A$25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TabGrafEcon!$C$22:$C$25</c:f>
              <c:numCache>
                <c:formatCode>General</c:formatCode>
                <c:ptCount val="4"/>
                <c:pt idx="0">
                  <c:v>11</c:v>
                </c:pt>
                <c:pt idx="1">
                  <c:v>14</c:v>
                </c:pt>
                <c:pt idx="2">
                  <c:v>6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556944"/>
        <c:axId val="-2562384"/>
        <c:axId val="-1681011920"/>
      </c:bar3DChart>
      <c:catAx>
        <c:axId val="-255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2562384"/>
        <c:crosses val="autoZero"/>
        <c:auto val="1"/>
        <c:lblAlgn val="ctr"/>
        <c:lblOffset val="100"/>
        <c:noMultiLvlLbl val="0"/>
      </c:catAx>
      <c:valAx>
        <c:axId val="-256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2556944"/>
        <c:crosses val="autoZero"/>
        <c:crossBetween val="between"/>
      </c:valAx>
      <c:serAx>
        <c:axId val="-1681011920"/>
        <c:scaling>
          <c:orientation val="minMax"/>
        </c:scaling>
        <c:delete val="1"/>
        <c:axPos val="b"/>
        <c:majorTickMark val="none"/>
        <c:minorTickMark val="none"/>
        <c:tickLblPos val="nextTo"/>
        <c:crossAx val="-2562384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105441829475037"/>
          <c:y val="6.9327258168356984E-2"/>
          <c:w val="0.16560223637515392"/>
          <c:h val="7.3431694996383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rgbClr val="C00000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1400" dirty="0" smtClean="0"/>
              <a:t>Sectores </a:t>
            </a:r>
            <a:r>
              <a:rPr lang="es-SV" sz="1400" dirty="0"/>
              <a:t>participantes en Diagnóstico del Turismo Sostenible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786016487687041E-2"/>
          <c:y val="0.14329015037352413"/>
          <c:w val="0.91716224332869112"/>
          <c:h val="0.77639740509205613"/>
        </c:manualLayout>
      </c:layout>
      <c:bar3DChart>
        <c:barDir val="col"/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'ConsolidadoInstituciones '!$S$3:$S$8</c:f>
              <c:strCache>
                <c:ptCount val="6"/>
                <c:pt idx="0">
                  <c:v>Alcaldías</c:v>
                </c:pt>
                <c:pt idx="1">
                  <c:v>Instituciones</c:v>
                </c:pt>
                <c:pt idx="2">
                  <c:v>Organizaciones</c:v>
                </c:pt>
                <c:pt idx="3">
                  <c:v>Academia</c:v>
                </c:pt>
                <c:pt idx="4">
                  <c:v>MIPYMES</c:v>
                </c:pt>
                <c:pt idx="5">
                  <c:v>Total</c:v>
                </c:pt>
              </c:strCache>
            </c:strRef>
          </c:cat>
          <c:val>
            <c:numRef>
              <c:f>'ConsolidadoInstituciones '!$T$3:$T$8</c:f>
              <c:numCache>
                <c:formatCode>General</c:formatCode>
                <c:ptCount val="6"/>
                <c:pt idx="0">
                  <c:v>35</c:v>
                </c:pt>
                <c:pt idx="1">
                  <c:v>21</c:v>
                </c:pt>
                <c:pt idx="2">
                  <c:v>44</c:v>
                </c:pt>
                <c:pt idx="3">
                  <c:v>8</c:v>
                </c:pt>
                <c:pt idx="4">
                  <c:v>60</c:v>
                </c:pt>
                <c:pt idx="5">
                  <c:v>168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00536032"/>
        <c:axId val="-100533312"/>
        <c:axId val="-98134304"/>
      </c:bar3DChart>
      <c:catAx>
        <c:axId val="-10053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00533312"/>
        <c:crosses val="autoZero"/>
        <c:auto val="1"/>
        <c:lblAlgn val="ctr"/>
        <c:lblOffset val="100"/>
        <c:noMultiLvlLbl val="0"/>
      </c:catAx>
      <c:valAx>
        <c:axId val="-10053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00536032"/>
        <c:crosses val="autoZero"/>
        <c:crossBetween val="between"/>
      </c:valAx>
      <c:serAx>
        <c:axId val="-98134304"/>
        <c:scaling>
          <c:orientation val="minMax"/>
        </c:scaling>
        <c:delete val="1"/>
        <c:axPos val="b"/>
        <c:majorTickMark val="none"/>
        <c:minorTickMark val="none"/>
        <c:tickLblPos val="nextTo"/>
        <c:crossAx val="-10053331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2">
          <a:lumMod val="75000"/>
        </a:schemeClr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1600"/>
              <a:t>Gestión Financiera y Contable</a:t>
            </a:r>
          </a:p>
        </c:rich>
      </c:tx>
      <c:layout>
        <c:manualLayout>
          <c:xMode val="edge"/>
          <c:yMode val="edge"/>
          <c:x val="8.2858699614674514E-2"/>
          <c:y val="4.3514773951028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010520992987314E-2"/>
          <c:y val="0.17769275074703217"/>
          <c:w val="0.89860902594577219"/>
          <c:h val="0.6910200925185769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TabGrafEcon!$L$21</c:f>
              <c:strCache>
                <c:ptCount val="1"/>
                <c:pt idx="0">
                  <c:v>SI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TabGrafEcon!$K$22:$K$25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TabGrafEcon!$L$22:$L$25</c:f>
              <c:numCache>
                <c:formatCode>General</c:formatCode>
                <c:ptCount val="4"/>
                <c:pt idx="0">
                  <c:v>17</c:v>
                </c:pt>
                <c:pt idx="1">
                  <c:v>17</c:v>
                </c:pt>
                <c:pt idx="2">
                  <c:v>8</c:v>
                </c:pt>
                <c:pt idx="3">
                  <c:v>9</c:v>
                </c:pt>
              </c:numCache>
            </c:numRef>
          </c:val>
        </c:ser>
        <c:ser>
          <c:idx val="1"/>
          <c:order val="1"/>
          <c:tx>
            <c:strRef>
              <c:f>TabGrafEcon!$M$21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TabGrafEcon!$K$22:$K$25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TabGrafEcon!$M$22:$M$25</c:f>
              <c:numCache>
                <c:formatCode>General</c:formatCode>
                <c:ptCount val="4"/>
                <c:pt idx="0">
                  <c:v>11</c:v>
                </c:pt>
                <c:pt idx="1">
                  <c:v>11</c:v>
                </c:pt>
                <c:pt idx="2">
                  <c:v>4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559120"/>
        <c:axId val="-2561840"/>
        <c:axId val="-1681011296"/>
      </c:bar3DChart>
      <c:catAx>
        <c:axId val="-255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2561840"/>
        <c:crosses val="autoZero"/>
        <c:auto val="1"/>
        <c:lblAlgn val="ctr"/>
        <c:lblOffset val="100"/>
        <c:noMultiLvlLbl val="0"/>
      </c:catAx>
      <c:valAx>
        <c:axId val="-256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2559120"/>
        <c:crosses val="autoZero"/>
        <c:crossBetween val="between"/>
      </c:valAx>
      <c:serAx>
        <c:axId val="-1681011296"/>
        <c:scaling>
          <c:orientation val="minMax"/>
        </c:scaling>
        <c:delete val="1"/>
        <c:axPos val="b"/>
        <c:majorTickMark val="none"/>
        <c:minorTickMark val="none"/>
        <c:tickLblPos val="nextTo"/>
        <c:crossAx val="-2561840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590610288151334"/>
          <c:y val="4.9359116465065397E-2"/>
          <c:w val="0.15073145204598817"/>
          <c:h val="8.90483593045722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rgbClr val="C00000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1600"/>
              <a:t>Gestión de Seguridad</a:t>
            </a:r>
          </a:p>
        </c:rich>
      </c:tx>
      <c:layout>
        <c:manualLayout>
          <c:xMode val="edge"/>
          <c:yMode val="edge"/>
          <c:x val="7.8496823156152112E-2"/>
          <c:y val="4.2459026203905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965069885836914E-2"/>
          <c:y val="0.16784053058403894"/>
          <c:w val="0.91251554736781137"/>
          <c:h val="0.6908969519434030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TabGrafEcon!$B$35</c:f>
              <c:strCache>
                <c:ptCount val="1"/>
                <c:pt idx="0">
                  <c:v>SI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TabGrafEcon!$A$36:$A$39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TabGrafEcon!$B$36:$B$39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11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TabGrafEcon!$C$35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TabGrafEcon!$A$36:$A$39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TabGrafEcon!$C$36:$C$39</c:f>
              <c:numCache>
                <c:formatCode>General</c:formatCode>
                <c:ptCount val="4"/>
                <c:pt idx="0">
                  <c:v>15</c:v>
                </c:pt>
                <c:pt idx="1">
                  <c:v>13</c:v>
                </c:pt>
                <c:pt idx="2">
                  <c:v>1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561296"/>
        <c:axId val="-2560752"/>
        <c:axId val="-1681006928"/>
      </c:bar3DChart>
      <c:catAx>
        <c:axId val="-256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2560752"/>
        <c:crosses val="autoZero"/>
        <c:auto val="1"/>
        <c:lblAlgn val="ctr"/>
        <c:lblOffset val="100"/>
        <c:noMultiLvlLbl val="0"/>
      </c:catAx>
      <c:valAx>
        <c:axId val="-256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2561296"/>
        <c:crosses val="autoZero"/>
        <c:crossBetween val="between"/>
      </c:valAx>
      <c:serAx>
        <c:axId val="-1681006928"/>
        <c:scaling>
          <c:orientation val="minMax"/>
        </c:scaling>
        <c:delete val="1"/>
        <c:axPos val="b"/>
        <c:majorTickMark val="none"/>
        <c:minorTickMark val="none"/>
        <c:tickLblPos val="nextTo"/>
        <c:crossAx val="-2560752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071912855156648"/>
          <c:y val="7.4923465097844685E-2"/>
          <c:w val="0.20899149046316481"/>
          <c:h val="7.165010820365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rgbClr val="C00000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1600"/>
              <a:t>Gestión de Comunicación y Mercadeo</a:t>
            </a:r>
          </a:p>
        </c:rich>
      </c:tx>
      <c:layout>
        <c:manualLayout>
          <c:xMode val="edge"/>
          <c:yMode val="edge"/>
          <c:x val="4.7919724311196996E-2"/>
          <c:y val="3.39672209631245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TabGrafEcon!$L$35</c:f>
              <c:strCache>
                <c:ptCount val="1"/>
                <c:pt idx="0">
                  <c:v>SI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TabGrafEcon!$K$36:$K$39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TabGrafEcon!$L$36:$L$39</c:f>
              <c:numCache>
                <c:formatCode>General</c:formatCode>
                <c:ptCount val="4"/>
                <c:pt idx="0">
                  <c:v>23</c:v>
                </c:pt>
                <c:pt idx="1">
                  <c:v>13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TabGrafEcon!$M$35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TabGrafEcon!$K$36:$K$39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TabGrafEcon!$M$36:$M$39</c:f>
              <c:numCache>
                <c:formatCode>General</c:formatCode>
                <c:ptCount val="4"/>
                <c:pt idx="0">
                  <c:v>6</c:v>
                </c:pt>
                <c:pt idx="1">
                  <c:v>15</c:v>
                </c:pt>
                <c:pt idx="2">
                  <c:v>1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558576"/>
        <c:axId val="-1680223936"/>
        <c:axId val="-1681003184"/>
      </c:bar3DChart>
      <c:catAx>
        <c:axId val="-255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680223936"/>
        <c:crosses val="autoZero"/>
        <c:auto val="1"/>
        <c:lblAlgn val="ctr"/>
        <c:lblOffset val="100"/>
        <c:noMultiLvlLbl val="0"/>
      </c:catAx>
      <c:valAx>
        <c:axId val="-1680223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558576"/>
        <c:crosses val="autoZero"/>
        <c:crossBetween val="between"/>
      </c:valAx>
      <c:serAx>
        <c:axId val="-1681003184"/>
        <c:scaling>
          <c:orientation val="minMax"/>
        </c:scaling>
        <c:delete val="1"/>
        <c:axPos val="b"/>
        <c:majorTickMark val="none"/>
        <c:minorTickMark val="none"/>
        <c:tickLblPos val="nextTo"/>
        <c:crossAx val="-1680223936"/>
        <c:crosses val="autoZero"/>
      </c:ser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5144213081012312"/>
          <c:y val="5.8678374213797582E-2"/>
          <c:w val="0.15586584911337287"/>
          <c:h val="8.7056048254850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rgbClr val="C00000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 smtClean="0"/>
              <a:t>Resultados</a:t>
            </a:r>
            <a:r>
              <a:rPr lang="en-US" sz="2000" dirty="0" smtClean="0"/>
              <a:t> </a:t>
            </a:r>
            <a:r>
              <a:rPr lang="en-US" sz="2000" dirty="0" err="1" smtClean="0"/>
              <a:t>Economía</a:t>
            </a:r>
            <a:r>
              <a:rPr lang="en-US" sz="2000" dirty="0" smtClean="0"/>
              <a:t> </a:t>
            </a:r>
            <a:r>
              <a:rPr lang="en-US" sz="2000" dirty="0"/>
              <a:t>y </a:t>
            </a:r>
            <a:r>
              <a:rPr lang="en-US" sz="2000" dirty="0" err="1" smtClean="0"/>
              <a:t>Empresarialidad</a:t>
            </a:r>
            <a:r>
              <a:rPr lang="en-US" sz="2000" dirty="0" smtClean="0"/>
              <a:t>, </a:t>
            </a:r>
            <a:r>
              <a:rPr lang="en-US" sz="2000" dirty="0" err="1" smtClean="0"/>
              <a:t>nivel</a:t>
            </a:r>
            <a:r>
              <a:rPr lang="en-US" sz="2000" dirty="0" smtClean="0"/>
              <a:t> Nacional 2017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156245658494462E-2"/>
          <c:y val="0.24080836555169013"/>
          <c:w val="0.92696357868570223"/>
          <c:h val="0.62521092865156658"/>
        </c:manualLayout>
      </c:layout>
      <c:pie3DChart>
        <c:varyColors val="1"/>
        <c:ser>
          <c:idx val="0"/>
          <c:order val="0"/>
          <c:tx>
            <c:strRef>
              <c:f>TabGrafEcon!$U$7</c:f>
              <c:strCache>
                <c:ptCount val="1"/>
                <c:pt idx="0">
                  <c:v>Economía y Empresarialidad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TabGrafEcon!$V$6:$W$6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TabGrafEcon!$V$7:$W$7</c:f>
              <c:numCache>
                <c:formatCode>0.00%</c:formatCode>
                <c:ptCount val="2"/>
                <c:pt idx="0">
                  <c:v>0.63622754491017963</c:v>
                </c:pt>
                <c:pt idx="1">
                  <c:v>0.36377245508982037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rgbClr val="C00000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Área Organizacional e Institucional</a:t>
            </a:r>
          </a:p>
        </c:rich>
      </c:tx>
      <c:layout>
        <c:manualLayout>
          <c:xMode val="edge"/>
          <c:yMode val="edge"/>
          <c:x val="5.4037337770495748E-2"/>
          <c:y val="3.7791564149196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384443935684047E-2"/>
          <c:y val="0.15414116739679629"/>
          <c:w val="0.90524851362168224"/>
          <c:h val="0.7473211182466081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TabGrafOrganiz!$B$7</c:f>
              <c:strCache>
                <c:ptCount val="1"/>
                <c:pt idx="0">
                  <c:v>SI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TabGrafOrganiz!$A$8:$A$11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TabGrafOrganiz!$B$8:$B$11</c:f>
              <c:numCache>
                <c:formatCode>General</c:formatCode>
                <c:ptCount val="4"/>
                <c:pt idx="0">
                  <c:v>214</c:v>
                </c:pt>
                <c:pt idx="1">
                  <c:v>193</c:v>
                </c:pt>
                <c:pt idx="2">
                  <c:v>137</c:v>
                </c:pt>
                <c:pt idx="3">
                  <c:v>188</c:v>
                </c:pt>
              </c:numCache>
            </c:numRef>
          </c:val>
        </c:ser>
        <c:ser>
          <c:idx val="1"/>
          <c:order val="1"/>
          <c:tx>
            <c:strRef>
              <c:f>TabGrafOrganiz!$C$7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TabGrafOrganiz!$A$8:$A$11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TabGrafOrganiz!$C$8:$C$11</c:f>
              <c:numCache>
                <c:formatCode>General</c:formatCode>
                <c:ptCount val="4"/>
                <c:pt idx="0">
                  <c:v>78</c:v>
                </c:pt>
                <c:pt idx="1">
                  <c:v>79</c:v>
                </c:pt>
                <c:pt idx="2">
                  <c:v>30</c:v>
                </c:pt>
                <c:pt idx="3">
                  <c:v>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680230464"/>
        <c:axId val="-1680221760"/>
        <c:axId val="-1681008800"/>
      </c:bar3DChart>
      <c:catAx>
        <c:axId val="-168023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680221760"/>
        <c:crosses val="autoZero"/>
        <c:auto val="1"/>
        <c:lblAlgn val="ctr"/>
        <c:lblOffset val="100"/>
        <c:noMultiLvlLbl val="0"/>
      </c:catAx>
      <c:valAx>
        <c:axId val="-168022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680230464"/>
        <c:crosses val="autoZero"/>
        <c:crossBetween val="between"/>
      </c:valAx>
      <c:serAx>
        <c:axId val="-1681008800"/>
        <c:scaling>
          <c:orientation val="minMax"/>
        </c:scaling>
        <c:delete val="1"/>
        <c:axPos val="b"/>
        <c:majorTickMark val="none"/>
        <c:minorTickMark val="none"/>
        <c:tickLblPos val="nextTo"/>
        <c:crossAx val="-1680221760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306342189098694"/>
          <c:y val="6.5052077469730865E-2"/>
          <c:w val="0.18106419799176374"/>
          <c:h val="5.31447590490214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TabGrafOrganiz!$M$8</c:f>
              <c:strCache>
                <c:ptCount val="1"/>
                <c:pt idx="0">
                  <c:v>Área Organizacional e Institucional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TabGrafOrganiz!$N$7:$O$7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TabGrafOrganiz!$N$8:$O$8</c:f>
              <c:numCache>
                <c:formatCode>0.00%</c:formatCode>
                <c:ptCount val="2"/>
                <c:pt idx="0">
                  <c:v>0.72047244094488194</c:v>
                </c:pt>
                <c:pt idx="1">
                  <c:v>0.27952755905511811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1600"/>
              <a:t>Mejoras en la Oferta Turística</a:t>
            </a:r>
          </a:p>
        </c:rich>
      </c:tx>
      <c:layout>
        <c:manualLayout>
          <c:xMode val="edge"/>
          <c:yMode val="edge"/>
          <c:x val="4.094103414218845E-2"/>
          <c:y val="4.22609544054216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669656528828382E-2"/>
          <c:y val="0.16705755276463177"/>
          <c:w val="0.9006966190919562"/>
          <c:h val="0.671208443672137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TabGrafOferta!$B$7</c:f>
              <c:strCache>
                <c:ptCount val="1"/>
                <c:pt idx="0">
                  <c:v>SI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TabGrafOferta!$A$8:$A$11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TabGrafOferta!$B$8:$B$11</c:f>
              <c:numCache>
                <c:formatCode>General</c:formatCode>
                <c:ptCount val="4"/>
                <c:pt idx="0">
                  <c:v>234</c:v>
                </c:pt>
                <c:pt idx="1">
                  <c:v>192</c:v>
                </c:pt>
                <c:pt idx="2">
                  <c:v>121</c:v>
                </c:pt>
                <c:pt idx="3">
                  <c:v>237</c:v>
                </c:pt>
              </c:numCache>
            </c:numRef>
          </c:val>
        </c:ser>
        <c:ser>
          <c:idx val="1"/>
          <c:order val="1"/>
          <c:tx>
            <c:strRef>
              <c:f>TabGrafOferta!$C$7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TabGrafOferta!$A$8:$A$11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TabGrafOferta!$C$8:$C$11</c:f>
              <c:numCache>
                <c:formatCode>General</c:formatCode>
                <c:ptCount val="4"/>
                <c:pt idx="0">
                  <c:v>19</c:v>
                </c:pt>
                <c:pt idx="1">
                  <c:v>7</c:v>
                </c:pt>
                <c:pt idx="2">
                  <c:v>28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680223392"/>
        <c:axId val="-1680228288"/>
        <c:axId val="-1681007552"/>
      </c:bar3DChart>
      <c:catAx>
        <c:axId val="-168022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680228288"/>
        <c:crosses val="autoZero"/>
        <c:auto val="1"/>
        <c:lblAlgn val="ctr"/>
        <c:lblOffset val="100"/>
        <c:noMultiLvlLbl val="0"/>
      </c:catAx>
      <c:valAx>
        <c:axId val="-168022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680223392"/>
        <c:crosses val="autoZero"/>
        <c:crossBetween val="between"/>
      </c:valAx>
      <c:serAx>
        <c:axId val="-1681007552"/>
        <c:scaling>
          <c:orientation val="minMax"/>
        </c:scaling>
        <c:delete val="1"/>
        <c:axPos val="b"/>
        <c:majorTickMark val="none"/>
        <c:minorTickMark val="none"/>
        <c:tickLblPos val="nextTo"/>
        <c:crossAx val="-1680228288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160183225241358"/>
          <c:y val="7.9238956746745082E-2"/>
          <c:w val="0.17217748802917743"/>
          <c:h val="7.1315859704279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2">
          <a:lumMod val="75000"/>
        </a:schemeClr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1400"/>
              <a:t>Impacto Acciones Institucionales en la Oferta Turística</a:t>
            </a:r>
          </a:p>
        </c:rich>
      </c:tx>
      <c:layout>
        <c:manualLayout>
          <c:xMode val="edge"/>
          <c:yMode val="edge"/>
          <c:x val="3.2934127573285996E-2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97344340444399E-2"/>
          <c:y val="0.25083333333333335"/>
          <c:w val="0.90027570087795605"/>
          <c:h val="0.5951374307378244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TabGrafOferta!$B$18</c:f>
              <c:strCache>
                <c:ptCount val="1"/>
                <c:pt idx="0">
                  <c:v>SI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TabGrafOferta!$A$19:$A$22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TabGrafOferta!$B$19:$B$22</c:f>
              <c:numCache>
                <c:formatCode>General</c:formatCode>
                <c:ptCount val="4"/>
                <c:pt idx="0">
                  <c:v>160</c:v>
                </c:pt>
                <c:pt idx="1">
                  <c:v>133</c:v>
                </c:pt>
                <c:pt idx="2">
                  <c:v>94</c:v>
                </c:pt>
                <c:pt idx="3">
                  <c:v>155</c:v>
                </c:pt>
              </c:numCache>
            </c:numRef>
          </c:val>
        </c:ser>
        <c:ser>
          <c:idx val="1"/>
          <c:order val="1"/>
          <c:tx>
            <c:strRef>
              <c:f>TabGrafOferta!$C$18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TabGrafOferta!$A$19:$A$22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TabGrafOferta!$C$19:$C$22</c:f>
              <c:numCache>
                <c:formatCode>General</c:formatCode>
                <c:ptCount val="4"/>
                <c:pt idx="0">
                  <c:v>46</c:v>
                </c:pt>
                <c:pt idx="1">
                  <c:v>36</c:v>
                </c:pt>
                <c:pt idx="2">
                  <c:v>29</c:v>
                </c:pt>
                <c:pt idx="3">
                  <c:v>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680235360"/>
        <c:axId val="-1680225024"/>
        <c:axId val="-1681012544"/>
      </c:bar3DChart>
      <c:catAx>
        <c:axId val="-168023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680225024"/>
        <c:crosses val="autoZero"/>
        <c:auto val="1"/>
        <c:lblAlgn val="ctr"/>
        <c:lblOffset val="100"/>
        <c:noMultiLvlLbl val="0"/>
      </c:catAx>
      <c:valAx>
        <c:axId val="-168022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680235360"/>
        <c:crosses val="autoZero"/>
        <c:crossBetween val="between"/>
      </c:valAx>
      <c:serAx>
        <c:axId val="-1681012544"/>
        <c:scaling>
          <c:orientation val="minMax"/>
        </c:scaling>
        <c:delete val="1"/>
        <c:axPos val="b"/>
        <c:majorTickMark val="none"/>
        <c:minorTickMark val="none"/>
        <c:tickLblPos val="nextTo"/>
        <c:crossAx val="-1680225024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854778401371931"/>
          <c:y val="4.6874453193350825E-2"/>
          <c:w val="0.15524766297866999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2">
          <a:lumMod val="75000"/>
        </a:schemeClr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TabGrafOferta!$L$9</c:f>
              <c:strCache>
                <c:ptCount val="1"/>
                <c:pt idx="0">
                  <c:v>Área Oferta Turística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TabGrafOferta!$M$8:$N$8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TabGrafOferta!$M$9:$N$9</c:f>
              <c:numCache>
                <c:formatCode>0.00%</c:formatCode>
                <c:ptCount val="2"/>
                <c:pt idx="0">
                  <c:v>0.84458598726114653</c:v>
                </c:pt>
                <c:pt idx="1">
                  <c:v>0.1554140127388535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2">
          <a:lumMod val="75000"/>
        </a:schemeClr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1600"/>
              <a:t>Acciones institucionales con impacto en la Demanda Turística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700885440908E-2"/>
          <c:y val="0.2072396947291251"/>
          <c:w val="0.88142896273359705"/>
          <c:h val="0.6926141143446602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TabGrafDemanda!$B$7</c:f>
              <c:strCache>
                <c:ptCount val="1"/>
                <c:pt idx="0">
                  <c:v>SI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TabGrafDemanda!$A$8:$A$11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TabGrafDemanda!$B$8:$B$11</c:f>
              <c:numCache>
                <c:formatCode>General</c:formatCode>
                <c:ptCount val="4"/>
                <c:pt idx="0">
                  <c:v>153</c:v>
                </c:pt>
                <c:pt idx="1">
                  <c:v>148</c:v>
                </c:pt>
                <c:pt idx="2">
                  <c:v>94</c:v>
                </c:pt>
                <c:pt idx="3">
                  <c:v>160</c:v>
                </c:pt>
              </c:numCache>
            </c:numRef>
          </c:val>
        </c:ser>
        <c:ser>
          <c:idx val="1"/>
          <c:order val="1"/>
          <c:tx>
            <c:strRef>
              <c:f>TabGrafDemanda!$C$7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TabGrafDemanda!$A$8:$A$11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TabGrafDemanda!$C$8:$C$11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680229920"/>
        <c:axId val="-1680235904"/>
        <c:axId val="-1681018784"/>
      </c:bar3DChart>
      <c:catAx>
        <c:axId val="-168022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680235904"/>
        <c:crosses val="autoZero"/>
        <c:auto val="1"/>
        <c:lblAlgn val="ctr"/>
        <c:lblOffset val="100"/>
        <c:noMultiLvlLbl val="0"/>
      </c:catAx>
      <c:valAx>
        <c:axId val="-168023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680229920"/>
        <c:crosses val="autoZero"/>
        <c:crossBetween val="between"/>
      </c:valAx>
      <c:serAx>
        <c:axId val="-1681018784"/>
        <c:scaling>
          <c:orientation val="minMax"/>
        </c:scaling>
        <c:delete val="1"/>
        <c:axPos val="b"/>
        <c:majorTickMark val="none"/>
        <c:minorTickMark val="none"/>
        <c:tickLblPos val="nextTo"/>
        <c:crossAx val="-1680235904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4">
          <a:lumMod val="50000"/>
        </a:schemeClr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1600" b="1"/>
              <a:t>Contribución al Desarrollo Local</a:t>
            </a:r>
          </a:p>
        </c:rich>
      </c:tx>
      <c:layout>
        <c:manualLayout>
          <c:xMode val="edge"/>
          <c:yMode val="edge"/>
          <c:x val="2.173600174978129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20817184310294545"/>
          <c:w val="0.93888888888888888"/>
          <c:h val="0.6844287693205016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TabGrafSoc!$B$7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TabGrafSoc!$A$8:$A$11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TabGrafSoc!$B$8:$B$11</c:f>
              <c:numCache>
                <c:formatCode>General</c:formatCode>
                <c:ptCount val="4"/>
                <c:pt idx="0">
                  <c:v>37</c:v>
                </c:pt>
                <c:pt idx="1">
                  <c:v>25</c:v>
                </c:pt>
                <c:pt idx="2">
                  <c:v>27</c:v>
                </c:pt>
                <c:pt idx="3">
                  <c:v>45</c:v>
                </c:pt>
              </c:numCache>
            </c:numRef>
          </c:val>
        </c:ser>
        <c:ser>
          <c:idx val="1"/>
          <c:order val="1"/>
          <c:tx>
            <c:strRef>
              <c:f>TabGrafSoc!$C$7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TabGrafSoc!$A$8:$A$11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TabGrafSoc!$C$8:$C$11</c:f>
              <c:numCache>
                <c:formatCode>General</c:formatCode>
                <c:ptCount val="4"/>
                <c:pt idx="0">
                  <c:v>33</c:v>
                </c:pt>
                <c:pt idx="1">
                  <c:v>39</c:v>
                </c:pt>
                <c:pt idx="2">
                  <c:v>22</c:v>
                </c:pt>
                <c:pt idx="3">
                  <c:v>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00532768"/>
        <c:axId val="-193212080"/>
        <c:axId val="-98133680"/>
      </c:bar3DChart>
      <c:catAx>
        <c:axId val="-10053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93212080"/>
        <c:crosses val="autoZero"/>
        <c:auto val="1"/>
        <c:lblAlgn val="ctr"/>
        <c:lblOffset val="100"/>
        <c:noMultiLvlLbl val="0"/>
      </c:catAx>
      <c:valAx>
        <c:axId val="-193212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00532768"/>
        <c:crosses val="autoZero"/>
        <c:crossBetween val="between"/>
      </c:valAx>
      <c:serAx>
        <c:axId val="-98133680"/>
        <c:scaling>
          <c:orientation val="minMax"/>
        </c:scaling>
        <c:delete val="1"/>
        <c:axPos val="b"/>
        <c:majorTickMark val="none"/>
        <c:minorTickMark val="none"/>
        <c:tickLblPos val="nextTo"/>
        <c:crossAx val="-193212080"/>
        <c:crosses val="autoZero"/>
      </c:ser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8675306211723539"/>
          <c:y val="6.5231481481481501E-2"/>
          <c:w val="0.12649365704286963"/>
          <c:h val="7.04387558100782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rgbClr val="7030A0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TabGrafDemanda!$L$8</c:f>
              <c:strCache>
                <c:ptCount val="1"/>
                <c:pt idx="0">
                  <c:v>Área Demanda Turística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25421784110260248"/>
                  <c:y val="-1.18650338387028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2538901376107032"/>
                  <c:y val="6.72351917526492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TabGrafDemanda!$M$7:$N$7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TabGrafDemanda!$M$8:$N$8</c:f>
              <c:numCache>
                <c:formatCode>0.00%</c:formatCode>
                <c:ptCount val="2"/>
                <c:pt idx="0">
                  <c:v>0.96354166666666663</c:v>
                </c:pt>
                <c:pt idx="1">
                  <c:v>3.6458333333333336E-2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4">
          <a:lumMod val="50000"/>
        </a:schemeClr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Respeto a Cultura y Poblaciones Locales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TabGrafSoc!$L$7</c:f>
              <c:strCache>
                <c:ptCount val="1"/>
                <c:pt idx="0">
                  <c:v>SI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TabGrafSoc!$K$8:$K$11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TabGrafSoc!$L$8:$L$11</c:f>
              <c:numCache>
                <c:formatCode>General</c:formatCode>
                <c:ptCount val="4"/>
                <c:pt idx="0">
                  <c:v>29</c:v>
                </c:pt>
                <c:pt idx="1">
                  <c:v>25</c:v>
                </c:pt>
                <c:pt idx="2">
                  <c:v>24</c:v>
                </c:pt>
                <c:pt idx="3">
                  <c:v>39</c:v>
                </c:pt>
              </c:numCache>
            </c:numRef>
          </c:val>
        </c:ser>
        <c:ser>
          <c:idx val="1"/>
          <c:order val="1"/>
          <c:tx>
            <c:strRef>
              <c:f>TabGrafSoc!$M$7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TabGrafSoc!$K$8:$K$11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TabGrafSoc!$M$8:$M$11</c:f>
              <c:numCache>
                <c:formatCode>General</c:formatCode>
                <c:ptCount val="4"/>
                <c:pt idx="0">
                  <c:v>13</c:v>
                </c:pt>
                <c:pt idx="1">
                  <c:v>13</c:v>
                </c:pt>
                <c:pt idx="2">
                  <c:v>6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93217520"/>
        <c:axId val="-193216976"/>
        <c:axId val="-98138048"/>
      </c:bar3DChart>
      <c:catAx>
        <c:axId val="-19321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93216976"/>
        <c:crosses val="autoZero"/>
        <c:auto val="1"/>
        <c:lblAlgn val="ctr"/>
        <c:lblOffset val="100"/>
        <c:noMultiLvlLbl val="0"/>
      </c:catAx>
      <c:valAx>
        <c:axId val="-19321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93217520"/>
        <c:crosses val="autoZero"/>
        <c:crossBetween val="between"/>
      </c:valAx>
      <c:serAx>
        <c:axId val="-981380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93216976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rgbClr val="7030A0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1400"/>
              <a:t>Acciones que favorecen rescate y protección</a:t>
            </a:r>
            <a:r>
              <a:rPr lang="es-SV" sz="1400" baseline="0"/>
              <a:t> Patrimonio Cultural</a:t>
            </a:r>
            <a:endParaRPr lang="es-SV" sz="1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TabGrafSoc!$B$20</c:f>
              <c:strCache>
                <c:ptCount val="1"/>
                <c:pt idx="0">
                  <c:v>SI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TabGrafSoc!$A$21:$A$24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TabGrafSoc!$B$21:$B$24</c:f>
              <c:numCache>
                <c:formatCode>General</c:formatCode>
                <c:ptCount val="4"/>
                <c:pt idx="0">
                  <c:v>22</c:v>
                </c:pt>
                <c:pt idx="1">
                  <c:v>21</c:v>
                </c:pt>
                <c:pt idx="2">
                  <c:v>20</c:v>
                </c:pt>
                <c:pt idx="3">
                  <c:v>31</c:v>
                </c:pt>
              </c:numCache>
            </c:numRef>
          </c:val>
        </c:ser>
        <c:ser>
          <c:idx val="1"/>
          <c:order val="1"/>
          <c:tx>
            <c:strRef>
              <c:f>TabGrafSoc!$C$20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TabGrafSoc!$A$21:$A$24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TabGrafSoc!$C$21:$C$24</c:f>
              <c:numCache>
                <c:formatCode>General</c:formatCode>
                <c:ptCount val="4"/>
                <c:pt idx="0">
                  <c:v>20</c:v>
                </c:pt>
                <c:pt idx="1">
                  <c:v>18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95544224"/>
        <c:axId val="-389107856"/>
        <c:axId val="-98136800"/>
      </c:bar3DChart>
      <c:catAx>
        <c:axId val="-19554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389107856"/>
        <c:crosses val="autoZero"/>
        <c:auto val="1"/>
        <c:lblAlgn val="ctr"/>
        <c:lblOffset val="100"/>
        <c:noMultiLvlLbl val="0"/>
      </c:catAx>
      <c:valAx>
        <c:axId val="-38910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95544224"/>
        <c:crosses val="autoZero"/>
        <c:crossBetween val="between"/>
      </c:valAx>
      <c:serAx>
        <c:axId val="-98136800"/>
        <c:scaling>
          <c:orientation val="minMax"/>
        </c:scaling>
        <c:delete val="1"/>
        <c:axPos val="b"/>
        <c:majorTickMark val="none"/>
        <c:minorTickMark val="none"/>
        <c:tickLblPos val="nextTo"/>
        <c:crossAx val="-389107856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rgbClr val="7030A0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1400" dirty="0"/>
              <a:t>Oferta Actividades</a:t>
            </a:r>
            <a:r>
              <a:rPr lang="es-SV" sz="1400" baseline="0" dirty="0"/>
              <a:t> </a:t>
            </a:r>
            <a:r>
              <a:rPr lang="es-SV" sz="1400" baseline="0" dirty="0" smtClean="0"/>
              <a:t>Culturales como parte del Producto Turístico</a:t>
            </a:r>
            <a:endParaRPr lang="es-SV" sz="1400" dirty="0"/>
          </a:p>
        </c:rich>
      </c:tx>
      <c:layout>
        <c:manualLayout>
          <c:xMode val="edge"/>
          <c:yMode val="edge"/>
          <c:x val="5.7443352380952384E-2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TabGrafSoc!$L$20</c:f>
              <c:strCache>
                <c:ptCount val="1"/>
                <c:pt idx="0">
                  <c:v>SI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TabGrafSoc!$K$21:$K$24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TabGrafSoc!$L$21:$L$24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17</c:v>
                </c:pt>
                <c:pt idx="3">
                  <c:v>26</c:v>
                </c:pt>
              </c:numCache>
            </c:numRef>
          </c:val>
        </c:ser>
        <c:ser>
          <c:idx val="1"/>
          <c:order val="1"/>
          <c:tx>
            <c:strRef>
              <c:f>TabGrafSoc!$M$20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TabGrafSoc!$K$21:$K$24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TabGrafSoc!$M$21:$M$24</c:f>
              <c:numCache>
                <c:formatCode>General</c:formatCode>
                <c:ptCount val="4"/>
                <c:pt idx="0">
                  <c:v>13</c:v>
                </c:pt>
                <c:pt idx="1">
                  <c:v>11</c:v>
                </c:pt>
                <c:pt idx="2">
                  <c:v>3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567824"/>
        <c:axId val="-2570544"/>
        <c:axId val="-98137424"/>
      </c:bar3DChart>
      <c:catAx>
        <c:axId val="-256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2570544"/>
        <c:crosses val="autoZero"/>
        <c:auto val="1"/>
        <c:lblAlgn val="ctr"/>
        <c:lblOffset val="100"/>
        <c:noMultiLvlLbl val="0"/>
      </c:catAx>
      <c:valAx>
        <c:axId val="-257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2567824"/>
        <c:crosses val="autoZero"/>
        <c:crossBetween val="between"/>
      </c:valAx>
      <c:serAx>
        <c:axId val="-98137424"/>
        <c:scaling>
          <c:orientation val="minMax"/>
        </c:scaling>
        <c:delete val="1"/>
        <c:axPos val="b"/>
        <c:majorTickMark val="none"/>
        <c:minorTickMark val="none"/>
        <c:tickLblPos val="nextTo"/>
        <c:crossAx val="-2570544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rgbClr val="7030A0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RESULTADOS </a:t>
            </a:r>
            <a:r>
              <a:rPr lang="en-US" sz="2000" dirty="0" err="1" smtClean="0"/>
              <a:t>Sociedad</a:t>
            </a:r>
            <a:r>
              <a:rPr lang="en-US" sz="2000" dirty="0" smtClean="0"/>
              <a:t> </a:t>
            </a:r>
            <a:r>
              <a:rPr lang="en-US" sz="2000" dirty="0"/>
              <a:t>y </a:t>
            </a:r>
            <a:r>
              <a:rPr lang="en-US" sz="2000" dirty="0" err="1" smtClean="0"/>
              <a:t>Patrimonio</a:t>
            </a:r>
            <a:r>
              <a:rPr lang="en-US" sz="2000" dirty="0" smtClean="0"/>
              <a:t>, NIVEL NACIONAL, 2017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TabGrafSoc!$U$10</c:f>
              <c:strCache>
                <c:ptCount val="1"/>
                <c:pt idx="0">
                  <c:v>Sociedad y Patrimonio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TabGrafSoc!$V$9:$W$9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TabGrafSoc!$V$10:$W$10</c:f>
              <c:numCache>
                <c:formatCode>0.00%</c:formatCode>
                <c:ptCount val="2"/>
                <c:pt idx="0">
                  <c:v>0.60495626822157433</c:v>
                </c:pt>
                <c:pt idx="1">
                  <c:v>0.39504373177842567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7030A0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1600" b="1"/>
              <a:t>Acciones</a:t>
            </a:r>
            <a:r>
              <a:rPr lang="es-SV" sz="1600" b="1" baseline="0"/>
              <a:t> de Reducción Gases Efecto Invernadero</a:t>
            </a:r>
            <a:endParaRPr lang="es-SV" sz="1600" b="1"/>
          </a:p>
        </c:rich>
      </c:tx>
      <c:layout>
        <c:manualLayout>
          <c:xMode val="edge"/>
          <c:yMode val="edge"/>
          <c:x val="2.5105742235836597E-2"/>
          <c:y val="4.33251913813572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TabGrafAmb!$B$7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TabGrafAmb!$A$8:$A$11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TabGrafAmb!$B$8:$B$11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TabGrafAmb!$C$7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TabGrafAmb!$A$8:$A$11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TabGrafAmb!$C$8:$C$11</c:f>
              <c:numCache>
                <c:formatCode>General</c:formatCode>
                <c:ptCount val="4"/>
                <c:pt idx="0">
                  <c:v>13</c:v>
                </c:pt>
                <c:pt idx="1">
                  <c:v>11</c:v>
                </c:pt>
                <c:pt idx="2">
                  <c:v>5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572176"/>
        <c:axId val="-2567280"/>
        <c:axId val="-98135552"/>
      </c:bar3DChart>
      <c:catAx>
        <c:axId val="-257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2567280"/>
        <c:crosses val="autoZero"/>
        <c:auto val="1"/>
        <c:lblAlgn val="ctr"/>
        <c:lblOffset val="100"/>
        <c:noMultiLvlLbl val="0"/>
      </c:catAx>
      <c:valAx>
        <c:axId val="-2567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572176"/>
        <c:crosses val="autoZero"/>
        <c:crossBetween val="between"/>
      </c:valAx>
      <c:serAx>
        <c:axId val="-98135552"/>
        <c:scaling>
          <c:orientation val="minMax"/>
        </c:scaling>
        <c:delete val="1"/>
        <c:axPos val="b"/>
        <c:majorTickMark val="none"/>
        <c:minorTickMark val="none"/>
        <c:tickLblPos val="nextTo"/>
        <c:crossAx val="-2567280"/>
        <c:crosses val="autoZero"/>
      </c:ser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1741113734441739"/>
          <c:y val="5.4286464800840574E-2"/>
          <c:w val="0.1443660566314168"/>
          <c:h val="8.8831993777547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1600" b="1"/>
              <a:t>Manejo</a:t>
            </a:r>
            <a:r>
              <a:rPr lang="es-SV" sz="1600" b="1" baseline="0"/>
              <a:t> del Recurso Agua</a:t>
            </a:r>
            <a:endParaRPr lang="es-SV" sz="1600" b="1"/>
          </a:p>
        </c:rich>
      </c:tx>
      <c:layout>
        <c:manualLayout>
          <c:xMode val="edge"/>
          <c:yMode val="edge"/>
          <c:x val="9.8410769931697908E-2"/>
          <c:y val="3.81406579413654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TabGrafAmb!$L$7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TabGrafAmb!$K$8:$K$11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TabGrafAmb!$L$8:$L$11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9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TabGrafAmb!$M$7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TabGrafAmb!$K$8:$K$11</c:f>
              <c:strCache>
                <c:ptCount val="4"/>
                <c:pt idx="0">
                  <c:v>Occidental</c:v>
                </c:pt>
                <c:pt idx="1">
                  <c:v>Central</c:v>
                </c:pt>
                <c:pt idx="2">
                  <c:v>Paracentral</c:v>
                </c:pt>
                <c:pt idx="3">
                  <c:v>Oriental</c:v>
                </c:pt>
              </c:strCache>
            </c:strRef>
          </c:cat>
          <c:val>
            <c:numRef>
              <c:f>TabGrafAmb!$M$8:$M$11</c:f>
              <c:numCache>
                <c:formatCode>General</c:formatCode>
                <c:ptCount val="4"/>
                <c:pt idx="0">
                  <c:v>37</c:v>
                </c:pt>
                <c:pt idx="1">
                  <c:v>34</c:v>
                </c:pt>
                <c:pt idx="2">
                  <c:v>17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565648"/>
        <c:axId val="-2565104"/>
        <c:axId val="-98134928"/>
      </c:bar3DChart>
      <c:catAx>
        <c:axId val="-256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2565104"/>
        <c:crosses val="autoZero"/>
        <c:auto val="1"/>
        <c:lblAlgn val="ctr"/>
        <c:lblOffset val="100"/>
        <c:noMultiLvlLbl val="0"/>
      </c:catAx>
      <c:valAx>
        <c:axId val="-2565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565648"/>
        <c:crosses val="autoZero"/>
        <c:crossBetween val="between"/>
      </c:valAx>
      <c:serAx>
        <c:axId val="-98134928"/>
        <c:scaling>
          <c:orientation val="minMax"/>
        </c:scaling>
        <c:delete val="1"/>
        <c:axPos val="b"/>
        <c:majorTickMark val="none"/>
        <c:minorTickMark val="none"/>
        <c:tickLblPos val="nextTo"/>
        <c:crossAx val="-2565104"/>
        <c:crosses val="autoZero"/>
      </c:ser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9102633850389006"/>
          <c:y val="7.0051675085641307E-2"/>
          <c:w val="0.15017695491446378"/>
          <c:h val="8.68909590957293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952F8-347C-4DE7-88B7-D8568B3D1712}" type="datetimeFigureOut">
              <a:rPr lang="es-SV" smtClean="0"/>
              <a:t>3/9/2018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1E48B-890E-4AF8-81A6-15A9C79BE27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23066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77B94-2754-435F-86B6-D62A18E28701}" type="datetimeFigureOut">
              <a:rPr lang="es-SV" smtClean="0"/>
              <a:t>3/9/2018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D57F2-73AF-470E-9249-842D89CBF2C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0514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C4F1AC-97B2-4D12-8D06-B75AE4DB29FE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GT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23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EC4DFF-A3E4-42BE-9323-31E26B145A7D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GT" smtClean="0">
                <a:latin typeface="Verdana" panose="020B0604030504040204" pitchFamily="34" charset="0"/>
              </a:rPr>
              <a:t>Existe una creciente preocupación del consumidor por prácticas ambiental, social y culturalmente responsables.</a:t>
            </a:r>
          </a:p>
          <a:p>
            <a:r>
              <a:rPr lang="es-ES" altLang="es-GT" smtClean="0">
                <a:latin typeface="Verdana" panose="020B0604030504040204" pitchFamily="34" charset="0"/>
              </a:rPr>
              <a:t>Hay una necesidad de las empresas prestadoras de servicios por mejorar su reputación y lograr el reconocimiento local e internacional.</a:t>
            </a:r>
          </a:p>
          <a:p>
            <a:r>
              <a:rPr lang="es-ES" altLang="es-GT" smtClean="0">
                <a:latin typeface="Verdana" panose="020B0604030504040204" pitchFamily="34" charset="0"/>
              </a:rPr>
              <a:t>Cada vez es más grande la necesidad de que los recursos económico-financieros usados para regulación se utilicen/transformen en recursos para incentivos.</a:t>
            </a:r>
          </a:p>
          <a:p>
            <a:r>
              <a:rPr lang="es-ES" altLang="es-GT" smtClean="0">
                <a:latin typeface="Verdana" panose="020B0604030504040204" pitchFamily="34" charset="0"/>
              </a:rPr>
              <a:t>Las empresas deben mejorar su gestión financiera y productividad sin por ello sacrificar la calidad de la prestación del servicio.</a:t>
            </a:r>
            <a:endParaRPr lang="en-US" altLang="es-GT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9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FD20-8349-48B6-89A4-68261CEE8087}" type="datetimeFigureOut">
              <a:rPr lang="es-SV" smtClean="0"/>
              <a:t>3/9/2018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137D-0111-4673-AD0C-61C754E8456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8068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FD20-8349-48B6-89A4-68261CEE8087}" type="datetimeFigureOut">
              <a:rPr lang="es-SV" smtClean="0"/>
              <a:t>3/9/2018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137D-0111-4673-AD0C-61C754E8456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472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FD20-8349-48B6-89A4-68261CEE8087}" type="datetimeFigureOut">
              <a:rPr lang="es-SV" smtClean="0"/>
              <a:t>3/9/2018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137D-0111-4673-AD0C-61C754E8456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145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FD20-8349-48B6-89A4-68261CEE8087}" type="datetimeFigureOut">
              <a:rPr lang="es-SV" smtClean="0"/>
              <a:t>3/9/2018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137D-0111-4673-AD0C-61C754E8456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933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FD20-8349-48B6-89A4-68261CEE8087}" type="datetimeFigureOut">
              <a:rPr lang="es-SV" smtClean="0"/>
              <a:t>3/9/2018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137D-0111-4673-AD0C-61C754E8456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4219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FD20-8349-48B6-89A4-68261CEE8087}" type="datetimeFigureOut">
              <a:rPr lang="es-SV" smtClean="0"/>
              <a:t>3/9/2018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137D-0111-4673-AD0C-61C754E8456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8827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FD20-8349-48B6-89A4-68261CEE8087}" type="datetimeFigureOut">
              <a:rPr lang="es-SV" smtClean="0"/>
              <a:t>3/9/2018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137D-0111-4673-AD0C-61C754E8456D}" type="slidenum">
              <a:rPr lang="es-SV" smtClean="0"/>
              <a:t>‹Nº›</a:t>
            </a:fld>
            <a:endParaRPr lang="es-SV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6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FD20-8349-48B6-89A4-68261CEE8087}" type="datetimeFigureOut">
              <a:rPr lang="es-SV" smtClean="0"/>
              <a:t>3/9/2018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137D-0111-4673-AD0C-61C754E8456D}" type="slidenum">
              <a:rPr lang="es-SV" smtClean="0"/>
              <a:t>‹Nº›</a:t>
            </a:fld>
            <a:endParaRPr lang="es-SV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6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FD20-8349-48B6-89A4-68261CEE8087}" type="datetimeFigureOut">
              <a:rPr lang="es-SV" smtClean="0"/>
              <a:t>3/9/2018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137D-0111-4673-AD0C-61C754E8456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6155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FD20-8349-48B6-89A4-68261CEE8087}" type="datetimeFigureOut">
              <a:rPr lang="es-SV" smtClean="0"/>
              <a:t>3/9/2018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137D-0111-4673-AD0C-61C754E8456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6764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FD20-8349-48B6-89A4-68261CEE8087}" type="datetimeFigureOut">
              <a:rPr lang="es-SV" smtClean="0"/>
              <a:t>3/9/2018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137D-0111-4673-AD0C-61C754E8456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548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C16FD20-8349-48B6-89A4-68261CEE8087}" type="datetimeFigureOut">
              <a:rPr lang="es-SV" smtClean="0"/>
              <a:t>3/9/2018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7137D-0111-4673-AD0C-61C754E8456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797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hyperlink" Target="http://www.ramsar.org/pdf/lib/hbk4-1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tmp"/><Relationship Id="rId3" Type="http://schemas.openxmlformats.org/officeDocument/2006/relationships/hyperlink" Target="http://www.rainforest-alliance.org/" TargetMode="External"/><Relationship Id="rId7" Type="http://schemas.openxmlformats.org/officeDocument/2006/relationships/hyperlink" Target="Doc%20Referenciales/ESTRATEGIA%20PUEBLOS%20VIVOS%20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hyperlink" Target="http://www.rainforest-alliance.org/es/tourism/training/operators/toolkit" TargetMode="External"/><Relationship Id="rId4" Type="http://schemas.openxmlformats.org/officeDocument/2006/relationships/image" Target="../media/image51.jpeg"/><Relationship Id="rId9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7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isabel22-flores@hotmail.com" TargetMode="External"/><Relationship Id="rId2" Type="http://schemas.openxmlformats.org/officeDocument/2006/relationships/hyperlink" Target="mailto:feliperivas1013@gmail.co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Doc%20Referenciales/Areas%20Naturales%20Protegidas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74383" y="459942"/>
            <a:ext cx="788187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SV" sz="4000" b="1" i="1" dirty="0" smtClean="0">
                <a:solidFill>
                  <a:srgbClr val="002060"/>
                </a:solidFill>
                <a:latin typeface="+mj-lt"/>
              </a:rPr>
              <a:t>ANÁLISIS SITUACIONAL DEL </a:t>
            </a:r>
            <a:r>
              <a:rPr lang="es-SV" sz="4000" b="1" i="1" dirty="0">
                <a:solidFill>
                  <a:srgbClr val="002060"/>
                </a:solidFill>
                <a:latin typeface="+mj-lt"/>
              </a:rPr>
              <a:t>TURISMO </a:t>
            </a:r>
            <a:r>
              <a:rPr lang="es-SV" sz="4000" b="1" i="1" dirty="0" smtClean="0">
                <a:solidFill>
                  <a:srgbClr val="002060"/>
                </a:solidFill>
                <a:latin typeface="+mj-lt"/>
              </a:rPr>
              <a:t>SOSTENIBLE EN EL SALVADOR</a:t>
            </a:r>
            <a:endParaRPr lang="es-SV" sz="40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12642" y="3198251"/>
            <a:ext cx="7405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i="1" dirty="0" smtClean="0"/>
              <a:t>SIMPOSIO DE TURISMO SOSTENIBLE 2017.</a:t>
            </a:r>
            <a:endParaRPr lang="es-SV" sz="3200" b="1" i="1" dirty="0"/>
          </a:p>
          <a:p>
            <a:pPr algn="ctr"/>
            <a:endParaRPr lang="es-SV" sz="2000" b="1" i="1" dirty="0"/>
          </a:p>
          <a:p>
            <a:pPr algn="ctr"/>
            <a:endParaRPr lang="es-SV" sz="2000" b="1" i="1" dirty="0"/>
          </a:p>
          <a:p>
            <a:pPr algn="ctr"/>
            <a:r>
              <a:rPr lang="es-SV" sz="2400" b="1" i="1" dirty="0"/>
              <a:t>ING. FELIPE ATILIO RIVAS</a:t>
            </a:r>
          </a:p>
          <a:p>
            <a:pPr algn="ctr"/>
            <a:r>
              <a:rPr lang="es-SV" sz="2400" b="1" i="1" dirty="0" smtClean="0"/>
              <a:t>CONSULTOR </a:t>
            </a:r>
            <a:endParaRPr lang="es-SV" sz="2400" b="1" i="1" dirty="0"/>
          </a:p>
          <a:p>
            <a:pPr algn="ctr"/>
            <a:endParaRPr lang="es-SV" sz="2000" b="1" i="1" dirty="0"/>
          </a:p>
          <a:p>
            <a:pPr algn="ctr"/>
            <a:r>
              <a:rPr lang="es-SV" sz="2000" b="1" i="1" dirty="0" smtClean="0"/>
              <a:t>SAN SALVADOR, 20 </a:t>
            </a:r>
            <a:r>
              <a:rPr lang="es-SV" sz="2000" b="1" i="1" dirty="0"/>
              <a:t>DE </a:t>
            </a:r>
            <a:r>
              <a:rPr lang="es-SV" sz="2000" b="1" i="1" dirty="0" smtClean="0"/>
              <a:t>DICIEMBRE </a:t>
            </a:r>
            <a:r>
              <a:rPr lang="es-SV" sz="2000" b="1" i="1" dirty="0"/>
              <a:t>DE 2017.</a:t>
            </a:r>
          </a:p>
        </p:txBody>
      </p:sp>
    </p:spTree>
    <p:extLst>
      <p:ext uri="{BB962C8B-B14F-4D97-AF65-F5344CB8AC3E}">
        <p14:creationId xmlns:p14="http://schemas.microsoft.com/office/powerpoint/2010/main" val="15514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magen relacion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498" y="741689"/>
            <a:ext cx="3910134" cy="2935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ultado de imag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130" y="3842967"/>
            <a:ext cx="3619635" cy="2717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86" y="741689"/>
            <a:ext cx="4119719" cy="2707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ache-graphicslib.viator.com/graphicslib/thumbs674x446/6699/SITours/san-salvador-layover-tour-city-sightseeing-and-el-boqueron-national-in-san-salvador-1671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68" y="3820123"/>
            <a:ext cx="4141318" cy="2740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arm4.static.flickr.com/3455/3366758906_db6d384c76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1041310"/>
            <a:ext cx="4532335" cy="302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lago de ilopango atarde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19" y="1041310"/>
            <a:ext cx="4297250" cy="3222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286" y="3775723"/>
            <a:ext cx="4466314" cy="2971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4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917400"/>
              </p:ext>
            </p:extLst>
          </p:nvPr>
        </p:nvGraphicFramePr>
        <p:xfrm>
          <a:off x="5562651" y="944693"/>
          <a:ext cx="5912425" cy="481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2231"/>
                <a:gridCol w="1898253"/>
                <a:gridCol w="2641941"/>
              </a:tblGrid>
              <a:tr h="269973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b="1" u="none" strike="noStrike" dirty="0">
                          <a:effectLst/>
                        </a:rPr>
                        <a:t>Región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effectLst/>
                        </a:rPr>
                        <a:t>Departamento 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effectLst/>
                        </a:rPr>
                        <a:t>Nº de Inmuebles Declarados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97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SV" sz="1800" b="1" u="none" strike="noStrike" dirty="0">
                          <a:effectLst/>
                        </a:rPr>
                        <a:t>Occidental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u="none" strike="noStrike">
                          <a:effectLst/>
                        </a:rPr>
                        <a:t>Ahuachapán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17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97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u="none" strike="noStrike">
                          <a:effectLst/>
                        </a:rPr>
                        <a:t>Santa Ana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9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97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u="none" strike="noStrike">
                          <a:effectLst/>
                        </a:rPr>
                        <a:t>Sonsonate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14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97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SV" sz="1800" b="1" u="none" strike="noStrike" dirty="0">
                          <a:effectLst/>
                        </a:rPr>
                        <a:t>Central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u="none" strike="noStrike">
                          <a:effectLst/>
                        </a:rPr>
                        <a:t>La Libertad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97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u="none" strike="noStrike">
                          <a:effectLst/>
                        </a:rPr>
                        <a:t>Chalatenango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12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97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u="none" strike="noStrike">
                          <a:effectLst/>
                        </a:rPr>
                        <a:t>San Salvador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4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973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SV" sz="1800" b="1" u="none" strike="noStrike" dirty="0">
                          <a:effectLst/>
                        </a:rPr>
                        <a:t>Paracentral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u="none" strike="noStrike">
                          <a:effectLst/>
                        </a:rPr>
                        <a:t>Cuscatlán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97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u="none" strike="noStrike">
                          <a:effectLst/>
                        </a:rPr>
                        <a:t>La Paz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3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97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u="none" strike="noStrike">
                          <a:effectLst/>
                        </a:rPr>
                        <a:t>Cabañas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7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97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u="none" strike="noStrike">
                          <a:effectLst/>
                        </a:rPr>
                        <a:t>San Vicente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2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97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u="none" strike="noStrike">
                          <a:effectLst/>
                        </a:rPr>
                        <a:t>Usulután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10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97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SV" sz="1800" b="1" u="none" strike="noStrike" dirty="0">
                          <a:effectLst/>
                        </a:rPr>
                        <a:t>Oriental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u="none" strike="noStrike">
                          <a:effectLst/>
                        </a:rPr>
                        <a:t>San Miguel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7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97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u="none" strike="noStrike">
                          <a:effectLst/>
                        </a:rPr>
                        <a:t>Morazán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97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u="none" strike="noStrike">
                          <a:effectLst/>
                        </a:rPr>
                        <a:t>La Unión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7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9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effectLst/>
                        </a:rPr>
                        <a:t>Total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effectLst/>
                        </a:rPr>
                        <a:t>109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106446" y="200521"/>
            <a:ext cx="3658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400" b="1" dirty="0">
                <a:solidFill>
                  <a:srgbClr val="002060"/>
                </a:solidFill>
              </a:rPr>
              <a:t>Áreas Naturales Protegidas</a:t>
            </a: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61" y="944693"/>
            <a:ext cx="3124746" cy="2056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46" y="3565791"/>
            <a:ext cx="3169340" cy="2379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2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032000" y="6297092"/>
            <a:ext cx="770156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Fuente: 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Ramsar Convention 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2013. 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Disponible en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red</a:t>
            </a:r>
            <a:r>
              <a:rPr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r>
              <a:rPr lang="es-SV"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10" dirty="0" smtClean="0">
                <a:solidFill>
                  <a:prstClr val="black"/>
                </a:solidFill>
                <a:latin typeface="Times New Roman"/>
                <a:cs typeface="Times New Roman"/>
                <a:hlinkClick r:id="rId2"/>
              </a:rPr>
              <a:t>www.ramsar.org/pdf/lib/hbk4-17.pdf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141995"/>
              </p:ext>
            </p:extLst>
          </p:nvPr>
        </p:nvGraphicFramePr>
        <p:xfrm>
          <a:off x="7006107" y="907373"/>
          <a:ext cx="5039704" cy="2804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39980"/>
                <a:gridCol w="2499724"/>
              </a:tblGrid>
              <a:tr h="370840"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Sitio RAMSAR - HUMEDAL</a:t>
                      </a:r>
                      <a:endParaRPr lang="es-S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Departamentos</a:t>
                      </a:r>
                      <a:endParaRPr lang="es-SV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ANP Laguna del Jocotal</a:t>
                      </a:r>
                      <a:endParaRPr lang="es-SV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San Miguel</a:t>
                      </a:r>
                      <a:endParaRPr lang="es-SV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Complejo</a:t>
                      </a:r>
                      <a:r>
                        <a:rPr lang="es-SV" sz="1600" baseline="0" dirty="0" smtClean="0"/>
                        <a:t> Bahía de </a:t>
                      </a:r>
                      <a:r>
                        <a:rPr lang="es-SV" sz="1600" baseline="0" dirty="0" err="1" smtClean="0"/>
                        <a:t>Jiquilisco</a:t>
                      </a:r>
                      <a:endParaRPr lang="es-SV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Usulután</a:t>
                      </a:r>
                      <a:endParaRPr lang="es-SV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Complejo </a:t>
                      </a:r>
                      <a:r>
                        <a:rPr lang="es-SV" sz="1600" dirty="0" err="1" smtClean="0"/>
                        <a:t>Güija</a:t>
                      </a:r>
                      <a:endParaRPr lang="es-SV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Santa</a:t>
                      </a:r>
                      <a:r>
                        <a:rPr lang="es-SV" sz="1600" baseline="0" dirty="0" smtClean="0"/>
                        <a:t> Ana</a:t>
                      </a:r>
                      <a:endParaRPr lang="es-SV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Complejo</a:t>
                      </a:r>
                      <a:r>
                        <a:rPr lang="es-SV" sz="1600" baseline="0" dirty="0" smtClean="0"/>
                        <a:t> </a:t>
                      </a:r>
                      <a:r>
                        <a:rPr lang="es-SV" sz="1600" baseline="0" dirty="0" err="1" smtClean="0"/>
                        <a:t>Jaltepeque</a:t>
                      </a:r>
                      <a:endParaRPr lang="es-SV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La</a:t>
                      </a:r>
                      <a:r>
                        <a:rPr lang="es-SV" sz="1600" baseline="0" dirty="0" smtClean="0"/>
                        <a:t> Paz y San Vicente</a:t>
                      </a:r>
                      <a:endParaRPr lang="es-SV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Embalse Cerrón Grande</a:t>
                      </a:r>
                      <a:endParaRPr lang="es-SV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Chalatenango,</a:t>
                      </a:r>
                      <a:r>
                        <a:rPr lang="es-SV" sz="1600" baseline="0" dirty="0" smtClean="0"/>
                        <a:t> San Salvador, Cuscatlán, Cabañas</a:t>
                      </a:r>
                      <a:endParaRPr lang="es-SV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Laguna de </a:t>
                      </a:r>
                      <a:r>
                        <a:rPr lang="es-SV" sz="1600" dirty="0" err="1" smtClean="0"/>
                        <a:t>Olomega</a:t>
                      </a:r>
                      <a:endParaRPr lang="es-SV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San Miguel,</a:t>
                      </a:r>
                      <a:r>
                        <a:rPr lang="es-SV" sz="1600" baseline="0" dirty="0" smtClean="0"/>
                        <a:t> La Unión</a:t>
                      </a:r>
                      <a:endParaRPr lang="es-SV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120462" y="56093"/>
            <a:ext cx="34772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7690">
              <a:lnSpc>
                <a:spcPct val="100000"/>
              </a:lnSpc>
            </a:pPr>
            <a:r>
              <a:rPr lang="es-SV" sz="2400" b="1" dirty="0"/>
              <a:t>SITIOS</a:t>
            </a:r>
            <a:r>
              <a:rPr lang="es-SV" sz="2400" b="1" spc="-55" dirty="0"/>
              <a:t> </a:t>
            </a:r>
            <a:r>
              <a:rPr lang="es-SV" sz="2400" b="1" dirty="0"/>
              <a:t>RAMSAR-HUMEDALES</a:t>
            </a: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1" y="887090"/>
            <a:ext cx="3308842" cy="2481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914" y="3856198"/>
            <a:ext cx="4191897" cy="2357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32" name="Picture 8" descr="Resultado de imagen para complejo guija el salvad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1" y="3502717"/>
            <a:ext cx="3308842" cy="2649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03" y="3811792"/>
            <a:ext cx="3627549" cy="24129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laguna de olomega el salvad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493" y="907373"/>
            <a:ext cx="3387144" cy="2259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107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248" y="672604"/>
            <a:ext cx="4146997" cy="521967"/>
          </a:xfrm>
        </p:spPr>
        <p:txBody>
          <a:bodyPr>
            <a:normAutofit/>
          </a:bodyPr>
          <a:lstStyle/>
          <a:p>
            <a:pPr algn="ctr"/>
            <a:r>
              <a:rPr lang="es-SV" sz="2400" b="1" dirty="0">
                <a:solidFill>
                  <a:srgbClr val="0070C0"/>
                </a:solidFill>
              </a:rPr>
              <a:t>Parques administrados por ISTU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241660"/>
              </p:ext>
            </p:extLst>
          </p:nvPr>
        </p:nvGraphicFramePr>
        <p:xfrm>
          <a:off x="218940" y="1194571"/>
          <a:ext cx="6632621" cy="26746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86367"/>
                <a:gridCol w="1962759"/>
                <a:gridCol w="2087133"/>
                <a:gridCol w="1333477"/>
                <a:gridCol w="862885"/>
              </a:tblGrid>
              <a:tr h="218404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u="none" strike="noStrike" dirty="0">
                          <a:effectLst/>
                        </a:rPr>
                        <a:t>No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u="none" strike="noStrike" dirty="0">
                          <a:effectLst/>
                        </a:rPr>
                        <a:t>PARQUE ACUÁTICO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u="none" strike="noStrike" dirty="0">
                          <a:effectLst/>
                        </a:rPr>
                        <a:t>MUNICIPIO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u="none" strike="noStrike" dirty="0">
                          <a:effectLst/>
                        </a:rPr>
                        <a:t>DEPARTAMENTO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40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1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 err="1">
                          <a:effectLst/>
                        </a:rPr>
                        <a:t>Atecozol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 err="1">
                          <a:effectLst/>
                        </a:rPr>
                        <a:t>Izalco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Sonsonate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Occidental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40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2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 err="1">
                          <a:effectLst/>
                        </a:rPr>
                        <a:t>Sihuatehuacán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Santa Ana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Santa Ana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40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3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Los Chorros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Colón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La Libertad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40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4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Toma de </a:t>
                      </a:r>
                      <a:r>
                        <a:rPr lang="es-SV" sz="1400" u="none" strike="noStrike" dirty="0" err="1">
                          <a:effectLst/>
                        </a:rPr>
                        <a:t>Quezaltepeque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 err="1">
                          <a:effectLst/>
                        </a:rPr>
                        <a:t>Quezaltepeque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La Libertad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40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5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Apulo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Ilopango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San Salvador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40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6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Agua Fría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Chalatenango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Chalatenango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40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7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Laguna de Apastepeque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 err="1" smtClean="0">
                          <a:effectLst/>
                        </a:rPr>
                        <a:t>Apastepeque</a:t>
                      </a:r>
                      <a:r>
                        <a:rPr lang="es-SV" sz="1400" u="none" strike="noStrike" dirty="0" smtClean="0">
                          <a:effectLst/>
                        </a:rPr>
                        <a:t> / Santa </a:t>
                      </a:r>
                      <a:r>
                        <a:rPr lang="es-SV" sz="1400" u="none" strike="noStrike" dirty="0">
                          <a:effectLst/>
                        </a:rPr>
                        <a:t>Clara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San Vicente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Paracentral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40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8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Amapulapa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San Vicente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San Vicente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40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9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Costa del Sol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San Luís La Herradura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La Paz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40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10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Ichanmichen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Zacatecoluca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La Paz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40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11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Altos de la Cueva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San Miguel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San Miguel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837885"/>
              </p:ext>
            </p:extLst>
          </p:nvPr>
        </p:nvGraphicFramePr>
        <p:xfrm>
          <a:off x="7143482" y="943302"/>
          <a:ext cx="4778062" cy="127015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46653"/>
                <a:gridCol w="2048818"/>
                <a:gridCol w="1121580"/>
                <a:gridCol w="1261011"/>
              </a:tblGrid>
              <a:tr h="277969"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u="none" strike="noStrike" dirty="0">
                          <a:effectLst/>
                        </a:rPr>
                        <a:t>No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u="none" strike="noStrike" dirty="0">
                          <a:effectLst/>
                        </a:rPr>
                        <a:t>PARQUE NACIONAL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u="none" strike="noStrike" dirty="0">
                          <a:effectLst/>
                        </a:rPr>
                        <a:t>MUNICIPIO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u="none" strike="noStrike" dirty="0">
                          <a:effectLst/>
                        </a:rPr>
                        <a:t>DEPARTAMENTO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96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1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Balboa y Puerta del Diablo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Panchimalco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San Salvador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96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2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Walter </a:t>
                      </a:r>
                      <a:r>
                        <a:rPr lang="es-SV" sz="1400" u="none" strike="noStrike" dirty="0" err="1">
                          <a:effectLst/>
                        </a:rPr>
                        <a:t>Thilo</a:t>
                      </a:r>
                      <a:r>
                        <a:rPr lang="es-SV" sz="1400" u="none" strike="noStrike" dirty="0">
                          <a:effectLst/>
                        </a:rPr>
                        <a:t> </a:t>
                      </a:r>
                      <a:r>
                        <a:rPr lang="es-SV" sz="1400" u="none" strike="noStrike" dirty="0" err="1">
                          <a:effectLst/>
                        </a:rPr>
                        <a:t>Deininger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La Libertad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La Libertad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96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3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Cerro Verde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>
                          <a:effectLst/>
                        </a:rPr>
                        <a:t> 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Santa Ana / Sonsonate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098" name="Picture 2" descr="Resultado de imagen para sihuatehuacan santa 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1158"/>
            <a:ext cx="3103809" cy="2085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los chorros el salv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883" y="4391158"/>
            <a:ext cx="3116688" cy="2077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76" y="2297037"/>
            <a:ext cx="3462271" cy="1947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para ichanmichen el salvad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08" y="4422283"/>
            <a:ext cx="3019537" cy="2015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para apulo el salvad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8"/>
          <a:stretch/>
        </p:blipFill>
        <p:spPr bwMode="auto">
          <a:xfrm>
            <a:off x="9365205" y="4422282"/>
            <a:ext cx="2826795" cy="18239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95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7" y="930835"/>
            <a:ext cx="5184819" cy="5184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97" y="515155"/>
            <a:ext cx="3155324" cy="3155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t="4508" r="5082" b="16995"/>
          <a:stretch/>
        </p:blipFill>
        <p:spPr>
          <a:xfrm>
            <a:off x="7804598" y="3879761"/>
            <a:ext cx="3127786" cy="2443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224213" y="260611"/>
            <a:ext cx="3528091" cy="509088"/>
          </a:xfrm>
        </p:spPr>
        <p:txBody>
          <a:bodyPr>
            <a:normAutofit/>
          </a:bodyPr>
          <a:lstStyle/>
          <a:p>
            <a:pPr algn="ctr"/>
            <a:r>
              <a:rPr lang="es-SV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Manejo de Desechos</a:t>
            </a:r>
            <a:endParaRPr lang="es-SV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Título"/>
          <p:cNvSpPr>
            <a:spLocks noGrp="1"/>
          </p:cNvSpPr>
          <p:nvPr>
            <p:ph type="title"/>
          </p:nvPr>
        </p:nvSpPr>
        <p:spPr>
          <a:xfrm>
            <a:off x="2495600" y="638797"/>
            <a:ext cx="7416824" cy="986789"/>
          </a:xfrm>
        </p:spPr>
        <p:txBody>
          <a:bodyPr/>
          <a:lstStyle/>
          <a:p>
            <a:pPr algn="ctr"/>
            <a:r>
              <a:rPr lang="es-GT" altLang="es-SV" b="1" dirty="0" smtClean="0">
                <a:solidFill>
                  <a:srgbClr val="FF0000"/>
                </a:solidFill>
              </a:rPr>
              <a:t>La realidad local de nuestros recursos</a:t>
            </a:r>
          </a:p>
        </p:txBody>
      </p:sp>
      <p:sp>
        <p:nvSpPr>
          <p:cNvPr id="54275" name="2 Marcador de contenido"/>
          <p:cNvSpPr>
            <a:spLocks noGrp="1"/>
          </p:cNvSpPr>
          <p:nvPr>
            <p:ph idx="4294967295"/>
          </p:nvPr>
        </p:nvSpPr>
        <p:spPr>
          <a:xfrm>
            <a:off x="1941456" y="1362569"/>
            <a:ext cx="8525111" cy="499378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GT" altLang="es-SV" sz="2400" dirty="0"/>
              <a:t>¿Nuestras empresas están ofreciendo servicios de calidad?</a:t>
            </a:r>
          </a:p>
          <a:p>
            <a:r>
              <a:rPr lang="es-GT" altLang="es-SV" sz="2400" dirty="0"/>
              <a:t>¿Las empresas ofrecen trabajo de calidad a la comunidad local?</a:t>
            </a:r>
          </a:p>
          <a:p>
            <a:endParaRPr lang="es-GT" altLang="es-SV" sz="2400" dirty="0"/>
          </a:p>
          <a:p>
            <a:r>
              <a:rPr lang="es-GT" altLang="es-SV" sz="2400" dirty="0"/>
              <a:t>¿Cómo están nuestros bosques</a:t>
            </a:r>
            <a:r>
              <a:rPr lang="es-GT" altLang="es-SV" sz="2400" dirty="0" smtClean="0"/>
              <a:t>?</a:t>
            </a:r>
          </a:p>
          <a:p>
            <a:endParaRPr lang="es-GT" altLang="es-SV" sz="2400" dirty="0"/>
          </a:p>
          <a:p>
            <a:r>
              <a:rPr lang="es-GT" altLang="es-SV" sz="2400" dirty="0"/>
              <a:t>¿Cómo se maneja la basura en nuestra </a:t>
            </a:r>
            <a:r>
              <a:rPr lang="es-GT" altLang="es-SV" sz="2400" dirty="0" smtClean="0"/>
              <a:t>empresa, institución, comunidad, municipio?</a:t>
            </a:r>
            <a:endParaRPr lang="es-GT" altLang="es-SV" sz="2400" dirty="0"/>
          </a:p>
          <a:p>
            <a:endParaRPr lang="es-GT" altLang="es-SV" sz="2400" dirty="0"/>
          </a:p>
          <a:p>
            <a:r>
              <a:rPr lang="es-GT" altLang="es-SV" sz="2400" dirty="0"/>
              <a:t>¿La comunidad está de acuerdo con el desarrollo turístico? , </a:t>
            </a:r>
          </a:p>
          <a:p>
            <a:r>
              <a:rPr lang="es-GT" altLang="es-SV" sz="2400" dirty="0"/>
              <a:t>¿se beneficia del sector?</a:t>
            </a:r>
          </a:p>
          <a:p>
            <a:endParaRPr lang="es-GT" altLang="es-SV" sz="2400" dirty="0"/>
          </a:p>
          <a:p>
            <a:r>
              <a:rPr lang="es-GT" altLang="es-SV" sz="2400" dirty="0"/>
              <a:t>Nuestros hijos ¿reciben educación ambiental?</a:t>
            </a:r>
          </a:p>
          <a:p>
            <a:endParaRPr lang="es-GT" altLang="es-SV" sz="2000" dirty="0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185537-A0D3-48DC-A66D-0685DE4B8669}" type="slidenum">
              <a:rPr lang="en-US" altLang="es-SV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s-SV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62884" y="1378040"/>
            <a:ext cx="4146998" cy="4018207"/>
            <a:chOff x="1017431" y="1094705"/>
            <a:chExt cx="4523467" cy="391517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22" t="13483" r="2650" b="7065"/>
            <a:stretch/>
          </p:blipFill>
          <p:spPr>
            <a:xfrm>
              <a:off x="1017431" y="1094705"/>
              <a:ext cx="4523467" cy="39151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CuadroTexto 2"/>
            <p:cNvSpPr txBox="1"/>
            <p:nvPr/>
          </p:nvSpPr>
          <p:spPr>
            <a:xfrm>
              <a:off x="1155905" y="1711739"/>
              <a:ext cx="2678806" cy="4179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SV" sz="2000" dirty="0" smtClean="0">
                  <a:solidFill>
                    <a:schemeClr val="accent5">
                      <a:lumMod val="75000"/>
                    </a:schemeClr>
                  </a:solidFill>
                  <a:latin typeface="Elephant" panose="02020904090505020303" pitchFamily="18" charset="0"/>
                </a:rPr>
                <a:t>ECONÓMICO</a:t>
              </a:r>
              <a:endParaRPr lang="es-SV" sz="2000" dirty="0">
                <a:solidFill>
                  <a:schemeClr val="accent5">
                    <a:lumMod val="75000"/>
                  </a:schemeClr>
                </a:solidFill>
                <a:latin typeface="Elephant" panose="02020904090505020303" pitchFamily="18" charset="0"/>
              </a:endParaRPr>
            </a:p>
          </p:txBody>
        </p:sp>
      </p:grpSp>
      <p:sp>
        <p:nvSpPr>
          <p:cNvPr id="6" name="Marcador de contenido 2"/>
          <p:cNvSpPr txBox="1">
            <a:spLocks/>
          </p:cNvSpPr>
          <p:nvPr/>
        </p:nvSpPr>
        <p:spPr>
          <a:xfrm>
            <a:off x="5847007" y="849093"/>
            <a:ext cx="5499279" cy="541004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r>
              <a:rPr lang="es-SV" sz="1800" dirty="0" smtClean="0">
                <a:solidFill>
                  <a:srgbClr val="002060"/>
                </a:solidFill>
              </a:rPr>
              <a:t>En este Ámbito, se debe garantizar la </a:t>
            </a:r>
          </a:p>
          <a:p>
            <a:pPr>
              <a:lnSpc>
                <a:spcPct val="120000"/>
              </a:lnSpc>
            </a:pPr>
            <a:r>
              <a:rPr lang="es-SV" sz="1800" b="1" dirty="0" smtClean="0">
                <a:solidFill>
                  <a:srgbClr val="002060"/>
                </a:solidFill>
              </a:rPr>
              <a:t>Viabilidad Económica, </a:t>
            </a:r>
          </a:p>
          <a:p>
            <a:pPr>
              <a:lnSpc>
                <a:spcPct val="120000"/>
              </a:lnSpc>
            </a:pPr>
            <a:r>
              <a:rPr lang="es-SV" sz="1800" b="1" dirty="0" smtClean="0">
                <a:solidFill>
                  <a:srgbClr val="002060"/>
                </a:solidFill>
              </a:rPr>
              <a:t>Prosperidad Local, </a:t>
            </a:r>
          </a:p>
          <a:p>
            <a:pPr>
              <a:lnSpc>
                <a:spcPct val="120000"/>
              </a:lnSpc>
            </a:pPr>
            <a:r>
              <a:rPr lang="es-SV" sz="1800" b="1" dirty="0" smtClean="0">
                <a:solidFill>
                  <a:srgbClr val="002060"/>
                </a:solidFill>
              </a:rPr>
              <a:t>Calidad del Empleo, </a:t>
            </a:r>
          </a:p>
          <a:p>
            <a:pPr>
              <a:lnSpc>
                <a:spcPct val="120000"/>
              </a:lnSpc>
            </a:pPr>
            <a:r>
              <a:rPr lang="es-SV" sz="1800" b="1" dirty="0" smtClean="0">
                <a:solidFill>
                  <a:srgbClr val="002060"/>
                </a:solidFill>
              </a:rPr>
              <a:t>Equidad Social y la </a:t>
            </a:r>
          </a:p>
          <a:p>
            <a:pPr>
              <a:lnSpc>
                <a:spcPct val="120000"/>
              </a:lnSpc>
            </a:pPr>
            <a:r>
              <a:rPr lang="es-SV" sz="1800" b="1" dirty="0" smtClean="0">
                <a:solidFill>
                  <a:srgbClr val="002060"/>
                </a:solidFill>
              </a:rPr>
              <a:t>Satisfacción del Visitante.</a:t>
            </a: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endParaRPr lang="es-SV" sz="18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r>
              <a:rPr lang="es-SV" sz="1800" dirty="0" smtClean="0">
                <a:solidFill>
                  <a:srgbClr val="002060"/>
                </a:solidFill>
              </a:rPr>
              <a:t>Las áreas mínimas que son precisas de desarrollar en la organización para lograr un desempeño eficiente: Política de Sostenibilidad, Sistema de Gestión de Calidad, Programa de Administración y Desarrollo de Recursos Humanos, Gestión Económico-Financiera, Programa de Seguridad Industrial y finalmente la Comunicación, Mercadeo y Publicidad.</a:t>
            </a:r>
            <a:endParaRPr lang="es-SV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2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890" y="982976"/>
            <a:ext cx="4675031" cy="2673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4636" y="3814099"/>
            <a:ext cx="5190186" cy="274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2" name="Picture 4" descr="Resultado de imagen para gestion de calida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099" y="719733"/>
            <a:ext cx="3506631" cy="2625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esultado de imagen para planificacion estrategica empresaria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90" y="3845107"/>
            <a:ext cx="4265054" cy="2714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7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n relacion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41" y="820335"/>
            <a:ext cx="8487177" cy="3325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sultado de imagen para publicidad de un lugar turistico en el salv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95" y="4274713"/>
            <a:ext cx="3870291" cy="2180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Resultado de imagen para publicidad de un lugar turistico en el salvad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802" y="4274712"/>
            <a:ext cx="3990294" cy="2180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5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618668"/>
              </p:ext>
            </p:extLst>
          </p:nvPr>
        </p:nvGraphicFramePr>
        <p:xfrm>
          <a:off x="2883268" y="1857215"/>
          <a:ext cx="6304273" cy="2675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4273"/>
              </a:tblGrid>
              <a:tr h="730337">
                <a:tc>
                  <a:txBody>
                    <a:bodyPr/>
                    <a:lstStyle/>
                    <a:p>
                      <a:pPr algn="ctr"/>
                      <a:r>
                        <a:rPr lang="es-SV" sz="2800" dirty="0" smtClean="0"/>
                        <a:t>Temática</a:t>
                      </a:r>
                      <a:endParaRPr lang="es-SV" sz="2800" dirty="0"/>
                    </a:p>
                  </a:txBody>
                  <a:tcPr anchor="ctr"/>
                </a:tc>
              </a:tr>
              <a:tr h="626004">
                <a:tc>
                  <a:txBody>
                    <a:bodyPr/>
                    <a:lstStyle/>
                    <a:p>
                      <a:pPr algn="ctr"/>
                      <a:r>
                        <a:rPr lang="es-SV" sz="2800" dirty="0" smtClean="0"/>
                        <a:t>Conceptualización</a:t>
                      </a:r>
                      <a:r>
                        <a:rPr lang="es-SV" sz="2800" baseline="0" dirty="0" smtClean="0"/>
                        <a:t> del Turismo Sostenible</a:t>
                      </a:r>
                      <a:endParaRPr lang="es-SV" sz="2800" dirty="0"/>
                    </a:p>
                  </a:txBody>
                  <a:tcPr anchor="ctr"/>
                </a:tc>
              </a:tr>
              <a:tr h="701621">
                <a:tc>
                  <a:txBody>
                    <a:bodyPr/>
                    <a:lstStyle/>
                    <a:p>
                      <a:pPr algn="ctr"/>
                      <a:r>
                        <a:rPr lang="es-SV" sz="2800" dirty="0" smtClean="0"/>
                        <a:t>Situación Actual del Turismo Sostenible</a:t>
                      </a:r>
                      <a:endParaRPr lang="es-SV" sz="2800" dirty="0"/>
                    </a:p>
                  </a:txBody>
                  <a:tcPr anchor="ctr"/>
                </a:tc>
              </a:tr>
              <a:tr h="617310">
                <a:tc>
                  <a:txBody>
                    <a:bodyPr/>
                    <a:lstStyle/>
                    <a:p>
                      <a:pPr algn="ctr"/>
                      <a:r>
                        <a:rPr lang="es-SV" sz="2800" dirty="0" smtClean="0"/>
                        <a:t>Diagnóstico</a:t>
                      </a:r>
                      <a:endParaRPr lang="es-SV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8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1881188" y="945895"/>
            <a:ext cx="81915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GT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Sostenible</a:t>
            </a:r>
          </a:p>
        </p:txBody>
      </p:sp>
      <p:sp>
        <p:nvSpPr>
          <p:cNvPr id="14" name="5 CuadroTexto"/>
          <p:cNvSpPr txBox="1">
            <a:spLocks noChangeArrowheads="1"/>
          </p:cNvSpPr>
          <p:nvPr/>
        </p:nvSpPr>
        <p:spPr bwMode="auto">
          <a:xfrm>
            <a:off x="1881188" y="1932628"/>
            <a:ext cx="850106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s-ES" sz="2800" b="1" i="1" dirty="0">
                <a:latin typeface="Arial" charset="0"/>
              </a:rPr>
              <a:t>Desarrollo que satisface las necesidades del presente sin comprometer la habilidad de las generaciones futuras para satisfacer sus propias necesidades. </a:t>
            </a:r>
          </a:p>
          <a:p>
            <a:pPr marL="342900" indent="-342900" algn="ctr">
              <a:defRPr/>
            </a:pPr>
            <a:endParaRPr lang="es-ES" sz="2800" b="1" i="1" dirty="0">
              <a:latin typeface="Arial" charset="0"/>
            </a:endParaRPr>
          </a:p>
          <a:p>
            <a:pPr marL="342900" indent="-342900" algn="ctr">
              <a:defRPr/>
            </a:pPr>
            <a:r>
              <a:rPr lang="es-ES" sz="2800" b="1" i="1" dirty="0">
                <a:latin typeface="Arial" charset="0"/>
              </a:rPr>
              <a:t>(</a:t>
            </a:r>
            <a:r>
              <a:rPr lang="es-ES" sz="2800" b="1" i="1" dirty="0" err="1">
                <a:latin typeface="Arial" charset="0"/>
              </a:rPr>
              <a:t>Bruntland</a:t>
            </a:r>
            <a:r>
              <a:rPr lang="es-ES" sz="2800" b="1" i="1" dirty="0">
                <a:latin typeface="Arial" charset="0"/>
              </a:rPr>
              <a:t>, </a:t>
            </a:r>
            <a:r>
              <a:rPr lang="es-ES" sz="2800" b="1" i="1" dirty="0" err="1">
                <a:latin typeface="Arial" charset="0"/>
              </a:rPr>
              <a:t>Our</a:t>
            </a:r>
            <a:r>
              <a:rPr lang="es-ES" sz="2800" b="1" i="1" dirty="0">
                <a:latin typeface="Arial" charset="0"/>
              </a:rPr>
              <a:t> </a:t>
            </a:r>
            <a:r>
              <a:rPr lang="es-ES" sz="2800" b="1" i="1" dirty="0" err="1">
                <a:latin typeface="Arial" charset="0"/>
              </a:rPr>
              <a:t>Common</a:t>
            </a:r>
            <a:r>
              <a:rPr lang="es-ES" sz="2800" b="1" i="1" dirty="0">
                <a:latin typeface="Arial" charset="0"/>
              </a:rPr>
              <a:t> </a:t>
            </a:r>
            <a:r>
              <a:rPr lang="es-ES" sz="2800" b="1" i="1" dirty="0" err="1">
                <a:latin typeface="Arial" charset="0"/>
              </a:rPr>
              <a:t>Future</a:t>
            </a:r>
            <a:r>
              <a:rPr lang="es-ES" sz="2800" b="1" i="1" dirty="0">
                <a:latin typeface="Arial" charset="0"/>
              </a:rPr>
              <a:t>, 1987)</a:t>
            </a:r>
            <a:r>
              <a:rPr lang="es-ES" sz="2800" i="1" dirty="0">
                <a:latin typeface="Arial" charset="0"/>
              </a:rPr>
              <a:t>.</a:t>
            </a:r>
            <a:endParaRPr lang="es-G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94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1924079" y="890489"/>
            <a:ext cx="81915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GT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Turismo </a:t>
            </a:r>
            <a:r>
              <a:rPr lang="es-GT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Sostenible, según OMT</a:t>
            </a:r>
            <a:endParaRPr lang="es-GT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56079" y="1810584"/>
            <a:ext cx="682580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lang="es-SV" sz="2800" b="1" dirty="0" smtClean="0">
                <a:latin typeface="Arial" charset="0"/>
              </a:rPr>
              <a:t>	“</a:t>
            </a:r>
            <a:r>
              <a:rPr lang="es-SV" sz="2800" b="1" dirty="0">
                <a:latin typeface="Arial" charset="0"/>
              </a:rPr>
              <a:t>El turismo que tiene plenamente en cuenta las repercusiones actuales y futuras, económicas, sociales y medioambientales para satisfacer las necesidades de los visitantes, de la industria, del entorno y de las comunidades anfitrionas”</a:t>
            </a:r>
          </a:p>
        </p:txBody>
      </p:sp>
    </p:spTree>
    <p:extLst>
      <p:ext uri="{BB962C8B-B14F-4D97-AF65-F5344CB8AC3E}">
        <p14:creationId xmlns:p14="http://schemas.microsoft.com/office/powerpoint/2010/main" val="728060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20" y="1149998"/>
            <a:ext cx="9929612" cy="442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aaa33aa719c25a81abc87b690b124fb - Photo Gallery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9" t="20092" r="11905" b="14453"/>
          <a:stretch/>
        </p:blipFill>
        <p:spPr>
          <a:xfrm>
            <a:off x="1551393" y="1092456"/>
            <a:ext cx="9202057" cy="42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aaa33aa719c25a81abc87b690b124fb - Photo Gallery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4564" r="11905" b="12684"/>
          <a:stretch/>
        </p:blipFill>
        <p:spPr>
          <a:xfrm>
            <a:off x="1393576" y="1103085"/>
            <a:ext cx="9231085" cy="477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aaa33aa719c25a81abc87b690b124fb - Photo Gallery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t="9256" r="12143" b="8924"/>
          <a:stretch/>
        </p:blipFill>
        <p:spPr>
          <a:xfrm>
            <a:off x="1446726" y="879239"/>
            <a:ext cx="9216572" cy="537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aaa33aa719c25a81abc87b690b124fb - Photo Gallery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2" t="23630" r="11786" b="4943"/>
          <a:stretch/>
        </p:blipFill>
        <p:spPr>
          <a:xfrm>
            <a:off x="1312826" y="974501"/>
            <a:ext cx="9274630" cy="46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11490" y="2472745"/>
            <a:ext cx="8064500" cy="14166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_tradnl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ill Sans MT" pitchFamily="34" charset="0"/>
              </a:rPr>
              <a:t>Situación Actual del Turismo Sostenible en El Salvador</a:t>
            </a:r>
            <a:endParaRPr lang="es-ES_tradnl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154" y="739548"/>
            <a:ext cx="8064500" cy="4308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_tradn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ill Sans MT" pitchFamily="34" charset="0"/>
              </a:rPr>
              <a:t>Situación Actual del Turismo Sostenible en El Salvador</a:t>
            </a:r>
            <a:endParaRPr lang="es-ES_tradnl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ill Sans MT" pitchFamily="34" charset="0"/>
            </a:endParaRPr>
          </a:p>
        </p:txBody>
      </p:sp>
      <p:sp>
        <p:nvSpPr>
          <p:cNvPr id="567299" name="Text Box 3"/>
          <p:cNvSpPr txBox="1">
            <a:spLocks noChangeArrowheads="1"/>
          </p:cNvSpPr>
          <p:nvPr/>
        </p:nvSpPr>
        <p:spPr bwMode="auto">
          <a:xfrm>
            <a:off x="2286000" y="1792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GT" sz="1800"/>
          </a:p>
        </p:txBody>
      </p:sp>
      <p:sp>
        <p:nvSpPr>
          <p:cNvPr id="567302" name="Text Box 6"/>
          <p:cNvSpPr txBox="1">
            <a:spLocks noChangeArrowheads="1"/>
          </p:cNvSpPr>
          <p:nvPr/>
        </p:nvSpPr>
        <p:spPr bwMode="auto">
          <a:xfrm>
            <a:off x="4481513" y="37338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GT" sz="1800"/>
          </a:p>
        </p:txBody>
      </p:sp>
      <p:pic>
        <p:nvPicPr>
          <p:cNvPr id="69638" name="Picture 2" descr="slidesho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813" y="-26454100"/>
            <a:ext cx="54673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4" descr="slideshow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4213" y="-26301700"/>
            <a:ext cx="54673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03787"/>
              </p:ext>
            </p:extLst>
          </p:nvPr>
        </p:nvGraphicFramePr>
        <p:xfrm>
          <a:off x="6501284" y="1359453"/>
          <a:ext cx="5385916" cy="2741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1860"/>
                <a:gridCol w="3334056"/>
              </a:tblGrid>
              <a:tr h="33479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Región</a:t>
                      </a:r>
                      <a:endParaRPr lang="es-S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Departamentos </a:t>
                      </a:r>
                      <a:endParaRPr lang="es-S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048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Occidental</a:t>
                      </a:r>
                      <a:endParaRPr lang="es-S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>
                          <a:effectLst/>
                        </a:rPr>
                        <a:t>Santa Ana, Ahuachapán, y Sonsonate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048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Central</a:t>
                      </a:r>
                      <a:endParaRPr lang="es-S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>
                          <a:effectLst/>
                        </a:rPr>
                        <a:t>La Libertad, San Salvador, Chalatenango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048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Paracentral</a:t>
                      </a:r>
                      <a:endParaRPr lang="es-S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>
                          <a:effectLst/>
                        </a:rPr>
                        <a:t>Cabañas, La Paz, Cuscatlán, San Vicente, y Usulután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479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Oriental</a:t>
                      </a:r>
                      <a:endParaRPr lang="es-S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San Miguel, Morazán y La Unión</a:t>
                      </a:r>
                      <a:endParaRPr lang="es-S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" name="Imagen 8" descr="Recorte de pantalla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04" y="1271610"/>
            <a:ext cx="3809427" cy="49243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7" t="45017" r="3527" b="18221"/>
          <a:stretch/>
        </p:blipFill>
        <p:spPr>
          <a:xfrm>
            <a:off x="7598390" y="4289532"/>
            <a:ext cx="3191704" cy="2150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1255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72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673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299" grpId="0" autoUpdateAnimBg="0"/>
      <p:bldP spid="56730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439438" y="1094943"/>
            <a:ext cx="4919726" cy="430887"/>
          </a:xfrm>
        </p:spPr>
        <p:txBody>
          <a:bodyPr>
            <a:noAutofit/>
          </a:bodyPr>
          <a:lstStyle/>
          <a:p>
            <a:pPr algn="ctr"/>
            <a:r>
              <a:rPr lang="en-US" altLang="es-GT" sz="2000" b="1" dirty="0" err="1" smtClean="0">
                <a:solidFill>
                  <a:srgbClr val="002060"/>
                </a:solidFill>
                <a:ea typeface="Gill Sans MT" panose="020B0502020104020203" pitchFamily="34" charset="0"/>
                <a:cs typeface="Gill Sans MT" panose="020B0502020104020203" pitchFamily="34" charset="0"/>
              </a:rPr>
              <a:t>Realización</a:t>
            </a:r>
            <a:r>
              <a:rPr lang="en-US" altLang="es-GT" sz="2000" b="1" dirty="0" smtClean="0">
                <a:solidFill>
                  <a:srgbClr val="002060"/>
                </a:solidFill>
                <a:ea typeface="Gill Sans MT" panose="020B0502020104020203" pitchFamily="34" charset="0"/>
                <a:cs typeface="Gill Sans MT" panose="020B0502020104020203" pitchFamily="34" charset="0"/>
              </a:rPr>
              <a:t> de </a:t>
            </a:r>
            <a:r>
              <a:rPr lang="en-US" altLang="es-GT" sz="2400" b="1" dirty="0" smtClean="0">
                <a:solidFill>
                  <a:srgbClr val="002060"/>
                </a:solidFill>
                <a:ea typeface="Gill Sans MT" panose="020B0502020104020203" pitchFamily="34" charset="0"/>
                <a:cs typeface="Gill Sans MT" panose="020B0502020104020203" pitchFamily="34" charset="0"/>
              </a:rPr>
              <a:t>8 </a:t>
            </a:r>
            <a:r>
              <a:rPr lang="en-US" altLang="es-GT" sz="2400" b="1" dirty="0" err="1" smtClean="0">
                <a:solidFill>
                  <a:srgbClr val="002060"/>
                </a:solidFill>
                <a:ea typeface="Gill Sans MT" panose="020B0502020104020203" pitchFamily="34" charset="0"/>
                <a:cs typeface="Gill Sans MT" panose="020B0502020104020203" pitchFamily="34" charset="0"/>
              </a:rPr>
              <a:t>Talleres</a:t>
            </a:r>
            <a:r>
              <a:rPr lang="en-US" altLang="es-GT" sz="2400" b="1" dirty="0" smtClean="0">
                <a:solidFill>
                  <a:srgbClr val="002060"/>
                </a:solidFill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altLang="es-GT" sz="2000" b="1" dirty="0" smtClean="0">
                <a:solidFill>
                  <a:srgbClr val="002060"/>
                </a:solidFill>
                <a:ea typeface="Gill Sans MT" panose="020B0502020104020203" pitchFamily="34" charset="0"/>
                <a:cs typeface="Gill Sans MT" panose="020B0502020104020203" pitchFamily="34" charset="0"/>
              </a:rPr>
              <a:t>a </a:t>
            </a:r>
            <a:r>
              <a:rPr lang="en-US" altLang="es-GT" sz="2000" b="1" dirty="0" err="1" smtClean="0">
                <a:solidFill>
                  <a:srgbClr val="002060"/>
                </a:solidFill>
                <a:ea typeface="Gill Sans MT" panose="020B0502020104020203" pitchFamily="34" charset="0"/>
                <a:cs typeface="Gill Sans MT" panose="020B0502020104020203" pitchFamily="34" charset="0"/>
              </a:rPr>
              <a:t>nivel</a:t>
            </a:r>
            <a:r>
              <a:rPr lang="en-US" altLang="es-GT" sz="2000" b="1" dirty="0" smtClean="0">
                <a:solidFill>
                  <a:srgbClr val="002060"/>
                </a:solidFill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altLang="es-GT" sz="2000" b="1" dirty="0" err="1" smtClean="0">
                <a:solidFill>
                  <a:srgbClr val="002060"/>
                </a:solidFill>
                <a:ea typeface="Gill Sans MT" panose="020B0502020104020203" pitchFamily="34" charset="0"/>
                <a:cs typeface="Gill Sans MT" panose="020B0502020104020203" pitchFamily="34" charset="0"/>
              </a:rPr>
              <a:t>nacional</a:t>
            </a:r>
            <a:endParaRPr lang="en-US" altLang="es-GT" sz="2000" b="1" dirty="0">
              <a:solidFill>
                <a:srgbClr val="002060"/>
              </a:solidFill>
              <a:ea typeface="Gill Sans MT" panose="020B0502020104020203" pitchFamily="34" charset="0"/>
              <a:cs typeface="Gill Sans MT" panose="020B0502020104020203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094072"/>
              </p:ext>
            </p:extLst>
          </p:nvPr>
        </p:nvGraphicFramePr>
        <p:xfrm>
          <a:off x="450761" y="966157"/>
          <a:ext cx="5383367" cy="338232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000593"/>
                <a:gridCol w="1428731"/>
                <a:gridCol w="1885734"/>
                <a:gridCol w="1068309"/>
              </a:tblGrid>
              <a:tr h="30194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1" u="none" strike="noStrike" dirty="0">
                          <a:effectLst/>
                        </a:rPr>
                        <a:t>Fecha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1" u="none" strike="noStrike" dirty="0">
                          <a:effectLst/>
                        </a:rPr>
                        <a:t>Lugar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1" u="none" strike="noStrike" dirty="0">
                          <a:effectLst/>
                        </a:rPr>
                        <a:t>Departamentos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1" u="none" strike="noStrike" dirty="0">
                          <a:effectLst/>
                        </a:rPr>
                        <a:t>Región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189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>
                          <a:effectLst/>
                        </a:rPr>
                        <a:t>07-nov-17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effectLst/>
                        </a:rPr>
                        <a:t>Apaneca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effectLst/>
                        </a:rPr>
                        <a:t>Sonsonate, Ahuachapán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effectLst/>
                        </a:rPr>
                        <a:t>Occidental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194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effectLst/>
                        </a:rPr>
                        <a:t>08-nov-17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effectLst/>
                        </a:rPr>
                        <a:t>Metapán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effectLst/>
                        </a:rPr>
                        <a:t>Santa Ana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effectLst/>
                        </a:rPr>
                        <a:t>Occidental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194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effectLst/>
                        </a:rPr>
                        <a:t>09-nov-17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>
                          <a:effectLst/>
                        </a:rPr>
                        <a:t>La Palma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effectLst/>
                        </a:rPr>
                        <a:t>Chalatenango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effectLst/>
                        </a:rPr>
                        <a:t>Central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14299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effectLst/>
                        </a:rPr>
                        <a:t>10-nov-17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effectLst/>
                        </a:rPr>
                        <a:t>Suchitoto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effectLst/>
                        </a:rPr>
                        <a:t>Cuscatlán, San Vicente, San Salvador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effectLst/>
                        </a:rPr>
                        <a:t>Paracentral, Central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194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effectLst/>
                        </a:rPr>
                        <a:t>15-nov-17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effectLst/>
                        </a:rPr>
                        <a:t>La Libertad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effectLst/>
                        </a:rPr>
                        <a:t>La Libertad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effectLst/>
                        </a:rPr>
                        <a:t>Central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194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effectLst/>
                        </a:rPr>
                        <a:t>22-nov-17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effectLst/>
                        </a:rPr>
                        <a:t>La Unión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effectLst/>
                        </a:rPr>
                        <a:t>La Unión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effectLst/>
                        </a:rPr>
                        <a:t>Oriental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916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effectLst/>
                        </a:rPr>
                        <a:t>23-nov-17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 err="1" smtClean="0">
                          <a:effectLst/>
                        </a:rPr>
                        <a:t>Arambala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>
                          <a:effectLst/>
                        </a:rPr>
                        <a:t>Morazán, San Miguel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effectLst/>
                        </a:rPr>
                        <a:t>Oriental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194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effectLst/>
                        </a:rPr>
                        <a:t>28-nov-17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effectLst/>
                        </a:rPr>
                        <a:t>Jiquilisco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>
                          <a:effectLst/>
                        </a:rPr>
                        <a:t>Usulután, La Paz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>
                          <a:effectLst/>
                        </a:rPr>
                        <a:t>Paracentral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" t="12019" r="8308" b="3850"/>
          <a:stretch/>
        </p:blipFill>
        <p:spPr>
          <a:xfrm>
            <a:off x="8345510" y="4498039"/>
            <a:ext cx="3756338" cy="21088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1"/>
          <a:stretch/>
        </p:blipFill>
        <p:spPr>
          <a:xfrm>
            <a:off x="154547" y="4469774"/>
            <a:ext cx="3438659" cy="2137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"/>
          <a:stretch/>
        </p:blipFill>
        <p:spPr>
          <a:xfrm>
            <a:off x="4204237" y="4498039"/>
            <a:ext cx="3530242" cy="213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2" r="1737" b="21690"/>
          <a:stretch/>
        </p:blipFill>
        <p:spPr>
          <a:xfrm>
            <a:off x="6977344" y="1853625"/>
            <a:ext cx="3843914" cy="1878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518061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2400" y="1030310"/>
            <a:ext cx="9303657" cy="813004"/>
          </a:xfrm>
        </p:spPr>
        <p:txBody>
          <a:bodyPr>
            <a:normAutofit fontScale="90000"/>
          </a:bodyPr>
          <a:lstStyle/>
          <a:p>
            <a:r>
              <a:rPr lang="es-SV" b="1" dirty="0" smtClean="0">
                <a:solidFill>
                  <a:srgbClr val="002060"/>
                </a:solidFill>
              </a:rPr>
              <a:t>Conceptualización del Turismo Sostenible</a:t>
            </a:r>
            <a:endParaRPr lang="es-SV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s://www.enclaveformacion.com/wp-content/uploads/2015/11/curso-turismo-sostenible-y-desarrollo-loc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43" y="2076333"/>
            <a:ext cx="5452570" cy="408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3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4AD613-BE2D-48B6-AD9B-2FB7352C0959}" type="slidenum">
              <a:rPr lang="en-US" altLang="es-SV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s-SV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4" name="5 CuadroTexto"/>
          <p:cNvSpPr txBox="1">
            <a:spLocks noChangeArrowheads="1"/>
          </p:cNvSpPr>
          <p:nvPr/>
        </p:nvSpPr>
        <p:spPr bwMode="auto">
          <a:xfrm>
            <a:off x="4940927" y="5962013"/>
            <a:ext cx="48862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GT" sz="2400" b="1" dirty="0">
                <a:solidFill>
                  <a:schemeClr val="bg1"/>
                </a:solidFill>
                <a:latin typeface="Arial" panose="020B0604020202020204" pitchFamily="34" charset="0"/>
              </a:rPr>
              <a:t>USO EFICIENTE DE RECURSOS</a:t>
            </a:r>
            <a:endParaRPr lang="es-VE" altLang="es-GT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899812"/>
              </p:ext>
            </p:extLst>
          </p:nvPr>
        </p:nvGraphicFramePr>
        <p:xfrm>
          <a:off x="6813191" y="2631276"/>
          <a:ext cx="4876533" cy="3527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634321"/>
              </p:ext>
            </p:extLst>
          </p:nvPr>
        </p:nvGraphicFramePr>
        <p:xfrm>
          <a:off x="361296" y="992244"/>
          <a:ext cx="6271324" cy="320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064" y="343692"/>
            <a:ext cx="3537397" cy="1989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2915" b="10089"/>
          <a:stretch/>
        </p:blipFill>
        <p:spPr>
          <a:xfrm>
            <a:off x="1660253" y="4277022"/>
            <a:ext cx="3306432" cy="23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160030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1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9688E7-7C45-46DA-A60D-2AB9070FF967}" type="slidenum">
              <a:rPr lang="en-US" altLang="es-SV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s-SV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128" y="824248"/>
            <a:ext cx="6933712" cy="566670"/>
          </a:xfrm>
        </p:spPr>
        <p:txBody>
          <a:bodyPr>
            <a:normAutofit/>
          </a:bodyPr>
          <a:lstStyle/>
          <a:p>
            <a:r>
              <a:rPr lang="es-SV" sz="2400" b="1" dirty="0" smtClean="0">
                <a:solidFill>
                  <a:srgbClr val="7030A0"/>
                </a:solidFill>
              </a:rPr>
              <a:t>Resultados Ámbito Sociedad y Patrimonio, por Regiones</a:t>
            </a:r>
            <a:endParaRPr lang="es-SV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872303"/>
              </p:ext>
            </p:extLst>
          </p:nvPr>
        </p:nvGraphicFramePr>
        <p:xfrm>
          <a:off x="553791" y="1535839"/>
          <a:ext cx="5061397" cy="3042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425371"/>
              </p:ext>
            </p:extLst>
          </p:nvPr>
        </p:nvGraphicFramePr>
        <p:xfrm>
          <a:off x="6362163" y="1535839"/>
          <a:ext cx="4998564" cy="3042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ángulo 4"/>
          <p:cNvSpPr/>
          <p:nvPr/>
        </p:nvSpPr>
        <p:spPr>
          <a:xfrm>
            <a:off x="242552" y="5083955"/>
            <a:ext cx="56838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Política </a:t>
            </a:r>
            <a:r>
              <a:rPr lang="es-SV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que fomente el respeto y contribución a la cultura local</a:t>
            </a:r>
            <a:r>
              <a:rPr lang="es-SV" sz="1600" dirty="0"/>
              <a:t> </a:t>
            </a:r>
            <a:endParaRPr lang="es-SV" sz="1600" dirty="0" smtClean="0"/>
          </a:p>
          <a:p>
            <a:r>
              <a:rPr lang="es-SV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Analiza </a:t>
            </a:r>
            <a:r>
              <a:rPr lang="es-SV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el sentir de las comunidades </a:t>
            </a:r>
            <a:r>
              <a:rPr lang="es-SV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hacia </a:t>
            </a:r>
            <a:r>
              <a:rPr lang="es-SV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la Institución/Empresa turística y hacia el turismo.</a:t>
            </a:r>
            <a:r>
              <a:rPr lang="es-SV" sz="1600" dirty="0"/>
              <a:t> </a:t>
            </a:r>
            <a:endParaRPr lang="es-SV" sz="1600" dirty="0" smtClean="0"/>
          </a:p>
          <a:p>
            <a:r>
              <a:rPr lang="es-SV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Implementa </a:t>
            </a:r>
            <a:r>
              <a:rPr lang="es-SV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programas de capacitación </a:t>
            </a:r>
            <a:r>
              <a:rPr lang="es-SV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permanente</a:t>
            </a:r>
            <a:endParaRPr lang="es-SV" sz="1600" dirty="0"/>
          </a:p>
        </p:txBody>
      </p:sp>
      <p:sp>
        <p:nvSpPr>
          <p:cNvPr id="8" name="Rectángulo 7"/>
          <p:cNvSpPr/>
          <p:nvPr/>
        </p:nvSpPr>
        <p:spPr>
          <a:xfrm>
            <a:off x="6108879" y="4879023"/>
            <a:ext cx="57525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Política </a:t>
            </a:r>
            <a:r>
              <a:rPr lang="es-SV" b="1" dirty="0">
                <a:solidFill>
                  <a:srgbClr val="000000"/>
                </a:solidFill>
                <a:latin typeface="Calibri" panose="020F0502020204030204" pitchFamily="34" charset="0"/>
              </a:rPr>
              <a:t>de Contratación </a:t>
            </a:r>
            <a:r>
              <a:rPr lang="es-SV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 </a:t>
            </a:r>
            <a:r>
              <a:rPr lang="es-SV" b="1" dirty="0">
                <a:solidFill>
                  <a:srgbClr val="000000"/>
                </a:solidFill>
                <a:latin typeface="Calibri" panose="020F0502020204030204" pitchFamily="34" charset="0"/>
              </a:rPr>
              <a:t>equidad de género, </a:t>
            </a:r>
            <a:r>
              <a:rPr lang="es-SV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personas </a:t>
            </a:r>
            <a:r>
              <a:rPr lang="es-SV" b="1" dirty="0">
                <a:solidFill>
                  <a:srgbClr val="000000"/>
                </a:solidFill>
                <a:latin typeface="Calibri" panose="020F0502020204030204" pitchFamily="34" charset="0"/>
              </a:rPr>
              <a:t>con capacidades especiales, entre otras</a:t>
            </a:r>
            <a:r>
              <a:rPr lang="es-SV" dirty="0"/>
              <a:t> </a:t>
            </a:r>
            <a:endParaRPr lang="es-SV" dirty="0" smtClean="0"/>
          </a:p>
          <a:p>
            <a:r>
              <a:rPr lang="es-SV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 </a:t>
            </a:r>
            <a:r>
              <a:rPr lang="es-SV" b="1" dirty="0">
                <a:solidFill>
                  <a:srgbClr val="000000"/>
                </a:solidFill>
                <a:latin typeface="Calibri" panose="020F0502020204030204" pitchFamily="34" charset="0"/>
              </a:rPr>
              <a:t>Institución/Empresa, ayuda al turista a conocer los códigos de conducta que encontrará en la localidad que visita</a:t>
            </a:r>
            <a:r>
              <a:rPr lang="es-S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1287591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C173B5-5ED9-4BC5-B220-40A779B217E5}" type="slidenum">
              <a:rPr lang="en-US" altLang="es-SV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s-SV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627693"/>
              </p:ext>
            </p:extLst>
          </p:nvPr>
        </p:nvGraphicFramePr>
        <p:xfrm>
          <a:off x="466859" y="1419221"/>
          <a:ext cx="5422006" cy="3114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033086"/>
              </p:ext>
            </p:extLst>
          </p:nvPr>
        </p:nvGraphicFramePr>
        <p:xfrm>
          <a:off x="6385775" y="1419220"/>
          <a:ext cx="4921875" cy="3114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45128" y="824248"/>
            <a:ext cx="6933712" cy="566670"/>
          </a:xfrm>
        </p:spPr>
        <p:txBody>
          <a:bodyPr>
            <a:normAutofit/>
          </a:bodyPr>
          <a:lstStyle/>
          <a:p>
            <a:r>
              <a:rPr lang="es-SV" sz="2400" b="1" dirty="0" smtClean="0">
                <a:solidFill>
                  <a:srgbClr val="7030A0"/>
                </a:solidFill>
              </a:rPr>
              <a:t>Resultados Ámbito Sociedad y Patrimonio, por Regiones</a:t>
            </a:r>
            <a:endParaRPr lang="es-SV" sz="2400" b="1" dirty="0">
              <a:solidFill>
                <a:srgbClr val="7030A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5532" y="4784587"/>
            <a:ext cx="5724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Participan </a:t>
            </a:r>
            <a:r>
              <a:rPr lang="es-SV" b="1" dirty="0">
                <a:solidFill>
                  <a:srgbClr val="000000"/>
                </a:solidFill>
                <a:latin typeface="Calibri" panose="020F0502020204030204" pitchFamily="34" charset="0"/>
              </a:rPr>
              <a:t>en procesos de rescate y enriquecimiento cultural</a:t>
            </a:r>
            <a:r>
              <a:rPr lang="es-SV" dirty="0"/>
              <a:t> </a:t>
            </a:r>
            <a:endParaRPr lang="es-SV" dirty="0" smtClean="0"/>
          </a:p>
          <a:p>
            <a:r>
              <a:rPr lang="es-SV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Financian </a:t>
            </a:r>
            <a:r>
              <a:rPr lang="es-SV" b="1" dirty="0">
                <a:solidFill>
                  <a:srgbClr val="000000"/>
                </a:solidFill>
                <a:latin typeface="Calibri" panose="020F0502020204030204" pitchFamily="34" charset="0"/>
              </a:rPr>
              <a:t>la preservación de los conocimientos tradicionales y ancestrales</a:t>
            </a:r>
            <a:r>
              <a:rPr lang="es-SV" dirty="0"/>
              <a:t> </a:t>
            </a:r>
            <a:endParaRPr lang="es-SV" dirty="0" smtClean="0"/>
          </a:p>
          <a:p>
            <a:r>
              <a:rPr lang="es-SV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Programa </a:t>
            </a:r>
            <a:r>
              <a:rPr lang="es-SV" b="1" dirty="0">
                <a:solidFill>
                  <a:srgbClr val="000000"/>
                </a:solidFill>
                <a:latin typeface="Calibri" panose="020F0502020204030204" pitchFamily="34" charset="0"/>
              </a:rPr>
              <a:t>encuentros para que el </a:t>
            </a:r>
            <a:r>
              <a:rPr lang="es-SV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visitante disfrute </a:t>
            </a:r>
            <a:r>
              <a:rPr lang="es-SV" b="1" dirty="0">
                <a:solidFill>
                  <a:srgbClr val="000000"/>
                </a:solidFill>
                <a:latin typeface="Calibri" panose="020F0502020204030204" pitchFamily="34" charset="0"/>
              </a:rPr>
              <a:t>del patrimonio cultural local</a:t>
            </a:r>
            <a:r>
              <a:rPr lang="es-SV" dirty="0"/>
              <a:t>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385775" y="5014050"/>
            <a:ext cx="5050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b="1" dirty="0">
                <a:solidFill>
                  <a:srgbClr val="000000"/>
                </a:solidFill>
                <a:latin typeface="Calibri" panose="020F0502020204030204" pitchFamily="34" charset="0"/>
              </a:rPr>
              <a:t>Promueva el conocimiento sobre la producción artesanal de la zona,</a:t>
            </a:r>
            <a:r>
              <a:rPr lang="es-SV" dirty="0"/>
              <a:t> </a:t>
            </a:r>
            <a:endParaRPr lang="es-SV" dirty="0" smtClean="0"/>
          </a:p>
          <a:p>
            <a:r>
              <a:rPr lang="es-SV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Promueve </a:t>
            </a:r>
            <a:r>
              <a:rPr lang="es-SV" b="1" dirty="0">
                <a:solidFill>
                  <a:srgbClr val="000000"/>
                </a:solidFill>
                <a:latin typeface="Calibri" panose="020F0502020204030204" pitchFamily="34" charset="0"/>
              </a:rPr>
              <a:t>espacios que permitan el intercambio cultural</a:t>
            </a:r>
            <a:r>
              <a:rPr lang="es-S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3533903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989D21-7B19-4126-BB81-5849E5126F3E}" type="slidenum">
              <a:rPr lang="en-US" altLang="es-SV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s-SV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30" name="8 CuadroTexto"/>
          <p:cNvSpPr txBox="1">
            <a:spLocks noChangeArrowheads="1"/>
          </p:cNvSpPr>
          <p:nvPr/>
        </p:nvSpPr>
        <p:spPr bwMode="auto">
          <a:xfrm>
            <a:off x="2465030" y="792355"/>
            <a:ext cx="72877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GT" sz="2800" b="1" dirty="0">
                <a:solidFill>
                  <a:schemeClr val="bg1"/>
                </a:solidFill>
                <a:latin typeface="Arial" panose="020B0604020202020204" pitchFamily="34" charset="0"/>
              </a:rPr>
              <a:t>VALORIZACIÓN  DE LA CULTURA LOCAL</a:t>
            </a:r>
            <a:endParaRPr lang="es-VE" altLang="es-GT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362443"/>
              </p:ext>
            </p:extLst>
          </p:nvPr>
        </p:nvGraphicFramePr>
        <p:xfrm>
          <a:off x="3078488" y="940159"/>
          <a:ext cx="6060784" cy="4803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193472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56F028-E613-46AA-B8DD-2C402DED9A48}" type="slidenum">
              <a:rPr lang="en-US" altLang="es-SV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s-SV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2449335" y="879954"/>
            <a:ext cx="7544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GT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Resultados Ámbito Medio Ambiente, por Regiones</a:t>
            </a:r>
            <a:endParaRPr lang="es-VE" altLang="es-GT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95113"/>
              </p:ext>
            </p:extLst>
          </p:nvPr>
        </p:nvGraphicFramePr>
        <p:xfrm>
          <a:off x="435736" y="1589462"/>
          <a:ext cx="5411272" cy="293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889494"/>
              </p:ext>
            </p:extLst>
          </p:nvPr>
        </p:nvGraphicFramePr>
        <p:xfrm>
          <a:off x="6221671" y="1589462"/>
          <a:ext cx="5201890" cy="299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ángulo 7"/>
          <p:cNvSpPr/>
          <p:nvPr/>
        </p:nvSpPr>
        <p:spPr>
          <a:xfrm>
            <a:off x="435736" y="4830180"/>
            <a:ext cx="5411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b="1" dirty="0">
                <a:solidFill>
                  <a:srgbClr val="000000"/>
                </a:solidFill>
                <a:latin typeface="Calibri" panose="020F0502020204030204" pitchFamily="34" charset="0"/>
              </a:rPr>
              <a:t>Promueva </a:t>
            </a:r>
            <a:r>
              <a:rPr lang="es-SV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 plantación de árboles nativos</a:t>
            </a:r>
            <a:r>
              <a:rPr lang="es-SV" dirty="0" smtClean="0"/>
              <a:t> </a:t>
            </a:r>
          </a:p>
          <a:p>
            <a:r>
              <a:rPr lang="es-SV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Utiliza Aires Acondicionados Eficientes en sus habitaciones y unidades de transporte </a:t>
            </a:r>
            <a:endParaRPr lang="es-SV" dirty="0"/>
          </a:p>
        </p:txBody>
      </p:sp>
      <p:sp>
        <p:nvSpPr>
          <p:cNvPr id="9" name="Rectángulo 8"/>
          <p:cNvSpPr/>
          <p:nvPr/>
        </p:nvSpPr>
        <p:spPr>
          <a:xfrm>
            <a:off x="6259758" y="4895662"/>
            <a:ext cx="5411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Fomenta el ahorro en el consumo</a:t>
            </a:r>
          </a:p>
          <a:p>
            <a:r>
              <a:rPr lang="es-SV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Reutiliza las aguas grises</a:t>
            </a:r>
          </a:p>
          <a:p>
            <a:r>
              <a:rPr lang="es-SV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Dispone de sistema de captación de agua lluvia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30321696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4B8CFC-5D22-448E-9147-35981FB0D54E}" type="slidenum">
              <a:rPr lang="en-US" altLang="es-SV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s-SV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6" name="5 CuadroTexto"/>
          <p:cNvSpPr txBox="1">
            <a:spLocks noChangeArrowheads="1"/>
          </p:cNvSpPr>
          <p:nvPr/>
        </p:nvSpPr>
        <p:spPr bwMode="auto">
          <a:xfrm>
            <a:off x="2430945" y="1082654"/>
            <a:ext cx="55562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GT" sz="2400" b="1" dirty="0">
                <a:solidFill>
                  <a:schemeClr val="bg1"/>
                </a:solidFill>
                <a:latin typeface="Arial" panose="020B0604020202020204" pitchFamily="34" charset="0"/>
              </a:rPr>
              <a:t>SATISFACCIÓN DE LOS VISITANTES</a:t>
            </a:r>
            <a:endParaRPr lang="es-VE" altLang="es-GT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575030"/>
              </p:ext>
            </p:extLst>
          </p:nvPr>
        </p:nvGraphicFramePr>
        <p:xfrm>
          <a:off x="605307" y="1544319"/>
          <a:ext cx="4956219" cy="296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015956"/>
              </p:ext>
            </p:extLst>
          </p:nvPr>
        </p:nvGraphicFramePr>
        <p:xfrm>
          <a:off x="6788726" y="1544319"/>
          <a:ext cx="4892411" cy="267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3 CuadroTexto"/>
          <p:cNvSpPr txBox="1">
            <a:spLocks noChangeArrowheads="1"/>
          </p:cNvSpPr>
          <p:nvPr/>
        </p:nvSpPr>
        <p:spPr bwMode="auto">
          <a:xfrm>
            <a:off x="2449335" y="892833"/>
            <a:ext cx="7544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GT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Resultados Ámbito Medio Ambiente, por Regiones</a:t>
            </a:r>
            <a:endParaRPr lang="es-VE" altLang="es-GT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579021"/>
              </p:ext>
            </p:extLst>
          </p:nvPr>
        </p:nvGraphicFramePr>
        <p:xfrm>
          <a:off x="605307" y="4966051"/>
          <a:ext cx="4842456" cy="101536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842456"/>
              </a:tblGrid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1" u="none" strike="noStrike" dirty="0">
                          <a:effectLst/>
                        </a:rPr>
                        <a:t>Ahorro en </a:t>
                      </a:r>
                      <a:r>
                        <a:rPr lang="es-SV" sz="1800" b="1" u="none" strike="noStrike" dirty="0" smtClean="0">
                          <a:effectLst/>
                        </a:rPr>
                        <a:t>Consumo (Uso de ventiladores, apagar luces y AC, uso de ventilación natural)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1" u="none" strike="noStrike" dirty="0">
                          <a:effectLst/>
                        </a:rPr>
                        <a:t>Uso Energías Alternativas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257902"/>
              </p:ext>
            </p:extLst>
          </p:nvPr>
        </p:nvGraphicFramePr>
        <p:xfrm>
          <a:off x="7006107" y="4737451"/>
          <a:ext cx="4675030" cy="141160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675030"/>
              </a:tblGrid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Actividades que producen impactos negativos en las formas locales de vida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Buenas Practicas de Manejo de la Biodiversidad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Apoya esfuerzos de protección de la naturaleza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030971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56F028-E613-46AA-B8DD-2C402DED9A48}" type="slidenum">
              <a:rPr lang="en-US" altLang="es-SV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s-SV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854" name="5 CuadroTexto"/>
          <p:cNvSpPr txBox="1">
            <a:spLocks noChangeArrowheads="1"/>
          </p:cNvSpPr>
          <p:nvPr/>
        </p:nvSpPr>
        <p:spPr bwMode="auto">
          <a:xfrm>
            <a:off x="2289018" y="759519"/>
            <a:ext cx="46987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GT" sz="3600" b="1" dirty="0">
                <a:solidFill>
                  <a:schemeClr val="bg1"/>
                </a:solidFill>
                <a:latin typeface="Arial" panose="020B0604020202020204" pitchFamily="34" charset="0"/>
              </a:rPr>
              <a:t>INTEGRIDAD FÍSICA</a:t>
            </a:r>
            <a:endParaRPr lang="es-VE" altLang="es-GT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702606"/>
              </p:ext>
            </p:extLst>
          </p:nvPr>
        </p:nvGraphicFramePr>
        <p:xfrm>
          <a:off x="540913" y="1405850"/>
          <a:ext cx="5447763" cy="3072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339167"/>
              </p:ext>
            </p:extLst>
          </p:nvPr>
        </p:nvGraphicFramePr>
        <p:xfrm>
          <a:off x="6553199" y="1400499"/>
          <a:ext cx="4999150" cy="307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2449335" y="879954"/>
            <a:ext cx="7544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GT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Resultados Ámbito Medio Ambiente, por Regiones</a:t>
            </a:r>
            <a:endParaRPr lang="es-VE" altLang="es-GT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40913" y="4769199"/>
            <a:ext cx="5447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Conoce qué </a:t>
            </a:r>
            <a:r>
              <a:rPr lang="es-SV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ANP y PN hay </a:t>
            </a:r>
            <a:r>
              <a:rPr lang="es-SV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en su Región</a:t>
            </a:r>
            <a:r>
              <a:rPr lang="es-SV" sz="1600" dirty="0"/>
              <a:t> </a:t>
            </a:r>
            <a:endParaRPr lang="es-SV" sz="1600" dirty="0" smtClean="0"/>
          </a:p>
          <a:p>
            <a:r>
              <a:rPr lang="es-SV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Fomenta </a:t>
            </a:r>
            <a:r>
              <a:rPr lang="es-SV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la visitación a las ANP y PN, conoce qué servicios ofrecen.</a:t>
            </a:r>
            <a:r>
              <a:rPr lang="es-SV" sz="1600" dirty="0"/>
              <a:t> </a:t>
            </a:r>
            <a:endParaRPr lang="es-SV" sz="1600" dirty="0" smtClean="0"/>
          </a:p>
          <a:p>
            <a:r>
              <a:rPr lang="es-SV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Colabora </a:t>
            </a:r>
            <a:r>
              <a:rPr lang="es-SV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con actividades de protección y conservación de las ANP y PN.</a:t>
            </a:r>
            <a:r>
              <a:rPr lang="es-SV" sz="1600" dirty="0"/>
              <a:t> </a:t>
            </a:r>
            <a:endParaRPr lang="es-SV" sz="1600" dirty="0" smtClean="0"/>
          </a:p>
          <a:p>
            <a:r>
              <a:rPr lang="es-SV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Fomenta </a:t>
            </a:r>
            <a:r>
              <a:rPr lang="es-SV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la visitación a los Parques </a:t>
            </a:r>
            <a:r>
              <a:rPr lang="es-SV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del ISTU</a:t>
            </a:r>
            <a:r>
              <a:rPr lang="es-SV" sz="1600" dirty="0" smtClean="0"/>
              <a:t> </a:t>
            </a:r>
            <a:endParaRPr lang="es-SV" sz="1600" dirty="0"/>
          </a:p>
        </p:txBody>
      </p:sp>
      <p:sp>
        <p:nvSpPr>
          <p:cNvPr id="3" name="Rectángulo 2"/>
          <p:cNvSpPr/>
          <p:nvPr/>
        </p:nvSpPr>
        <p:spPr>
          <a:xfrm>
            <a:off x="6553199" y="4817413"/>
            <a:ext cx="49991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Problemas </a:t>
            </a:r>
            <a:r>
              <a:rPr lang="es-SV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de contaminación de nacimientos, ríos, lagos o lagunas</a:t>
            </a:r>
            <a:r>
              <a:rPr lang="es-SV" sz="1600" dirty="0"/>
              <a:t> </a:t>
            </a:r>
            <a:endParaRPr lang="es-SV" sz="1600" dirty="0" smtClean="0"/>
          </a:p>
          <a:p>
            <a:r>
              <a:rPr lang="es-SV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Problemas </a:t>
            </a:r>
            <a:r>
              <a:rPr lang="es-SV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de contaminación del aire</a:t>
            </a:r>
            <a:r>
              <a:rPr lang="es-SV" sz="1600" dirty="0"/>
              <a:t> </a:t>
            </a:r>
            <a:endParaRPr lang="es-SV" sz="1600" dirty="0" smtClean="0"/>
          </a:p>
          <a:p>
            <a:r>
              <a:rPr lang="es-SV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Realiza </a:t>
            </a:r>
            <a:r>
              <a:rPr lang="es-SV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buenas practicas de manejo para evitar la contaminación</a:t>
            </a:r>
            <a:r>
              <a:rPr lang="es-SV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0535487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4B8CFC-5D22-448E-9147-35981FB0D54E}" type="slidenum">
              <a:rPr lang="en-US" altLang="es-SV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s-SV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6" name="5 CuadroTexto"/>
          <p:cNvSpPr txBox="1">
            <a:spLocks noChangeArrowheads="1"/>
          </p:cNvSpPr>
          <p:nvPr/>
        </p:nvSpPr>
        <p:spPr bwMode="auto">
          <a:xfrm>
            <a:off x="2430945" y="1082654"/>
            <a:ext cx="55562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GT" sz="2400" b="1" dirty="0">
                <a:solidFill>
                  <a:schemeClr val="bg1"/>
                </a:solidFill>
                <a:latin typeface="Arial" panose="020B0604020202020204" pitchFamily="34" charset="0"/>
              </a:rPr>
              <a:t>SATISFACCIÓN DE LOS VISITANTES</a:t>
            </a:r>
            <a:endParaRPr lang="es-VE" altLang="es-GT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40853"/>
              </p:ext>
            </p:extLst>
          </p:nvPr>
        </p:nvGraphicFramePr>
        <p:xfrm>
          <a:off x="637045" y="1544319"/>
          <a:ext cx="48107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498283"/>
              </p:ext>
            </p:extLst>
          </p:nvPr>
        </p:nvGraphicFramePr>
        <p:xfrm>
          <a:off x="6331527" y="1544319"/>
          <a:ext cx="5029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2449335" y="879954"/>
            <a:ext cx="7544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GT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Resultados Ámbito Medio Ambiente, por Regiones</a:t>
            </a:r>
            <a:endParaRPr lang="es-VE" altLang="es-GT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23741" y="4998085"/>
            <a:ext cx="49240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b="1" dirty="0">
                <a:solidFill>
                  <a:srgbClr val="000000"/>
                </a:solidFill>
                <a:latin typeface="Calibri" panose="020F0502020204030204" pitchFamily="34" charset="0"/>
              </a:rPr>
              <a:t>Fomenta la Reducción</a:t>
            </a:r>
            <a:r>
              <a:rPr lang="es-SV" dirty="0"/>
              <a:t> </a:t>
            </a:r>
            <a:endParaRPr lang="es-SV" dirty="0" smtClean="0"/>
          </a:p>
          <a:p>
            <a:r>
              <a:rPr lang="es-SV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Fomenta </a:t>
            </a:r>
            <a:r>
              <a:rPr lang="es-SV" b="1" dirty="0">
                <a:solidFill>
                  <a:srgbClr val="000000"/>
                </a:solidFill>
                <a:latin typeface="Calibri" panose="020F0502020204030204" pitchFamily="34" charset="0"/>
              </a:rPr>
              <a:t>la Reutilización</a:t>
            </a:r>
            <a:r>
              <a:rPr lang="es-SV" dirty="0"/>
              <a:t> </a:t>
            </a:r>
            <a:endParaRPr lang="es-SV" dirty="0" smtClean="0"/>
          </a:p>
          <a:p>
            <a:r>
              <a:rPr lang="es-SV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Fomenta </a:t>
            </a:r>
            <a:r>
              <a:rPr lang="es-SV" b="1" dirty="0">
                <a:solidFill>
                  <a:srgbClr val="000000"/>
                </a:solidFill>
                <a:latin typeface="Calibri" panose="020F0502020204030204" pitchFamily="34" charset="0"/>
              </a:rPr>
              <a:t>el Reciclaje</a:t>
            </a:r>
            <a:r>
              <a:rPr lang="es-SV" dirty="0"/>
              <a:t>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331527" y="4833323"/>
            <a:ext cx="5029200" cy="923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b="1" dirty="0">
                <a:solidFill>
                  <a:srgbClr val="000000"/>
                </a:solidFill>
                <a:latin typeface="Calibri" panose="020F0502020204030204" pitchFamily="34" charset="0"/>
              </a:rPr>
              <a:t>Capacita a su personal en temas ambientales</a:t>
            </a:r>
            <a:r>
              <a:rPr lang="es-SV" dirty="0"/>
              <a:t> </a:t>
            </a:r>
            <a:r>
              <a:rPr lang="es-SV" b="1" dirty="0">
                <a:solidFill>
                  <a:srgbClr val="000000"/>
                </a:solidFill>
                <a:latin typeface="Calibri" panose="020F0502020204030204" pitchFamily="34" charset="0"/>
              </a:rPr>
              <a:t>Ofrece productos turísticos con sitios que muestren la riqueza natural de su Región</a:t>
            </a:r>
            <a:r>
              <a:rPr lang="es-S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319691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4B8CFC-5D22-448E-9147-35981FB0D54E}" type="slidenum">
              <a:rPr lang="en-US" altLang="es-SV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s-SV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6" name="5 CuadroTexto"/>
          <p:cNvSpPr txBox="1">
            <a:spLocks noChangeArrowheads="1"/>
          </p:cNvSpPr>
          <p:nvPr/>
        </p:nvSpPr>
        <p:spPr bwMode="auto">
          <a:xfrm>
            <a:off x="2430945" y="1082654"/>
            <a:ext cx="55562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GT" sz="2400" b="1" dirty="0">
                <a:solidFill>
                  <a:schemeClr val="bg1"/>
                </a:solidFill>
                <a:latin typeface="Arial" panose="020B0604020202020204" pitchFamily="34" charset="0"/>
              </a:rPr>
              <a:t>SATISFACCIÓN DE LOS VISITANTES</a:t>
            </a:r>
            <a:endParaRPr lang="es-VE" altLang="es-GT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2449335" y="879954"/>
            <a:ext cx="64499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GT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Resultados Ámbito Medio Ambiente, nivel Nacional</a:t>
            </a:r>
            <a:endParaRPr lang="es-VE" altLang="es-GT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539482"/>
              </p:ext>
            </p:extLst>
          </p:nvPr>
        </p:nvGraphicFramePr>
        <p:xfrm>
          <a:off x="3193769" y="1747019"/>
          <a:ext cx="5705532" cy="4020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4468322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3 CuadroTexto"/>
          <p:cNvSpPr txBox="1">
            <a:spLocks noChangeArrowheads="1"/>
          </p:cNvSpPr>
          <p:nvPr/>
        </p:nvSpPr>
        <p:spPr bwMode="auto">
          <a:xfrm>
            <a:off x="1983347" y="879954"/>
            <a:ext cx="78689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GT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Resultados Ámbito Economía y </a:t>
            </a:r>
            <a:r>
              <a:rPr lang="es-CR" altLang="es-GT" sz="20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Empresarialidad</a:t>
            </a:r>
            <a:r>
              <a:rPr lang="es-CR" altLang="es-GT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, por Regiones</a:t>
            </a:r>
            <a:endParaRPr lang="es-VE" altLang="es-GT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87993"/>
              </p:ext>
            </p:extLst>
          </p:nvPr>
        </p:nvGraphicFramePr>
        <p:xfrm>
          <a:off x="706190" y="1526254"/>
          <a:ext cx="4870361" cy="305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429625"/>
              </p:ext>
            </p:extLst>
          </p:nvPr>
        </p:nvGraphicFramePr>
        <p:xfrm>
          <a:off x="6913808" y="1526254"/>
          <a:ext cx="4831723" cy="2965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706190" y="4831069"/>
            <a:ext cx="4870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b="1" dirty="0">
                <a:solidFill>
                  <a:srgbClr val="000000"/>
                </a:solidFill>
                <a:latin typeface="Calibri" panose="020F0502020204030204" pitchFamily="34" charset="0"/>
              </a:rPr>
              <a:t>Disponen de </a:t>
            </a:r>
            <a:r>
              <a:rPr lang="es-SV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Política </a:t>
            </a:r>
            <a:r>
              <a:rPr lang="es-SV" b="1" dirty="0">
                <a:solidFill>
                  <a:srgbClr val="000000"/>
                </a:solidFill>
                <a:latin typeface="Calibri" panose="020F0502020204030204" pitchFamily="34" charset="0"/>
              </a:rPr>
              <a:t>de Servicio, Ambiental, Social, Seguridad)</a:t>
            </a:r>
            <a:r>
              <a:rPr lang="es-SV" dirty="0"/>
              <a:t> </a:t>
            </a:r>
            <a:endParaRPr lang="es-SV" dirty="0" smtClean="0"/>
          </a:p>
          <a:p>
            <a:r>
              <a:rPr lang="es-SV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Cuenta con </a:t>
            </a:r>
            <a:r>
              <a:rPr lang="es-SV" b="1" dirty="0">
                <a:solidFill>
                  <a:srgbClr val="000000"/>
                </a:solidFill>
                <a:latin typeface="Calibri" panose="020F0502020204030204" pitchFamily="34" charset="0"/>
              </a:rPr>
              <a:t>un Plan Estratégico y Plan de Acción orientado a la Sostenibilidad</a:t>
            </a:r>
            <a:r>
              <a:rPr lang="es-SV" dirty="0"/>
              <a:t>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913807" y="4769513"/>
            <a:ext cx="48317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Dispone de Procesos y Procedimientos </a:t>
            </a:r>
            <a:r>
              <a:rPr lang="es-SV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para </a:t>
            </a:r>
            <a:r>
              <a:rPr lang="es-SV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el desempeño de sus funciones</a:t>
            </a:r>
            <a:r>
              <a:rPr lang="es-SV" sz="1600" dirty="0"/>
              <a:t> </a:t>
            </a:r>
            <a:endParaRPr lang="es-SV" sz="1600" dirty="0" smtClean="0"/>
          </a:p>
          <a:p>
            <a:r>
              <a:rPr lang="es-SV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Responsabilidad </a:t>
            </a:r>
            <a:r>
              <a:rPr lang="es-SV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Social y Ambiental </a:t>
            </a:r>
            <a:r>
              <a:rPr lang="es-SV" sz="1600" dirty="0"/>
              <a:t> </a:t>
            </a:r>
            <a:endParaRPr lang="es-SV" sz="1600" dirty="0" smtClean="0"/>
          </a:p>
          <a:p>
            <a:r>
              <a:rPr lang="es-SV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Existen </a:t>
            </a:r>
            <a:r>
              <a:rPr lang="es-SV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canales de comunicación, de intercambio y de colaboración entre los proveedores, su institución / empresa y los clientes finales</a:t>
            </a:r>
            <a:r>
              <a:rPr lang="es-SV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237461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92" y="1046607"/>
            <a:ext cx="9002332" cy="535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5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3 CuadroTexto"/>
          <p:cNvSpPr txBox="1">
            <a:spLocks noChangeArrowheads="1"/>
          </p:cNvSpPr>
          <p:nvPr/>
        </p:nvSpPr>
        <p:spPr bwMode="auto">
          <a:xfrm>
            <a:off x="1983347" y="879954"/>
            <a:ext cx="78689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GT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Resultados Ámbito Economía y </a:t>
            </a:r>
            <a:r>
              <a:rPr lang="es-CR" altLang="es-GT" sz="20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Empresarialidad</a:t>
            </a:r>
            <a:r>
              <a:rPr lang="es-CR" altLang="es-GT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, por Regiones</a:t>
            </a:r>
            <a:endParaRPr lang="es-VE" altLang="es-GT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838681"/>
              </p:ext>
            </p:extLst>
          </p:nvPr>
        </p:nvGraphicFramePr>
        <p:xfrm>
          <a:off x="500129" y="1537541"/>
          <a:ext cx="5179453" cy="2918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482164"/>
              </p:ext>
            </p:extLst>
          </p:nvPr>
        </p:nvGraphicFramePr>
        <p:xfrm>
          <a:off x="6334259" y="1537540"/>
          <a:ext cx="5102180" cy="2918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500129" y="4598854"/>
            <a:ext cx="530824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Dispone </a:t>
            </a:r>
            <a:r>
              <a:rPr lang="es-SV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 </a:t>
            </a:r>
            <a:r>
              <a:rPr lang="es-SV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manuales de puestos y procedimientos para cada empleado</a:t>
            </a:r>
            <a:r>
              <a:rPr lang="es-SV" sz="1600" dirty="0"/>
              <a:t> </a:t>
            </a:r>
            <a:endParaRPr lang="es-SV" sz="1600" dirty="0" smtClean="0"/>
          </a:p>
          <a:p>
            <a:r>
              <a:rPr lang="es-SV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Dispone </a:t>
            </a:r>
            <a:r>
              <a:rPr lang="es-SV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de un Plan Integrado de Capacitación que contemple tanto el desarrollo profesional del equipo de trabajo, como la responsabilidad social y ambiental</a:t>
            </a:r>
            <a:r>
              <a:rPr lang="es-SV" sz="1600" dirty="0"/>
              <a:t> </a:t>
            </a:r>
            <a:endParaRPr lang="es-SV" sz="1600" dirty="0" smtClean="0"/>
          </a:p>
          <a:p>
            <a:r>
              <a:rPr lang="es-SV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Dispone </a:t>
            </a:r>
            <a:r>
              <a:rPr lang="es-SV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de un proceso de evaluación del desempeño</a:t>
            </a:r>
            <a:r>
              <a:rPr lang="es-SV" sz="1600" dirty="0"/>
              <a:t>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334259" y="4937110"/>
            <a:ext cx="5102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b="1" dirty="0">
                <a:solidFill>
                  <a:srgbClr val="000000"/>
                </a:solidFill>
                <a:latin typeface="Calibri" panose="020F0502020204030204" pitchFamily="34" charset="0"/>
              </a:rPr>
              <a:t>Dispone de un Sistema Financiero y Contable para el uso eficiente de los recursos</a:t>
            </a:r>
            <a:r>
              <a:rPr lang="es-SV" dirty="0"/>
              <a:t> </a:t>
            </a:r>
            <a:endParaRPr lang="es-SV" dirty="0" smtClean="0"/>
          </a:p>
          <a:p>
            <a:endParaRPr lang="es-SV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SV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Dispone </a:t>
            </a:r>
            <a:r>
              <a:rPr lang="es-SV" b="1" dirty="0">
                <a:solidFill>
                  <a:srgbClr val="000000"/>
                </a:solidFill>
                <a:latin typeface="Calibri" panose="020F0502020204030204" pitchFamily="34" charset="0"/>
              </a:rPr>
              <a:t>de un Presupuesto General y Específico.</a:t>
            </a:r>
            <a:r>
              <a:rPr lang="es-S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602568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3 CuadroTexto"/>
          <p:cNvSpPr txBox="1">
            <a:spLocks noChangeArrowheads="1"/>
          </p:cNvSpPr>
          <p:nvPr/>
        </p:nvSpPr>
        <p:spPr bwMode="auto">
          <a:xfrm>
            <a:off x="1983347" y="879954"/>
            <a:ext cx="78689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GT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Resultados Ámbito Economía y </a:t>
            </a:r>
            <a:r>
              <a:rPr lang="es-CR" altLang="es-GT" sz="20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Empresarialidad</a:t>
            </a:r>
            <a:r>
              <a:rPr lang="es-CR" altLang="es-GT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, por Regiones</a:t>
            </a:r>
            <a:endParaRPr lang="es-VE" altLang="es-GT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26320"/>
              </p:ext>
            </p:extLst>
          </p:nvPr>
        </p:nvGraphicFramePr>
        <p:xfrm>
          <a:off x="590282" y="1619515"/>
          <a:ext cx="5076422" cy="2991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620532"/>
              </p:ext>
            </p:extLst>
          </p:nvPr>
        </p:nvGraphicFramePr>
        <p:xfrm>
          <a:off x="6553200" y="1619516"/>
          <a:ext cx="5012028" cy="2991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590282" y="4950085"/>
            <a:ext cx="50764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Dispone de un Programa de Gestión de Seguridad Industrial, Ambiental y Empresarial.</a:t>
            </a:r>
            <a:r>
              <a:rPr lang="es-SV" sz="1600" dirty="0"/>
              <a:t> </a:t>
            </a:r>
            <a:endParaRPr lang="es-SV" sz="1600" dirty="0" smtClean="0"/>
          </a:p>
          <a:p>
            <a:endParaRPr lang="es-SV" sz="1600" dirty="0" smtClean="0"/>
          </a:p>
          <a:p>
            <a:r>
              <a:rPr lang="es-SV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Implementa </a:t>
            </a:r>
            <a:r>
              <a:rPr lang="es-SV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programas de capacitación en </a:t>
            </a:r>
            <a:r>
              <a:rPr lang="es-SV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seguridad, simulacros </a:t>
            </a:r>
            <a:r>
              <a:rPr lang="es-SV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y prácticas de seguridad.</a:t>
            </a:r>
            <a:r>
              <a:rPr lang="es-SV" sz="1600" dirty="0"/>
              <a:t>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553200" y="5040536"/>
            <a:ext cx="50120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Dispone de un Plan de Comunicación y de una Campaña de Publicidad de sus productos y servicios</a:t>
            </a:r>
            <a:r>
              <a:rPr lang="es-SV" sz="1600" dirty="0"/>
              <a:t> </a:t>
            </a:r>
            <a:endParaRPr lang="es-SV" sz="1600" dirty="0" smtClean="0"/>
          </a:p>
          <a:p>
            <a:endParaRPr lang="es-SV" sz="1600" dirty="0" smtClean="0"/>
          </a:p>
          <a:p>
            <a:r>
              <a:rPr lang="es-SV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Dispone </a:t>
            </a:r>
            <a:r>
              <a:rPr lang="es-SV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de un Plan de Mercadeo para sus productos y servicios.</a:t>
            </a:r>
            <a:r>
              <a:rPr lang="es-SV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057563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4B8CFC-5D22-448E-9147-35981FB0D54E}" type="slidenum">
              <a:rPr lang="en-US" altLang="es-SV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s-SV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6" name="5 CuadroTexto"/>
          <p:cNvSpPr txBox="1">
            <a:spLocks noChangeArrowheads="1"/>
          </p:cNvSpPr>
          <p:nvPr/>
        </p:nvSpPr>
        <p:spPr bwMode="auto">
          <a:xfrm>
            <a:off x="2430945" y="1082654"/>
            <a:ext cx="55562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GT" sz="2400" b="1" dirty="0">
                <a:solidFill>
                  <a:schemeClr val="bg1"/>
                </a:solidFill>
                <a:latin typeface="Arial" panose="020B0604020202020204" pitchFamily="34" charset="0"/>
              </a:rPr>
              <a:t>SATISFACCIÓN DE LOS VISITANTES</a:t>
            </a:r>
            <a:endParaRPr lang="es-VE" altLang="es-GT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1893194" y="879954"/>
            <a:ext cx="8100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GT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Resultados Ámbito Economía y </a:t>
            </a:r>
            <a:r>
              <a:rPr lang="es-CR" altLang="es-GT" sz="2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Empresarialidad</a:t>
            </a:r>
            <a:r>
              <a:rPr lang="es-CR" altLang="es-GT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, nivel Nacional</a:t>
            </a:r>
            <a:endParaRPr lang="es-VE" altLang="es-GT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929621"/>
              </p:ext>
            </p:extLst>
          </p:nvPr>
        </p:nvGraphicFramePr>
        <p:xfrm>
          <a:off x="2974101" y="1544319"/>
          <a:ext cx="5744895" cy="374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776112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4B8CFC-5D22-448E-9147-35981FB0D54E}" type="slidenum">
              <a:rPr lang="en-US" altLang="es-SV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s-SV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1888314" y="781249"/>
            <a:ext cx="8453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GT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Resultados Área Organizacional e Institucional, nivel Nacional, 2017</a:t>
            </a:r>
            <a:endParaRPr lang="es-VE" altLang="es-GT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416794"/>
              </p:ext>
            </p:extLst>
          </p:nvPr>
        </p:nvGraphicFramePr>
        <p:xfrm>
          <a:off x="640439" y="1181359"/>
          <a:ext cx="5298281" cy="325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522942"/>
              </p:ext>
            </p:extLst>
          </p:nvPr>
        </p:nvGraphicFramePr>
        <p:xfrm>
          <a:off x="6363723" y="1381981"/>
          <a:ext cx="4869656" cy="305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453371"/>
              </p:ext>
            </p:extLst>
          </p:nvPr>
        </p:nvGraphicFramePr>
        <p:xfrm>
          <a:off x="825808" y="4748177"/>
          <a:ext cx="10225824" cy="15849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460832"/>
                <a:gridCol w="1460832"/>
                <a:gridCol w="1460832"/>
                <a:gridCol w="1460832"/>
                <a:gridCol w="1460832"/>
                <a:gridCol w="1504988"/>
                <a:gridCol w="1416676"/>
              </a:tblGrid>
              <a:tr h="1388375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Conoce el Marco legal vigente de Turismo y su aplicación. </a:t>
                      </a:r>
                      <a:endParaRPr lang="es-SV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Tiene algún tipo de relación con la institución rectora del turismo. </a:t>
                      </a:r>
                      <a:endParaRPr lang="es-SV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Hay participación de gobiernos locales</a:t>
                      </a:r>
                      <a:endParaRPr lang="es-SV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Hay participación de organismos públicos, privados, locales y regionales</a:t>
                      </a:r>
                      <a:endParaRPr lang="es-SV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Hay participación activa por parte de la Academia (Universidades, Tecnológicos y Bachilleratos)</a:t>
                      </a:r>
                      <a:endParaRPr lang="es-SV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Las organizaciones no gubernamentales tienen participación activa</a:t>
                      </a:r>
                      <a:endParaRPr lang="es-SV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La participación de la Cooperación Internacional genera algún impacto</a:t>
                      </a:r>
                      <a:endParaRPr lang="es-SV" sz="14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231306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4B8CFC-5D22-448E-9147-35981FB0D54E}" type="slidenum">
              <a:rPr lang="en-US" altLang="es-SV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s-SV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6" name="5 CuadroTexto"/>
          <p:cNvSpPr txBox="1">
            <a:spLocks noChangeArrowheads="1"/>
          </p:cNvSpPr>
          <p:nvPr/>
        </p:nvSpPr>
        <p:spPr bwMode="auto">
          <a:xfrm>
            <a:off x="2430945" y="1082654"/>
            <a:ext cx="55562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GT" sz="2400" b="1" dirty="0">
                <a:solidFill>
                  <a:schemeClr val="bg1"/>
                </a:solidFill>
                <a:latin typeface="Arial" panose="020B0604020202020204" pitchFamily="34" charset="0"/>
              </a:rPr>
              <a:t>SATISFACCIÓN DE LOS VISITANTES</a:t>
            </a:r>
            <a:endParaRPr lang="es-VE" altLang="es-GT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1888314" y="781249"/>
            <a:ext cx="8453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GT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Resultados Área Oferta Turística, nivel Nacional, 2017</a:t>
            </a:r>
            <a:endParaRPr lang="es-VE" altLang="es-GT" sz="20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990771"/>
              </p:ext>
            </p:extLst>
          </p:nvPr>
        </p:nvGraphicFramePr>
        <p:xfrm>
          <a:off x="51516" y="4587423"/>
          <a:ext cx="5640945" cy="122095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131385"/>
                <a:gridCol w="1293013"/>
                <a:gridCol w="1628698"/>
                <a:gridCol w="1587849"/>
              </a:tblGrid>
              <a:tr h="1220950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Mejoras en Atractivos Naturales,</a:t>
                      </a:r>
                      <a:r>
                        <a:rPr lang="es-SV" sz="1400" baseline="0" dirty="0" smtClean="0"/>
                        <a:t> Culturales e Históricos?</a:t>
                      </a:r>
                      <a:endParaRPr lang="es-SV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Mejoras en Productos,</a:t>
                      </a:r>
                      <a:r>
                        <a:rPr lang="es-SV" sz="1400" baseline="0" dirty="0" smtClean="0"/>
                        <a:t> Rutas y Circuitos Turísticos?</a:t>
                      </a:r>
                      <a:endParaRPr lang="es-SV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Mejoras en Servicios</a:t>
                      </a:r>
                      <a:r>
                        <a:rPr lang="es-SV" sz="1400" baseline="0" dirty="0" smtClean="0"/>
                        <a:t> complementarios para el Visitante?</a:t>
                      </a:r>
                      <a:endParaRPr lang="es-SV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Mejoras en la Planta Turística (Alojamiento, Restauración, TT.OO.)?</a:t>
                      </a:r>
                      <a:endParaRPr lang="es-SV" sz="14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645953"/>
              </p:ext>
            </p:extLst>
          </p:nvPr>
        </p:nvGraphicFramePr>
        <p:xfrm>
          <a:off x="637044" y="1313486"/>
          <a:ext cx="5055417" cy="300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5944"/>
              </p:ext>
            </p:extLst>
          </p:nvPr>
        </p:nvGraphicFramePr>
        <p:xfrm>
          <a:off x="6788726" y="1313486"/>
          <a:ext cx="503407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108154"/>
              </p:ext>
            </p:extLst>
          </p:nvPr>
        </p:nvGraphicFramePr>
        <p:xfrm>
          <a:off x="5950039" y="4191357"/>
          <a:ext cx="6053071" cy="17373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33341"/>
                <a:gridCol w="1120462"/>
                <a:gridCol w="1236372"/>
                <a:gridCol w="1300766"/>
                <a:gridCol w="1262130"/>
              </a:tblGrid>
              <a:tr h="1220950">
                <a:tc>
                  <a:txBody>
                    <a:bodyPr/>
                    <a:lstStyle/>
                    <a:p>
                      <a:r>
                        <a:rPr lang="es-SV" sz="1200" dirty="0" smtClean="0"/>
                        <a:t>Pueblos Vivos ha incrementado y mejorado la visitación de nacionales y extranjeros</a:t>
                      </a:r>
                      <a:endParaRPr lang="es-SV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1200" dirty="0" smtClean="0">
                          <a:latin typeface="+mn-lt"/>
                        </a:rPr>
                        <a:t>Ha generado algún impacto social, ambiental o económico la implementación de Circuitos Turísticos</a:t>
                      </a:r>
                      <a:endParaRPr lang="es-SV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1200" dirty="0" smtClean="0">
                          <a:latin typeface="+mn-lt"/>
                        </a:rPr>
                        <a:t>Conoce el RNT, si es prestador de servicios turísticos está registrado.</a:t>
                      </a:r>
                      <a:endParaRPr lang="es-SV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1200" dirty="0" smtClean="0">
                          <a:latin typeface="+mn-lt"/>
                        </a:rPr>
                        <a:t>Implementan acciones sobre la calidad de los servicios, turismo social y accesible</a:t>
                      </a:r>
                      <a:endParaRPr lang="es-SV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1200" dirty="0" smtClean="0">
                          <a:latin typeface="+mn-lt"/>
                        </a:rPr>
                        <a:t>Implementan acciones sobre la promoción de inversiones en turismo, la cultura y formación turística.</a:t>
                      </a:r>
                      <a:endParaRPr lang="es-SV" sz="12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419502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4B8CFC-5D22-448E-9147-35981FB0D54E}" type="slidenum">
              <a:rPr lang="en-US" altLang="es-SV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s-SV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743884"/>
              </p:ext>
            </p:extLst>
          </p:nvPr>
        </p:nvGraphicFramePr>
        <p:xfrm>
          <a:off x="3374265" y="1506332"/>
          <a:ext cx="5460642" cy="3812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2895306" y="787589"/>
            <a:ext cx="64185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GT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Resultados Área Oferta Turística, nivel Nacional, 2017</a:t>
            </a:r>
            <a:endParaRPr lang="es-VE" altLang="es-GT" sz="20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18585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4B8CFC-5D22-448E-9147-35981FB0D54E}" type="slidenum">
              <a:rPr lang="en-US" altLang="es-SV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s-SV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3 CuadroTexto"/>
          <p:cNvSpPr txBox="1">
            <a:spLocks noChangeArrowheads="1"/>
          </p:cNvSpPr>
          <p:nvPr/>
        </p:nvSpPr>
        <p:spPr bwMode="auto">
          <a:xfrm>
            <a:off x="1888314" y="781249"/>
            <a:ext cx="71268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GT" sz="20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Resultados Área Demanda Turística, nivel Nacional, 2017</a:t>
            </a:r>
            <a:endParaRPr lang="es-VE" altLang="es-GT" sz="20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255259"/>
              </p:ext>
            </p:extLst>
          </p:nvPr>
        </p:nvGraphicFramePr>
        <p:xfrm>
          <a:off x="360608" y="1181359"/>
          <a:ext cx="5382547" cy="369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953962"/>
              </p:ext>
            </p:extLst>
          </p:nvPr>
        </p:nvGraphicFramePr>
        <p:xfrm>
          <a:off x="2222344" y="5124709"/>
          <a:ext cx="7766783" cy="138837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860997"/>
                <a:gridCol w="1860997"/>
                <a:gridCol w="1860997"/>
                <a:gridCol w="2183792"/>
              </a:tblGrid>
              <a:tr h="1388375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El turismo en su Región ha evolucionado positivamente en los últimos 5 años.</a:t>
                      </a:r>
                      <a:endParaRPr lang="es-SV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Las tendencias para el 2018 son de crecimiento en el sector turístico</a:t>
                      </a:r>
                      <a:endParaRPr lang="es-SV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El turismo receptivo actual y potencial podría mejorar</a:t>
                      </a:r>
                      <a:endParaRPr lang="es-SV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La actividad turística en su Región genera ingresos económicos, tanto a los negocios turísticos como a los negocios complementarios.</a:t>
                      </a:r>
                      <a:endParaRPr lang="es-SV" sz="14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927286"/>
              </p:ext>
            </p:extLst>
          </p:nvPr>
        </p:nvGraphicFramePr>
        <p:xfrm>
          <a:off x="6514883" y="1425437"/>
          <a:ext cx="4845844" cy="3211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3406863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ceso alternativo 2"/>
          <p:cNvSpPr/>
          <p:nvPr/>
        </p:nvSpPr>
        <p:spPr>
          <a:xfrm>
            <a:off x="3558863" y="1442435"/>
            <a:ext cx="5447763" cy="3902297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4000" dirty="0"/>
              <a:t>Muchas Gracias!!!</a:t>
            </a:r>
          </a:p>
          <a:p>
            <a:pPr algn="ctr"/>
            <a:endParaRPr lang="es-SV" dirty="0"/>
          </a:p>
          <a:p>
            <a:pPr algn="ctr"/>
            <a:r>
              <a:rPr lang="es-SV" sz="2400" dirty="0"/>
              <a:t>Felipe Atilio Rivas</a:t>
            </a:r>
          </a:p>
          <a:p>
            <a:pPr algn="ctr"/>
            <a:r>
              <a:rPr lang="es-SV" sz="2400" dirty="0"/>
              <a:t>Cel. (503) 7080-0351</a:t>
            </a:r>
          </a:p>
          <a:p>
            <a:pPr algn="ctr"/>
            <a:r>
              <a:rPr lang="es-SV" sz="2400" dirty="0"/>
              <a:t>Email: </a:t>
            </a:r>
            <a:r>
              <a:rPr lang="es-SV" sz="2400" dirty="0" smtClean="0">
                <a:hlinkClick r:id="rId2"/>
              </a:rPr>
              <a:t>feliperivas1013@gmail.com</a:t>
            </a:r>
            <a:endParaRPr lang="es-SV" sz="2400" dirty="0" smtClean="0"/>
          </a:p>
          <a:p>
            <a:pPr algn="ctr"/>
            <a:endParaRPr lang="es-SV" sz="2400" dirty="0"/>
          </a:p>
          <a:p>
            <a:pPr algn="ctr"/>
            <a:r>
              <a:rPr lang="es-SV" sz="2400" dirty="0" smtClean="0"/>
              <a:t>María Isabel Flores</a:t>
            </a:r>
            <a:endParaRPr lang="es-SV" sz="2400" dirty="0"/>
          </a:p>
          <a:p>
            <a:pPr algn="ctr"/>
            <a:r>
              <a:rPr lang="es-SV" sz="2400" dirty="0"/>
              <a:t>Cel. (503) </a:t>
            </a:r>
            <a:r>
              <a:rPr lang="es-SV" sz="2400" dirty="0" smtClean="0"/>
              <a:t>7582-5700</a:t>
            </a:r>
            <a:endParaRPr lang="es-SV" sz="2400" dirty="0"/>
          </a:p>
          <a:p>
            <a:pPr algn="ctr"/>
            <a:r>
              <a:rPr lang="es-SV" sz="2400" dirty="0"/>
              <a:t>Email: </a:t>
            </a:r>
            <a:r>
              <a:rPr lang="es-SV" sz="2400" dirty="0" smtClean="0">
                <a:hlinkClick r:id="rId3"/>
              </a:rPr>
              <a:t>isabel22-flores@hotmail.com</a:t>
            </a:r>
            <a:r>
              <a:rPr lang="es-SV" sz="2400" dirty="0" smtClean="0"/>
              <a:t> </a:t>
            </a:r>
            <a:endParaRPr lang="es-SV" sz="2400" dirty="0"/>
          </a:p>
          <a:p>
            <a:pPr algn="ctr"/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12763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6" t="12397" r="3354" b="8665"/>
          <a:stretch/>
        </p:blipFill>
        <p:spPr>
          <a:xfrm>
            <a:off x="914400" y="1121741"/>
            <a:ext cx="4489360" cy="3810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ángulo 4"/>
          <p:cNvSpPr/>
          <p:nvPr/>
        </p:nvSpPr>
        <p:spPr>
          <a:xfrm>
            <a:off x="6085267" y="1272849"/>
            <a:ext cx="5280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Arial" panose="020B0604020202020204" pitchFamily="34" charset="0"/>
              </a:rPr>
              <a:t>La empresa turística convive con la belleza natural que la rodea y además</a:t>
            </a:r>
            <a:r>
              <a:rPr lang="es-SV" dirty="0" smtClean="0">
                <a:latin typeface="Arial" panose="020B0604020202020204" pitchFamily="34" charset="0"/>
              </a:rPr>
              <a:t>, con </a:t>
            </a:r>
            <a:r>
              <a:rPr lang="es-SV" dirty="0">
                <a:latin typeface="Arial" panose="020B0604020202020204" pitchFamily="34" charset="0"/>
              </a:rPr>
              <a:t>una cultura local. </a:t>
            </a:r>
            <a:endParaRPr lang="es-SV" dirty="0" smtClean="0">
              <a:latin typeface="Arial" panose="020B0604020202020204" pitchFamily="34" charset="0"/>
            </a:endParaRPr>
          </a:p>
          <a:p>
            <a:pPr algn="just"/>
            <a:endParaRPr lang="es-SV" dirty="0">
              <a:latin typeface="Arial" panose="020B0604020202020204" pitchFamily="34" charset="0"/>
            </a:endParaRPr>
          </a:p>
          <a:p>
            <a:pPr algn="just"/>
            <a:r>
              <a:rPr lang="es-SV" dirty="0" smtClean="0">
                <a:latin typeface="Arial" panose="020B0604020202020204" pitchFamily="34" charset="0"/>
              </a:rPr>
              <a:t>Este </a:t>
            </a:r>
            <a:r>
              <a:rPr lang="es-SV" dirty="0">
                <a:latin typeface="Arial" panose="020B0604020202020204" pitchFamily="34" charset="0"/>
              </a:rPr>
              <a:t>ambiente social es de gran importancia para</a:t>
            </a:r>
          </a:p>
          <a:p>
            <a:pPr algn="just"/>
            <a:r>
              <a:rPr lang="es-SV" dirty="0">
                <a:latin typeface="Arial" panose="020B0604020202020204" pitchFamily="34" charset="0"/>
              </a:rPr>
              <a:t>el éxito e imagen de la </a:t>
            </a:r>
            <a:r>
              <a:rPr lang="es-SV" dirty="0" smtClean="0">
                <a:latin typeface="Arial" panose="020B0604020202020204" pitchFamily="34" charset="0"/>
              </a:rPr>
              <a:t>operación turística.</a:t>
            </a:r>
            <a:endParaRPr lang="es-SV" dirty="0"/>
          </a:p>
        </p:txBody>
      </p:sp>
      <p:sp>
        <p:nvSpPr>
          <p:cNvPr id="6" name="Rectángulo 5"/>
          <p:cNvSpPr/>
          <p:nvPr/>
        </p:nvSpPr>
        <p:spPr>
          <a:xfrm>
            <a:off x="6085267" y="3488946"/>
            <a:ext cx="5280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 smtClean="0">
                <a:latin typeface="Arial" panose="020B0604020202020204" pitchFamily="34" charset="0"/>
              </a:rPr>
              <a:t>Es </a:t>
            </a:r>
            <a:r>
              <a:rPr lang="es-SV" dirty="0">
                <a:latin typeface="Arial" panose="020B0604020202020204" pitchFamily="34" charset="0"/>
              </a:rPr>
              <a:t>indispensable mantener un ambiente socio-cultural sano </a:t>
            </a:r>
            <a:r>
              <a:rPr lang="es-SV" dirty="0" smtClean="0">
                <a:latin typeface="Arial" panose="020B0604020202020204" pitchFamily="34" charset="0"/>
              </a:rPr>
              <a:t>y fuerte</a:t>
            </a:r>
            <a:r>
              <a:rPr lang="es-SV" dirty="0">
                <a:latin typeface="Arial" panose="020B0604020202020204" pitchFamily="34" charset="0"/>
              </a:rPr>
              <a:t>, donde las comunidades locales sientan que tienen </a:t>
            </a:r>
            <a:r>
              <a:rPr lang="es-SV" dirty="0" smtClean="0">
                <a:latin typeface="Arial" panose="020B0604020202020204" pitchFamily="34" charset="0"/>
              </a:rPr>
              <a:t>participación en </a:t>
            </a:r>
            <a:r>
              <a:rPr lang="es-SV" dirty="0">
                <a:latin typeface="Arial" panose="020B0604020202020204" pitchFamily="34" charset="0"/>
              </a:rPr>
              <a:t>el planeamiento e implementación de las estrategias de </a:t>
            </a:r>
            <a:r>
              <a:rPr lang="es-SV" dirty="0" smtClean="0">
                <a:latin typeface="Arial" panose="020B0604020202020204" pitchFamily="34" charset="0"/>
              </a:rPr>
              <a:t>desarrollo turístico</a:t>
            </a:r>
            <a:endParaRPr lang="es-SV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704563" y="5394380"/>
            <a:ext cx="6761409" cy="1070814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s-SV" sz="1600" b="1" i="1" dirty="0" smtClean="0"/>
              <a:t>Sin un Patrimonio Cultural, tangible e intangible, no habrá turismo, por cuanto éste se encuentra intrínsecamente unido al Patrimonio de la Humanidad. El futuro de cada uno de nosotros depende del otro.”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s-SV" sz="1600" b="1" dirty="0" smtClean="0"/>
              <a:t>UNESCO - Memorias del futuro</a:t>
            </a:r>
            <a:endParaRPr lang="es-SV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5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0011" y="4184131"/>
            <a:ext cx="8500055" cy="237765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66162" y="1419278"/>
            <a:ext cx="5001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1600" dirty="0">
                <a:latin typeface="Arial" panose="020B0604020202020204" pitchFamily="34" charset="0"/>
              </a:rPr>
              <a:t>La comunidad y la empresa desarrollan lazos que deben encaminarse al desarrollo común. </a:t>
            </a:r>
            <a:endParaRPr lang="es-SV" sz="1600" dirty="0" smtClean="0">
              <a:latin typeface="Arial" panose="020B0604020202020204" pitchFamily="34" charset="0"/>
            </a:endParaRPr>
          </a:p>
          <a:p>
            <a:pPr algn="just"/>
            <a:endParaRPr lang="es-SV" sz="1600" dirty="0">
              <a:latin typeface="Arial" panose="020B0604020202020204" pitchFamily="34" charset="0"/>
            </a:endParaRPr>
          </a:p>
          <a:p>
            <a:pPr algn="just"/>
            <a:r>
              <a:rPr lang="es-SV" sz="1600" dirty="0" smtClean="0">
                <a:latin typeface="Arial" panose="020B0604020202020204" pitchFamily="34" charset="0"/>
              </a:rPr>
              <a:t>Ambas </a:t>
            </a:r>
            <a:r>
              <a:rPr lang="es-SV" sz="1600" dirty="0">
                <a:latin typeface="Arial" panose="020B0604020202020204" pitchFamily="34" charset="0"/>
              </a:rPr>
              <a:t>están en la obligación de rescatar y preservar las artes y las letras, los modos de vida, los derechos fundamentales del ser humano, los sistemas de valores, las tradiciones y las creencias, ya que son aspectos que crearán un valor agregado a su  oferta turística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701048" y="1096112"/>
            <a:ext cx="636645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SV" sz="1600" dirty="0">
                <a:latin typeface="Arial" panose="020B0604020202020204" pitchFamily="34" charset="0"/>
              </a:rPr>
              <a:t>Los aspectos socio-culturales </a:t>
            </a:r>
            <a:r>
              <a:rPr lang="es-SV" sz="1600" dirty="0" smtClean="0">
                <a:latin typeface="Arial" panose="020B0604020202020204" pitchFamily="34" charset="0"/>
              </a:rPr>
              <a:t>deben incluir </a:t>
            </a:r>
            <a:r>
              <a:rPr lang="es-SV" sz="1600" dirty="0">
                <a:latin typeface="Arial" panose="020B0604020202020204" pitchFamily="34" charset="0"/>
              </a:rPr>
              <a:t>los siguientes principios:</a:t>
            </a:r>
          </a:p>
          <a:p>
            <a:r>
              <a:rPr lang="es-SV" sz="1600" dirty="0">
                <a:latin typeface="Arial" panose="020B0604020202020204" pitchFamily="34" charset="0"/>
              </a:rPr>
              <a:t>a) La empresa turística contribuye al desarrollo local de su comunidad.</a:t>
            </a:r>
          </a:p>
          <a:p>
            <a:r>
              <a:rPr lang="es-SV" sz="1600" dirty="0">
                <a:latin typeface="Arial" panose="020B0604020202020204" pitchFamily="34" charset="0"/>
              </a:rPr>
              <a:t>b) La operación turística respalda el respeto hacia las culturas y </a:t>
            </a:r>
            <a:r>
              <a:rPr lang="es-SV" sz="1600" dirty="0" smtClean="0">
                <a:latin typeface="Arial" panose="020B0604020202020204" pitchFamily="34" charset="0"/>
              </a:rPr>
              <a:t>las poblaciones </a:t>
            </a:r>
            <a:r>
              <a:rPr lang="es-SV" sz="1600" dirty="0">
                <a:latin typeface="Arial" panose="020B0604020202020204" pitchFamily="34" charset="0"/>
              </a:rPr>
              <a:t>locales.</a:t>
            </a:r>
          </a:p>
          <a:p>
            <a:r>
              <a:rPr lang="es-SV" sz="1600" dirty="0">
                <a:latin typeface="Arial" panose="020B0604020202020204" pitchFamily="34" charset="0"/>
              </a:rPr>
              <a:t>c) La empresa y la comunidad deben emprender acciones que </a:t>
            </a:r>
            <a:r>
              <a:rPr lang="es-SV" sz="1600" dirty="0" smtClean="0">
                <a:latin typeface="Arial" panose="020B0604020202020204" pitchFamily="34" charset="0"/>
              </a:rPr>
              <a:t>favorezcan el </a:t>
            </a:r>
            <a:r>
              <a:rPr lang="es-SV" sz="1600" dirty="0">
                <a:latin typeface="Arial" panose="020B0604020202020204" pitchFamily="34" charset="0"/>
              </a:rPr>
              <a:t>rescate y la protección del patrimonio histórico-cultural.</a:t>
            </a:r>
          </a:p>
          <a:p>
            <a:r>
              <a:rPr lang="es-SV" sz="1600" dirty="0">
                <a:latin typeface="Arial" panose="020B0604020202020204" pitchFamily="34" charset="0"/>
              </a:rPr>
              <a:t>d) La empresa y la comunidad proponen actividades culturales, que </a:t>
            </a:r>
            <a:r>
              <a:rPr lang="es-SV" sz="1600" dirty="0" smtClean="0">
                <a:latin typeface="Arial" panose="020B0604020202020204" pitchFamily="34" charset="0"/>
              </a:rPr>
              <a:t>son parte </a:t>
            </a:r>
            <a:r>
              <a:rPr lang="es-SV" sz="1600" dirty="0">
                <a:latin typeface="Arial" panose="020B0604020202020204" pitchFamily="34" charset="0"/>
              </a:rPr>
              <a:t>del producto turístico.</a:t>
            </a:r>
            <a:endParaRPr lang="es-SV" sz="1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064944" y="313851"/>
            <a:ext cx="4002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200" b="1" dirty="0" smtClean="0">
                <a:solidFill>
                  <a:schemeClr val="accent2">
                    <a:lumMod val="75000"/>
                  </a:schemeClr>
                </a:solidFill>
              </a:rPr>
              <a:t>Sociedad y Patrimonio</a:t>
            </a:r>
            <a:endParaRPr lang="es-SV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sultado de imagen para patrimonio cultural de el salvador sitios arqueolog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777" y="927589"/>
            <a:ext cx="3597500" cy="25143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n para catedral de san migue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73" y="3580220"/>
            <a:ext cx="2676243" cy="26316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486172" y="5919471"/>
            <a:ext cx="4002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200" b="1" dirty="0" smtClean="0">
                <a:solidFill>
                  <a:schemeClr val="accent2">
                    <a:lumMod val="75000"/>
                  </a:schemeClr>
                </a:solidFill>
              </a:rPr>
              <a:t>Sociedad y Patrimonio</a:t>
            </a:r>
            <a:endParaRPr lang="es-SV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6" descr="Imagen relacionad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02" y="3508434"/>
            <a:ext cx="3807285" cy="2379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6" y="927589"/>
            <a:ext cx="3638391" cy="204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981" y="3920277"/>
            <a:ext cx="3847923" cy="21644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4" descr="Resultado de imagen para nahuatl gente izalc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104" y="892066"/>
            <a:ext cx="3132325" cy="2349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3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2266" y="768805"/>
            <a:ext cx="5670282" cy="509088"/>
          </a:xfrm>
        </p:spPr>
        <p:txBody>
          <a:bodyPr>
            <a:normAutofit/>
          </a:bodyPr>
          <a:lstStyle/>
          <a:p>
            <a:pPr algn="ctr"/>
            <a:r>
              <a:rPr lang="es-SV" sz="2800" b="1" dirty="0">
                <a:solidFill>
                  <a:srgbClr val="00B050"/>
                </a:solidFill>
              </a:rPr>
              <a:t>Ámbito Medio Ambiente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705063" y="1279081"/>
            <a:ext cx="4864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Arial" panose="020B0604020202020204" pitchFamily="34" charset="0"/>
              </a:rPr>
              <a:t>En muchos países que se encuentran en vías de desarrollo, el turismo puede ser más lucrativo que las industrias agrícolas, ganaderas, textiles o de otro tipo. </a:t>
            </a:r>
            <a:endParaRPr lang="es-SV" dirty="0"/>
          </a:p>
        </p:txBody>
      </p:sp>
      <p:sp>
        <p:nvSpPr>
          <p:cNvPr id="9" name="Rectángulo 8"/>
          <p:cNvSpPr/>
          <p:nvPr/>
        </p:nvSpPr>
        <p:spPr>
          <a:xfrm>
            <a:off x="6705063" y="2859858"/>
            <a:ext cx="4864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Arial" panose="020B0604020202020204" pitchFamily="34" charset="0"/>
              </a:rPr>
              <a:t>Sin embargo, si la industria turística no se regula adecuadamente puede generar un impacto negativo en la cultura local y en el ambiente natural. </a:t>
            </a:r>
            <a:endParaRPr lang="es-SV" dirty="0"/>
          </a:p>
        </p:txBody>
      </p:sp>
      <p:sp>
        <p:nvSpPr>
          <p:cNvPr id="10" name="Rectángulo 9"/>
          <p:cNvSpPr/>
          <p:nvPr/>
        </p:nvSpPr>
        <p:spPr>
          <a:xfrm>
            <a:off x="6705063" y="4440635"/>
            <a:ext cx="50275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Arial" panose="020B0604020202020204" pitchFamily="34" charset="0"/>
              </a:rPr>
              <a:t>La naturaleza tiene sus límites y cuando se llegan a deteriorar las </a:t>
            </a:r>
            <a:r>
              <a:rPr lang="es-SV" dirty="0" smtClean="0">
                <a:latin typeface="Arial" panose="020B0604020202020204" pitchFamily="34" charset="0"/>
              </a:rPr>
              <a:t>atracciones de </a:t>
            </a:r>
            <a:r>
              <a:rPr lang="es-SV" dirty="0">
                <a:latin typeface="Arial" panose="020B0604020202020204" pitchFamily="34" charset="0"/>
              </a:rPr>
              <a:t>un sitio por su uso inadecuado, el destino turístico decae.</a:t>
            </a:r>
            <a:endParaRPr lang="es-SV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9" t="3372"/>
          <a:stretch/>
        </p:blipFill>
        <p:spPr>
          <a:xfrm>
            <a:off x="605307" y="1403797"/>
            <a:ext cx="4425330" cy="3315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ángulo 2"/>
          <p:cNvSpPr/>
          <p:nvPr/>
        </p:nvSpPr>
        <p:spPr>
          <a:xfrm>
            <a:off x="444339" y="4875033"/>
            <a:ext cx="5595854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SV" sz="1400" b="1" dirty="0">
                <a:solidFill>
                  <a:srgbClr val="000000"/>
                </a:solidFill>
                <a:latin typeface="Arial" panose="020B0604020202020204" pitchFamily="34" charset="0"/>
              </a:rPr>
              <a:t>En </a:t>
            </a:r>
            <a:r>
              <a:rPr lang="es-SV" sz="1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este Ámbito se deben tomar en cuenta temas </a:t>
            </a:r>
            <a:r>
              <a:rPr lang="es-SV" sz="1400" b="1" dirty="0">
                <a:solidFill>
                  <a:srgbClr val="000000"/>
                </a:solidFill>
                <a:latin typeface="Arial" panose="020B0604020202020204" pitchFamily="34" charset="0"/>
              </a:rPr>
              <a:t>como:</a:t>
            </a:r>
          </a:p>
          <a:p>
            <a:r>
              <a:rPr lang="es-SV" sz="1600" b="1" dirty="0">
                <a:solidFill>
                  <a:srgbClr val="144D29"/>
                </a:solidFill>
                <a:latin typeface="Times New Roman" panose="02020603050405020304" pitchFamily="18" charset="0"/>
              </a:rPr>
              <a:t>Calentamiento Global, Agua, Energía, Biodiversidad,</a:t>
            </a:r>
          </a:p>
          <a:p>
            <a:r>
              <a:rPr lang="es-SV" sz="1600" b="1" dirty="0" smtClean="0">
                <a:solidFill>
                  <a:srgbClr val="144D29"/>
                </a:solidFill>
                <a:latin typeface="Times New Roman" panose="02020603050405020304" pitchFamily="18" charset="0"/>
              </a:rPr>
              <a:t>Áreas </a:t>
            </a:r>
            <a:r>
              <a:rPr lang="es-SV" sz="1600" b="1" dirty="0">
                <a:solidFill>
                  <a:srgbClr val="144D29"/>
                </a:solidFill>
                <a:latin typeface="Times New Roman" panose="02020603050405020304" pitchFamily="18" charset="0"/>
              </a:rPr>
              <a:t>Naturales </a:t>
            </a:r>
            <a:r>
              <a:rPr lang="es-SV" sz="1600" b="1" dirty="0" smtClean="0">
                <a:solidFill>
                  <a:srgbClr val="144D29"/>
                </a:solidFill>
                <a:latin typeface="Times New Roman" panose="02020603050405020304" pitchFamily="18" charset="0"/>
              </a:rPr>
              <a:t>Protegidas, </a:t>
            </a:r>
            <a:r>
              <a:rPr lang="es-SV" sz="1600" b="1" dirty="0">
                <a:solidFill>
                  <a:srgbClr val="144D29"/>
                </a:solidFill>
                <a:latin typeface="Times New Roman" panose="02020603050405020304" pitchFamily="18" charset="0"/>
              </a:rPr>
              <a:t>Reservas Naturales Privadas, </a:t>
            </a:r>
            <a:endParaRPr lang="es-SV" sz="1600" b="1" dirty="0" smtClean="0">
              <a:solidFill>
                <a:srgbClr val="144D29"/>
              </a:solidFill>
              <a:latin typeface="Times New Roman" panose="02020603050405020304" pitchFamily="18" charset="0"/>
            </a:endParaRPr>
          </a:p>
          <a:p>
            <a:r>
              <a:rPr lang="es-SV" sz="1600" b="1" dirty="0" smtClean="0">
                <a:solidFill>
                  <a:srgbClr val="144D29"/>
                </a:solidFill>
                <a:latin typeface="Times New Roman" panose="02020603050405020304" pitchFamily="18" charset="0"/>
              </a:rPr>
              <a:t>Desechos </a:t>
            </a:r>
            <a:r>
              <a:rPr lang="es-SV" sz="1600" b="1" dirty="0">
                <a:solidFill>
                  <a:srgbClr val="144D29"/>
                </a:solidFill>
                <a:latin typeface="Times New Roman" panose="02020603050405020304" pitchFamily="18" charset="0"/>
              </a:rPr>
              <a:t>Sólidos</a:t>
            </a:r>
            <a:r>
              <a:rPr lang="es-SV" sz="1600" b="1" dirty="0" smtClean="0">
                <a:solidFill>
                  <a:srgbClr val="144D29"/>
                </a:solidFill>
                <a:latin typeface="Times New Roman" panose="02020603050405020304" pitchFamily="18" charset="0"/>
              </a:rPr>
              <a:t>, Contaminación </a:t>
            </a:r>
            <a:r>
              <a:rPr lang="es-SV" sz="1600" b="1" dirty="0">
                <a:solidFill>
                  <a:srgbClr val="144D29"/>
                </a:solidFill>
                <a:latin typeface="Times New Roman" panose="02020603050405020304" pitchFamily="18" charset="0"/>
              </a:rPr>
              <a:t>y Educación Ambiental.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43235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1440" y="1081199"/>
            <a:ext cx="479798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 smtClean="0">
                <a:solidFill>
                  <a:srgbClr val="006600"/>
                </a:solidFill>
                <a:latin typeface="Ubuntu"/>
              </a:rPr>
              <a:t>Biodiversidad:</a:t>
            </a:r>
          </a:p>
          <a:p>
            <a:pPr algn="ctr"/>
            <a:endParaRPr lang="es-SV" sz="1600" b="1" dirty="0" smtClean="0">
              <a:solidFill>
                <a:srgbClr val="006600"/>
              </a:solidFill>
              <a:latin typeface="Ubuntu"/>
            </a:endParaRPr>
          </a:p>
          <a:p>
            <a:pPr algn="ctr"/>
            <a:r>
              <a:rPr lang="es-SV" sz="1600" b="1" dirty="0" smtClean="0">
                <a:solidFill>
                  <a:srgbClr val="006600"/>
                </a:solidFill>
                <a:latin typeface="Ubuntu"/>
              </a:rPr>
              <a:t>Variabilidad </a:t>
            </a:r>
            <a:r>
              <a:rPr lang="es-SV" sz="1600" b="1" dirty="0">
                <a:solidFill>
                  <a:srgbClr val="006600"/>
                </a:solidFill>
                <a:latin typeface="Ubuntu"/>
              </a:rPr>
              <a:t>de organismos vivos de </a:t>
            </a:r>
            <a:r>
              <a:rPr lang="es-SV" sz="1600" b="1" dirty="0" smtClean="0">
                <a:solidFill>
                  <a:srgbClr val="006600"/>
                </a:solidFill>
                <a:latin typeface="Ubuntu"/>
              </a:rPr>
              <a:t>cualquier fuente</a:t>
            </a:r>
            <a:r>
              <a:rPr lang="es-SV" sz="1600" b="1" dirty="0">
                <a:solidFill>
                  <a:srgbClr val="006600"/>
                </a:solidFill>
                <a:latin typeface="Ubuntu"/>
              </a:rPr>
              <a:t>, incluidos, entre otras cosas los ecosistemas terrestres y marinos y, otros ecosistemas acuáticos y los complejos ecológicos de los que forman parte.</a:t>
            </a:r>
            <a:endParaRPr lang="es-SV" sz="1600" b="1" dirty="0">
              <a:solidFill>
                <a:srgbClr val="006600"/>
              </a:solidFill>
            </a:endParaRPr>
          </a:p>
        </p:txBody>
      </p:sp>
      <p:pic>
        <p:nvPicPr>
          <p:cNvPr id="2050" name="Picture 2" descr="Resultado de imagen para biodiversidad en el salv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06" y="3266112"/>
            <a:ext cx="5317946" cy="26589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Recorte de pantalla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515" y="189980"/>
            <a:ext cx="3426969" cy="41755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ángulo 5"/>
          <p:cNvSpPr/>
          <p:nvPr/>
        </p:nvSpPr>
        <p:spPr>
          <a:xfrm>
            <a:off x="6096000" y="449256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SV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Zonas </a:t>
            </a:r>
            <a:r>
              <a:rPr lang="es-SV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territorio nacional de propiedad del Estado, del Municipio, de entes autónomos o privados y de personas naturales; legalmente establecidas con el objeto de posibilitar la conservación, </a:t>
            </a:r>
            <a:r>
              <a:rPr lang="es-SV" sz="1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manejo sostenible y restauración de la flora y fauna silvestre, recursos conexos y sus interacciones naturales y culturales, que tengan una alta significación por su función o por sus valores genéticos, históricos, escénicos, recreativos, arqueológicos y protectores, de tal manera que preserve el estado natural de las comunidades bióticas y los fenómenos geomorfológicos únicos</a:t>
            </a:r>
            <a:endParaRPr lang="es-SV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Bod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BodyTitle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Whisp</Template>
  <TotalTime>17383</TotalTime>
  <Words>2168</Words>
  <Application>Microsoft Office PowerPoint</Application>
  <PresentationFormat>Panorámica</PresentationFormat>
  <Paragraphs>399</Paragraphs>
  <Slides>47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8" baseType="lpstr">
      <vt:lpstr>Arial</vt:lpstr>
      <vt:lpstr>Calibri</vt:lpstr>
      <vt:lpstr>Calibri Light</vt:lpstr>
      <vt:lpstr>Elephant</vt:lpstr>
      <vt:lpstr>Gill Sans MT</vt:lpstr>
      <vt:lpstr>Times New Roman</vt:lpstr>
      <vt:lpstr>Tw Cen MT</vt:lpstr>
      <vt:lpstr>Ubuntu</vt:lpstr>
      <vt:lpstr>Verdana</vt:lpstr>
      <vt:lpstr>Wingdings 2</vt:lpstr>
      <vt:lpstr>HDOfficeLightV0</vt:lpstr>
      <vt:lpstr>Presentación de PowerPoint</vt:lpstr>
      <vt:lpstr>Presentación de PowerPoint</vt:lpstr>
      <vt:lpstr>Conceptualización del Turismo Sostenible</vt:lpstr>
      <vt:lpstr>Presentación de PowerPoint</vt:lpstr>
      <vt:lpstr>Presentación de PowerPoint</vt:lpstr>
      <vt:lpstr>Presentación de PowerPoint</vt:lpstr>
      <vt:lpstr>Presentación de PowerPoint</vt:lpstr>
      <vt:lpstr>Ámbito Medio Ambiente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Parques administrados por ISTU</vt:lpstr>
      <vt:lpstr>Manejo de Desechos</vt:lpstr>
      <vt:lpstr>La realidad local de nuestros recursos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Situación Actual del Turismo Sostenible en El Salvador</vt:lpstr>
      <vt:lpstr>Realización de 8 Talleres a nivel nacional</vt:lpstr>
      <vt:lpstr>Presentación de PowerPoint</vt:lpstr>
      <vt:lpstr>Resultados Ámbito Sociedad y Patrimonio, por Regiones</vt:lpstr>
      <vt:lpstr>Resultados Ámbito Sociedad y Patrimonio, por Regiones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Rodriguez</dc:creator>
  <cp:lastModifiedBy>Glenda Marisol Campos de Cáceres</cp:lastModifiedBy>
  <cp:revision>149</cp:revision>
  <dcterms:created xsi:type="dcterms:W3CDTF">2017-09-11T18:18:39Z</dcterms:created>
  <dcterms:modified xsi:type="dcterms:W3CDTF">2018-09-03T17:14:14Z</dcterms:modified>
</cp:coreProperties>
</file>