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2" r:id="rId1"/>
  </p:sldMasterIdLst>
  <p:sldIdLst>
    <p:sldId id="266" r:id="rId2"/>
    <p:sldId id="275" r:id="rId3"/>
    <p:sldId id="276" r:id="rId4"/>
    <p:sldId id="277" r:id="rId5"/>
    <p:sldId id="278" r:id="rId6"/>
    <p:sldId id="279" r:id="rId7"/>
    <p:sldId id="280" r:id="rId8"/>
    <p:sldId id="281" r:id="rId9"/>
    <p:sldId id="282" r:id="rId10"/>
    <p:sldId id="283" r:id="rId11"/>
    <p:sldId id="284" r:id="rId12"/>
    <p:sldId id="285" r:id="rId13"/>
    <p:sldId id="286" r:id="rId14"/>
    <p:sldId id="258" r:id="rId15"/>
    <p:sldId id="257" r:id="rId16"/>
    <p:sldId id="287" r:id="rId17"/>
    <p:sldId id="274" r:id="rId18"/>
  </p:sldIdLst>
  <p:sldSz cx="9144000" cy="6858000" type="screen4x3"/>
  <p:notesSz cx="6858000" cy="9144000"/>
  <p:defaultTextStyle>
    <a:defPPr>
      <a:defRPr lang="es-S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F9FFF"/>
    <a:srgbClr val="7A34AE"/>
    <a:srgbClr val="8F45C7"/>
    <a:srgbClr val="31A560"/>
    <a:srgbClr val="2B2BA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01" autoAdjust="0"/>
  </p:normalViewPr>
  <p:slideViewPr>
    <p:cSldViewPr>
      <p:cViewPr varScale="1">
        <p:scale>
          <a:sx n="107" d="100"/>
          <a:sy n="107" d="100"/>
        </p:scale>
        <p:origin x="90" y="234"/>
      </p:cViewPr>
      <p:guideLst>
        <p:guide orient="horz" pos="2160"/>
        <p:guide pos="2880"/>
      </p:guideLst>
    </p:cSldViewPr>
  </p:slideViewPr>
  <p:outlineViewPr>
    <p:cViewPr>
      <p:scale>
        <a:sx n="33" d="100"/>
        <a:sy n="33" d="100"/>
      </p:scale>
      <p:origin x="0" y="654"/>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14" name="13 Título"/>
          <p:cNvSpPr>
            <a:spLocks noGrp="1"/>
          </p:cNvSpPr>
          <p:nvPr>
            <p:ph type="ctrTitle"/>
          </p:nvPr>
        </p:nvSpPr>
        <p:spPr>
          <a:xfrm>
            <a:off x="1432560" y="359898"/>
            <a:ext cx="7406640" cy="1472184"/>
          </a:xfrm>
        </p:spPr>
        <p:txBody>
          <a:bodyPr anchor="b"/>
          <a:lstStyle>
            <a:lvl1pPr algn="l">
              <a:defRPr/>
            </a:lvl1pPr>
            <a:extLst/>
          </a:lstStyle>
          <a:p>
            <a:r>
              <a:rPr kumimoji="0" lang="es-ES" smtClean="0"/>
              <a:t>Haga clic para modificar el estilo de título del patrón</a:t>
            </a:r>
            <a:endParaRPr kumimoji="0" lang="en-US"/>
          </a:p>
        </p:txBody>
      </p:sp>
      <p:sp>
        <p:nvSpPr>
          <p:cNvPr id="22" name="21 Subtítulo"/>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s-ES" smtClean="0"/>
              <a:t>Haga clic para modificar el estilo de subtítulo del patrón</a:t>
            </a:r>
            <a:endParaRPr kumimoji="0" lang="en-US"/>
          </a:p>
        </p:txBody>
      </p:sp>
      <p:sp>
        <p:nvSpPr>
          <p:cNvPr id="7" name="6 Marcador de fecha"/>
          <p:cNvSpPr>
            <a:spLocks noGrp="1"/>
          </p:cNvSpPr>
          <p:nvPr>
            <p:ph type="dt" sz="half" idx="10"/>
          </p:nvPr>
        </p:nvSpPr>
        <p:spPr/>
        <p:txBody>
          <a:bodyPr/>
          <a:lstStyle>
            <a:extLst/>
          </a:lstStyle>
          <a:p>
            <a:fld id="{607D9D15-6326-4688-BA23-BC0CC4C82180}" type="datetimeFigureOut">
              <a:rPr lang="es-SV" smtClean="0"/>
              <a:t>16/02/2019</a:t>
            </a:fld>
            <a:endParaRPr lang="es-SV"/>
          </a:p>
        </p:txBody>
      </p:sp>
      <p:sp>
        <p:nvSpPr>
          <p:cNvPr id="20" name="19 Marcador de pie de página"/>
          <p:cNvSpPr>
            <a:spLocks noGrp="1"/>
          </p:cNvSpPr>
          <p:nvPr>
            <p:ph type="ftr" sz="quarter" idx="11"/>
          </p:nvPr>
        </p:nvSpPr>
        <p:spPr/>
        <p:txBody>
          <a:bodyPr/>
          <a:lstStyle>
            <a:extLst/>
          </a:lstStyle>
          <a:p>
            <a:endParaRPr lang="es-SV"/>
          </a:p>
        </p:txBody>
      </p:sp>
      <p:sp>
        <p:nvSpPr>
          <p:cNvPr id="10" name="9 Marcador de número de diapositiva"/>
          <p:cNvSpPr>
            <a:spLocks noGrp="1"/>
          </p:cNvSpPr>
          <p:nvPr>
            <p:ph type="sldNum" sz="quarter" idx="12"/>
          </p:nvPr>
        </p:nvSpPr>
        <p:spPr/>
        <p:txBody>
          <a:bodyPr/>
          <a:lstStyle>
            <a:extLst/>
          </a:lstStyle>
          <a:p>
            <a:fld id="{B1C31C4B-0E69-49F3-A03C-3085895730CA}" type="slidenum">
              <a:rPr lang="es-SV" smtClean="0"/>
              <a:t>‹Nº›</a:t>
            </a:fld>
            <a:endParaRPr lang="es-SV"/>
          </a:p>
        </p:txBody>
      </p:sp>
      <p:sp>
        <p:nvSpPr>
          <p:cNvPr id="8" name="7 Elipse"/>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8 Elipse"/>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607D9D15-6326-4688-BA23-BC0CC4C82180}" type="datetimeFigureOut">
              <a:rPr lang="es-SV" smtClean="0"/>
              <a:t>16/02/2019</a:t>
            </a:fld>
            <a:endParaRPr lang="es-SV"/>
          </a:p>
        </p:txBody>
      </p:sp>
      <p:sp>
        <p:nvSpPr>
          <p:cNvPr id="5" name="4 Marcador de pie de página"/>
          <p:cNvSpPr>
            <a:spLocks noGrp="1"/>
          </p:cNvSpPr>
          <p:nvPr>
            <p:ph type="ftr" sz="quarter" idx="11"/>
          </p:nvPr>
        </p:nvSpPr>
        <p:spPr/>
        <p:txBody>
          <a:bodyPr/>
          <a:lstStyle>
            <a:extLst/>
          </a:lstStyle>
          <a:p>
            <a:endParaRPr lang="es-SV"/>
          </a:p>
        </p:txBody>
      </p:sp>
      <p:sp>
        <p:nvSpPr>
          <p:cNvPr id="6" name="5 Marcador de número de diapositiva"/>
          <p:cNvSpPr>
            <a:spLocks noGrp="1"/>
          </p:cNvSpPr>
          <p:nvPr>
            <p:ph type="sldNum" sz="quarter" idx="12"/>
          </p:nvPr>
        </p:nvSpPr>
        <p:spPr/>
        <p:txBody>
          <a:bodyPr/>
          <a:lstStyle>
            <a:extLst/>
          </a:lstStyle>
          <a:p>
            <a:fld id="{B1C31C4B-0E69-49F3-A03C-3085895730CA}" type="slidenum">
              <a:rPr lang="es-SV" smtClean="0"/>
              <a:t>‹Nº›</a:t>
            </a:fld>
            <a:endParaRPr lang="es-SV"/>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858000" y="274639"/>
            <a:ext cx="1828800" cy="5851525"/>
          </a:xfrm>
        </p:spPr>
        <p:txBody>
          <a:bodyPr vert="eaVert"/>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1143000" y="274640"/>
            <a:ext cx="5562600" cy="5851525"/>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607D9D15-6326-4688-BA23-BC0CC4C82180}" type="datetimeFigureOut">
              <a:rPr lang="es-SV" smtClean="0"/>
              <a:t>16/02/2019</a:t>
            </a:fld>
            <a:endParaRPr lang="es-SV"/>
          </a:p>
        </p:txBody>
      </p:sp>
      <p:sp>
        <p:nvSpPr>
          <p:cNvPr id="5" name="4 Marcador de pie de página"/>
          <p:cNvSpPr>
            <a:spLocks noGrp="1"/>
          </p:cNvSpPr>
          <p:nvPr>
            <p:ph type="ftr" sz="quarter" idx="11"/>
          </p:nvPr>
        </p:nvSpPr>
        <p:spPr/>
        <p:txBody>
          <a:bodyPr/>
          <a:lstStyle>
            <a:extLst/>
          </a:lstStyle>
          <a:p>
            <a:endParaRPr lang="es-SV"/>
          </a:p>
        </p:txBody>
      </p:sp>
      <p:sp>
        <p:nvSpPr>
          <p:cNvPr id="6" name="5 Marcador de número de diapositiva"/>
          <p:cNvSpPr>
            <a:spLocks noGrp="1"/>
          </p:cNvSpPr>
          <p:nvPr>
            <p:ph type="sldNum" sz="quarter" idx="12"/>
          </p:nvPr>
        </p:nvSpPr>
        <p:spPr/>
        <p:txBody>
          <a:bodyPr/>
          <a:lstStyle>
            <a:extLst/>
          </a:lstStyle>
          <a:p>
            <a:fld id="{B1C31C4B-0E69-49F3-A03C-3085895730CA}" type="slidenum">
              <a:rPr lang="es-SV" smtClean="0"/>
              <a:t>‹Nº›</a:t>
            </a:fld>
            <a:endParaRPr lang="es-SV"/>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607D9D15-6326-4688-BA23-BC0CC4C82180}" type="datetimeFigureOut">
              <a:rPr lang="es-SV" smtClean="0"/>
              <a:t>16/02/2019</a:t>
            </a:fld>
            <a:endParaRPr lang="es-SV"/>
          </a:p>
        </p:txBody>
      </p:sp>
      <p:sp>
        <p:nvSpPr>
          <p:cNvPr id="5" name="4 Marcador de pie de página"/>
          <p:cNvSpPr>
            <a:spLocks noGrp="1"/>
          </p:cNvSpPr>
          <p:nvPr>
            <p:ph type="ftr" sz="quarter" idx="11"/>
          </p:nvPr>
        </p:nvSpPr>
        <p:spPr/>
        <p:txBody>
          <a:bodyPr/>
          <a:lstStyle>
            <a:extLst/>
          </a:lstStyle>
          <a:p>
            <a:endParaRPr lang="es-SV"/>
          </a:p>
        </p:txBody>
      </p:sp>
      <p:sp>
        <p:nvSpPr>
          <p:cNvPr id="6" name="5 Marcador de número de diapositiva"/>
          <p:cNvSpPr>
            <a:spLocks noGrp="1"/>
          </p:cNvSpPr>
          <p:nvPr>
            <p:ph type="sldNum" sz="quarter" idx="12"/>
          </p:nvPr>
        </p:nvSpPr>
        <p:spPr/>
        <p:txBody>
          <a:bodyPr/>
          <a:lstStyle>
            <a:extLst/>
          </a:lstStyle>
          <a:p>
            <a:fld id="{B1C31C4B-0E69-49F3-A03C-3085895730CA}" type="slidenum">
              <a:rPr lang="es-SV" smtClean="0"/>
              <a:t>‹Nº›</a:t>
            </a:fld>
            <a:endParaRPr lang="es-SV"/>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7" name="6 Rectángulo"/>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Título"/>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extLst/>
          </a:lstStyle>
          <a:p>
            <a:fld id="{607D9D15-6326-4688-BA23-BC0CC4C82180}" type="datetimeFigureOut">
              <a:rPr lang="es-SV" smtClean="0"/>
              <a:t>16/02/2019</a:t>
            </a:fld>
            <a:endParaRPr lang="es-SV"/>
          </a:p>
        </p:txBody>
      </p:sp>
      <p:sp>
        <p:nvSpPr>
          <p:cNvPr id="5" name="4 Marcador de pie de página"/>
          <p:cNvSpPr>
            <a:spLocks noGrp="1"/>
          </p:cNvSpPr>
          <p:nvPr>
            <p:ph type="ftr" sz="quarter" idx="11"/>
          </p:nvPr>
        </p:nvSpPr>
        <p:spPr/>
        <p:txBody>
          <a:bodyPr/>
          <a:lstStyle>
            <a:extLst/>
          </a:lstStyle>
          <a:p>
            <a:endParaRPr lang="es-SV"/>
          </a:p>
        </p:txBody>
      </p:sp>
      <p:sp>
        <p:nvSpPr>
          <p:cNvPr id="6" name="5 Marcador de número de diapositiva"/>
          <p:cNvSpPr>
            <a:spLocks noGrp="1"/>
          </p:cNvSpPr>
          <p:nvPr>
            <p:ph type="sldNum" sz="quarter" idx="12"/>
          </p:nvPr>
        </p:nvSpPr>
        <p:spPr/>
        <p:txBody>
          <a:bodyPr/>
          <a:lstStyle>
            <a:extLst/>
          </a:lstStyle>
          <a:p>
            <a:fld id="{B1C31C4B-0E69-49F3-A03C-3085895730CA}" type="slidenum">
              <a:rPr lang="es-SV" smtClean="0"/>
              <a:t>‹Nº›</a:t>
            </a:fld>
            <a:endParaRPr lang="es-SV"/>
          </a:p>
        </p:txBody>
      </p:sp>
      <p:sp>
        <p:nvSpPr>
          <p:cNvPr id="10" name="9 Rectángulo"/>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7 Elipse"/>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8 Elipse"/>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1435608" y="274320"/>
            <a:ext cx="7498080" cy="1143000"/>
          </a:xfrm>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607D9D15-6326-4688-BA23-BC0CC4C82180}" type="datetimeFigureOut">
              <a:rPr lang="es-SV" smtClean="0"/>
              <a:t>16/02/2019</a:t>
            </a:fld>
            <a:endParaRPr lang="es-SV"/>
          </a:p>
        </p:txBody>
      </p:sp>
      <p:sp>
        <p:nvSpPr>
          <p:cNvPr id="6" name="5 Marcador de pie de página"/>
          <p:cNvSpPr>
            <a:spLocks noGrp="1"/>
          </p:cNvSpPr>
          <p:nvPr>
            <p:ph type="ftr" sz="quarter" idx="11"/>
          </p:nvPr>
        </p:nvSpPr>
        <p:spPr/>
        <p:txBody>
          <a:bodyPr/>
          <a:lstStyle>
            <a:extLst/>
          </a:lstStyle>
          <a:p>
            <a:endParaRPr lang="es-SV"/>
          </a:p>
        </p:txBody>
      </p:sp>
      <p:sp>
        <p:nvSpPr>
          <p:cNvPr id="7" name="6 Marcador de número de diapositiva"/>
          <p:cNvSpPr>
            <a:spLocks noGrp="1"/>
          </p:cNvSpPr>
          <p:nvPr>
            <p:ph type="sldNum" sz="quarter" idx="12"/>
          </p:nvPr>
        </p:nvSpPr>
        <p:spPr/>
        <p:txBody>
          <a:bodyPr/>
          <a:lstStyle>
            <a:extLst/>
          </a:lstStyle>
          <a:p>
            <a:fld id="{B1C31C4B-0E69-49F3-A03C-3085895730CA}" type="slidenum">
              <a:rPr lang="es-SV" smtClean="0"/>
              <a:t>‹Nº›</a:t>
            </a:fld>
            <a:endParaRPr lang="es-SV"/>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extLst/>
          </a:lstStyle>
          <a:p>
            <a:fld id="{607D9D15-6326-4688-BA23-BC0CC4C82180}" type="datetimeFigureOut">
              <a:rPr lang="es-SV" smtClean="0"/>
              <a:t>16/02/2019</a:t>
            </a:fld>
            <a:endParaRPr lang="es-SV"/>
          </a:p>
        </p:txBody>
      </p:sp>
      <p:sp>
        <p:nvSpPr>
          <p:cNvPr id="8" name="7 Marcador de pie de página"/>
          <p:cNvSpPr>
            <a:spLocks noGrp="1"/>
          </p:cNvSpPr>
          <p:nvPr>
            <p:ph type="ftr" sz="quarter" idx="11"/>
          </p:nvPr>
        </p:nvSpPr>
        <p:spPr/>
        <p:txBody>
          <a:bodyPr/>
          <a:lstStyle>
            <a:extLst/>
          </a:lstStyle>
          <a:p>
            <a:endParaRPr lang="es-SV"/>
          </a:p>
        </p:txBody>
      </p:sp>
      <p:sp>
        <p:nvSpPr>
          <p:cNvPr id="9" name="8 Marcador de número de diapositiva"/>
          <p:cNvSpPr>
            <a:spLocks noGrp="1"/>
          </p:cNvSpPr>
          <p:nvPr>
            <p:ph type="sldNum" sz="quarter" idx="12"/>
          </p:nvPr>
        </p:nvSpPr>
        <p:spPr/>
        <p:txBody>
          <a:bodyPr/>
          <a:lstStyle>
            <a:extLst/>
          </a:lstStyle>
          <a:p>
            <a:fld id="{B1C31C4B-0E69-49F3-A03C-3085895730CA}" type="slidenum">
              <a:rPr lang="es-SV" smtClean="0"/>
              <a:t>‹Nº›</a:t>
            </a:fld>
            <a:endParaRPr lang="es-SV"/>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1435608" y="274320"/>
            <a:ext cx="7498080" cy="1143000"/>
          </a:xfrm>
        </p:spPr>
        <p:txBody>
          <a:bodyPr anchor="ctr"/>
          <a:lstStyle>
            <a:extLst/>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extLst/>
          </a:lstStyle>
          <a:p>
            <a:fld id="{607D9D15-6326-4688-BA23-BC0CC4C82180}" type="datetimeFigureOut">
              <a:rPr lang="es-SV" smtClean="0"/>
              <a:t>16/02/2019</a:t>
            </a:fld>
            <a:endParaRPr lang="es-SV"/>
          </a:p>
        </p:txBody>
      </p:sp>
      <p:sp>
        <p:nvSpPr>
          <p:cNvPr id="4" name="3 Marcador de pie de página"/>
          <p:cNvSpPr>
            <a:spLocks noGrp="1"/>
          </p:cNvSpPr>
          <p:nvPr>
            <p:ph type="ftr" sz="quarter" idx="11"/>
          </p:nvPr>
        </p:nvSpPr>
        <p:spPr/>
        <p:txBody>
          <a:bodyPr/>
          <a:lstStyle>
            <a:extLst/>
          </a:lstStyle>
          <a:p>
            <a:endParaRPr lang="es-SV"/>
          </a:p>
        </p:txBody>
      </p:sp>
      <p:sp>
        <p:nvSpPr>
          <p:cNvPr id="5" name="4 Marcador de número de diapositiva"/>
          <p:cNvSpPr>
            <a:spLocks noGrp="1"/>
          </p:cNvSpPr>
          <p:nvPr>
            <p:ph type="sldNum" sz="quarter" idx="12"/>
          </p:nvPr>
        </p:nvSpPr>
        <p:spPr/>
        <p:txBody>
          <a:bodyPr/>
          <a:lstStyle>
            <a:extLst/>
          </a:lstStyle>
          <a:p>
            <a:fld id="{B1C31C4B-0E69-49F3-A03C-3085895730CA}" type="slidenum">
              <a:rPr lang="es-SV" smtClean="0"/>
              <a:t>‹Nº›</a:t>
            </a:fld>
            <a:endParaRPr lang="es-SV"/>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5" name="4 Rectángulo"/>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Marcador de fecha"/>
          <p:cNvSpPr>
            <a:spLocks noGrp="1"/>
          </p:cNvSpPr>
          <p:nvPr>
            <p:ph type="dt" sz="half" idx="10"/>
          </p:nvPr>
        </p:nvSpPr>
        <p:spPr/>
        <p:txBody>
          <a:bodyPr/>
          <a:lstStyle>
            <a:extLst/>
          </a:lstStyle>
          <a:p>
            <a:fld id="{607D9D15-6326-4688-BA23-BC0CC4C82180}" type="datetimeFigureOut">
              <a:rPr lang="es-SV" smtClean="0"/>
              <a:t>16/02/2019</a:t>
            </a:fld>
            <a:endParaRPr lang="es-SV"/>
          </a:p>
        </p:txBody>
      </p:sp>
      <p:sp>
        <p:nvSpPr>
          <p:cNvPr id="3" name="2 Marcador de pie de página"/>
          <p:cNvSpPr>
            <a:spLocks noGrp="1"/>
          </p:cNvSpPr>
          <p:nvPr>
            <p:ph type="ftr" sz="quarter" idx="11"/>
          </p:nvPr>
        </p:nvSpPr>
        <p:spPr/>
        <p:txBody>
          <a:bodyPr/>
          <a:lstStyle>
            <a:extLst/>
          </a:lstStyle>
          <a:p>
            <a:endParaRPr lang="es-SV"/>
          </a:p>
        </p:txBody>
      </p:sp>
      <p:sp>
        <p:nvSpPr>
          <p:cNvPr id="4" name="3 Marcador de número de diapositiva"/>
          <p:cNvSpPr>
            <a:spLocks noGrp="1"/>
          </p:cNvSpPr>
          <p:nvPr>
            <p:ph type="sldNum" sz="quarter" idx="12"/>
          </p:nvPr>
        </p:nvSpPr>
        <p:spPr/>
        <p:txBody>
          <a:bodyPr/>
          <a:lstStyle>
            <a:extLst/>
          </a:lstStyle>
          <a:p>
            <a:fld id="{B1C31C4B-0E69-49F3-A03C-3085895730CA}" type="slidenum">
              <a:rPr lang="es-SV" smtClean="0"/>
              <a:t>‹Nº›</a:t>
            </a:fld>
            <a:endParaRPr lang="es-SV"/>
          </a:p>
        </p:txBody>
      </p:sp>
      <p:sp>
        <p:nvSpPr>
          <p:cNvPr id="6" name="5 Rectángulo"/>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607D9D15-6326-4688-BA23-BC0CC4C82180}" type="datetimeFigureOut">
              <a:rPr lang="es-SV" smtClean="0"/>
              <a:t>16/02/2019</a:t>
            </a:fld>
            <a:endParaRPr lang="es-SV"/>
          </a:p>
        </p:txBody>
      </p:sp>
      <p:sp>
        <p:nvSpPr>
          <p:cNvPr id="6" name="5 Marcador de pie de página"/>
          <p:cNvSpPr>
            <a:spLocks noGrp="1"/>
          </p:cNvSpPr>
          <p:nvPr>
            <p:ph type="ftr" sz="quarter" idx="11"/>
          </p:nvPr>
        </p:nvSpPr>
        <p:spPr/>
        <p:txBody>
          <a:bodyPr/>
          <a:lstStyle>
            <a:extLst/>
          </a:lstStyle>
          <a:p>
            <a:endParaRPr lang="es-SV"/>
          </a:p>
        </p:txBody>
      </p:sp>
      <p:sp>
        <p:nvSpPr>
          <p:cNvPr id="7" name="6 Marcador de número de diapositiva"/>
          <p:cNvSpPr>
            <a:spLocks noGrp="1"/>
          </p:cNvSpPr>
          <p:nvPr>
            <p:ph type="sldNum" sz="quarter" idx="12"/>
          </p:nvPr>
        </p:nvSpPr>
        <p:spPr/>
        <p:txBody>
          <a:bodyPr/>
          <a:lstStyle>
            <a:extLst/>
          </a:lstStyle>
          <a:p>
            <a:fld id="{B1C31C4B-0E69-49F3-A03C-3085895730CA}" type="slidenum">
              <a:rPr lang="es-SV" smtClean="0"/>
              <a:t>‹Nº›</a:t>
            </a:fld>
            <a:endParaRPr lang="es-SV"/>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s-ES" smtClean="0"/>
              <a:t>Haga clic para modificar el estilo de título del patrón</a:t>
            </a:r>
            <a:endParaRPr kumimoji="0" lang="en-US"/>
          </a:p>
        </p:txBody>
      </p:sp>
      <p:sp>
        <p:nvSpPr>
          <p:cNvPr id="5" name="4 Marcador de fecha"/>
          <p:cNvSpPr>
            <a:spLocks noGrp="1"/>
          </p:cNvSpPr>
          <p:nvPr>
            <p:ph type="dt" sz="half" idx="10"/>
          </p:nvPr>
        </p:nvSpPr>
        <p:spPr/>
        <p:txBody>
          <a:bodyPr/>
          <a:lstStyle>
            <a:extLst/>
          </a:lstStyle>
          <a:p>
            <a:fld id="{607D9D15-6326-4688-BA23-BC0CC4C82180}" type="datetimeFigureOut">
              <a:rPr lang="es-SV" smtClean="0"/>
              <a:t>16/02/2019</a:t>
            </a:fld>
            <a:endParaRPr lang="es-SV"/>
          </a:p>
        </p:txBody>
      </p:sp>
      <p:sp>
        <p:nvSpPr>
          <p:cNvPr id="6" name="5 Marcador de pie de página"/>
          <p:cNvSpPr>
            <a:spLocks noGrp="1"/>
          </p:cNvSpPr>
          <p:nvPr>
            <p:ph type="ftr" sz="quarter" idx="11"/>
          </p:nvPr>
        </p:nvSpPr>
        <p:spPr/>
        <p:txBody>
          <a:bodyPr/>
          <a:lstStyle>
            <a:extLst/>
          </a:lstStyle>
          <a:p>
            <a:endParaRPr lang="es-SV"/>
          </a:p>
        </p:txBody>
      </p:sp>
      <p:sp>
        <p:nvSpPr>
          <p:cNvPr id="7" name="6 Marcador de número de diapositiva"/>
          <p:cNvSpPr>
            <a:spLocks noGrp="1"/>
          </p:cNvSpPr>
          <p:nvPr>
            <p:ph type="sldNum" sz="quarter" idx="12"/>
          </p:nvPr>
        </p:nvSpPr>
        <p:spPr/>
        <p:txBody>
          <a:bodyPr/>
          <a:lstStyle>
            <a:extLst/>
          </a:lstStyle>
          <a:p>
            <a:fld id="{B1C31C4B-0E69-49F3-A03C-3085895730CA}" type="slidenum">
              <a:rPr lang="es-SV" smtClean="0"/>
              <a:t>‹Nº›</a:t>
            </a:fld>
            <a:endParaRPr lang="es-SV"/>
          </a:p>
        </p:txBody>
      </p:sp>
      <p:sp>
        <p:nvSpPr>
          <p:cNvPr id="8" name="7 Rectángulo"/>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2 Marcador de posición de imagen"/>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s-ES" smtClean="0"/>
              <a:t>Haga clic en el icono para agregar una imagen</a:t>
            </a:r>
            <a:endParaRPr kumimoji="0" lang="en-US" dirty="0"/>
          </a:p>
        </p:txBody>
      </p:sp>
      <p:sp>
        <p:nvSpPr>
          <p:cNvPr id="9" name="8 Proceso"/>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9 Proceso"/>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3 Marcador de texto"/>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s-ES" smtClean="0"/>
              <a:t>Haga clic para modificar el estilo de texto del patrón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7030A0">
            <a:alpha val="67000"/>
          </a:srgbClr>
        </a:solidFill>
        <a:effectLst/>
      </p:bgPr>
    </p:bg>
    <p:spTree>
      <p:nvGrpSpPr>
        <p:cNvPr id="1" name=""/>
        <p:cNvGrpSpPr/>
        <p:nvPr/>
      </p:nvGrpSpPr>
      <p:grpSpPr>
        <a:xfrm>
          <a:off x="0" y="0"/>
          <a:ext cx="0" cy="0"/>
          <a:chOff x="0" y="0"/>
          <a:chExt cx="0" cy="0"/>
        </a:xfrm>
      </p:grpSpPr>
      <p:sp>
        <p:nvSpPr>
          <p:cNvPr id="7" name="6 Circular"/>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7 Elipse"/>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10 Anillo"/>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11 Rectángulo"/>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4 Marcador de título"/>
          <p:cNvSpPr>
            <a:spLocks noGrp="1"/>
          </p:cNvSpPr>
          <p:nvPr>
            <p:ph type="title"/>
          </p:nvPr>
        </p:nvSpPr>
        <p:spPr>
          <a:xfrm>
            <a:off x="1435608" y="274638"/>
            <a:ext cx="7498080" cy="1143000"/>
          </a:xfrm>
          <a:prstGeom prst="rect">
            <a:avLst/>
          </a:prstGeom>
        </p:spPr>
        <p:txBody>
          <a:bodyPr anchor="ctr">
            <a:normAutofit/>
          </a:bodyPr>
          <a:lstStyle>
            <a:extLst/>
          </a:lstStyle>
          <a:p>
            <a:r>
              <a:rPr kumimoji="0" lang="es-ES" smtClean="0"/>
              <a:t>Haga clic para modificar el estilo de título del patrón</a:t>
            </a:r>
            <a:endParaRPr kumimoji="0" lang="en-US"/>
          </a:p>
        </p:txBody>
      </p:sp>
      <p:sp>
        <p:nvSpPr>
          <p:cNvPr id="9" name="8 Marcador de texto"/>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24" name="23 Marcador de fecha"/>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607D9D15-6326-4688-BA23-BC0CC4C82180}" type="datetimeFigureOut">
              <a:rPr lang="es-SV" smtClean="0"/>
              <a:t>16/02/2019</a:t>
            </a:fld>
            <a:endParaRPr lang="es-SV"/>
          </a:p>
        </p:txBody>
      </p:sp>
      <p:sp>
        <p:nvSpPr>
          <p:cNvPr id="10" name="9 Marcador de pie de página"/>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s-SV"/>
          </a:p>
        </p:txBody>
      </p:sp>
      <p:sp>
        <p:nvSpPr>
          <p:cNvPr id="22" name="21 Marcador de número de diapositiva"/>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B1C31C4B-0E69-49F3-A03C-3085895730CA}" type="slidenum">
              <a:rPr lang="es-SV" smtClean="0"/>
              <a:t>‹Nº›</a:t>
            </a:fld>
            <a:endParaRPr lang="es-SV"/>
          </a:p>
        </p:txBody>
      </p:sp>
      <p:sp>
        <p:nvSpPr>
          <p:cNvPr id="15" name="14 Rectángulo"/>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g"/></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g"/><Relationship Id="rId4" Type="http://schemas.openxmlformats.org/officeDocument/2006/relationships/image" Target="../media/image13.jpeg"/></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454528" y="500778"/>
            <a:ext cx="7303184" cy="1423461"/>
          </a:xfrm>
        </p:spPr>
        <p:txBody>
          <a:bodyPr>
            <a:noAutofit/>
          </a:bodyPr>
          <a:lstStyle/>
          <a:p>
            <a:pPr algn="ctr"/>
            <a:r>
              <a:rPr lang="es-SV" sz="3400" b="1" dirty="0" smtClean="0">
                <a:solidFill>
                  <a:schemeClr val="tx1"/>
                </a:solidFill>
                <a:latin typeface="Andalus" pitchFamily="18" charset="-78"/>
                <a:cs typeface="Andalus" pitchFamily="18" charset="-78"/>
              </a:rPr>
              <a:t>ASOCIACIÓN DE SEÑORAS DE LA CARIDAD DE SAN VICENTE DE PAUL. SAN MIGUEL</a:t>
            </a:r>
            <a:endParaRPr lang="es-SV" sz="3400" b="1" dirty="0">
              <a:solidFill>
                <a:schemeClr val="tx1"/>
              </a:solidFill>
              <a:latin typeface="Andalus" pitchFamily="18" charset="-78"/>
              <a:cs typeface="Andalus" pitchFamily="18" charset="-78"/>
            </a:endParaRPr>
          </a:p>
        </p:txBody>
      </p:sp>
      <p:sp>
        <p:nvSpPr>
          <p:cNvPr id="3" name="2 Subtítulo"/>
          <p:cNvSpPr>
            <a:spLocks noGrp="1"/>
          </p:cNvSpPr>
          <p:nvPr>
            <p:ph type="subTitle" idx="1"/>
          </p:nvPr>
        </p:nvSpPr>
        <p:spPr>
          <a:xfrm>
            <a:off x="2843808" y="5105400"/>
            <a:ext cx="4464496" cy="1752600"/>
          </a:xfrm>
        </p:spPr>
        <p:txBody>
          <a:bodyPr/>
          <a:lstStyle/>
          <a:p>
            <a:r>
              <a:rPr lang="es-SV" dirty="0" smtClean="0">
                <a:solidFill>
                  <a:schemeClr val="bg1"/>
                </a:solidFill>
              </a:rPr>
              <a:t>San Miguel, 2015</a:t>
            </a:r>
            <a:endParaRPr lang="es-SV" dirty="0">
              <a:solidFill>
                <a:schemeClr val="bg1"/>
              </a:solidFill>
            </a:endParaRPr>
          </a:p>
        </p:txBody>
      </p:sp>
      <p:pic>
        <p:nvPicPr>
          <p:cNvPr id="4" name="3 Marcador de contenido"/>
          <p:cNvPicPr>
            <a:picLocks noGrp="1"/>
          </p:cNvPicPr>
          <p:nvPr>
            <p:ph idx="4294967295"/>
          </p:nvPr>
        </p:nvPicPr>
        <p:blipFill>
          <a:blip r:embed="rId2" cstate="print"/>
          <a:stretch>
            <a:fillRect/>
          </a:stretch>
        </p:blipFill>
        <p:spPr bwMode="auto">
          <a:xfrm>
            <a:off x="95672" y="124583"/>
            <a:ext cx="1307976" cy="1538050"/>
          </a:xfrm>
          <a:prstGeom prst="rect">
            <a:avLst/>
          </a:prstGeom>
          <a:noFill/>
          <a:ln w="9525">
            <a:noFill/>
            <a:miter lim="800000"/>
            <a:headEnd/>
            <a:tailEnd/>
          </a:ln>
        </p:spPr>
      </p:pic>
      <p:sp>
        <p:nvSpPr>
          <p:cNvPr id="5" name="1 Título"/>
          <p:cNvSpPr txBox="1">
            <a:spLocks/>
          </p:cNvSpPr>
          <p:nvPr/>
        </p:nvSpPr>
        <p:spPr>
          <a:xfrm>
            <a:off x="2264408" y="5627227"/>
            <a:ext cx="6489968" cy="708945"/>
          </a:xfrm>
          <a:prstGeom prst="rect">
            <a:avLst/>
          </a:prstGeom>
        </p:spPr>
        <p:txBody>
          <a:bodyPr anchor="b">
            <a:norm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algn="ctr"/>
            <a:r>
              <a:rPr lang="es-SV" sz="3600" dirty="0" smtClean="0">
                <a:solidFill>
                  <a:schemeClr val="tx1"/>
                </a:solidFill>
                <a:latin typeface="Andalus" pitchFamily="18" charset="-78"/>
                <a:cs typeface="Andalus" pitchFamily="18" charset="-78"/>
              </a:rPr>
              <a:t>San Miguel, Febrero de 2019</a:t>
            </a:r>
            <a:endParaRPr lang="es-SV" sz="3600" dirty="0">
              <a:solidFill>
                <a:schemeClr val="tx1"/>
              </a:solidFill>
              <a:latin typeface="Andalus" pitchFamily="18" charset="-78"/>
              <a:cs typeface="Andalus" pitchFamily="18" charset="-78"/>
            </a:endParaRPr>
          </a:p>
        </p:txBody>
      </p:sp>
      <p:sp>
        <p:nvSpPr>
          <p:cNvPr id="9" name="1 Título"/>
          <p:cNvSpPr txBox="1">
            <a:spLocks/>
          </p:cNvSpPr>
          <p:nvPr/>
        </p:nvSpPr>
        <p:spPr>
          <a:xfrm>
            <a:off x="1542399" y="2852936"/>
            <a:ext cx="7303184" cy="1266655"/>
          </a:xfrm>
          <a:prstGeom prst="rect">
            <a:avLst/>
          </a:prstGeom>
        </p:spPr>
        <p:txBody>
          <a:bodyPr anchor="b">
            <a:no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algn="ctr"/>
            <a:r>
              <a:rPr lang="es-SV" sz="3600" b="1" dirty="0" smtClean="0">
                <a:solidFill>
                  <a:srgbClr val="0070C0"/>
                </a:solidFill>
                <a:latin typeface="Andalus" pitchFamily="18" charset="-78"/>
                <a:cs typeface="Andalus" pitchFamily="18" charset="-78"/>
              </a:rPr>
              <a:t>INFORME MINISTERIO DE SALUD AÑO 2018</a:t>
            </a:r>
            <a:endParaRPr lang="es-SV" sz="3600" b="1" dirty="0">
              <a:solidFill>
                <a:srgbClr val="0070C0"/>
              </a:solidFill>
              <a:latin typeface="Andalus" pitchFamily="18" charset="-78"/>
              <a:cs typeface="Andalus" pitchFamily="18" charset="-78"/>
            </a:endParaRPr>
          </a:p>
        </p:txBody>
      </p:sp>
      <p:pic>
        <p:nvPicPr>
          <p:cNvPr id="1026" name="Picture 2" descr="Descripción: SAN VICENTE 1"/>
          <p:cNvPicPr>
            <a:picLocks noChangeAspect="1" noChangeArrowheads="1"/>
          </p:cNvPicPr>
          <p:nvPr/>
        </p:nvPicPr>
        <p:blipFill>
          <a:blip r:embed="rId3">
            <a:extLst>
              <a:ext uri="{28A0092B-C50C-407E-A947-70E740481C1C}">
                <a14:useLocalDpi xmlns:a14="http://schemas.microsoft.com/office/drawing/2010/main" val="0"/>
              </a:ext>
            </a:extLst>
          </a:blip>
          <a:srcRect l="-369" r="-185"/>
          <a:stretch>
            <a:fillRect/>
          </a:stretch>
        </p:blipFill>
        <p:spPr bwMode="auto">
          <a:xfrm>
            <a:off x="-41362" y="2041571"/>
            <a:ext cx="1582043" cy="2121751"/>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l="-2953" t="-2138" r="-2644" b="-2478"/>
          <a:stretch>
            <a:fillRect/>
          </a:stretch>
        </p:blipFill>
        <p:spPr bwMode="auto">
          <a:xfrm>
            <a:off x="0" y="4457480"/>
            <a:ext cx="1593256" cy="2106361"/>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4"/>
          <p:cNvSpPr>
            <a:spLocks noChangeArrowheads="1"/>
          </p:cNvSpPr>
          <p:nvPr/>
        </p:nvSpPr>
        <p:spPr bwMode="auto">
          <a:xfrm>
            <a:off x="4548" y="4080187"/>
            <a:ext cx="1728788" cy="328613"/>
          </a:xfrm>
          <a:prstGeom prst="rect">
            <a:avLst/>
          </a:prstGeom>
          <a:solidFill>
            <a:srgbClr val="FFFFFF"/>
          </a:solidFill>
          <a:ln w="3175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ts val="800"/>
              </a:spcAft>
              <a:buClrTx/>
              <a:buSzTx/>
              <a:buFontTx/>
              <a:buNone/>
              <a:tabLst/>
            </a:pPr>
            <a:r>
              <a:rPr kumimoji="0" lang="es-SV" sz="1100" b="1" i="0" u="none" strike="noStrike" cap="none" normalizeH="0" baseline="0" smtClean="0">
                <a:ln>
                  <a:noFill/>
                </a:ln>
                <a:solidFill>
                  <a:schemeClr val="tx1"/>
                </a:solidFill>
                <a:effectLst/>
                <a:latin typeface="Cambria" panose="02040503050406030204" pitchFamily="18" charset="0"/>
              </a:rPr>
              <a:t>San Vicente de Paul</a:t>
            </a:r>
            <a:endParaRPr kumimoji="0" lang="es-SV" sz="1800" b="0" i="0" u="none" strike="noStrike" cap="none" normalizeH="0" baseline="0" smtClean="0">
              <a:ln>
                <a:noFill/>
              </a:ln>
              <a:solidFill>
                <a:schemeClr val="tx1"/>
              </a:solidFill>
              <a:effectLst/>
              <a:latin typeface="Arial" panose="020B0604020202020204" pitchFamily="34" charset="0"/>
            </a:endParaRPr>
          </a:p>
        </p:txBody>
      </p:sp>
      <p:sp>
        <p:nvSpPr>
          <p:cNvPr id="10" name="Rectangle 5"/>
          <p:cNvSpPr>
            <a:spLocks noChangeArrowheads="1"/>
          </p:cNvSpPr>
          <p:nvPr/>
        </p:nvSpPr>
        <p:spPr bwMode="auto">
          <a:xfrm>
            <a:off x="27553" y="6448215"/>
            <a:ext cx="1925637" cy="328612"/>
          </a:xfrm>
          <a:prstGeom prst="rect">
            <a:avLst/>
          </a:prstGeom>
          <a:solidFill>
            <a:srgbClr val="FFFFFF"/>
          </a:solidFill>
          <a:ln w="3175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pPr>
            <a:r>
              <a:rPr kumimoji="0" lang="es-SV" sz="1100" b="1" i="0" u="none" strike="noStrike" cap="none" normalizeH="0" baseline="0" smtClean="0">
                <a:ln>
                  <a:noFill/>
                </a:ln>
                <a:solidFill>
                  <a:schemeClr val="tx1"/>
                </a:solidFill>
                <a:effectLst/>
                <a:latin typeface="Calibri" panose="020F0502020204030204" pitchFamily="34" charset="0"/>
              </a:rPr>
              <a:t>Mons. Víctor Basilio</a:t>
            </a:r>
            <a:r>
              <a:rPr kumimoji="0" lang="es-SV" sz="1100" b="0" i="0" u="none" strike="noStrike" cap="none" normalizeH="0" baseline="0" smtClean="0">
                <a:ln>
                  <a:noFill/>
                </a:ln>
                <a:solidFill>
                  <a:schemeClr val="tx1"/>
                </a:solidFill>
                <a:effectLst/>
                <a:latin typeface="Calibri" panose="020F0502020204030204" pitchFamily="34" charset="0"/>
              </a:rPr>
              <a:t> </a:t>
            </a:r>
            <a:r>
              <a:rPr kumimoji="0" lang="es-SV" sz="1100" b="1" i="0" u="none" strike="noStrike" cap="none" normalizeH="0" baseline="0" smtClean="0">
                <a:ln>
                  <a:noFill/>
                </a:ln>
                <a:solidFill>
                  <a:schemeClr val="tx1"/>
                </a:solidFill>
                <a:effectLst/>
                <a:latin typeface="Calibri" panose="020F0502020204030204" pitchFamily="34" charset="0"/>
              </a:rPr>
              <a:t>Plantier </a:t>
            </a:r>
            <a:endParaRPr kumimoji="0" lang="es-SV"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2823508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15616" y="274638"/>
            <a:ext cx="7818072" cy="1143000"/>
          </a:xfrm>
        </p:spPr>
        <p:txBody>
          <a:bodyPr>
            <a:noAutofit/>
          </a:bodyPr>
          <a:lstStyle/>
          <a:p>
            <a:pPr lvl="1" algn="ctr"/>
            <a:r>
              <a:rPr lang="es-ES" sz="3200" b="1" dirty="0" smtClean="0">
                <a:solidFill>
                  <a:srgbClr val="0070C0"/>
                </a:solidFill>
              </a:rPr>
              <a:t>CONTRATACIONES Y ADQUISICIONES CELEBRADAS CON LOS RECURSOS RECIBIDOS</a:t>
            </a:r>
            <a:endParaRPr lang="es-SV" sz="3200" dirty="0">
              <a:solidFill>
                <a:srgbClr val="0070C0"/>
              </a:solidFill>
            </a:endParaRPr>
          </a:p>
        </p:txBody>
      </p:sp>
      <p:sp>
        <p:nvSpPr>
          <p:cNvPr id="3" name="Marcador de contenido 2"/>
          <p:cNvSpPr>
            <a:spLocks noGrp="1"/>
          </p:cNvSpPr>
          <p:nvPr>
            <p:ph idx="1"/>
          </p:nvPr>
        </p:nvSpPr>
        <p:spPr>
          <a:xfrm>
            <a:off x="1435608" y="1844824"/>
            <a:ext cx="7498080" cy="4800600"/>
          </a:xfrm>
        </p:spPr>
        <p:txBody>
          <a:bodyPr>
            <a:normAutofit fontScale="70000" lnSpcReduction="20000"/>
          </a:bodyPr>
          <a:lstStyle/>
          <a:p>
            <a:pPr lvl="0" algn="just"/>
            <a:r>
              <a:rPr lang="es-ES" b="1" dirty="0" smtClean="0"/>
              <a:t>Servicio </a:t>
            </a:r>
            <a:r>
              <a:rPr lang="es-ES" b="1" dirty="0"/>
              <a:t>(o bien). </a:t>
            </a:r>
            <a:endParaRPr lang="es-SV" dirty="0"/>
          </a:p>
          <a:p>
            <a:pPr marL="82296" indent="0" algn="just">
              <a:buNone/>
            </a:pPr>
            <a:r>
              <a:rPr lang="es-ES" dirty="0"/>
              <a:t>Contratación de Empleados que brindan servicios profesionales y de oficios varios en los centros asistenciales administrados por la Asociación de Señoras de la Caridad de San Vicente de Paul de San Miguel. </a:t>
            </a:r>
            <a:endParaRPr lang="es-SV" dirty="0"/>
          </a:p>
          <a:p>
            <a:pPr marL="82296" indent="0" algn="just">
              <a:buNone/>
            </a:pPr>
            <a:r>
              <a:rPr lang="es-ES" dirty="0"/>
              <a:t> </a:t>
            </a:r>
            <a:endParaRPr lang="es-SV" dirty="0"/>
          </a:p>
          <a:p>
            <a:pPr lvl="0" algn="just"/>
            <a:r>
              <a:rPr lang="es-ES" b="1" dirty="0"/>
              <a:t>Monto.</a:t>
            </a:r>
            <a:endParaRPr lang="es-SV" dirty="0"/>
          </a:p>
          <a:p>
            <a:pPr marL="82296" indent="0" algn="just">
              <a:buNone/>
            </a:pPr>
            <a:r>
              <a:rPr lang="es-ES" dirty="0"/>
              <a:t>$ 41, 995.00</a:t>
            </a:r>
            <a:endParaRPr lang="es-SV" dirty="0"/>
          </a:p>
          <a:p>
            <a:pPr marL="82296" indent="0" algn="just">
              <a:buNone/>
            </a:pPr>
            <a:r>
              <a:rPr lang="es-ES" dirty="0"/>
              <a:t> </a:t>
            </a:r>
            <a:endParaRPr lang="es-SV" dirty="0"/>
          </a:p>
          <a:p>
            <a:pPr lvl="0" algn="just"/>
            <a:r>
              <a:rPr lang="es-ES" b="1" dirty="0"/>
              <a:t>Período de ejecución.</a:t>
            </a:r>
            <a:endParaRPr lang="es-SV" dirty="0"/>
          </a:p>
          <a:p>
            <a:pPr marL="82296" indent="0" algn="just">
              <a:buNone/>
            </a:pPr>
            <a:r>
              <a:rPr lang="es-ES" dirty="0"/>
              <a:t>12 meses (Enero – Diciembre 2018)</a:t>
            </a:r>
            <a:endParaRPr lang="es-SV" dirty="0"/>
          </a:p>
          <a:p>
            <a:pPr marL="82296" indent="0" algn="just">
              <a:buNone/>
            </a:pPr>
            <a:r>
              <a:rPr lang="es-ES" dirty="0"/>
              <a:t> </a:t>
            </a:r>
            <a:endParaRPr lang="es-SV" dirty="0"/>
          </a:p>
          <a:p>
            <a:pPr lvl="0" algn="just"/>
            <a:r>
              <a:rPr lang="es-ES" b="1" dirty="0"/>
              <a:t>Objetivo.</a:t>
            </a:r>
            <a:endParaRPr lang="es-SV" dirty="0"/>
          </a:p>
          <a:p>
            <a:pPr marL="82296" indent="0" algn="just">
              <a:buNone/>
            </a:pPr>
            <a:r>
              <a:rPr lang="es-ES" dirty="0"/>
              <a:t>Cancelación de Salarios líquidos</a:t>
            </a:r>
            <a:endParaRPr lang="es-SV" dirty="0"/>
          </a:p>
          <a:p>
            <a:pPr algn="just"/>
            <a:endParaRPr lang="es-SV" dirty="0"/>
          </a:p>
        </p:txBody>
      </p:sp>
    </p:spTree>
    <p:extLst>
      <p:ext uri="{BB962C8B-B14F-4D97-AF65-F5344CB8AC3E}">
        <p14:creationId xmlns:p14="http://schemas.microsoft.com/office/powerpoint/2010/main" val="6479983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pPr lvl="0" algn="ctr"/>
            <a:r>
              <a:rPr lang="es-ES" sz="3200" b="1" dirty="0">
                <a:solidFill>
                  <a:srgbClr val="0070C0"/>
                </a:solidFill>
              </a:rPr>
              <a:t>DIFICULTADES ENFRENTADAS</a:t>
            </a:r>
            <a:r>
              <a:rPr lang="es-SV" sz="3200" dirty="0">
                <a:solidFill>
                  <a:srgbClr val="0070C0"/>
                </a:solidFill>
              </a:rPr>
              <a:t/>
            </a:r>
            <a:br>
              <a:rPr lang="es-SV" sz="3200" dirty="0">
                <a:solidFill>
                  <a:srgbClr val="0070C0"/>
                </a:solidFill>
              </a:rPr>
            </a:br>
            <a:endParaRPr lang="es-SV" sz="3200" dirty="0">
              <a:solidFill>
                <a:srgbClr val="0070C0"/>
              </a:solidFill>
            </a:endParaRPr>
          </a:p>
        </p:txBody>
      </p:sp>
      <p:sp>
        <p:nvSpPr>
          <p:cNvPr id="3" name="Marcador de contenido 2"/>
          <p:cNvSpPr>
            <a:spLocks noGrp="1"/>
          </p:cNvSpPr>
          <p:nvPr>
            <p:ph idx="1"/>
          </p:nvPr>
        </p:nvSpPr>
        <p:spPr>
          <a:xfrm>
            <a:off x="1259632" y="1444358"/>
            <a:ext cx="7498080" cy="4800600"/>
          </a:xfrm>
        </p:spPr>
        <p:txBody>
          <a:bodyPr>
            <a:normAutofit fontScale="70000" lnSpcReduction="20000"/>
          </a:bodyPr>
          <a:lstStyle/>
          <a:p>
            <a:pPr lvl="0" algn="just"/>
            <a:r>
              <a:rPr lang="es-ES" b="1" dirty="0" smtClean="0"/>
              <a:t>Financieras</a:t>
            </a:r>
            <a:endParaRPr lang="es-SV" dirty="0"/>
          </a:p>
          <a:p>
            <a:pPr marL="82296" lvl="0" indent="0" algn="just">
              <a:buNone/>
            </a:pPr>
            <a:r>
              <a:rPr lang="es-ES" dirty="0"/>
              <a:t>Se reciben el subsidio a finales del segundo mes de cada trimestre provocando un período de desabastecimiento para el pago de salarios del personal que labora en los centros asistenciales. </a:t>
            </a:r>
            <a:endParaRPr lang="es-SV" dirty="0"/>
          </a:p>
          <a:p>
            <a:pPr lvl="0" algn="just"/>
            <a:endParaRPr lang="es-ES" dirty="0" smtClean="0"/>
          </a:p>
          <a:p>
            <a:pPr marL="82296" lvl="0" indent="0" algn="just">
              <a:buNone/>
            </a:pPr>
            <a:r>
              <a:rPr lang="es-ES" dirty="0" smtClean="0"/>
              <a:t>El </a:t>
            </a:r>
            <a:r>
              <a:rPr lang="es-ES" dirty="0"/>
              <a:t>presupuesto total mensual de los salarios y prestaciones del personal que labora en los 3 centros asistenciales asciende a $ 11,776.54 USD cubriendo el subsidio únicamente el 29.71%. </a:t>
            </a:r>
            <a:endParaRPr lang="es-SV" dirty="0"/>
          </a:p>
          <a:p>
            <a:pPr marL="82296" indent="0" algn="just">
              <a:buNone/>
            </a:pPr>
            <a:r>
              <a:rPr lang="es-ES" dirty="0"/>
              <a:t> </a:t>
            </a:r>
            <a:endParaRPr lang="es-SV" dirty="0"/>
          </a:p>
          <a:p>
            <a:pPr lvl="0" algn="just"/>
            <a:r>
              <a:rPr lang="es-ES" b="1" dirty="0" smtClean="0"/>
              <a:t>Formas </a:t>
            </a:r>
            <a:r>
              <a:rPr lang="es-ES" b="1" dirty="0"/>
              <a:t>en que se enfrentaron y/o resolvieron:</a:t>
            </a:r>
            <a:endParaRPr lang="es-SV" dirty="0"/>
          </a:p>
          <a:p>
            <a:pPr marL="82296" lvl="0" indent="0" algn="just">
              <a:buNone/>
            </a:pPr>
            <a:r>
              <a:rPr lang="es-ES" dirty="0"/>
              <a:t>Con actividades de recaudación de fondos, donaciones de empresas y personas altruistas.</a:t>
            </a:r>
            <a:endParaRPr lang="es-SV" dirty="0"/>
          </a:p>
          <a:p>
            <a:pPr algn="just"/>
            <a:endParaRPr lang="es-SV" dirty="0"/>
          </a:p>
        </p:txBody>
      </p:sp>
    </p:spTree>
    <p:extLst>
      <p:ext uri="{BB962C8B-B14F-4D97-AF65-F5344CB8AC3E}">
        <p14:creationId xmlns:p14="http://schemas.microsoft.com/office/powerpoint/2010/main" val="35679382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pPr lvl="0" algn="ctr"/>
            <a:r>
              <a:rPr lang="es-ES" sz="3200" b="1" dirty="0">
                <a:solidFill>
                  <a:srgbClr val="0070C0"/>
                </a:solidFill>
              </a:rPr>
              <a:t>GESTIÓN FINANCIERA Y EJECUCIÓN PRESUPUESTARIA</a:t>
            </a:r>
            <a:r>
              <a:rPr lang="es-SV" sz="3200" dirty="0">
                <a:solidFill>
                  <a:srgbClr val="0070C0"/>
                </a:solidFill>
              </a:rPr>
              <a:t/>
            </a:r>
            <a:br>
              <a:rPr lang="es-SV" sz="3200" dirty="0">
                <a:solidFill>
                  <a:srgbClr val="0070C0"/>
                </a:solidFill>
              </a:rPr>
            </a:br>
            <a:endParaRPr lang="es-SV" sz="3200" dirty="0">
              <a:solidFill>
                <a:srgbClr val="0070C0"/>
              </a:solidFill>
            </a:endParaRPr>
          </a:p>
        </p:txBody>
      </p:sp>
      <p:sp>
        <p:nvSpPr>
          <p:cNvPr id="3" name="Marcador de contenido 2"/>
          <p:cNvSpPr>
            <a:spLocks noGrp="1"/>
          </p:cNvSpPr>
          <p:nvPr>
            <p:ph idx="1"/>
          </p:nvPr>
        </p:nvSpPr>
        <p:spPr>
          <a:xfrm>
            <a:off x="1043608" y="1447800"/>
            <a:ext cx="7890080" cy="4800600"/>
          </a:xfrm>
        </p:spPr>
        <p:txBody>
          <a:bodyPr>
            <a:noAutofit/>
          </a:bodyPr>
          <a:lstStyle/>
          <a:p>
            <a:pPr marL="82296" indent="0">
              <a:buNone/>
            </a:pPr>
            <a:r>
              <a:rPr lang="es-ES" sz="1800" b="1" dirty="0" smtClean="0"/>
              <a:t>PRESUPUESTO </a:t>
            </a:r>
            <a:r>
              <a:rPr lang="es-ES" sz="1800" b="1" dirty="0"/>
              <a:t>ASIGNADO</a:t>
            </a:r>
            <a:endParaRPr lang="es-SV" sz="1800" dirty="0"/>
          </a:p>
          <a:p>
            <a:pPr marL="82296" indent="0">
              <a:buNone/>
            </a:pPr>
            <a:r>
              <a:rPr lang="es-ES" sz="1800" dirty="0"/>
              <a:t> </a:t>
            </a:r>
            <a:endParaRPr lang="es-SV" sz="1800" dirty="0"/>
          </a:p>
          <a:p>
            <a:r>
              <a:rPr lang="es-ES" sz="1800" dirty="0"/>
              <a:t>Sociedad de Señoras de la Caridad “San Vicente de Paul de San Miguel</a:t>
            </a:r>
            <a:r>
              <a:rPr lang="es-ES" sz="1800" dirty="0" smtClean="0"/>
              <a:t>.</a:t>
            </a:r>
          </a:p>
          <a:p>
            <a:pPr marL="82296" indent="0">
              <a:buNone/>
            </a:pPr>
            <a:r>
              <a:rPr lang="es-ES" sz="1800" dirty="0" smtClean="0"/>
              <a:t>                                                                        $ </a:t>
            </a:r>
            <a:r>
              <a:rPr lang="es-ES" sz="1800" dirty="0"/>
              <a:t>14,570.00</a:t>
            </a:r>
            <a:endParaRPr lang="es-SV" sz="1800" dirty="0"/>
          </a:p>
          <a:p>
            <a:endParaRPr lang="es-ES" sz="1800" dirty="0" smtClean="0"/>
          </a:p>
          <a:p>
            <a:r>
              <a:rPr lang="es-ES" sz="1800" dirty="0" smtClean="0"/>
              <a:t>Sociedad </a:t>
            </a:r>
            <a:r>
              <a:rPr lang="es-ES" sz="1800" dirty="0"/>
              <a:t>de Señoras de la Caridad San Vicente de Paul Hogar de </a:t>
            </a:r>
            <a:r>
              <a:rPr lang="es-ES" sz="1800" dirty="0" smtClean="0"/>
              <a:t>Ancianos San </a:t>
            </a:r>
            <a:r>
              <a:rPr lang="es-ES" sz="1800" dirty="0"/>
              <a:t>Antonio San Miguel.                 </a:t>
            </a:r>
            <a:r>
              <a:rPr lang="es-ES" sz="1800" dirty="0" smtClean="0"/>
              <a:t>                      $ </a:t>
            </a:r>
            <a:r>
              <a:rPr lang="es-ES" sz="1800" dirty="0"/>
              <a:t>14,570.00</a:t>
            </a:r>
            <a:endParaRPr lang="es-SV" sz="1800" dirty="0"/>
          </a:p>
          <a:p>
            <a:pPr marL="82296" indent="0">
              <a:buNone/>
            </a:pPr>
            <a:endParaRPr lang="es-ES" sz="1800" dirty="0" smtClean="0"/>
          </a:p>
          <a:p>
            <a:r>
              <a:rPr lang="es-ES" sz="1800" dirty="0" smtClean="0"/>
              <a:t>Sociedad </a:t>
            </a:r>
            <a:r>
              <a:rPr lang="es-ES" sz="1800" dirty="0"/>
              <a:t>de Señoras de la Caridad San Vicente de Paul. Casa de La</a:t>
            </a:r>
            <a:endParaRPr lang="es-SV" sz="1800" dirty="0"/>
          </a:p>
          <a:p>
            <a:pPr marL="82296" indent="0">
              <a:buNone/>
            </a:pPr>
            <a:r>
              <a:rPr lang="es-ES" sz="1800" dirty="0"/>
              <a:t>Misericordia, San </a:t>
            </a:r>
            <a:r>
              <a:rPr lang="es-ES" sz="1800" dirty="0" smtClean="0"/>
              <a:t>Miguel.                                     </a:t>
            </a:r>
            <a:r>
              <a:rPr lang="es-ES" sz="1800" u="sng" dirty="0"/>
              <a:t>$ 12,855.00</a:t>
            </a:r>
            <a:endParaRPr lang="es-SV" sz="1800" dirty="0"/>
          </a:p>
          <a:p>
            <a:pPr marL="82296" indent="0">
              <a:buNone/>
            </a:pPr>
            <a:endParaRPr lang="es-ES" sz="1800" b="1" dirty="0" smtClean="0"/>
          </a:p>
          <a:p>
            <a:pPr marL="82296" indent="0">
              <a:buNone/>
            </a:pPr>
            <a:r>
              <a:rPr lang="es-ES" sz="1800" b="1" dirty="0" smtClean="0"/>
              <a:t>Total </a:t>
            </a:r>
            <a:r>
              <a:rPr lang="es-ES" sz="1800" b="1" dirty="0"/>
              <a:t>de Presupuesto  </a:t>
            </a:r>
            <a:r>
              <a:rPr lang="es-ES" sz="1800" b="1" dirty="0" smtClean="0"/>
              <a:t>                                   </a:t>
            </a:r>
            <a:r>
              <a:rPr lang="es-ES" sz="1800" b="1" dirty="0"/>
              <a:t>$ 41,995.00</a:t>
            </a:r>
            <a:endParaRPr lang="es-SV" sz="1800" dirty="0"/>
          </a:p>
          <a:p>
            <a:endParaRPr lang="es-ES" sz="1800" dirty="0"/>
          </a:p>
          <a:p>
            <a:endParaRPr lang="es-SV" sz="1800" dirty="0"/>
          </a:p>
          <a:p>
            <a:pPr marL="82296" indent="0">
              <a:buNone/>
            </a:pPr>
            <a:r>
              <a:rPr lang="es-ES" sz="1800" b="1" i="1" u="sng" dirty="0"/>
              <a:t>Nota: Datos Diario Oficial #239, tomo 377, Fecha: 21/12/2007</a:t>
            </a:r>
            <a:endParaRPr lang="es-SV" sz="1800" dirty="0"/>
          </a:p>
          <a:p>
            <a:endParaRPr lang="es-SV" sz="1800" dirty="0"/>
          </a:p>
        </p:txBody>
      </p:sp>
    </p:spTree>
    <p:extLst>
      <p:ext uri="{BB962C8B-B14F-4D97-AF65-F5344CB8AC3E}">
        <p14:creationId xmlns:p14="http://schemas.microsoft.com/office/powerpoint/2010/main" val="38525487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1187624" y="260648"/>
            <a:ext cx="7632848"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 sz="2200" b="1" i="0" u="none" strike="noStrike" cap="none" normalizeH="0" baseline="0" dirty="0" smtClean="0">
                <a:ln>
                  <a:noFill/>
                </a:ln>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INFORME FINANCIERO CONSOLIDADO PARA RENDICIÓN DE CUENTAS DE ENTIDADES PRIVADAS QUE RECIBEN FONDOS DEL ESTADO</a:t>
            </a:r>
            <a:endParaRPr kumimoji="0" lang="es-ES" sz="2200" b="0" i="0" u="none" strike="noStrike" cap="none" normalizeH="0" baseline="0" dirty="0" smtClean="0">
              <a:ln>
                <a:noFill/>
              </a:ln>
              <a:solidFill>
                <a:srgbClr val="0070C0"/>
              </a:solidFill>
              <a:effectLst/>
              <a:latin typeface="Arial" panose="020B0604020202020204" pitchFamily="34" charset="0"/>
            </a:endParaRPr>
          </a:p>
        </p:txBody>
      </p:sp>
      <p:graphicFrame>
        <p:nvGraphicFramePr>
          <p:cNvPr id="2" name="Tabla 1"/>
          <p:cNvGraphicFramePr>
            <a:graphicFrameLocks noGrp="1"/>
          </p:cNvGraphicFramePr>
          <p:nvPr>
            <p:extLst>
              <p:ext uri="{D42A27DB-BD31-4B8C-83A1-F6EECF244321}">
                <p14:modId xmlns:p14="http://schemas.microsoft.com/office/powerpoint/2010/main" val="4283566579"/>
              </p:ext>
            </p:extLst>
          </p:nvPr>
        </p:nvGraphicFramePr>
        <p:xfrm>
          <a:off x="395536" y="1844824"/>
          <a:ext cx="8424938" cy="3287165"/>
        </p:xfrm>
        <a:graphic>
          <a:graphicData uri="http://schemas.openxmlformats.org/drawingml/2006/table">
            <a:tbl>
              <a:tblPr firstRow="1" firstCol="1" bandRow="1">
                <a:tableStyleId>{5C22544A-7EE6-4342-B048-85BDC9FD1C3A}</a:tableStyleId>
              </a:tblPr>
              <a:tblGrid>
                <a:gridCol w="805352"/>
                <a:gridCol w="808520"/>
                <a:gridCol w="72983"/>
                <a:gridCol w="850339"/>
                <a:gridCol w="898496"/>
                <a:gridCol w="361172"/>
                <a:gridCol w="1975676"/>
                <a:gridCol w="898496"/>
                <a:gridCol w="808520"/>
                <a:gridCol w="945384"/>
              </a:tblGrid>
              <a:tr h="187494">
                <a:tc gridSpan="6">
                  <a:txBody>
                    <a:bodyPr/>
                    <a:lstStyle/>
                    <a:p>
                      <a:pPr>
                        <a:spcAft>
                          <a:spcPts val="0"/>
                        </a:spcAft>
                      </a:pPr>
                      <a:r>
                        <a:rPr lang="es-ES" sz="900">
                          <a:effectLst/>
                        </a:rPr>
                        <a:t>Nombre de la Institución que otorga los fondos:</a:t>
                      </a:r>
                      <a:endParaRPr lang="es-SV" sz="1100">
                        <a:effectLst/>
                        <a:latin typeface="Times New Roman" panose="02020603050405020304" pitchFamily="18" charset="0"/>
                        <a:ea typeface="Times New Roman" panose="02020603050405020304" pitchFamily="18" charset="0"/>
                      </a:endParaRPr>
                    </a:p>
                  </a:txBody>
                  <a:tcPr marL="39589" marR="39589" marT="0" marB="0"/>
                </a:tc>
                <a:tc hMerge="1">
                  <a:txBody>
                    <a:bodyPr/>
                    <a:lstStyle/>
                    <a:p>
                      <a:endParaRPr lang="es-SV"/>
                    </a:p>
                  </a:txBody>
                  <a:tcPr/>
                </a:tc>
                <a:tc hMerge="1">
                  <a:txBody>
                    <a:bodyPr/>
                    <a:lstStyle/>
                    <a:p>
                      <a:endParaRPr lang="es-SV"/>
                    </a:p>
                  </a:txBody>
                  <a:tcPr/>
                </a:tc>
                <a:tc hMerge="1">
                  <a:txBody>
                    <a:bodyPr/>
                    <a:lstStyle/>
                    <a:p>
                      <a:endParaRPr lang="es-SV"/>
                    </a:p>
                  </a:txBody>
                  <a:tcPr/>
                </a:tc>
                <a:tc hMerge="1">
                  <a:txBody>
                    <a:bodyPr/>
                    <a:lstStyle/>
                    <a:p>
                      <a:endParaRPr lang="es-SV"/>
                    </a:p>
                  </a:txBody>
                  <a:tcPr/>
                </a:tc>
                <a:tc hMerge="1">
                  <a:txBody>
                    <a:bodyPr/>
                    <a:lstStyle/>
                    <a:p>
                      <a:endParaRPr lang="es-SV"/>
                    </a:p>
                  </a:txBody>
                  <a:tcPr/>
                </a:tc>
                <a:tc gridSpan="4">
                  <a:txBody>
                    <a:bodyPr/>
                    <a:lstStyle/>
                    <a:p>
                      <a:pPr>
                        <a:spcAft>
                          <a:spcPts val="0"/>
                        </a:spcAft>
                      </a:pPr>
                      <a:r>
                        <a:rPr lang="es-ES" sz="900">
                          <a:effectLst/>
                        </a:rPr>
                        <a:t>Ministerio de Salud</a:t>
                      </a:r>
                      <a:endParaRPr lang="es-SV" sz="1100">
                        <a:effectLst/>
                        <a:latin typeface="Times New Roman" panose="02020603050405020304" pitchFamily="18" charset="0"/>
                        <a:ea typeface="Times New Roman" panose="02020603050405020304" pitchFamily="18" charset="0"/>
                      </a:endParaRPr>
                    </a:p>
                  </a:txBody>
                  <a:tcPr marL="39589" marR="39589" marT="0" marB="0"/>
                </a:tc>
                <a:tc hMerge="1">
                  <a:txBody>
                    <a:bodyPr/>
                    <a:lstStyle/>
                    <a:p>
                      <a:endParaRPr lang="es-SV"/>
                    </a:p>
                  </a:txBody>
                  <a:tcPr/>
                </a:tc>
                <a:tc hMerge="1">
                  <a:txBody>
                    <a:bodyPr/>
                    <a:lstStyle/>
                    <a:p>
                      <a:endParaRPr lang="es-SV"/>
                    </a:p>
                  </a:txBody>
                  <a:tcPr/>
                </a:tc>
                <a:tc hMerge="1">
                  <a:txBody>
                    <a:bodyPr/>
                    <a:lstStyle/>
                    <a:p>
                      <a:endParaRPr lang="es-SV"/>
                    </a:p>
                  </a:txBody>
                  <a:tcPr/>
                </a:tc>
              </a:tr>
              <a:tr h="187494">
                <a:tc gridSpan="6">
                  <a:txBody>
                    <a:bodyPr/>
                    <a:lstStyle/>
                    <a:p>
                      <a:pPr>
                        <a:spcAft>
                          <a:spcPts val="0"/>
                        </a:spcAft>
                      </a:pPr>
                      <a:r>
                        <a:rPr lang="es-ES" sz="900">
                          <a:effectLst/>
                        </a:rPr>
                        <a:t>Nombre de la Entidad Privada que recibe los fondos:</a:t>
                      </a:r>
                      <a:endParaRPr lang="es-SV" sz="1100">
                        <a:effectLst/>
                        <a:latin typeface="Times New Roman" panose="02020603050405020304" pitchFamily="18" charset="0"/>
                        <a:ea typeface="Times New Roman" panose="02020603050405020304" pitchFamily="18" charset="0"/>
                      </a:endParaRPr>
                    </a:p>
                  </a:txBody>
                  <a:tcPr marL="39589" marR="39589" marT="0" marB="0"/>
                </a:tc>
                <a:tc hMerge="1">
                  <a:txBody>
                    <a:bodyPr/>
                    <a:lstStyle/>
                    <a:p>
                      <a:endParaRPr lang="es-SV"/>
                    </a:p>
                  </a:txBody>
                  <a:tcPr/>
                </a:tc>
                <a:tc hMerge="1">
                  <a:txBody>
                    <a:bodyPr/>
                    <a:lstStyle/>
                    <a:p>
                      <a:endParaRPr lang="es-SV"/>
                    </a:p>
                  </a:txBody>
                  <a:tcPr/>
                </a:tc>
                <a:tc hMerge="1">
                  <a:txBody>
                    <a:bodyPr/>
                    <a:lstStyle/>
                    <a:p>
                      <a:endParaRPr lang="es-SV"/>
                    </a:p>
                  </a:txBody>
                  <a:tcPr/>
                </a:tc>
                <a:tc hMerge="1">
                  <a:txBody>
                    <a:bodyPr/>
                    <a:lstStyle/>
                    <a:p>
                      <a:endParaRPr lang="es-SV"/>
                    </a:p>
                  </a:txBody>
                  <a:tcPr/>
                </a:tc>
                <a:tc hMerge="1">
                  <a:txBody>
                    <a:bodyPr/>
                    <a:lstStyle/>
                    <a:p>
                      <a:endParaRPr lang="es-SV"/>
                    </a:p>
                  </a:txBody>
                  <a:tcPr/>
                </a:tc>
                <a:tc gridSpan="4">
                  <a:txBody>
                    <a:bodyPr/>
                    <a:lstStyle/>
                    <a:p>
                      <a:pPr>
                        <a:spcAft>
                          <a:spcPts val="0"/>
                        </a:spcAft>
                      </a:pPr>
                      <a:r>
                        <a:rPr lang="es-ES" sz="900">
                          <a:effectLst/>
                        </a:rPr>
                        <a:t>Asociación de Señoras de la Caridad de San Vicente de Paul de San Miguel</a:t>
                      </a:r>
                      <a:endParaRPr lang="es-SV" sz="1100">
                        <a:effectLst/>
                        <a:latin typeface="Times New Roman" panose="02020603050405020304" pitchFamily="18" charset="0"/>
                        <a:ea typeface="Times New Roman" panose="02020603050405020304" pitchFamily="18" charset="0"/>
                      </a:endParaRPr>
                    </a:p>
                  </a:txBody>
                  <a:tcPr marL="39589" marR="39589" marT="0" marB="0"/>
                </a:tc>
                <a:tc hMerge="1">
                  <a:txBody>
                    <a:bodyPr/>
                    <a:lstStyle/>
                    <a:p>
                      <a:endParaRPr lang="es-SV"/>
                    </a:p>
                  </a:txBody>
                  <a:tcPr/>
                </a:tc>
                <a:tc hMerge="1">
                  <a:txBody>
                    <a:bodyPr/>
                    <a:lstStyle/>
                    <a:p>
                      <a:endParaRPr lang="es-SV"/>
                    </a:p>
                  </a:txBody>
                  <a:tcPr/>
                </a:tc>
                <a:tc hMerge="1">
                  <a:txBody>
                    <a:bodyPr/>
                    <a:lstStyle/>
                    <a:p>
                      <a:endParaRPr lang="es-SV"/>
                    </a:p>
                  </a:txBody>
                  <a:tcPr/>
                </a:tc>
              </a:tr>
              <a:tr h="187494">
                <a:tc gridSpan="6">
                  <a:txBody>
                    <a:bodyPr/>
                    <a:lstStyle/>
                    <a:p>
                      <a:pPr>
                        <a:spcAft>
                          <a:spcPts val="0"/>
                        </a:spcAft>
                      </a:pPr>
                      <a:r>
                        <a:rPr lang="es-ES" sz="900">
                          <a:effectLst/>
                        </a:rPr>
                        <a:t>Año:</a:t>
                      </a:r>
                      <a:endParaRPr lang="es-SV" sz="1100">
                        <a:effectLst/>
                        <a:latin typeface="Times New Roman" panose="02020603050405020304" pitchFamily="18" charset="0"/>
                        <a:ea typeface="Times New Roman" panose="02020603050405020304" pitchFamily="18" charset="0"/>
                      </a:endParaRPr>
                    </a:p>
                  </a:txBody>
                  <a:tcPr marL="39589" marR="39589" marT="0" marB="0"/>
                </a:tc>
                <a:tc hMerge="1">
                  <a:txBody>
                    <a:bodyPr/>
                    <a:lstStyle/>
                    <a:p>
                      <a:endParaRPr lang="es-SV"/>
                    </a:p>
                  </a:txBody>
                  <a:tcPr/>
                </a:tc>
                <a:tc hMerge="1">
                  <a:txBody>
                    <a:bodyPr/>
                    <a:lstStyle/>
                    <a:p>
                      <a:endParaRPr lang="es-SV"/>
                    </a:p>
                  </a:txBody>
                  <a:tcPr/>
                </a:tc>
                <a:tc hMerge="1">
                  <a:txBody>
                    <a:bodyPr/>
                    <a:lstStyle/>
                    <a:p>
                      <a:endParaRPr lang="es-SV"/>
                    </a:p>
                  </a:txBody>
                  <a:tcPr/>
                </a:tc>
                <a:tc hMerge="1">
                  <a:txBody>
                    <a:bodyPr/>
                    <a:lstStyle/>
                    <a:p>
                      <a:endParaRPr lang="es-SV"/>
                    </a:p>
                  </a:txBody>
                  <a:tcPr/>
                </a:tc>
                <a:tc hMerge="1">
                  <a:txBody>
                    <a:bodyPr/>
                    <a:lstStyle/>
                    <a:p>
                      <a:endParaRPr lang="es-SV"/>
                    </a:p>
                  </a:txBody>
                  <a:tcPr/>
                </a:tc>
                <a:tc gridSpan="4">
                  <a:txBody>
                    <a:bodyPr/>
                    <a:lstStyle/>
                    <a:p>
                      <a:pPr>
                        <a:spcAft>
                          <a:spcPts val="0"/>
                        </a:spcAft>
                      </a:pPr>
                      <a:r>
                        <a:rPr lang="es-ES" sz="900">
                          <a:effectLst/>
                        </a:rPr>
                        <a:t>2018</a:t>
                      </a:r>
                      <a:endParaRPr lang="es-SV" sz="1100">
                        <a:effectLst/>
                        <a:latin typeface="Times New Roman" panose="02020603050405020304" pitchFamily="18" charset="0"/>
                        <a:ea typeface="Times New Roman" panose="02020603050405020304" pitchFamily="18" charset="0"/>
                      </a:endParaRPr>
                    </a:p>
                  </a:txBody>
                  <a:tcPr marL="39589" marR="39589" marT="0" marB="0"/>
                </a:tc>
                <a:tc hMerge="1">
                  <a:txBody>
                    <a:bodyPr/>
                    <a:lstStyle/>
                    <a:p>
                      <a:endParaRPr lang="es-SV"/>
                    </a:p>
                  </a:txBody>
                  <a:tcPr/>
                </a:tc>
                <a:tc hMerge="1">
                  <a:txBody>
                    <a:bodyPr/>
                    <a:lstStyle/>
                    <a:p>
                      <a:endParaRPr lang="es-SV"/>
                    </a:p>
                  </a:txBody>
                  <a:tcPr/>
                </a:tc>
                <a:tc hMerge="1">
                  <a:txBody>
                    <a:bodyPr/>
                    <a:lstStyle/>
                    <a:p>
                      <a:endParaRPr lang="es-SV"/>
                    </a:p>
                  </a:txBody>
                  <a:tcPr/>
                </a:tc>
              </a:tr>
              <a:tr h="187494">
                <a:tc gridSpan="6">
                  <a:txBody>
                    <a:bodyPr/>
                    <a:lstStyle/>
                    <a:p>
                      <a:pPr>
                        <a:spcAft>
                          <a:spcPts val="0"/>
                        </a:spcAft>
                      </a:pPr>
                      <a:r>
                        <a:rPr lang="es-ES" sz="900">
                          <a:effectLst/>
                        </a:rPr>
                        <a:t>No. de Desembolsos:</a:t>
                      </a:r>
                      <a:endParaRPr lang="es-SV" sz="1100">
                        <a:effectLst/>
                        <a:latin typeface="Times New Roman" panose="02020603050405020304" pitchFamily="18" charset="0"/>
                        <a:ea typeface="Times New Roman" panose="02020603050405020304" pitchFamily="18" charset="0"/>
                      </a:endParaRPr>
                    </a:p>
                  </a:txBody>
                  <a:tcPr marL="39589" marR="39589" marT="0" marB="0"/>
                </a:tc>
                <a:tc hMerge="1">
                  <a:txBody>
                    <a:bodyPr/>
                    <a:lstStyle/>
                    <a:p>
                      <a:endParaRPr lang="es-SV"/>
                    </a:p>
                  </a:txBody>
                  <a:tcPr/>
                </a:tc>
                <a:tc hMerge="1">
                  <a:txBody>
                    <a:bodyPr/>
                    <a:lstStyle/>
                    <a:p>
                      <a:endParaRPr lang="es-SV"/>
                    </a:p>
                  </a:txBody>
                  <a:tcPr/>
                </a:tc>
                <a:tc hMerge="1">
                  <a:txBody>
                    <a:bodyPr/>
                    <a:lstStyle/>
                    <a:p>
                      <a:endParaRPr lang="es-SV"/>
                    </a:p>
                  </a:txBody>
                  <a:tcPr/>
                </a:tc>
                <a:tc hMerge="1">
                  <a:txBody>
                    <a:bodyPr/>
                    <a:lstStyle/>
                    <a:p>
                      <a:endParaRPr lang="es-SV"/>
                    </a:p>
                  </a:txBody>
                  <a:tcPr/>
                </a:tc>
                <a:tc hMerge="1">
                  <a:txBody>
                    <a:bodyPr/>
                    <a:lstStyle/>
                    <a:p>
                      <a:endParaRPr lang="es-SV"/>
                    </a:p>
                  </a:txBody>
                  <a:tcPr/>
                </a:tc>
                <a:tc gridSpan="4">
                  <a:txBody>
                    <a:bodyPr/>
                    <a:lstStyle/>
                    <a:p>
                      <a:pPr>
                        <a:spcAft>
                          <a:spcPts val="0"/>
                        </a:spcAft>
                      </a:pPr>
                      <a:r>
                        <a:rPr lang="es-ES" sz="900">
                          <a:effectLst/>
                        </a:rPr>
                        <a:t>4</a:t>
                      </a:r>
                      <a:endParaRPr lang="es-SV" sz="1100">
                        <a:effectLst/>
                        <a:latin typeface="Times New Roman" panose="02020603050405020304" pitchFamily="18" charset="0"/>
                        <a:ea typeface="Times New Roman" panose="02020603050405020304" pitchFamily="18" charset="0"/>
                      </a:endParaRPr>
                    </a:p>
                  </a:txBody>
                  <a:tcPr marL="39589" marR="39589" marT="0" marB="0"/>
                </a:tc>
                <a:tc hMerge="1">
                  <a:txBody>
                    <a:bodyPr/>
                    <a:lstStyle/>
                    <a:p>
                      <a:endParaRPr lang="es-SV"/>
                    </a:p>
                  </a:txBody>
                  <a:tcPr/>
                </a:tc>
                <a:tc hMerge="1">
                  <a:txBody>
                    <a:bodyPr/>
                    <a:lstStyle/>
                    <a:p>
                      <a:endParaRPr lang="es-SV"/>
                    </a:p>
                  </a:txBody>
                  <a:tcPr/>
                </a:tc>
                <a:tc hMerge="1">
                  <a:txBody>
                    <a:bodyPr/>
                    <a:lstStyle/>
                    <a:p>
                      <a:endParaRPr lang="es-SV"/>
                    </a:p>
                  </a:txBody>
                  <a:tcPr/>
                </a:tc>
              </a:tr>
              <a:tr h="717223">
                <a:tc>
                  <a:txBody>
                    <a:bodyPr/>
                    <a:lstStyle/>
                    <a:p>
                      <a:pPr>
                        <a:spcAft>
                          <a:spcPts val="0"/>
                        </a:spcAft>
                      </a:pPr>
                      <a:r>
                        <a:rPr lang="es-ES" sz="900">
                          <a:effectLst/>
                        </a:rPr>
                        <a:t>No. de Desembolso</a:t>
                      </a:r>
                      <a:endParaRPr lang="es-SV" sz="1100">
                        <a:effectLst/>
                        <a:latin typeface="Times New Roman" panose="02020603050405020304" pitchFamily="18" charset="0"/>
                        <a:ea typeface="Times New Roman" panose="02020603050405020304" pitchFamily="18" charset="0"/>
                      </a:endParaRPr>
                    </a:p>
                  </a:txBody>
                  <a:tcPr marL="39589" marR="39589" marT="0" marB="0"/>
                </a:tc>
                <a:tc gridSpan="2">
                  <a:txBody>
                    <a:bodyPr/>
                    <a:lstStyle/>
                    <a:p>
                      <a:pPr>
                        <a:spcAft>
                          <a:spcPts val="0"/>
                        </a:spcAft>
                      </a:pPr>
                      <a:r>
                        <a:rPr lang="es-ES" sz="900">
                          <a:effectLst/>
                        </a:rPr>
                        <a:t>Monto Transferido </a:t>
                      </a:r>
                      <a:endParaRPr lang="es-SV" sz="1100">
                        <a:effectLst/>
                        <a:latin typeface="Times New Roman" panose="02020603050405020304" pitchFamily="18" charset="0"/>
                        <a:ea typeface="Times New Roman" panose="02020603050405020304" pitchFamily="18" charset="0"/>
                      </a:endParaRPr>
                    </a:p>
                  </a:txBody>
                  <a:tcPr marL="39589" marR="39589" marT="0" marB="0"/>
                </a:tc>
                <a:tc hMerge="1">
                  <a:txBody>
                    <a:bodyPr/>
                    <a:lstStyle/>
                    <a:p>
                      <a:endParaRPr lang="es-SV"/>
                    </a:p>
                  </a:txBody>
                  <a:tcPr/>
                </a:tc>
                <a:tc>
                  <a:txBody>
                    <a:bodyPr/>
                    <a:lstStyle/>
                    <a:p>
                      <a:pPr>
                        <a:spcAft>
                          <a:spcPts val="0"/>
                        </a:spcAft>
                      </a:pPr>
                      <a:r>
                        <a:rPr lang="es-ES" sz="900">
                          <a:effectLst/>
                        </a:rPr>
                        <a:t>Fecha de desembolso</a:t>
                      </a:r>
                      <a:endParaRPr lang="es-SV" sz="1100">
                        <a:effectLst/>
                        <a:latin typeface="Times New Roman" panose="02020603050405020304" pitchFamily="18" charset="0"/>
                        <a:ea typeface="Times New Roman" panose="02020603050405020304" pitchFamily="18" charset="0"/>
                      </a:endParaRPr>
                    </a:p>
                  </a:txBody>
                  <a:tcPr marL="39589" marR="39589" marT="0" marB="0"/>
                </a:tc>
                <a:tc>
                  <a:txBody>
                    <a:bodyPr/>
                    <a:lstStyle/>
                    <a:p>
                      <a:pPr>
                        <a:spcAft>
                          <a:spcPts val="0"/>
                        </a:spcAft>
                      </a:pPr>
                      <a:r>
                        <a:rPr lang="es-ES" sz="900">
                          <a:effectLst/>
                        </a:rPr>
                        <a:t>Monto Liquidado</a:t>
                      </a:r>
                      <a:endParaRPr lang="es-SV" sz="1100">
                        <a:effectLst/>
                        <a:latin typeface="Times New Roman" panose="02020603050405020304" pitchFamily="18" charset="0"/>
                        <a:ea typeface="Times New Roman" panose="02020603050405020304" pitchFamily="18" charset="0"/>
                      </a:endParaRPr>
                    </a:p>
                  </a:txBody>
                  <a:tcPr marL="39589" marR="39589" marT="0" marB="0"/>
                </a:tc>
                <a:tc>
                  <a:txBody>
                    <a:bodyPr/>
                    <a:lstStyle/>
                    <a:p>
                      <a:pPr>
                        <a:spcAft>
                          <a:spcPts val="0"/>
                        </a:spcAft>
                      </a:pPr>
                      <a:r>
                        <a:rPr lang="es-ES" sz="900">
                          <a:effectLst/>
                        </a:rPr>
                        <a:t>Co.</a:t>
                      </a:r>
                      <a:endParaRPr lang="es-SV" sz="1100">
                        <a:effectLst/>
                        <a:latin typeface="Times New Roman" panose="02020603050405020304" pitchFamily="18" charset="0"/>
                        <a:ea typeface="Times New Roman" panose="02020603050405020304" pitchFamily="18" charset="0"/>
                      </a:endParaRPr>
                    </a:p>
                  </a:txBody>
                  <a:tcPr marL="39589" marR="39589" marT="0" marB="0"/>
                </a:tc>
                <a:tc>
                  <a:txBody>
                    <a:bodyPr/>
                    <a:lstStyle/>
                    <a:p>
                      <a:pPr>
                        <a:spcAft>
                          <a:spcPts val="0"/>
                        </a:spcAft>
                      </a:pPr>
                      <a:r>
                        <a:rPr lang="es-ES" sz="900">
                          <a:effectLst/>
                        </a:rPr>
                        <a:t>Actividades ejecutadas de acuerdo al Plan de Trabajo presentado a la Unidad Primaria (Se deberá anexar los documentos de respaldo de los gastos de cada actividad)</a:t>
                      </a:r>
                      <a:endParaRPr lang="es-SV" sz="1100">
                        <a:effectLst/>
                        <a:latin typeface="Times New Roman" panose="02020603050405020304" pitchFamily="18" charset="0"/>
                        <a:ea typeface="Times New Roman" panose="02020603050405020304" pitchFamily="18" charset="0"/>
                      </a:endParaRPr>
                    </a:p>
                  </a:txBody>
                  <a:tcPr marL="39589" marR="39589" marT="0" marB="0"/>
                </a:tc>
                <a:tc>
                  <a:txBody>
                    <a:bodyPr/>
                    <a:lstStyle/>
                    <a:p>
                      <a:pPr>
                        <a:spcAft>
                          <a:spcPts val="0"/>
                        </a:spcAft>
                      </a:pPr>
                      <a:r>
                        <a:rPr lang="es-ES" sz="900">
                          <a:effectLst/>
                        </a:rPr>
                        <a:t>Detalle de montos por cada actividad </a:t>
                      </a:r>
                      <a:endParaRPr lang="es-SV" sz="1100">
                        <a:effectLst/>
                        <a:latin typeface="Times New Roman" panose="02020603050405020304" pitchFamily="18" charset="0"/>
                        <a:ea typeface="Times New Roman" panose="02020603050405020304" pitchFamily="18" charset="0"/>
                      </a:endParaRPr>
                    </a:p>
                  </a:txBody>
                  <a:tcPr marL="39589" marR="39589" marT="0" marB="0"/>
                </a:tc>
                <a:tc>
                  <a:txBody>
                    <a:bodyPr/>
                    <a:lstStyle/>
                    <a:p>
                      <a:pPr>
                        <a:spcAft>
                          <a:spcPts val="0"/>
                        </a:spcAft>
                      </a:pPr>
                      <a:r>
                        <a:rPr lang="es-ES" sz="900">
                          <a:effectLst/>
                        </a:rPr>
                        <a:t>Remanente de Monto Transferido</a:t>
                      </a:r>
                      <a:endParaRPr lang="es-SV" sz="1100">
                        <a:effectLst/>
                        <a:latin typeface="Times New Roman" panose="02020603050405020304" pitchFamily="18" charset="0"/>
                        <a:ea typeface="Times New Roman" panose="02020603050405020304" pitchFamily="18" charset="0"/>
                      </a:endParaRPr>
                    </a:p>
                  </a:txBody>
                  <a:tcPr marL="39589" marR="39589" marT="0" marB="0"/>
                </a:tc>
                <a:tc>
                  <a:txBody>
                    <a:bodyPr/>
                    <a:lstStyle/>
                    <a:p>
                      <a:pPr>
                        <a:spcAft>
                          <a:spcPts val="0"/>
                        </a:spcAft>
                      </a:pPr>
                      <a:r>
                        <a:rPr lang="es-ES" sz="900">
                          <a:effectLst/>
                        </a:rPr>
                        <a:t>Especifique si se realizó la devolución del remanente</a:t>
                      </a:r>
                      <a:endParaRPr lang="es-SV" sz="1100">
                        <a:effectLst/>
                        <a:latin typeface="Times New Roman" panose="02020603050405020304" pitchFamily="18" charset="0"/>
                        <a:ea typeface="Times New Roman" panose="02020603050405020304" pitchFamily="18" charset="0"/>
                      </a:endParaRPr>
                    </a:p>
                  </a:txBody>
                  <a:tcPr marL="39589" marR="39589" marT="0" marB="0"/>
                </a:tc>
              </a:tr>
              <a:tr h="383269">
                <a:tc>
                  <a:txBody>
                    <a:bodyPr/>
                    <a:lstStyle/>
                    <a:p>
                      <a:pPr algn="ctr">
                        <a:spcAft>
                          <a:spcPts val="0"/>
                        </a:spcAft>
                      </a:pPr>
                      <a:r>
                        <a:rPr lang="es-ES" sz="900">
                          <a:effectLst/>
                        </a:rPr>
                        <a:t>1</a:t>
                      </a:r>
                      <a:endParaRPr lang="es-SV" sz="1100">
                        <a:effectLst/>
                        <a:latin typeface="Times New Roman" panose="02020603050405020304" pitchFamily="18" charset="0"/>
                        <a:ea typeface="Times New Roman" panose="02020603050405020304" pitchFamily="18" charset="0"/>
                      </a:endParaRPr>
                    </a:p>
                  </a:txBody>
                  <a:tcPr marL="39589" marR="39589" marT="0" marB="0"/>
                </a:tc>
                <a:tc gridSpan="2">
                  <a:txBody>
                    <a:bodyPr/>
                    <a:lstStyle/>
                    <a:p>
                      <a:pPr>
                        <a:spcAft>
                          <a:spcPts val="0"/>
                        </a:spcAft>
                      </a:pPr>
                      <a:r>
                        <a:rPr lang="es-ES" sz="900">
                          <a:effectLst/>
                        </a:rPr>
                        <a:t>$10,500.00</a:t>
                      </a:r>
                      <a:endParaRPr lang="es-SV" sz="1100">
                        <a:effectLst/>
                      </a:endParaRPr>
                    </a:p>
                    <a:p>
                      <a:pPr>
                        <a:spcAft>
                          <a:spcPts val="0"/>
                        </a:spcAft>
                      </a:pPr>
                      <a:r>
                        <a:rPr lang="es-ES" sz="900">
                          <a:effectLst/>
                        </a:rPr>
                        <a:t>(Trimestral)</a:t>
                      </a:r>
                      <a:endParaRPr lang="es-SV" sz="1100">
                        <a:effectLst/>
                        <a:latin typeface="Times New Roman" panose="02020603050405020304" pitchFamily="18" charset="0"/>
                        <a:ea typeface="Times New Roman" panose="02020603050405020304" pitchFamily="18" charset="0"/>
                      </a:endParaRPr>
                    </a:p>
                  </a:txBody>
                  <a:tcPr marL="39589" marR="39589" marT="0" marB="0"/>
                </a:tc>
                <a:tc hMerge="1">
                  <a:txBody>
                    <a:bodyPr/>
                    <a:lstStyle/>
                    <a:p>
                      <a:endParaRPr lang="es-SV"/>
                    </a:p>
                  </a:txBody>
                  <a:tcPr/>
                </a:tc>
                <a:tc>
                  <a:txBody>
                    <a:bodyPr/>
                    <a:lstStyle/>
                    <a:p>
                      <a:pPr>
                        <a:spcAft>
                          <a:spcPts val="0"/>
                        </a:spcAft>
                      </a:pPr>
                      <a:r>
                        <a:rPr lang="es-ES" sz="900">
                          <a:effectLst/>
                        </a:rPr>
                        <a:t>25/05/2018</a:t>
                      </a:r>
                      <a:endParaRPr lang="es-SV" sz="1100">
                        <a:effectLst/>
                        <a:latin typeface="Times New Roman" panose="02020603050405020304" pitchFamily="18" charset="0"/>
                        <a:ea typeface="Times New Roman" panose="02020603050405020304" pitchFamily="18" charset="0"/>
                      </a:endParaRPr>
                    </a:p>
                  </a:txBody>
                  <a:tcPr marL="39589" marR="39589" marT="0" marB="0"/>
                </a:tc>
                <a:tc>
                  <a:txBody>
                    <a:bodyPr/>
                    <a:lstStyle/>
                    <a:p>
                      <a:pPr>
                        <a:spcAft>
                          <a:spcPts val="0"/>
                        </a:spcAft>
                      </a:pPr>
                      <a:r>
                        <a:rPr lang="es-ES" sz="900">
                          <a:effectLst/>
                        </a:rPr>
                        <a:t>$10,500.00</a:t>
                      </a:r>
                      <a:endParaRPr lang="es-SV" sz="1100">
                        <a:effectLst/>
                        <a:latin typeface="Times New Roman" panose="02020603050405020304" pitchFamily="18" charset="0"/>
                        <a:ea typeface="Times New Roman" panose="02020603050405020304" pitchFamily="18" charset="0"/>
                      </a:endParaRPr>
                    </a:p>
                  </a:txBody>
                  <a:tcPr marL="39589" marR="39589" marT="0" marB="0"/>
                </a:tc>
                <a:tc>
                  <a:txBody>
                    <a:bodyPr/>
                    <a:lstStyle/>
                    <a:p>
                      <a:pPr>
                        <a:spcAft>
                          <a:spcPts val="0"/>
                        </a:spcAft>
                      </a:pPr>
                      <a:r>
                        <a:rPr lang="es-ES" sz="900">
                          <a:effectLst/>
                        </a:rPr>
                        <a:t>1</a:t>
                      </a:r>
                      <a:endParaRPr lang="es-SV" sz="1100">
                        <a:effectLst/>
                        <a:latin typeface="Times New Roman" panose="02020603050405020304" pitchFamily="18" charset="0"/>
                        <a:ea typeface="Times New Roman" panose="02020603050405020304" pitchFamily="18" charset="0"/>
                      </a:endParaRPr>
                    </a:p>
                  </a:txBody>
                  <a:tcPr marL="39589" marR="39589" marT="0" marB="0"/>
                </a:tc>
                <a:tc>
                  <a:txBody>
                    <a:bodyPr/>
                    <a:lstStyle/>
                    <a:p>
                      <a:pPr>
                        <a:spcAft>
                          <a:spcPts val="0"/>
                        </a:spcAft>
                      </a:pPr>
                      <a:r>
                        <a:rPr lang="es-ES" sz="800">
                          <a:effectLst/>
                        </a:rPr>
                        <a:t>Pago de Planilla del Asilo, Casa de la Misericordia y Guardería Infantil Dr. Federico Rosales </a:t>
                      </a:r>
                      <a:endParaRPr lang="es-SV" sz="1100">
                        <a:effectLst/>
                        <a:latin typeface="Times New Roman" panose="02020603050405020304" pitchFamily="18" charset="0"/>
                        <a:ea typeface="Times New Roman" panose="02020603050405020304" pitchFamily="18" charset="0"/>
                      </a:endParaRPr>
                    </a:p>
                  </a:txBody>
                  <a:tcPr marL="39589" marR="39589" marT="0" marB="0"/>
                </a:tc>
                <a:tc>
                  <a:txBody>
                    <a:bodyPr/>
                    <a:lstStyle/>
                    <a:p>
                      <a:pPr>
                        <a:spcAft>
                          <a:spcPts val="0"/>
                        </a:spcAft>
                      </a:pPr>
                      <a:r>
                        <a:rPr lang="es-ES" sz="900">
                          <a:effectLst/>
                        </a:rPr>
                        <a:t>$10,267.40 (Trimestral)</a:t>
                      </a:r>
                      <a:endParaRPr lang="es-SV" sz="1100">
                        <a:effectLst/>
                        <a:latin typeface="Times New Roman" panose="02020603050405020304" pitchFamily="18" charset="0"/>
                        <a:ea typeface="Times New Roman" panose="02020603050405020304" pitchFamily="18" charset="0"/>
                      </a:endParaRPr>
                    </a:p>
                  </a:txBody>
                  <a:tcPr marL="39589" marR="39589" marT="0" marB="0"/>
                </a:tc>
                <a:tc>
                  <a:txBody>
                    <a:bodyPr/>
                    <a:lstStyle/>
                    <a:p>
                      <a:pPr>
                        <a:spcAft>
                          <a:spcPts val="0"/>
                        </a:spcAft>
                      </a:pPr>
                      <a:r>
                        <a:rPr lang="es-ES" sz="900">
                          <a:effectLst/>
                        </a:rPr>
                        <a:t>$232.60</a:t>
                      </a:r>
                      <a:endParaRPr lang="es-SV" sz="1100">
                        <a:effectLst/>
                        <a:latin typeface="Times New Roman" panose="02020603050405020304" pitchFamily="18" charset="0"/>
                        <a:ea typeface="Times New Roman" panose="02020603050405020304" pitchFamily="18" charset="0"/>
                      </a:endParaRPr>
                    </a:p>
                  </a:txBody>
                  <a:tcPr marL="39589" marR="39589" marT="0" marB="0"/>
                </a:tc>
                <a:tc>
                  <a:txBody>
                    <a:bodyPr/>
                    <a:lstStyle/>
                    <a:p>
                      <a:pPr>
                        <a:spcAft>
                          <a:spcPts val="0"/>
                        </a:spcAft>
                      </a:pPr>
                      <a:r>
                        <a:rPr lang="es-ES" sz="900">
                          <a:effectLst/>
                        </a:rPr>
                        <a:t>No Aplica</a:t>
                      </a:r>
                      <a:endParaRPr lang="es-SV" sz="1100">
                        <a:effectLst/>
                        <a:latin typeface="Times New Roman" panose="02020603050405020304" pitchFamily="18" charset="0"/>
                        <a:ea typeface="Times New Roman" panose="02020603050405020304" pitchFamily="18" charset="0"/>
                      </a:endParaRPr>
                    </a:p>
                  </a:txBody>
                  <a:tcPr marL="39589" marR="39589" marT="0" marB="0"/>
                </a:tc>
              </a:tr>
              <a:tr h="383269">
                <a:tc>
                  <a:txBody>
                    <a:bodyPr/>
                    <a:lstStyle/>
                    <a:p>
                      <a:pPr algn="ctr">
                        <a:spcAft>
                          <a:spcPts val="0"/>
                        </a:spcAft>
                      </a:pPr>
                      <a:r>
                        <a:rPr lang="es-ES" sz="900">
                          <a:effectLst/>
                        </a:rPr>
                        <a:t>2</a:t>
                      </a:r>
                      <a:endParaRPr lang="es-SV" sz="1100">
                        <a:effectLst/>
                        <a:latin typeface="Times New Roman" panose="02020603050405020304" pitchFamily="18" charset="0"/>
                        <a:ea typeface="Times New Roman" panose="02020603050405020304" pitchFamily="18" charset="0"/>
                      </a:endParaRPr>
                    </a:p>
                  </a:txBody>
                  <a:tcPr marL="39589" marR="39589" marT="0" marB="0"/>
                </a:tc>
                <a:tc gridSpan="2">
                  <a:txBody>
                    <a:bodyPr/>
                    <a:lstStyle/>
                    <a:p>
                      <a:pPr>
                        <a:spcAft>
                          <a:spcPts val="0"/>
                        </a:spcAft>
                      </a:pPr>
                      <a:r>
                        <a:rPr lang="es-ES" sz="900">
                          <a:effectLst/>
                        </a:rPr>
                        <a:t>$10,500.00</a:t>
                      </a:r>
                      <a:endParaRPr lang="es-SV" sz="1100">
                        <a:effectLst/>
                      </a:endParaRPr>
                    </a:p>
                    <a:p>
                      <a:pPr>
                        <a:spcAft>
                          <a:spcPts val="0"/>
                        </a:spcAft>
                      </a:pPr>
                      <a:r>
                        <a:rPr lang="es-ES" sz="900">
                          <a:effectLst/>
                        </a:rPr>
                        <a:t>(Trimestral)</a:t>
                      </a:r>
                      <a:endParaRPr lang="es-SV" sz="1100">
                        <a:effectLst/>
                        <a:latin typeface="Times New Roman" panose="02020603050405020304" pitchFamily="18" charset="0"/>
                        <a:ea typeface="Times New Roman" panose="02020603050405020304" pitchFamily="18" charset="0"/>
                      </a:endParaRPr>
                    </a:p>
                  </a:txBody>
                  <a:tcPr marL="39589" marR="39589" marT="0" marB="0"/>
                </a:tc>
                <a:tc hMerge="1">
                  <a:txBody>
                    <a:bodyPr/>
                    <a:lstStyle/>
                    <a:p>
                      <a:endParaRPr lang="es-SV"/>
                    </a:p>
                  </a:txBody>
                  <a:tcPr/>
                </a:tc>
                <a:tc>
                  <a:txBody>
                    <a:bodyPr/>
                    <a:lstStyle/>
                    <a:p>
                      <a:pPr>
                        <a:spcAft>
                          <a:spcPts val="0"/>
                        </a:spcAft>
                      </a:pPr>
                      <a:r>
                        <a:rPr lang="es-ES" sz="900">
                          <a:effectLst/>
                        </a:rPr>
                        <a:t>25/05/2018</a:t>
                      </a:r>
                      <a:endParaRPr lang="es-SV" sz="1100">
                        <a:effectLst/>
                        <a:latin typeface="Times New Roman" panose="02020603050405020304" pitchFamily="18" charset="0"/>
                        <a:ea typeface="Times New Roman" panose="02020603050405020304" pitchFamily="18" charset="0"/>
                      </a:endParaRPr>
                    </a:p>
                  </a:txBody>
                  <a:tcPr marL="39589" marR="39589" marT="0" marB="0"/>
                </a:tc>
                <a:tc>
                  <a:txBody>
                    <a:bodyPr/>
                    <a:lstStyle/>
                    <a:p>
                      <a:pPr>
                        <a:spcAft>
                          <a:spcPts val="0"/>
                        </a:spcAft>
                      </a:pPr>
                      <a:r>
                        <a:rPr lang="es-ES" sz="900">
                          <a:effectLst/>
                        </a:rPr>
                        <a:t>$10,500.00</a:t>
                      </a:r>
                      <a:endParaRPr lang="es-SV" sz="1100">
                        <a:effectLst/>
                        <a:latin typeface="Times New Roman" panose="02020603050405020304" pitchFamily="18" charset="0"/>
                        <a:ea typeface="Times New Roman" panose="02020603050405020304" pitchFamily="18" charset="0"/>
                      </a:endParaRPr>
                    </a:p>
                  </a:txBody>
                  <a:tcPr marL="39589" marR="39589" marT="0" marB="0"/>
                </a:tc>
                <a:tc>
                  <a:txBody>
                    <a:bodyPr/>
                    <a:lstStyle/>
                    <a:p>
                      <a:pPr>
                        <a:spcAft>
                          <a:spcPts val="0"/>
                        </a:spcAft>
                      </a:pPr>
                      <a:r>
                        <a:rPr lang="es-ES" sz="900">
                          <a:effectLst/>
                        </a:rPr>
                        <a:t>1</a:t>
                      </a:r>
                      <a:endParaRPr lang="es-SV" sz="1100">
                        <a:effectLst/>
                        <a:latin typeface="Times New Roman" panose="02020603050405020304" pitchFamily="18" charset="0"/>
                        <a:ea typeface="Times New Roman" panose="02020603050405020304" pitchFamily="18" charset="0"/>
                      </a:endParaRPr>
                    </a:p>
                  </a:txBody>
                  <a:tcPr marL="39589" marR="39589" marT="0" marB="0"/>
                </a:tc>
                <a:tc>
                  <a:txBody>
                    <a:bodyPr/>
                    <a:lstStyle/>
                    <a:p>
                      <a:pPr>
                        <a:spcAft>
                          <a:spcPts val="0"/>
                        </a:spcAft>
                      </a:pPr>
                      <a:r>
                        <a:rPr lang="es-ES" sz="800">
                          <a:effectLst/>
                        </a:rPr>
                        <a:t>Pago de Planilla del Asilo, Casa de la Misericordia y Guardería Infantil Dr. Federico Rosales</a:t>
                      </a:r>
                      <a:endParaRPr lang="es-SV" sz="1100">
                        <a:effectLst/>
                        <a:latin typeface="Times New Roman" panose="02020603050405020304" pitchFamily="18" charset="0"/>
                        <a:ea typeface="Times New Roman" panose="02020603050405020304" pitchFamily="18" charset="0"/>
                      </a:endParaRPr>
                    </a:p>
                  </a:txBody>
                  <a:tcPr marL="39589" marR="39589" marT="0" marB="0"/>
                </a:tc>
                <a:tc>
                  <a:txBody>
                    <a:bodyPr/>
                    <a:lstStyle/>
                    <a:p>
                      <a:pPr>
                        <a:spcAft>
                          <a:spcPts val="0"/>
                        </a:spcAft>
                      </a:pPr>
                      <a:r>
                        <a:rPr lang="es-ES" sz="900">
                          <a:effectLst/>
                        </a:rPr>
                        <a:t>$14,615.01</a:t>
                      </a:r>
                      <a:endParaRPr lang="es-SV" sz="1100">
                        <a:effectLst/>
                      </a:endParaRPr>
                    </a:p>
                    <a:p>
                      <a:pPr>
                        <a:spcAft>
                          <a:spcPts val="0"/>
                        </a:spcAft>
                      </a:pPr>
                      <a:r>
                        <a:rPr lang="es-ES" sz="900">
                          <a:effectLst/>
                        </a:rPr>
                        <a:t>(Trimestral)</a:t>
                      </a:r>
                      <a:endParaRPr lang="es-SV" sz="1100">
                        <a:effectLst/>
                        <a:latin typeface="Times New Roman" panose="02020603050405020304" pitchFamily="18" charset="0"/>
                        <a:ea typeface="Times New Roman" panose="02020603050405020304" pitchFamily="18" charset="0"/>
                      </a:endParaRPr>
                    </a:p>
                  </a:txBody>
                  <a:tcPr marL="39589" marR="39589" marT="0" marB="0"/>
                </a:tc>
                <a:tc>
                  <a:txBody>
                    <a:bodyPr/>
                    <a:lstStyle/>
                    <a:p>
                      <a:pPr>
                        <a:spcAft>
                          <a:spcPts val="0"/>
                        </a:spcAft>
                      </a:pPr>
                      <a:r>
                        <a:rPr lang="es-ES" sz="900">
                          <a:effectLst/>
                        </a:rPr>
                        <a:t>$0.00</a:t>
                      </a:r>
                      <a:endParaRPr lang="es-SV" sz="1100">
                        <a:effectLst/>
                        <a:latin typeface="Times New Roman" panose="02020603050405020304" pitchFamily="18" charset="0"/>
                        <a:ea typeface="Times New Roman" panose="02020603050405020304" pitchFamily="18" charset="0"/>
                      </a:endParaRPr>
                    </a:p>
                  </a:txBody>
                  <a:tcPr marL="39589" marR="39589" marT="0" marB="0"/>
                </a:tc>
                <a:tc>
                  <a:txBody>
                    <a:bodyPr/>
                    <a:lstStyle/>
                    <a:p>
                      <a:pPr>
                        <a:spcAft>
                          <a:spcPts val="0"/>
                        </a:spcAft>
                      </a:pPr>
                      <a:r>
                        <a:rPr lang="es-ES" sz="900">
                          <a:effectLst/>
                        </a:rPr>
                        <a:t>No Aplica</a:t>
                      </a:r>
                      <a:endParaRPr lang="es-SV" sz="1100">
                        <a:effectLst/>
                        <a:latin typeface="Times New Roman" panose="02020603050405020304" pitchFamily="18" charset="0"/>
                        <a:ea typeface="Times New Roman" panose="02020603050405020304" pitchFamily="18" charset="0"/>
                      </a:endParaRPr>
                    </a:p>
                  </a:txBody>
                  <a:tcPr marL="39589" marR="39589" marT="0" marB="0"/>
                </a:tc>
              </a:tr>
              <a:tr h="383269">
                <a:tc>
                  <a:txBody>
                    <a:bodyPr/>
                    <a:lstStyle/>
                    <a:p>
                      <a:pPr algn="ctr">
                        <a:lnSpc>
                          <a:spcPct val="115000"/>
                        </a:lnSpc>
                        <a:spcAft>
                          <a:spcPts val="0"/>
                        </a:spcAft>
                      </a:pPr>
                      <a:r>
                        <a:rPr lang="es-ES" sz="900">
                          <a:effectLst/>
                        </a:rPr>
                        <a:t>3</a:t>
                      </a:r>
                      <a:endParaRPr lang="es-SV" sz="1100">
                        <a:effectLst/>
                        <a:latin typeface="Times New Roman" panose="02020603050405020304" pitchFamily="18" charset="0"/>
                        <a:ea typeface="Times New Roman" panose="02020603050405020304" pitchFamily="18" charset="0"/>
                      </a:endParaRPr>
                    </a:p>
                  </a:txBody>
                  <a:tcPr marL="39589" marR="39589" marT="0" marB="0"/>
                </a:tc>
                <a:tc gridSpan="2">
                  <a:txBody>
                    <a:bodyPr/>
                    <a:lstStyle/>
                    <a:p>
                      <a:pPr>
                        <a:spcAft>
                          <a:spcPts val="0"/>
                        </a:spcAft>
                      </a:pPr>
                      <a:r>
                        <a:rPr lang="es-ES" sz="900">
                          <a:effectLst/>
                        </a:rPr>
                        <a:t>$10,500.00</a:t>
                      </a:r>
                      <a:endParaRPr lang="es-SV" sz="1100">
                        <a:effectLst/>
                      </a:endParaRPr>
                    </a:p>
                    <a:p>
                      <a:pPr>
                        <a:lnSpc>
                          <a:spcPct val="115000"/>
                        </a:lnSpc>
                        <a:spcAft>
                          <a:spcPts val="0"/>
                        </a:spcAft>
                      </a:pPr>
                      <a:r>
                        <a:rPr lang="es-ES" sz="900">
                          <a:effectLst/>
                        </a:rPr>
                        <a:t>(Trimestral)</a:t>
                      </a:r>
                      <a:endParaRPr lang="es-SV" sz="1100">
                        <a:effectLst/>
                        <a:latin typeface="Times New Roman" panose="02020603050405020304" pitchFamily="18" charset="0"/>
                        <a:ea typeface="Times New Roman" panose="02020603050405020304" pitchFamily="18" charset="0"/>
                      </a:endParaRPr>
                    </a:p>
                  </a:txBody>
                  <a:tcPr marL="39589" marR="39589" marT="0" marB="0"/>
                </a:tc>
                <a:tc hMerge="1">
                  <a:txBody>
                    <a:bodyPr/>
                    <a:lstStyle/>
                    <a:p>
                      <a:endParaRPr lang="es-SV"/>
                    </a:p>
                  </a:txBody>
                  <a:tcPr/>
                </a:tc>
                <a:tc>
                  <a:txBody>
                    <a:bodyPr/>
                    <a:lstStyle/>
                    <a:p>
                      <a:pPr>
                        <a:lnSpc>
                          <a:spcPct val="115000"/>
                        </a:lnSpc>
                        <a:spcAft>
                          <a:spcPts val="0"/>
                        </a:spcAft>
                      </a:pPr>
                      <a:r>
                        <a:rPr lang="es-ES" sz="900">
                          <a:effectLst/>
                        </a:rPr>
                        <a:t>22/08/2018</a:t>
                      </a:r>
                      <a:endParaRPr lang="es-SV" sz="1100">
                        <a:effectLst/>
                        <a:latin typeface="Times New Roman" panose="02020603050405020304" pitchFamily="18" charset="0"/>
                        <a:ea typeface="Times New Roman" panose="02020603050405020304" pitchFamily="18" charset="0"/>
                      </a:endParaRPr>
                    </a:p>
                  </a:txBody>
                  <a:tcPr marL="39589" marR="39589" marT="0" marB="0"/>
                </a:tc>
                <a:tc>
                  <a:txBody>
                    <a:bodyPr/>
                    <a:lstStyle/>
                    <a:p>
                      <a:pPr>
                        <a:lnSpc>
                          <a:spcPct val="115000"/>
                        </a:lnSpc>
                        <a:spcAft>
                          <a:spcPts val="0"/>
                        </a:spcAft>
                      </a:pPr>
                      <a:r>
                        <a:rPr lang="es-ES" sz="900">
                          <a:effectLst/>
                        </a:rPr>
                        <a:t>$10,500.00</a:t>
                      </a:r>
                      <a:endParaRPr lang="es-SV" sz="1100">
                        <a:effectLst/>
                        <a:latin typeface="Times New Roman" panose="02020603050405020304" pitchFamily="18" charset="0"/>
                        <a:ea typeface="Times New Roman" panose="02020603050405020304" pitchFamily="18" charset="0"/>
                      </a:endParaRPr>
                    </a:p>
                  </a:txBody>
                  <a:tcPr marL="39589" marR="39589" marT="0" marB="0"/>
                </a:tc>
                <a:tc>
                  <a:txBody>
                    <a:bodyPr/>
                    <a:lstStyle/>
                    <a:p>
                      <a:pPr>
                        <a:spcAft>
                          <a:spcPts val="0"/>
                        </a:spcAft>
                      </a:pPr>
                      <a:r>
                        <a:rPr lang="es-ES" sz="900">
                          <a:effectLst/>
                        </a:rPr>
                        <a:t>1</a:t>
                      </a:r>
                      <a:endParaRPr lang="es-SV" sz="1100">
                        <a:effectLst/>
                        <a:latin typeface="Times New Roman" panose="02020603050405020304" pitchFamily="18" charset="0"/>
                        <a:ea typeface="Times New Roman" panose="02020603050405020304" pitchFamily="18" charset="0"/>
                      </a:endParaRPr>
                    </a:p>
                  </a:txBody>
                  <a:tcPr marL="39589" marR="39589" marT="0" marB="0"/>
                </a:tc>
                <a:tc>
                  <a:txBody>
                    <a:bodyPr/>
                    <a:lstStyle/>
                    <a:p>
                      <a:pPr>
                        <a:spcAft>
                          <a:spcPts val="0"/>
                        </a:spcAft>
                      </a:pPr>
                      <a:r>
                        <a:rPr lang="es-ES" sz="800">
                          <a:effectLst/>
                        </a:rPr>
                        <a:t>Pago de Planilla del Asilo, Casa de la Misericordia y Guardería Infantil Dr. Federico Rosales</a:t>
                      </a:r>
                      <a:endParaRPr lang="es-SV" sz="1100">
                        <a:effectLst/>
                        <a:latin typeface="Times New Roman" panose="02020603050405020304" pitchFamily="18" charset="0"/>
                        <a:ea typeface="Times New Roman" panose="02020603050405020304" pitchFamily="18" charset="0"/>
                      </a:endParaRPr>
                    </a:p>
                  </a:txBody>
                  <a:tcPr marL="39589" marR="39589" marT="0" marB="0"/>
                </a:tc>
                <a:tc>
                  <a:txBody>
                    <a:bodyPr/>
                    <a:lstStyle/>
                    <a:p>
                      <a:pPr>
                        <a:spcAft>
                          <a:spcPts val="0"/>
                        </a:spcAft>
                      </a:pPr>
                      <a:r>
                        <a:rPr lang="es-ES" sz="900">
                          <a:effectLst/>
                        </a:rPr>
                        <a:t>$11,672.63 (Trimestral)</a:t>
                      </a:r>
                      <a:endParaRPr lang="es-SV" sz="1100">
                        <a:effectLst/>
                        <a:latin typeface="Times New Roman" panose="02020603050405020304" pitchFamily="18" charset="0"/>
                        <a:ea typeface="Times New Roman" panose="02020603050405020304" pitchFamily="18" charset="0"/>
                      </a:endParaRPr>
                    </a:p>
                  </a:txBody>
                  <a:tcPr marL="39589" marR="39589" marT="0" marB="0"/>
                </a:tc>
                <a:tc>
                  <a:txBody>
                    <a:bodyPr/>
                    <a:lstStyle/>
                    <a:p>
                      <a:pPr>
                        <a:spcAft>
                          <a:spcPts val="0"/>
                        </a:spcAft>
                      </a:pPr>
                      <a:r>
                        <a:rPr lang="es-ES" sz="900">
                          <a:effectLst/>
                        </a:rPr>
                        <a:t>$0.00</a:t>
                      </a:r>
                      <a:endParaRPr lang="es-SV" sz="1100">
                        <a:effectLst/>
                        <a:latin typeface="Times New Roman" panose="02020603050405020304" pitchFamily="18" charset="0"/>
                        <a:ea typeface="Times New Roman" panose="02020603050405020304" pitchFamily="18" charset="0"/>
                      </a:endParaRPr>
                    </a:p>
                  </a:txBody>
                  <a:tcPr marL="39589" marR="39589" marT="0" marB="0"/>
                </a:tc>
                <a:tc>
                  <a:txBody>
                    <a:bodyPr/>
                    <a:lstStyle/>
                    <a:p>
                      <a:pPr>
                        <a:spcAft>
                          <a:spcPts val="0"/>
                        </a:spcAft>
                      </a:pPr>
                      <a:r>
                        <a:rPr lang="es-ES" sz="900">
                          <a:effectLst/>
                        </a:rPr>
                        <a:t>No Aplica</a:t>
                      </a:r>
                      <a:endParaRPr lang="es-SV" sz="1100">
                        <a:effectLst/>
                        <a:latin typeface="Times New Roman" panose="02020603050405020304" pitchFamily="18" charset="0"/>
                        <a:ea typeface="Times New Roman" panose="02020603050405020304" pitchFamily="18" charset="0"/>
                      </a:endParaRPr>
                    </a:p>
                  </a:txBody>
                  <a:tcPr marL="39589" marR="39589" marT="0" marB="0"/>
                </a:tc>
              </a:tr>
              <a:tr h="383269">
                <a:tc>
                  <a:txBody>
                    <a:bodyPr/>
                    <a:lstStyle/>
                    <a:p>
                      <a:pPr algn="ctr">
                        <a:lnSpc>
                          <a:spcPct val="115000"/>
                        </a:lnSpc>
                        <a:spcAft>
                          <a:spcPts val="0"/>
                        </a:spcAft>
                      </a:pPr>
                      <a:r>
                        <a:rPr lang="es-ES" sz="900">
                          <a:effectLst/>
                        </a:rPr>
                        <a:t>4</a:t>
                      </a:r>
                      <a:endParaRPr lang="es-SV" sz="1100">
                        <a:effectLst/>
                        <a:latin typeface="Times New Roman" panose="02020603050405020304" pitchFamily="18" charset="0"/>
                        <a:ea typeface="Times New Roman" panose="02020603050405020304" pitchFamily="18" charset="0"/>
                      </a:endParaRPr>
                    </a:p>
                  </a:txBody>
                  <a:tcPr marL="39589" marR="39589" marT="0" marB="0"/>
                </a:tc>
                <a:tc gridSpan="2">
                  <a:txBody>
                    <a:bodyPr/>
                    <a:lstStyle/>
                    <a:p>
                      <a:pPr>
                        <a:spcAft>
                          <a:spcPts val="0"/>
                        </a:spcAft>
                      </a:pPr>
                      <a:r>
                        <a:rPr lang="es-ES" sz="900">
                          <a:effectLst/>
                        </a:rPr>
                        <a:t>$10,495.00</a:t>
                      </a:r>
                      <a:endParaRPr lang="es-SV" sz="1100">
                        <a:effectLst/>
                      </a:endParaRPr>
                    </a:p>
                    <a:p>
                      <a:pPr>
                        <a:lnSpc>
                          <a:spcPct val="115000"/>
                        </a:lnSpc>
                        <a:spcAft>
                          <a:spcPts val="0"/>
                        </a:spcAft>
                      </a:pPr>
                      <a:r>
                        <a:rPr lang="es-ES" sz="900">
                          <a:effectLst/>
                        </a:rPr>
                        <a:t>(Trimestral)</a:t>
                      </a:r>
                      <a:endParaRPr lang="es-SV" sz="1100">
                        <a:effectLst/>
                        <a:latin typeface="Times New Roman" panose="02020603050405020304" pitchFamily="18" charset="0"/>
                        <a:ea typeface="Times New Roman" panose="02020603050405020304" pitchFamily="18" charset="0"/>
                      </a:endParaRPr>
                    </a:p>
                  </a:txBody>
                  <a:tcPr marL="39589" marR="39589" marT="0" marB="0"/>
                </a:tc>
                <a:tc hMerge="1">
                  <a:txBody>
                    <a:bodyPr/>
                    <a:lstStyle/>
                    <a:p>
                      <a:endParaRPr lang="es-SV"/>
                    </a:p>
                  </a:txBody>
                  <a:tcPr/>
                </a:tc>
                <a:tc>
                  <a:txBody>
                    <a:bodyPr/>
                    <a:lstStyle/>
                    <a:p>
                      <a:pPr>
                        <a:spcAft>
                          <a:spcPts val="0"/>
                        </a:spcAft>
                      </a:pPr>
                      <a:r>
                        <a:rPr lang="es-ES" sz="900">
                          <a:effectLst/>
                        </a:rPr>
                        <a:t>21/11/2018</a:t>
                      </a:r>
                      <a:endParaRPr lang="es-SV" sz="1100">
                        <a:effectLst/>
                        <a:latin typeface="Times New Roman" panose="02020603050405020304" pitchFamily="18" charset="0"/>
                        <a:ea typeface="Times New Roman" panose="02020603050405020304" pitchFamily="18" charset="0"/>
                      </a:endParaRPr>
                    </a:p>
                  </a:txBody>
                  <a:tcPr marL="39589" marR="39589" marT="0" marB="0"/>
                </a:tc>
                <a:tc>
                  <a:txBody>
                    <a:bodyPr/>
                    <a:lstStyle/>
                    <a:p>
                      <a:pPr>
                        <a:lnSpc>
                          <a:spcPct val="115000"/>
                        </a:lnSpc>
                        <a:spcAft>
                          <a:spcPts val="0"/>
                        </a:spcAft>
                      </a:pPr>
                      <a:r>
                        <a:rPr lang="es-ES" sz="900">
                          <a:effectLst/>
                        </a:rPr>
                        <a:t>$10,495.00</a:t>
                      </a:r>
                      <a:endParaRPr lang="es-SV" sz="1100">
                        <a:effectLst/>
                      </a:endParaRPr>
                    </a:p>
                    <a:p>
                      <a:pPr>
                        <a:lnSpc>
                          <a:spcPct val="115000"/>
                        </a:lnSpc>
                        <a:spcAft>
                          <a:spcPts val="0"/>
                        </a:spcAft>
                      </a:pPr>
                      <a:r>
                        <a:rPr lang="es-ES" sz="900">
                          <a:effectLst/>
                        </a:rPr>
                        <a:t> </a:t>
                      </a:r>
                      <a:endParaRPr lang="es-SV" sz="1100">
                        <a:effectLst/>
                        <a:latin typeface="Times New Roman" panose="02020603050405020304" pitchFamily="18" charset="0"/>
                        <a:ea typeface="Times New Roman" panose="02020603050405020304" pitchFamily="18" charset="0"/>
                      </a:endParaRPr>
                    </a:p>
                  </a:txBody>
                  <a:tcPr marL="39589" marR="39589" marT="0" marB="0"/>
                </a:tc>
                <a:tc>
                  <a:txBody>
                    <a:bodyPr/>
                    <a:lstStyle/>
                    <a:p>
                      <a:pPr>
                        <a:spcAft>
                          <a:spcPts val="0"/>
                        </a:spcAft>
                      </a:pPr>
                      <a:r>
                        <a:rPr lang="es-ES" sz="900">
                          <a:effectLst/>
                        </a:rPr>
                        <a:t> </a:t>
                      </a:r>
                      <a:endParaRPr lang="es-SV" sz="1100">
                        <a:effectLst/>
                        <a:latin typeface="Times New Roman" panose="02020603050405020304" pitchFamily="18" charset="0"/>
                        <a:ea typeface="Times New Roman" panose="02020603050405020304" pitchFamily="18" charset="0"/>
                      </a:endParaRPr>
                    </a:p>
                  </a:txBody>
                  <a:tcPr marL="39589" marR="39589" marT="0" marB="0"/>
                </a:tc>
                <a:tc>
                  <a:txBody>
                    <a:bodyPr/>
                    <a:lstStyle/>
                    <a:p>
                      <a:pPr>
                        <a:spcAft>
                          <a:spcPts val="0"/>
                        </a:spcAft>
                      </a:pPr>
                      <a:r>
                        <a:rPr lang="es-ES" sz="800">
                          <a:effectLst/>
                        </a:rPr>
                        <a:t>Pago de Planilla del Asilo, Casa de la Misericordia y Guardería Infantil Dr. Federico Rosales</a:t>
                      </a:r>
                      <a:endParaRPr lang="es-SV" sz="1100">
                        <a:effectLst/>
                        <a:latin typeface="Times New Roman" panose="02020603050405020304" pitchFamily="18" charset="0"/>
                        <a:ea typeface="Times New Roman" panose="02020603050405020304" pitchFamily="18" charset="0"/>
                      </a:endParaRPr>
                    </a:p>
                  </a:txBody>
                  <a:tcPr marL="39589" marR="39589" marT="0" marB="0"/>
                </a:tc>
                <a:tc>
                  <a:txBody>
                    <a:bodyPr/>
                    <a:lstStyle/>
                    <a:p>
                      <a:pPr>
                        <a:spcAft>
                          <a:spcPts val="0"/>
                        </a:spcAft>
                      </a:pPr>
                      <a:r>
                        <a:rPr lang="es-ES" sz="900">
                          <a:effectLst/>
                        </a:rPr>
                        <a:t>$11,457.29 (Trimestral)</a:t>
                      </a:r>
                      <a:endParaRPr lang="es-SV" sz="1100">
                        <a:effectLst/>
                        <a:latin typeface="Times New Roman" panose="02020603050405020304" pitchFamily="18" charset="0"/>
                        <a:ea typeface="Times New Roman" panose="02020603050405020304" pitchFamily="18" charset="0"/>
                      </a:endParaRPr>
                    </a:p>
                  </a:txBody>
                  <a:tcPr marL="39589" marR="39589" marT="0" marB="0"/>
                </a:tc>
                <a:tc>
                  <a:txBody>
                    <a:bodyPr/>
                    <a:lstStyle/>
                    <a:p>
                      <a:pPr>
                        <a:spcAft>
                          <a:spcPts val="0"/>
                        </a:spcAft>
                      </a:pPr>
                      <a:r>
                        <a:rPr lang="es-ES" sz="900">
                          <a:effectLst/>
                        </a:rPr>
                        <a:t>$0.00</a:t>
                      </a:r>
                      <a:endParaRPr lang="es-SV" sz="1100">
                        <a:effectLst/>
                        <a:latin typeface="Times New Roman" panose="02020603050405020304" pitchFamily="18" charset="0"/>
                        <a:ea typeface="Times New Roman" panose="02020603050405020304" pitchFamily="18" charset="0"/>
                      </a:endParaRPr>
                    </a:p>
                  </a:txBody>
                  <a:tcPr marL="39589" marR="39589" marT="0" marB="0"/>
                </a:tc>
                <a:tc>
                  <a:txBody>
                    <a:bodyPr/>
                    <a:lstStyle/>
                    <a:p>
                      <a:pPr>
                        <a:spcAft>
                          <a:spcPts val="0"/>
                        </a:spcAft>
                      </a:pPr>
                      <a:r>
                        <a:rPr lang="es-ES" sz="900">
                          <a:effectLst/>
                        </a:rPr>
                        <a:t>No Aplica</a:t>
                      </a:r>
                      <a:endParaRPr lang="es-SV" sz="1100">
                        <a:effectLst/>
                        <a:latin typeface="Times New Roman" panose="02020603050405020304" pitchFamily="18" charset="0"/>
                        <a:ea typeface="Times New Roman" panose="02020603050405020304" pitchFamily="18" charset="0"/>
                      </a:endParaRPr>
                    </a:p>
                  </a:txBody>
                  <a:tcPr marL="39589" marR="39589" marT="0" marB="0"/>
                </a:tc>
              </a:tr>
              <a:tr h="143445">
                <a:tc gridSpan="10">
                  <a:txBody>
                    <a:bodyPr/>
                    <a:lstStyle/>
                    <a:p>
                      <a:endParaRPr lang="es-SV" sz="900">
                        <a:effectLst/>
                        <a:latin typeface="Times New Roman" panose="02020603050405020304" pitchFamily="18" charset="0"/>
                      </a:endParaRPr>
                    </a:p>
                  </a:txBody>
                  <a:tcPr marL="39589" marR="39589" marT="0" marB="0"/>
                </a:tc>
                <a:tc hMerge="1">
                  <a:txBody>
                    <a:bodyPr/>
                    <a:lstStyle/>
                    <a:p>
                      <a:endParaRPr lang="es-SV"/>
                    </a:p>
                  </a:txBody>
                  <a:tcPr/>
                </a:tc>
                <a:tc hMerge="1">
                  <a:txBody>
                    <a:bodyPr/>
                    <a:lstStyle/>
                    <a:p>
                      <a:endParaRPr lang="es-SV"/>
                    </a:p>
                  </a:txBody>
                  <a:tcPr/>
                </a:tc>
                <a:tc hMerge="1">
                  <a:txBody>
                    <a:bodyPr/>
                    <a:lstStyle/>
                    <a:p>
                      <a:endParaRPr lang="es-SV"/>
                    </a:p>
                  </a:txBody>
                  <a:tcPr/>
                </a:tc>
                <a:tc hMerge="1">
                  <a:txBody>
                    <a:bodyPr/>
                    <a:lstStyle/>
                    <a:p>
                      <a:endParaRPr lang="es-SV"/>
                    </a:p>
                  </a:txBody>
                  <a:tcPr/>
                </a:tc>
                <a:tc hMerge="1">
                  <a:txBody>
                    <a:bodyPr/>
                    <a:lstStyle/>
                    <a:p>
                      <a:endParaRPr lang="es-SV"/>
                    </a:p>
                  </a:txBody>
                  <a:tcPr/>
                </a:tc>
                <a:tc hMerge="1">
                  <a:txBody>
                    <a:bodyPr/>
                    <a:lstStyle/>
                    <a:p>
                      <a:endParaRPr lang="es-SV"/>
                    </a:p>
                  </a:txBody>
                  <a:tcPr/>
                </a:tc>
                <a:tc hMerge="1">
                  <a:txBody>
                    <a:bodyPr/>
                    <a:lstStyle/>
                    <a:p>
                      <a:endParaRPr lang="es-SV"/>
                    </a:p>
                  </a:txBody>
                  <a:tcPr/>
                </a:tc>
                <a:tc hMerge="1">
                  <a:txBody>
                    <a:bodyPr/>
                    <a:lstStyle/>
                    <a:p>
                      <a:endParaRPr lang="es-SV"/>
                    </a:p>
                  </a:txBody>
                  <a:tcPr/>
                </a:tc>
                <a:tc hMerge="1">
                  <a:txBody>
                    <a:bodyPr/>
                    <a:lstStyle/>
                    <a:p>
                      <a:endParaRPr lang="es-SV"/>
                    </a:p>
                  </a:txBody>
                  <a:tcPr/>
                </a:tc>
              </a:tr>
              <a:tr h="143445">
                <a:tc>
                  <a:txBody>
                    <a:bodyPr/>
                    <a:lstStyle/>
                    <a:p>
                      <a:pPr>
                        <a:spcAft>
                          <a:spcPts val="0"/>
                        </a:spcAft>
                      </a:pPr>
                      <a:r>
                        <a:rPr lang="es-ES" sz="900">
                          <a:effectLst/>
                        </a:rPr>
                        <a:t>Totales</a:t>
                      </a:r>
                      <a:endParaRPr lang="es-SV" sz="1100">
                        <a:effectLst/>
                        <a:latin typeface="Times New Roman" panose="02020603050405020304" pitchFamily="18" charset="0"/>
                        <a:ea typeface="Times New Roman" panose="02020603050405020304" pitchFamily="18" charset="0"/>
                      </a:endParaRPr>
                    </a:p>
                  </a:txBody>
                  <a:tcPr marL="39589" marR="39589" marT="0" marB="0"/>
                </a:tc>
                <a:tc>
                  <a:txBody>
                    <a:bodyPr/>
                    <a:lstStyle/>
                    <a:p>
                      <a:pPr>
                        <a:spcAft>
                          <a:spcPts val="0"/>
                        </a:spcAft>
                      </a:pPr>
                      <a:r>
                        <a:rPr lang="es-ES" sz="900">
                          <a:effectLst/>
                        </a:rPr>
                        <a:t>$41,995.00</a:t>
                      </a:r>
                      <a:endParaRPr lang="es-SV" sz="1100">
                        <a:effectLst/>
                        <a:latin typeface="Times New Roman" panose="02020603050405020304" pitchFamily="18" charset="0"/>
                        <a:ea typeface="Times New Roman" panose="02020603050405020304" pitchFamily="18" charset="0"/>
                      </a:endParaRPr>
                    </a:p>
                  </a:txBody>
                  <a:tcPr marL="39589" marR="39589" marT="0" marB="0"/>
                </a:tc>
                <a:tc gridSpan="2">
                  <a:txBody>
                    <a:bodyPr/>
                    <a:lstStyle/>
                    <a:p>
                      <a:endParaRPr lang="es-SV" sz="900">
                        <a:effectLst/>
                        <a:latin typeface="Times New Roman" panose="02020603050405020304" pitchFamily="18" charset="0"/>
                      </a:endParaRPr>
                    </a:p>
                  </a:txBody>
                  <a:tcPr marL="39589" marR="39589" marT="0" marB="0"/>
                </a:tc>
                <a:tc hMerge="1">
                  <a:txBody>
                    <a:bodyPr/>
                    <a:lstStyle/>
                    <a:p>
                      <a:endParaRPr lang="es-SV"/>
                    </a:p>
                  </a:txBody>
                  <a:tcPr/>
                </a:tc>
                <a:tc>
                  <a:txBody>
                    <a:bodyPr/>
                    <a:lstStyle/>
                    <a:p>
                      <a:pPr>
                        <a:spcAft>
                          <a:spcPts val="0"/>
                        </a:spcAft>
                      </a:pPr>
                      <a:r>
                        <a:rPr lang="es-ES" sz="900">
                          <a:effectLst/>
                        </a:rPr>
                        <a:t>$41,995.00</a:t>
                      </a:r>
                      <a:endParaRPr lang="es-SV" sz="1100">
                        <a:effectLst/>
                        <a:latin typeface="Times New Roman" panose="02020603050405020304" pitchFamily="18" charset="0"/>
                        <a:ea typeface="Times New Roman" panose="02020603050405020304" pitchFamily="18" charset="0"/>
                      </a:endParaRPr>
                    </a:p>
                  </a:txBody>
                  <a:tcPr marL="39589" marR="39589" marT="0" marB="0"/>
                </a:tc>
                <a:tc>
                  <a:txBody>
                    <a:bodyPr/>
                    <a:lstStyle/>
                    <a:p>
                      <a:endParaRPr lang="es-SV" sz="900">
                        <a:effectLst/>
                        <a:latin typeface="Times New Roman" panose="02020603050405020304" pitchFamily="18" charset="0"/>
                      </a:endParaRPr>
                    </a:p>
                  </a:txBody>
                  <a:tcPr marL="39589" marR="39589" marT="0" marB="0"/>
                </a:tc>
                <a:tc>
                  <a:txBody>
                    <a:bodyPr/>
                    <a:lstStyle/>
                    <a:p>
                      <a:endParaRPr lang="es-SV" sz="900">
                        <a:effectLst/>
                        <a:latin typeface="Times New Roman" panose="02020603050405020304" pitchFamily="18" charset="0"/>
                      </a:endParaRPr>
                    </a:p>
                  </a:txBody>
                  <a:tcPr marL="39589" marR="39589" marT="0" marB="0"/>
                </a:tc>
                <a:tc>
                  <a:txBody>
                    <a:bodyPr/>
                    <a:lstStyle/>
                    <a:p>
                      <a:endParaRPr lang="es-SV" sz="900">
                        <a:effectLst/>
                        <a:latin typeface="Times New Roman" panose="02020603050405020304" pitchFamily="18" charset="0"/>
                      </a:endParaRPr>
                    </a:p>
                  </a:txBody>
                  <a:tcPr marL="39589" marR="39589" marT="0" marB="0"/>
                </a:tc>
                <a:tc>
                  <a:txBody>
                    <a:bodyPr/>
                    <a:lstStyle/>
                    <a:p>
                      <a:pPr>
                        <a:spcAft>
                          <a:spcPts val="0"/>
                        </a:spcAft>
                      </a:pPr>
                      <a:r>
                        <a:rPr lang="es-ES" sz="900">
                          <a:effectLst/>
                        </a:rPr>
                        <a:t>$0.00</a:t>
                      </a:r>
                      <a:endParaRPr lang="es-SV" sz="1100">
                        <a:effectLst/>
                        <a:latin typeface="Times New Roman" panose="02020603050405020304" pitchFamily="18" charset="0"/>
                        <a:ea typeface="Times New Roman" panose="02020603050405020304" pitchFamily="18" charset="0"/>
                      </a:endParaRPr>
                    </a:p>
                  </a:txBody>
                  <a:tcPr marL="39589" marR="39589" marT="0" marB="0"/>
                </a:tc>
                <a:tc>
                  <a:txBody>
                    <a:bodyPr/>
                    <a:lstStyle/>
                    <a:p>
                      <a:endParaRPr lang="es-SV" sz="900" dirty="0">
                        <a:effectLst/>
                        <a:latin typeface="Times New Roman" panose="02020603050405020304" pitchFamily="18" charset="0"/>
                      </a:endParaRPr>
                    </a:p>
                  </a:txBody>
                  <a:tcPr marL="39589" marR="39589" marT="0" marB="0"/>
                </a:tc>
              </a:tr>
            </a:tbl>
          </a:graphicData>
        </a:graphic>
      </p:graphicFrame>
    </p:spTree>
    <p:extLst>
      <p:ext uri="{BB962C8B-B14F-4D97-AF65-F5344CB8AC3E}">
        <p14:creationId xmlns:p14="http://schemas.microsoft.com/office/powerpoint/2010/main" val="22825452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236402" y="0"/>
            <a:ext cx="7498080" cy="1143000"/>
          </a:xfrm>
        </p:spPr>
        <p:txBody>
          <a:bodyPr/>
          <a:lstStyle/>
          <a:p>
            <a:pPr algn="ctr"/>
            <a:r>
              <a:rPr lang="es-SV" b="1" u="sng" dirty="0" smtClean="0">
                <a:solidFill>
                  <a:schemeClr val="tx1"/>
                </a:solidFill>
                <a:latin typeface="Andalus" pitchFamily="18" charset="-78"/>
                <a:cs typeface="Andalus" pitchFamily="18" charset="-78"/>
              </a:rPr>
              <a:t>NUESTROS PROYECTOS</a:t>
            </a:r>
            <a:endParaRPr lang="es-SV" b="1" u="sng" dirty="0">
              <a:solidFill>
                <a:schemeClr val="tx1"/>
              </a:solidFill>
              <a:latin typeface="Andalus" pitchFamily="18" charset="-78"/>
              <a:cs typeface="Andalus" pitchFamily="18" charset="-78"/>
            </a:endParaRPr>
          </a:p>
        </p:txBody>
      </p:sp>
      <p:sp>
        <p:nvSpPr>
          <p:cNvPr id="3" name="2 Marcador de contenido"/>
          <p:cNvSpPr>
            <a:spLocks noGrp="1"/>
          </p:cNvSpPr>
          <p:nvPr>
            <p:ph idx="1"/>
          </p:nvPr>
        </p:nvSpPr>
        <p:spPr>
          <a:xfrm>
            <a:off x="1019754" y="908720"/>
            <a:ext cx="7776864" cy="4907632"/>
          </a:xfrm>
        </p:spPr>
        <p:txBody>
          <a:bodyPr/>
          <a:lstStyle/>
          <a:p>
            <a:pPr marL="82296" indent="0">
              <a:buNone/>
            </a:pPr>
            <a:r>
              <a:rPr lang="es-SV" dirty="0" smtClean="0">
                <a:solidFill>
                  <a:srgbClr val="31A560"/>
                </a:solidFill>
                <a:latin typeface="AR CENA" pitchFamily="2" charset="0"/>
              </a:rPr>
              <a:t>ASILO SAN ANTONIO     CASA DE LA MISERICORDIA</a:t>
            </a:r>
          </a:p>
          <a:p>
            <a:pPr marL="82296" indent="0">
              <a:buNone/>
            </a:pPr>
            <a:endParaRPr lang="es-SV" dirty="0">
              <a:latin typeface="AR CENA" pitchFamily="2" charset="0"/>
            </a:endParaRPr>
          </a:p>
          <a:p>
            <a:pPr marL="82296" indent="0">
              <a:buNone/>
            </a:pPr>
            <a:endParaRPr lang="es-SV" dirty="0" smtClean="0">
              <a:latin typeface="AR CENA" pitchFamily="2" charset="0"/>
            </a:endParaRPr>
          </a:p>
          <a:p>
            <a:pPr marL="82296" indent="0">
              <a:buNone/>
            </a:pPr>
            <a:endParaRPr lang="es-SV" dirty="0">
              <a:latin typeface="AR CENA" pitchFamily="2" charset="0"/>
            </a:endParaRPr>
          </a:p>
          <a:p>
            <a:pPr marL="82296" indent="0">
              <a:buNone/>
            </a:pPr>
            <a:endParaRPr lang="es-SV" dirty="0" smtClean="0">
              <a:latin typeface="AR CENA" pitchFamily="2" charset="0"/>
            </a:endParaRPr>
          </a:p>
          <a:p>
            <a:pPr marL="82296" indent="0" algn="ctr">
              <a:buNone/>
            </a:pPr>
            <a:endParaRPr lang="es-SV" sz="100" dirty="0" smtClean="0">
              <a:solidFill>
                <a:srgbClr val="2B2BAB"/>
              </a:solidFill>
              <a:latin typeface="AR CENA" pitchFamily="2" charset="0"/>
            </a:endParaRPr>
          </a:p>
          <a:p>
            <a:pPr marL="82296" indent="0" algn="ctr">
              <a:buNone/>
            </a:pPr>
            <a:r>
              <a:rPr lang="es-SV" dirty="0" smtClean="0">
                <a:solidFill>
                  <a:srgbClr val="31A560"/>
                </a:solidFill>
                <a:latin typeface="AR CENA" pitchFamily="2" charset="0"/>
              </a:rPr>
              <a:t>GUARDERÍA INFANTIL DR. FEDERICO ROSALES</a:t>
            </a:r>
            <a:endParaRPr lang="es-SV" dirty="0">
              <a:solidFill>
                <a:srgbClr val="31A560"/>
              </a:solidFill>
              <a:latin typeface="AR CENA" pitchFamily="2" charset="0"/>
            </a:endParaRPr>
          </a:p>
        </p:txBody>
      </p:sp>
      <p:pic>
        <p:nvPicPr>
          <p:cNvPr id="6146" name="Picture 2" descr="G:\RESPALDO TERE CASTILLO oficina 111014\USUARIO\Documents\SEÑORAS DE LA CARIDAD\FOTOS\FOTO CASA MISERICORDIA 2.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404" t="6434" r="11616" b="11515"/>
          <a:stretch/>
        </p:blipFill>
        <p:spPr bwMode="auto">
          <a:xfrm>
            <a:off x="5281953" y="1458036"/>
            <a:ext cx="3024336" cy="226825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6147" name="Picture 3" descr="G:\RESPALDO TERE CASTILLO oficina 111014\USUARIO\Documents\SEÑORAS DE LA CARIDAD\FOTOS\FOTO ASILO 1.JPG"/>
          <p:cNvPicPr>
            <a:picLocks noChangeAspect="1" noChangeArrowheads="1"/>
          </p:cNvPicPr>
          <p:nvPr/>
        </p:nvPicPr>
        <p:blipFill rotWithShape="1">
          <a:blip r:embed="rId3">
            <a:extLst>
              <a:ext uri="{28A0092B-C50C-407E-A947-70E740481C1C}">
                <a14:useLocalDpi xmlns:a14="http://schemas.microsoft.com/office/drawing/2010/main" val="0"/>
              </a:ext>
            </a:extLst>
          </a:blip>
          <a:srcRect l="4646" t="8862" r="14849" b="17127"/>
          <a:stretch/>
        </p:blipFill>
        <p:spPr bwMode="auto">
          <a:xfrm>
            <a:off x="1247521" y="1484784"/>
            <a:ext cx="3168352" cy="226825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4" name="Imagen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59832" y="4365104"/>
            <a:ext cx="3059832" cy="2294874"/>
          </a:xfrm>
          <a:prstGeom prst="rect">
            <a:avLst/>
          </a:prstGeom>
        </p:spPr>
      </p:pic>
    </p:spTree>
    <p:extLst>
      <p:ext uri="{BB962C8B-B14F-4D97-AF65-F5344CB8AC3E}">
        <p14:creationId xmlns:p14="http://schemas.microsoft.com/office/powerpoint/2010/main" val="884054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147"/>
                                        </p:tgtEl>
                                        <p:attrNameLst>
                                          <p:attrName>style.visibility</p:attrName>
                                        </p:attrNameLst>
                                      </p:cBhvr>
                                      <p:to>
                                        <p:strVal val="visible"/>
                                      </p:to>
                                    </p:set>
                                    <p:animEffect transition="in" filter="circle(in)">
                                      <p:cBhvr>
                                        <p:cTn id="7" dur="2000"/>
                                        <p:tgtEl>
                                          <p:spTgt spid="614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61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298448" y="188640"/>
            <a:ext cx="7498080" cy="1143000"/>
          </a:xfrm>
        </p:spPr>
        <p:txBody>
          <a:bodyPr>
            <a:normAutofit fontScale="90000"/>
          </a:bodyPr>
          <a:lstStyle/>
          <a:p>
            <a:pPr algn="ctr"/>
            <a:r>
              <a:rPr lang="es-SV" u="sng" dirty="0" smtClean="0">
                <a:solidFill>
                  <a:schemeClr val="tx1"/>
                </a:solidFill>
                <a:latin typeface="Andalus" pitchFamily="18" charset="-78"/>
                <a:cs typeface="Andalus" pitchFamily="18" charset="-78"/>
              </a:rPr>
              <a:t>MIEMBROS DE LA ASOCIACIÓN</a:t>
            </a:r>
            <a:endParaRPr lang="es-SV" u="sng" dirty="0">
              <a:solidFill>
                <a:schemeClr val="tx1"/>
              </a:solidFill>
              <a:latin typeface="Andalus" pitchFamily="18" charset="-78"/>
              <a:cs typeface="Andalus" pitchFamily="18" charset="-78"/>
            </a:endParaRPr>
          </a:p>
        </p:txBody>
      </p:sp>
      <p:pic>
        <p:nvPicPr>
          <p:cNvPr id="6" name="4 Imagen"/>
          <p:cNvPicPr/>
          <p:nvPr/>
        </p:nvPicPr>
        <p:blipFill>
          <a:blip r:embed="rId2">
            <a:extLst>
              <a:ext uri="{28A0092B-C50C-407E-A947-70E740481C1C}">
                <a14:useLocalDpi xmlns:a14="http://schemas.microsoft.com/office/drawing/2010/main" val="0"/>
              </a:ext>
            </a:extLst>
          </a:blip>
          <a:srcRect/>
          <a:stretch>
            <a:fillRect/>
          </a:stretch>
        </p:blipFill>
        <p:spPr bwMode="auto">
          <a:xfrm>
            <a:off x="1835696" y="5078189"/>
            <a:ext cx="1944215" cy="1008112"/>
          </a:xfrm>
          <a:prstGeom prst="rect">
            <a:avLst/>
          </a:prstGeom>
          <a:noFill/>
          <a:ln>
            <a:noFill/>
          </a:ln>
        </p:spPr>
      </p:pic>
      <p:pic>
        <p:nvPicPr>
          <p:cNvPr id="7" name="6 Imagen"/>
          <p:cNvPicPr/>
          <p:nvPr/>
        </p:nvPicPr>
        <p:blipFill>
          <a:blip r:embed="rId3" cstate="print"/>
          <a:srcRect/>
          <a:stretch>
            <a:fillRect/>
          </a:stretch>
        </p:blipFill>
        <p:spPr bwMode="auto">
          <a:xfrm>
            <a:off x="6430476" y="1651706"/>
            <a:ext cx="1080120" cy="1359907"/>
          </a:xfrm>
          <a:prstGeom prst="rect">
            <a:avLst/>
          </a:prstGeom>
          <a:noFill/>
          <a:ln w="9525">
            <a:noFill/>
            <a:miter lim="800000"/>
            <a:headEnd/>
            <a:tailEnd/>
          </a:ln>
        </p:spPr>
      </p:pic>
      <p:pic>
        <p:nvPicPr>
          <p:cNvPr id="4" name="Marcador de contenido 3"/>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1691680" y="1335837"/>
            <a:ext cx="3279147" cy="2459360"/>
          </a:xfrm>
        </p:spPr>
      </p:pic>
      <p:pic>
        <p:nvPicPr>
          <p:cNvPr id="5" name="Imagen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24596" y="3492305"/>
            <a:ext cx="3491880" cy="2618910"/>
          </a:xfrm>
          <a:prstGeom prst="rect">
            <a:avLst/>
          </a:prstGeom>
        </p:spPr>
      </p:pic>
    </p:spTree>
    <p:extLst>
      <p:ext uri="{BB962C8B-B14F-4D97-AF65-F5344CB8AC3E}">
        <p14:creationId xmlns:p14="http://schemas.microsoft.com/office/powerpoint/2010/main" val="39639279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53974" y="468979"/>
            <a:ext cx="3006948" cy="2387352"/>
          </a:xfrm>
        </p:spPr>
      </p:pic>
      <p:pic>
        <p:nvPicPr>
          <p:cNvPr id="5" name="Imagen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31840" y="3013434"/>
            <a:ext cx="2699792" cy="2024844"/>
          </a:xfrm>
          <a:prstGeom prst="rect">
            <a:avLst/>
          </a:prstGeom>
        </p:spPr>
      </p:pic>
      <p:pic>
        <p:nvPicPr>
          <p:cNvPr id="7" name="Imagen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64088" y="468979"/>
            <a:ext cx="3133486" cy="2350114"/>
          </a:xfrm>
          <a:prstGeom prst="rect">
            <a:avLst/>
          </a:prstGeom>
        </p:spPr>
      </p:pic>
      <p:pic>
        <p:nvPicPr>
          <p:cNvPr id="8" name="Imagen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5536" y="3874045"/>
            <a:ext cx="2305742" cy="2564904"/>
          </a:xfrm>
          <a:prstGeom prst="rect">
            <a:avLst/>
          </a:prstGeom>
        </p:spPr>
      </p:pic>
      <p:pic>
        <p:nvPicPr>
          <p:cNvPr id="9" name="Imagen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44275" y="5146887"/>
            <a:ext cx="1274922" cy="1529907"/>
          </a:xfrm>
          <a:prstGeom prst="rect">
            <a:avLst/>
          </a:prstGeom>
        </p:spPr>
      </p:pic>
      <p:pic>
        <p:nvPicPr>
          <p:cNvPr id="10" name="Imagen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976312" y="4359835"/>
            <a:ext cx="2772152" cy="2079114"/>
          </a:xfrm>
          <a:prstGeom prst="rect">
            <a:avLst/>
          </a:prstGeom>
        </p:spPr>
      </p:pic>
    </p:spTree>
    <p:extLst>
      <p:ext uri="{BB962C8B-B14F-4D97-AF65-F5344CB8AC3E}">
        <p14:creationId xmlns:p14="http://schemas.microsoft.com/office/powerpoint/2010/main" val="17272883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57637" y="2412"/>
            <a:ext cx="3435771" cy="2392315"/>
          </a:xfrm>
          <a:prstGeom prst="rect">
            <a:avLst/>
          </a:prstGeom>
        </p:spPr>
      </p:pic>
      <p:sp>
        <p:nvSpPr>
          <p:cNvPr id="3" name="2 Rectángulo"/>
          <p:cNvSpPr/>
          <p:nvPr/>
        </p:nvSpPr>
        <p:spPr>
          <a:xfrm>
            <a:off x="1115616" y="4437112"/>
            <a:ext cx="7704856" cy="2154436"/>
          </a:xfrm>
          <a:prstGeom prst="rect">
            <a:avLst/>
          </a:prstGeom>
          <a:solidFill>
            <a:schemeClr val="accent6">
              <a:lumMod val="20000"/>
              <a:lumOff val="80000"/>
            </a:schemeClr>
          </a:solidFill>
        </p:spPr>
        <p:style>
          <a:lnRef idx="1">
            <a:schemeClr val="dk1"/>
          </a:lnRef>
          <a:fillRef idx="1001">
            <a:schemeClr val="lt1"/>
          </a:fillRef>
          <a:effectRef idx="1">
            <a:schemeClr val="dk1"/>
          </a:effectRef>
          <a:fontRef idx="minor">
            <a:schemeClr val="dk1"/>
          </a:fontRef>
        </p:style>
        <p:txBody>
          <a:bodyPr wrap="square">
            <a:spAutoFit/>
          </a:bodyPr>
          <a:lstStyle/>
          <a:p>
            <a:pPr algn="ctr"/>
            <a:r>
              <a:rPr lang="es-ES" sz="5400" b="1" i="1" dirty="0" smtClean="0">
                <a:solidFill>
                  <a:schemeClr val="tx1"/>
                </a:solidFill>
                <a:latin typeface="BernhardFasD" pitchFamily="2" charset="0"/>
              </a:rPr>
              <a:t>“</a:t>
            </a:r>
            <a:r>
              <a:rPr lang="es-ES" sz="4000" b="1" i="1" dirty="0" smtClean="0">
                <a:solidFill>
                  <a:schemeClr val="tx1"/>
                </a:solidFill>
                <a:latin typeface="ChesterfieldAntD" pitchFamily="2" charset="0"/>
              </a:rPr>
              <a:t>LOS POBRES SON MI PESO Y MI DOLOR”</a:t>
            </a:r>
            <a:endParaRPr lang="es-SV" sz="4000" b="1" dirty="0" smtClean="0">
              <a:solidFill>
                <a:schemeClr val="tx1"/>
              </a:solidFill>
              <a:latin typeface="ChesterfieldAntD" pitchFamily="2" charset="0"/>
            </a:endParaRPr>
          </a:p>
          <a:p>
            <a:pPr algn="ctr"/>
            <a:r>
              <a:rPr lang="es-ES" sz="4000" b="1" dirty="0" smtClean="0">
                <a:solidFill>
                  <a:schemeClr val="tx1"/>
                </a:solidFill>
                <a:latin typeface="ChesterfieldAntD" pitchFamily="2" charset="0"/>
              </a:rPr>
              <a:t>SAN VICENTE DE PAÚL</a:t>
            </a:r>
            <a:endParaRPr lang="es-SV" sz="4000" b="1" dirty="0">
              <a:solidFill>
                <a:schemeClr val="tx1"/>
              </a:solidFill>
              <a:latin typeface="ChesterfieldAntD" pitchFamily="2" charset="0"/>
            </a:endParaRPr>
          </a:p>
        </p:txBody>
      </p:sp>
      <p:pic>
        <p:nvPicPr>
          <p:cNvPr id="1026" name="Picture 2" descr="C:\Users\CARMEN CONTA\Documents\JPC\INVENTARIO Y LISTA DE MARCAS\PROPUESTA GRUPO MALLO\TARIMAS\Pictures\SAN VICENTE DE PAUL.jpg"/>
          <p:cNvPicPr>
            <a:picLocks noChangeAspect="1" noChangeArrowheads="1"/>
          </p:cNvPicPr>
          <p:nvPr/>
        </p:nvPicPr>
        <p:blipFill rotWithShape="1">
          <a:blip r:embed="rId3">
            <a:extLst>
              <a:ext uri="{28A0092B-C50C-407E-A947-70E740481C1C}">
                <a14:useLocalDpi xmlns:a14="http://schemas.microsoft.com/office/drawing/2010/main" val="0"/>
              </a:ext>
            </a:extLst>
          </a:blip>
          <a:srcRect l="23497" r="24426"/>
          <a:stretch/>
        </p:blipFill>
        <p:spPr bwMode="auto">
          <a:xfrm>
            <a:off x="4184425" y="2529615"/>
            <a:ext cx="1582197" cy="19074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93952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55776" y="116632"/>
            <a:ext cx="5008600" cy="1143000"/>
          </a:xfrm>
        </p:spPr>
        <p:txBody>
          <a:bodyPr>
            <a:normAutofit/>
          </a:bodyPr>
          <a:lstStyle/>
          <a:p>
            <a:r>
              <a:rPr lang="es-ES" sz="3200" b="1" dirty="0">
                <a:solidFill>
                  <a:srgbClr val="0070C0"/>
                </a:solidFill>
              </a:rPr>
              <a:t>INTRODUCCIÓN </a:t>
            </a:r>
            <a:endParaRPr lang="es-SV" sz="3200" dirty="0">
              <a:solidFill>
                <a:srgbClr val="0070C0"/>
              </a:solidFill>
            </a:endParaRPr>
          </a:p>
        </p:txBody>
      </p:sp>
      <p:sp>
        <p:nvSpPr>
          <p:cNvPr id="3" name="Marcador de contenido 2"/>
          <p:cNvSpPr>
            <a:spLocks noGrp="1"/>
          </p:cNvSpPr>
          <p:nvPr>
            <p:ph idx="1"/>
          </p:nvPr>
        </p:nvSpPr>
        <p:spPr>
          <a:xfrm>
            <a:off x="1043608" y="1263569"/>
            <a:ext cx="7890080" cy="5195664"/>
          </a:xfrm>
        </p:spPr>
        <p:txBody>
          <a:bodyPr>
            <a:noAutofit/>
          </a:bodyPr>
          <a:lstStyle/>
          <a:p>
            <a:pPr algn="just"/>
            <a:r>
              <a:rPr lang="es-ES" sz="2000" b="1" dirty="0"/>
              <a:t> </a:t>
            </a:r>
            <a:r>
              <a:rPr lang="es-ES" sz="2000" dirty="0" smtClean="0"/>
              <a:t>La </a:t>
            </a:r>
            <a:r>
              <a:rPr lang="es-ES" sz="2000" dirty="0"/>
              <a:t>asociación de señoras de la caridad de San Miguel, nace en el año 1929 por iniciativa de   nuestro fundador Monseñor Víctor Basilio </a:t>
            </a:r>
            <a:r>
              <a:rPr lang="es-ES" sz="2000" dirty="0" err="1"/>
              <a:t>Plantier</a:t>
            </a:r>
            <a:r>
              <a:rPr lang="es-ES" sz="2000" dirty="0"/>
              <a:t> y un grupo de 21 señoras quienes fundaron las obras que albergan a los desamparados de la ciudad de San Miguel, las obras para las cuales trabajamos estas son: </a:t>
            </a:r>
            <a:r>
              <a:rPr lang="es-ES" sz="2000" b="1" dirty="0"/>
              <a:t>Asilo San Antonio, Casa de la Misericordia y Guardería Infantil Dr. Federico Rosales</a:t>
            </a:r>
            <a:r>
              <a:rPr lang="es-ES" sz="2000" b="1" dirty="0" smtClean="0"/>
              <a:t>.</a:t>
            </a:r>
          </a:p>
          <a:p>
            <a:pPr algn="just" fontAlgn="base"/>
            <a:r>
              <a:rPr lang="es-ES" sz="2000" dirty="0"/>
              <a:t>En los 89 años de funcionamiento, hemos logrado atender integralmente a nuestros adultos mayores y niños (as), gracias al subsidio gubernamental, donaciones de personas, empresas y otros, así como la realización de actividades de recaudación de fondos de parte de la asociación.</a:t>
            </a:r>
            <a:endParaRPr lang="es-SV" sz="2000" dirty="0"/>
          </a:p>
          <a:p>
            <a:pPr algn="just" fontAlgn="base"/>
            <a:r>
              <a:rPr lang="es-ES" sz="2000" dirty="0" smtClean="0"/>
              <a:t>La </a:t>
            </a:r>
            <a:r>
              <a:rPr lang="es-ES" sz="2000" dirty="0"/>
              <a:t>Asociación de Señoras de la Caridad de San Miguel, con sus 17 miembros activas, y a pesar de los constantes esfuerzos para lograr conseguir ayuda económica, mediante las donaciones, actividades, </a:t>
            </a:r>
            <a:r>
              <a:rPr lang="es-ES" sz="2000" dirty="0" smtClean="0"/>
              <a:t>etc. </a:t>
            </a:r>
            <a:r>
              <a:rPr lang="es-ES" sz="2000" dirty="0"/>
              <a:t>no logra reunir el presupuesto mensual del sostenimiento de los 3 centros, teniendo como enfoque el conseguir patrocinadores.</a:t>
            </a:r>
            <a:endParaRPr lang="es-SV" sz="2000" dirty="0"/>
          </a:p>
          <a:p>
            <a:pPr algn="just"/>
            <a:endParaRPr lang="es-SV" sz="2000" dirty="0"/>
          </a:p>
        </p:txBody>
      </p:sp>
    </p:spTree>
    <p:extLst>
      <p:ext uri="{BB962C8B-B14F-4D97-AF65-F5344CB8AC3E}">
        <p14:creationId xmlns:p14="http://schemas.microsoft.com/office/powerpoint/2010/main" val="18749304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es-ES" sz="3200" b="1" dirty="0">
                <a:solidFill>
                  <a:srgbClr val="0070C0"/>
                </a:solidFill>
              </a:rPr>
              <a:t>RESUMEN EJECUTIVO</a:t>
            </a:r>
            <a:endParaRPr lang="es-SV" sz="3200" dirty="0">
              <a:solidFill>
                <a:srgbClr val="0070C0"/>
              </a:solidFill>
            </a:endParaRPr>
          </a:p>
        </p:txBody>
      </p:sp>
      <p:sp>
        <p:nvSpPr>
          <p:cNvPr id="3" name="Marcador de contenido 2"/>
          <p:cNvSpPr>
            <a:spLocks noGrp="1"/>
          </p:cNvSpPr>
          <p:nvPr>
            <p:ph idx="1"/>
          </p:nvPr>
        </p:nvSpPr>
        <p:spPr/>
        <p:txBody>
          <a:bodyPr>
            <a:noAutofit/>
          </a:bodyPr>
          <a:lstStyle/>
          <a:p>
            <a:pPr algn="just"/>
            <a:r>
              <a:rPr lang="es-ES" sz="2000" dirty="0" smtClean="0"/>
              <a:t>La </a:t>
            </a:r>
            <a:r>
              <a:rPr lang="es-ES" sz="2000" dirty="0"/>
              <a:t>información para dar cumplimiento a la </a:t>
            </a:r>
            <a:r>
              <a:rPr lang="es-ES" sz="2000" b="1" i="1" u="sng" dirty="0"/>
              <a:t>RENDICIÓN DE CUENTAS DE INSTITUCIONES QUE RECIBEN FONDOS DEL GOBIERNO DE EL SALVADOR</a:t>
            </a:r>
            <a:r>
              <a:rPr lang="es-ES" sz="2000" dirty="0"/>
              <a:t> según lo establecido por la Ley de Acceso a Información Pública (LAIP), que entró en vigencia en el año 2011.</a:t>
            </a:r>
            <a:endParaRPr lang="es-SV" sz="2000" dirty="0"/>
          </a:p>
          <a:p>
            <a:pPr marL="82296" indent="0" algn="just">
              <a:buNone/>
            </a:pPr>
            <a:endParaRPr lang="es-SV" sz="2000" dirty="0"/>
          </a:p>
          <a:p>
            <a:pPr algn="just"/>
            <a:r>
              <a:rPr lang="es-ES" sz="2000" dirty="0"/>
              <a:t>Se expone en el </a:t>
            </a:r>
            <a:r>
              <a:rPr lang="es-ES" sz="2000" dirty="0" smtClean="0"/>
              <a:t>informe </a:t>
            </a:r>
            <a:r>
              <a:rPr lang="es-ES" sz="2000" dirty="0"/>
              <a:t>en su primera parte lo relacionado con la Gestión Estratégica de la Asociación de Señoras de la Caridad de San Vicente de Paúl de San Miguel institución que se encarga de administrar los fondos económicos que se reciben del Ministerio de Salud Pública de El Salvador. </a:t>
            </a:r>
            <a:endParaRPr lang="es-SV" sz="2000" dirty="0"/>
          </a:p>
          <a:p>
            <a:pPr marL="82296" indent="0" algn="just">
              <a:buNone/>
            </a:pPr>
            <a:endParaRPr lang="es-SV" sz="2000" dirty="0"/>
          </a:p>
          <a:p>
            <a:pPr algn="just"/>
            <a:r>
              <a:rPr lang="es-ES" sz="2000" dirty="0"/>
              <a:t>De igual manera se muestra la línea programática hacia la cual se asignaron directamente los recursos económicos recibidos en el período comprendido entre los meses de Enero a Diciembre del año 2018. </a:t>
            </a:r>
            <a:endParaRPr lang="es-SV" sz="2000" dirty="0"/>
          </a:p>
          <a:p>
            <a:pPr algn="just"/>
            <a:endParaRPr lang="es-SV" sz="2000" dirty="0"/>
          </a:p>
        </p:txBody>
      </p:sp>
    </p:spTree>
    <p:extLst>
      <p:ext uri="{BB962C8B-B14F-4D97-AF65-F5344CB8AC3E}">
        <p14:creationId xmlns:p14="http://schemas.microsoft.com/office/powerpoint/2010/main" val="31977410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1"/>
            <p:extLst>
              <p:ext uri="{D42A27DB-BD31-4B8C-83A1-F6EECF244321}">
                <p14:modId xmlns:p14="http://schemas.microsoft.com/office/powerpoint/2010/main" val="2968884632"/>
              </p:ext>
            </p:extLst>
          </p:nvPr>
        </p:nvGraphicFramePr>
        <p:xfrm>
          <a:off x="1187624" y="2492896"/>
          <a:ext cx="7632848" cy="2560837"/>
        </p:xfrm>
        <a:graphic>
          <a:graphicData uri="http://schemas.openxmlformats.org/drawingml/2006/table">
            <a:tbl>
              <a:tblPr firstRow="1" firstCol="1" bandRow="1">
                <a:tableStyleId>{5C22544A-7EE6-4342-B048-85BDC9FD1C3A}</a:tableStyleId>
              </a:tblPr>
              <a:tblGrid>
                <a:gridCol w="992472"/>
                <a:gridCol w="1095761"/>
                <a:gridCol w="1008112"/>
                <a:gridCol w="1008112"/>
                <a:gridCol w="936104"/>
                <a:gridCol w="1008112"/>
                <a:gridCol w="1584175"/>
              </a:tblGrid>
              <a:tr h="1074835">
                <a:tc>
                  <a:txBody>
                    <a:bodyPr/>
                    <a:lstStyle/>
                    <a:p>
                      <a:pPr algn="ctr">
                        <a:spcAft>
                          <a:spcPts val="0"/>
                        </a:spcAft>
                      </a:pPr>
                      <a:r>
                        <a:rPr lang="es-ES" sz="800" dirty="0">
                          <a:effectLst/>
                        </a:rPr>
                        <a:t>No.</a:t>
                      </a:r>
                      <a:endParaRPr lang="es-SV" sz="12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s-ES" sz="800">
                          <a:effectLst/>
                        </a:rPr>
                        <a:t>TIPO DE GASTO</a:t>
                      </a:r>
                      <a:endParaRPr lang="es-SV"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s-ES" sz="800">
                          <a:effectLst/>
                        </a:rPr>
                        <a:t>PRIMER TRIMESTRE</a:t>
                      </a:r>
                      <a:endParaRPr lang="es-SV"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s-ES" sz="800" dirty="0">
                          <a:effectLst/>
                        </a:rPr>
                        <a:t>SEGUNDO TRIMESTRE</a:t>
                      </a:r>
                      <a:endParaRPr lang="es-SV" sz="12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s-ES" sz="800">
                          <a:effectLst/>
                        </a:rPr>
                        <a:t>TERCER TRIMESTRE</a:t>
                      </a:r>
                      <a:endParaRPr lang="es-SV"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s-ES" sz="800">
                          <a:effectLst/>
                        </a:rPr>
                        <a:t>CUARTO TRIMESTRE</a:t>
                      </a:r>
                      <a:endParaRPr lang="es-SV"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s-ES" sz="800">
                          <a:effectLst/>
                        </a:rPr>
                        <a:t> </a:t>
                      </a:r>
                      <a:endParaRPr lang="es-SV" sz="1200">
                        <a:effectLst/>
                      </a:endParaRPr>
                    </a:p>
                    <a:p>
                      <a:pPr algn="ctr">
                        <a:spcAft>
                          <a:spcPts val="0"/>
                        </a:spcAft>
                      </a:pPr>
                      <a:r>
                        <a:rPr lang="es-ES" sz="800">
                          <a:effectLst/>
                        </a:rPr>
                        <a:t>TOTAL PERIODO (ENERO-DICIEMBRE 2018)</a:t>
                      </a:r>
                      <a:endParaRPr lang="es-SV" sz="1200">
                        <a:effectLst/>
                        <a:latin typeface="Times New Roman" panose="02020603050405020304" pitchFamily="18" charset="0"/>
                        <a:ea typeface="Times New Roman" panose="02020603050405020304" pitchFamily="18" charset="0"/>
                      </a:endParaRPr>
                    </a:p>
                  </a:txBody>
                  <a:tcPr marL="68580" marR="68580" marT="0" marB="0" anchor="ctr"/>
                </a:tc>
              </a:tr>
              <a:tr h="928751">
                <a:tc>
                  <a:txBody>
                    <a:bodyPr/>
                    <a:lstStyle/>
                    <a:p>
                      <a:pPr algn="ctr">
                        <a:spcAft>
                          <a:spcPts val="0"/>
                        </a:spcAft>
                      </a:pPr>
                      <a:r>
                        <a:rPr lang="es-ES" sz="800">
                          <a:effectLst/>
                        </a:rPr>
                        <a:t>1</a:t>
                      </a:r>
                      <a:endParaRPr lang="es-SV"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s-ES" sz="800">
                          <a:effectLst/>
                        </a:rPr>
                        <a:t>REMUNERACIONES</a:t>
                      </a:r>
                      <a:endParaRPr lang="es-SV"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s-ES" sz="800">
                          <a:effectLst/>
                        </a:rPr>
                        <a:t>$10,500.00</a:t>
                      </a:r>
                      <a:endParaRPr lang="es-SV"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s-ES" sz="800">
                          <a:effectLst/>
                        </a:rPr>
                        <a:t>$10,500.00</a:t>
                      </a:r>
                      <a:endParaRPr lang="es-SV"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s-ES" sz="800">
                          <a:effectLst/>
                        </a:rPr>
                        <a:t>$10,500.00</a:t>
                      </a:r>
                      <a:endParaRPr lang="es-SV"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s-ES" sz="800">
                          <a:effectLst/>
                        </a:rPr>
                        <a:t>$10,495.00</a:t>
                      </a:r>
                      <a:endParaRPr lang="es-SV"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s-ES" sz="800">
                          <a:effectLst/>
                        </a:rPr>
                        <a:t> </a:t>
                      </a:r>
                      <a:endParaRPr lang="es-SV" sz="1200">
                        <a:effectLst/>
                      </a:endParaRPr>
                    </a:p>
                    <a:p>
                      <a:pPr algn="ctr">
                        <a:spcAft>
                          <a:spcPts val="0"/>
                        </a:spcAft>
                      </a:pPr>
                      <a:r>
                        <a:rPr lang="es-ES" sz="800">
                          <a:effectLst/>
                        </a:rPr>
                        <a:t> </a:t>
                      </a:r>
                      <a:endParaRPr lang="es-SV" sz="1200">
                        <a:effectLst/>
                      </a:endParaRPr>
                    </a:p>
                    <a:p>
                      <a:pPr algn="ctr">
                        <a:spcAft>
                          <a:spcPts val="0"/>
                        </a:spcAft>
                      </a:pPr>
                      <a:r>
                        <a:rPr lang="es-ES" sz="800">
                          <a:effectLst/>
                        </a:rPr>
                        <a:t>$41,995.00</a:t>
                      </a:r>
                      <a:endParaRPr lang="es-SV" sz="1200">
                        <a:effectLst/>
                      </a:endParaRPr>
                    </a:p>
                    <a:p>
                      <a:pPr algn="ctr">
                        <a:spcAft>
                          <a:spcPts val="0"/>
                        </a:spcAft>
                      </a:pPr>
                      <a:r>
                        <a:rPr lang="es-ES" sz="800">
                          <a:effectLst/>
                        </a:rPr>
                        <a:t> </a:t>
                      </a:r>
                      <a:endParaRPr lang="es-SV" sz="1200">
                        <a:effectLst/>
                      </a:endParaRPr>
                    </a:p>
                    <a:p>
                      <a:pPr algn="ctr">
                        <a:spcAft>
                          <a:spcPts val="0"/>
                        </a:spcAft>
                      </a:pPr>
                      <a:r>
                        <a:rPr lang="es-ES" sz="800">
                          <a:effectLst/>
                        </a:rPr>
                        <a:t> </a:t>
                      </a:r>
                      <a:endParaRPr lang="es-SV" sz="1200">
                        <a:effectLst/>
                        <a:latin typeface="Times New Roman" panose="02020603050405020304" pitchFamily="18" charset="0"/>
                        <a:ea typeface="Times New Roman" panose="02020603050405020304" pitchFamily="18" charset="0"/>
                      </a:endParaRPr>
                    </a:p>
                  </a:txBody>
                  <a:tcPr marL="68580" marR="68580" marT="0" marB="0" anchor="ctr"/>
                </a:tc>
              </a:tr>
              <a:tr h="557251">
                <a:tc>
                  <a:txBody>
                    <a:bodyPr/>
                    <a:lstStyle/>
                    <a:p>
                      <a:pPr algn="ctr">
                        <a:spcAft>
                          <a:spcPts val="0"/>
                        </a:spcAft>
                      </a:pPr>
                      <a:r>
                        <a:rPr lang="es-ES" sz="800">
                          <a:effectLst/>
                        </a:rPr>
                        <a:t> </a:t>
                      </a:r>
                      <a:endParaRPr lang="es-SV"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s-ES" sz="800">
                          <a:effectLst/>
                        </a:rPr>
                        <a:t>TOTAL</a:t>
                      </a:r>
                      <a:endParaRPr lang="es-SV"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s-ES" sz="800">
                          <a:effectLst/>
                        </a:rPr>
                        <a:t>$10,500.00</a:t>
                      </a:r>
                      <a:endParaRPr lang="es-SV"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s-ES" sz="800">
                          <a:effectLst/>
                        </a:rPr>
                        <a:t>$10,500.00</a:t>
                      </a:r>
                      <a:endParaRPr lang="es-SV"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s-ES" sz="800">
                          <a:effectLst/>
                        </a:rPr>
                        <a:t>$10,500.00</a:t>
                      </a:r>
                      <a:endParaRPr lang="es-SV"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s-ES" sz="800">
                          <a:effectLst/>
                        </a:rPr>
                        <a:t>$10,495.00</a:t>
                      </a:r>
                      <a:endParaRPr lang="es-SV"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s-ES" sz="800" dirty="0">
                          <a:effectLst/>
                        </a:rPr>
                        <a:t> </a:t>
                      </a:r>
                      <a:endParaRPr lang="es-SV" sz="1200" dirty="0">
                        <a:effectLst/>
                      </a:endParaRPr>
                    </a:p>
                    <a:p>
                      <a:pPr algn="ctr">
                        <a:spcAft>
                          <a:spcPts val="0"/>
                        </a:spcAft>
                      </a:pPr>
                      <a:r>
                        <a:rPr lang="es-ES" sz="800" dirty="0">
                          <a:effectLst/>
                        </a:rPr>
                        <a:t>$41,995.00</a:t>
                      </a:r>
                      <a:endParaRPr lang="es-SV" sz="1200" dirty="0">
                        <a:effectLst/>
                      </a:endParaRPr>
                    </a:p>
                    <a:p>
                      <a:pPr algn="ctr">
                        <a:spcAft>
                          <a:spcPts val="0"/>
                        </a:spcAft>
                      </a:pPr>
                      <a:r>
                        <a:rPr lang="es-ES" sz="800" dirty="0">
                          <a:effectLst/>
                        </a:rPr>
                        <a:t> </a:t>
                      </a:r>
                      <a:endParaRPr lang="es-SV" sz="1200" dirty="0">
                        <a:effectLst/>
                        <a:latin typeface="Times New Roman" panose="02020603050405020304" pitchFamily="18" charset="0"/>
                        <a:ea typeface="Times New Roman" panose="02020603050405020304" pitchFamily="18" charset="0"/>
                      </a:endParaRPr>
                    </a:p>
                  </a:txBody>
                  <a:tcPr marL="68580" marR="68580" marT="0" marB="0" anchor="ctr"/>
                </a:tc>
              </a:tr>
            </a:tbl>
          </a:graphicData>
        </a:graphic>
      </p:graphicFrame>
      <p:sp>
        <p:nvSpPr>
          <p:cNvPr id="5" name="Rectangle 1"/>
          <p:cNvSpPr>
            <a:spLocks noChangeArrowheads="1"/>
          </p:cNvSpPr>
          <p:nvPr/>
        </p:nvSpPr>
        <p:spPr bwMode="auto">
          <a:xfrm>
            <a:off x="1043608" y="188640"/>
            <a:ext cx="8100392" cy="206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457200" marR="0" lvl="1" indent="0" algn="l" defTabSz="914400" rtl="0" eaLnBrk="0" fontAlgn="base" latinLnBrk="0" hangingPunct="0">
              <a:lnSpc>
                <a:spcPct val="100000"/>
              </a:lnSpc>
              <a:spcBef>
                <a:spcPct val="0"/>
              </a:spcBef>
              <a:spcAft>
                <a:spcPct val="0"/>
              </a:spcAft>
              <a:buClrTx/>
              <a:buSzTx/>
              <a:buFontTx/>
              <a:buAutoNum type="arabicPeriod"/>
              <a:tabLst/>
            </a:pPr>
            <a:r>
              <a:rPr kumimoji="0" lang="es-ES" sz="3200" b="1" i="0" u="none" strike="noStrike" cap="none" normalizeH="0" baseline="0" dirty="0" smtClean="0">
                <a:ln>
                  <a:noFill/>
                </a:ln>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LÍNEA O LÍNEAS PROGRAMÁTICAS A LAS CUALES SE ASIGNA DIRECTAMENTE LOS RECURSOS RECIBIDOS POR EL GOBIERNO.</a:t>
            </a:r>
            <a:endParaRPr kumimoji="0" lang="es-SV" sz="3200" b="0" i="0" u="none" strike="noStrike" cap="none" normalizeH="0" baseline="0" dirty="0" smtClean="0">
              <a:ln>
                <a:noFill/>
              </a:ln>
              <a:solidFill>
                <a:srgbClr val="0070C0"/>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SV" sz="3200" b="0" i="0" u="none" strike="noStrike" cap="none" normalizeH="0" baseline="0" dirty="0" smtClean="0">
              <a:ln>
                <a:noFill/>
              </a:ln>
              <a:solidFill>
                <a:srgbClr val="0070C0"/>
              </a:solidFill>
              <a:effectLst/>
              <a:latin typeface="Arial" panose="020B0604020202020204" pitchFamily="34" charset="0"/>
            </a:endParaRPr>
          </a:p>
        </p:txBody>
      </p:sp>
    </p:spTree>
    <p:extLst>
      <p:ext uri="{BB962C8B-B14F-4D97-AF65-F5344CB8AC3E}">
        <p14:creationId xmlns:p14="http://schemas.microsoft.com/office/powerpoint/2010/main" val="25889785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lvl="0" algn="ctr"/>
            <a:r>
              <a:rPr lang="es-ES" sz="3200" b="1" dirty="0">
                <a:solidFill>
                  <a:srgbClr val="0070C0"/>
                </a:solidFill>
              </a:rPr>
              <a:t>EL PLAN </a:t>
            </a:r>
            <a:r>
              <a:rPr lang="es-ES" sz="3200" b="1" dirty="0" smtClean="0">
                <a:solidFill>
                  <a:srgbClr val="0070C0"/>
                </a:solidFill>
              </a:rPr>
              <a:t>INSTITUCIONAL</a:t>
            </a:r>
            <a:endParaRPr lang="es-SV" sz="3200" dirty="0">
              <a:solidFill>
                <a:srgbClr val="0070C0"/>
              </a:solidFill>
            </a:endParaRPr>
          </a:p>
        </p:txBody>
      </p:sp>
      <p:sp>
        <p:nvSpPr>
          <p:cNvPr id="3" name="Marcador de contenido 2"/>
          <p:cNvSpPr>
            <a:spLocks noGrp="1"/>
          </p:cNvSpPr>
          <p:nvPr>
            <p:ph idx="1"/>
          </p:nvPr>
        </p:nvSpPr>
        <p:spPr>
          <a:xfrm>
            <a:off x="1115616" y="1724744"/>
            <a:ext cx="7818072" cy="4800600"/>
          </a:xfrm>
        </p:spPr>
        <p:txBody>
          <a:bodyPr>
            <a:normAutofit/>
          </a:bodyPr>
          <a:lstStyle/>
          <a:p>
            <a:pPr marL="402336" lvl="1" indent="0" algn="just">
              <a:buNone/>
            </a:pPr>
            <a:r>
              <a:rPr lang="es-ES" sz="2000" b="1" dirty="0" smtClean="0"/>
              <a:t>OBJETIVOS </a:t>
            </a:r>
            <a:r>
              <a:rPr lang="es-ES" sz="2000" b="1" dirty="0"/>
              <a:t>PARA EL AÑO CON LOS RECURSOS PÚBLICOS RECIBIDOS</a:t>
            </a:r>
            <a:endParaRPr lang="es-SV" sz="2000" dirty="0"/>
          </a:p>
          <a:p>
            <a:pPr marL="82296" indent="0" algn="just">
              <a:buNone/>
            </a:pPr>
            <a:r>
              <a:rPr lang="es-ES" sz="2000" b="1" dirty="0" smtClean="0"/>
              <a:t>         </a:t>
            </a:r>
            <a:endParaRPr lang="es-SV" sz="2000" dirty="0"/>
          </a:p>
          <a:p>
            <a:pPr lvl="1" algn="just"/>
            <a:r>
              <a:rPr lang="es-ES" sz="2000" dirty="0"/>
              <a:t>Distribuir los fondos económicos en rubros prioritarios (salarios) de la institución que permitan el funcionamiento de la misma.</a:t>
            </a:r>
            <a:endParaRPr lang="es-SV" sz="2000" dirty="0"/>
          </a:p>
          <a:p>
            <a:pPr marL="82296" indent="0" algn="just">
              <a:buNone/>
            </a:pPr>
            <a:r>
              <a:rPr lang="es-ES" sz="2000" dirty="0"/>
              <a:t> </a:t>
            </a:r>
            <a:endParaRPr lang="es-SV" sz="2000" dirty="0"/>
          </a:p>
          <a:p>
            <a:pPr lvl="1" algn="just"/>
            <a:r>
              <a:rPr lang="es-ES" sz="2000" dirty="0"/>
              <a:t>Crear un ambiente saludable tanto para miembros, empleados, adultos mayores y niños que permita una mejor calidad de vida dentro de la organización.</a:t>
            </a:r>
            <a:endParaRPr lang="es-SV" sz="2000" dirty="0"/>
          </a:p>
          <a:p>
            <a:pPr algn="just"/>
            <a:endParaRPr lang="es-SV" sz="2000" dirty="0"/>
          </a:p>
        </p:txBody>
      </p:sp>
    </p:spTree>
    <p:extLst>
      <p:ext uri="{BB962C8B-B14F-4D97-AF65-F5344CB8AC3E}">
        <p14:creationId xmlns:p14="http://schemas.microsoft.com/office/powerpoint/2010/main" val="27787126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43608" y="620688"/>
            <a:ext cx="7890080" cy="1143000"/>
          </a:xfrm>
        </p:spPr>
        <p:txBody>
          <a:bodyPr>
            <a:noAutofit/>
          </a:bodyPr>
          <a:lstStyle/>
          <a:p>
            <a:pPr lvl="1" algn="ctr" rtl="0">
              <a:spcBef>
                <a:spcPct val="0"/>
              </a:spcBef>
            </a:pPr>
            <a:r>
              <a:rPr lang="es-ES" sz="3200" b="1" dirty="0" smtClean="0">
                <a:solidFill>
                  <a:srgbClr val="0070C0"/>
                </a:solidFill>
              </a:rPr>
              <a:t>METAS PLANTEADAS PARA EL AÑO CON LOS RECURSOS PÚBLICOS RECIBIDOS</a:t>
            </a:r>
            <a:r>
              <a:rPr lang="es-SV" sz="3200" dirty="0" smtClean="0">
                <a:solidFill>
                  <a:srgbClr val="0070C0"/>
                </a:solidFill>
              </a:rPr>
              <a:t/>
            </a:r>
            <a:br>
              <a:rPr lang="es-SV" sz="3200" dirty="0" smtClean="0">
                <a:solidFill>
                  <a:srgbClr val="0070C0"/>
                </a:solidFill>
              </a:rPr>
            </a:br>
            <a:endParaRPr lang="es-SV" sz="3200" dirty="0">
              <a:solidFill>
                <a:srgbClr val="0070C0"/>
              </a:solidFill>
            </a:endParaRPr>
          </a:p>
        </p:txBody>
      </p:sp>
      <p:sp>
        <p:nvSpPr>
          <p:cNvPr id="3" name="Marcador de contenido 2"/>
          <p:cNvSpPr>
            <a:spLocks noGrp="1"/>
          </p:cNvSpPr>
          <p:nvPr>
            <p:ph idx="1"/>
          </p:nvPr>
        </p:nvSpPr>
        <p:spPr>
          <a:xfrm>
            <a:off x="1239608" y="1988840"/>
            <a:ext cx="7498080" cy="4187552"/>
          </a:xfrm>
        </p:spPr>
        <p:txBody>
          <a:bodyPr>
            <a:noAutofit/>
          </a:bodyPr>
          <a:lstStyle/>
          <a:p>
            <a:pPr algn="just"/>
            <a:r>
              <a:rPr lang="es-ES" sz="2000" dirty="0" smtClean="0"/>
              <a:t>Cubrir </a:t>
            </a:r>
            <a:r>
              <a:rPr lang="es-ES" sz="2000" dirty="0"/>
              <a:t>el 29.71% del monto total presupuestado para salarios y prestaciones del personal que laboran en los 3 centros asistenciales</a:t>
            </a:r>
            <a:r>
              <a:rPr lang="es-ES" sz="2000" dirty="0" smtClean="0"/>
              <a:t>.</a:t>
            </a:r>
          </a:p>
          <a:p>
            <a:pPr algn="just"/>
            <a:endParaRPr lang="es-SV" sz="2000" dirty="0"/>
          </a:p>
          <a:p>
            <a:pPr algn="just"/>
            <a:r>
              <a:rPr lang="es-ES" sz="2000" dirty="0" smtClean="0"/>
              <a:t>Remunerar </a:t>
            </a:r>
            <a:r>
              <a:rPr lang="es-ES" sz="2000" dirty="0"/>
              <a:t>con el subsidio gubernamental que recibimos al personal que labora en nuestros centros asistenciales para brindar a niños y ancianos la atención especializada que necesitan. </a:t>
            </a:r>
            <a:endParaRPr lang="es-SV" sz="2000" dirty="0"/>
          </a:p>
          <a:p>
            <a:pPr algn="just"/>
            <a:endParaRPr lang="es-SV" sz="2000" dirty="0"/>
          </a:p>
        </p:txBody>
      </p:sp>
    </p:spTree>
    <p:extLst>
      <p:ext uri="{BB962C8B-B14F-4D97-AF65-F5344CB8AC3E}">
        <p14:creationId xmlns:p14="http://schemas.microsoft.com/office/powerpoint/2010/main" val="38387740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82468" y="260648"/>
            <a:ext cx="7884368" cy="1143000"/>
          </a:xfrm>
        </p:spPr>
        <p:txBody>
          <a:bodyPr>
            <a:noAutofit/>
          </a:bodyPr>
          <a:lstStyle/>
          <a:p>
            <a:pPr lvl="1" algn="ctr" rtl="0">
              <a:spcBef>
                <a:spcPct val="0"/>
              </a:spcBef>
            </a:pPr>
            <a:r>
              <a:rPr lang="es-ES" sz="3200" b="1" dirty="0" smtClean="0">
                <a:solidFill>
                  <a:srgbClr val="0070C0"/>
                </a:solidFill>
              </a:rPr>
              <a:t>DETALLE DE ACCIONES REALIZADAS SEGÚN LOS COMPONENTES DEL PLAN</a:t>
            </a:r>
            <a:endParaRPr lang="es-SV" sz="3200" dirty="0">
              <a:solidFill>
                <a:srgbClr val="0070C0"/>
              </a:solidFill>
            </a:endParaRPr>
          </a:p>
        </p:txBody>
      </p:sp>
      <p:sp>
        <p:nvSpPr>
          <p:cNvPr id="3" name="Marcador de contenido 2"/>
          <p:cNvSpPr>
            <a:spLocks noGrp="1"/>
          </p:cNvSpPr>
          <p:nvPr>
            <p:ph idx="1"/>
          </p:nvPr>
        </p:nvSpPr>
        <p:spPr>
          <a:xfrm>
            <a:off x="1115616" y="1628800"/>
            <a:ext cx="7818072" cy="4619600"/>
          </a:xfrm>
        </p:spPr>
        <p:txBody>
          <a:bodyPr>
            <a:noAutofit/>
          </a:bodyPr>
          <a:lstStyle/>
          <a:p>
            <a:pPr marL="82296" indent="0">
              <a:buNone/>
            </a:pPr>
            <a:endParaRPr lang="es-ES" sz="2400" dirty="0" smtClean="0"/>
          </a:p>
          <a:p>
            <a:pPr marL="82296" indent="0">
              <a:buNone/>
            </a:pPr>
            <a:r>
              <a:rPr lang="es-ES" sz="2400" b="1" dirty="0" smtClean="0"/>
              <a:t>Acciones </a:t>
            </a:r>
            <a:r>
              <a:rPr lang="es-ES" sz="2400" b="1" dirty="0"/>
              <a:t>ejecutadas</a:t>
            </a:r>
            <a:endParaRPr lang="es-SV" sz="2400" b="1" dirty="0"/>
          </a:p>
          <a:p>
            <a:pPr algn="just"/>
            <a:r>
              <a:rPr lang="es-ES" sz="2400" dirty="0" smtClean="0"/>
              <a:t>Pago </a:t>
            </a:r>
            <a:r>
              <a:rPr lang="es-ES" sz="2400" dirty="0"/>
              <a:t>mensual de salarios de </a:t>
            </a:r>
            <a:r>
              <a:rPr lang="es-ES" sz="2400" b="1" dirty="0"/>
              <a:t>13</a:t>
            </a:r>
            <a:r>
              <a:rPr lang="es-ES" sz="2400" dirty="0"/>
              <a:t> de los 36 empleados que laboran en los 3 centros asistenciales administrados por la Asociación de Señoras de la Caridad de San Vicente de Paul de San Miguel (Asilo San Antonio, Casa de la Misericordia y Guardería Infantil Dr. Federico Rosales). Periodo comprendido Enero-Diciembre 2018. </a:t>
            </a:r>
            <a:endParaRPr lang="es-SV" sz="2400" dirty="0"/>
          </a:p>
          <a:p>
            <a:endParaRPr lang="es-SV" sz="2400" dirty="0"/>
          </a:p>
        </p:txBody>
      </p:sp>
    </p:spTree>
    <p:extLst>
      <p:ext uri="{BB962C8B-B14F-4D97-AF65-F5344CB8AC3E}">
        <p14:creationId xmlns:p14="http://schemas.microsoft.com/office/powerpoint/2010/main" val="42320945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lvl="1" algn="ctr"/>
            <a:r>
              <a:rPr lang="es-ES" sz="3200" b="1" dirty="0" smtClean="0">
                <a:solidFill>
                  <a:srgbClr val="0070C0"/>
                </a:solidFill>
              </a:rPr>
              <a:t>EQUIPO DE TRABAJO</a:t>
            </a:r>
            <a:endParaRPr lang="es-SV" sz="3200" dirty="0">
              <a:solidFill>
                <a:srgbClr val="0070C0"/>
              </a:solidFill>
            </a:endParaRPr>
          </a:p>
        </p:txBody>
      </p:sp>
      <p:sp>
        <p:nvSpPr>
          <p:cNvPr id="3" name="Marcador de contenido 2"/>
          <p:cNvSpPr>
            <a:spLocks noGrp="1"/>
          </p:cNvSpPr>
          <p:nvPr>
            <p:ph idx="1"/>
          </p:nvPr>
        </p:nvSpPr>
        <p:spPr>
          <a:xfrm>
            <a:off x="1115616" y="1444358"/>
            <a:ext cx="7674056" cy="1621160"/>
          </a:xfrm>
        </p:spPr>
        <p:txBody>
          <a:bodyPr>
            <a:normAutofit/>
          </a:bodyPr>
          <a:lstStyle/>
          <a:p>
            <a:pPr algn="just"/>
            <a:r>
              <a:rPr lang="es-ES" sz="2200" dirty="0" smtClean="0"/>
              <a:t>A </a:t>
            </a:r>
            <a:r>
              <a:rPr lang="es-ES" sz="2200" dirty="0"/>
              <a:t>continuación se presenta el </a:t>
            </a:r>
            <a:r>
              <a:rPr lang="es-ES" sz="2200" b="1" dirty="0"/>
              <a:t>detalle del personal</a:t>
            </a:r>
            <a:r>
              <a:rPr lang="es-ES" sz="2200" dirty="0"/>
              <a:t> que recibe su salario mensual de los recursos económicos que le proporciona el Ministerio de Salud Pública a la Asociación de Señoras de la Caridad de San Vicente de Paul de San Miguel.</a:t>
            </a:r>
            <a:endParaRPr lang="es-SV" sz="2200" dirty="0"/>
          </a:p>
        </p:txBody>
      </p:sp>
      <p:graphicFrame>
        <p:nvGraphicFramePr>
          <p:cNvPr id="4" name="Tabla 3"/>
          <p:cNvGraphicFramePr>
            <a:graphicFrameLocks noGrp="1"/>
          </p:cNvGraphicFramePr>
          <p:nvPr>
            <p:extLst>
              <p:ext uri="{D42A27DB-BD31-4B8C-83A1-F6EECF244321}">
                <p14:modId xmlns:p14="http://schemas.microsoft.com/office/powerpoint/2010/main" val="3058606050"/>
              </p:ext>
            </p:extLst>
          </p:nvPr>
        </p:nvGraphicFramePr>
        <p:xfrm>
          <a:off x="2267744" y="3717032"/>
          <a:ext cx="5400599" cy="2691119"/>
        </p:xfrm>
        <a:graphic>
          <a:graphicData uri="http://schemas.openxmlformats.org/drawingml/2006/table">
            <a:tbl>
              <a:tblPr firstRow="1" firstCol="1" bandRow="1">
                <a:tableStyleId>{5C22544A-7EE6-4342-B048-85BDC9FD1C3A}</a:tableStyleId>
              </a:tblPr>
              <a:tblGrid>
                <a:gridCol w="1155141"/>
                <a:gridCol w="1361913"/>
                <a:gridCol w="2883545"/>
              </a:tblGrid>
              <a:tr h="376631">
                <a:tc>
                  <a:txBody>
                    <a:bodyPr/>
                    <a:lstStyle/>
                    <a:p>
                      <a:pPr algn="ctr">
                        <a:lnSpc>
                          <a:spcPct val="115000"/>
                        </a:lnSpc>
                      </a:pPr>
                      <a:r>
                        <a:rPr lang="es-ES" sz="1100">
                          <a:effectLst/>
                        </a:rPr>
                        <a:t>No. EMPLEADOS</a:t>
                      </a:r>
                      <a:endParaRPr lang="es-SV" sz="1000">
                        <a:effectLst/>
                        <a:latin typeface="Times New Roman" panose="02020603050405020304" pitchFamily="18" charset="0"/>
                      </a:endParaRPr>
                    </a:p>
                  </a:txBody>
                  <a:tcPr marL="68580" marR="68580" marT="0" marB="0"/>
                </a:tc>
                <a:tc>
                  <a:txBody>
                    <a:bodyPr/>
                    <a:lstStyle/>
                    <a:p>
                      <a:pPr algn="ctr">
                        <a:lnSpc>
                          <a:spcPct val="115000"/>
                        </a:lnSpc>
                      </a:pPr>
                      <a:r>
                        <a:rPr lang="es-ES" sz="1100">
                          <a:effectLst/>
                        </a:rPr>
                        <a:t>CARGO</a:t>
                      </a:r>
                      <a:endParaRPr lang="es-SV" sz="1000">
                        <a:effectLst/>
                        <a:latin typeface="Times New Roman" panose="02020603050405020304" pitchFamily="18" charset="0"/>
                      </a:endParaRPr>
                    </a:p>
                  </a:txBody>
                  <a:tcPr marL="68580" marR="68580" marT="0" marB="0"/>
                </a:tc>
                <a:tc>
                  <a:txBody>
                    <a:bodyPr/>
                    <a:lstStyle/>
                    <a:p>
                      <a:pPr algn="ctr">
                        <a:lnSpc>
                          <a:spcPct val="115000"/>
                        </a:lnSpc>
                      </a:pPr>
                      <a:r>
                        <a:rPr lang="es-ES" sz="1100">
                          <a:effectLst/>
                        </a:rPr>
                        <a:t>FUNCIONES Y/ O RESPONSABILIDADES</a:t>
                      </a:r>
                      <a:endParaRPr lang="es-SV" sz="1000">
                        <a:effectLst/>
                        <a:latin typeface="Times New Roman" panose="02020603050405020304" pitchFamily="18" charset="0"/>
                      </a:endParaRPr>
                    </a:p>
                  </a:txBody>
                  <a:tcPr marL="68580" marR="68580" marT="0" marB="0"/>
                </a:tc>
              </a:tr>
              <a:tr h="229747">
                <a:tc>
                  <a:txBody>
                    <a:bodyPr/>
                    <a:lstStyle/>
                    <a:p>
                      <a:pPr algn="ctr">
                        <a:lnSpc>
                          <a:spcPct val="115000"/>
                        </a:lnSpc>
                      </a:pPr>
                      <a:r>
                        <a:rPr lang="es-ES" sz="1100">
                          <a:effectLst/>
                        </a:rPr>
                        <a:t>1</a:t>
                      </a:r>
                      <a:endParaRPr lang="es-SV" sz="1000">
                        <a:effectLst/>
                        <a:latin typeface="Times New Roman" panose="02020603050405020304" pitchFamily="18" charset="0"/>
                      </a:endParaRPr>
                    </a:p>
                  </a:txBody>
                  <a:tcPr marL="68580" marR="68580" marT="0" marB="0"/>
                </a:tc>
                <a:tc>
                  <a:txBody>
                    <a:bodyPr/>
                    <a:lstStyle/>
                    <a:p>
                      <a:pPr algn="l">
                        <a:lnSpc>
                          <a:spcPct val="115000"/>
                        </a:lnSpc>
                      </a:pPr>
                      <a:r>
                        <a:rPr lang="es-ES" sz="1100">
                          <a:effectLst/>
                        </a:rPr>
                        <a:t>Enfermera</a:t>
                      </a:r>
                      <a:endParaRPr lang="es-SV" sz="1000">
                        <a:effectLst/>
                        <a:latin typeface="Times New Roman" panose="02020603050405020304" pitchFamily="18" charset="0"/>
                      </a:endParaRPr>
                    </a:p>
                  </a:txBody>
                  <a:tcPr marL="68580" marR="68580" marT="0" marB="0"/>
                </a:tc>
                <a:tc>
                  <a:txBody>
                    <a:bodyPr/>
                    <a:lstStyle/>
                    <a:p>
                      <a:pPr algn="l">
                        <a:lnSpc>
                          <a:spcPct val="115000"/>
                        </a:lnSpc>
                      </a:pPr>
                      <a:r>
                        <a:rPr lang="es-ES" sz="1100">
                          <a:effectLst/>
                        </a:rPr>
                        <a:t>Cuidado Integral de la Salud  </a:t>
                      </a:r>
                      <a:endParaRPr lang="es-SV" sz="1000">
                        <a:effectLst/>
                        <a:latin typeface="Times New Roman" panose="02020603050405020304" pitchFamily="18" charset="0"/>
                      </a:endParaRPr>
                    </a:p>
                  </a:txBody>
                  <a:tcPr marL="68580" marR="68580" marT="0" marB="0"/>
                </a:tc>
              </a:tr>
              <a:tr h="239428">
                <a:tc>
                  <a:txBody>
                    <a:bodyPr/>
                    <a:lstStyle/>
                    <a:p>
                      <a:pPr algn="ctr">
                        <a:lnSpc>
                          <a:spcPct val="115000"/>
                        </a:lnSpc>
                      </a:pPr>
                      <a:r>
                        <a:rPr lang="es-ES" sz="1100">
                          <a:effectLst/>
                        </a:rPr>
                        <a:t>1</a:t>
                      </a:r>
                      <a:endParaRPr lang="es-SV" sz="1000">
                        <a:effectLst/>
                        <a:latin typeface="Times New Roman" panose="02020603050405020304" pitchFamily="18" charset="0"/>
                      </a:endParaRPr>
                    </a:p>
                  </a:txBody>
                  <a:tcPr marL="68580" marR="68580" marT="0" marB="0"/>
                </a:tc>
                <a:tc>
                  <a:txBody>
                    <a:bodyPr/>
                    <a:lstStyle/>
                    <a:p>
                      <a:pPr algn="l">
                        <a:lnSpc>
                          <a:spcPct val="115000"/>
                        </a:lnSpc>
                      </a:pPr>
                      <a:r>
                        <a:rPr lang="es-ES" sz="1100">
                          <a:effectLst/>
                        </a:rPr>
                        <a:t>Fisioterapista</a:t>
                      </a:r>
                      <a:endParaRPr lang="es-SV" sz="1000">
                        <a:effectLst/>
                        <a:latin typeface="Times New Roman" panose="02020603050405020304" pitchFamily="18" charset="0"/>
                      </a:endParaRPr>
                    </a:p>
                  </a:txBody>
                  <a:tcPr marL="68580" marR="68580" marT="0" marB="0"/>
                </a:tc>
                <a:tc>
                  <a:txBody>
                    <a:bodyPr/>
                    <a:lstStyle/>
                    <a:p>
                      <a:pPr algn="l">
                        <a:lnSpc>
                          <a:spcPct val="115000"/>
                        </a:lnSpc>
                      </a:pPr>
                      <a:r>
                        <a:rPr lang="es-ES" sz="1100">
                          <a:effectLst/>
                        </a:rPr>
                        <a:t>Rehabilitación física y ocupacional</a:t>
                      </a:r>
                      <a:endParaRPr lang="es-SV" sz="1000">
                        <a:effectLst/>
                        <a:latin typeface="Times New Roman" panose="02020603050405020304" pitchFamily="18" charset="0"/>
                      </a:endParaRPr>
                    </a:p>
                  </a:txBody>
                  <a:tcPr marL="68580" marR="68580" marT="0" marB="0"/>
                </a:tc>
              </a:tr>
              <a:tr h="458850">
                <a:tc>
                  <a:txBody>
                    <a:bodyPr/>
                    <a:lstStyle/>
                    <a:p>
                      <a:pPr algn="ctr">
                        <a:lnSpc>
                          <a:spcPct val="115000"/>
                        </a:lnSpc>
                      </a:pPr>
                      <a:r>
                        <a:rPr lang="es-ES" sz="1100">
                          <a:effectLst/>
                        </a:rPr>
                        <a:t>2</a:t>
                      </a:r>
                      <a:endParaRPr lang="es-SV" sz="1000">
                        <a:effectLst/>
                        <a:latin typeface="Times New Roman" panose="02020603050405020304" pitchFamily="18" charset="0"/>
                      </a:endParaRPr>
                    </a:p>
                  </a:txBody>
                  <a:tcPr marL="68580" marR="68580" marT="0" marB="0"/>
                </a:tc>
                <a:tc>
                  <a:txBody>
                    <a:bodyPr/>
                    <a:lstStyle/>
                    <a:p>
                      <a:pPr algn="l">
                        <a:lnSpc>
                          <a:spcPct val="115000"/>
                        </a:lnSpc>
                      </a:pPr>
                      <a:r>
                        <a:rPr lang="es-ES" sz="1100">
                          <a:effectLst/>
                        </a:rPr>
                        <a:t>Operadores de servicios varios</a:t>
                      </a:r>
                      <a:endParaRPr lang="es-SV" sz="1000">
                        <a:effectLst/>
                        <a:latin typeface="Times New Roman" panose="02020603050405020304" pitchFamily="18" charset="0"/>
                      </a:endParaRPr>
                    </a:p>
                  </a:txBody>
                  <a:tcPr marL="68580" marR="68580" marT="0" marB="0"/>
                </a:tc>
                <a:tc>
                  <a:txBody>
                    <a:bodyPr/>
                    <a:lstStyle/>
                    <a:p>
                      <a:pPr algn="l">
                        <a:lnSpc>
                          <a:spcPct val="115000"/>
                        </a:lnSpc>
                      </a:pPr>
                      <a:r>
                        <a:rPr lang="es-ES" sz="1100">
                          <a:effectLst/>
                        </a:rPr>
                        <a:t>Limpieza, baño de ancianos y apoyo en todas las actividades</a:t>
                      </a:r>
                      <a:endParaRPr lang="es-SV" sz="1000">
                        <a:effectLst/>
                        <a:latin typeface="Times New Roman" panose="02020603050405020304" pitchFamily="18" charset="0"/>
                      </a:endParaRPr>
                    </a:p>
                  </a:txBody>
                  <a:tcPr marL="68580" marR="68580" marT="0" marB="0"/>
                </a:tc>
              </a:tr>
              <a:tr h="376631">
                <a:tc>
                  <a:txBody>
                    <a:bodyPr/>
                    <a:lstStyle/>
                    <a:p>
                      <a:pPr algn="ctr">
                        <a:lnSpc>
                          <a:spcPct val="115000"/>
                        </a:lnSpc>
                      </a:pPr>
                      <a:r>
                        <a:rPr lang="es-ES" sz="1100">
                          <a:effectLst/>
                        </a:rPr>
                        <a:t>2</a:t>
                      </a:r>
                      <a:endParaRPr lang="es-SV" sz="1000">
                        <a:effectLst/>
                        <a:latin typeface="Times New Roman" panose="02020603050405020304" pitchFamily="18" charset="0"/>
                      </a:endParaRPr>
                    </a:p>
                  </a:txBody>
                  <a:tcPr marL="68580" marR="68580" marT="0" marB="0"/>
                </a:tc>
                <a:tc>
                  <a:txBody>
                    <a:bodyPr/>
                    <a:lstStyle/>
                    <a:p>
                      <a:pPr algn="l">
                        <a:lnSpc>
                          <a:spcPct val="115000"/>
                        </a:lnSpc>
                      </a:pPr>
                      <a:r>
                        <a:rPr lang="es-ES" sz="1100">
                          <a:effectLst/>
                        </a:rPr>
                        <a:t>Operadores de Mantenimiento</a:t>
                      </a:r>
                      <a:endParaRPr lang="es-SV" sz="1000">
                        <a:effectLst/>
                        <a:latin typeface="Times New Roman" panose="02020603050405020304" pitchFamily="18" charset="0"/>
                      </a:endParaRPr>
                    </a:p>
                  </a:txBody>
                  <a:tcPr marL="68580" marR="68580" marT="0" marB="0"/>
                </a:tc>
                <a:tc>
                  <a:txBody>
                    <a:bodyPr/>
                    <a:lstStyle/>
                    <a:p>
                      <a:pPr algn="l">
                        <a:lnSpc>
                          <a:spcPct val="115000"/>
                        </a:lnSpc>
                      </a:pPr>
                      <a:r>
                        <a:rPr lang="es-ES" sz="1100">
                          <a:effectLst/>
                        </a:rPr>
                        <a:t>Electricista, fontanería y jardín</a:t>
                      </a:r>
                      <a:endParaRPr lang="es-SV" sz="1000">
                        <a:effectLst/>
                        <a:latin typeface="Times New Roman" panose="02020603050405020304" pitchFamily="18" charset="0"/>
                      </a:endParaRPr>
                    </a:p>
                  </a:txBody>
                  <a:tcPr marL="68580" marR="68580" marT="0" marB="0"/>
                </a:tc>
              </a:tr>
              <a:tr h="376631">
                <a:tc>
                  <a:txBody>
                    <a:bodyPr/>
                    <a:lstStyle/>
                    <a:p>
                      <a:pPr algn="ctr">
                        <a:lnSpc>
                          <a:spcPct val="115000"/>
                        </a:lnSpc>
                      </a:pPr>
                      <a:r>
                        <a:rPr lang="es-ES" sz="1100">
                          <a:effectLst/>
                        </a:rPr>
                        <a:t>1</a:t>
                      </a:r>
                      <a:endParaRPr lang="es-SV" sz="1000">
                        <a:effectLst/>
                        <a:latin typeface="Times New Roman" panose="02020603050405020304" pitchFamily="18" charset="0"/>
                      </a:endParaRPr>
                    </a:p>
                  </a:txBody>
                  <a:tcPr marL="68580" marR="68580" marT="0" marB="0"/>
                </a:tc>
                <a:tc>
                  <a:txBody>
                    <a:bodyPr/>
                    <a:lstStyle/>
                    <a:p>
                      <a:pPr algn="l">
                        <a:lnSpc>
                          <a:spcPct val="115000"/>
                        </a:lnSpc>
                      </a:pPr>
                      <a:r>
                        <a:rPr lang="es-ES" sz="1100">
                          <a:effectLst/>
                        </a:rPr>
                        <a:t>Encargada de Lavandería</a:t>
                      </a:r>
                      <a:endParaRPr lang="es-SV" sz="1000">
                        <a:effectLst/>
                        <a:latin typeface="Times New Roman" panose="02020603050405020304" pitchFamily="18" charset="0"/>
                      </a:endParaRPr>
                    </a:p>
                  </a:txBody>
                  <a:tcPr marL="68580" marR="68580" marT="0" marB="0"/>
                </a:tc>
                <a:tc>
                  <a:txBody>
                    <a:bodyPr/>
                    <a:lstStyle/>
                    <a:p>
                      <a:pPr algn="l">
                        <a:lnSpc>
                          <a:spcPct val="115000"/>
                        </a:lnSpc>
                      </a:pPr>
                      <a:r>
                        <a:rPr lang="es-ES" sz="1100">
                          <a:effectLst/>
                        </a:rPr>
                        <a:t>Higiene total de la ropa</a:t>
                      </a:r>
                      <a:endParaRPr lang="es-SV" sz="1000">
                        <a:effectLst/>
                        <a:latin typeface="Times New Roman" panose="02020603050405020304" pitchFamily="18" charset="0"/>
                      </a:endParaRPr>
                    </a:p>
                  </a:txBody>
                  <a:tcPr marL="68580" marR="68580" marT="0" marB="0"/>
                </a:tc>
              </a:tr>
              <a:tr h="376631">
                <a:tc>
                  <a:txBody>
                    <a:bodyPr/>
                    <a:lstStyle/>
                    <a:p>
                      <a:pPr algn="ctr">
                        <a:lnSpc>
                          <a:spcPct val="115000"/>
                        </a:lnSpc>
                      </a:pPr>
                      <a:r>
                        <a:rPr lang="es-ES" sz="1100">
                          <a:effectLst/>
                        </a:rPr>
                        <a:t>1</a:t>
                      </a:r>
                      <a:endParaRPr lang="es-SV" sz="1000">
                        <a:effectLst/>
                        <a:latin typeface="Times New Roman" panose="02020603050405020304" pitchFamily="18" charset="0"/>
                      </a:endParaRPr>
                    </a:p>
                  </a:txBody>
                  <a:tcPr marL="68580" marR="68580" marT="0" marB="0"/>
                </a:tc>
                <a:tc>
                  <a:txBody>
                    <a:bodyPr/>
                    <a:lstStyle/>
                    <a:p>
                      <a:pPr algn="l">
                        <a:lnSpc>
                          <a:spcPct val="115000"/>
                        </a:lnSpc>
                      </a:pPr>
                      <a:r>
                        <a:rPr lang="es-ES" sz="1100">
                          <a:effectLst/>
                        </a:rPr>
                        <a:t>Encargada de Cocina</a:t>
                      </a:r>
                      <a:endParaRPr lang="es-SV" sz="1000">
                        <a:effectLst/>
                        <a:latin typeface="Times New Roman" panose="02020603050405020304" pitchFamily="18" charset="0"/>
                      </a:endParaRPr>
                    </a:p>
                  </a:txBody>
                  <a:tcPr marL="68580" marR="68580" marT="0" marB="0"/>
                </a:tc>
                <a:tc>
                  <a:txBody>
                    <a:bodyPr/>
                    <a:lstStyle/>
                    <a:p>
                      <a:pPr algn="l">
                        <a:lnSpc>
                          <a:spcPct val="115000"/>
                        </a:lnSpc>
                      </a:pPr>
                      <a:r>
                        <a:rPr lang="es-ES" sz="1100">
                          <a:effectLst/>
                        </a:rPr>
                        <a:t>Preparación de alimentos</a:t>
                      </a:r>
                      <a:endParaRPr lang="es-SV" sz="1000">
                        <a:effectLst/>
                        <a:latin typeface="Times New Roman" panose="02020603050405020304" pitchFamily="18" charset="0"/>
                      </a:endParaRPr>
                    </a:p>
                  </a:txBody>
                  <a:tcPr marL="68580" marR="68580" marT="0" marB="0"/>
                </a:tc>
              </a:tr>
              <a:tr h="229747">
                <a:tc>
                  <a:txBody>
                    <a:bodyPr/>
                    <a:lstStyle/>
                    <a:p>
                      <a:pPr algn="ctr">
                        <a:lnSpc>
                          <a:spcPct val="115000"/>
                        </a:lnSpc>
                      </a:pPr>
                      <a:r>
                        <a:rPr lang="es-ES" sz="1100">
                          <a:effectLst/>
                        </a:rPr>
                        <a:t>1</a:t>
                      </a:r>
                      <a:endParaRPr lang="es-SV" sz="1000">
                        <a:effectLst/>
                        <a:latin typeface="Times New Roman" panose="02020603050405020304" pitchFamily="18" charset="0"/>
                      </a:endParaRPr>
                    </a:p>
                  </a:txBody>
                  <a:tcPr marL="68580" marR="68580" marT="0" marB="0"/>
                </a:tc>
                <a:tc>
                  <a:txBody>
                    <a:bodyPr/>
                    <a:lstStyle/>
                    <a:p>
                      <a:pPr algn="l">
                        <a:lnSpc>
                          <a:spcPct val="115000"/>
                        </a:lnSpc>
                      </a:pPr>
                      <a:r>
                        <a:rPr lang="es-ES" sz="1100">
                          <a:effectLst/>
                        </a:rPr>
                        <a:t>Secretaria</a:t>
                      </a:r>
                      <a:endParaRPr lang="es-SV" sz="1000">
                        <a:effectLst/>
                        <a:latin typeface="Times New Roman" panose="02020603050405020304" pitchFamily="18" charset="0"/>
                      </a:endParaRPr>
                    </a:p>
                  </a:txBody>
                  <a:tcPr marL="68580" marR="68580" marT="0" marB="0"/>
                </a:tc>
                <a:tc>
                  <a:txBody>
                    <a:bodyPr/>
                    <a:lstStyle/>
                    <a:p>
                      <a:pPr algn="l">
                        <a:lnSpc>
                          <a:spcPct val="115000"/>
                        </a:lnSpc>
                      </a:pPr>
                      <a:r>
                        <a:rPr lang="es-ES" sz="1100" dirty="0">
                          <a:effectLst/>
                        </a:rPr>
                        <a:t>Administración en oficina</a:t>
                      </a:r>
                      <a:endParaRPr lang="es-SV" sz="1000" dirty="0">
                        <a:effectLst/>
                        <a:latin typeface="Times New Roman" panose="02020603050405020304" pitchFamily="18" charset="0"/>
                      </a:endParaRPr>
                    </a:p>
                  </a:txBody>
                  <a:tcPr marL="68580" marR="68580" marT="0" marB="0"/>
                </a:tc>
              </a:tr>
            </a:tbl>
          </a:graphicData>
        </a:graphic>
      </p:graphicFrame>
      <p:sp>
        <p:nvSpPr>
          <p:cNvPr id="5" name="Rectangle 1"/>
          <p:cNvSpPr>
            <a:spLocks noChangeArrowheads="1"/>
          </p:cNvSpPr>
          <p:nvPr/>
        </p:nvSpPr>
        <p:spPr bwMode="auto">
          <a:xfrm>
            <a:off x="1435608" y="3005753"/>
            <a:ext cx="6736792"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 sz="2000" b="1"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Personal de Asilo San Antonio y Casa de la Misericordia</a:t>
            </a:r>
            <a:endParaRPr kumimoji="0" lang="es-SV" sz="2000" b="0" i="0" u="none" strike="noStrike" cap="none" normalizeH="0" baseline="0" dirty="0" smtClean="0">
              <a:ln>
                <a:noFill/>
              </a:ln>
              <a:solidFill>
                <a:schemeClr val="tx1"/>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s-SV" sz="20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4237083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1"/>
            <p:extLst>
              <p:ext uri="{D42A27DB-BD31-4B8C-83A1-F6EECF244321}">
                <p14:modId xmlns:p14="http://schemas.microsoft.com/office/powerpoint/2010/main" val="912112943"/>
              </p:ext>
            </p:extLst>
          </p:nvPr>
        </p:nvGraphicFramePr>
        <p:xfrm>
          <a:off x="1763688" y="2276872"/>
          <a:ext cx="6264696" cy="2304257"/>
        </p:xfrm>
        <a:graphic>
          <a:graphicData uri="http://schemas.openxmlformats.org/drawingml/2006/table">
            <a:tbl>
              <a:tblPr firstRow="1" firstCol="1" bandRow="1">
                <a:tableStyleId>{5C22544A-7EE6-4342-B048-85BDC9FD1C3A}</a:tableStyleId>
              </a:tblPr>
              <a:tblGrid>
                <a:gridCol w="1392919"/>
                <a:gridCol w="1132082"/>
                <a:gridCol w="3739695"/>
              </a:tblGrid>
              <a:tr h="405019">
                <a:tc>
                  <a:txBody>
                    <a:bodyPr/>
                    <a:lstStyle/>
                    <a:p>
                      <a:pPr algn="ctr">
                        <a:lnSpc>
                          <a:spcPct val="115000"/>
                        </a:lnSpc>
                      </a:pPr>
                      <a:r>
                        <a:rPr lang="es-ES" sz="1100">
                          <a:effectLst/>
                        </a:rPr>
                        <a:t>No. EMPLEADOS</a:t>
                      </a:r>
                      <a:endParaRPr lang="es-SV" sz="1000">
                        <a:effectLst/>
                        <a:latin typeface="Times New Roman" panose="02020603050405020304" pitchFamily="18" charset="0"/>
                      </a:endParaRPr>
                    </a:p>
                  </a:txBody>
                  <a:tcPr marL="68580" marR="68580" marT="0" marB="0"/>
                </a:tc>
                <a:tc>
                  <a:txBody>
                    <a:bodyPr/>
                    <a:lstStyle/>
                    <a:p>
                      <a:pPr algn="ctr">
                        <a:lnSpc>
                          <a:spcPct val="115000"/>
                        </a:lnSpc>
                      </a:pPr>
                      <a:r>
                        <a:rPr lang="es-ES" sz="1100">
                          <a:effectLst/>
                        </a:rPr>
                        <a:t>CARGO</a:t>
                      </a:r>
                      <a:endParaRPr lang="es-SV" sz="1000">
                        <a:effectLst/>
                        <a:latin typeface="Times New Roman" panose="02020603050405020304" pitchFamily="18" charset="0"/>
                      </a:endParaRPr>
                    </a:p>
                  </a:txBody>
                  <a:tcPr marL="68580" marR="68580" marT="0" marB="0"/>
                </a:tc>
                <a:tc>
                  <a:txBody>
                    <a:bodyPr/>
                    <a:lstStyle/>
                    <a:p>
                      <a:pPr algn="ctr">
                        <a:lnSpc>
                          <a:spcPct val="115000"/>
                        </a:lnSpc>
                      </a:pPr>
                      <a:r>
                        <a:rPr lang="es-ES" sz="1100">
                          <a:effectLst/>
                        </a:rPr>
                        <a:t>FUNCIONES Y/ O RESPONSABILIDADES</a:t>
                      </a:r>
                      <a:endParaRPr lang="es-SV" sz="1000">
                        <a:effectLst/>
                        <a:latin typeface="Times New Roman" panose="02020603050405020304" pitchFamily="18" charset="0"/>
                      </a:endParaRPr>
                    </a:p>
                  </a:txBody>
                  <a:tcPr marL="68580" marR="68580" marT="0" marB="0"/>
                </a:tc>
              </a:tr>
              <a:tr h="410329">
                <a:tc>
                  <a:txBody>
                    <a:bodyPr/>
                    <a:lstStyle/>
                    <a:p>
                      <a:pPr algn="ctr">
                        <a:lnSpc>
                          <a:spcPct val="115000"/>
                        </a:lnSpc>
                      </a:pPr>
                      <a:r>
                        <a:rPr lang="es-ES" sz="1100">
                          <a:effectLst/>
                        </a:rPr>
                        <a:t>1</a:t>
                      </a:r>
                      <a:endParaRPr lang="es-SV" sz="1000">
                        <a:effectLst/>
                        <a:latin typeface="Times New Roman" panose="02020603050405020304" pitchFamily="18" charset="0"/>
                      </a:endParaRPr>
                    </a:p>
                  </a:txBody>
                  <a:tcPr marL="68580" marR="68580" marT="0" marB="0"/>
                </a:tc>
                <a:tc>
                  <a:txBody>
                    <a:bodyPr/>
                    <a:lstStyle/>
                    <a:p>
                      <a:pPr>
                        <a:lnSpc>
                          <a:spcPct val="115000"/>
                        </a:lnSpc>
                      </a:pPr>
                      <a:r>
                        <a:rPr lang="es-ES" sz="1100">
                          <a:effectLst/>
                        </a:rPr>
                        <a:t>Psicóloga</a:t>
                      </a:r>
                      <a:endParaRPr lang="es-SV" sz="1000">
                        <a:effectLst/>
                        <a:latin typeface="Times New Roman" panose="02020603050405020304" pitchFamily="18" charset="0"/>
                      </a:endParaRPr>
                    </a:p>
                  </a:txBody>
                  <a:tcPr marL="68580" marR="68580" marT="0" marB="0"/>
                </a:tc>
                <a:tc>
                  <a:txBody>
                    <a:bodyPr/>
                    <a:lstStyle/>
                    <a:p>
                      <a:pPr>
                        <a:lnSpc>
                          <a:spcPct val="115000"/>
                        </a:lnSpc>
                      </a:pPr>
                      <a:r>
                        <a:rPr lang="es-ES" sz="1100">
                          <a:effectLst/>
                        </a:rPr>
                        <a:t>Ayudar a los niños (as) a mejor su conducta Ayudar a los niños(as) en su desarrollo psico-motriz</a:t>
                      </a:r>
                      <a:endParaRPr lang="es-SV" sz="1000">
                        <a:effectLst/>
                        <a:latin typeface="Times New Roman" panose="02020603050405020304" pitchFamily="18" charset="0"/>
                      </a:endParaRPr>
                    </a:p>
                  </a:txBody>
                  <a:tcPr marL="68580" marR="68580" marT="0" marB="0"/>
                </a:tc>
              </a:tr>
              <a:tr h="615717">
                <a:tc>
                  <a:txBody>
                    <a:bodyPr/>
                    <a:lstStyle/>
                    <a:p>
                      <a:pPr algn="ctr">
                        <a:lnSpc>
                          <a:spcPct val="115000"/>
                        </a:lnSpc>
                      </a:pPr>
                      <a:r>
                        <a:rPr lang="es-ES" sz="1100">
                          <a:effectLst/>
                        </a:rPr>
                        <a:t>1</a:t>
                      </a:r>
                      <a:endParaRPr lang="es-SV" sz="1000">
                        <a:effectLst/>
                        <a:latin typeface="Times New Roman" panose="02020603050405020304" pitchFamily="18" charset="0"/>
                      </a:endParaRPr>
                    </a:p>
                  </a:txBody>
                  <a:tcPr marL="68580" marR="68580" marT="0" marB="0"/>
                </a:tc>
                <a:tc>
                  <a:txBody>
                    <a:bodyPr/>
                    <a:lstStyle/>
                    <a:p>
                      <a:pPr>
                        <a:lnSpc>
                          <a:spcPct val="115000"/>
                        </a:lnSpc>
                      </a:pPr>
                      <a:r>
                        <a:rPr lang="es-ES" sz="1100">
                          <a:effectLst/>
                        </a:rPr>
                        <a:t>Persona en área de Cocina</a:t>
                      </a:r>
                      <a:endParaRPr lang="es-SV" sz="1000">
                        <a:effectLst/>
                        <a:latin typeface="Times New Roman" panose="02020603050405020304" pitchFamily="18" charset="0"/>
                      </a:endParaRPr>
                    </a:p>
                  </a:txBody>
                  <a:tcPr marL="68580" marR="68580" marT="0" marB="0"/>
                </a:tc>
                <a:tc>
                  <a:txBody>
                    <a:bodyPr/>
                    <a:lstStyle/>
                    <a:p>
                      <a:pPr>
                        <a:lnSpc>
                          <a:spcPct val="115000"/>
                        </a:lnSpc>
                      </a:pPr>
                      <a:r>
                        <a:rPr lang="es-ES" sz="1100">
                          <a:effectLst/>
                        </a:rPr>
                        <a:t>Preparar los alimentos</a:t>
                      </a:r>
                      <a:endParaRPr lang="es-SV" sz="1000">
                        <a:effectLst/>
                        <a:latin typeface="Times New Roman" panose="02020603050405020304" pitchFamily="18" charset="0"/>
                      </a:endParaRPr>
                    </a:p>
                  </a:txBody>
                  <a:tcPr marL="68580" marR="68580" marT="0" marB="0"/>
                </a:tc>
              </a:tr>
              <a:tr h="615717">
                <a:tc>
                  <a:txBody>
                    <a:bodyPr/>
                    <a:lstStyle/>
                    <a:p>
                      <a:pPr algn="ctr">
                        <a:lnSpc>
                          <a:spcPct val="115000"/>
                        </a:lnSpc>
                      </a:pPr>
                      <a:r>
                        <a:rPr lang="es-ES" sz="1100">
                          <a:effectLst/>
                        </a:rPr>
                        <a:t>1</a:t>
                      </a:r>
                      <a:endParaRPr lang="es-SV" sz="1000">
                        <a:effectLst/>
                        <a:latin typeface="Times New Roman" panose="02020603050405020304" pitchFamily="18" charset="0"/>
                      </a:endParaRPr>
                    </a:p>
                  </a:txBody>
                  <a:tcPr marL="68580" marR="68580" marT="0" marB="0"/>
                </a:tc>
                <a:tc>
                  <a:txBody>
                    <a:bodyPr/>
                    <a:lstStyle/>
                    <a:p>
                      <a:pPr>
                        <a:lnSpc>
                          <a:spcPct val="115000"/>
                        </a:lnSpc>
                      </a:pPr>
                      <a:r>
                        <a:rPr lang="es-ES" sz="1100">
                          <a:effectLst/>
                        </a:rPr>
                        <a:t>Operador de servicios varios</a:t>
                      </a:r>
                      <a:endParaRPr lang="es-SV" sz="1000">
                        <a:effectLst/>
                        <a:latin typeface="Times New Roman" panose="02020603050405020304" pitchFamily="18" charset="0"/>
                      </a:endParaRPr>
                    </a:p>
                  </a:txBody>
                  <a:tcPr marL="68580" marR="68580" marT="0" marB="0"/>
                </a:tc>
                <a:tc>
                  <a:txBody>
                    <a:bodyPr/>
                    <a:lstStyle/>
                    <a:p>
                      <a:pPr>
                        <a:lnSpc>
                          <a:spcPct val="115000"/>
                        </a:lnSpc>
                      </a:pPr>
                      <a:r>
                        <a:rPr lang="es-ES" sz="1100">
                          <a:effectLst/>
                        </a:rPr>
                        <a:t>Limpieza, baño de niños (as)  y apoyo en todas las actividades</a:t>
                      </a:r>
                      <a:endParaRPr lang="es-SV" sz="1000">
                        <a:effectLst/>
                        <a:latin typeface="Times New Roman" panose="02020603050405020304" pitchFamily="18" charset="0"/>
                      </a:endParaRPr>
                    </a:p>
                  </a:txBody>
                  <a:tcPr marL="68580" marR="68580" marT="0" marB="0"/>
                </a:tc>
              </a:tr>
              <a:tr h="257475">
                <a:tc>
                  <a:txBody>
                    <a:bodyPr/>
                    <a:lstStyle/>
                    <a:p>
                      <a:pPr algn="ctr">
                        <a:lnSpc>
                          <a:spcPct val="115000"/>
                        </a:lnSpc>
                      </a:pPr>
                      <a:r>
                        <a:rPr lang="es-ES" sz="1100">
                          <a:effectLst/>
                        </a:rPr>
                        <a:t>1</a:t>
                      </a:r>
                      <a:endParaRPr lang="es-SV" sz="1000">
                        <a:effectLst/>
                        <a:latin typeface="Times New Roman" panose="02020603050405020304" pitchFamily="18" charset="0"/>
                      </a:endParaRPr>
                    </a:p>
                  </a:txBody>
                  <a:tcPr marL="68580" marR="68580" marT="0" marB="0"/>
                </a:tc>
                <a:tc>
                  <a:txBody>
                    <a:bodyPr/>
                    <a:lstStyle/>
                    <a:p>
                      <a:pPr>
                        <a:lnSpc>
                          <a:spcPct val="115000"/>
                        </a:lnSpc>
                      </a:pPr>
                      <a:r>
                        <a:rPr lang="es-ES" sz="1100">
                          <a:effectLst/>
                        </a:rPr>
                        <a:t>Niñera</a:t>
                      </a:r>
                      <a:endParaRPr lang="es-SV" sz="1000">
                        <a:effectLst/>
                        <a:latin typeface="Times New Roman" panose="02020603050405020304" pitchFamily="18" charset="0"/>
                      </a:endParaRPr>
                    </a:p>
                  </a:txBody>
                  <a:tcPr marL="68580" marR="68580" marT="0" marB="0"/>
                </a:tc>
                <a:tc>
                  <a:txBody>
                    <a:bodyPr/>
                    <a:lstStyle/>
                    <a:p>
                      <a:pPr>
                        <a:lnSpc>
                          <a:spcPct val="115000"/>
                        </a:lnSpc>
                      </a:pPr>
                      <a:r>
                        <a:rPr lang="es-ES" sz="1100" dirty="0">
                          <a:effectLst/>
                        </a:rPr>
                        <a:t>Encargada del cuidado de los niños.</a:t>
                      </a:r>
                      <a:endParaRPr lang="es-SV" sz="1000" dirty="0">
                        <a:effectLst/>
                        <a:latin typeface="Times New Roman" panose="02020603050405020304" pitchFamily="18" charset="0"/>
                      </a:endParaRPr>
                    </a:p>
                  </a:txBody>
                  <a:tcPr marL="68580" marR="68580" marT="0" marB="0"/>
                </a:tc>
              </a:tr>
            </a:tbl>
          </a:graphicData>
        </a:graphic>
      </p:graphicFrame>
      <p:sp>
        <p:nvSpPr>
          <p:cNvPr id="5" name="Rectangle 1"/>
          <p:cNvSpPr>
            <a:spLocks noChangeArrowheads="1"/>
          </p:cNvSpPr>
          <p:nvPr/>
        </p:nvSpPr>
        <p:spPr bwMode="auto">
          <a:xfrm>
            <a:off x="1331640" y="692696"/>
            <a:ext cx="6840760"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90488"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90488" algn="ctr" defTabSz="914400" rtl="0" eaLnBrk="0" fontAlgn="base" latinLnBrk="0" hangingPunct="0">
              <a:lnSpc>
                <a:spcPct val="100000"/>
              </a:lnSpc>
              <a:spcBef>
                <a:spcPct val="0"/>
              </a:spcBef>
              <a:spcAft>
                <a:spcPct val="0"/>
              </a:spcAft>
              <a:buClrTx/>
              <a:buSzTx/>
              <a:buFontTx/>
              <a:buNone/>
              <a:tabLst/>
            </a:pPr>
            <a:r>
              <a:rPr kumimoji="0" lang="es-ES" sz="2200" b="1"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Personal Guardería Infantil </a:t>
            </a:r>
          </a:p>
          <a:p>
            <a:pPr marL="0" marR="0" lvl="0" indent="90488" algn="ctr" defTabSz="914400" rtl="0" eaLnBrk="0" fontAlgn="base" latinLnBrk="0" hangingPunct="0">
              <a:lnSpc>
                <a:spcPct val="100000"/>
              </a:lnSpc>
              <a:spcBef>
                <a:spcPct val="0"/>
              </a:spcBef>
              <a:spcAft>
                <a:spcPct val="0"/>
              </a:spcAft>
              <a:buClrTx/>
              <a:buSzTx/>
              <a:buFontTx/>
              <a:buNone/>
              <a:tabLst/>
            </a:pPr>
            <a:r>
              <a:rPr kumimoji="0" lang="es-ES" sz="2200" b="1"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Dr. Federico Rosales</a:t>
            </a:r>
            <a:endParaRPr kumimoji="0" lang="es-SV" sz="2200" b="0" i="0" u="none" strike="noStrike" cap="none" normalizeH="0" baseline="0" dirty="0" smtClean="0">
              <a:ln>
                <a:noFill/>
              </a:ln>
              <a:solidFill>
                <a:schemeClr val="tx1"/>
              </a:solidFill>
              <a:effectLst/>
              <a:latin typeface="Arial" panose="020B0604020202020204" pitchFamily="34" charset="0"/>
            </a:endParaRPr>
          </a:p>
          <a:p>
            <a:pPr marL="0" marR="0" lvl="0" indent="90488" algn="ctr" defTabSz="914400" rtl="0" eaLnBrk="0" fontAlgn="base" latinLnBrk="0" hangingPunct="0">
              <a:lnSpc>
                <a:spcPct val="100000"/>
              </a:lnSpc>
              <a:spcBef>
                <a:spcPct val="0"/>
              </a:spcBef>
              <a:spcAft>
                <a:spcPct val="0"/>
              </a:spcAft>
              <a:buClrTx/>
              <a:buSzTx/>
              <a:buFontTx/>
              <a:buNone/>
              <a:tabLst/>
            </a:pPr>
            <a:endParaRPr kumimoji="0" lang="es-SV" sz="22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39448838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io">
  <a:themeElements>
    <a:clrScheme name="Solsticio">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io">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sticio">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1078</TotalTime>
  <Words>996</Words>
  <Application>Microsoft Office PowerPoint</Application>
  <PresentationFormat>Presentación en pantalla (4:3)</PresentationFormat>
  <Paragraphs>213</Paragraphs>
  <Slides>17</Slides>
  <Notes>0</Notes>
  <HiddenSlides>0</HiddenSlides>
  <MMClips>0</MMClips>
  <ScaleCrop>false</ScaleCrop>
  <HeadingPairs>
    <vt:vector size="6" baseType="variant">
      <vt:variant>
        <vt:lpstr>Fuentes usadas</vt:lpstr>
      </vt:variant>
      <vt:variant>
        <vt:i4>11</vt:i4>
      </vt:variant>
      <vt:variant>
        <vt:lpstr>Tema</vt:lpstr>
      </vt:variant>
      <vt:variant>
        <vt:i4>1</vt:i4>
      </vt:variant>
      <vt:variant>
        <vt:lpstr>Títulos de diapositiva</vt:lpstr>
      </vt:variant>
      <vt:variant>
        <vt:i4>17</vt:i4>
      </vt:variant>
    </vt:vector>
  </HeadingPairs>
  <TitlesOfParts>
    <vt:vector size="29" baseType="lpstr">
      <vt:lpstr>Andalus</vt:lpstr>
      <vt:lpstr>AR CENA</vt:lpstr>
      <vt:lpstr>Arial</vt:lpstr>
      <vt:lpstr>BernhardFasD</vt:lpstr>
      <vt:lpstr>Calibri</vt:lpstr>
      <vt:lpstr>Cambria</vt:lpstr>
      <vt:lpstr>ChesterfieldAntD</vt:lpstr>
      <vt:lpstr>Gill Sans MT</vt:lpstr>
      <vt:lpstr>Times New Roman</vt:lpstr>
      <vt:lpstr>Verdana</vt:lpstr>
      <vt:lpstr>Wingdings 2</vt:lpstr>
      <vt:lpstr>Solsticio</vt:lpstr>
      <vt:lpstr>ASOCIACIÓN DE SEÑORAS DE LA CARIDAD DE SAN VICENTE DE PAUL. SAN MIGUEL</vt:lpstr>
      <vt:lpstr>INTRODUCCIÓN </vt:lpstr>
      <vt:lpstr>RESUMEN EJECUTIVO</vt:lpstr>
      <vt:lpstr>Presentación de PowerPoint</vt:lpstr>
      <vt:lpstr>EL PLAN INSTITUCIONAL</vt:lpstr>
      <vt:lpstr>METAS PLANTEADAS PARA EL AÑO CON LOS RECURSOS PÚBLICOS RECIBIDOS </vt:lpstr>
      <vt:lpstr>DETALLE DE ACCIONES REALIZADAS SEGÚN LOS COMPONENTES DEL PLAN</vt:lpstr>
      <vt:lpstr>EQUIPO DE TRABAJO</vt:lpstr>
      <vt:lpstr>Presentación de PowerPoint</vt:lpstr>
      <vt:lpstr>CONTRATACIONES Y ADQUISICIONES CELEBRADAS CON LOS RECURSOS RECIBIDOS</vt:lpstr>
      <vt:lpstr>DIFICULTADES ENFRENTADAS </vt:lpstr>
      <vt:lpstr>GESTIÓN FINANCIERA Y EJECUCIÓN PRESUPUESTARIA </vt:lpstr>
      <vt:lpstr>Presentación de PowerPoint</vt:lpstr>
      <vt:lpstr>NUESTROS PROYECTOS</vt:lpstr>
      <vt:lpstr>MIEMBROS DE LA ASOCIACIÓN</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CARMEN CONTA</dc:creator>
  <cp:lastModifiedBy>LIC. CASTILLO</cp:lastModifiedBy>
  <cp:revision>76</cp:revision>
  <dcterms:created xsi:type="dcterms:W3CDTF">2015-02-17T16:24:21Z</dcterms:created>
  <dcterms:modified xsi:type="dcterms:W3CDTF">2019-02-16T17:56:11Z</dcterms:modified>
</cp:coreProperties>
</file>