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6" r:id="rId2"/>
    <p:sldId id="258" r:id="rId3"/>
    <p:sldId id="313" r:id="rId4"/>
    <p:sldId id="259" r:id="rId5"/>
    <p:sldId id="260" r:id="rId6"/>
    <p:sldId id="261" r:id="rId7"/>
    <p:sldId id="314" r:id="rId8"/>
    <p:sldId id="316" r:id="rId9"/>
    <p:sldId id="262" r:id="rId10"/>
    <p:sldId id="263" r:id="rId11"/>
    <p:sldId id="265" r:id="rId12"/>
    <p:sldId id="323" r:id="rId13"/>
    <p:sldId id="322" r:id="rId14"/>
    <p:sldId id="324" r:id="rId15"/>
    <p:sldId id="325" r:id="rId16"/>
    <p:sldId id="326" r:id="rId17"/>
    <p:sldId id="327" r:id="rId18"/>
    <p:sldId id="274" r:id="rId19"/>
    <p:sldId id="275" r:id="rId20"/>
    <p:sldId id="276" r:id="rId21"/>
    <p:sldId id="277" r:id="rId22"/>
    <p:sldId id="318" r:id="rId23"/>
    <p:sldId id="319" r:id="rId24"/>
    <p:sldId id="321" r:id="rId25"/>
    <p:sldId id="281" r:id="rId26"/>
    <p:sldId id="287" r:id="rId27"/>
    <p:sldId id="301" r:id="rId28"/>
    <p:sldId id="302" r:id="rId29"/>
    <p:sldId id="291" r:id="rId30"/>
    <p:sldId id="292" r:id="rId31"/>
    <p:sldId id="293" r:id="rId32"/>
    <p:sldId id="294" r:id="rId33"/>
    <p:sldId id="295" r:id="rId34"/>
    <p:sldId id="296" r:id="rId35"/>
    <p:sldId id="299" r:id="rId36"/>
  </p:sldIdLst>
  <p:sldSz cx="9144000" cy="6858000" type="screen4x3"/>
  <p:notesSz cx="6858000" cy="8891588"/>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o García López" initials="EGL" lastIdx="1" clrIdx="0">
    <p:extLst>
      <p:ext uri="{19B8F6BF-5375-455C-9EA6-DF929625EA0E}">
        <p15:presenceInfo xmlns:p15="http://schemas.microsoft.com/office/powerpoint/2012/main" userId="0702d025b7513f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280" autoAdjust="0"/>
  </p:normalViewPr>
  <p:slideViewPr>
    <p:cSldViewPr>
      <p:cViewPr varScale="1">
        <p:scale>
          <a:sx n="70" d="100"/>
          <a:sy n="70" d="100"/>
        </p:scale>
        <p:origin x="138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8T15:50:53.669" idx="1">
    <p:pos x="5040" y="845"/>
    <p:text/>
    <p:extLst>
      <p:ext uri="{C676402C-5697-4E1C-873F-D02D1690AC5C}">
        <p15:threadingInfo xmlns:p15="http://schemas.microsoft.com/office/powerpoint/2012/main" timeZoneBias="36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D1587-5DF5-4234-BBC2-0AEB6DE0FB43}" type="doc">
      <dgm:prSet loTypeId="urn:microsoft.com/office/officeart/2005/8/layout/equation2" loCatId="process" qsTypeId="urn:microsoft.com/office/officeart/2005/8/quickstyle/simple1" qsCatId="simple" csTypeId="urn:microsoft.com/office/officeart/2005/8/colors/colorful5" csCatId="colorful" phldr="1"/>
      <dgm:spPr/>
    </dgm:pt>
    <dgm:pt modelId="{3710D79A-851B-47E6-92E7-7A34DA95E18A}">
      <dgm:prSet phldrT="[Texto]"/>
      <dgm:spPr/>
      <dgm:t>
        <a:bodyPr/>
        <a:lstStyle/>
        <a:p>
          <a:r>
            <a:rPr lang="es-SV" b="1" dirty="0">
              <a:solidFill>
                <a:schemeClr val="bg1"/>
              </a:solidFill>
            </a:rPr>
            <a:t>Medidas preventivas de la ERC insuficientes</a:t>
          </a:r>
          <a:endParaRPr lang="es-ES" dirty="0">
            <a:solidFill>
              <a:schemeClr val="bg1"/>
            </a:solidFill>
          </a:endParaRPr>
        </a:p>
      </dgm:t>
    </dgm:pt>
    <dgm:pt modelId="{ACFD73E9-C392-4118-AC04-3889B5D6DE40}" type="parTrans" cxnId="{59507600-FA38-45A0-8909-1766DCD39FAB}">
      <dgm:prSet/>
      <dgm:spPr/>
      <dgm:t>
        <a:bodyPr/>
        <a:lstStyle/>
        <a:p>
          <a:endParaRPr lang="es-ES"/>
        </a:p>
      </dgm:t>
    </dgm:pt>
    <dgm:pt modelId="{D528A86E-E391-4AA1-AA49-2B40FB26FB08}" type="sibTrans" cxnId="{59507600-FA38-45A0-8909-1766DCD39FAB}">
      <dgm:prSet/>
      <dgm:spPr/>
      <dgm:t>
        <a:bodyPr/>
        <a:lstStyle/>
        <a:p>
          <a:endParaRPr lang="es-ES"/>
        </a:p>
      </dgm:t>
    </dgm:pt>
    <dgm:pt modelId="{D0ABB347-BA1D-4719-B9AF-027E54483B41}">
      <dgm:prSet phldrT="[Texto]"/>
      <dgm:spPr/>
      <dgm:t>
        <a:bodyPr/>
        <a:lstStyle/>
        <a:p>
          <a:r>
            <a:rPr lang="es-SV" b="1" dirty="0">
              <a:solidFill>
                <a:schemeClr val="bg1"/>
              </a:solidFill>
            </a:rPr>
            <a:t>Limitada promoción de la salud renal</a:t>
          </a:r>
          <a:endParaRPr lang="es-ES" dirty="0">
            <a:solidFill>
              <a:schemeClr val="bg1"/>
            </a:solidFill>
          </a:endParaRPr>
        </a:p>
      </dgm:t>
    </dgm:pt>
    <dgm:pt modelId="{A674350C-B7D5-4837-989E-0A11843B0739}" type="parTrans" cxnId="{1932BA45-CCF8-4B86-B48A-7149FA65F5E6}">
      <dgm:prSet/>
      <dgm:spPr/>
      <dgm:t>
        <a:bodyPr/>
        <a:lstStyle/>
        <a:p>
          <a:endParaRPr lang="es-ES"/>
        </a:p>
      </dgm:t>
    </dgm:pt>
    <dgm:pt modelId="{CA5681C8-31D5-41C1-B7F3-F42F9E4CD5C4}" type="sibTrans" cxnId="{1932BA45-CCF8-4B86-B48A-7149FA65F5E6}">
      <dgm:prSet/>
      <dgm:spPr/>
      <dgm:t>
        <a:bodyPr/>
        <a:lstStyle/>
        <a:p>
          <a:endParaRPr lang="es-ES"/>
        </a:p>
      </dgm:t>
    </dgm:pt>
    <dgm:pt modelId="{785E2EA3-A149-4883-B552-B731211B0B67}">
      <dgm:prSet phldrT="[Texto]"/>
      <dgm:spPr/>
      <dgm:t>
        <a:bodyPr/>
        <a:lstStyle/>
        <a:p>
          <a:r>
            <a:rPr lang="es-SV" dirty="0"/>
            <a:t>Desconocimiento de la ERC y sus factores de riesgo</a:t>
          </a:r>
          <a:endParaRPr lang="es-ES" dirty="0"/>
        </a:p>
      </dgm:t>
    </dgm:pt>
    <dgm:pt modelId="{5BCCA57F-F39B-4AE5-9413-6F642E72BDCB}" type="parTrans" cxnId="{6D5C78F1-AF53-4204-9227-8F43A2E7D4E5}">
      <dgm:prSet/>
      <dgm:spPr/>
      <dgm:t>
        <a:bodyPr/>
        <a:lstStyle/>
        <a:p>
          <a:endParaRPr lang="es-ES"/>
        </a:p>
      </dgm:t>
    </dgm:pt>
    <dgm:pt modelId="{0B43B955-4D2B-4C92-8209-E598A49CC163}" type="sibTrans" cxnId="{6D5C78F1-AF53-4204-9227-8F43A2E7D4E5}">
      <dgm:prSet/>
      <dgm:spPr/>
      <dgm:t>
        <a:bodyPr/>
        <a:lstStyle/>
        <a:p>
          <a:endParaRPr lang="es-ES"/>
        </a:p>
      </dgm:t>
    </dgm:pt>
    <dgm:pt modelId="{EDFCE631-E427-477C-AEF1-32DE294BF83D}" type="pres">
      <dgm:prSet presAssocID="{408D1587-5DF5-4234-BBC2-0AEB6DE0FB43}" presName="Name0" presStyleCnt="0">
        <dgm:presLayoutVars>
          <dgm:dir/>
          <dgm:resizeHandles val="exact"/>
        </dgm:presLayoutVars>
      </dgm:prSet>
      <dgm:spPr/>
    </dgm:pt>
    <dgm:pt modelId="{447E5765-898A-4286-8FC4-54652C9B7758}" type="pres">
      <dgm:prSet presAssocID="{408D1587-5DF5-4234-BBC2-0AEB6DE0FB43}" presName="vNodes" presStyleCnt="0"/>
      <dgm:spPr/>
    </dgm:pt>
    <dgm:pt modelId="{69C04510-6468-48AF-ADB0-629C723D8AB8}" type="pres">
      <dgm:prSet presAssocID="{3710D79A-851B-47E6-92E7-7A34DA95E18A}" presName="node" presStyleLbl="node1" presStyleIdx="0" presStyleCnt="3">
        <dgm:presLayoutVars>
          <dgm:bulletEnabled val="1"/>
        </dgm:presLayoutVars>
      </dgm:prSet>
      <dgm:spPr/>
      <dgm:t>
        <a:bodyPr/>
        <a:lstStyle/>
        <a:p>
          <a:endParaRPr lang="es-SV"/>
        </a:p>
      </dgm:t>
    </dgm:pt>
    <dgm:pt modelId="{D95E5835-2FFD-424E-BF64-78763F7B25AF}" type="pres">
      <dgm:prSet presAssocID="{D528A86E-E391-4AA1-AA49-2B40FB26FB08}" presName="spacerT" presStyleCnt="0"/>
      <dgm:spPr/>
    </dgm:pt>
    <dgm:pt modelId="{685C3BC2-E2D6-4363-8571-E5417D656EF8}" type="pres">
      <dgm:prSet presAssocID="{D528A86E-E391-4AA1-AA49-2B40FB26FB08}" presName="sibTrans" presStyleLbl="sibTrans2D1" presStyleIdx="0" presStyleCnt="2"/>
      <dgm:spPr/>
      <dgm:t>
        <a:bodyPr/>
        <a:lstStyle/>
        <a:p>
          <a:endParaRPr lang="es-SV"/>
        </a:p>
      </dgm:t>
    </dgm:pt>
    <dgm:pt modelId="{069F49E0-1114-4ECD-8391-4D4D44998322}" type="pres">
      <dgm:prSet presAssocID="{D528A86E-E391-4AA1-AA49-2B40FB26FB08}" presName="spacerB" presStyleCnt="0"/>
      <dgm:spPr/>
    </dgm:pt>
    <dgm:pt modelId="{88AF2CE9-52E8-465D-8BF7-FEA1824D7CF5}" type="pres">
      <dgm:prSet presAssocID="{D0ABB347-BA1D-4719-B9AF-027E54483B41}" presName="node" presStyleLbl="node1" presStyleIdx="1" presStyleCnt="3">
        <dgm:presLayoutVars>
          <dgm:bulletEnabled val="1"/>
        </dgm:presLayoutVars>
      </dgm:prSet>
      <dgm:spPr/>
      <dgm:t>
        <a:bodyPr/>
        <a:lstStyle/>
        <a:p>
          <a:endParaRPr lang="es-SV"/>
        </a:p>
      </dgm:t>
    </dgm:pt>
    <dgm:pt modelId="{B149568A-2488-49B1-83FF-857341367E81}" type="pres">
      <dgm:prSet presAssocID="{408D1587-5DF5-4234-BBC2-0AEB6DE0FB43}" presName="sibTransLast" presStyleLbl="sibTrans2D1" presStyleIdx="1" presStyleCnt="2"/>
      <dgm:spPr/>
      <dgm:t>
        <a:bodyPr/>
        <a:lstStyle/>
        <a:p>
          <a:endParaRPr lang="es-SV"/>
        </a:p>
      </dgm:t>
    </dgm:pt>
    <dgm:pt modelId="{59B06169-38A3-48B8-9202-37417C465D86}" type="pres">
      <dgm:prSet presAssocID="{408D1587-5DF5-4234-BBC2-0AEB6DE0FB43}" presName="connectorText" presStyleLbl="sibTrans2D1" presStyleIdx="1" presStyleCnt="2"/>
      <dgm:spPr/>
      <dgm:t>
        <a:bodyPr/>
        <a:lstStyle/>
        <a:p>
          <a:endParaRPr lang="es-SV"/>
        </a:p>
      </dgm:t>
    </dgm:pt>
    <dgm:pt modelId="{4472551D-891B-451C-89EF-30CFD890A60F}" type="pres">
      <dgm:prSet presAssocID="{408D1587-5DF5-4234-BBC2-0AEB6DE0FB43}" presName="lastNode" presStyleLbl="node1" presStyleIdx="2" presStyleCnt="3">
        <dgm:presLayoutVars>
          <dgm:bulletEnabled val="1"/>
        </dgm:presLayoutVars>
      </dgm:prSet>
      <dgm:spPr/>
      <dgm:t>
        <a:bodyPr/>
        <a:lstStyle/>
        <a:p>
          <a:endParaRPr lang="es-SV"/>
        </a:p>
      </dgm:t>
    </dgm:pt>
  </dgm:ptLst>
  <dgm:cxnLst>
    <dgm:cxn modelId="{23307922-88A1-4E5A-BAF5-E5CB25CE8874}" type="presOf" srcId="{CA5681C8-31D5-41C1-B7F3-F42F9E4CD5C4}" destId="{B149568A-2488-49B1-83FF-857341367E81}" srcOrd="0" destOrd="0" presId="urn:microsoft.com/office/officeart/2005/8/layout/equation2"/>
    <dgm:cxn modelId="{6D5C78F1-AF53-4204-9227-8F43A2E7D4E5}" srcId="{408D1587-5DF5-4234-BBC2-0AEB6DE0FB43}" destId="{785E2EA3-A149-4883-B552-B731211B0B67}" srcOrd="2" destOrd="0" parTransId="{5BCCA57F-F39B-4AE5-9413-6F642E72BDCB}" sibTransId="{0B43B955-4D2B-4C92-8209-E598A49CC163}"/>
    <dgm:cxn modelId="{88D4DE5F-EF57-4001-809F-1436C6D3954F}" type="presOf" srcId="{CA5681C8-31D5-41C1-B7F3-F42F9E4CD5C4}" destId="{59B06169-38A3-48B8-9202-37417C465D86}" srcOrd="1" destOrd="0" presId="urn:microsoft.com/office/officeart/2005/8/layout/equation2"/>
    <dgm:cxn modelId="{59507600-FA38-45A0-8909-1766DCD39FAB}" srcId="{408D1587-5DF5-4234-BBC2-0AEB6DE0FB43}" destId="{3710D79A-851B-47E6-92E7-7A34DA95E18A}" srcOrd="0" destOrd="0" parTransId="{ACFD73E9-C392-4118-AC04-3889B5D6DE40}" sibTransId="{D528A86E-E391-4AA1-AA49-2B40FB26FB08}"/>
    <dgm:cxn modelId="{E16FA572-EC40-45A4-A035-80B813564F5F}" type="presOf" srcId="{408D1587-5DF5-4234-BBC2-0AEB6DE0FB43}" destId="{EDFCE631-E427-477C-AEF1-32DE294BF83D}" srcOrd="0" destOrd="0" presId="urn:microsoft.com/office/officeart/2005/8/layout/equation2"/>
    <dgm:cxn modelId="{0B4BD5E9-CD8F-4C61-84B8-2B378B78F1D7}" type="presOf" srcId="{3710D79A-851B-47E6-92E7-7A34DA95E18A}" destId="{69C04510-6468-48AF-ADB0-629C723D8AB8}" srcOrd="0" destOrd="0" presId="urn:microsoft.com/office/officeart/2005/8/layout/equation2"/>
    <dgm:cxn modelId="{AE419D2F-F2F4-4892-AFFE-5AB28DE2E538}" type="presOf" srcId="{785E2EA3-A149-4883-B552-B731211B0B67}" destId="{4472551D-891B-451C-89EF-30CFD890A60F}" srcOrd="0" destOrd="0" presId="urn:microsoft.com/office/officeart/2005/8/layout/equation2"/>
    <dgm:cxn modelId="{517888F9-7AC7-4486-8DD7-E0877BCD684D}" type="presOf" srcId="{D0ABB347-BA1D-4719-B9AF-027E54483B41}" destId="{88AF2CE9-52E8-465D-8BF7-FEA1824D7CF5}" srcOrd="0" destOrd="0" presId="urn:microsoft.com/office/officeart/2005/8/layout/equation2"/>
    <dgm:cxn modelId="{7CA48950-58A3-4D40-8048-C0608CCDADF2}" type="presOf" srcId="{D528A86E-E391-4AA1-AA49-2B40FB26FB08}" destId="{685C3BC2-E2D6-4363-8571-E5417D656EF8}" srcOrd="0" destOrd="0" presId="urn:microsoft.com/office/officeart/2005/8/layout/equation2"/>
    <dgm:cxn modelId="{1932BA45-CCF8-4B86-B48A-7149FA65F5E6}" srcId="{408D1587-5DF5-4234-BBC2-0AEB6DE0FB43}" destId="{D0ABB347-BA1D-4719-B9AF-027E54483B41}" srcOrd="1" destOrd="0" parTransId="{A674350C-B7D5-4837-989E-0A11843B0739}" sibTransId="{CA5681C8-31D5-41C1-B7F3-F42F9E4CD5C4}"/>
    <dgm:cxn modelId="{334292FF-164B-48EF-A9AC-41FF18D56CE1}" type="presParOf" srcId="{EDFCE631-E427-477C-AEF1-32DE294BF83D}" destId="{447E5765-898A-4286-8FC4-54652C9B7758}" srcOrd="0" destOrd="0" presId="urn:microsoft.com/office/officeart/2005/8/layout/equation2"/>
    <dgm:cxn modelId="{5CE37991-E4C8-40CA-A798-DAB56A798060}" type="presParOf" srcId="{447E5765-898A-4286-8FC4-54652C9B7758}" destId="{69C04510-6468-48AF-ADB0-629C723D8AB8}" srcOrd="0" destOrd="0" presId="urn:microsoft.com/office/officeart/2005/8/layout/equation2"/>
    <dgm:cxn modelId="{836021D8-956C-4AEA-9A2B-7D86039F6517}" type="presParOf" srcId="{447E5765-898A-4286-8FC4-54652C9B7758}" destId="{D95E5835-2FFD-424E-BF64-78763F7B25AF}" srcOrd="1" destOrd="0" presId="urn:microsoft.com/office/officeart/2005/8/layout/equation2"/>
    <dgm:cxn modelId="{8B15D194-F56C-4E6E-8F34-38D3DE285881}" type="presParOf" srcId="{447E5765-898A-4286-8FC4-54652C9B7758}" destId="{685C3BC2-E2D6-4363-8571-E5417D656EF8}" srcOrd="2" destOrd="0" presId="urn:microsoft.com/office/officeart/2005/8/layout/equation2"/>
    <dgm:cxn modelId="{4D0EFB20-9981-4617-B862-456A1F44F177}" type="presParOf" srcId="{447E5765-898A-4286-8FC4-54652C9B7758}" destId="{069F49E0-1114-4ECD-8391-4D4D44998322}" srcOrd="3" destOrd="0" presId="urn:microsoft.com/office/officeart/2005/8/layout/equation2"/>
    <dgm:cxn modelId="{C323E3FA-AA99-4B65-B0EA-A0AD068DC09D}" type="presParOf" srcId="{447E5765-898A-4286-8FC4-54652C9B7758}" destId="{88AF2CE9-52E8-465D-8BF7-FEA1824D7CF5}" srcOrd="4" destOrd="0" presId="urn:microsoft.com/office/officeart/2005/8/layout/equation2"/>
    <dgm:cxn modelId="{BC81E299-DF76-410C-AC24-C4B52CE9A6C5}" type="presParOf" srcId="{EDFCE631-E427-477C-AEF1-32DE294BF83D}" destId="{B149568A-2488-49B1-83FF-857341367E81}" srcOrd="1" destOrd="0" presId="urn:microsoft.com/office/officeart/2005/8/layout/equation2"/>
    <dgm:cxn modelId="{0AD68BF5-3F2C-4724-BF8B-6833D0A7180A}" type="presParOf" srcId="{B149568A-2488-49B1-83FF-857341367E81}" destId="{59B06169-38A3-48B8-9202-37417C465D86}" srcOrd="0" destOrd="0" presId="urn:microsoft.com/office/officeart/2005/8/layout/equation2"/>
    <dgm:cxn modelId="{F2F60096-982F-4D64-A715-1761DC007298}" type="presParOf" srcId="{EDFCE631-E427-477C-AEF1-32DE294BF83D}" destId="{4472551D-891B-451C-89EF-30CFD890A60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05448B-9872-4245-8E75-5B453DC56139}" type="doc">
      <dgm:prSet loTypeId="urn:microsoft.com/office/officeart/2005/8/layout/pList2" loCatId="list" qsTypeId="urn:microsoft.com/office/officeart/2005/8/quickstyle/simple1" qsCatId="simple" csTypeId="urn:microsoft.com/office/officeart/2005/8/colors/accent1_2" csCatId="accent1" phldr="1"/>
      <dgm:spPr/>
    </dgm:pt>
    <dgm:pt modelId="{E9AF11DE-0AE6-4786-A3E8-45349129CBC0}">
      <dgm:prSet phldrT="[Texto]" custT="1"/>
      <dgm:spPr/>
      <dgm:t>
        <a:bodyPr/>
        <a:lstStyle/>
        <a:p>
          <a:pPr algn="l"/>
          <a:r>
            <a:rPr lang="es-SV" sz="1400" dirty="0">
              <a:solidFill>
                <a:schemeClr val="tx1"/>
              </a:solidFill>
            </a:rPr>
            <a:t>MISIÓN: Instancia rectora en materia de salud, que garantiza a los habitantes cobertura sanitaria integral</a:t>
          </a:r>
        </a:p>
        <a:p>
          <a:pPr algn="l"/>
          <a:endParaRPr lang="es-SV" sz="1400" dirty="0">
            <a:solidFill>
              <a:schemeClr val="tx1"/>
            </a:solidFill>
          </a:endParaRPr>
        </a:p>
        <a:p>
          <a:pPr algn="l"/>
          <a:r>
            <a:rPr lang="es-SV" sz="1400" dirty="0">
              <a:solidFill>
                <a:schemeClr val="tx1"/>
              </a:solidFill>
            </a:rPr>
            <a:t>VISIÓN: Rector del Sistema Nacional de Salud y garante de la conservación y restablecimiento sanitario de la población</a:t>
          </a:r>
          <a:endParaRPr lang="es-ES" sz="1400" dirty="0">
            <a:solidFill>
              <a:schemeClr val="tx1"/>
            </a:solidFill>
          </a:endParaRPr>
        </a:p>
      </dgm:t>
    </dgm:pt>
    <dgm:pt modelId="{1B909432-A7B9-412D-96CD-D6D923555B41}" type="parTrans" cxnId="{BDBC0212-4671-46EB-B737-1D7E4029436A}">
      <dgm:prSet/>
      <dgm:spPr/>
      <dgm:t>
        <a:bodyPr/>
        <a:lstStyle/>
        <a:p>
          <a:endParaRPr lang="es-ES"/>
        </a:p>
      </dgm:t>
    </dgm:pt>
    <dgm:pt modelId="{612F7A1C-E85A-4C07-AF87-1A9DC99BE8E0}" type="sibTrans" cxnId="{BDBC0212-4671-46EB-B737-1D7E4029436A}">
      <dgm:prSet/>
      <dgm:spPr/>
      <dgm:t>
        <a:bodyPr/>
        <a:lstStyle/>
        <a:p>
          <a:endParaRPr lang="es-ES"/>
        </a:p>
      </dgm:t>
    </dgm:pt>
    <dgm:pt modelId="{2F565829-1570-42EB-9D1B-50B55517D974}">
      <dgm:prSet phldrT="[Texto]"/>
      <dgm:spPr/>
      <dgm:t>
        <a:bodyPr/>
        <a:lstStyle/>
        <a:p>
          <a:pPr algn="l"/>
          <a:r>
            <a:rPr lang="es-SV" dirty="0">
              <a:solidFill>
                <a:schemeClr val="tx1"/>
              </a:solidFill>
            </a:rPr>
            <a:t>FUNDAVIDA pretende realizar actividad complementaria, corresponsabilizándonos como sociedad civil para con la labor del MINSAL en aras de garantizar a la población atención integral y la conservación y restablecimiento en el tema especifico de la salud renal.</a:t>
          </a:r>
          <a:endParaRPr lang="es-ES" dirty="0">
            <a:solidFill>
              <a:schemeClr val="tx1"/>
            </a:solidFill>
          </a:endParaRPr>
        </a:p>
      </dgm:t>
    </dgm:pt>
    <dgm:pt modelId="{AB611C94-F8BC-4D5C-A15F-48EF1ED3C897}" type="parTrans" cxnId="{2A7C50E6-00C5-4298-AD94-B3FB1A782775}">
      <dgm:prSet/>
      <dgm:spPr/>
      <dgm:t>
        <a:bodyPr/>
        <a:lstStyle/>
        <a:p>
          <a:endParaRPr lang="es-ES"/>
        </a:p>
      </dgm:t>
    </dgm:pt>
    <dgm:pt modelId="{B0221EBE-A550-490C-8A82-67AC625F53E4}" type="sibTrans" cxnId="{2A7C50E6-00C5-4298-AD94-B3FB1A782775}">
      <dgm:prSet/>
      <dgm:spPr/>
      <dgm:t>
        <a:bodyPr/>
        <a:lstStyle/>
        <a:p>
          <a:endParaRPr lang="es-ES"/>
        </a:p>
      </dgm:t>
    </dgm:pt>
    <dgm:pt modelId="{D3197A2D-87D5-4AD4-B106-8407F90F5E02}">
      <dgm:prSet phldrT="[Texto]" custT="1"/>
      <dgm:spPr/>
      <dgm:t>
        <a:bodyPr/>
        <a:lstStyle/>
        <a:p>
          <a:pPr algn="l"/>
          <a:r>
            <a:rPr lang="es-SV" sz="1400" dirty="0">
              <a:solidFill>
                <a:schemeClr val="tx1"/>
              </a:solidFill>
            </a:rPr>
            <a:t>MISIÓN: </a:t>
          </a:r>
          <a:r>
            <a:rPr lang="es-ES_tradnl" sz="1400" dirty="0">
              <a:solidFill>
                <a:schemeClr val="tx1"/>
              </a:solidFill>
            </a:rPr>
            <a:t>Asistir a los afectados con la enfermedad renal y a la población en general en cuanto a la prevención y tratamiento de dicha enfermedad.</a:t>
          </a:r>
          <a:endParaRPr lang="es-SV" sz="1400" dirty="0">
            <a:solidFill>
              <a:schemeClr val="tx1"/>
            </a:solidFill>
          </a:endParaRPr>
        </a:p>
        <a:p>
          <a:pPr algn="l"/>
          <a:r>
            <a:rPr lang="es-SV" sz="1400" dirty="0">
              <a:solidFill>
                <a:schemeClr val="tx1"/>
              </a:solidFill>
            </a:rPr>
            <a:t>VISIÓN: Ser la organización líder en el combate y prevención de las enfermedades renales y sus consecuencias en El Salvador.</a:t>
          </a:r>
          <a:endParaRPr lang="es-ES" sz="1400" dirty="0">
            <a:solidFill>
              <a:schemeClr val="tx1"/>
            </a:solidFill>
          </a:endParaRPr>
        </a:p>
      </dgm:t>
    </dgm:pt>
    <dgm:pt modelId="{D8BDEEB3-0581-4165-9180-36951175311E}" type="parTrans" cxnId="{2B616664-D484-4B18-AB4A-CAF81C2DCD56}">
      <dgm:prSet/>
      <dgm:spPr/>
      <dgm:t>
        <a:bodyPr/>
        <a:lstStyle/>
        <a:p>
          <a:endParaRPr lang="es-ES"/>
        </a:p>
      </dgm:t>
    </dgm:pt>
    <dgm:pt modelId="{F542814D-EFCF-4AB3-B542-186410981369}" type="sibTrans" cxnId="{2B616664-D484-4B18-AB4A-CAF81C2DCD56}">
      <dgm:prSet/>
      <dgm:spPr/>
      <dgm:t>
        <a:bodyPr/>
        <a:lstStyle/>
        <a:p>
          <a:endParaRPr lang="es-ES"/>
        </a:p>
      </dgm:t>
    </dgm:pt>
    <dgm:pt modelId="{AECFE359-A7B6-4EA7-A7F8-E347F1208FBA}" type="pres">
      <dgm:prSet presAssocID="{1E05448B-9872-4245-8E75-5B453DC56139}" presName="Name0" presStyleCnt="0">
        <dgm:presLayoutVars>
          <dgm:dir/>
          <dgm:resizeHandles val="exact"/>
        </dgm:presLayoutVars>
      </dgm:prSet>
      <dgm:spPr/>
    </dgm:pt>
    <dgm:pt modelId="{FB5A33B1-53D4-45F3-84B3-637F1A4A0B18}" type="pres">
      <dgm:prSet presAssocID="{1E05448B-9872-4245-8E75-5B453DC56139}" presName="bkgdShp" presStyleLbl="alignAccFollowNode1" presStyleIdx="0" presStyleCnt="1"/>
      <dgm:spPr/>
    </dgm:pt>
    <dgm:pt modelId="{73A655D3-5487-462D-AD05-0B627ACDBE23}" type="pres">
      <dgm:prSet presAssocID="{1E05448B-9872-4245-8E75-5B453DC56139}" presName="linComp" presStyleCnt="0"/>
      <dgm:spPr/>
    </dgm:pt>
    <dgm:pt modelId="{777EC2BD-D6CE-46A9-8081-4E1F84DC0C8E}" type="pres">
      <dgm:prSet presAssocID="{E9AF11DE-0AE6-4786-A3E8-45349129CBC0}" presName="compNode" presStyleCnt="0"/>
      <dgm:spPr/>
    </dgm:pt>
    <dgm:pt modelId="{36B8B842-115B-4BA4-BE59-9F161025C268}" type="pres">
      <dgm:prSet presAssocID="{E9AF11DE-0AE6-4786-A3E8-45349129CBC0}" presName="node" presStyleLbl="node1" presStyleIdx="0" presStyleCnt="3">
        <dgm:presLayoutVars>
          <dgm:bulletEnabled val="1"/>
        </dgm:presLayoutVars>
      </dgm:prSet>
      <dgm:spPr/>
      <dgm:t>
        <a:bodyPr/>
        <a:lstStyle/>
        <a:p>
          <a:endParaRPr lang="es-SV"/>
        </a:p>
      </dgm:t>
    </dgm:pt>
    <dgm:pt modelId="{97105EEF-DBA5-4E06-B2C9-319F597BC32C}" type="pres">
      <dgm:prSet presAssocID="{E9AF11DE-0AE6-4786-A3E8-45349129CBC0}" presName="invisiNode" presStyleLbl="node1" presStyleIdx="0" presStyleCnt="3"/>
      <dgm:spPr/>
    </dgm:pt>
    <dgm:pt modelId="{E4448CB0-49FE-4BDA-95F3-BB51C4E0AEA0}" type="pres">
      <dgm:prSet presAssocID="{E9AF11DE-0AE6-4786-A3E8-45349129CBC0}" presName="imagNode" presStyleLbl="fgImgPlace1" presStyleIdx="0" presStyleCnt="3"/>
      <dgm:spPr>
        <a:blipFill>
          <a:blip xmlns:r="http://schemas.openxmlformats.org/officeDocument/2006/relationships" r:embed="rId1"/>
          <a:srcRect/>
          <a:stretch>
            <a:fillRect l="-26000" r="-26000"/>
          </a:stretch>
        </a:blipFill>
      </dgm:spPr>
    </dgm:pt>
    <dgm:pt modelId="{85B48FE4-C7B0-4DC4-A132-F4BB7AF2AC42}" type="pres">
      <dgm:prSet presAssocID="{612F7A1C-E85A-4C07-AF87-1A9DC99BE8E0}" presName="sibTrans" presStyleLbl="sibTrans2D1" presStyleIdx="0" presStyleCnt="0"/>
      <dgm:spPr/>
      <dgm:t>
        <a:bodyPr/>
        <a:lstStyle/>
        <a:p>
          <a:endParaRPr lang="es-SV"/>
        </a:p>
      </dgm:t>
    </dgm:pt>
    <dgm:pt modelId="{26481874-6A86-4D67-87B0-602374146037}" type="pres">
      <dgm:prSet presAssocID="{2F565829-1570-42EB-9D1B-50B55517D974}" presName="compNode" presStyleCnt="0"/>
      <dgm:spPr/>
    </dgm:pt>
    <dgm:pt modelId="{136B9C1C-A108-4F82-8A79-DE5666478948}" type="pres">
      <dgm:prSet presAssocID="{2F565829-1570-42EB-9D1B-50B55517D974}" presName="node" presStyleLbl="node1" presStyleIdx="1" presStyleCnt="3">
        <dgm:presLayoutVars>
          <dgm:bulletEnabled val="1"/>
        </dgm:presLayoutVars>
      </dgm:prSet>
      <dgm:spPr/>
      <dgm:t>
        <a:bodyPr/>
        <a:lstStyle/>
        <a:p>
          <a:endParaRPr lang="es-SV"/>
        </a:p>
      </dgm:t>
    </dgm:pt>
    <dgm:pt modelId="{CECE4F55-3B7E-43CD-9DCA-F6E6AFFFE877}" type="pres">
      <dgm:prSet presAssocID="{2F565829-1570-42EB-9D1B-50B55517D974}" presName="invisiNode" presStyleLbl="node1" presStyleIdx="1" presStyleCnt="3"/>
      <dgm:spPr/>
    </dgm:pt>
    <dgm:pt modelId="{DECD1D80-52C2-4220-9FEC-6B3258F8F7A6}" type="pres">
      <dgm:prSet presAssocID="{2F565829-1570-42EB-9D1B-50B55517D974}" presName="imagNode" presStyleLbl="fgImgPlace1" presStyleIdx="1" presStyleCnt="3" custLinFactNeighborY="2539"/>
      <dgm:spPr>
        <a:blipFill>
          <a:blip xmlns:r="http://schemas.openxmlformats.org/officeDocument/2006/relationships" r:embed="rId2"/>
          <a:srcRect/>
          <a:stretch>
            <a:fillRect t="-24000" b="-24000"/>
          </a:stretch>
        </a:blipFill>
      </dgm:spPr>
    </dgm:pt>
    <dgm:pt modelId="{13642FD0-FCBE-4F53-B060-EA4F95625E82}" type="pres">
      <dgm:prSet presAssocID="{B0221EBE-A550-490C-8A82-67AC625F53E4}" presName="sibTrans" presStyleLbl="sibTrans2D1" presStyleIdx="0" presStyleCnt="0"/>
      <dgm:spPr/>
      <dgm:t>
        <a:bodyPr/>
        <a:lstStyle/>
        <a:p>
          <a:endParaRPr lang="es-SV"/>
        </a:p>
      </dgm:t>
    </dgm:pt>
    <dgm:pt modelId="{2D8F6097-5FE2-40DE-950C-1E21DF7BDC85}" type="pres">
      <dgm:prSet presAssocID="{D3197A2D-87D5-4AD4-B106-8407F90F5E02}" presName="compNode" presStyleCnt="0"/>
      <dgm:spPr/>
    </dgm:pt>
    <dgm:pt modelId="{26DF5A73-6B03-4839-BD76-162D89670648}" type="pres">
      <dgm:prSet presAssocID="{D3197A2D-87D5-4AD4-B106-8407F90F5E02}" presName="node" presStyleLbl="node1" presStyleIdx="2" presStyleCnt="3">
        <dgm:presLayoutVars>
          <dgm:bulletEnabled val="1"/>
        </dgm:presLayoutVars>
      </dgm:prSet>
      <dgm:spPr/>
      <dgm:t>
        <a:bodyPr/>
        <a:lstStyle/>
        <a:p>
          <a:endParaRPr lang="es-SV"/>
        </a:p>
      </dgm:t>
    </dgm:pt>
    <dgm:pt modelId="{01A3692C-0A08-4237-9CBC-D16769A97E1D}" type="pres">
      <dgm:prSet presAssocID="{D3197A2D-87D5-4AD4-B106-8407F90F5E02}" presName="invisiNode" presStyleLbl="node1" presStyleIdx="2" presStyleCnt="3"/>
      <dgm:spPr/>
    </dgm:pt>
    <dgm:pt modelId="{4B30043B-E99B-4681-8ED7-1DF3E318FC8A}" type="pres">
      <dgm:prSet presAssocID="{D3197A2D-87D5-4AD4-B106-8407F90F5E02}" presName="imagNode" presStyleLbl="fgImgPlace1" presStyleIdx="2" presStyleCnt="3"/>
      <dgm:spPr>
        <a:blipFill>
          <a:blip xmlns:r="http://schemas.openxmlformats.org/officeDocument/2006/relationships" r:embed="rId3"/>
          <a:srcRect/>
          <a:stretch>
            <a:fillRect t="-24000" b="-24000"/>
          </a:stretch>
        </a:blipFill>
      </dgm:spPr>
    </dgm:pt>
  </dgm:ptLst>
  <dgm:cxnLst>
    <dgm:cxn modelId="{39614AB5-0432-4AFC-8EBE-51AE64E0F28F}" type="presOf" srcId="{612F7A1C-E85A-4C07-AF87-1A9DC99BE8E0}" destId="{85B48FE4-C7B0-4DC4-A132-F4BB7AF2AC42}" srcOrd="0" destOrd="0" presId="urn:microsoft.com/office/officeart/2005/8/layout/pList2"/>
    <dgm:cxn modelId="{CE9A05BF-2AFE-447A-99B9-0D1BF1A0CC4C}" type="presOf" srcId="{B0221EBE-A550-490C-8A82-67AC625F53E4}" destId="{13642FD0-FCBE-4F53-B060-EA4F95625E82}" srcOrd="0" destOrd="0" presId="urn:microsoft.com/office/officeart/2005/8/layout/pList2"/>
    <dgm:cxn modelId="{60C6E109-EA26-4E01-B6D7-6F927F2F527D}" type="presOf" srcId="{D3197A2D-87D5-4AD4-B106-8407F90F5E02}" destId="{26DF5A73-6B03-4839-BD76-162D89670648}" srcOrd="0" destOrd="0" presId="urn:microsoft.com/office/officeart/2005/8/layout/pList2"/>
    <dgm:cxn modelId="{2A7C50E6-00C5-4298-AD94-B3FB1A782775}" srcId="{1E05448B-9872-4245-8E75-5B453DC56139}" destId="{2F565829-1570-42EB-9D1B-50B55517D974}" srcOrd="1" destOrd="0" parTransId="{AB611C94-F8BC-4D5C-A15F-48EF1ED3C897}" sibTransId="{B0221EBE-A550-490C-8A82-67AC625F53E4}"/>
    <dgm:cxn modelId="{2B616664-D484-4B18-AB4A-CAF81C2DCD56}" srcId="{1E05448B-9872-4245-8E75-5B453DC56139}" destId="{D3197A2D-87D5-4AD4-B106-8407F90F5E02}" srcOrd="2" destOrd="0" parTransId="{D8BDEEB3-0581-4165-9180-36951175311E}" sibTransId="{F542814D-EFCF-4AB3-B542-186410981369}"/>
    <dgm:cxn modelId="{873B50D7-B8D9-4823-85B0-39FEFF4EE896}" type="presOf" srcId="{2F565829-1570-42EB-9D1B-50B55517D974}" destId="{136B9C1C-A108-4F82-8A79-DE5666478948}" srcOrd="0" destOrd="0" presId="urn:microsoft.com/office/officeart/2005/8/layout/pList2"/>
    <dgm:cxn modelId="{BDBC0212-4671-46EB-B737-1D7E4029436A}" srcId="{1E05448B-9872-4245-8E75-5B453DC56139}" destId="{E9AF11DE-0AE6-4786-A3E8-45349129CBC0}" srcOrd="0" destOrd="0" parTransId="{1B909432-A7B9-412D-96CD-D6D923555B41}" sibTransId="{612F7A1C-E85A-4C07-AF87-1A9DC99BE8E0}"/>
    <dgm:cxn modelId="{C33277A8-C9CB-49ED-B37B-7F90E19B033C}" type="presOf" srcId="{1E05448B-9872-4245-8E75-5B453DC56139}" destId="{AECFE359-A7B6-4EA7-A7F8-E347F1208FBA}" srcOrd="0" destOrd="0" presId="urn:microsoft.com/office/officeart/2005/8/layout/pList2"/>
    <dgm:cxn modelId="{A8E899F8-5E13-4901-88AE-EE0F0D587EBD}" type="presOf" srcId="{E9AF11DE-0AE6-4786-A3E8-45349129CBC0}" destId="{36B8B842-115B-4BA4-BE59-9F161025C268}" srcOrd="0" destOrd="0" presId="urn:microsoft.com/office/officeart/2005/8/layout/pList2"/>
    <dgm:cxn modelId="{98760CF8-26E6-4686-9215-85EE5C3B6FE8}" type="presParOf" srcId="{AECFE359-A7B6-4EA7-A7F8-E347F1208FBA}" destId="{FB5A33B1-53D4-45F3-84B3-637F1A4A0B18}" srcOrd="0" destOrd="0" presId="urn:microsoft.com/office/officeart/2005/8/layout/pList2"/>
    <dgm:cxn modelId="{11D7E5FA-162A-4FD6-AF74-5BE7256FF2CD}" type="presParOf" srcId="{AECFE359-A7B6-4EA7-A7F8-E347F1208FBA}" destId="{73A655D3-5487-462D-AD05-0B627ACDBE23}" srcOrd="1" destOrd="0" presId="urn:microsoft.com/office/officeart/2005/8/layout/pList2"/>
    <dgm:cxn modelId="{17F41B84-A25D-4E0D-8302-7DA74753C08B}" type="presParOf" srcId="{73A655D3-5487-462D-AD05-0B627ACDBE23}" destId="{777EC2BD-D6CE-46A9-8081-4E1F84DC0C8E}" srcOrd="0" destOrd="0" presId="urn:microsoft.com/office/officeart/2005/8/layout/pList2"/>
    <dgm:cxn modelId="{835C4F77-5902-49FC-B49C-D39AB4599223}" type="presParOf" srcId="{777EC2BD-D6CE-46A9-8081-4E1F84DC0C8E}" destId="{36B8B842-115B-4BA4-BE59-9F161025C268}" srcOrd="0" destOrd="0" presId="urn:microsoft.com/office/officeart/2005/8/layout/pList2"/>
    <dgm:cxn modelId="{F192A714-059C-4706-A47D-AB67D03BA2D5}" type="presParOf" srcId="{777EC2BD-D6CE-46A9-8081-4E1F84DC0C8E}" destId="{97105EEF-DBA5-4E06-B2C9-319F597BC32C}" srcOrd="1" destOrd="0" presId="urn:microsoft.com/office/officeart/2005/8/layout/pList2"/>
    <dgm:cxn modelId="{01BEC5A8-CD2B-4971-974E-E1F4F0253096}" type="presParOf" srcId="{777EC2BD-D6CE-46A9-8081-4E1F84DC0C8E}" destId="{E4448CB0-49FE-4BDA-95F3-BB51C4E0AEA0}" srcOrd="2" destOrd="0" presId="urn:microsoft.com/office/officeart/2005/8/layout/pList2"/>
    <dgm:cxn modelId="{C4873FA7-6F2D-4332-BEC7-B0731176278B}" type="presParOf" srcId="{73A655D3-5487-462D-AD05-0B627ACDBE23}" destId="{85B48FE4-C7B0-4DC4-A132-F4BB7AF2AC42}" srcOrd="1" destOrd="0" presId="urn:microsoft.com/office/officeart/2005/8/layout/pList2"/>
    <dgm:cxn modelId="{4A30D30F-2DB1-43C8-903B-FF10685F6948}" type="presParOf" srcId="{73A655D3-5487-462D-AD05-0B627ACDBE23}" destId="{26481874-6A86-4D67-87B0-602374146037}" srcOrd="2" destOrd="0" presId="urn:microsoft.com/office/officeart/2005/8/layout/pList2"/>
    <dgm:cxn modelId="{DC7828E0-8FBC-4302-BF09-B6BFFBCDA48F}" type="presParOf" srcId="{26481874-6A86-4D67-87B0-602374146037}" destId="{136B9C1C-A108-4F82-8A79-DE5666478948}" srcOrd="0" destOrd="0" presId="urn:microsoft.com/office/officeart/2005/8/layout/pList2"/>
    <dgm:cxn modelId="{B9D830F2-28BD-42D5-98C4-386624D7679A}" type="presParOf" srcId="{26481874-6A86-4D67-87B0-602374146037}" destId="{CECE4F55-3B7E-43CD-9DCA-F6E6AFFFE877}" srcOrd="1" destOrd="0" presId="urn:microsoft.com/office/officeart/2005/8/layout/pList2"/>
    <dgm:cxn modelId="{1409E037-0CB4-45E5-8742-89908B0E068E}" type="presParOf" srcId="{26481874-6A86-4D67-87B0-602374146037}" destId="{DECD1D80-52C2-4220-9FEC-6B3258F8F7A6}" srcOrd="2" destOrd="0" presId="urn:microsoft.com/office/officeart/2005/8/layout/pList2"/>
    <dgm:cxn modelId="{92570936-2403-4014-9F85-3B98446409C7}" type="presParOf" srcId="{73A655D3-5487-462D-AD05-0B627ACDBE23}" destId="{13642FD0-FCBE-4F53-B060-EA4F95625E82}" srcOrd="3" destOrd="0" presId="urn:microsoft.com/office/officeart/2005/8/layout/pList2"/>
    <dgm:cxn modelId="{C970E290-6B66-40C9-9B43-79757BE4BCFE}" type="presParOf" srcId="{73A655D3-5487-462D-AD05-0B627ACDBE23}" destId="{2D8F6097-5FE2-40DE-950C-1E21DF7BDC85}" srcOrd="4" destOrd="0" presId="urn:microsoft.com/office/officeart/2005/8/layout/pList2"/>
    <dgm:cxn modelId="{005EDF5E-B9AE-44B9-8389-B1511B7FD5EB}" type="presParOf" srcId="{2D8F6097-5FE2-40DE-950C-1E21DF7BDC85}" destId="{26DF5A73-6B03-4839-BD76-162D89670648}" srcOrd="0" destOrd="0" presId="urn:microsoft.com/office/officeart/2005/8/layout/pList2"/>
    <dgm:cxn modelId="{B86E5E0F-9BD0-49F6-BEFF-652327C298D6}" type="presParOf" srcId="{2D8F6097-5FE2-40DE-950C-1E21DF7BDC85}" destId="{01A3692C-0A08-4237-9CBC-D16769A97E1D}" srcOrd="1" destOrd="0" presId="urn:microsoft.com/office/officeart/2005/8/layout/pList2"/>
    <dgm:cxn modelId="{805A1D27-B814-478D-A3A7-879C5E1457B6}" type="presParOf" srcId="{2D8F6097-5FE2-40DE-950C-1E21DF7BDC85}" destId="{4B30043B-E99B-4681-8ED7-1DF3E318FC8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2A64A-5970-4B7A-8EBA-F3382ACF20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0569A9A1-64C7-4A95-BFE2-B9F621873239}">
      <dgm:prSet phldrT="[Texto]"/>
      <dgm:spPr/>
      <dgm:t>
        <a:bodyPr/>
        <a:lstStyle/>
        <a:p>
          <a:r>
            <a:rPr lang="es-ES" dirty="0">
              <a:solidFill>
                <a:schemeClr val="tx1"/>
              </a:solidFill>
            </a:rPr>
            <a:t>RECURSOS GUBERNAMENTALES ASIGNADOS</a:t>
          </a:r>
        </a:p>
      </dgm:t>
    </dgm:pt>
    <dgm:pt modelId="{B4E7C29D-159F-4B9B-8693-DA2B55D9CB2D}" type="parTrans" cxnId="{C8D26601-408F-4637-B492-F456097B12A9}">
      <dgm:prSet/>
      <dgm:spPr/>
      <dgm:t>
        <a:bodyPr/>
        <a:lstStyle/>
        <a:p>
          <a:endParaRPr lang="es-ES"/>
        </a:p>
      </dgm:t>
    </dgm:pt>
    <dgm:pt modelId="{80A9A88A-28E1-48F4-89B6-BE8F93795AFA}" type="sibTrans" cxnId="{C8D26601-408F-4637-B492-F456097B12A9}">
      <dgm:prSet/>
      <dgm:spPr/>
      <dgm:t>
        <a:bodyPr/>
        <a:lstStyle/>
        <a:p>
          <a:endParaRPr lang="es-ES"/>
        </a:p>
      </dgm:t>
    </dgm:pt>
    <dgm:pt modelId="{E317DF7A-319E-402C-86EE-5AEADC1A6105}">
      <dgm:prSet phldrT="[Texto]"/>
      <dgm:spPr/>
      <dgm:t>
        <a:bodyPr/>
        <a:lstStyle/>
        <a:p>
          <a:r>
            <a:rPr lang="es-ES" dirty="0"/>
            <a:t>$</a:t>
          </a:r>
          <a:r>
            <a:rPr lang="es-ES" dirty="0" smtClean="0"/>
            <a:t>125,000</a:t>
          </a:r>
          <a:endParaRPr lang="es-ES" dirty="0"/>
        </a:p>
      </dgm:t>
    </dgm:pt>
    <dgm:pt modelId="{C7EC5EEC-83B1-4C66-911E-6FFCA8362E91}" type="parTrans" cxnId="{4331BF2D-6051-416E-B2DA-3DD8E7714FD4}">
      <dgm:prSet/>
      <dgm:spPr/>
      <dgm:t>
        <a:bodyPr/>
        <a:lstStyle/>
        <a:p>
          <a:endParaRPr lang="es-ES"/>
        </a:p>
      </dgm:t>
    </dgm:pt>
    <dgm:pt modelId="{AF05C52F-D80B-43A6-9DB0-97D15D68817F}" type="sibTrans" cxnId="{4331BF2D-6051-416E-B2DA-3DD8E7714FD4}">
      <dgm:prSet/>
      <dgm:spPr/>
      <dgm:t>
        <a:bodyPr/>
        <a:lstStyle/>
        <a:p>
          <a:endParaRPr lang="es-ES"/>
        </a:p>
      </dgm:t>
    </dgm:pt>
    <dgm:pt modelId="{C3181765-BD00-4E6E-892C-154632BD3F76}">
      <dgm:prSet phldrT="[Texto]"/>
      <dgm:spPr/>
      <dgm:t>
        <a:bodyPr/>
        <a:lstStyle/>
        <a:p>
          <a:r>
            <a:rPr lang="es-ES" dirty="0">
              <a:solidFill>
                <a:schemeClr val="tx1"/>
              </a:solidFill>
            </a:rPr>
            <a:t>LINEA PROGRAMATICA ASIGNADA</a:t>
          </a:r>
        </a:p>
      </dgm:t>
    </dgm:pt>
    <dgm:pt modelId="{95CA7E9E-866F-42CA-A1EC-BC01E7118C15}" type="parTrans" cxnId="{F3A5C18D-3041-4378-8405-D80E4452FD9E}">
      <dgm:prSet/>
      <dgm:spPr/>
      <dgm:t>
        <a:bodyPr/>
        <a:lstStyle/>
        <a:p>
          <a:endParaRPr lang="es-ES"/>
        </a:p>
      </dgm:t>
    </dgm:pt>
    <dgm:pt modelId="{1019D130-8092-4C94-B128-419FE27ACCEA}" type="sibTrans" cxnId="{F3A5C18D-3041-4378-8405-D80E4452FD9E}">
      <dgm:prSet/>
      <dgm:spPr/>
      <dgm:t>
        <a:bodyPr/>
        <a:lstStyle/>
        <a:p>
          <a:endParaRPr lang="es-ES"/>
        </a:p>
      </dgm:t>
    </dgm:pt>
    <dgm:pt modelId="{BBDB0E94-B7C2-49CC-B7F9-170D5EAF166E}">
      <dgm:prSet phldrT="[Texto]"/>
      <dgm:spPr/>
      <dgm:t>
        <a:bodyPr/>
        <a:lstStyle/>
        <a:p>
          <a:r>
            <a:rPr lang="es-SV" dirty="0"/>
            <a:t>Promoción de la Salud Renal y Prevención del Daño Renal</a:t>
          </a:r>
          <a:endParaRPr lang="es-ES" dirty="0"/>
        </a:p>
      </dgm:t>
    </dgm:pt>
    <dgm:pt modelId="{EA3A919F-1FC5-4A8E-A488-137A1E34BC14}" type="parTrans" cxnId="{24FDC344-DB26-44EB-8450-6892B14A1EE8}">
      <dgm:prSet/>
      <dgm:spPr/>
      <dgm:t>
        <a:bodyPr/>
        <a:lstStyle/>
        <a:p>
          <a:endParaRPr lang="es-ES"/>
        </a:p>
      </dgm:t>
    </dgm:pt>
    <dgm:pt modelId="{6AFA10CD-E51B-47FF-973C-5F9A47D9356B}" type="sibTrans" cxnId="{24FDC344-DB26-44EB-8450-6892B14A1EE8}">
      <dgm:prSet/>
      <dgm:spPr/>
      <dgm:t>
        <a:bodyPr/>
        <a:lstStyle/>
        <a:p>
          <a:endParaRPr lang="es-ES"/>
        </a:p>
      </dgm:t>
    </dgm:pt>
    <dgm:pt modelId="{949DB8A4-1F49-492F-BF2F-F966F9F21E7B}" type="pres">
      <dgm:prSet presAssocID="{7412A64A-5970-4B7A-8EBA-F3382ACF2044}" presName="Name0" presStyleCnt="0">
        <dgm:presLayoutVars>
          <dgm:dir/>
          <dgm:animLvl val="lvl"/>
          <dgm:resizeHandles val="exact"/>
        </dgm:presLayoutVars>
      </dgm:prSet>
      <dgm:spPr/>
      <dgm:t>
        <a:bodyPr/>
        <a:lstStyle/>
        <a:p>
          <a:endParaRPr lang="es-SV"/>
        </a:p>
      </dgm:t>
    </dgm:pt>
    <dgm:pt modelId="{5F7AC820-4E80-4A4F-8923-B866F52232B9}" type="pres">
      <dgm:prSet presAssocID="{C3181765-BD00-4E6E-892C-154632BD3F76}" presName="boxAndChildren" presStyleCnt="0"/>
      <dgm:spPr/>
    </dgm:pt>
    <dgm:pt modelId="{E24FC9AF-C405-4AB4-8C08-68E7AB7F4A06}" type="pres">
      <dgm:prSet presAssocID="{C3181765-BD00-4E6E-892C-154632BD3F76}" presName="parentTextBox" presStyleLbl="node1" presStyleIdx="0" presStyleCnt="2"/>
      <dgm:spPr/>
      <dgm:t>
        <a:bodyPr/>
        <a:lstStyle/>
        <a:p>
          <a:endParaRPr lang="es-SV"/>
        </a:p>
      </dgm:t>
    </dgm:pt>
    <dgm:pt modelId="{6F7BB364-D7EF-472B-B5B8-FE176D6CD6A3}" type="pres">
      <dgm:prSet presAssocID="{C3181765-BD00-4E6E-892C-154632BD3F76}" presName="entireBox" presStyleLbl="node1" presStyleIdx="0" presStyleCnt="2"/>
      <dgm:spPr/>
      <dgm:t>
        <a:bodyPr/>
        <a:lstStyle/>
        <a:p>
          <a:endParaRPr lang="es-SV"/>
        </a:p>
      </dgm:t>
    </dgm:pt>
    <dgm:pt modelId="{50E76F38-4301-45EB-B026-C24C9C275266}" type="pres">
      <dgm:prSet presAssocID="{C3181765-BD00-4E6E-892C-154632BD3F76}" presName="descendantBox" presStyleCnt="0"/>
      <dgm:spPr/>
    </dgm:pt>
    <dgm:pt modelId="{B05FB0B5-EBDE-4DBE-9A3E-1BED20DEB544}" type="pres">
      <dgm:prSet presAssocID="{BBDB0E94-B7C2-49CC-B7F9-170D5EAF166E}" presName="childTextBox" presStyleLbl="fgAccFollowNode1" presStyleIdx="0" presStyleCnt="2">
        <dgm:presLayoutVars>
          <dgm:bulletEnabled val="1"/>
        </dgm:presLayoutVars>
      </dgm:prSet>
      <dgm:spPr/>
      <dgm:t>
        <a:bodyPr/>
        <a:lstStyle/>
        <a:p>
          <a:endParaRPr lang="es-SV"/>
        </a:p>
      </dgm:t>
    </dgm:pt>
    <dgm:pt modelId="{C35FD806-AC8C-48B5-9B5C-7DA18978A084}" type="pres">
      <dgm:prSet presAssocID="{80A9A88A-28E1-48F4-89B6-BE8F93795AFA}" presName="sp" presStyleCnt="0"/>
      <dgm:spPr/>
    </dgm:pt>
    <dgm:pt modelId="{6BD6371E-DBDE-44DA-AF67-D700FB5353F0}" type="pres">
      <dgm:prSet presAssocID="{0569A9A1-64C7-4A95-BFE2-B9F621873239}" presName="arrowAndChildren" presStyleCnt="0"/>
      <dgm:spPr/>
    </dgm:pt>
    <dgm:pt modelId="{FF63229A-2A83-4483-A8A0-DEAE1EFA2238}" type="pres">
      <dgm:prSet presAssocID="{0569A9A1-64C7-4A95-BFE2-B9F621873239}" presName="parentTextArrow" presStyleLbl="node1" presStyleIdx="0" presStyleCnt="2"/>
      <dgm:spPr/>
      <dgm:t>
        <a:bodyPr/>
        <a:lstStyle/>
        <a:p>
          <a:endParaRPr lang="es-SV"/>
        </a:p>
      </dgm:t>
    </dgm:pt>
    <dgm:pt modelId="{8BA938CB-D26F-4A3D-90C6-95A49BDDC20A}" type="pres">
      <dgm:prSet presAssocID="{0569A9A1-64C7-4A95-BFE2-B9F621873239}" presName="arrow" presStyleLbl="node1" presStyleIdx="1" presStyleCnt="2"/>
      <dgm:spPr/>
      <dgm:t>
        <a:bodyPr/>
        <a:lstStyle/>
        <a:p>
          <a:endParaRPr lang="es-SV"/>
        </a:p>
      </dgm:t>
    </dgm:pt>
    <dgm:pt modelId="{87231543-ABDC-4FB4-8D3F-87E06B878051}" type="pres">
      <dgm:prSet presAssocID="{0569A9A1-64C7-4A95-BFE2-B9F621873239}" presName="descendantArrow" presStyleCnt="0"/>
      <dgm:spPr/>
    </dgm:pt>
    <dgm:pt modelId="{E3D6C0D5-1F02-435F-A462-121123388D46}" type="pres">
      <dgm:prSet presAssocID="{E317DF7A-319E-402C-86EE-5AEADC1A6105}" presName="childTextArrow" presStyleLbl="fgAccFollowNode1" presStyleIdx="1" presStyleCnt="2">
        <dgm:presLayoutVars>
          <dgm:bulletEnabled val="1"/>
        </dgm:presLayoutVars>
      </dgm:prSet>
      <dgm:spPr/>
      <dgm:t>
        <a:bodyPr/>
        <a:lstStyle/>
        <a:p>
          <a:endParaRPr lang="es-SV"/>
        </a:p>
      </dgm:t>
    </dgm:pt>
  </dgm:ptLst>
  <dgm:cxnLst>
    <dgm:cxn modelId="{34D7E63C-4BCE-4962-ACB1-CC56662F9215}" type="presOf" srcId="{E317DF7A-319E-402C-86EE-5AEADC1A6105}" destId="{E3D6C0D5-1F02-435F-A462-121123388D46}" srcOrd="0" destOrd="0" presId="urn:microsoft.com/office/officeart/2005/8/layout/process4"/>
    <dgm:cxn modelId="{53647E2E-14FA-461C-9952-82DC99487CAD}" type="presOf" srcId="{0569A9A1-64C7-4A95-BFE2-B9F621873239}" destId="{8BA938CB-D26F-4A3D-90C6-95A49BDDC20A}" srcOrd="1" destOrd="0" presId="urn:microsoft.com/office/officeart/2005/8/layout/process4"/>
    <dgm:cxn modelId="{2216FE8D-6857-4918-B3F9-F774D1CF35D8}" type="presOf" srcId="{7412A64A-5970-4B7A-8EBA-F3382ACF2044}" destId="{949DB8A4-1F49-492F-BF2F-F966F9F21E7B}" srcOrd="0" destOrd="0" presId="urn:microsoft.com/office/officeart/2005/8/layout/process4"/>
    <dgm:cxn modelId="{4331BF2D-6051-416E-B2DA-3DD8E7714FD4}" srcId="{0569A9A1-64C7-4A95-BFE2-B9F621873239}" destId="{E317DF7A-319E-402C-86EE-5AEADC1A6105}" srcOrd="0" destOrd="0" parTransId="{C7EC5EEC-83B1-4C66-911E-6FFCA8362E91}" sibTransId="{AF05C52F-D80B-43A6-9DB0-97D15D68817F}"/>
    <dgm:cxn modelId="{24FDC344-DB26-44EB-8450-6892B14A1EE8}" srcId="{C3181765-BD00-4E6E-892C-154632BD3F76}" destId="{BBDB0E94-B7C2-49CC-B7F9-170D5EAF166E}" srcOrd="0" destOrd="0" parTransId="{EA3A919F-1FC5-4A8E-A488-137A1E34BC14}" sibTransId="{6AFA10CD-E51B-47FF-973C-5F9A47D9356B}"/>
    <dgm:cxn modelId="{8160DFF9-459E-4DC0-BE15-FE43E01237D4}" type="presOf" srcId="{C3181765-BD00-4E6E-892C-154632BD3F76}" destId="{6F7BB364-D7EF-472B-B5B8-FE176D6CD6A3}" srcOrd="1" destOrd="0" presId="urn:microsoft.com/office/officeart/2005/8/layout/process4"/>
    <dgm:cxn modelId="{EB3D95E7-74AE-4866-ABFF-459E1F91E9ED}" type="presOf" srcId="{C3181765-BD00-4E6E-892C-154632BD3F76}" destId="{E24FC9AF-C405-4AB4-8C08-68E7AB7F4A06}" srcOrd="0" destOrd="0" presId="urn:microsoft.com/office/officeart/2005/8/layout/process4"/>
    <dgm:cxn modelId="{7B794389-3272-4531-AD2A-6E737DD86734}" type="presOf" srcId="{0569A9A1-64C7-4A95-BFE2-B9F621873239}" destId="{FF63229A-2A83-4483-A8A0-DEAE1EFA2238}" srcOrd="0" destOrd="0" presId="urn:microsoft.com/office/officeart/2005/8/layout/process4"/>
    <dgm:cxn modelId="{F3A5C18D-3041-4378-8405-D80E4452FD9E}" srcId="{7412A64A-5970-4B7A-8EBA-F3382ACF2044}" destId="{C3181765-BD00-4E6E-892C-154632BD3F76}" srcOrd="1" destOrd="0" parTransId="{95CA7E9E-866F-42CA-A1EC-BC01E7118C15}" sibTransId="{1019D130-8092-4C94-B128-419FE27ACCEA}"/>
    <dgm:cxn modelId="{C8D26601-408F-4637-B492-F456097B12A9}" srcId="{7412A64A-5970-4B7A-8EBA-F3382ACF2044}" destId="{0569A9A1-64C7-4A95-BFE2-B9F621873239}" srcOrd="0" destOrd="0" parTransId="{B4E7C29D-159F-4B9B-8693-DA2B55D9CB2D}" sibTransId="{80A9A88A-28E1-48F4-89B6-BE8F93795AFA}"/>
    <dgm:cxn modelId="{8C3F0485-31E4-4FC0-A10D-E9D7D43CC763}" type="presOf" srcId="{BBDB0E94-B7C2-49CC-B7F9-170D5EAF166E}" destId="{B05FB0B5-EBDE-4DBE-9A3E-1BED20DEB544}" srcOrd="0" destOrd="0" presId="urn:microsoft.com/office/officeart/2005/8/layout/process4"/>
    <dgm:cxn modelId="{B288EF80-3F6D-4B29-A060-A2DACBFAD7A6}" type="presParOf" srcId="{949DB8A4-1F49-492F-BF2F-F966F9F21E7B}" destId="{5F7AC820-4E80-4A4F-8923-B866F52232B9}" srcOrd="0" destOrd="0" presId="urn:microsoft.com/office/officeart/2005/8/layout/process4"/>
    <dgm:cxn modelId="{6CCD7C52-3C16-4868-8D62-0E2E9CFD1E3D}" type="presParOf" srcId="{5F7AC820-4E80-4A4F-8923-B866F52232B9}" destId="{E24FC9AF-C405-4AB4-8C08-68E7AB7F4A06}" srcOrd="0" destOrd="0" presId="urn:microsoft.com/office/officeart/2005/8/layout/process4"/>
    <dgm:cxn modelId="{6B484B30-755E-4BF2-A791-704C377C02E2}" type="presParOf" srcId="{5F7AC820-4E80-4A4F-8923-B866F52232B9}" destId="{6F7BB364-D7EF-472B-B5B8-FE176D6CD6A3}" srcOrd="1" destOrd="0" presId="urn:microsoft.com/office/officeart/2005/8/layout/process4"/>
    <dgm:cxn modelId="{9B770B05-8E8F-4503-A532-B20C3D9D83D8}" type="presParOf" srcId="{5F7AC820-4E80-4A4F-8923-B866F52232B9}" destId="{50E76F38-4301-45EB-B026-C24C9C275266}" srcOrd="2" destOrd="0" presId="urn:microsoft.com/office/officeart/2005/8/layout/process4"/>
    <dgm:cxn modelId="{C9ECF0B6-44D8-4441-A387-F6AD1934FED6}" type="presParOf" srcId="{50E76F38-4301-45EB-B026-C24C9C275266}" destId="{B05FB0B5-EBDE-4DBE-9A3E-1BED20DEB544}" srcOrd="0" destOrd="0" presId="urn:microsoft.com/office/officeart/2005/8/layout/process4"/>
    <dgm:cxn modelId="{88042A93-2600-42BB-83C8-6D6F71B1344A}" type="presParOf" srcId="{949DB8A4-1F49-492F-BF2F-F966F9F21E7B}" destId="{C35FD806-AC8C-48B5-9B5C-7DA18978A084}" srcOrd="1" destOrd="0" presId="urn:microsoft.com/office/officeart/2005/8/layout/process4"/>
    <dgm:cxn modelId="{E238F6A4-5669-4385-B348-BD311D1ED89C}" type="presParOf" srcId="{949DB8A4-1F49-492F-BF2F-F966F9F21E7B}" destId="{6BD6371E-DBDE-44DA-AF67-D700FB5353F0}" srcOrd="2" destOrd="0" presId="urn:microsoft.com/office/officeart/2005/8/layout/process4"/>
    <dgm:cxn modelId="{0A8C1257-449C-4522-8D99-DEF58E1428FB}" type="presParOf" srcId="{6BD6371E-DBDE-44DA-AF67-D700FB5353F0}" destId="{FF63229A-2A83-4483-A8A0-DEAE1EFA2238}" srcOrd="0" destOrd="0" presId="urn:microsoft.com/office/officeart/2005/8/layout/process4"/>
    <dgm:cxn modelId="{1582C956-65C8-486B-8BAD-454CD6F11F86}" type="presParOf" srcId="{6BD6371E-DBDE-44DA-AF67-D700FB5353F0}" destId="{8BA938CB-D26F-4A3D-90C6-95A49BDDC20A}" srcOrd="1" destOrd="0" presId="urn:microsoft.com/office/officeart/2005/8/layout/process4"/>
    <dgm:cxn modelId="{4EBEA183-9F17-4AC3-A27C-A28F0F6B0FD9}" type="presParOf" srcId="{6BD6371E-DBDE-44DA-AF67-D700FB5353F0}" destId="{87231543-ABDC-4FB4-8D3F-87E06B878051}" srcOrd="2" destOrd="0" presId="urn:microsoft.com/office/officeart/2005/8/layout/process4"/>
    <dgm:cxn modelId="{30CF9341-823E-4FED-8047-4FC7ADBB17D2}" type="presParOf" srcId="{87231543-ABDC-4FB4-8D3F-87E06B878051}" destId="{E3D6C0D5-1F02-435F-A462-121123388D4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A33B1-53D4-45F3-84B3-637F1A4A0B18}">
      <dsp:nvSpPr>
        <dsp:cNvPr id="0" name=""/>
        <dsp:cNvSpPr/>
      </dsp:nvSpPr>
      <dsp:spPr>
        <a:xfrm>
          <a:off x="0" y="0"/>
          <a:ext cx="8229600" cy="2221706"/>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48CB0-49FE-4BDA-95F3-BB51C4E0AEA0}">
      <dsp:nvSpPr>
        <dsp:cNvPr id="0" name=""/>
        <dsp:cNvSpPr/>
      </dsp:nvSpPr>
      <dsp:spPr>
        <a:xfrm>
          <a:off x="246887" y="296227"/>
          <a:ext cx="2417445" cy="1629251"/>
        </a:xfrm>
        <a:prstGeom prst="roundRect">
          <a:avLst>
            <a:gd name="adj" fmla="val 10000"/>
          </a:avLst>
        </a:prstGeom>
        <a:blipFill>
          <a:blip xmlns:r="http://schemas.openxmlformats.org/officeDocument/2006/relationships" r:embed="rId1"/>
          <a:srcRect/>
          <a:stretch>
            <a:fillRect l="-26000" r="-2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B8B842-115B-4BA4-BE59-9F161025C268}">
      <dsp:nvSpPr>
        <dsp:cNvPr id="0" name=""/>
        <dsp:cNvSpPr/>
      </dsp:nvSpPr>
      <dsp:spPr>
        <a:xfrm rot="10800000">
          <a:off x="246887" y="2221706"/>
          <a:ext cx="2417445" cy="2715418"/>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SV" sz="1400" kern="1200" dirty="0">
              <a:solidFill>
                <a:schemeClr val="tx1"/>
              </a:solidFill>
            </a:rPr>
            <a:t>MISIÓN: Instancia rectora en materia de salud, que garantiza a los habitantes cobertura sanitaria integral</a:t>
          </a:r>
        </a:p>
        <a:p>
          <a:pPr lvl="0" algn="l" defTabSz="622300">
            <a:lnSpc>
              <a:spcPct val="90000"/>
            </a:lnSpc>
            <a:spcBef>
              <a:spcPct val="0"/>
            </a:spcBef>
            <a:spcAft>
              <a:spcPct val="35000"/>
            </a:spcAft>
          </a:pPr>
          <a:endParaRPr lang="es-SV" sz="1400" kern="1200" dirty="0">
            <a:solidFill>
              <a:schemeClr val="tx1"/>
            </a:solidFill>
          </a:endParaRPr>
        </a:p>
        <a:p>
          <a:pPr lvl="0" algn="l" defTabSz="622300">
            <a:lnSpc>
              <a:spcPct val="90000"/>
            </a:lnSpc>
            <a:spcBef>
              <a:spcPct val="0"/>
            </a:spcBef>
            <a:spcAft>
              <a:spcPct val="35000"/>
            </a:spcAft>
          </a:pPr>
          <a:r>
            <a:rPr lang="es-SV" sz="1400" kern="1200" dirty="0">
              <a:solidFill>
                <a:schemeClr val="tx1"/>
              </a:solidFill>
            </a:rPr>
            <a:t>VISIÓN: Rector del Sistema Nacional de Salud y garante de la conservación y restablecimiento sanitario de la población</a:t>
          </a:r>
          <a:endParaRPr lang="es-ES" sz="1400" kern="1200" dirty="0">
            <a:solidFill>
              <a:schemeClr val="tx1"/>
            </a:solidFill>
          </a:endParaRPr>
        </a:p>
      </dsp:txBody>
      <dsp:txXfrm rot="10800000">
        <a:off x="321232" y="2221706"/>
        <a:ext cx="2268755" cy="2641073"/>
      </dsp:txXfrm>
    </dsp:sp>
    <dsp:sp modelId="{DECD1D80-52C2-4220-9FEC-6B3258F8F7A6}">
      <dsp:nvSpPr>
        <dsp:cNvPr id="0" name=""/>
        <dsp:cNvSpPr/>
      </dsp:nvSpPr>
      <dsp:spPr>
        <a:xfrm>
          <a:off x="2906077" y="337594"/>
          <a:ext cx="2417445" cy="1629251"/>
        </a:xfrm>
        <a:prstGeom prst="roundRect">
          <a:avLst>
            <a:gd name="adj" fmla="val 10000"/>
          </a:avLst>
        </a:prstGeom>
        <a:blipFill>
          <a:blip xmlns:r="http://schemas.openxmlformats.org/officeDocument/2006/relationships" r:embed="rId2"/>
          <a:srcRect/>
          <a:stretch>
            <a:fillRect t="-24000" b="-2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6B9C1C-A108-4F82-8A79-DE5666478948}">
      <dsp:nvSpPr>
        <dsp:cNvPr id="0" name=""/>
        <dsp:cNvSpPr/>
      </dsp:nvSpPr>
      <dsp:spPr>
        <a:xfrm rot="10800000">
          <a:off x="2906077" y="2221706"/>
          <a:ext cx="2417445" cy="2715418"/>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SV" sz="1400" kern="1200" dirty="0">
              <a:solidFill>
                <a:schemeClr val="tx1"/>
              </a:solidFill>
            </a:rPr>
            <a:t>FUNDAVIDA pretende realizar actividad complementaria, corresponsabilizándonos como sociedad civil para con la labor del MINSAL en aras de garantizar a la población atención integral y la conservación y restablecimiento en el tema especifico de la salud renal.</a:t>
          </a:r>
          <a:endParaRPr lang="es-ES" sz="1400" kern="1200" dirty="0">
            <a:solidFill>
              <a:schemeClr val="tx1"/>
            </a:solidFill>
          </a:endParaRPr>
        </a:p>
      </dsp:txBody>
      <dsp:txXfrm rot="10800000">
        <a:off x="2980422" y="2221706"/>
        <a:ext cx="2268755" cy="2641073"/>
      </dsp:txXfrm>
    </dsp:sp>
    <dsp:sp modelId="{4B30043B-E99B-4681-8ED7-1DF3E318FC8A}">
      <dsp:nvSpPr>
        <dsp:cNvPr id="0" name=""/>
        <dsp:cNvSpPr/>
      </dsp:nvSpPr>
      <dsp:spPr>
        <a:xfrm>
          <a:off x="5565267" y="296227"/>
          <a:ext cx="2417445" cy="1629251"/>
        </a:xfrm>
        <a:prstGeom prst="roundRect">
          <a:avLst>
            <a:gd name="adj" fmla="val 10000"/>
          </a:avLst>
        </a:prstGeom>
        <a:blipFill>
          <a:blip xmlns:r="http://schemas.openxmlformats.org/officeDocument/2006/relationships" r:embed="rId3"/>
          <a:srcRect/>
          <a:stretch>
            <a:fillRect t="-24000" b="-2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DF5A73-6B03-4839-BD76-162D89670648}">
      <dsp:nvSpPr>
        <dsp:cNvPr id="0" name=""/>
        <dsp:cNvSpPr/>
      </dsp:nvSpPr>
      <dsp:spPr>
        <a:xfrm rot="10800000">
          <a:off x="5565267" y="2221706"/>
          <a:ext cx="2417445" cy="2715418"/>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SV" sz="1400" kern="1200" dirty="0">
              <a:solidFill>
                <a:schemeClr val="tx1"/>
              </a:solidFill>
            </a:rPr>
            <a:t>MISIÓN: </a:t>
          </a:r>
          <a:r>
            <a:rPr lang="es-ES_tradnl" sz="1400" kern="1200" dirty="0">
              <a:solidFill>
                <a:schemeClr val="tx1"/>
              </a:solidFill>
            </a:rPr>
            <a:t>Asistir a los afectados con la enfermedad renal y a la población en general en cuanto a la prevención y tratamiento de dicha enfermedad.</a:t>
          </a:r>
          <a:endParaRPr lang="es-SV" sz="1400" kern="1200" dirty="0">
            <a:solidFill>
              <a:schemeClr val="tx1"/>
            </a:solidFill>
          </a:endParaRPr>
        </a:p>
        <a:p>
          <a:pPr lvl="0" algn="l" defTabSz="622300">
            <a:lnSpc>
              <a:spcPct val="90000"/>
            </a:lnSpc>
            <a:spcBef>
              <a:spcPct val="0"/>
            </a:spcBef>
            <a:spcAft>
              <a:spcPct val="35000"/>
            </a:spcAft>
          </a:pPr>
          <a:r>
            <a:rPr lang="es-SV" sz="1400" kern="1200" dirty="0">
              <a:solidFill>
                <a:schemeClr val="tx1"/>
              </a:solidFill>
            </a:rPr>
            <a:t>VISIÓN: Ser la organización líder en el combate y prevención de las enfermedades renales y sus consecuencias en El Salvador.</a:t>
          </a:r>
          <a:endParaRPr lang="es-ES" sz="1400" kern="1200" dirty="0">
            <a:solidFill>
              <a:schemeClr val="tx1"/>
            </a:solidFill>
          </a:endParaRPr>
        </a:p>
      </dsp:txBody>
      <dsp:txXfrm rot="10800000">
        <a:off x="5639612" y="2221706"/>
        <a:ext cx="2268755" cy="2641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BB364-D7EF-472B-B5B8-FE176D6CD6A3}">
      <dsp:nvSpPr>
        <dsp:cNvPr id="0" name=""/>
        <dsp:cNvSpPr/>
      </dsp:nvSpPr>
      <dsp:spPr>
        <a:xfrm>
          <a:off x="0" y="2979816"/>
          <a:ext cx="8147248" cy="19550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a:solidFill>
                <a:schemeClr val="tx1"/>
              </a:solidFill>
            </a:rPr>
            <a:t>LINEA PROGRAMATICA ASIGNADA</a:t>
          </a:r>
        </a:p>
      </dsp:txBody>
      <dsp:txXfrm>
        <a:off x="0" y="2979816"/>
        <a:ext cx="8147248" cy="1055744"/>
      </dsp:txXfrm>
    </dsp:sp>
    <dsp:sp modelId="{B05FB0B5-EBDE-4DBE-9A3E-1BED20DEB544}">
      <dsp:nvSpPr>
        <dsp:cNvPr id="0" name=""/>
        <dsp:cNvSpPr/>
      </dsp:nvSpPr>
      <dsp:spPr>
        <a:xfrm>
          <a:off x="0" y="3996459"/>
          <a:ext cx="8147248" cy="89933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es-SV" sz="3100" kern="1200" dirty="0"/>
            <a:t>Promoción de la Salud Renal y Prevención del Daño Renal</a:t>
          </a:r>
          <a:endParaRPr lang="es-ES" sz="3100" kern="1200" dirty="0"/>
        </a:p>
      </dsp:txBody>
      <dsp:txXfrm>
        <a:off x="0" y="3996459"/>
        <a:ext cx="8147248" cy="899337"/>
      </dsp:txXfrm>
    </dsp:sp>
    <dsp:sp modelId="{8BA938CB-D26F-4A3D-90C6-95A49BDDC20A}">
      <dsp:nvSpPr>
        <dsp:cNvPr id="0" name=""/>
        <dsp:cNvSpPr/>
      </dsp:nvSpPr>
      <dsp:spPr>
        <a:xfrm rot="10800000">
          <a:off x="0" y="2226"/>
          <a:ext cx="8147248" cy="300691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a:solidFill>
                <a:schemeClr val="tx1"/>
              </a:solidFill>
            </a:rPr>
            <a:t>RECURSOS GUBERNAMENTALES ASIGNADOS</a:t>
          </a:r>
        </a:p>
      </dsp:txBody>
      <dsp:txXfrm rot="-10800000">
        <a:off x="0" y="2226"/>
        <a:ext cx="8147248" cy="1055427"/>
      </dsp:txXfrm>
    </dsp:sp>
    <dsp:sp modelId="{E3D6C0D5-1F02-435F-A462-121123388D46}">
      <dsp:nvSpPr>
        <dsp:cNvPr id="0" name=""/>
        <dsp:cNvSpPr/>
      </dsp:nvSpPr>
      <dsp:spPr>
        <a:xfrm>
          <a:off x="0" y="1057653"/>
          <a:ext cx="8147248" cy="89906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es-ES" sz="3100" kern="1200" dirty="0"/>
            <a:t>$</a:t>
          </a:r>
          <a:r>
            <a:rPr lang="es-ES" sz="3100" kern="1200" dirty="0" smtClean="0"/>
            <a:t>125,000</a:t>
          </a:r>
          <a:endParaRPr lang="es-ES" sz="3100" kern="1200" dirty="0"/>
        </a:p>
      </dsp:txBody>
      <dsp:txXfrm>
        <a:off x="0" y="1057653"/>
        <a:ext cx="8147248" cy="89906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8988257E-0686-4CEC-9B60-2ABA7BF72133}" type="datetimeFigureOut">
              <a:rPr lang="es-SV" smtClean="0"/>
              <a:t>19/2/2019</a:t>
            </a:fld>
            <a:endParaRPr lang="es-SV"/>
          </a:p>
        </p:txBody>
      </p:sp>
      <p:sp>
        <p:nvSpPr>
          <p:cNvPr id="4" name="Marcador de imagen de diapositiva 3"/>
          <p:cNvSpPr>
            <a:spLocks noGrp="1" noRot="1" noChangeAspect="1"/>
          </p:cNvSpPr>
          <p:nvPr>
            <p:ph type="sldImg" idx="2"/>
          </p:nvPr>
        </p:nvSpPr>
        <p:spPr>
          <a:xfrm>
            <a:off x="1428750" y="1111250"/>
            <a:ext cx="4000500" cy="3000375"/>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FD5D021A-D1F1-4E89-990B-F3DACF4617CD}" type="slidenum">
              <a:rPr lang="es-SV" smtClean="0"/>
              <a:t>‹Nº›</a:t>
            </a:fld>
            <a:endParaRPr lang="es-SV"/>
          </a:p>
        </p:txBody>
      </p:sp>
    </p:spTree>
    <p:extLst>
      <p:ext uri="{BB962C8B-B14F-4D97-AF65-F5344CB8AC3E}">
        <p14:creationId xmlns:p14="http://schemas.microsoft.com/office/powerpoint/2010/main" val="336708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631371A0-7623-4C20-856F-7F0242F1DA04}" type="datetimeFigureOut">
              <a:rPr lang="es-SV" smtClean="0"/>
              <a:t>19/2/2019</a:t>
            </a:fld>
            <a:endParaRPr lang="es-SV"/>
          </a:p>
        </p:txBody>
      </p:sp>
      <p:sp>
        <p:nvSpPr>
          <p:cNvPr id="17" name="16 Marcador de pie de página"/>
          <p:cNvSpPr>
            <a:spLocks noGrp="1"/>
          </p:cNvSpPr>
          <p:nvPr>
            <p:ph type="ftr" sz="quarter" idx="11"/>
          </p:nvPr>
        </p:nvSpPr>
        <p:spPr>
          <a:xfrm>
            <a:off x="2898648" y="6355080"/>
            <a:ext cx="3474720" cy="365760"/>
          </a:xfrm>
        </p:spPr>
        <p:txBody>
          <a:bodyPr/>
          <a:lstStyle/>
          <a:p>
            <a:endParaRPr lang="es-SV"/>
          </a:p>
        </p:txBody>
      </p:sp>
      <p:sp>
        <p:nvSpPr>
          <p:cNvPr id="29" name="28 Marcador de número de diapositiva"/>
          <p:cNvSpPr>
            <a:spLocks noGrp="1"/>
          </p:cNvSpPr>
          <p:nvPr>
            <p:ph type="sldNum" sz="quarter" idx="12"/>
          </p:nvPr>
        </p:nvSpPr>
        <p:spPr>
          <a:xfrm>
            <a:off x="1216152" y="6355080"/>
            <a:ext cx="1219200" cy="365760"/>
          </a:xfrm>
        </p:spPr>
        <p:txBody>
          <a:bodyPr/>
          <a:lstStyle/>
          <a:p>
            <a:fld id="{248D3BCD-14B6-4F52-B792-403D794F2F16}" type="slidenum">
              <a:rPr lang="es-SV" smtClean="0"/>
              <a:t>‹Nº›</a:t>
            </a:fld>
            <a:endParaRPr lang="es-SV"/>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31371A0-7623-4C20-856F-7F0242F1DA04}" type="datetimeFigureOut">
              <a:rPr lang="es-SV" smtClean="0"/>
              <a:t>19/2/2019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248D3BCD-14B6-4F52-B792-403D794F2F16}" type="slidenum">
              <a:rPr lang="es-SV" smtClean="0"/>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31371A0-7623-4C20-856F-7F0242F1DA04}" type="datetimeFigureOut">
              <a:rPr lang="es-SV" smtClean="0"/>
              <a:t>19/2/2019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248D3BCD-14B6-4F52-B792-403D794F2F16}" type="slidenum">
              <a:rPr lang="es-SV" smtClean="0"/>
              <a:t>‹Nº›</a:t>
            </a:fld>
            <a:endParaRPr lang="es-SV"/>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31371A0-7623-4C20-856F-7F0242F1DA04}" type="datetimeFigureOut">
              <a:rPr lang="es-SV" smtClean="0"/>
              <a:t>19/2/2019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248D3BCD-14B6-4F52-B792-403D794F2F16}" type="slidenum">
              <a:rPr lang="es-SV" smtClean="0"/>
              <a:t>‹Nº›</a:t>
            </a:fld>
            <a:endParaRPr lang="es-SV"/>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631371A0-7623-4C20-856F-7F0242F1DA04}" type="datetimeFigureOut">
              <a:rPr lang="es-SV" smtClean="0"/>
              <a:t>19/2/2019</a:t>
            </a:fld>
            <a:endParaRPr lang="es-SV"/>
          </a:p>
        </p:txBody>
      </p:sp>
      <p:sp>
        <p:nvSpPr>
          <p:cNvPr id="5" name="4 Marcador de pie de página"/>
          <p:cNvSpPr>
            <a:spLocks noGrp="1"/>
          </p:cNvSpPr>
          <p:nvPr>
            <p:ph type="ftr" sz="quarter" idx="11"/>
          </p:nvPr>
        </p:nvSpPr>
        <p:spPr>
          <a:xfrm>
            <a:off x="2898648" y="6355080"/>
            <a:ext cx="3474720" cy="365760"/>
          </a:xfrm>
        </p:spPr>
        <p:txBody>
          <a:bodyPr/>
          <a:lstStyle/>
          <a:p>
            <a:endParaRPr lang="es-SV"/>
          </a:p>
        </p:txBody>
      </p:sp>
      <p:sp>
        <p:nvSpPr>
          <p:cNvPr id="6" name="5 Marcador de número de diapositiva"/>
          <p:cNvSpPr>
            <a:spLocks noGrp="1"/>
          </p:cNvSpPr>
          <p:nvPr>
            <p:ph type="sldNum" sz="quarter" idx="12"/>
          </p:nvPr>
        </p:nvSpPr>
        <p:spPr>
          <a:xfrm>
            <a:off x="1069848" y="6355080"/>
            <a:ext cx="1520952" cy="365760"/>
          </a:xfrm>
        </p:spPr>
        <p:txBody>
          <a:bodyPr/>
          <a:lstStyle/>
          <a:p>
            <a:fld id="{248D3BCD-14B6-4F52-B792-403D794F2F16}" type="slidenum">
              <a:rPr lang="es-SV" smtClean="0"/>
              <a:t>‹Nº›</a:t>
            </a:fld>
            <a:endParaRPr lang="es-SV"/>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31371A0-7623-4C20-856F-7F0242F1DA04}" type="datetimeFigureOut">
              <a:rPr lang="es-SV" smtClean="0"/>
              <a:t>19/2/2019</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248D3BCD-14B6-4F52-B792-403D794F2F16}" type="slidenum">
              <a:rPr lang="es-SV" smtClean="0"/>
              <a:t>‹Nº›</a:t>
            </a:fld>
            <a:endParaRPr lang="es-SV"/>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631371A0-7623-4C20-856F-7F0242F1DA04}" type="datetimeFigureOut">
              <a:rPr lang="es-SV" smtClean="0"/>
              <a:t>19/2/2019</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248D3BCD-14B6-4F52-B792-403D794F2F16}" type="slidenum">
              <a:rPr lang="es-SV" smtClean="0"/>
              <a:t>‹Nº›</a:t>
            </a:fld>
            <a:endParaRPr lang="es-SV"/>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31371A0-7623-4C20-856F-7F0242F1DA04}" type="datetimeFigureOut">
              <a:rPr lang="es-SV" smtClean="0"/>
              <a:t>19/2/2019</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248D3BCD-14B6-4F52-B792-403D794F2F16}" type="slidenum">
              <a:rPr lang="es-SV" smtClean="0"/>
              <a:t>‹Nº›</a:t>
            </a:fld>
            <a:endParaRPr lang="es-SV"/>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1371A0-7623-4C20-856F-7F0242F1DA04}" type="datetimeFigureOut">
              <a:rPr lang="es-SV" smtClean="0"/>
              <a:t>19/2/2019</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248D3BCD-14B6-4F52-B792-403D794F2F16}" type="slidenum">
              <a:rPr lang="es-SV" smtClean="0"/>
              <a:t>‹Nº›</a:t>
            </a:fld>
            <a:endParaRPr lang="es-SV"/>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631371A0-7623-4C20-856F-7F0242F1DA04}" type="datetimeFigureOut">
              <a:rPr lang="es-SV" smtClean="0"/>
              <a:t>19/2/2019</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248D3BCD-14B6-4F52-B792-403D794F2F16}" type="slidenum">
              <a:rPr lang="es-SV" smtClean="0"/>
              <a:t>‹Nº›</a:t>
            </a:fld>
            <a:endParaRPr lang="es-SV"/>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631371A0-7623-4C20-856F-7F0242F1DA04}" type="datetimeFigureOut">
              <a:rPr lang="es-SV" smtClean="0"/>
              <a:t>19/2/2019</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248D3BCD-14B6-4F52-B792-403D794F2F16}" type="slidenum">
              <a:rPr lang="es-SV" smtClean="0"/>
              <a:t>‹Nº›</a:t>
            </a:fld>
            <a:endParaRPr lang="es-SV"/>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31371A0-7623-4C20-856F-7F0242F1DA04}" type="datetimeFigureOut">
              <a:rPr lang="es-SV" smtClean="0"/>
              <a:t>19/2/2019</a:t>
            </a:fld>
            <a:endParaRPr lang="es-SV"/>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SV"/>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48D3BCD-14B6-4F52-B792-403D794F2F16}" type="slidenum">
              <a:rPr lang="es-SV" smtClean="0"/>
              <a:t>‹Nº›</a:t>
            </a:fld>
            <a:endParaRPr lang="es-SV"/>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29.jp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3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SV" dirty="0"/>
              <a:t>Informe de Rendición de Cuentas</a:t>
            </a:r>
          </a:p>
        </p:txBody>
      </p:sp>
      <p:sp>
        <p:nvSpPr>
          <p:cNvPr id="3" name="2 Subtítulo"/>
          <p:cNvSpPr>
            <a:spLocks noGrp="1"/>
          </p:cNvSpPr>
          <p:nvPr>
            <p:ph type="subTitle" idx="1"/>
          </p:nvPr>
        </p:nvSpPr>
        <p:spPr/>
        <p:txBody>
          <a:bodyPr>
            <a:normAutofit fontScale="47500" lnSpcReduction="20000"/>
          </a:bodyPr>
          <a:lstStyle/>
          <a:p>
            <a:r>
              <a:rPr lang="es-SV" cap="all" dirty="0"/>
              <a:t>Proyecto de Promoción de la salud renal y prevención del daño renal</a:t>
            </a:r>
            <a:br>
              <a:rPr lang="es-SV" cap="all" dirty="0"/>
            </a:br>
            <a:r>
              <a:rPr lang="es-SV" cap="all" dirty="0"/>
              <a:t>“Alternativa preventiva renal</a:t>
            </a:r>
            <a:r>
              <a:rPr lang="es-SV" cap="all" dirty="0" smtClean="0"/>
              <a:t>”</a:t>
            </a:r>
            <a:r>
              <a:rPr lang="es-SV" dirty="0" smtClean="0"/>
              <a:t>)</a:t>
            </a:r>
          </a:p>
          <a:p>
            <a:r>
              <a:rPr lang="es-SV" dirty="0" smtClean="0"/>
              <a:t>PROYECTO EN EJECUCIÓN</a:t>
            </a:r>
            <a:endParaRPr lang="es-SV" dirty="0"/>
          </a:p>
        </p:txBody>
      </p:sp>
      <p:sp>
        <p:nvSpPr>
          <p:cNvPr id="7"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pic>
        <p:nvPicPr>
          <p:cNvPr id="8" name="Imagen 7"/>
          <p:cNvPicPr/>
          <p:nvPr/>
        </p:nvPicPr>
        <p:blipFill rotWithShape="1">
          <a:blip r:embed="rId2">
            <a:extLst>
              <a:ext uri="{28A0092B-C50C-407E-A947-70E740481C1C}">
                <a14:useLocalDpi xmlns:a14="http://schemas.microsoft.com/office/drawing/2010/main" val="0"/>
              </a:ext>
            </a:extLst>
          </a:blip>
          <a:srcRect t="15856"/>
          <a:stretch/>
        </p:blipFill>
        <p:spPr bwMode="auto">
          <a:xfrm>
            <a:off x="3059832" y="332656"/>
            <a:ext cx="3167958" cy="3168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8334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a:t>Árbol de Objetivos</a:t>
            </a:r>
          </a:p>
        </p:txBody>
      </p:sp>
      <p:sp>
        <p:nvSpPr>
          <p:cNvPr id="6" name="25 Rectángulo"/>
          <p:cNvSpPr/>
          <p:nvPr/>
        </p:nvSpPr>
        <p:spPr>
          <a:xfrm flipV="1">
            <a:off x="6049300" y="3619050"/>
            <a:ext cx="45719" cy="1948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24 Rectángulo"/>
          <p:cNvSpPr/>
          <p:nvPr/>
        </p:nvSpPr>
        <p:spPr>
          <a:xfrm flipV="1">
            <a:off x="2090154" y="3619049"/>
            <a:ext cx="46793" cy="22214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23 Rectángulo"/>
          <p:cNvSpPr/>
          <p:nvPr/>
        </p:nvSpPr>
        <p:spPr>
          <a:xfrm flipV="1">
            <a:off x="4319972" y="2075667"/>
            <a:ext cx="43096" cy="1543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Rectángulo"/>
          <p:cNvSpPr/>
          <p:nvPr/>
        </p:nvSpPr>
        <p:spPr>
          <a:xfrm>
            <a:off x="1469165" y="2756846"/>
            <a:ext cx="5758582" cy="630837"/>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b="1" dirty="0"/>
              <a:t>AUMENTADO EL CONOCIMIENTO DE LA ENFERMEDAD RENAL CRONICA Y SUS FACTORES DE RIESGO</a:t>
            </a:r>
          </a:p>
        </p:txBody>
      </p:sp>
      <p:sp>
        <p:nvSpPr>
          <p:cNvPr id="10" name="4 Rectángulo"/>
          <p:cNvSpPr/>
          <p:nvPr/>
        </p:nvSpPr>
        <p:spPr>
          <a:xfrm>
            <a:off x="247388" y="1295320"/>
            <a:ext cx="2375674" cy="7619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Retrasada al demanda de servicios de atención renal en etapa terminal</a:t>
            </a:r>
          </a:p>
        </p:txBody>
      </p:sp>
      <p:sp>
        <p:nvSpPr>
          <p:cNvPr id="11" name="6 Rectángulo"/>
          <p:cNvSpPr/>
          <p:nvPr/>
        </p:nvSpPr>
        <p:spPr>
          <a:xfrm>
            <a:off x="2987824" y="1295320"/>
            <a:ext cx="2722719" cy="7619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Disminuida la incidencia de la ERC y su carga socioeconómica consecuente</a:t>
            </a:r>
          </a:p>
        </p:txBody>
      </p:sp>
      <p:sp>
        <p:nvSpPr>
          <p:cNvPr id="12" name="7 Rectángulo"/>
          <p:cNvSpPr/>
          <p:nvPr/>
        </p:nvSpPr>
        <p:spPr>
          <a:xfrm>
            <a:off x="6016882" y="1295320"/>
            <a:ext cx="2375674" cy="761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Disminuida la mortalidad relacionada a la ERC y sus complicaciones </a:t>
            </a:r>
          </a:p>
        </p:txBody>
      </p:sp>
      <p:sp>
        <p:nvSpPr>
          <p:cNvPr id="13" name="8 Rectángulo"/>
          <p:cNvSpPr/>
          <p:nvPr/>
        </p:nvSpPr>
        <p:spPr>
          <a:xfrm>
            <a:off x="683568" y="3808097"/>
            <a:ext cx="2736304" cy="87332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Aplicadas acciones de prevención de la ERC</a:t>
            </a:r>
          </a:p>
        </p:txBody>
      </p:sp>
      <p:sp>
        <p:nvSpPr>
          <p:cNvPr id="14" name="9 Rectángulo"/>
          <p:cNvSpPr/>
          <p:nvPr/>
        </p:nvSpPr>
        <p:spPr>
          <a:xfrm>
            <a:off x="4658388" y="3808097"/>
            <a:ext cx="2926623" cy="84465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Fortalecida la promoción de la salud renal</a:t>
            </a:r>
          </a:p>
        </p:txBody>
      </p:sp>
      <p:sp>
        <p:nvSpPr>
          <p:cNvPr id="16" name="11 Rectángulo"/>
          <p:cNvSpPr/>
          <p:nvPr/>
        </p:nvSpPr>
        <p:spPr>
          <a:xfrm>
            <a:off x="3709084" y="5932753"/>
            <a:ext cx="2087052" cy="5205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a:solidFill>
                  <a:schemeClr val="tx1"/>
                </a:solidFill>
              </a:rPr>
              <a:t>Flanqueados los Prejuicios Culturales</a:t>
            </a:r>
          </a:p>
        </p:txBody>
      </p:sp>
      <p:sp>
        <p:nvSpPr>
          <p:cNvPr id="17" name="13 Rectángulo"/>
          <p:cNvSpPr/>
          <p:nvPr/>
        </p:nvSpPr>
        <p:spPr>
          <a:xfrm>
            <a:off x="179512" y="5083200"/>
            <a:ext cx="1730848" cy="7940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smtClean="0">
                <a:solidFill>
                  <a:schemeClr val="tx1"/>
                </a:solidFill>
              </a:rPr>
              <a:t>Realizadas acciones de concientización sobre los factores de riesgo de la ERC</a:t>
            </a:r>
            <a:endParaRPr lang="es-SV" sz="1200" dirty="0">
              <a:solidFill>
                <a:schemeClr val="tx1"/>
              </a:solidFill>
            </a:endParaRPr>
          </a:p>
        </p:txBody>
      </p:sp>
      <p:sp>
        <p:nvSpPr>
          <p:cNvPr id="19" name="15 Rectángulo"/>
          <p:cNvSpPr/>
          <p:nvPr/>
        </p:nvSpPr>
        <p:spPr>
          <a:xfrm>
            <a:off x="1435225" y="2404360"/>
            <a:ext cx="5835618" cy="36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0" name="18 Rectángulo"/>
          <p:cNvSpPr/>
          <p:nvPr/>
        </p:nvSpPr>
        <p:spPr>
          <a:xfrm>
            <a:off x="2090154" y="3619053"/>
            <a:ext cx="3992853" cy="36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1" name="19 Rectángulo"/>
          <p:cNvSpPr/>
          <p:nvPr/>
        </p:nvSpPr>
        <p:spPr>
          <a:xfrm>
            <a:off x="994029" y="4833745"/>
            <a:ext cx="2242741" cy="36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2" name="20 Rectángulo"/>
          <p:cNvSpPr/>
          <p:nvPr/>
        </p:nvSpPr>
        <p:spPr>
          <a:xfrm>
            <a:off x="4408370" y="5567058"/>
            <a:ext cx="3017660" cy="554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3" name="21 Rectángulo"/>
          <p:cNvSpPr/>
          <p:nvPr/>
        </p:nvSpPr>
        <p:spPr>
          <a:xfrm flipV="1">
            <a:off x="1426068" y="2057305"/>
            <a:ext cx="43096" cy="3654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4" name="22 Rectángulo"/>
          <p:cNvSpPr/>
          <p:nvPr/>
        </p:nvSpPr>
        <p:spPr>
          <a:xfrm flipV="1">
            <a:off x="7227747" y="2057305"/>
            <a:ext cx="43096" cy="3654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5" name="26 Rectángulo"/>
          <p:cNvSpPr/>
          <p:nvPr/>
        </p:nvSpPr>
        <p:spPr>
          <a:xfrm flipV="1">
            <a:off x="994029" y="4833745"/>
            <a:ext cx="50907" cy="2494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6" name="27 Rectángulo"/>
          <p:cNvSpPr/>
          <p:nvPr/>
        </p:nvSpPr>
        <p:spPr>
          <a:xfrm flipV="1">
            <a:off x="3250919" y="4833745"/>
            <a:ext cx="50907" cy="2494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7" name="28 Rectángulo"/>
          <p:cNvSpPr/>
          <p:nvPr/>
        </p:nvSpPr>
        <p:spPr>
          <a:xfrm flipV="1">
            <a:off x="4396213" y="5567058"/>
            <a:ext cx="43096" cy="3656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8" name="29 Rectángulo"/>
          <p:cNvSpPr/>
          <p:nvPr/>
        </p:nvSpPr>
        <p:spPr>
          <a:xfrm flipH="1" flipV="1">
            <a:off x="7380311" y="5567058"/>
            <a:ext cx="45719" cy="3102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31 Rectángulo"/>
          <p:cNvSpPr/>
          <p:nvPr/>
        </p:nvSpPr>
        <p:spPr>
          <a:xfrm>
            <a:off x="2090154" y="5840547"/>
            <a:ext cx="2297913" cy="36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8" name="14 Rectángulo"/>
          <p:cNvSpPr/>
          <p:nvPr/>
        </p:nvSpPr>
        <p:spPr>
          <a:xfrm>
            <a:off x="2316741" y="4986064"/>
            <a:ext cx="2003231" cy="73331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a:solidFill>
                  <a:schemeClr val="tx1"/>
                </a:solidFill>
              </a:rPr>
              <a:t>Realizadas pruebas que encaminen a la detección temprana de un fallo renal</a:t>
            </a:r>
          </a:p>
        </p:txBody>
      </p:sp>
      <p:sp>
        <p:nvSpPr>
          <p:cNvPr id="15" name="10 Rectángulo"/>
          <p:cNvSpPr/>
          <p:nvPr/>
        </p:nvSpPr>
        <p:spPr>
          <a:xfrm>
            <a:off x="6016882" y="5674752"/>
            <a:ext cx="2489879" cy="11386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solidFill>
                  <a:schemeClr val="tx1"/>
                </a:solidFill>
              </a:rPr>
              <a:t>Aplicadas acciones de fortalecimiento de la educación sanitaria de la población en cuanto a factores de riesgo de la ERC</a:t>
            </a:r>
            <a:endParaRPr lang="es-SV" sz="1400" dirty="0">
              <a:solidFill>
                <a:schemeClr val="tx1"/>
              </a:solidFill>
            </a:endParaRPr>
          </a:p>
        </p:txBody>
      </p:sp>
      <p:sp>
        <p:nvSpPr>
          <p:cNvPr id="30"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257127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SV" dirty="0"/>
              <a:t>Objetivos</a:t>
            </a:r>
          </a:p>
        </p:txBody>
      </p:sp>
      <p:sp>
        <p:nvSpPr>
          <p:cNvPr id="3" name="Marcador de contenido 2"/>
          <p:cNvSpPr>
            <a:spLocks noGrp="1"/>
          </p:cNvSpPr>
          <p:nvPr>
            <p:ph sz="quarter" idx="1"/>
          </p:nvPr>
        </p:nvSpPr>
        <p:spPr>
          <a:xfrm>
            <a:off x="457200" y="1219200"/>
            <a:ext cx="8147248" cy="4937760"/>
          </a:xfrm>
        </p:spPr>
        <p:txBody>
          <a:bodyPr>
            <a:normAutofit lnSpcReduction="10000"/>
          </a:bodyPr>
          <a:lstStyle/>
          <a:p>
            <a:pPr algn="just"/>
            <a:r>
              <a:rPr lang="es-SV" b="1" dirty="0"/>
              <a:t>GENERAL</a:t>
            </a:r>
          </a:p>
          <a:p>
            <a:pPr marL="0" indent="0" algn="just">
              <a:buNone/>
            </a:pPr>
            <a:r>
              <a:rPr lang="es-SV" dirty="0"/>
              <a:t>Aumentar el conocimiento de la Enfermedad Renal Crónica y sus factores de riesgo entre los beneficiarios de la intervención.</a:t>
            </a:r>
          </a:p>
          <a:p>
            <a:pPr algn="just"/>
            <a:endParaRPr lang="es-SV" b="1" dirty="0"/>
          </a:p>
          <a:p>
            <a:pPr algn="just"/>
            <a:r>
              <a:rPr lang="es-SV" b="1" dirty="0"/>
              <a:t>ESPECIFICOS</a:t>
            </a:r>
          </a:p>
          <a:p>
            <a:pPr marL="0" lvl="0" indent="0" algn="just">
              <a:buNone/>
            </a:pPr>
            <a:r>
              <a:rPr lang="es-ES" dirty="0"/>
              <a:t>Aplicar acciones de prevención, concientización, detección temprana y promoción del seguimiento de la ERC y sus factores de riesgo.</a:t>
            </a:r>
            <a:endParaRPr lang="es-SV" dirty="0"/>
          </a:p>
          <a:p>
            <a:pPr marL="0" lvl="0" indent="0" algn="just">
              <a:buNone/>
            </a:pPr>
            <a:r>
              <a:rPr lang="es-ES" dirty="0"/>
              <a:t>Fortalecer la promoción especifica de la salud renal entre los beneficiarios.</a:t>
            </a:r>
            <a:endParaRPr lang="es-SV" dirty="0"/>
          </a:p>
          <a:p>
            <a:pPr marL="0" lvl="0" indent="0" algn="just">
              <a:buNone/>
            </a:pPr>
            <a:r>
              <a:rPr lang="es-SV" dirty="0" smtClean="0"/>
              <a:t> </a:t>
            </a:r>
            <a:endParaRPr lang="es-SV" dirty="0"/>
          </a:p>
          <a:p>
            <a:pPr marL="0" indent="0" algn="just">
              <a:buNone/>
            </a:pPr>
            <a:endParaRPr lang="es-SV" dirty="0"/>
          </a:p>
        </p:txBody>
      </p:sp>
      <p:sp>
        <p:nvSpPr>
          <p:cNvPr id="6"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200336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SV" dirty="0" smtClean="0"/>
              <a:t>Las Acciones del Proyecto</a:t>
            </a:r>
            <a:endParaRPr lang="es-SV" dirty="0"/>
          </a:p>
        </p:txBody>
      </p:sp>
      <p:sp>
        <p:nvSpPr>
          <p:cNvPr id="7"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45419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720623445"/>
              </p:ext>
            </p:extLst>
          </p:nvPr>
        </p:nvGraphicFramePr>
        <p:xfrm>
          <a:off x="457197" y="332657"/>
          <a:ext cx="8229602" cy="6280861"/>
        </p:xfrm>
        <a:graphic>
          <a:graphicData uri="http://schemas.openxmlformats.org/drawingml/2006/table">
            <a:tbl>
              <a:tblPr firstRow="1" bandRow="1">
                <a:tableStyleId>{5C22544A-7EE6-4342-B048-85BDC9FD1C3A}</a:tableStyleId>
              </a:tblPr>
              <a:tblGrid>
                <a:gridCol w="4114801"/>
                <a:gridCol w="4114801"/>
              </a:tblGrid>
              <a:tr h="226652">
                <a:tc>
                  <a:txBody>
                    <a:bodyPr/>
                    <a:lstStyle/>
                    <a:p>
                      <a:pPr algn="just">
                        <a:lnSpc>
                          <a:spcPct val="107000"/>
                        </a:lnSpc>
                        <a:spcAft>
                          <a:spcPts val="800"/>
                        </a:spcAft>
                      </a:pPr>
                      <a:r>
                        <a:rPr lang="es-SV" sz="1400" dirty="0">
                          <a:solidFill>
                            <a:schemeClr val="tx1"/>
                          </a:solidFill>
                          <a:effectLst/>
                        </a:rPr>
                        <a:t>Acción 1:</a:t>
                      </a:r>
                      <a:endParaRPr lang="es-SV"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a:txBody>
                    <a:bodyPr/>
                    <a:lstStyle/>
                    <a:p>
                      <a:pPr algn="just">
                        <a:lnSpc>
                          <a:spcPct val="107000"/>
                        </a:lnSpc>
                        <a:spcAft>
                          <a:spcPts val="800"/>
                        </a:spcAft>
                      </a:pPr>
                      <a:r>
                        <a:rPr lang="es-SV" sz="1400" dirty="0">
                          <a:solidFill>
                            <a:schemeClr val="tx1"/>
                          </a:solidFill>
                          <a:effectLst/>
                        </a:rPr>
                        <a:t>Interacciones Promocionales de Salud Renal</a:t>
                      </a:r>
                      <a:endParaRPr lang="es-SV"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r>
              <a:tr h="234274">
                <a:tc gridSpan="2">
                  <a:txBody>
                    <a:bodyPr/>
                    <a:lstStyle/>
                    <a:p>
                      <a:pPr algn="just">
                        <a:lnSpc>
                          <a:spcPct val="107000"/>
                        </a:lnSpc>
                        <a:spcAft>
                          <a:spcPts val="800"/>
                        </a:spcAft>
                      </a:pPr>
                      <a:r>
                        <a:rPr lang="es-SV" sz="1200" b="1" dirty="0">
                          <a:effectLst/>
                        </a:rPr>
                        <a:t>En que consiste</a:t>
                      </a:r>
                      <a:endParaRPr lang="es-SV"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r h="538367">
                <a:tc gridSpan="2">
                  <a:txBody>
                    <a:bodyPr/>
                    <a:lstStyle/>
                    <a:p>
                      <a:pPr algn="just">
                        <a:lnSpc>
                          <a:spcPct val="107000"/>
                        </a:lnSpc>
                        <a:spcAft>
                          <a:spcPts val="800"/>
                        </a:spcAft>
                      </a:pPr>
                      <a:r>
                        <a:rPr lang="es-SV" sz="1200" dirty="0">
                          <a:effectLst/>
                        </a:rPr>
                        <a:t>Abordaje de beneficiarios mediante el llenado de cuestionarios de factores de riesgo de daño renal, charla informativa para hacer conciencia sobre aspectos básicos de la ERC, problemática relacionada, etc. y entrega de material publicitario preventivo.</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r h="234274">
                <a:tc gridSpan="2">
                  <a:txBody>
                    <a:bodyPr/>
                    <a:lstStyle/>
                    <a:p>
                      <a:pPr algn="just">
                        <a:lnSpc>
                          <a:spcPct val="107000"/>
                        </a:lnSpc>
                        <a:spcAft>
                          <a:spcPts val="800"/>
                        </a:spcAft>
                      </a:pPr>
                      <a:r>
                        <a:rPr lang="es-SV" sz="1200" b="1" dirty="0">
                          <a:effectLst/>
                        </a:rPr>
                        <a:t>Objetivo:</a:t>
                      </a:r>
                      <a:endParaRPr lang="es-SV"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r h="1005137">
                <a:tc gridSpan="2">
                  <a:txBody>
                    <a:bodyPr/>
                    <a:lstStyle/>
                    <a:p>
                      <a:pPr algn="just">
                        <a:lnSpc>
                          <a:spcPct val="107000"/>
                        </a:lnSpc>
                        <a:spcAft>
                          <a:spcPts val="800"/>
                        </a:spcAft>
                      </a:pPr>
                      <a:r>
                        <a:rPr lang="es-SV" sz="1200" dirty="0">
                          <a:effectLst/>
                        </a:rPr>
                        <a:t>Que los beneficiarios tengan la posibilidad de:</a:t>
                      </a:r>
                    </a:p>
                    <a:p>
                      <a:pPr marL="342900" lvl="0" indent="-342900" algn="just">
                        <a:lnSpc>
                          <a:spcPct val="107000"/>
                        </a:lnSpc>
                        <a:spcAft>
                          <a:spcPts val="800"/>
                        </a:spcAft>
                        <a:buFont typeface="Arial" panose="020B0604020202020204" pitchFamily="34" charset="0"/>
                        <a:buChar char="•"/>
                        <a:tabLst>
                          <a:tab pos="457200" algn="l"/>
                        </a:tabLst>
                      </a:pPr>
                      <a:r>
                        <a:rPr lang="es-SV" sz="1200" dirty="0">
                          <a:effectLst/>
                        </a:rPr>
                        <a:t>Conocer sobre Enfermedad Renal Crónica</a:t>
                      </a:r>
                    </a:p>
                    <a:p>
                      <a:pPr marL="342900" lvl="0" indent="-342900" algn="just">
                        <a:lnSpc>
                          <a:spcPct val="107000"/>
                        </a:lnSpc>
                        <a:spcAft>
                          <a:spcPts val="800"/>
                        </a:spcAft>
                        <a:buFont typeface="Arial" panose="020B0604020202020204" pitchFamily="34" charset="0"/>
                        <a:buChar char="•"/>
                        <a:tabLst>
                          <a:tab pos="457200" algn="l"/>
                        </a:tabLst>
                      </a:pPr>
                      <a:r>
                        <a:rPr lang="es-SV" sz="1200" dirty="0">
                          <a:effectLst/>
                        </a:rPr>
                        <a:t>Identificar los factores de riesgo de la ERC</a:t>
                      </a:r>
                    </a:p>
                    <a:p>
                      <a:pPr marL="342900" lvl="0" indent="-342900" algn="just">
                        <a:lnSpc>
                          <a:spcPct val="107000"/>
                        </a:lnSpc>
                        <a:spcAft>
                          <a:spcPts val="800"/>
                        </a:spcAft>
                        <a:buFont typeface="Arial" panose="020B0604020202020204" pitchFamily="34" charset="0"/>
                        <a:buChar char="•"/>
                        <a:tabLst>
                          <a:tab pos="457200" algn="l"/>
                        </a:tabLst>
                      </a:pPr>
                      <a:r>
                        <a:rPr lang="es-SV" sz="1200" dirty="0">
                          <a:effectLst/>
                        </a:rPr>
                        <a:t>Hacer conciencia y reconocer la importancia de la prevención de la ERC. </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r h="234274">
                <a:tc gridSpan="2">
                  <a:txBody>
                    <a:bodyPr/>
                    <a:lstStyle/>
                    <a:p>
                      <a:pPr algn="just">
                        <a:lnSpc>
                          <a:spcPct val="107000"/>
                        </a:lnSpc>
                        <a:spcAft>
                          <a:spcPts val="800"/>
                        </a:spcAft>
                      </a:pPr>
                      <a:r>
                        <a:rPr lang="es-SV" sz="1200" b="1" dirty="0">
                          <a:effectLst/>
                        </a:rPr>
                        <a:t>Metodología: Expositiva-Participativa</a:t>
                      </a:r>
                      <a:endParaRPr lang="es-SV"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r h="1647435">
                <a:tc gridSpan="2">
                  <a:txBody>
                    <a:bodyPr/>
                    <a:lstStyle/>
                    <a:p>
                      <a:pPr marL="342900" lvl="0" indent="-342900" algn="just">
                        <a:lnSpc>
                          <a:spcPct val="107000"/>
                        </a:lnSpc>
                        <a:spcAft>
                          <a:spcPts val="800"/>
                        </a:spcAft>
                        <a:buFont typeface="+mj-lt"/>
                        <a:buAutoNum type="arabicPeriod"/>
                        <a:tabLst>
                          <a:tab pos="457200" algn="l"/>
                        </a:tabLst>
                      </a:pPr>
                      <a:r>
                        <a:rPr lang="es-SV" sz="1200">
                          <a:effectLst/>
                        </a:rPr>
                        <a:t>Bienvenida y presentación del tema “Conozcamos sobre Enfermedad Renal Crónica”</a:t>
                      </a:r>
                    </a:p>
                    <a:p>
                      <a:pPr marL="342900" lvl="0" indent="-342900" algn="just">
                        <a:lnSpc>
                          <a:spcPct val="107000"/>
                        </a:lnSpc>
                        <a:spcAft>
                          <a:spcPts val="800"/>
                        </a:spcAft>
                        <a:buFont typeface="+mj-lt"/>
                        <a:buAutoNum type="arabicPeriod"/>
                        <a:tabLst>
                          <a:tab pos="457200" algn="l"/>
                        </a:tabLst>
                      </a:pPr>
                      <a:r>
                        <a:rPr lang="es-SV" sz="1200">
                          <a:effectLst/>
                        </a:rPr>
                        <a:t>Haga un pequeño diagnóstico (a través del cuestionario de riesgo renal) sobre los conocimientos previos que tienen los beneficiarios sobre ERC.</a:t>
                      </a:r>
                    </a:p>
                    <a:p>
                      <a:pPr marL="342900" lvl="0" indent="-342900" algn="just">
                        <a:lnSpc>
                          <a:spcPct val="107000"/>
                        </a:lnSpc>
                        <a:spcAft>
                          <a:spcPts val="800"/>
                        </a:spcAft>
                        <a:buFont typeface="+mj-lt"/>
                        <a:buAutoNum type="arabicPeriod"/>
                        <a:tabLst>
                          <a:tab pos="457200" algn="l"/>
                        </a:tabLst>
                      </a:pPr>
                      <a:r>
                        <a:rPr lang="es-SV" sz="1200">
                          <a:effectLst/>
                        </a:rPr>
                        <a:t>Desarrolle el tema apoyándose en el material promocional educativo haciendo énfasis en la Definición, Causas, Factores de riesgo y Como podemos prevenir la ERC.</a:t>
                      </a:r>
                    </a:p>
                    <a:p>
                      <a:pPr marL="342900" lvl="0" indent="-342900" algn="just">
                        <a:lnSpc>
                          <a:spcPct val="107000"/>
                        </a:lnSpc>
                        <a:spcAft>
                          <a:spcPts val="800"/>
                        </a:spcAft>
                        <a:buFont typeface="+mj-lt"/>
                        <a:buAutoNum type="arabicPeriod"/>
                        <a:tabLst>
                          <a:tab pos="457200" algn="l"/>
                        </a:tabLst>
                      </a:pPr>
                      <a:r>
                        <a:rPr lang="es-SV" sz="1200">
                          <a:effectLst/>
                        </a:rPr>
                        <a:t>Al finalizar el tema se evaluara la intervención con el apoyo de preguntas generadoras.</a:t>
                      </a:r>
                    </a:p>
                    <a:p>
                      <a:pPr marL="342900" lvl="0" indent="-342900" algn="just">
                        <a:lnSpc>
                          <a:spcPct val="107000"/>
                        </a:lnSpc>
                        <a:spcAft>
                          <a:spcPts val="800"/>
                        </a:spcAft>
                        <a:buFont typeface="+mj-lt"/>
                        <a:buAutoNum type="arabicPeriod"/>
                        <a:tabLst>
                          <a:tab pos="457200" algn="l"/>
                        </a:tabLst>
                      </a:pPr>
                      <a:r>
                        <a:rPr lang="es-SV" sz="1200">
                          <a:effectLst/>
                        </a:rPr>
                        <a:t>Entrega de material promocional preventivo.</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r h="234274">
                <a:tc gridSpan="2">
                  <a:txBody>
                    <a:bodyPr/>
                    <a:lstStyle/>
                    <a:p>
                      <a:pPr algn="just">
                        <a:lnSpc>
                          <a:spcPct val="107000"/>
                        </a:lnSpc>
                        <a:spcAft>
                          <a:spcPts val="800"/>
                        </a:spcAft>
                      </a:pPr>
                      <a:r>
                        <a:rPr lang="es-SV" sz="1200" b="1" dirty="0">
                          <a:effectLst/>
                        </a:rPr>
                        <a:t>Material de apoyo:</a:t>
                      </a:r>
                      <a:endParaRPr lang="es-SV"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r h="450604">
                <a:tc gridSpan="2">
                  <a:txBody>
                    <a:bodyPr/>
                    <a:lstStyle/>
                    <a:p>
                      <a:pPr marL="342900" lvl="0" indent="-342900" algn="just">
                        <a:lnSpc>
                          <a:spcPct val="107000"/>
                        </a:lnSpc>
                        <a:spcAft>
                          <a:spcPts val="800"/>
                        </a:spcAft>
                        <a:buFont typeface="Arial" panose="020B0604020202020204" pitchFamily="34" charset="0"/>
                        <a:buChar char="•"/>
                        <a:tabLst>
                          <a:tab pos="457200" algn="l"/>
                        </a:tabLst>
                      </a:pPr>
                      <a:r>
                        <a:rPr lang="es-SV" sz="1200" dirty="0">
                          <a:effectLst/>
                        </a:rPr>
                        <a:t>Cuestionario de riesgo renal</a:t>
                      </a:r>
                    </a:p>
                    <a:p>
                      <a:pPr marL="342900" lvl="0" indent="-342900" algn="just">
                        <a:lnSpc>
                          <a:spcPct val="107000"/>
                        </a:lnSpc>
                        <a:spcAft>
                          <a:spcPts val="800"/>
                        </a:spcAft>
                        <a:buFont typeface="Arial" panose="020B0604020202020204" pitchFamily="34" charset="0"/>
                        <a:buChar char="•"/>
                        <a:tabLst>
                          <a:tab pos="457200" algn="l"/>
                        </a:tabLst>
                      </a:pPr>
                      <a:r>
                        <a:rPr lang="es-SV" sz="1200" dirty="0">
                          <a:effectLst/>
                        </a:rPr>
                        <a:t>Material promocional educativo </a:t>
                      </a:r>
                      <a:r>
                        <a:rPr lang="es-SV" sz="1200" dirty="0" smtClean="0">
                          <a:effectLst/>
                        </a:rPr>
                        <a:t>(</a:t>
                      </a:r>
                      <a:r>
                        <a:rPr lang="es-SV" sz="1200" dirty="0" err="1" smtClean="0">
                          <a:effectLst/>
                        </a:rPr>
                        <a:t>Flyers</a:t>
                      </a:r>
                      <a:r>
                        <a:rPr lang="es-SV" sz="1200" dirty="0" smtClean="0">
                          <a:effectLst/>
                        </a:rPr>
                        <a:t>, </a:t>
                      </a:r>
                      <a:r>
                        <a:rPr lang="es-SV" sz="1200" dirty="0" err="1" smtClean="0">
                          <a:effectLst/>
                        </a:rPr>
                        <a:t>etc</a:t>
                      </a:r>
                      <a:r>
                        <a:rPr lang="es-SV" sz="1200" dirty="0" smtClean="0">
                          <a:effectLst/>
                        </a:rPr>
                        <a:t>)</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r h="234274">
                <a:tc gridSpan="2">
                  <a:txBody>
                    <a:bodyPr/>
                    <a:lstStyle/>
                    <a:p>
                      <a:pPr algn="just">
                        <a:lnSpc>
                          <a:spcPct val="107000"/>
                        </a:lnSpc>
                        <a:spcAft>
                          <a:spcPts val="800"/>
                        </a:spcAft>
                      </a:pPr>
                      <a:r>
                        <a:rPr lang="es-SV" sz="1200">
                          <a:effectLst/>
                        </a:rPr>
                        <a:t>A quien va dirigido:</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r h="937096">
                <a:tc gridSpan="2">
                  <a:txBody>
                    <a:bodyPr/>
                    <a:lstStyle/>
                    <a:p>
                      <a:pPr algn="just">
                        <a:lnSpc>
                          <a:spcPct val="107000"/>
                        </a:lnSpc>
                        <a:spcAft>
                          <a:spcPts val="800"/>
                        </a:spcAft>
                      </a:pPr>
                      <a:r>
                        <a:rPr lang="es-SV" sz="1200" dirty="0">
                          <a:effectLst/>
                        </a:rPr>
                        <a:t>Mayores de 18 años abordados individualmente por los promotores de salud renal</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4" marR="39824" marT="0" marB="0"/>
                </a:tc>
                <a:tc hMerge="1">
                  <a:txBody>
                    <a:bodyPr/>
                    <a:lstStyle/>
                    <a:p>
                      <a:endParaRPr lang="es-SV"/>
                    </a:p>
                  </a:txBody>
                  <a:tcPr/>
                </a:tc>
              </a:tr>
            </a:tbl>
          </a:graphicData>
        </a:graphic>
      </p:graphicFrame>
      <p:sp>
        <p:nvSpPr>
          <p:cNvPr id="6"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90858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331951220"/>
              </p:ext>
            </p:extLst>
          </p:nvPr>
        </p:nvGraphicFramePr>
        <p:xfrm>
          <a:off x="395536" y="332657"/>
          <a:ext cx="8291264" cy="6127106"/>
        </p:xfrm>
        <a:graphic>
          <a:graphicData uri="http://schemas.openxmlformats.org/drawingml/2006/table">
            <a:tbl>
              <a:tblPr firstRow="1" bandRow="1">
                <a:tableStyleId>{5C22544A-7EE6-4342-B048-85BDC9FD1C3A}</a:tableStyleId>
              </a:tblPr>
              <a:tblGrid>
                <a:gridCol w="4145632"/>
                <a:gridCol w="4145632"/>
              </a:tblGrid>
              <a:tr h="261622">
                <a:tc>
                  <a:txBody>
                    <a:bodyPr/>
                    <a:lstStyle/>
                    <a:p>
                      <a:pPr algn="just">
                        <a:lnSpc>
                          <a:spcPct val="107000"/>
                        </a:lnSpc>
                        <a:spcAft>
                          <a:spcPts val="800"/>
                        </a:spcAft>
                      </a:pPr>
                      <a:r>
                        <a:rPr lang="es-SV" sz="1400" dirty="0">
                          <a:solidFill>
                            <a:schemeClr val="tx1"/>
                          </a:solidFill>
                          <a:effectLst/>
                          <a:latin typeface="+mn-lt"/>
                        </a:rPr>
                        <a:t>Acción 2:</a:t>
                      </a:r>
                      <a:endParaRPr lang="es-SV" sz="1400" dirty="0">
                        <a:solidFill>
                          <a:schemeClr val="tx1"/>
                        </a:solidFill>
                        <a:effectLst/>
                        <a:latin typeface="+mn-lt"/>
                        <a:ea typeface="Calibri" panose="020F0502020204030204" pitchFamily="34" charset="0"/>
                        <a:cs typeface="Times New Roman" panose="02020603050405020304" pitchFamily="18" charset="0"/>
                      </a:endParaRPr>
                    </a:p>
                  </a:txBody>
                  <a:tcPr marL="45558" marR="45558" marT="0" marB="0"/>
                </a:tc>
                <a:tc>
                  <a:txBody>
                    <a:bodyPr/>
                    <a:lstStyle/>
                    <a:p>
                      <a:pPr algn="just">
                        <a:lnSpc>
                          <a:spcPct val="107000"/>
                        </a:lnSpc>
                        <a:spcAft>
                          <a:spcPts val="800"/>
                        </a:spcAft>
                      </a:pPr>
                      <a:r>
                        <a:rPr lang="es-SV" sz="1400" dirty="0">
                          <a:solidFill>
                            <a:schemeClr val="tx1"/>
                          </a:solidFill>
                          <a:effectLst/>
                          <a:latin typeface="+mn-lt"/>
                        </a:rPr>
                        <a:t>Detección de Parámetros de Daño Renal</a:t>
                      </a:r>
                      <a:endParaRPr lang="es-SV" sz="1400" dirty="0">
                        <a:solidFill>
                          <a:schemeClr val="tx1"/>
                        </a:solidFill>
                        <a:effectLst/>
                        <a:latin typeface="+mn-lt"/>
                        <a:ea typeface="Calibri" panose="020F0502020204030204" pitchFamily="34" charset="0"/>
                        <a:cs typeface="Times New Roman" panose="02020603050405020304" pitchFamily="18" charset="0"/>
                      </a:endParaRPr>
                    </a:p>
                  </a:txBody>
                  <a:tcPr marL="45558" marR="45558" marT="0" marB="0"/>
                </a:tc>
              </a:tr>
              <a:tr h="270420">
                <a:tc gridSpan="2">
                  <a:txBody>
                    <a:bodyPr/>
                    <a:lstStyle/>
                    <a:p>
                      <a:pPr algn="just">
                        <a:lnSpc>
                          <a:spcPct val="107000"/>
                        </a:lnSpc>
                        <a:spcAft>
                          <a:spcPts val="800"/>
                        </a:spcAft>
                      </a:pPr>
                      <a:r>
                        <a:rPr lang="es-SV" sz="1200" b="1" dirty="0">
                          <a:effectLst/>
                          <a:latin typeface="+mn-lt"/>
                        </a:rPr>
                        <a:t>En que consiste</a:t>
                      </a:r>
                      <a:endParaRPr lang="es-SV" sz="1200" b="1" dirty="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r h="270420">
                <a:tc gridSpan="2">
                  <a:txBody>
                    <a:bodyPr/>
                    <a:lstStyle/>
                    <a:p>
                      <a:pPr algn="just">
                        <a:lnSpc>
                          <a:spcPct val="107000"/>
                        </a:lnSpc>
                        <a:spcAft>
                          <a:spcPts val="800"/>
                        </a:spcAft>
                      </a:pPr>
                      <a:r>
                        <a:rPr lang="es-SV" sz="1200" dirty="0">
                          <a:effectLst/>
                          <a:latin typeface="+mn-lt"/>
                        </a:rPr>
                        <a:t>Medición técnica de parámetros de factores de riesgo (biológicos) que puedan indicar un daño renal</a:t>
                      </a:r>
                      <a:endParaRPr lang="es-SV" sz="1200" dirty="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r h="270420">
                <a:tc gridSpan="2">
                  <a:txBody>
                    <a:bodyPr/>
                    <a:lstStyle/>
                    <a:p>
                      <a:pPr algn="just">
                        <a:lnSpc>
                          <a:spcPct val="107000"/>
                        </a:lnSpc>
                        <a:spcAft>
                          <a:spcPts val="800"/>
                        </a:spcAft>
                      </a:pPr>
                      <a:r>
                        <a:rPr lang="es-SV" sz="1200" b="1" dirty="0">
                          <a:effectLst/>
                          <a:latin typeface="+mn-lt"/>
                        </a:rPr>
                        <a:t>Objetivo:</a:t>
                      </a:r>
                      <a:endParaRPr lang="es-SV" sz="1200" b="1" dirty="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r h="968748">
                <a:tc gridSpan="2">
                  <a:txBody>
                    <a:bodyPr/>
                    <a:lstStyle/>
                    <a:p>
                      <a:pPr algn="just">
                        <a:lnSpc>
                          <a:spcPct val="107000"/>
                        </a:lnSpc>
                        <a:spcAft>
                          <a:spcPts val="800"/>
                        </a:spcAft>
                      </a:pPr>
                      <a:r>
                        <a:rPr lang="es-SV" sz="1200">
                          <a:effectLst/>
                          <a:latin typeface="+mn-lt"/>
                        </a:rPr>
                        <a:t>Que los beneficiarios tengan la posibilidad de:</a:t>
                      </a:r>
                    </a:p>
                    <a:p>
                      <a:pPr marL="342900" lvl="0" indent="-342900" algn="just">
                        <a:lnSpc>
                          <a:spcPct val="107000"/>
                        </a:lnSpc>
                        <a:spcAft>
                          <a:spcPts val="800"/>
                        </a:spcAft>
                        <a:buFont typeface="Arial" panose="020B0604020202020204" pitchFamily="34" charset="0"/>
                        <a:buChar char="•"/>
                        <a:tabLst>
                          <a:tab pos="457200" algn="l"/>
                        </a:tabLst>
                      </a:pPr>
                      <a:r>
                        <a:rPr lang="es-SV" sz="1200">
                          <a:effectLst/>
                          <a:latin typeface="+mn-lt"/>
                        </a:rPr>
                        <a:t>Conocer la medición de sus parámetros individuales que se constituyen en factores de riesgo de ERC y pueden incluso señalar un daño renal especifico en los beneficiarios para que estos actúen en consecuencia.</a:t>
                      </a:r>
                    </a:p>
                    <a:p>
                      <a:pPr marL="342900" lvl="0" indent="-342900" algn="just">
                        <a:lnSpc>
                          <a:spcPct val="107000"/>
                        </a:lnSpc>
                        <a:spcAft>
                          <a:spcPts val="800"/>
                        </a:spcAft>
                        <a:buFont typeface="Arial" panose="020B0604020202020204" pitchFamily="34" charset="0"/>
                        <a:buChar char="•"/>
                        <a:tabLst>
                          <a:tab pos="457200" algn="l"/>
                        </a:tabLst>
                      </a:pPr>
                      <a:r>
                        <a:rPr lang="es-SV" sz="1200">
                          <a:effectLst/>
                          <a:latin typeface="+mn-lt"/>
                        </a:rPr>
                        <a:t>Conocer los parámetros que deben controlar para evitar un daño renal o el agravamiento del mismo.</a:t>
                      </a:r>
                      <a:endParaRPr lang="es-SV" sz="120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r h="270420">
                <a:tc gridSpan="2">
                  <a:txBody>
                    <a:bodyPr/>
                    <a:lstStyle/>
                    <a:p>
                      <a:pPr algn="just">
                        <a:lnSpc>
                          <a:spcPct val="107000"/>
                        </a:lnSpc>
                        <a:spcAft>
                          <a:spcPts val="800"/>
                        </a:spcAft>
                      </a:pPr>
                      <a:r>
                        <a:rPr lang="es-SV" sz="1200" b="1" dirty="0">
                          <a:effectLst/>
                          <a:latin typeface="+mn-lt"/>
                        </a:rPr>
                        <a:t>Metodología:</a:t>
                      </a:r>
                      <a:endParaRPr lang="es-SV" sz="1200" b="1" dirty="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r h="1021046">
                <a:tc gridSpan="2">
                  <a:txBody>
                    <a:bodyPr/>
                    <a:lstStyle/>
                    <a:p>
                      <a:pPr marL="342900" lvl="0" indent="-342900" algn="just">
                        <a:lnSpc>
                          <a:spcPct val="107000"/>
                        </a:lnSpc>
                        <a:spcAft>
                          <a:spcPts val="800"/>
                        </a:spcAft>
                        <a:buFont typeface="+mj-lt"/>
                        <a:buAutoNum type="arabicPeriod"/>
                        <a:tabLst>
                          <a:tab pos="457200" algn="l"/>
                        </a:tabLst>
                      </a:pPr>
                      <a:r>
                        <a:rPr lang="es-SV" sz="1200">
                          <a:effectLst/>
                          <a:latin typeface="+mn-lt"/>
                        </a:rPr>
                        <a:t>Toma de presión arterial y frecuencia cardiaca</a:t>
                      </a:r>
                    </a:p>
                    <a:p>
                      <a:pPr marL="342900" lvl="0" indent="-342900" algn="just">
                        <a:lnSpc>
                          <a:spcPct val="107000"/>
                        </a:lnSpc>
                        <a:spcAft>
                          <a:spcPts val="800"/>
                        </a:spcAft>
                        <a:buFont typeface="+mj-lt"/>
                        <a:buAutoNum type="arabicPeriod"/>
                        <a:tabLst>
                          <a:tab pos="457200" algn="l"/>
                        </a:tabLst>
                      </a:pPr>
                      <a:r>
                        <a:rPr lang="es-SV" sz="1200">
                          <a:effectLst/>
                          <a:latin typeface="+mn-lt"/>
                        </a:rPr>
                        <a:t>Determinación del peso corporal</a:t>
                      </a:r>
                    </a:p>
                    <a:p>
                      <a:pPr marL="342900" lvl="0" indent="-342900" algn="just">
                        <a:lnSpc>
                          <a:spcPct val="107000"/>
                        </a:lnSpc>
                        <a:spcAft>
                          <a:spcPts val="800"/>
                        </a:spcAft>
                        <a:buFont typeface="+mj-lt"/>
                        <a:buAutoNum type="arabicPeriod"/>
                        <a:tabLst>
                          <a:tab pos="457200" algn="l"/>
                        </a:tabLst>
                      </a:pPr>
                      <a:r>
                        <a:rPr lang="es-SV" sz="1200">
                          <a:effectLst/>
                          <a:latin typeface="+mn-lt"/>
                        </a:rPr>
                        <a:t>Medición de la estatura</a:t>
                      </a:r>
                    </a:p>
                    <a:p>
                      <a:pPr marL="342900" lvl="0" indent="-342900" algn="just">
                        <a:lnSpc>
                          <a:spcPct val="107000"/>
                        </a:lnSpc>
                        <a:spcAft>
                          <a:spcPts val="800"/>
                        </a:spcAft>
                        <a:buFont typeface="+mj-lt"/>
                        <a:buAutoNum type="arabicPeriod"/>
                        <a:tabLst>
                          <a:tab pos="457200" algn="l"/>
                        </a:tabLst>
                      </a:pPr>
                      <a:r>
                        <a:rPr lang="es-SV" sz="1200">
                          <a:effectLst/>
                          <a:latin typeface="+mn-lt"/>
                        </a:rPr>
                        <a:t>Cálculo del Índice de Masa Corporal</a:t>
                      </a:r>
                      <a:endParaRPr lang="es-SV" sz="120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r h="270420">
                <a:tc gridSpan="2">
                  <a:txBody>
                    <a:bodyPr/>
                    <a:lstStyle/>
                    <a:p>
                      <a:pPr algn="just">
                        <a:lnSpc>
                          <a:spcPct val="107000"/>
                        </a:lnSpc>
                        <a:spcAft>
                          <a:spcPts val="800"/>
                        </a:spcAft>
                      </a:pPr>
                      <a:r>
                        <a:rPr lang="es-SV" sz="1200" b="1" dirty="0">
                          <a:effectLst/>
                          <a:latin typeface="+mn-lt"/>
                        </a:rPr>
                        <a:t>Material de apoyo:</a:t>
                      </a:r>
                      <a:endParaRPr lang="es-SV" sz="1200" b="1" dirty="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r h="1021046">
                <a:tc gridSpan="2">
                  <a:txBody>
                    <a:bodyPr/>
                    <a:lstStyle/>
                    <a:p>
                      <a:pPr marL="342900" lvl="0" indent="-342900" algn="just">
                        <a:lnSpc>
                          <a:spcPct val="107000"/>
                        </a:lnSpc>
                        <a:spcAft>
                          <a:spcPts val="800"/>
                        </a:spcAft>
                        <a:buFont typeface="Arial" panose="020B0604020202020204" pitchFamily="34" charset="0"/>
                        <a:buChar char="•"/>
                        <a:tabLst>
                          <a:tab pos="457200" algn="l"/>
                        </a:tabLst>
                      </a:pPr>
                      <a:r>
                        <a:rPr lang="es-SV" sz="1200">
                          <a:effectLst/>
                          <a:latin typeface="+mn-lt"/>
                        </a:rPr>
                        <a:t>Tensiómetro digital</a:t>
                      </a:r>
                    </a:p>
                    <a:p>
                      <a:pPr marL="342900" lvl="0" indent="-342900" algn="just">
                        <a:lnSpc>
                          <a:spcPct val="107000"/>
                        </a:lnSpc>
                        <a:spcAft>
                          <a:spcPts val="800"/>
                        </a:spcAft>
                        <a:buFont typeface="Arial" panose="020B0604020202020204" pitchFamily="34" charset="0"/>
                        <a:buChar char="•"/>
                        <a:tabLst>
                          <a:tab pos="457200" algn="l"/>
                        </a:tabLst>
                      </a:pPr>
                      <a:r>
                        <a:rPr lang="es-SV" sz="1200">
                          <a:effectLst/>
                          <a:latin typeface="+mn-lt"/>
                        </a:rPr>
                        <a:t>Bascula</a:t>
                      </a:r>
                    </a:p>
                    <a:p>
                      <a:pPr marL="342900" lvl="0" indent="-342900" algn="just">
                        <a:lnSpc>
                          <a:spcPct val="107000"/>
                        </a:lnSpc>
                        <a:spcAft>
                          <a:spcPts val="800"/>
                        </a:spcAft>
                        <a:buFont typeface="Arial" panose="020B0604020202020204" pitchFamily="34" charset="0"/>
                        <a:buChar char="•"/>
                        <a:tabLst>
                          <a:tab pos="457200" algn="l"/>
                        </a:tabLst>
                      </a:pPr>
                      <a:r>
                        <a:rPr lang="es-SV" sz="1200">
                          <a:effectLst/>
                          <a:latin typeface="+mn-lt"/>
                        </a:rPr>
                        <a:t>Cinta métrica</a:t>
                      </a:r>
                    </a:p>
                    <a:p>
                      <a:pPr marL="342900" lvl="0" indent="-342900" algn="just">
                        <a:lnSpc>
                          <a:spcPct val="107000"/>
                        </a:lnSpc>
                        <a:spcAft>
                          <a:spcPts val="800"/>
                        </a:spcAft>
                        <a:buFont typeface="Arial" panose="020B0604020202020204" pitchFamily="34" charset="0"/>
                        <a:buChar char="•"/>
                        <a:tabLst>
                          <a:tab pos="457200" algn="l"/>
                        </a:tabLst>
                      </a:pPr>
                      <a:r>
                        <a:rPr lang="es-SV" sz="1200">
                          <a:effectLst/>
                          <a:latin typeface="+mn-lt"/>
                        </a:rPr>
                        <a:t>Calculadora</a:t>
                      </a:r>
                      <a:endParaRPr lang="es-SV" sz="120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r h="270420">
                <a:tc gridSpan="2">
                  <a:txBody>
                    <a:bodyPr/>
                    <a:lstStyle/>
                    <a:p>
                      <a:pPr algn="just">
                        <a:lnSpc>
                          <a:spcPct val="107000"/>
                        </a:lnSpc>
                        <a:spcAft>
                          <a:spcPts val="800"/>
                        </a:spcAft>
                      </a:pPr>
                      <a:r>
                        <a:rPr lang="es-SV" sz="1200" b="1" dirty="0">
                          <a:effectLst/>
                          <a:latin typeface="+mn-lt"/>
                        </a:rPr>
                        <a:t>A quien va dirigido:</a:t>
                      </a:r>
                      <a:endParaRPr lang="es-SV" sz="1200" b="1" dirty="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r h="1081680">
                <a:tc gridSpan="2">
                  <a:txBody>
                    <a:bodyPr/>
                    <a:lstStyle/>
                    <a:p>
                      <a:pPr algn="just">
                        <a:lnSpc>
                          <a:spcPct val="107000"/>
                        </a:lnSpc>
                        <a:spcAft>
                          <a:spcPts val="800"/>
                        </a:spcAft>
                      </a:pPr>
                      <a:r>
                        <a:rPr lang="es-SV" sz="1200" dirty="0">
                          <a:effectLst/>
                          <a:latin typeface="+mn-lt"/>
                        </a:rPr>
                        <a:t>Mayores de 18 años participes de Jornadas de Prevención Renal</a:t>
                      </a:r>
                      <a:endParaRPr lang="es-SV" sz="1200" dirty="0">
                        <a:effectLst/>
                        <a:latin typeface="+mn-lt"/>
                        <a:ea typeface="Calibri" panose="020F0502020204030204" pitchFamily="34" charset="0"/>
                        <a:cs typeface="Times New Roman" panose="02020603050405020304" pitchFamily="18" charset="0"/>
                      </a:endParaRPr>
                    </a:p>
                  </a:txBody>
                  <a:tcPr marL="45558" marR="45558" marT="0" marB="0"/>
                </a:tc>
                <a:tc hMerge="1">
                  <a:txBody>
                    <a:bodyPr/>
                    <a:lstStyle/>
                    <a:p>
                      <a:endParaRPr lang="es-SV"/>
                    </a:p>
                  </a:txBody>
                  <a:tcPr/>
                </a:tc>
              </a:tr>
            </a:tbl>
          </a:graphicData>
        </a:graphic>
      </p:graphicFrame>
    </p:spTree>
    <p:extLst>
      <p:ext uri="{BB962C8B-B14F-4D97-AF65-F5344CB8AC3E}">
        <p14:creationId xmlns:p14="http://schemas.microsoft.com/office/powerpoint/2010/main" val="118944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3790197120"/>
              </p:ext>
            </p:extLst>
          </p:nvPr>
        </p:nvGraphicFramePr>
        <p:xfrm>
          <a:off x="395535" y="332661"/>
          <a:ext cx="8291264" cy="6029704"/>
        </p:xfrm>
        <a:graphic>
          <a:graphicData uri="http://schemas.openxmlformats.org/drawingml/2006/table">
            <a:tbl>
              <a:tblPr firstRow="1" bandRow="1">
                <a:tableStyleId>{5C22544A-7EE6-4342-B048-85BDC9FD1C3A}</a:tableStyleId>
              </a:tblPr>
              <a:tblGrid>
                <a:gridCol w="4145632"/>
                <a:gridCol w="4145632"/>
              </a:tblGrid>
              <a:tr h="147402">
                <a:tc>
                  <a:txBody>
                    <a:bodyPr/>
                    <a:lstStyle/>
                    <a:p>
                      <a:pPr algn="just">
                        <a:lnSpc>
                          <a:spcPct val="107000"/>
                        </a:lnSpc>
                        <a:spcAft>
                          <a:spcPts val="800"/>
                        </a:spcAft>
                      </a:pPr>
                      <a:r>
                        <a:rPr lang="es-SV" sz="1400" dirty="0">
                          <a:solidFill>
                            <a:schemeClr val="tx1"/>
                          </a:solidFill>
                          <a:effectLst/>
                          <a:latin typeface="+mn-lt"/>
                        </a:rPr>
                        <a:t>Acción 3:</a:t>
                      </a:r>
                      <a:endParaRPr lang="es-SV" sz="1400" dirty="0">
                        <a:solidFill>
                          <a:schemeClr val="tx1"/>
                        </a:solidFill>
                        <a:effectLst/>
                        <a:latin typeface="+mn-lt"/>
                        <a:ea typeface="Calibri" panose="020F0502020204030204" pitchFamily="34" charset="0"/>
                        <a:cs typeface="Times New Roman" panose="02020603050405020304" pitchFamily="18" charset="0"/>
                      </a:endParaRPr>
                    </a:p>
                  </a:txBody>
                  <a:tcPr marL="48752" marR="48752" marT="0" marB="0"/>
                </a:tc>
                <a:tc>
                  <a:txBody>
                    <a:bodyPr/>
                    <a:lstStyle/>
                    <a:p>
                      <a:pPr algn="just">
                        <a:lnSpc>
                          <a:spcPct val="107000"/>
                        </a:lnSpc>
                        <a:spcAft>
                          <a:spcPts val="800"/>
                        </a:spcAft>
                      </a:pPr>
                      <a:r>
                        <a:rPr lang="es-SV" sz="1400" dirty="0">
                          <a:solidFill>
                            <a:schemeClr val="tx1"/>
                          </a:solidFill>
                          <a:effectLst/>
                          <a:latin typeface="+mn-lt"/>
                        </a:rPr>
                        <a:t>Análisis de Glicemia</a:t>
                      </a:r>
                      <a:endParaRPr lang="es-SV" sz="1400" dirty="0">
                        <a:solidFill>
                          <a:schemeClr val="tx1"/>
                        </a:solidFill>
                        <a:effectLst/>
                        <a:latin typeface="+mn-lt"/>
                        <a:ea typeface="Calibri" panose="020F0502020204030204" pitchFamily="34" charset="0"/>
                        <a:cs typeface="Times New Roman" panose="02020603050405020304" pitchFamily="18" charset="0"/>
                      </a:endParaRPr>
                    </a:p>
                  </a:txBody>
                  <a:tcPr marL="48752" marR="48752" marT="0" marB="0"/>
                </a:tc>
              </a:tr>
              <a:tr h="304715">
                <a:tc gridSpan="2">
                  <a:txBody>
                    <a:bodyPr/>
                    <a:lstStyle/>
                    <a:p>
                      <a:pPr algn="just">
                        <a:lnSpc>
                          <a:spcPct val="107000"/>
                        </a:lnSpc>
                        <a:spcAft>
                          <a:spcPts val="800"/>
                        </a:spcAft>
                      </a:pPr>
                      <a:r>
                        <a:rPr lang="es-SV" sz="1200" b="1" dirty="0">
                          <a:effectLst/>
                          <a:latin typeface="+mn-lt"/>
                        </a:rPr>
                        <a:t>En que consiste</a:t>
                      </a:r>
                      <a:endParaRPr lang="es-SV" sz="1200" b="1" dirty="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r h="442203">
                <a:tc gridSpan="2">
                  <a:txBody>
                    <a:bodyPr/>
                    <a:lstStyle/>
                    <a:p>
                      <a:pPr algn="just">
                        <a:lnSpc>
                          <a:spcPct val="107000"/>
                        </a:lnSpc>
                        <a:spcAft>
                          <a:spcPts val="800"/>
                        </a:spcAft>
                      </a:pPr>
                      <a:r>
                        <a:rPr lang="es-SV" sz="1200">
                          <a:effectLst/>
                          <a:latin typeface="+mn-lt"/>
                        </a:rPr>
                        <a:t>Medición técnica de glucosa en sangre para determinar un posible trastorno metabólico (diabetes) como parámetro indicador de un eventual daño renal</a:t>
                      </a:r>
                      <a:endParaRPr lang="es-SV" sz="120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r h="304715">
                <a:tc gridSpan="2">
                  <a:txBody>
                    <a:bodyPr/>
                    <a:lstStyle/>
                    <a:p>
                      <a:pPr algn="just">
                        <a:lnSpc>
                          <a:spcPct val="107000"/>
                        </a:lnSpc>
                        <a:spcAft>
                          <a:spcPts val="800"/>
                        </a:spcAft>
                      </a:pPr>
                      <a:r>
                        <a:rPr lang="es-SV" sz="1200" b="1" dirty="0">
                          <a:effectLst/>
                          <a:latin typeface="+mn-lt"/>
                        </a:rPr>
                        <a:t>Finalidad:</a:t>
                      </a:r>
                      <a:endParaRPr lang="es-SV" sz="1200" b="1" dirty="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r h="1819054">
                <a:tc gridSpan="2">
                  <a:txBody>
                    <a:bodyPr/>
                    <a:lstStyle/>
                    <a:p>
                      <a:pPr algn="just">
                        <a:lnSpc>
                          <a:spcPct val="107000"/>
                        </a:lnSpc>
                        <a:spcAft>
                          <a:spcPts val="800"/>
                        </a:spcAft>
                      </a:pPr>
                      <a:r>
                        <a:rPr lang="es-SV" sz="1200" dirty="0">
                          <a:effectLst/>
                          <a:latin typeface="+mn-lt"/>
                        </a:rPr>
                        <a:t>Que los beneficiarios tengan la posibilidad de:</a:t>
                      </a:r>
                    </a:p>
                    <a:p>
                      <a:pPr marL="342900" lvl="0" indent="-342900" algn="just">
                        <a:lnSpc>
                          <a:spcPct val="107000"/>
                        </a:lnSpc>
                        <a:spcAft>
                          <a:spcPts val="800"/>
                        </a:spcAft>
                        <a:buFont typeface="Arial" panose="020B0604020202020204" pitchFamily="34" charset="0"/>
                        <a:buChar char="•"/>
                        <a:tabLst>
                          <a:tab pos="457200" algn="l"/>
                        </a:tabLst>
                      </a:pPr>
                      <a:r>
                        <a:rPr lang="es-SV" sz="1200" dirty="0">
                          <a:effectLst/>
                          <a:latin typeface="+mn-lt"/>
                        </a:rPr>
                        <a:t>Conocer la medición de sus parámetros individuales de glucosa en sangre y actúen en consecuencia</a:t>
                      </a:r>
                    </a:p>
                    <a:p>
                      <a:pPr marL="342900" lvl="0" indent="-342900" algn="just">
                        <a:lnSpc>
                          <a:spcPct val="107000"/>
                        </a:lnSpc>
                        <a:spcAft>
                          <a:spcPts val="800"/>
                        </a:spcAft>
                        <a:buFont typeface="Arial" panose="020B0604020202020204" pitchFamily="34" charset="0"/>
                        <a:buChar char="•"/>
                        <a:tabLst>
                          <a:tab pos="457200" algn="l"/>
                        </a:tabLst>
                      </a:pPr>
                      <a:r>
                        <a:rPr lang="es-SV" sz="1200" dirty="0">
                          <a:effectLst/>
                          <a:latin typeface="+mn-lt"/>
                        </a:rPr>
                        <a:t>Tener conocimiento de un para-diagnóstico de Diabetes o pre-diabetes y actúen en consecuencia para confirmarlo</a:t>
                      </a:r>
                    </a:p>
                    <a:p>
                      <a:pPr marL="342900" lvl="0" indent="-342900" algn="just">
                        <a:lnSpc>
                          <a:spcPct val="107000"/>
                        </a:lnSpc>
                        <a:spcAft>
                          <a:spcPts val="800"/>
                        </a:spcAft>
                        <a:buFont typeface="Arial" panose="020B0604020202020204" pitchFamily="34" charset="0"/>
                        <a:buChar char="•"/>
                        <a:tabLst>
                          <a:tab pos="457200" algn="l"/>
                        </a:tabLst>
                      </a:pPr>
                      <a:r>
                        <a:rPr lang="es-SV" sz="1200" dirty="0">
                          <a:effectLst/>
                          <a:latin typeface="+mn-lt"/>
                        </a:rPr>
                        <a:t>Controlar su diabetes (si ya la padecen) de acuerdo a los resultados obtenidos</a:t>
                      </a:r>
                    </a:p>
                    <a:p>
                      <a:pPr marL="342900" lvl="0" indent="-342900" algn="just">
                        <a:lnSpc>
                          <a:spcPct val="107000"/>
                        </a:lnSpc>
                        <a:spcAft>
                          <a:spcPts val="800"/>
                        </a:spcAft>
                        <a:buFont typeface="Arial" panose="020B0604020202020204" pitchFamily="34" charset="0"/>
                        <a:buChar char="•"/>
                        <a:tabLst>
                          <a:tab pos="457200" algn="l"/>
                        </a:tabLst>
                      </a:pPr>
                      <a:r>
                        <a:rPr lang="es-SV" sz="1200" dirty="0">
                          <a:effectLst/>
                          <a:latin typeface="+mn-lt"/>
                        </a:rPr>
                        <a:t>Conocer la necesidad de controlar los niveles de azúcar para prevenir un posible daño renal</a:t>
                      </a:r>
                      <a:endParaRPr lang="es-SV" sz="1200" dirty="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r h="304715">
                <a:tc gridSpan="2">
                  <a:txBody>
                    <a:bodyPr/>
                    <a:lstStyle/>
                    <a:p>
                      <a:pPr algn="just">
                        <a:lnSpc>
                          <a:spcPct val="107000"/>
                        </a:lnSpc>
                        <a:spcAft>
                          <a:spcPts val="800"/>
                        </a:spcAft>
                      </a:pPr>
                      <a:r>
                        <a:rPr lang="es-SV" sz="1200" b="1" dirty="0">
                          <a:effectLst/>
                          <a:latin typeface="+mn-lt"/>
                        </a:rPr>
                        <a:t>Metodología:</a:t>
                      </a:r>
                      <a:endParaRPr lang="es-SV" sz="1200" b="1" dirty="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r h="304715">
                <a:tc gridSpan="2">
                  <a:txBody>
                    <a:bodyPr/>
                    <a:lstStyle/>
                    <a:p>
                      <a:pPr marL="342900" lvl="0" indent="-342900" algn="just">
                        <a:lnSpc>
                          <a:spcPct val="107000"/>
                        </a:lnSpc>
                        <a:spcAft>
                          <a:spcPts val="800"/>
                        </a:spcAft>
                        <a:buFont typeface="+mj-lt"/>
                        <a:buAutoNum type="arabicPeriod"/>
                        <a:tabLst>
                          <a:tab pos="457200" algn="l"/>
                        </a:tabLst>
                      </a:pPr>
                      <a:r>
                        <a:rPr lang="es-SV" sz="1200">
                          <a:effectLst/>
                          <a:latin typeface="+mn-lt"/>
                        </a:rPr>
                        <a:t>Toma de glucosa en sangre.</a:t>
                      </a:r>
                      <a:endParaRPr lang="es-SV" sz="120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r h="304715">
                <a:tc gridSpan="2">
                  <a:txBody>
                    <a:bodyPr/>
                    <a:lstStyle/>
                    <a:p>
                      <a:pPr algn="just">
                        <a:lnSpc>
                          <a:spcPct val="107000"/>
                        </a:lnSpc>
                        <a:spcAft>
                          <a:spcPts val="800"/>
                        </a:spcAft>
                      </a:pPr>
                      <a:r>
                        <a:rPr lang="es-SV" sz="1200">
                          <a:effectLst/>
                          <a:latin typeface="+mn-lt"/>
                        </a:rPr>
                        <a:t>Material de apoyo:</a:t>
                      </a:r>
                      <a:endParaRPr lang="es-SV" sz="120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r h="411403">
                <a:tc gridSpan="2">
                  <a:txBody>
                    <a:bodyPr/>
                    <a:lstStyle/>
                    <a:p>
                      <a:pPr marL="342900" lvl="0" indent="-342900" algn="just">
                        <a:lnSpc>
                          <a:spcPct val="107000"/>
                        </a:lnSpc>
                        <a:spcAft>
                          <a:spcPts val="800"/>
                        </a:spcAft>
                        <a:buFont typeface="Arial" panose="020B0604020202020204" pitchFamily="34" charset="0"/>
                        <a:buChar char="•"/>
                        <a:tabLst>
                          <a:tab pos="457200" algn="l"/>
                        </a:tabLst>
                      </a:pPr>
                      <a:r>
                        <a:rPr lang="es-SV" sz="1200">
                          <a:effectLst/>
                          <a:latin typeface="+mn-lt"/>
                        </a:rPr>
                        <a:t>Glucómetro digital </a:t>
                      </a:r>
                    </a:p>
                    <a:p>
                      <a:pPr marL="342900" lvl="0" indent="-342900" algn="just">
                        <a:lnSpc>
                          <a:spcPct val="107000"/>
                        </a:lnSpc>
                        <a:spcAft>
                          <a:spcPts val="800"/>
                        </a:spcAft>
                        <a:buFont typeface="Arial" panose="020B0604020202020204" pitchFamily="34" charset="0"/>
                        <a:buChar char="•"/>
                        <a:tabLst>
                          <a:tab pos="457200" algn="l"/>
                        </a:tabLst>
                      </a:pPr>
                      <a:r>
                        <a:rPr lang="es-SV" sz="1200">
                          <a:effectLst/>
                          <a:latin typeface="+mn-lt"/>
                        </a:rPr>
                        <a:t>Tiras radiactivas de glucosa</a:t>
                      </a:r>
                      <a:endParaRPr lang="es-SV" sz="120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r h="304715">
                <a:tc gridSpan="2">
                  <a:txBody>
                    <a:bodyPr/>
                    <a:lstStyle/>
                    <a:p>
                      <a:pPr algn="just">
                        <a:lnSpc>
                          <a:spcPct val="107000"/>
                        </a:lnSpc>
                        <a:spcAft>
                          <a:spcPts val="800"/>
                        </a:spcAft>
                      </a:pPr>
                      <a:r>
                        <a:rPr lang="es-SV" sz="1200">
                          <a:effectLst/>
                          <a:latin typeface="+mn-lt"/>
                        </a:rPr>
                        <a:t>A quien va dirigido:</a:t>
                      </a:r>
                      <a:endParaRPr lang="es-SV" sz="120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r h="1218860">
                <a:tc gridSpan="2">
                  <a:txBody>
                    <a:bodyPr/>
                    <a:lstStyle/>
                    <a:p>
                      <a:pPr algn="just">
                        <a:lnSpc>
                          <a:spcPct val="107000"/>
                        </a:lnSpc>
                        <a:spcAft>
                          <a:spcPts val="800"/>
                        </a:spcAft>
                      </a:pPr>
                      <a:r>
                        <a:rPr lang="es-SV" sz="1200" dirty="0" smtClean="0">
                          <a:effectLst/>
                          <a:latin typeface="+mn-lt"/>
                        </a:rPr>
                        <a:t>Mayores de 18 años participes de Jornadas de Prevención Renal que superen 4 afirmaciones en los formularios de riesgo renal.</a:t>
                      </a:r>
                      <a:endParaRPr lang="es-SV" sz="1200" dirty="0">
                        <a:effectLst/>
                        <a:latin typeface="+mn-lt"/>
                        <a:ea typeface="Calibri" panose="020F0502020204030204" pitchFamily="34" charset="0"/>
                        <a:cs typeface="Times New Roman" panose="02020603050405020304" pitchFamily="18" charset="0"/>
                      </a:endParaRPr>
                    </a:p>
                  </a:txBody>
                  <a:tcPr marL="48752" marR="48752" marT="0" marB="0"/>
                </a:tc>
                <a:tc hMerge="1">
                  <a:txBody>
                    <a:bodyPr/>
                    <a:lstStyle/>
                    <a:p>
                      <a:endParaRPr lang="es-SV"/>
                    </a:p>
                  </a:txBody>
                  <a:tcPr/>
                </a:tc>
              </a:tr>
            </a:tbl>
          </a:graphicData>
        </a:graphic>
      </p:graphicFrame>
    </p:spTree>
    <p:extLst>
      <p:ext uri="{BB962C8B-B14F-4D97-AF65-F5344CB8AC3E}">
        <p14:creationId xmlns:p14="http://schemas.microsoft.com/office/powerpoint/2010/main" val="137816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l="8172" t="2352" r="8347" b="3149"/>
          <a:stretch/>
        </p:blipFill>
        <p:spPr>
          <a:xfrm rot="5400000">
            <a:off x="2267744" y="260648"/>
            <a:ext cx="4608512" cy="6912768"/>
          </a:xfrm>
          <a:prstGeom prst="rect">
            <a:avLst/>
          </a:prstGeom>
        </p:spPr>
      </p:pic>
      <p:sp>
        <p:nvSpPr>
          <p:cNvPr id="5" name="Título 4"/>
          <p:cNvSpPr>
            <a:spLocks noGrp="1"/>
          </p:cNvSpPr>
          <p:nvPr>
            <p:ph type="title"/>
          </p:nvPr>
        </p:nvSpPr>
        <p:spPr/>
        <p:txBody>
          <a:bodyPr>
            <a:noAutofit/>
          </a:bodyPr>
          <a:lstStyle/>
          <a:p>
            <a:r>
              <a:rPr lang="es-SV" sz="2400" dirty="0" smtClean="0"/>
              <a:t>Cuestionario de Riesgo Renal (producto de las interacciones promocionales de la salud renal)</a:t>
            </a:r>
            <a:endParaRPr lang="es-SV" sz="2400" dirty="0"/>
          </a:p>
        </p:txBody>
      </p:sp>
    </p:spTree>
    <p:extLst>
      <p:ext uri="{BB962C8B-B14F-4D97-AF65-F5344CB8AC3E}">
        <p14:creationId xmlns:p14="http://schemas.microsoft.com/office/powerpoint/2010/main" val="346418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Formulario de Riesgo Renal (producto de las Jornadas de Salud Renal)</a:t>
            </a:r>
            <a:endParaRPr lang="es-SV" dirty="0"/>
          </a:p>
        </p:txBody>
      </p:sp>
      <p:pic>
        <p:nvPicPr>
          <p:cNvPr id="5" name="Imagen 4"/>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10800000">
            <a:off x="1043608" y="1340768"/>
            <a:ext cx="6720747" cy="5040560"/>
          </a:xfrm>
          <a:prstGeom prst="rect">
            <a:avLst/>
          </a:prstGeom>
        </p:spPr>
      </p:pic>
    </p:spTree>
    <p:extLst>
      <p:ext uri="{BB962C8B-B14F-4D97-AF65-F5344CB8AC3E}">
        <p14:creationId xmlns:p14="http://schemas.microsoft.com/office/powerpoint/2010/main" val="60685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dirty="0"/>
              <a:t>Gestión Estratégica Institucional</a:t>
            </a:r>
          </a:p>
        </p:txBody>
      </p:sp>
      <p:sp>
        <p:nvSpPr>
          <p:cNvPr id="7"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1612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SV" dirty="0"/>
              <a:t>Filosofías Institucionales y su Relación</a:t>
            </a:r>
          </a:p>
        </p:txBody>
      </p:sp>
      <p:graphicFrame>
        <p:nvGraphicFramePr>
          <p:cNvPr id="2" name="Marcador de contenido 1"/>
          <p:cNvGraphicFramePr>
            <a:graphicFrameLocks noGrp="1"/>
          </p:cNvGraphicFramePr>
          <p:nvPr>
            <p:ph sz="quarter" idx="1"/>
            <p:extLst>
              <p:ext uri="{D42A27DB-BD31-4B8C-83A1-F6EECF244321}">
                <p14:modId xmlns:p14="http://schemas.microsoft.com/office/powerpoint/2010/main" val="1234335215"/>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270637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a:t>Introducción</a:t>
            </a:r>
          </a:p>
        </p:txBody>
      </p:sp>
      <p:sp>
        <p:nvSpPr>
          <p:cNvPr id="3" name="2 Marcador de contenido"/>
          <p:cNvSpPr>
            <a:spLocks noGrp="1"/>
          </p:cNvSpPr>
          <p:nvPr>
            <p:ph sz="quarter" idx="1"/>
          </p:nvPr>
        </p:nvSpPr>
        <p:spPr>
          <a:xfrm>
            <a:off x="323528" y="1219200"/>
            <a:ext cx="8229600" cy="4937760"/>
          </a:xfrm>
        </p:spPr>
        <p:txBody>
          <a:bodyPr>
            <a:normAutofit fontScale="85000" lnSpcReduction="20000"/>
          </a:bodyPr>
          <a:lstStyle/>
          <a:p>
            <a:pPr algn="just"/>
            <a:r>
              <a:rPr lang="es-ES" dirty="0"/>
              <a:t>La Insuficiencia Renal Crónica (IRC) constituye un problema de salud pública cada vez más importante debido a la incidencia y prevalencia crecientes en los últimos años; los cuales necesitan tratamiento crónico permanente, que a su vez requiere de insumos de alto </a:t>
            </a:r>
            <a:r>
              <a:rPr lang="es-ES" dirty="0" smtClean="0"/>
              <a:t>costo. </a:t>
            </a:r>
          </a:p>
          <a:p>
            <a:pPr algn="just"/>
            <a:r>
              <a:rPr lang="es-ES" dirty="0" smtClean="0"/>
              <a:t>La </a:t>
            </a:r>
            <a:r>
              <a:rPr lang="es-ES" dirty="0"/>
              <a:t>prevalencia nacional de ERC es de 12.6% (IC 95%: 11.0-14.4), con predominio en las personas de sexo masculino 17.8% (IC 95%: 15.1-20.8), en el grupo de edad de 60 y más años 34.5% (IC 95%: 30.1-39.3), residentes en el área rural 14.4% (IC 95%: 12.0-17.1) y de la región de salud Oriental 17.7% (IC 95%: </a:t>
            </a:r>
            <a:r>
              <a:rPr lang="es-ES" dirty="0" smtClean="0"/>
              <a:t>14.4-21.5). </a:t>
            </a:r>
          </a:p>
          <a:p>
            <a:pPr algn="just"/>
            <a:r>
              <a:rPr lang="es-ES" dirty="0" smtClean="0"/>
              <a:t>De </a:t>
            </a:r>
            <a:r>
              <a:rPr lang="es-ES" dirty="0"/>
              <a:t>los datos anteriores puede dilucidarse que seguramente hay personas aparentemente sanas que sin embargo sufren enfermedad renal/ daño renal/ insuficiencia renal, pero carecen de diagnóstico, debido a diferentes factores entre los que el más grave y fundamental se presume es el desconocimiento de la misma enfermedad.</a:t>
            </a:r>
            <a:endParaRPr lang="es-SV" dirty="0"/>
          </a:p>
          <a:p>
            <a:pPr algn="just"/>
            <a:endParaRPr lang="es-SV" dirty="0"/>
          </a:p>
        </p:txBody>
      </p:sp>
      <p:sp>
        <p:nvSpPr>
          <p:cNvPr id="7"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968732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dirty="0"/>
              <a:t>Línea programática y asignación de recursos</a:t>
            </a:r>
          </a:p>
        </p:txBody>
      </p:sp>
      <p:graphicFrame>
        <p:nvGraphicFramePr>
          <p:cNvPr id="7" name="Marcador de contenido 6"/>
          <p:cNvGraphicFramePr>
            <a:graphicFrameLocks noGrp="1"/>
          </p:cNvGraphicFramePr>
          <p:nvPr>
            <p:ph sz="quarter" idx="1"/>
            <p:extLst>
              <p:ext uri="{D42A27DB-BD31-4B8C-83A1-F6EECF244321}">
                <p14:modId xmlns:p14="http://schemas.microsoft.com/office/powerpoint/2010/main" val="1205811833"/>
              </p:ext>
            </p:extLst>
          </p:nvPr>
        </p:nvGraphicFramePr>
        <p:xfrm>
          <a:off x="457200" y="1219200"/>
          <a:ext cx="8147248"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269342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SV" dirty="0" smtClean="0"/>
              <a:t>Monitoreo del Proyecto a la Fecha</a:t>
            </a:r>
            <a:endParaRPr lang="es-SV" dirty="0"/>
          </a:p>
        </p:txBody>
      </p:sp>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655952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
        <p:nvSpPr>
          <p:cNvPr id="2" name="Título 1"/>
          <p:cNvSpPr>
            <a:spLocks noGrp="1"/>
          </p:cNvSpPr>
          <p:nvPr>
            <p:ph type="title"/>
          </p:nvPr>
        </p:nvSpPr>
        <p:spPr/>
        <p:txBody>
          <a:bodyPr>
            <a:normAutofit fontScale="90000"/>
          </a:bodyPr>
          <a:lstStyle/>
          <a:p>
            <a:r>
              <a:rPr lang="es-SV" dirty="0" smtClean="0"/>
              <a:t>Jornadas de Salud </a:t>
            </a:r>
            <a:r>
              <a:rPr lang="es-SV" dirty="0"/>
              <a:t>R</a:t>
            </a:r>
            <a:r>
              <a:rPr lang="es-SV" dirty="0" smtClean="0"/>
              <a:t>enal </a:t>
            </a:r>
            <a:br>
              <a:rPr lang="es-SV" dirty="0" smtClean="0"/>
            </a:br>
            <a:r>
              <a:rPr lang="es-SV" dirty="0" smtClean="0"/>
              <a:t>realizadas a la fecha</a:t>
            </a:r>
            <a:endParaRPr lang="es-SV" dirty="0"/>
          </a:p>
        </p:txBody>
      </p:sp>
      <p:graphicFrame>
        <p:nvGraphicFramePr>
          <p:cNvPr id="4" name="Tabla 3"/>
          <p:cNvGraphicFramePr>
            <a:graphicFrameLocks noGrp="1"/>
          </p:cNvGraphicFramePr>
          <p:nvPr>
            <p:extLst>
              <p:ext uri="{D42A27DB-BD31-4B8C-83A1-F6EECF244321}">
                <p14:modId xmlns:p14="http://schemas.microsoft.com/office/powerpoint/2010/main" val="500880162"/>
              </p:ext>
            </p:extLst>
          </p:nvPr>
        </p:nvGraphicFramePr>
        <p:xfrm>
          <a:off x="457200" y="1719580"/>
          <a:ext cx="8075240" cy="3418840"/>
        </p:xfrm>
        <a:graphic>
          <a:graphicData uri="http://schemas.openxmlformats.org/drawingml/2006/table">
            <a:tbl>
              <a:tblPr firstRow="1" bandRow="1">
                <a:tableStyleId>{00A15C55-8517-42AA-B614-E9B94910E393}</a:tableStyleId>
              </a:tblPr>
              <a:tblGrid>
                <a:gridCol w="1615048"/>
                <a:gridCol w="1615048"/>
                <a:gridCol w="1615048"/>
                <a:gridCol w="1615048"/>
                <a:gridCol w="1615048"/>
              </a:tblGrid>
              <a:tr h="370840">
                <a:tc>
                  <a:txBody>
                    <a:bodyPr/>
                    <a:lstStyle/>
                    <a:p>
                      <a:r>
                        <a:rPr lang="es-SV" sz="1600" dirty="0" smtClean="0"/>
                        <a:t>No. de Jornadas previstas</a:t>
                      </a:r>
                      <a:endParaRPr lang="es-SV" sz="1600" dirty="0"/>
                    </a:p>
                  </a:txBody>
                  <a:tcPr/>
                </a:tc>
                <a:tc>
                  <a:txBody>
                    <a:bodyPr/>
                    <a:lstStyle/>
                    <a:p>
                      <a:r>
                        <a:rPr lang="es-SV" sz="1600" dirty="0" smtClean="0"/>
                        <a:t>No. de Jornadas</a:t>
                      </a:r>
                      <a:r>
                        <a:rPr lang="es-SV" sz="1600" baseline="0" dirty="0" smtClean="0"/>
                        <a:t> realizadas</a:t>
                      </a:r>
                      <a:endParaRPr lang="es-SV" sz="1600" dirty="0"/>
                    </a:p>
                  </a:txBody>
                  <a:tcPr/>
                </a:tc>
                <a:tc>
                  <a:txBody>
                    <a:bodyPr/>
                    <a:lstStyle/>
                    <a:p>
                      <a:r>
                        <a:rPr lang="es-SV" sz="1600" dirty="0" smtClean="0"/>
                        <a:t>Beneficiados previstos</a:t>
                      </a:r>
                      <a:endParaRPr lang="es-SV" sz="1600" dirty="0"/>
                    </a:p>
                  </a:txBody>
                  <a:tcPr/>
                </a:tc>
                <a:tc>
                  <a:txBody>
                    <a:bodyPr/>
                    <a:lstStyle/>
                    <a:p>
                      <a:r>
                        <a:rPr lang="es-SV" sz="1600" dirty="0" smtClean="0"/>
                        <a:t>Beneficiados</a:t>
                      </a:r>
                      <a:r>
                        <a:rPr lang="es-SV" sz="1600" baseline="0" dirty="0" smtClean="0"/>
                        <a:t> a la fecha</a:t>
                      </a:r>
                      <a:endParaRPr lang="es-SV" sz="1600" dirty="0"/>
                    </a:p>
                  </a:txBody>
                  <a:tcPr/>
                </a:tc>
                <a:tc>
                  <a:txBody>
                    <a:bodyPr/>
                    <a:lstStyle/>
                    <a:p>
                      <a:r>
                        <a:rPr lang="es-SV" sz="1600" dirty="0" smtClean="0"/>
                        <a:t>Dptos. intervenidos</a:t>
                      </a:r>
                      <a:endParaRPr lang="es-SV" sz="1600" dirty="0"/>
                    </a:p>
                  </a:txBody>
                  <a:tcPr/>
                </a:tc>
              </a:tr>
              <a:tr h="370840">
                <a:tc rowSpan="6">
                  <a:txBody>
                    <a:bodyPr/>
                    <a:lstStyle/>
                    <a:p>
                      <a:pPr algn="ctr"/>
                      <a:endParaRPr lang="es-SV" dirty="0" smtClean="0"/>
                    </a:p>
                    <a:p>
                      <a:pPr algn="ctr"/>
                      <a:endParaRPr lang="es-SV" dirty="0" smtClean="0"/>
                    </a:p>
                    <a:p>
                      <a:pPr algn="ctr"/>
                      <a:endParaRPr lang="es-SV" dirty="0" smtClean="0"/>
                    </a:p>
                    <a:p>
                      <a:pPr algn="ctr"/>
                      <a:r>
                        <a:rPr lang="es-SV" dirty="0" smtClean="0"/>
                        <a:t>50</a:t>
                      </a:r>
                      <a:endParaRPr lang="es-SV" dirty="0"/>
                    </a:p>
                  </a:txBody>
                  <a:tcPr/>
                </a:tc>
                <a:tc rowSpan="6">
                  <a:txBody>
                    <a:bodyPr/>
                    <a:lstStyle/>
                    <a:p>
                      <a:pPr algn="ctr"/>
                      <a:endParaRPr lang="es-SV" dirty="0" smtClean="0"/>
                    </a:p>
                    <a:p>
                      <a:pPr algn="ctr"/>
                      <a:endParaRPr lang="es-SV" dirty="0" smtClean="0"/>
                    </a:p>
                    <a:p>
                      <a:pPr algn="ctr"/>
                      <a:endParaRPr lang="es-SV" dirty="0" smtClean="0"/>
                    </a:p>
                    <a:p>
                      <a:pPr algn="ctr"/>
                      <a:r>
                        <a:rPr lang="es-SV" dirty="0" smtClean="0"/>
                        <a:t>40</a:t>
                      </a:r>
                      <a:endParaRPr lang="es-SV" b="1" dirty="0"/>
                    </a:p>
                  </a:txBody>
                  <a:tcPr/>
                </a:tc>
                <a:tc rowSpan="6">
                  <a:txBody>
                    <a:bodyPr/>
                    <a:lstStyle/>
                    <a:p>
                      <a:pPr algn="ctr"/>
                      <a:endParaRPr lang="es-SV" dirty="0" smtClean="0"/>
                    </a:p>
                    <a:p>
                      <a:pPr algn="ctr"/>
                      <a:endParaRPr lang="es-SV" dirty="0" smtClean="0"/>
                    </a:p>
                    <a:p>
                      <a:pPr algn="ctr"/>
                      <a:endParaRPr lang="es-SV" dirty="0" smtClean="0"/>
                    </a:p>
                    <a:p>
                      <a:pPr algn="ctr"/>
                      <a:r>
                        <a:rPr lang="es-SV" dirty="0" smtClean="0"/>
                        <a:t>5,000</a:t>
                      </a:r>
                      <a:endParaRPr lang="es-SV" dirty="0"/>
                    </a:p>
                  </a:txBody>
                  <a:tcPr/>
                </a:tc>
                <a:tc rowSpan="6">
                  <a:txBody>
                    <a:bodyPr/>
                    <a:lstStyle/>
                    <a:p>
                      <a:pPr algn="ctr"/>
                      <a:endParaRPr lang="es-SV" dirty="0" smtClean="0"/>
                    </a:p>
                    <a:p>
                      <a:pPr algn="ctr"/>
                      <a:endParaRPr lang="es-SV" dirty="0" smtClean="0"/>
                    </a:p>
                    <a:p>
                      <a:pPr algn="ctr"/>
                      <a:endParaRPr lang="es-SV" dirty="0" smtClean="0"/>
                    </a:p>
                    <a:p>
                      <a:pPr algn="ctr"/>
                      <a:r>
                        <a:rPr lang="es-SV" dirty="0" smtClean="0"/>
                        <a:t>4,753</a:t>
                      </a:r>
                      <a:endParaRPr lang="es-SV" b="1" dirty="0"/>
                    </a:p>
                  </a:txBody>
                  <a:tcPr/>
                </a:tc>
                <a:tc>
                  <a:txBody>
                    <a:bodyPr/>
                    <a:lstStyle/>
                    <a:p>
                      <a:r>
                        <a:rPr lang="es-SV" dirty="0" smtClean="0"/>
                        <a:t>San Salvador</a:t>
                      </a:r>
                      <a:endParaRPr lang="es-SV" dirty="0"/>
                    </a:p>
                  </a:txBody>
                  <a:tcPr/>
                </a:tc>
              </a:tr>
              <a:tr h="370840">
                <a:tc vMerge="1">
                  <a:txBody>
                    <a:bodyPr/>
                    <a:lstStyle/>
                    <a:p>
                      <a:endParaRPr lang="es-SV" dirty="0"/>
                    </a:p>
                  </a:txBody>
                  <a:tcPr/>
                </a:tc>
                <a:tc vMerge="1">
                  <a:txBody>
                    <a:bodyPr/>
                    <a:lstStyle/>
                    <a:p>
                      <a:endParaRPr lang="es-SV"/>
                    </a:p>
                  </a:txBody>
                  <a:tcPr/>
                </a:tc>
                <a:tc vMerge="1">
                  <a:txBody>
                    <a:bodyPr/>
                    <a:lstStyle/>
                    <a:p>
                      <a:endParaRPr lang="es-SV"/>
                    </a:p>
                  </a:txBody>
                  <a:tcPr/>
                </a:tc>
                <a:tc vMerge="1">
                  <a:txBody>
                    <a:bodyPr/>
                    <a:lstStyle/>
                    <a:p>
                      <a:endParaRPr lang="es-SV" dirty="0"/>
                    </a:p>
                  </a:txBody>
                  <a:tcPr/>
                </a:tc>
                <a:tc>
                  <a:txBody>
                    <a:bodyPr/>
                    <a:lstStyle/>
                    <a:p>
                      <a:r>
                        <a:rPr lang="es-SV" dirty="0" smtClean="0"/>
                        <a:t>San Miguel</a:t>
                      </a:r>
                      <a:endParaRPr lang="es-SV" dirty="0"/>
                    </a:p>
                  </a:txBody>
                  <a:tcPr/>
                </a:tc>
              </a:tr>
              <a:tr h="370840">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dirty="0"/>
                    </a:p>
                  </a:txBody>
                  <a:tcPr/>
                </a:tc>
                <a:tc>
                  <a:txBody>
                    <a:bodyPr/>
                    <a:lstStyle/>
                    <a:p>
                      <a:r>
                        <a:rPr lang="es-SV" dirty="0" smtClean="0"/>
                        <a:t>Santa Ana</a:t>
                      </a:r>
                      <a:endParaRPr lang="es-SV" dirty="0"/>
                    </a:p>
                  </a:txBody>
                  <a:tcPr/>
                </a:tc>
              </a:tr>
              <a:tr h="370840">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dirty="0"/>
                    </a:p>
                  </a:txBody>
                  <a:tcPr/>
                </a:tc>
                <a:tc>
                  <a:txBody>
                    <a:bodyPr/>
                    <a:lstStyle/>
                    <a:p>
                      <a:r>
                        <a:rPr lang="es-SV" dirty="0" smtClean="0"/>
                        <a:t>Chalatenango</a:t>
                      </a:r>
                      <a:endParaRPr lang="es-SV" dirty="0"/>
                    </a:p>
                  </a:txBody>
                  <a:tcPr/>
                </a:tc>
              </a:tr>
              <a:tr h="370840">
                <a:tc v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dirty="0"/>
                    </a:p>
                  </a:txBody>
                  <a:tcPr/>
                </a:tc>
                <a:tc>
                  <a:txBody>
                    <a:bodyPr/>
                    <a:lstStyle/>
                    <a:p>
                      <a:r>
                        <a:rPr lang="es-SV" dirty="0" smtClean="0"/>
                        <a:t>La</a:t>
                      </a:r>
                      <a:r>
                        <a:rPr lang="es-SV" baseline="0" dirty="0" smtClean="0"/>
                        <a:t> Paz</a:t>
                      </a:r>
                      <a:endParaRPr lang="es-SV" dirty="0"/>
                    </a:p>
                  </a:txBody>
                  <a:tcPr/>
                </a:tc>
              </a:tr>
              <a:tr h="370840">
                <a:tc vMerge="1">
                  <a:txBody>
                    <a:bodyPr/>
                    <a:lstStyle/>
                    <a:p>
                      <a:endParaRPr lang="es-SV" dirty="0"/>
                    </a:p>
                  </a:txBody>
                  <a:tcPr/>
                </a:tc>
                <a:tc vMerge="1">
                  <a:txBody>
                    <a:bodyPr/>
                    <a:lstStyle/>
                    <a:p>
                      <a:endParaRPr lang="es-SV" dirty="0"/>
                    </a:p>
                  </a:txBody>
                  <a:tcPr/>
                </a:tc>
                <a:tc vMerge="1">
                  <a:txBody>
                    <a:bodyPr/>
                    <a:lstStyle/>
                    <a:p>
                      <a:endParaRPr lang="es-SV" dirty="0"/>
                    </a:p>
                  </a:txBody>
                  <a:tcPr/>
                </a:tc>
                <a:tc vMerge="1">
                  <a:txBody>
                    <a:bodyPr/>
                    <a:lstStyle/>
                    <a:p>
                      <a:endParaRPr lang="es-SV" dirty="0"/>
                    </a:p>
                  </a:txBody>
                  <a:tcPr/>
                </a:tc>
                <a:tc>
                  <a:txBody>
                    <a:bodyPr/>
                    <a:lstStyle/>
                    <a:p>
                      <a:r>
                        <a:rPr lang="es-SV" dirty="0" smtClean="0"/>
                        <a:t>La Libertad</a:t>
                      </a:r>
                      <a:endParaRPr lang="es-SV" dirty="0"/>
                    </a:p>
                  </a:txBody>
                  <a:tcPr/>
                </a:tc>
              </a:tr>
              <a:tr h="370840">
                <a:tc gridSpan="4">
                  <a:txBody>
                    <a:bodyPr/>
                    <a:lstStyle/>
                    <a:p>
                      <a:pPr algn="r"/>
                      <a:r>
                        <a:rPr lang="es-SV" dirty="0" smtClean="0"/>
                        <a:t>Total:</a:t>
                      </a:r>
                      <a:endParaRPr lang="es-SV" dirty="0"/>
                    </a:p>
                  </a:txBody>
                  <a:tcPr/>
                </a:tc>
                <a:tc hMerge="1">
                  <a:txBody>
                    <a:bodyPr/>
                    <a:lstStyle/>
                    <a:p>
                      <a:endParaRPr lang="es-SV"/>
                    </a:p>
                  </a:txBody>
                  <a:tcPr/>
                </a:tc>
                <a:tc hMerge="1">
                  <a:txBody>
                    <a:bodyPr/>
                    <a:lstStyle/>
                    <a:p>
                      <a:endParaRPr lang="es-SV" dirty="0"/>
                    </a:p>
                  </a:txBody>
                  <a:tcPr/>
                </a:tc>
                <a:tc hMerge="1">
                  <a:txBody>
                    <a:bodyPr/>
                    <a:lstStyle/>
                    <a:p>
                      <a:endParaRPr lang="es-SV" dirty="0"/>
                    </a:p>
                  </a:txBody>
                  <a:tcPr/>
                </a:tc>
                <a:tc>
                  <a:txBody>
                    <a:bodyPr/>
                    <a:lstStyle/>
                    <a:p>
                      <a:pPr algn="ctr"/>
                      <a:r>
                        <a:rPr lang="es-SV" dirty="0" smtClean="0"/>
                        <a:t>6 Dptos.</a:t>
                      </a:r>
                      <a:endParaRPr lang="es-SV" dirty="0"/>
                    </a:p>
                  </a:txBody>
                  <a:tcPr/>
                </a:tc>
              </a:tr>
            </a:tbl>
          </a:graphicData>
        </a:graphic>
      </p:graphicFrame>
    </p:spTree>
    <p:extLst>
      <p:ext uri="{BB962C8B-B14F-4D97-AF65-F5344CB8AC3E}">
        <p14:creationId xmlns:p14="http://schemas.microsoft.com/office/powerpoint/2010/main" val="2149593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dirty="0"/>
              <a:t>Metas y Resultados </a:t>
            </a:r>
            <a:r>
              <a:rPr lang="es-SV" dirty="0" smtClean="0"/>
              <a:t>Alcanzados a la Fecha</a:t>
            </a:r>
            <a:endParaRPr lang="es-SV" dirty="0"/>
          </a:p>
        </p:txBody>
      </p:sp>
      <p:sp>
        <p:nvSpPr>
          <p:cNvPr id="6"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2349643156"/>
              </p:ext>
            </p:extLst>
          </p:nvPr>
        </p:nvGraphicFramePr>
        <p:xfrm>
          <a:off x="251520" y="2060848"/>
          <a:ext cx="8229599" cy="2935353"/>
        </p:xfrm>
        <a:graphic>
          <a:graphicData uri="http://schemas.openxmlformats.org/drawingml/2006/table">
            <a:tbl>
              <a:tblPr firstRow="1" bandRow="1">
                <a:tableStyleId>{616DA210-FB5B-4158-B5E0-FEB733F419BA}</a:tableStyleId>
              </a:tblPr>
              <a:tblGrid>
                <a:gridCol w="1584176"/>
                <a:gridCol w="3024336"/>
                <a:gridCol w="3621087"/>
              </a:tblGrid>
              <a:tr h="165100">
                <a:tc>
                  <a:txBody>
                    <a:bodyPr/>
                    <a:lstStyle/>
                    <a:p>
                      <a:pPr algn="ctr">
                        <a:lnSpc>
                          <a:spcPct val="107000"/>
                        </a:lnSpc>
                        <a:spcAft>
                          <a:spcPts val="0"/>
                        </a:spcAft>
                      </a:pPr>
                      <a:r>
                        <a:rPr lang="es-SV" sz="1600" i="1" dirty="0" smtClean="0">
                          <a:effectLst/>
                        </a:rPr>
                        <a:t>Acciones</a:t>
                      </a:r>
                    </a:p>
                    <a:p>
                      <a:pPr algn="ctr">
                        <a:lnSpc>
                          <a:spcPct val="107000"/>
                        </a:lnSpc>
                        <a:spcAft>
                          <a:spcPts val="0"/>
                        </a:spcAft>
                      </a:pPr>
                      <a:endParaRPr lang="es-SV"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600" i="1">
                          <a:effectLst/>
                        </a:rPr>
                        <a:t>Metas  Previstas</a:t>
                      </a:r>
                      <a:endParaRPr lang="es-SV" sz="20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SV" sz="1600" i="1" dirty="0">
                          <a:effectLst/>
                        </a:rPr>
                        <a:t>Metas a la Fecha</a:t>
                      </a:r>
                      <a:endParaRPr lang="es-SV"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6575">
                <a:tc>
                  <a:txBody>
                    <a:bodyPr/>
                    <a:lstStyle/>
                    <a:p>
                      <a:pPr algn="l">
                        <a:lnSpc>
                          <a:spcPct val="107000"/>
                        </a:lnSpc>
                        <a:spcAft>
                          <a:spcPts val="0"/>
                        </a:spcAft>
                      </a:pPr>
                      <a:r>
                        <a:rPr lang="es-SV" sz="1600">
                          <a:effectLst/>
                        </a:rPr>
                        <a:t>Interacciones Promocionales de Salud Renal</a:t>
                      </a:r>
                      <a:endParaRPr lang="es-S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s-SV" sz="1600" dirty="0" smtClean="0">
                        <a:effectLst/>
                      </a:endParaRPr>
                    </a:p>
                    <a:p>
                      <a:pPr algn="just">
                        <a:lnSpc>
                          <a:spcPct val="107000"/>
                        </a:lnSpc>
                        <a:spcAft>
                          <a:spcPts val="0"/>
                        </a:spcAft>
                      </a:pPr>
                      <a:r>
                        <a:rPr lang="es-SV" sz="1600" dirty="0" smtClean="0">
                          <a:effectLst/>
                        </a:rPr>
                        <a:t>10,000 </a:t>
                      </a:r>
                      <a:r>
                        <a:rPr lang="es-SV" sz="1600" dirty="0">
                          <a:effectLst/>
                        </a:rPr>
                        <a:t>Beneficiarios al finalizar el proyecto</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s-SV" sz="1600" b="1" dirty="0" smtClean="0">
                        <a:effectLst/>
                      </a:endParaRPr>
                    </a:p>
                    <a:p>
                      <a:pPr algn="just">
                        <a:lnSpc>
                          <a:spcPct val="107000"/>
                        </a:lnSpc>
                        <a:spcAft>
                          <a:spcPts val="0"/>
                        </a:spcAft>
                      </a:pPr>
                      <a:r>
                        <a:rPr lang="es-SV" sz="1600" b="1" dirty="0" smtClean="0">
                          <a:effectLst/>
                        </a:rPr>
                        <a:t>9,439 </a:t>
                      </a:r>
                      <a:r>
                        <a:rPr lang="es-SV" sz="1600" b="1" dirty="0">
                          <a:effectLst/>
                        </a:rPr>
                        <a:t>Beneficiados a la fecha</a:t>
                      </a:r>
                      <a:endParaRPr lang="es-S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285">
                <a:tc>
                  <a:txBody>
                    <a:bodyPr/>
                    <a:lstStyle/>
                    <a:p>
                      <a:pPr algn="l">
                        <a:lnSpc>
                          <a:spcPct val="107000"/>
                        </a:lnSpc>
                        <a:spcAft>
                          <a:spcPts val="0"/>
                        </a:spcAft>
                      </a:pPr>
                      <a:r>
                        <a:rPr lang="es-SV" sz="1600">
                          <a:effectLst/>
                        </a:rPr>
                        <a:t>Detección de Parámetros de Daño Renal</a:t>
                      </a:r>
                      <a:endParaRPr lang="es-S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s-SV" sz="1600" dirty="0" smtClean="0">
                        <a:effectLst/>
                      </a:endParaRPr>
                    </a:p>
                    <a:p>
                      <a:pPr algn="just">
                        <a:lnSpc>
                          <a:spcPct val="107000"/>
                        </a:lnSpc>
                        <a:spcAft>
                          <a:spcPts val="0"/>
                        </a:spcAft>
                      </a:pPr>
                      <a:r>
                        <a:rPr lang="es-SV" sz="1600" dirty="0" smtClean="0">
                          <a:effectLst/>
                        </a:rPr>
                        <a:t>5,000 </a:t>
                      </a:r>
                      <a:r>
                        <a:rPr lang="es-SV" sz="1600" dirty="0">
                          <a:effectLst/>
                        </a:rPr>
                        <a:t>Beneficiarios al finalizar el proyecto</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s-SV" sz="1600" b="1" dirty="0" smtClean="0">
                        <a:effectLst/>
                      </a:endParaRPr>
                    </a:p>
                    <a:p>
                      <a:pPr algn="just">
                        <a:lnSpc>
                          <a:spcPct val="107000"/>
                        </a:lnSpc>
                        <a:spcAft>
                          <a:spcPts val="0"/>
                        </a:spcAft>
                      </a:pPr>
                      <a:r>
                        <a:rPr lang="es-SV" sz="1600" b="1" dirty="0" smtClean="0">
                          <a:effectLst/>
                        </a:rPr>
                        <a:t>4,753 </a:t>
                      </a:r>
                      <a:r>
                        <a:rPr lang="es-SV" sz="1600" b="1" dirty="0">
                          <a:effectLst/>
                        </a:rPr>
                        <a:t>Beneficiados a la fecha</a:t>
                      </a:r>
                      <a:endParaRPr lang="es-S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0705">
                <a:tc>
                  <a:txBody>
                    <a:bodyPr/>
                    <a:lstStyle/>
                    <a:p>
                      <a:pPr algn="l">
                        <a:lnSpc>
                          <a:spcPct val="107000"/>
                        </a:lnSpc>
                        <a:spcAft>
                          <a:spcPts val="0"/>
                        </a:spcAft>
                      </a:pPr>
                      <a:r>
                        <a:rPr lang="es-SV" sz="1600" dirty="0">
                          <a:effectLst/>
                        </a:rPr>
                        <a:t>Medición de Glucosa en Sangre</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s-SV" sz="1600" dirty="0" smtClean="0">
                        <a:effectLst/>
                      </a:endParaRPr>
                    </a:p>
                    <a:p>
                      <a:pPr algn="just">
                        <a:lnSpc>
                          <a:spcPct val="107000"/>
                        </a:lnSpc>
                        <a:spcAft>
                          <a:spcPts val="0"/>
                        </a:spcAft>
                      </a:pPr>
                      <a:r>
                        <a:rPr lang="es-SV" sz="1600" dirty="0" smtClean="0">
                          <a:effectLst/>
                        </a:rPr>
                        <a:t>No </a:t>
                      </a:r>
                      <a:r>
                        <a:rPr lang="es-SV" sz="1600" dirty="0">
                          <a:effectLst/>
                        </a:rPr>
                        <a:t>aplica</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s-SV" sz="1600" b="1" dirty="0" smtClean="0">
                        <a:effectLst/>
                      </a:endParaRPr>
                    </a:p>
                    <a:p>
                      <a:pPr algn="just">
                        <a:lnSpc>
                          <a:spcPct val="107000"/>
                        </a:lnSpc>
                        <a:spcAft>
                          <a:spcPts val="0"/>
                        </a:spcAft>
                      </a:pPr>
                      <a:r>
                        <a:rPr lang="es-SV" sz="1600" b="1" dirty="0" smtClean="0">
                          <a:effectLst/>
                        </a:rPr>
                        <a:t>2,945 Beneficiados  </a:t>
                      </a:r>
                      <a:r>
                        <a:rPr lang="es-SV" sz="1600" b="1" dirty="0">
                          <a:effectLst/>
                        </a:rPr>
                        <a:t>a la fecha</a:t>
                      </a:r>
                      <a:endParaRPr lang="es-S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80047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SV" dirty="0"/>
              <a:t>Matriz de Acciones </a:t>
            </a:r>
          </a:p>
        </p:txBody>
      </p:sp>
      <p:graphicFrame>
        <p:nvGraphicFramePr>
          <p:cNvPr id="4" name="Tabla 3"/>
          <p:cNvGraphicFramePr>
            <a:graphicFrameLocks noGrp="1"/>
          </p:cNvGraphicFramePr>
          <p:nvPr>
            <p:extLst>
              <p:ext uri="{D42A27DB-BD31-4B8C-83A1-F6EECF244321}">
                <p14:modId xmlns:p14="http://schemas.microsoft.com/office/powerpoint/2010/main" val="2808685266"/>
              </p:ext>
            </p:extLst>
          </p:nvPr>
        </p:nvGraphicFramePr>
        <p:xfrm>
          <a:off x="230833" y="1227656"/>
          <a:ext cx="8229599" cy="5375529"/>
        </p:xfrm>
        <a:graphic>
          <a:graphicData uri="http://schemas.openxmlformats.org/drawingml/2006/table">
            <a:tbl>
              <a:tblPr firstRow="1" firstCol="1" bandRow="1">
                <a:tableStyleId>{69C7853C-536D-4A76-A0AE-DD22124D55A5}</a:tableStyleId>
              </a:tblPr>
              <a:tblGrid>
                <a:gridCol w="3045023">
                  <a:extLst>
                    <a:ext uri="{9D8B030D-6E8A-4147-A177-3AD203B41FA5}">
                      <a16:colId xmlns="" xmlns:a16="http://schemas.microsoft.com/office/drawing/2014/main" val="3266829986"/>
                    </a:ext>
                  </a:extLst>
                </a:gridCol>
                <a:gridCol w="1224136">
                  <a:extLst>
                    <a:ext uri="{9D8B030D-6E8A-4147-A177-3AD203B41FA5}">
                      <a16:colId xmlns="" xmlns:a16="http://schemas.microsoft.com/office/drawing/2014/main" val="4009991082"/>
                    </a:ext>
                  </a:extLst>
                </a:gridCol>
                <a:gridCol w="1419473">
                  <a:extLst>
                    <a:ext uri="{9D8B030D-6E8A-4147-A177-3AD203B41FA5}">
                      <a16:colId xmlns="" xmlns:a16="http://schemas.microsoft.com/office/drawing/2014/main" val="2828336869"/>
                    </a:ext>
                  </a:extLst>
                </a:gridCol>
                <a:gridCol w="504056">
                  <a:extLst>
                    <a:ext uri="{9D8B030D-6E8A-4147-A177-3AD203B41FA5}">
                      <a16:colId xmlns="" xmlns:a16="http://schemas.microsoft.com/office/drawing/2014/main" val="3474629999"/>
                    </a:ext>
                  </a:extLst>
                </a:gridCol>
                <a:gridCol w="576064">
                  <a:extLst>
                    <a:ext uri="{9D8B030D-6E8A-4147-A177-3AD203B41FA5}">
                      <a16:colId xmlns="" xmlns:a16="http://schemas.microsoft.com/office/drawing/2014/main" val="3647712955"/>
                    </a:ext>
                  </a:extLst>
                </a:gridCol>
                <a:gridCol w="504056">
                  <a:extLst>
                    <a:ext uri="{9D8B030D-6E8A-4147-A177-3AD203B41FA5}">
                      <a16:colId xmlns="" xmlns:a16="http://schemas.microsoft.com/office/drawing/2014/main" val="2142810543"/>
                    </a:ext>
                  </a:extLst>
                </a:gridCol>
                <a:gridCol w="956791">
                  <a:extLst>
                    <a:ext uri="{9D8B030D-6E8A-4147-A177-3AD203B41FA5}">
                      <a16:colId xmlns="" xmlns:a16="http://schemas.microsoft.com/office/drawing/2014/main" val="2262432627"/>
                    </a:ext>
                  </a:extLst>
                </a:gridCol>
              </a:tblGrid>
              <a:tr h="172212">
                <a:tc rowSpan="2">
                  <a:txBody>
                    <a:bodyPr/>
                    <a:lstStyle/>
                    <a:p>
                      <a:pPr algn="ctr">
                        <a:lnSpc>
                          <a:spcPct val="115000"/>
                        </a:lnSpc>
                        <a:spcAft>
                          <a:spcPts val="0"/>
                        </a:spcAft>
                      </a:pPr>
                      <a:r>
                        <a:rPr lang="es-SV" sz="1050" dirty="0">
                          <a:effectLst/>
                        </a:rPr>
                        <a:t> </a:t>
                      </a:r>
                      <a:endParaRPr lang="es-SV" sz="1400" dirty="0">
                        <a:effectLst/>
                      </a:endParaRPr>
                    </a:p>
                    <a:p>
                      <a:pPr algn="ctr">
                        <a:lnSpc>
                          <a:spcPct val="115000"/>
                        </a:lnSpc>
                        <a:spcAft>
                          <a:spcPts val="0"/>
                        </a:spcAft>
                      </a:pPr>
                      <a:r>
                        <a:rPr lang="es-SV" sz="1050" dirty="0">
                          <a:effectLst/>
                        </a:rPr>
                        <a:t>OBJETIVO</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es-SV" sz="1050" dirty="0">
                          <a:effectLst/>
                        </a:rPr>
                        <a:t> </a:t>
                      </a:r>
                      <a:endParaRPr lang="es-SV" sz="1400" dirty="0">
                        <a:effectLst/>
                      </a:endParaRPr>
                    </a:p>
                    <a:p>
                      <a:pPr algn="ctr">
                        <a:lnSpc>
                          <a:spcPct val="115000"/>
                        </a:lnSpc>
                        <a:spcAft>
                          <a:spcPts val="0"/>
                        </a:spcAft>
                      </a:pPr>
                      <a:r>
                        <a:rPr lang="es-SV" sz="1050" dirty="0" smtClean="0">
                          <a:effectLst/>
                        </a:rPr>
                        <a:t>BENEFS.</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15000"/>
                        </a:lnSpc>
                        <a:spcAft>
                          <a:spcPts val="0"/>
                        </a:spcAft>
                      </a:pPr>
                      <a:r>
                        <a:rPr lang="es-SV" sz="1050">
                          <a:effectLst/>
                        </a:rPr>
                        <a:t>ACCIONES</a:t>
                      </a:r>
                      <a:endParaRPr lang="es-S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SV"/>
                    </a:p>
                  </a:txBody>
                  <a:tcPr/>
                </a:tc>
                <a:tc hMerge="1">
                  <a:txBody>
                    <a:bodyPr/>
                    <a:lstStyle/>
                    <a:p>
                      <a:endParaRPr lang="es-SV"/>
                    </a:p>
                  </a:txBody>
                  <a:tcPr/>
                </a:tc>
                <a:tc hMerge="1">
                  <a:txBody>
                    <a:bodyPr/>
                    <a:lstStyle/>
                    <a:p>
                      <a:endParaRPr lang="es-SV"/>
                    </a:p>
                  </a:txBody>
                  <a:tcPr/>
                </a:tc>
                <a:tc rowSpan="2">
                  <a:txBody>
                    <a:bodyPr/>
                    <a:lstStyle/>
                    <a:p>
                      <a:pPr algn="ctr">
                        <a:lnSpc>
                          <a:spcPct val="115000"/>
                        </a:lnSpc>
                        <a:spcAft>
                          <a:spcPts val="0"/>
                        </a:spcAft>
                      </a:pPr>
                      <a:r>
                        <a:rPr lang="es-SV" sz="1050" dirty="0">
                          <a:effectLst/>
                        </a:rPr>
                        <a:t> </a:t>
                      </a:r>
                      <a:endParaRPr lang="es-SV" sz="1400" dirty="0">
                        <a:effectLst/>
                      </a:endParaRPr>
                    </a:p>
                    <a:p>
                      <a:pPr algn="ctr">
                        <a:lnSpc>
                          <a:spcPct val="115000"/>
                        </a:lnSpc>
                        <a:spcAft>
                          <a:spcPts val="0"/>
                        </a:spcAft>
                      </a:pPr>
                      <a:r>
                        <a:rPr lang="es-SV" sz="1050" dirty="0">
                          <a:effectLst/>
                        </a:rPr>
                        <a:t>NIVEL DE AVANCE</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24074242"/>
                  </a:ext>
                </a:extLst>
              </a:tr>
              <a:tr h="368046">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1050">
                          <a:effectLst/>
                        </a:rPr>
                        <a:t>PLANIFICADAS</a:t>
                      </a:r>
                      <a:endParaRPr lang="es-S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900">
                          <a:effectLst/>
                        </a:rPr>
                        <a:t>EJEC</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900">
                          <a:effectLst/>
                        </a:rPr>
                        <a:t>EN EJEC</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900" dirty="0">
                          <a:effectLst/>
                        </a:rPr>
                        <a:t>POR EJEC</a:t>
                      </a:r>
                      <a:endParaRPr lang="es-S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SV"/>
                    </a:p>
                  </a:txBody>
                  <a:tcPr/>
                </a:tc>
                <a:extLst>
                  <a:ext uri="{0D108BD9-81ED-4DB2-BD59-A6C34878D82A}">
                    <a16:rowId xmlns="" xmlns:a16="http://schemas.microsoft.com/office/drawing/2014/main" val="1357584637"/>
                  </a:ext>
                </a:extLst>
              </a:tr>
              <a:tr h="1371600">
                <a:tc>
                  <a:txBody>
                    <a:bodyPr/>
                    <a:lstStyle/>
                    <a:p>
                      <a:r>
                        <a:rPr kumimoji="0" lang="es-SV" sz="1000" kern="1200" dirty="0" smtClean="0">
                          <a:effectLst/>
                        </a:rPr>
                        <a:t>Que los beneficiarios tengan la posibilidad de:</a:t>
                      </a:r>
                    </a:p>
                    <a:p>
                      <a:pPr lvl="0"/>
                      <a:r>
                        <a:rPr kumimoji="0" lang="es-SV" sz="1000" kern="1200" dirty="0" smtClean="0">
                          <a:effectLst/>
                        </a:rPr>
                        <a:t>Conocer sobre Enfermedad Renal Crónica;</a:t>
                      </a:r>
                    </a:p>
                    <a:p>
                      <a:pPr lvl="0"/>
                      <a:r>
                        <a:rPr kumimoji="0" lang="es-SV" sz="1000" kern="1200" dirty="0" smtClean="0">
                          <a:effectLst/>
                        </a:rPr>
                        <a:t>Identificar los factores de riesgo de la ERC;</a:t>
                      </a:r>
                      <a:r>
                        <a:rPr kumimoji="0" lang="es-SV" sz="1000" kern="1200" baseline="0" dirty="0" smtClean="0">
                          <a:effectLst/>
                        </a:rPr>
                        <a:t> y</a:t>
                      </a:r>
                      <a:endParaRPr kumimoji="0" lang="es-SV" sz="1000" kern="1200" dirty="0" smtClean="0">
                        <a:effectLst/>
                      </a:endParaRPr>
                    </a:p>
                    <a:p>
                      <a:r>
                        <a:rPr kumimoji="0" lang="es-SV" sz="1000" kern="1200" dirty="0" smtClean="0">
                          <a:effectLst/>
                        </a:rPr>
                        <a:t>Hacer conciencia y reconocer la importancia de la prevención de la ERC. </a:t>
                      </a:r>
                      <a:endParaRPr lang="es-SV"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SV" sz="800" dirty="0">
                          <a:effectLst/>
                        </a:rPr>
                        <a:t> </a:t>
                      </a:r>
                      <a:endParaRPr lang="es-SV" sz="800" dirty="0" smtClean="0">
                        <a:effectLst/>
                      </a:endParaRPr>
                    </a:p>
                    <a:p>
                      <a:pPr>
                        <a:lnSpc>
                          <a:spcPct val="115000"/>
                        </a:lnSpc>
                        <a:spcAft>
                          <a:spcPts val="0"/>
                        </a:spcAft>
                      </a:pPr>
                      <a:r>
                        <a:rPr kumimoji="0" lang="es-SV" sz="1000" kern="1200" dirty="0" smtClean="0">
                          <a:effectLst/>
                        </a:rPr>
                        <a:t>Mayores de 18 años abordados individualmente por los promotores de salud renal</a:t>
                      </a:r>
                      <a:endParaRPr lang="es-SV"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1100" dirty="0">
                          <a:effectLst/>
                        </a:rPr>
                        <a:t> </a:t>
                      </a:r>
                      <a:endParaRPr lang="es-SV" sz="1400" dirty="0">
                        <a:effectLst/>
                      </a:endParaRPr>
                    </a:p>
                    <a:p>
                      <a:pPr algn="just">
                        <a:lnSpc>
                          <a:spcPct val="115000"/>
                        </a:lnSpc>
                        <a:spcAft>
                          <a:spcPts val="0"/>
                        </a:spcAft>
                      </a:pPr>
                      <a:r>
                        <a:rPr kumimoji="0" lang="es-SV" sz="1200" kern="1200" dirty="0" smtClean="0">
                          <a:effectLst/>
                        </a:rPr>
                        <a:t>Interacciones Promocionales de Salud Renal</a:t>
                      </a:r>
                      <a:r>
                        <a:rPr lang="es-SV" sz="800" dirty="0">
                          <a:effectLst/>
                        </a:rPr>
                        <a:t> </a:t>
                      </a:r>
                      <a:endParaRPr lang="es-SV" sz="105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dirty="0"/>
                        <a:t> </a:t>
                      </a:r>
                      <a:endParaRPr lang="es-SV" dirty="0">
                        <a:solidFill>
                          <a:schemeClr val="bg1"/>
                        </a:solidFill>
                      </a:endParaRPr>
                    </a:p>
                  </a:txBody>
                  <a:tcPr marL="68580" marR="68580" marT="0" marB="0"/>
                </a:tc>
                <a:tc>
                  <a:txBody>
                    <a:bodyPr/>
                    <a:lstStyle/>
                    <a:p>
                      <a:pPr algn="just">
                        <a:lnSpc>
                          <a:spcPct val="115000"/>
                        </a:lnSpc>
                        <a:spcAft>
                          <a:spcPts val="0"/>
                        </a:spcAft>
                      </a:pPr>
                      <a:r>
                        <a:rPr lang="es-SV" sz="1050" dirty="0">
                          <a:effectLst/>
                        </a:rPr>
                        <a:t> </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15000"/>
                        </a:lnSpc>
                        <a:spcAft>
                          <a:spcPts val="0"/>
                        </a:spcAft>
                      </a:pPr>
                      <a:r>
                        <a:rPr lang="es-SV" sz="1050">
                          <a:effectLst/>
                        </a:rPr>
                        <a:t> </a:t>
                      </a:r>
                      <a:endParaRPr lang="es-S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1050" dirty="0">
                          <a:effectLst/>
                        </a:rPr>
                        <a:t> </a:t>
                      </a:r>
                      <a:endParaRPr lang="es-SV" sz="1400" dirty="0">
                        <a:effectLst/>
                      </a:endParaRPr>
                    </a:p>
                    <a:p>
                      <a:pPr algn="just">
                        <a:lnSpc>
                          <a:spcPct val="115000"/>
                        </a:lnSpc>
                        <a:spcAft>
                          <a:spcPts val="0"/>
                        </a:spcAft>
                      </a:pPr>
                      <a:r>
                        <a:rPr lang="es-SV" sz="1050" dirty="0">
                          <a:effectLst/>
                        </a:rPr>
                        <a:t> </a:t>
                      </a:r>
                      <a:endParaRPr lang="es-SV" sz="1400" dirty="0">
                        <a:effectLst/>
                      </a:endParaRPr>
                    </a:p>
                    <a:p>
                      <a:pPr algn="just">
                        <a:lnSpc>
                          <a:spcPct val="115000"/>
                        </a:lnSpc>
                        <a:spcAft>
                          <a:spcPts val="0"/>
                        </a:spcAft>
                      </a:pPr>
                      <a:r>
                        <a:rPr lang="es-SV" sz="1050" dirty="0" smtClean="0">
                          <a:effectLst/>
                        </a:rPr>
                        <a:t>ALTO </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44862282"/>
                  </a:ext>
                </a:extLst>
              </a:tr>
              <a:tr h="908304">
                <a:tc>
                  <a:txBody>
                    <a:bodyPr/>
                    <a:lstStyle/>
                    <a:p>
                      <a:r>
                        <a:rPr kumimoji="0" lang="es-SV" sz="1000" kern="1200" dirty="0" smtClean="0">
                          <a:effectLst/>
                        </a:rPr>
                        <a:t>Que los beneficiarios tengan la posibilidad de:</a:t>
                      </a:r>
                    </a:p>
                    <a:p>
                      <a:pPr lvl="0"/>
                      <a:r>
                        <a:rPr kumimoji="0" lang="es-SV" sz="1000" kern="1200" dirty="0" smtClean="0">
                          <a:effectLst/>
                        </a:rPr>
                        <a:t>Conocer la medición de sus parámetros individuales que se constituyen en factores de riesgo de ERC y pueden incluso señalar un daño renal especifico en los beneficiarios para que estos actúen en consecuencia;</a:t>
                      </a:r>
                      <a:r>
                        <a:rPr kumimoji="0" lang="es-SV" sz="1000" kern="1200" baseline="0" dirty="0" smtClean="0">
                          <a:effectLst/>
                        </a:rPr>
                        <a:t> y</a:t>
                      </a:r>
                      <a:endParaRPr kumimoji="0" lang="es-SV" sz="1000" kern="1200" dirty="0" smtClean="0">
                        <a:effectLst/>
                      </a:endParaRPr>
                    </a:p>
                    <a:p>
                      <a:r>
                        <a:rPr kumimoji="0" lang="es-SV" sz="1000" kern="1200" dirty="0" smtClean="0">
                          <a:effectLst/>
                        </a:rPr>
                        <a:t>Conocer los parámetros que deben controlar para evitar un daño renal o el agravamiento del mismo.</a:t>
                      </a:r>
                      <a:endParaRPr lang="es-SV"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kumimoji="0" lang="es-SV" sz="1050" kern="1200" dirty="0" smtClean="0">
                        <a:effectLst/>
                      </a:endParaRPr>
                    </a:p>
                    <a:p>
                      <a:endParaRPr kumimoji="0" lang="es-SV" sz="1050" kern="1200" dirty="0" smtClean="0">
                        <a:effectLst/>
                      </a:endParaRPr>
                    </a:p>
                    <a:p>
                      <a:r>
                        <a:rPr kumimoji="0" lang="es-SV" sz="1050" kern="1200" dirty="0" smtClean="0">
                          <a:effectLst/>
                        </a:rPr>
                        <a:t>Mayores de 18 años participes de Jornadas de Prevención Renal</a:t>
                      </a:r>
                      <a:endParaRPr lang="es-SV" sz="1050" i="1" dirty="0"/>
                    </a:p>
                  </a:txBody>
                  <a:tcPr marL="68580" marR="68580" marT="0" marB="0"/>
                </a:tc>
                <a:tc>
                  <a:txBody>
                    <a:bodyPr/>
                    <a:lstStyle/>
                    <a:p>
                      <a:pPr algn="just">
                        <a:lnSpc>
                          <a:spcPct val="115000"/>
                        </a:lnSpc>
                        <a:spcAft>
                          <a:spcPts val="0"/>
                        </a:spcAft>
                      </a:pPr>
                      <a:r>
                        <a:rPr lang="es-SV" sz="1100" dirty="0">
                          <a:effectLst/>
                        </a:rPr>
                        <a:t> </a:t>
                      </a:r>
                      <a:endParaRPr lang="es-SV" sz="1400" dirty="0">
                        <a:effectLst/>
                      </a:endParaRPr>
                    </a:p>
                    <a:p>
                      <a:pPr algn="just">
                        <a:lnSpc>
                          <a:spcPct val="115000"/>
                        </a:lnSpc>
                        <a:spcAft>
                          <a:spcPts val="0"/>
                        </a:spcAft>
                      </a:pPr>
                      <a:r>
                        <a:rPr lang="es-SV" sz="1200" dirty="0">
                          <a:effectLst/>
                        </a:rPr>
                        <a:t>Detección de Parámetros </a:t>
                      </a:r>
                      <a:r>
                        <a:rPr lang="es-SV" sz="1200" dirty="0" smtClean="0">
                          <a:effectLst/>
                        </a:rPr>
                        <a:t>de </a:t>
                      </a:r>
                      <a:r>
                        <a:rPr lang="es-SV" sz="1200" dirty="0">
                          <a:effectLst/>
                        </a:rPr>
                        <a:t>Daño Renal</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dirty="0"/>
                        <a:t> </a:t>
                      </a:r>
                      <a:endParaRPr lang="es-SV" dirty="0">
                        <a:solidFill>
                          <a:schemeClr val="bg1"/>
                        </a:solidFill>
                      </a:endParaRPr>
                    </a:p>
                  </a:txBody>
                  <a:tcPr marL="68580" marR="68580" marT="0" marB="0"/>
                </a:tc>
                <a:tc>
                  <a:txBody>
                    <a:bodyPr/>
                    <a:lstStyle/>
                    <a:p>
                      <a:pPr algn="just">
                        <a:lnSpc>
                          <a:spcPct val="115000"/>
                        </a:lnSpc>
                        <a:spcAft>
                          <a:spcPts val="0"/>
                        </a:spcAft>
                      </a:pPr>
                      <a:r>
                        <a:rPr lang="es-SV" sz="1050" dirty="0">
                          <a:effectLst/>
                        </a:rPr>
                        <a:t> </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15000"/>
                        </a:lnSpc>
                        <a:spcAft>
                          <a:spcPts val="0"/>
                        </a:spcAft>
                      </a:pPr>
                      <a:r>
                        <a:rPr lang="es-SV" sz="1050">
                          <a:effectLst/>
                        </a:rPr>
                        <a:t> </a:t>
                      </a:r>
                      <a:endParaRPr lang="es-S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SV" sz="1050" dirty="0">
                          <a:effectLst/>
                        </a:rPr>
                        <a:t> </a:t>
                      </a:r>
                      <a:endParaRPr lang="es-SV" sz="1400" dirty="0">
                        <a:effectLst/>
                      </a:endParaRPr>
                    </a:p>
                    <a:p>
                      <a:pPr>
                        <a:lnSpc>
                          <a:spcPct val="115000"/>
                        </a:lnSpc>
                        <a:spcAft>
                          <a:spcPts val="0"/>
                        </a:spcAft>
                      </a:pPr>
                      <a:r>
                        <a:rPr lang="es-SV" sz="1050" dirty="0">
                          <a:effectLst/>
                        </a:rPr>
                        <a:t> </a:t>
                      </a:r>
                      <a:endParaRPr lang="es-SV" sz="1400" dirty="0">
                        <a:effectLst/>
                      </a:endParaRPr>
                    </a:p>
                    <a:p>
                      <a:pPr>
                        <a:lnSpc>
                          <a:spcPct val="115000"/>
                        </a:lnSpc>
                        <a:spcAft>
                          <a:spcPts val="0"/>
                        </a:spcAft>
                      </a:pPr>
                      <a:r>
                        <a:rPr lang="es-SV" sz="1050" dirty="0" smtClean="0">
                          <a:effectLst/>
                        </a:rPr>
                        <a:t>ALTO</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52503043"/>
                  </a:ext>
                </a:extLst>
              </a:tr>
              <a:tr h="908304">
                <a:tc>
                  <a:txBody>
                    <a:bodyPr/>
                    <a:lstStyle/>
                    <a:p>
                      <a:r>
                        <a:rPr kumimoji="0" lang="es-SV" sz="1050" kern="1200" dirty="0" smtClean="0">
                          <a:effectLst/>
                        </a:rPr>
                        <a:t>Que los beneficiarios tengan la posibilidad de:</a:t>
                      </a:r>
                    </a:p>
                    <a:p>
                      <a:pPr lvl="0"/>
                      <a:r>
                        <a:rPr kumimoji="0" lang="es-SV" sz="1050" kern="1200" dirty="0" smtClean="0">
                          <a:effectLst/>
                        </a:rPr>
                        <a:t>Conocer la medición de sus parámetros individuales de glucosa en sangre y actúen en consecuencia</a:t>
                      </a:r>
                    </a:p>
                    <a:p>
                      <a:pPr lvl="0"/>
                      <a:r>
                        <a:rPr kumimoji="0" lang="es-SV" sz="1050" kern="1200" dirty="0" smtClean="0">
                          <a:effectLst/>
                        </a:rPr>
                        <a:t>Tener conocimiento de un para-diagnóstico de Diabetes o pre-diabetes y actúen en consecuencia para confirmarlo</a:t>
                      </a:r>
                    </a:p>
                    <a:p>
                      <a:pPr lvl="0"/>
                      <a:r>
                        <a:rPr kumimoji="0" lang="es-SV" sz="1050" kern="1200" dirty="0" smtClean="0">
                          <a:effectLst/>
                        </a:rPr>
                        <a:t>Controlar su diabetes (si ya la padecen) de acuerdo a los resultados obtenidos</a:t>
                      </a:r>
                    </a:p>
                    <a:p>
                      <a:r>
                        <a:rPr kumimoji="0" lang="es-SV" sz="1050" kern="1200" dirty="0" smtClean="0">
                          <a:effectLst/>
                        </a:rPr>
                        <a:t>Conocer la necesidad de controlar los niveles de azúcar para prevenir un posible daño renal</a:t>
                      </a:r>
                      <a:endParaRPr lang="es-SV" sz="9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kumimoji="0" lang="es-SV" sz="1000" kern="1200" dirty="0" smtClean="0">
                        <a:effectLst/>
                      </a:endParaRPr>
                    </a:p>
                    <a:p>
                      <a:r>
                        <a:rPr kumimoji="0" lang="es-SV" sz="1000" kern="1200" dirty="0" smtClean="0">
                          <a:effectLst/>
                        </a:rPr>
                        <a:t>Mayores de 18 años participes de Jornadas de Prevención Renal que superen las 4 afirmaciones en los Cuestionarios de Riesgo Renal.</a:t>
                      </a:r>
                      <a:endParaRPr lang="es-SV" sz="1000" i="1" dirty="0"/>
                    </a:p>
                  </a:txBody>
                  <a:tcPr marL="68580" marR="68580" marT="0" marB="0"/>
                </a:tc>
                <a:tc>
                  <a:txBody>
                    <a:bodyPr/>
                    <a:lstStyle/>
                    <a:p>
                      <a:pPr algn="just">
                        <a:lnSpc>
                          <a:spcPct val="115000"/>
                        </a:lnSpc>
                        <a:spcAft>
                          <a:spcPts val="0"/>
                        </a:spcAft>
                      </a:pPr>
                      <a:r>
                        <a:rPr lang="es-SV" sz="1100" dirty="0">
                          <a:effectLst/>
                        </a:rPr>
                        <a:t> </a:t>
                      </a:r>
                      <a:endParaRPr lang="es-SV" sz="1400" dirty="0">
                        <a:effectLst/>
                      </a:endParaRPr>
                    </a:p>
                    <a:p>
                      <a:pPr algn="just">
                        <a:lnSpc>
                          <a:spcPct val="115000"/>
                        </a:lnSpc>
                        <a:spcAft>
                          <a:spcPts val="0"/>
                        </a:spcAft>
                      </a:pPr>
                      <a:endParaRPr lang="es-SV" sz="1200" dirty="0" smtClean="0">
                        <a:effectLst/>
                      </a:endParaRPr>
                    </a:p>
                    <a:p>
                      <a:pPr algn="just">
                        <a:lnSpc>
                          <a:spcPct val="115000"/>
                        </a:lnSpc>
                        <a:spcAft>
                          <a:spcPts val="0"/>
                        </a:spcAft>
                      </a:pPr>
                      <a:endParaRPr lang="es-SV" sz="1200" dirty="0" smtClean="0">
                        <a:effectLst/>
                      </a:endParaRPr>
                    </a:p>
                    <a:p>
                      <a:pPr algn="just">
                        <a:lnSpc>
                          <a:spcPct val="115000"/>
                        </a:lnSpc>
                        <a:spcAft>
                          <a:spcPts val="0"/>
                        </a:spcAft>
                      </a:pPr>
                      <a:r>
                        <a:rPr lang="es-SV" sz="1200" dirty="0" smtClean="0">
                          <a:effectLst/>
                        </a:rPr>
                        <a:t>Análisis de Glicemia</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dirty="0"/>
                        <a:t> </a:t>
                      </a:r>
                      <a:endParaRPr lang="es-SV" dirty="0">
                        <a:solidFill>
                          <a:schemeClr val="bg1"/>
                        </a:solidFill>
                      </a:endParaRPr>
                    </a:p>
                  </a:txBody>
                  <a:tcPr marL="68580" marR="68580" marT="0" marB="0"/>
                </a:tc>
                <a:tc>
                  <a:txBody>
                    <a:bodyPr/>
                    <a:lstStyle/>
                    <a:p>
                      <a:pPr algn="just">
                        <a:lnSpc>
                          <a:spcPct val="115000"/>
                        </a:lnSpc>
                        <a:spcAft>
                          <a:spcPts val="0"/>
                        </a:spcAft>
                      </a:pPr>
                      <a:r>
                        <a:rPr lang="es-SV" sz="1050" dirty="0">
                          <a:effectLst/>
                        </a:rPr>
                        <a:t> </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15000"/>
                        </a:lnSpc>
                        <a:spcAft>
                          <a:spcPts val="0"/>
                        </a:spcAft>
                      </a:pPr>
                      <a:r>
                        <a:rPr lang="es-SV" sz="1050" dirty="0">
                          <a:effectLst/>
                        </a:rPr>
                        <a:t> </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SV" sz="1050" dirty="0">
                          <a:effectLst/>
                        </a:rPr>
                        <a:t> </a:t>
                      </a:r>
                      <a:endParaRPr lang="es-SV" sz="1400" dirty="0">
                        <a:effectLst/>
                      </a:endParaRPr>
                    </a:p>
                    <a:p>
                      <a:pPr>
                        <a:lnSpc>
                          <a:spcPct val="115000"/>
                        </a:lnSpc>
                        <a:spcAft>
                          <a:spcPts val="0"/>
                        </a:spcAft>
                      </a:pPr>
                      <a:r>
                        <a:rPr lang="es-SV" sz="1050" dirty="0">
                          <a:effectLst/>
                        </a:rPr>
                        <a:t> </a:t>
                      </a:r>
                      <a:endParaRPr lang="es-SV" sz="1400" dirty="0">
                        <a:effectLst/>
                      </a:endParaRPr>
                    </a:p>
                    <a:p>
                      <a:pPr>
                        <a:lnSpc>
                          <a:spcPct val="115000"/>
                        </a:lnSpc>
                        <a:spcAft>
                          <a:spcPts val="0"/>
                        </a:spcAft>
                      </a:pPr>
                      <a:endParaRPr lang="es-SV" sz="1050" dirty="0" smtClean="0">
                        <a:effectLst/>
                      </a:endParaRPr>
                    </a:p>
                    <a:p>
                      <a:pPr>
                        <a:lnSpc>
                          <a:spcPct val="115000"/>
                        </a:lnSpc>
                        <a:spcAft>
                          <a:spcPts val="0"/>
                        </a:spcAft>
                      </a:pPr>
                      <a:endParaRPr lang="es-SV" sz="1050" dirty="0" smtClean="0">
                        <a:effectLst/>
                      </a:endParaRPr>
                    </a:p>
                    <a:p>
                      <a:pPr>
                        <a:lnSpc>
                          <a:spcPct val="115000"/>
                        </a:lnSpc>
                        <a:spcAft>
                          <a:spcPts val="0"/>
                        </a:spcAft>
                      </a:pPr>
                      <a:r>
                        <a:rPr lang="es-SV" sz="1050" dirty="0" smtClean="0">
                          <a:effectLst/>
                        </a:rPr>
                        <a:t>No aplica</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01292663"/>
                  </a:ext>
                </a:extLst>
              </a:tr>
            </a:tbl>
          </a:graphicData>
        </a:graphic>
      </p:graphicFrame>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2074089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57200" y="152400"/>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s-SV" dirty="0"/>
              <a:t>Calendario de Acciones </a:t>
            </a:r>
          </a:p>
        </p:txBody>
      </p:sp>
      <p:grpSp>
        <p:nvGrpSpPr>
          <p:cNvPr id="2" name="Grupo 1"/>
          <p:cNvGrpSpPr/>
          <p:nvPr/>
        </p:nvGrpSpPr>
        <p:grpSpPr>
          <a:xfrm>
            <a:off x="683568" y="1314800"/>
            <a:ext cx="7488832" cy="4896544"/>
            <a:chOff x="179512" y="1340768"/>
            <a:chExt cx="7416824" cy="4896544"/>
          </a:xfrm>
        </p:grpSpPr>
        <p:sp>
          <p:nvSpPr>
            <p:cNvPr id="4" name="Rectángulo: esquinas redondeadas 3"/>
            <p:cNvSpPr/>
            <p:nvPr/>
          </p:nvSpPr>
          <p:spPr>
            <a:xfrm>
              <a:off x="179512" y="1340768"/>
              <a:ext cx="7416824" cy="4896544"/>
            </a:xfrm>
            <a:prstGeom prst="roundRect">
              <a:avLst>
                <a:gd name="adj" fmla="val 4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9" name="Flecha: pentágono 18"/>
            <p:cNvSpPr/>
            <p:nvPr/>
          </p:nvSpPr>
          <p:spPr>
            <a:xfrm>
              <a:off x="2123728" y="1412489"/>
              <a:ext cx="936104" cy="1152128"/>
            </a:xfrm>
            <a:prstGeom prst="homePlate">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a:t>MES</a:t>
              </a:r>
            </a:p>
          </p:txBody>
        </p:sp>
        <p:sp>
          <p:nvSpPr>
            <p:cNvPr id="20" name="Flecha: pentágono 19"/>
            <p:cNvSpPr/>
            <p:nvPr/>
          </p:nvSpPr>
          <p:spPr>
            <a:xfrm rot="5400000">
              <a:off x="677280" y="1202753"/>
              <a:ext cx="1152128" cy="1571600"/>
            </a:xfrm>
            <a:prstGeom prst="homePlate">
              <a:avLst>
                <a:gd name="adj" fmla="val 50000"/>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21" name="CuadroTexto 20"/>
            <p:cNvSpPr txBox="1"/>
            <p:nvPr/>
          </p:nvSpPr>
          <p:spPr>
            <a:xfrm>
              <a:off x="467544" y="1556792"/>
              <a:ext cx="1571600" cy="369332"/>
            </a:xfrm>
            <a:prstGeom prst="rect">
              <a:avLst/>
            </a:prstGeom>
            <a:noFill/>
          </p:spPr>
          <p:txBody>
            <a:bodyPr wrap="square" rtlCol="0">
              <a:spAutoFit/>
            </a:bodyPr>
            <a:lstStyle/>
            <a:p>
              <a:pPr algn="ctr"/>
              <a:r>
                <a:rPr lang="es-SV" dirty="0">
                  <a:solidFill>
                    <a:schemeClr val="bg1"/>
                  </a:solidFill>
                </a:rPr>
                <a:t>ACCIONES</a:t>
              </a:r>
            </a:p>
          </p:txBody>
        </p:sp>
        <p:sp>
          <p:nvSpPr>
            <p:cNvPr id="22" name="Rectángulo: esquinas redondeadas 21"/>
            <p:cNvSpPr/>
            <p:nvPr/>
          </p:nvSpPr>
          <p:spPr>
            <a:xfrm>
              <a:off x="467544" y="2708920"/>
              <a:ext cx="2592288" cy="100811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t>Interacciones promocionales de la salud renal</a:t>
              </a:r>
              <a:endParaRPr lang="es-SV" dirty="0">
                <a:solidFill>
                  <a:schemeClr val="tx1"/>
                </a:solidFill>
              </a:endParaRPr>
            </a:p>
          </p:txBody>
        </p:sp>
        <p:sp>
          <p:nvSpPr>
            <p:cNvPr id="23" name="Rectángulo: esquinas redondeadas 22"/>
            <p:cNvSpPr/>
            <p:nvPr/>
          </p:nvSpPr>
          <p:spPr>
            <a:xfrm>
              <a:off x="501153" y="3914800"/>
              <a:ext cx="2558679" cy="100811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t>Detección de parámetros de daño renal</a:t>
              </a:r>
              <a:endParaRPr lang="es-SV" dirty="0">
                <a:solidFill>
                  <a:schemeClr val="tx1"/>
                </a:solidFill>
              </a:endParaRPr>
            </a:p>
          </p:txBody>
        </p:sp>
        <p:sp>
          <p:nvSpPr>
            <p:cNvPr id="24" name="Rectángulo: esquinas redondeadas 23"/>
            <p:cNvSpPr/>
            <p:nvPr/>
          </p:nvSpPr>
          <p:spPr>
            <a:xfrm>
              <a:off x="501153" y="5120680"/>
              <a:ext cx="2558679" cy="100811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t>Medición de Glicemia </a:t>
              </a:r>
              <a:endParaRPr lang="es-SV" dirty="0">
                <a:solidFill>
                  <a:schemeClr val="tx1"/>
                </a:solidFill>
              </a:endParaRPr>
            </a:p>
          </p:txBody>
        </p:sp>
        <p:sp>
          <p:nvSpPr>
            <p:cNvPr id="25" name="Rectángulo: esquinas redondeadas 24"/>
            <p:cNvSpPr/>
            <p:nvPr/>
          </p:nvSpPr>
          <p:spPr>
            <a:xfrm>
              <a:off x="3131840" y="2834393"/>
              <a:ext cx="360040" cy="8104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26" name="Rectángulo: esquinas redondeadas 25"/>
            <p:cNvSpPr/>
            <p:nvPr/>
          </p:nvSpPr>
          <p:spPr>
            <a:xfrm>
              <a:off x="3563888" y="2834595"/>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27" name="Rectángulo: esquinas redondeadas 26"/>
            <p:cNvSpPr/>
            <p:nvPr/>
          </p:nvSpPr>
          <p:spPr>
            <a:xfrm>
              <a:off x="3995936" y="28343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28" name="Rectángulo: esquinas redondeadas 27"/>
            <p:cNvSpPr/>
            <p:nvPr/>
          </p:nvSpPr>
          <p:spPr>
            <a:xfrm>
              <a:off x="4427984" y="28343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29" name="Rectángulo: esquinas redondeadas 28"/>
            <p:cNvSpPr/>
            <p:nvPr/>
          </p:nvSpPr>
          <p:spPr>
            <a:xfrm>
              <a:off x="4860032" y="28343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30" name="Rectángulo: esquinas redondeadas 29"/>
            <p:cNvSpPr/>
            <p:nvPr/>
          </p:nvSpPr>
          <p:spPr>
            <a:xfrm>
              <a:off x="5292080" y="28343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31" name="Rectángulo: esquinas redondeadas 30"/>
            <p:cNvSpPr/>
            <p:nvPr/>
          </p:nvSpPr>
          <p:spPr>
            <a:xfrm>
              <a:off x="5724128" y="28343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38" name="Rectángulo: esquinas redondeadas 37"/>
            <p:cNvSpPr/>
            <p:nvPr/>
          </p:nvSpPr>
          <p:spPr>
            <a:xfrm>
              <a:off x="3131840" y="3986521"/>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solidFill>
                  <a:srgbClr val="FFC000"/>
                </a:solidFill>
              </a:endParaRPr>
            </a:p>
          </p:txBody>
        </p:sp>
        <p:sp>
          <p:nvSpPr>
            <p:cNvPr id="39" name="Rectángulo: esquinas redondeadas 38"/>
            <p:cNvSpPr/>
            <p:nvPr/>
          </p:nvSpPr>
          <p:spPr>
            <a:xfrm>
              <a:off x="3563888" y="398672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40" name="Rectángulo: esquinas redondeadas 39"/>
            <p:cNvSpPr/>
            <p:nvPr/>
          </p:nvSpPr>
          <p:spPr>
            <a:xfrm>
              <a:off x="3995936" y="3986521"/>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41" name="Rectángulo: esquinas redondeadas 40"/>
            <p:cNvSpPr/>
            <p:nvPr/>
          </p:nvSpPr>
          <p:spPr>
            <a:xfrm>
              <a:off x="4427984" y="3986521"/>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42" name="Rectángulo: esquinas redondeadas 41"/>
            <p:cNvSpPr/>
            <p:nvPr/>
          </p:nvSpPr>
          <p:spPr>
            <a:xfrm>
              <a:off x="4860032" y="3986521"/>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43" name="Rectángulo: esquinas redondeadas 42"/>
            <p:cNvSpPr/>
            <p:nvPr/>
          </p:nvSpPr>
          <p:spPr>
            <a:xfrm>
              <a:off x="5292080" y="3986521"/>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44" name="Rectángulo: esquinas redondeadas 43"/>
            <p:cNvSpPr/>
            <p:nvPr/>
          </p:nvSpPr>
          <p:spPr>
            <a:xfrm>
              <a:off x="5724128" y="3986521"/>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51" name="Rectángulo: esquinas redondeadas 50"/>
            <p:cNvSpPr/>
            <p:nvPr/>
          </p:nvSpPr>
          <p:spPr>
            <a:xfrm>
              <a:off x="3131840" y="52258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solidFill>
                  <a:srgbClr val="FFC000"/>
                </a:solidFill>
              </a:endParaRPr>
            </a:p>
          </p:txBody>
        </p:sp>
        <p:sp>
          <p:nvSpPr>
            <p:cNvPr id="52" name="Rectángulo: esquinas redondeadas 51"/>
            <p:cNvSpPr/>
            <p:nvPr/>
          </p:nvSpPr>
          <p:spPr>
            <a:xfrm>
              <a:off x="3563888" y="5226095"/>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53" name="Rectángulo: esquinas redondeadas 52"/>
            <p:cNvSpPr/>
            <p:nvPr/>
          </p:nvSpPr>
          <p:spPr>
            <a:xfrm>
              <a:off x="3995936" y="52258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54" name="Rectángulo: esquinas redondeadas 53"/>
            <p:cNvSpPr/>
            <p:nvPr/>
          </p:nvSpPr>
          <p:spPr>
            <a:xfrm>
              <a:off x="4427984" y="52258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55" name="Rectángulo: esquinas redondeadas 54"/>
            <p:cNvSpPr/>
            <p:nvPr/>
          </p:nvSpPr>
          <p:spPr>
            <a:xfrm>
              <a:off x="4860032" y="52258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56" name="Rectángulo: esquinas redondeadas 55"/>
            <p:cNvSpPr/>
            <p:nvPr/>
          </p:nvSpPr>
          <p:spPr>
            <a:xfrm>
              <a:off x="5292080" y="52258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57" name="Rectángulo: esquinas redondeadas 56"/>
            <p:cNvSpPr/>
            <p:nvPr/>
          </p:nvSpPr>
          <p:spPr>
            <a:xfrm>
              <a:off x="5724128" y="5225893"/>
              <a:ext cx="360040" cy="81042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66" name="Rectángulo: esquinas redondeadas 65"/>
            <p:cNvSpPr/>
            <p:nvPr/>
          </p:nvSpPr>
          <p:spPr>
            <a:xfrm>
              <a:off x="3137248" y="1412489"/>
              <a:ext cx="360040" cy="1152128"/>
            </a:xfrm>
            <a:prstGeom prst="round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sept</a:t>
              </a:r>
              <a:endParaRPr lang="es-SV" dirty="0"/>
            </a:p>
          </p:txBody>
        </p:sp>
        <p:sp>
          <p:nvSpPr>
            <p:cNvPr id="67" name="Rectángulo: esquinas redondeadas 66"/>
            <p:cNvSpPr/>
            <p:nvPr/>
          </p:nvSpPr>
          <p:spPr>
            <a:xfrm>
              <a:off x="3569296" y="1412776"/>
              <a:ext cx="360040" cy="1152128"/>
            </a:xfrm>
            <a:prstGeom prst="round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oct</a:t>
              </a:r>
              <a:endParaRPr lang="es-SV" dirty="0"/>
            </a:p>
          </p:txBody>
        </p:sp>
        <p:sp>
          <p:nvSpPr>
            <p:cNvPr id="68" name="Rectángulo: esquinas redondeadas 67"/>
            <p:cNvSpPr/>
            <p:nvPr/>
          </p:nvSpPr>
          <p:spPr>
            <a:xfrm>
              <a:off x="4001344" y="1412489"/>
              <a:ext cx="360040" cy="1152128"/>
            </a:xfrm>
            <a:prstGeom prst="round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nov</a:t>
              </a:r>
              <a:endParaRPr lang="es-SV" dirty="0"/>
            </a:p>
          </p:txBody>
        </p:sp>
        <p:sp>
          <p:nvSpPr>
            <p:cNvPr id="69" name="Rectángulo: esquinas redondeadas 68"/>
            <p:cNvSpPr/>
            <p:nvPr/>
          </p:nvSpPr>
          <p:spPr>
            <a:xfrm>
              <a:off x="4433392" y="1412489"/>
              <a:ext cx="360040" cy="1152128"/>
            </a:xfrm>
            <a:prstGeom prst="round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dic</a:t>
              </a:r>
              <a:endParaRPr lang="es-SV" dirty="0"/>
            </a:p>
          </p:txBody>
        </p:sp>
        <p:sp>
          <p:nvSpPr>
            <p:cNvPr id="70" name="Rectángulo: esquinas redondeadas 69"/>
            <p:cNvSpPr/>
            <p:nvPr/>
          </p:nvSpPr>
          <p:spPr>
            <a:xfrm>
              <a:off x="4865440" y="1412489"/>
              <a:ext cx="360040" cy="1152128"/>
            </a:xfrm>
            <a:prstGeom prst="round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ene</a:t>
              </a:r>
              <a:endParaRPr lang="es-SV" dirty="0"/>
            </a:p>
          </p:txBody>
        </p:sp>
        <p:sp>
          <p:nvSpPr>
            <p:cNvPr id="71" name="Rectángulo: esquinas redondeadas 70"/>
            <p:cNvSpPr/>
            <p:nvPr/>
          </p:nvSpPr>
          <p:spPr>
            <a:xfrm>
              <a:off x="5297488" y="1412489"/>
              <a:ext cx="360040" cy="1152128"/>
            </a:xfrm>
            <a:prstGeom prst="round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feb</a:t>
              </a:r>
              <a:endParaRPr lang="es-SV" dirty="0"/>
            </a:p>
          </p:txBody>
        </p:sp>
        <p:sp>
          <p:nvSpPr>
            <p:cNvPr id="72" name="Rectángulo: esquinas redondeadas 71"/>
            <p:cNvSpPr/>
            <p:nvPr/>
          </p:nvSpPr>
          <p:spPr>
            <a:xfrm>
              <a:off x="5729536" y="1412489"/>
              <a:ext cx="360040" cy="1152128"/>
            </a:xfrm>
            <a:prstGeom prst="round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mar</a:t>
              </a:r>
              <a:endParaRPr lang="es-SV" dirty="0"/>
            </a:p>
          </p:txBody>
        </p:sp>
      </p:grpSp>
      <p:sp>
        <p:nvSpPr>
          <p:cNvPr id="63"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518519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1219200" y="2971800"/>
            <a:ext cx="6858000" cy="10668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pPr algn="r"/>
            <a:r>
              <a:rPr lang="es-SV" dirty="0" smtClean="0"/>
              <a:t>Recomendaciones y Observaciones a la fecha</a:t>
            </a:r>
            <a:endParaRPr lang="es-SV" dirty="0"/>
          </a:p>
        </p:txBody>
      </p:sp>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961042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SV" dirty="0" smtClean="0"/>
              <a:t>Observaciones</a:t>
            </a:r>
            <a:endParaRPr lang="es-SV" dirty="0"/>
          </a:p>
        </p:txBody>
      </p:sp>
      <p:sp>
        <p:nvSpPr>
          <p:cNvPr id="5" name="Marcador de contenido 4"/>
          <p:cNvSpPr>
            <a:spLocks noGrp="1"/>
          </p:cNvSpPr>
          <p:nvPr>
            <p:ph sz="quarter" idx="1"/>
          </p:nvPr>
        </p:nvSpPr>
        <p:spPr/>
        <p:txBody>
          <a:bodyPr>
            <a:normAutofit fontScale="62500" lnSpcReduction="20000"/>
          </a:bodyPr>
          <a:lstStyle/>
          <a:p>
            <a:pPr lvl="0" algn="just"/>
            <a:r>
              <a:rPr lang="es-SV" sz="2800" dirty="0"/>
              <a:t>La gestión de los recursos es óptima. Los medios económicos se han provisto dentro de lo planificado. La alimentación financiera se encuentra en línea con lo previsto una vez terminado el año 2018. Los mecanismos de asignación de fondos han sido eficiente;</a:t>
            </a:r>
          </a:p>
          <a:p>
            <a:pPr lvl="0" algn="just"/>
            <a:r>
              <a:rPr lang="es-SV" sz="2800" dirty="0"/>
              <a:t>Actividades y acciones se han desarrollado en tiempo y forma derivando en metas excedidos de los que previamente se habían proyectado se habrían alcanzado a la fecha;</a:t>
            </a:r>
          </a:p>
          <a:p>
            <a:pPr lvl="0" algn="just"/>
            <a:r>
              <a:rPr lang="es-SV" sz="2800" dirty="0"/>
              <a:t>Hay motivos para confiar en una continuidad de los efectos logrados y del proyecto en general, cuya finalización está programada para junio de 2019, sobre todo teniendo en cuenta que los recursos financieros han sido ya traspasados a la organización y que los problemas administrativos con las que esta fundación debió lidiar como consecuencia de la lamentable perdida de las Señoras Presidenta y Vicepresidenta que tuviera lugar en 2018, ya han sido superados.</a:t>
            </a:r>
          </a:p>
          <a:p>
            <a:pPr lvl="0" algn="just"/>
            <a:r>
              <a:rPr lang="es-SV" sz="2800" dirty="0"/>
              <a:t>La deserción laboral  continua de los promotores que si bien es cubierta con nuevos trabajadores, representa complicaciones no previstas en cuanto a la continua capacitación de nuevo personal y su </a:t>
            </a:r>
            <a:r>
              <a:rPr lang="es-SV" sz="2800" dirty="0" smtClean="0"/>
              <a:t>consecuente retraso, si </a:t>
            </a:r>
            <a:r>
              <a:rPr lang="es-SV" sz="2800" dirty="0"/>
              <a:t>bien </a:t>
            </a:r>
            <a:r>
              <a:rPr lang="es-SV" sz="2800" dirty="0" smtClean="0"/>
              <a:t>este no es tangible </a:t>
            </a:r>
            <a:r>
              <a:rPr lang="es-SV" sz="2800" dirty="0"/>
              <a:t>en cuanto a las </a:t>
            </a:r>
            <a:r>
              <a:rPr lang="es-SV" sz="2800" dirty="0" smtClean="0"/>
              <a:t>metas proyectadas al momento.</a:t>
            </a:r>
            <a:endParaRPr lang="es-SV" dirty="0"/>
          </a:p>
        </p:txBody>
      </p:sp>
      <p:sp>
        <p:nvSpPr>
          <p:cNvPr id="6"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640590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Recomendaciones</a:t>
            </a:r>
            <a:endParaRPr lang="es-SV" dirty="0"/>
          </a:p>
        </p:txBody>
      </p:sp>
      <p:sp>
        <p:nvSpPr>
          <p:cNvPr id="3" name="Marcador de contenido 2"/>
          <p:cNvSpPr>
            <a:spLocks noGrp="1"/>
          </p:cNvSpPr>
          <p:nvPr>
            <p:ph sz="quarter" idx="1"/>
          </p:nvPr>
        </p:nvSpPr>
        <p:spPr>
          <a:xfrm>
            <a:off x="457200" y="1219200"/>
            <a:ext cx="8229600" cy="5306144"/>
          </a:xfrm>
        </p:spPr>
        <p:txBody>
          <a:bodyPr>
            <a:normAutofit lnSpcReduction="10000"/>
          </a:bodyPr>
          <a:lstStyle/>
          <a:p>
            <a:pPr lvl="0"/>
            <a:r>
              <a:rPr lang="es-SV" dirty="0"/>
              <a:t>Se recomienda la implementación de un mecanismo de capacitación más efectivo para lidiar con el abandono de promotores;</a:t>
            </a:r>
          </a:p>
          <a:p>
            <a:pPr lvl="0"/>
            <a:r>
              <a:rPr lang="es-SV" dirty="0"/>
              <a:t>Gestionar una iniciativa de continuidad más allá de los límites de las acciones financiadas; para un posterior análisis del impacto más exhaustivo en cuanto a los beneficiarios después del fin del proyecto.</a:t>
            </a:r>
          </a:p>
          <a:p>
            <a:pPr lvl="0"/>
            <a:r>
              <a:rPr lang="es-SV" dirty="0"/>
              <a:t>Gestionar nuevas fuentes de financiamiento (de ser posible de </a:t>
            </a:r>
            <a:r>
              <a:rPr lang="es-SV" dirty="0" err="1"/>
              <a:t>autosostenibilidad</a:t>
            </a:r>
            <a:r>
              <a:rPr lang="es-SV" dirty="0"/>
              <a:t>) para la sustentabilidad de los efectos logrados tras el culmen anual de un proyecto que se considera transversal y cuyos verdaderos objetivos solo podrán ser medibles en el largo plazo.</a:t>
            </a:r>
          </a:p>
        </p:txBody>
      </p:sp>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837763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1219200" y="2971800"/>
            <a:ext cx="6858000" cy="10668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pPr algn="r"/>
            <a:r>
              <a:rPr lang="es-SV" dirty="0"/>
              <a:t>Fotografías</a:t>
            </a:r>
          </a:p>
        </p:txBody>
      </p:sp>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2148032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Introducción (cont.)</a:t>
            </a:r>
            <a:endParaRPr lang="es-SV" dirty="0"/>
          </a:p>
        </p:txBody>
      </p:sp>
      <p:sp>
        <p:nvSpPr>
          <p:cNvPr id="3" name="Marcador de contenido 2"/>
          <p:cNvSpPr>
            <a:spLocks noGrp="1"/>
          </p:cNvSpPr>
          <p:nvPr>
            <p:ph sz="quarter" idx="1"/>
          </p:nvPr>
        </p:nvSpPr>
        <p:spPr/>
        <p:txBody>
          <a:bodyPr>
            <a:normAutofit fontScale="62500" lnSpcReduction="20000"/>
          </a:bodyPr>
          <a:lstStyle/>
          <a:p>
            <a:pPr algn="just"/>
            <a:r>
              <a:rPr lang="es-SV" sz="2700" dirty="0"/>
              <a:t>En la Encuesta Nacional de Enfermedades Crónicas no Transmisibles en población adulta de El Salvador (ENECA-ELS 2015) realizada por Ministerio de Salud a través del Instituto Nacional de la Salud (INS) se encontró </a:t>
            </a:r>
            <a:r>
              <a:rPr lang="es-SV" sz="2700" b="1" dirty="0"/>
              <a:t>que la prevalencia de ERC en la población adulta salvadoreña fue de 12.6% (IC 95%: 11.0-14.4), que representa una población estimada de 45,114 adultos.</a:t>
            </a:r>
            <a:r>
              <a:rPr lang="es-SV" sz="2700" dirty="0"/>
              <a:t> </a:t>
            </a:r>
            <a:r>
              <a:rPr lang="es-SV" sz="2700" b="1" dirty="0">
                <a:solidFill>
                  <a:srgbClr val="FF0000"/>
                </a:solidFill>
              </a:rPr>
              <a:t>Es decir que aproximadamente uno de cada diez adultos en El Salvador tienen enfermedad renal crónica, que representan una población estimada de casi medio millón de </a:t>
            </a:r>
            <a:r>
              <a:rPr lang="es-SV" sz="2700" b="1" dirty="0" smtClean="0">
                <a:solidFill>
                  <a:srgbClr val="FF0000"/>
                </a:solidFill>
              </a:rPr>
              <a:t>personas.</a:t>
            </a:r>
            <a:r>
              <a:rPr lang="es-SV" sz="2700" b="1" dirty="0" smtClean="0"/>
              <a:t> </a:t>
            </a:r>
            <a:r>
              <a:rPr lang="es-SV" sz="2700" dirty="0"/>
              <a:t>El Ministerio de Salud (MINSALUD) establece a junio de 2017 habían </a:t>
            </a:r>
            <a:r>
              <a:rPr lang="es-SV" sz="2700" b="1" dirty="0"/>
              <a:t>1,609 pacientes en alguna de las modalidades de Tratamiento Renal Sustitutivo</a:t>
            </a:r>
            <a:r>
              <a:rPr lang="es-SV" sz="2700" dirty="0"/>
              <a:t>, con un </a:t>
            </a:r>
            <a:r>
              <a:rPr lang="es-SV" sz="2700" b="1" dirty="0">
                <a:solidFill>
                  <a:srgbClr val="FF0000"/>
                </a:solidFill>
              </a:rPr>
              <a:t>promedio mensual de 77 pacientes admitidos en dichos tratamientos de la red nacional de hospitales públicos con programa de atención </a:t>
            </a:r>
            <a:r>
              <a:rPr lang="es-SV" sz="2700" b="1" dirty="0" smtClean="0">
                <a:solidFill>
                  <a:srgbClr val="FF0000"/>
                </a:solidFill>
              </a:rPr>
              <a:t>renal</a:t>
            </a:r>
            <a:r>
              <a:rPr lang="es-SV" sz="2700" dirty="0" smtClean="0">
                <a:solidFill>
                  <a:srgbClr val="FF0000"/>
                </a:solidFill>
              </a:rPr>
              <a:t>.</a:t>
            </a:r>
          </a:p>
          <a:p>
            <a:pPr algn="just"/>
            <a:r>
              <a:rPr lang="es-SV" sz="2700" dirty="0" smtClean="0"/>
              <a:t>Es sobre los factores </a:t>
            </a:r>
            <a:r>
              <a:rPr lang="es-SV" sz="2700" dirty="0"/>
              <a:t>de </a:t>
            </a:r>
            <a:r>
              <a:rPr lang="es-SV" sz="2700" dirty="0" smtClean="0"/>
              <a:t>riesgo (históricos, conductuales, biológicos y no tradicionales) </a:t>
            </a:r>
            <a:r>
              <a:rPr lang="es-SV" sz="2700" dirty="0"/>
              <a:t>y la falta de conocimiento de los mismos, sobre los cuales gira el emprendimiento </a:t>
            </a:r>
            <a:r>
              <a:rPr lang="es-SV" sz="2700" dirty="0" smtClean="0"/>
              <a:t>que se esta llevando a cabo.  </a:t>
            </a:r>
            <a:r>
              <a:rPr lang="es-SV" sz="2700" dirty="0"/>
              <a:t>es decir que las acciones contenidas en el proyecto de prevención del daño renal buscan dar a conocer a la población el riesgo que significa cualquiera de estos factores a la hora de desarrollar una posible ERC para que los beneficiarios tomen conciencia sobre el peligro que corren en base a información general sobre el padecimiento en cuestión, la crisis sanitaria subyacente y su perfil individual en cuanto a las posibilidades porcentuales específicas de desarrollar o padecer un daño renal, indicando la necesidad de cambio de conductas y control preventivo periódico de dichos factores de riesgo.</a:t>
            </a:r>
          </a:p>
          <a:p>
            <a:pPr marL="0" indent="0" algn="just">
              <a:buNone/>
            </a:pPr>
            <a:endParaRPr lang="es-SV" dirty="0" smtClean="0">
              <a:solidFill>
                <a:srgbClr val="FF0000"/>
              </a:solidFill>
            </a:endParaRPr>
          </a:p>
          <a:p>
            <a:pPr algn="just"/>
            <a:endParaRPr lang="es-SV" dirty="0">
              <a:solidFill>
                <a:srgbClr val="FF0000"/>
              </a:solidFill>
            </a:endParaRPr>
          </a:p>
          <a:p>
            <a:pPr algn="just"/>
            <a:endParaRPr lang="es-SV" dirty="0"/>
          </a:p>
        </p:txBody>
      </p:sp>
      <p:sp>
        <p:nvSpPr>
          <p:cNvPr id="4"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655154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244" y="421060"/>
            <a:ext cx="2503884" cy="250388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46" y="3385086"/>
            <a:ext cx="2502598" cy="2502598"/>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706" y="461054"/>
            <a:ext cx="2463890" cy="246389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646" y="445227"/>
            <a:ext cx="2479717" cy="2479717"/>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864" y="3394606"/>
            <a:ext cx="2502455" cy="2502455"/>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1489" y="3395237"/>
            <a:ext cx="2501823" cy="2501823"/>
          </a:xfrm>
          <a:prstGeom prst="rect">
            <a:avLst/>
          </a:prstGeom>
        </p:spPr>
      </p:pic>
    </p:spTree>
    <p:extLst>
      <p:ext uri="{BB962C8B-B14F-4D97-AF65-F5344CB8AC3E}">
        <p14:creationId xmlns:p14="http://schemas.microsoft.com/office/powerpoint/2010/main" val="1475878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331" y="476672"/>
            <a:ext cx="2596716" cy="259671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527" y="476672"/>
            <a:ext cx="2596716" cy="2596716"/>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76672"/>
            <a:ext cx="2596716" cy="2596716"/>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8006" y="3234877"/>
            <a:ext cx="2452700" cy="2452700"/>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4631" y="3257849"/>
            <a:ext cx="2452700" cy="2452700"/>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256" y="3284984"/>
            <a:ext cx="2452700" cy="2452700"/>
          </a:xfrm>
          <a:prstGeom prst="rect">
            <a:avLst/>
          </a:prstGeom>
        </p:spPr>
      </p:pic>
    </p:spTree>
    <p:extLst>
      <p:ext uri="{BB962C8B-B14F-4D97-AF65-F5344CB8AC3E}">
        <p14:creationId xmlns:p14="http://schemas.microsoft.com/office/powerpoint/2010/main" val="346011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2373882" cy="2373882"/>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425909"/>
            <a:ext cx="2373850" cy="237385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8457" y="3425909"/>
            <a:ext cx="2354400" cy="235440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457" y="498537"/>
            <a:ext cx="2354400" cy="2354400"/>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856" y="476708"/>
            <a:ext cx="2373850" cy="2373850"/>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551" y="3398773"/>
            <a:ext cx="2381535" cy="2381535"/>
          </a:xfrm>
          <a:prstGeom prst="rect">
            <a:avLst/>
          </a:prstGeom>
        </p:spPr>
      </p:pic>
    </p:spTree>
    <p:extLst>
      <p:ext uri="{BB962C8B-B14F-4D97-AF65-F5344CB8AC3E}">
        <p14:creationId xmlns:p14="http://schemas.microsoft.com/office/powerpoint/2010/main" val="3338187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06" y="516473"/>
            <a:ext cx="2596716" cy="259671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465" y="516473"/>
            <a:ext cx="2596716" cy="2596716"/>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516473"/>
            <a:ext cx="2596716" cy="259671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280" y="3633056"/>
            <a:ext cx="2573288" cy="2573288"/>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3179" y="3584502"/>
            <a:ext cx="2573288" cy="2573288"/>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120" y="3612548"/>
            <a:ext cx="2573288" cy="2573288"/>
          </a:xfrm>
          <a:prstGeom prst="rect">
            <a:avLst/>
          </a:prstGeom>
        </p:spPr>
      </p:pic>
    </p:spTree>
    <p:extLst>
      <p:ext uri="{BB962C8B-B14F-4D97-AF65-F5344CB8AC3E}">
        <p14:creationId xmlns:p14="http://schemas.microsoft.com/office/powerpoint/2010/main" val="1481484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340" y="476672"/>
            <a:ext cx="2664296" cy="26642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220" y="466436"/>
            <a:ext cx="2674532" cy="2674532"/>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76672"/>
            <a:ext cx="2664296" cy="266429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4025" y="3501008"/>
            <a:ext cx="2669727" cy="2669727"/>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3501008"/>
            <a:ext cx="2664296" cy="2664296"/>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2915" y="3517156"/>
            <a:ext cx="2648147" cy="2648147"/>
          </a:xfrm>
          <a:prstGeom prst="rect">
            <a:avLst/>
          </a:prstGeom>
        </p:spPr>
      </p:pic>
    </p:spTree>
    <p:extLst>
      <p:ext uri="{BB962C8B-B14F-4D97-AF65-F5344CB8AC3E}">
        <p14:creationId xmlns:p14="http://schemas.microsoft.com/office/powerpoint/2010/main" val="4173518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219200" y="2915653"/>
            <a:ext cx="6858000" cy="990600"/>
          </a:xfrm>
        </p:spPr>
        <p:txBody>
          <a:bodyPr>
            <a:normAutofit/>
          </a:bodyPr>
          <a:lstStyle/>
          <a:p>
            <a:pPr algn="ctr"/>
            <a:r>
              <a:rPr lang="es-SV" sz="4400" dirty="0">
                <a:ln>
                  <a:solidFill>
                    <a:schemeClr val="tx1"/>
                  </a:solidFill>
                </a:ln>
                <a:solidFill>
                  <a:srgbClr val="FFC000"/>
                </a:solidFill>
              </a:rPr>
              <a:t>MUCHAS GRACIAS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088" y="476672"/>
            <a:ext cx="2016224" cy="2016224"/>
          </a:xfrm>
          <a:prstGeom prst="rect">
            <a:avLst/>
          </a:prstGeom>
        </p:spPr>
      </p:pic>
      <p:pic>
        <p:nvPicPr>
          <p:cNvPr id="7" name="Imagen 6"/>
          <p:cNvPicPr>
            <a:picLocks noChangeAspect="1"/>
          </p:cNvPicPr>
          <p:nvPr/>
        </p:nvPicPr>
        <p:blipFill>
          <a:blip r:embed="rId3">
            <a:biLevel thresh="75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481163" y="4353817"/>
            <a:ext cx="6334074" cy="542921"/>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661248"/>
            <a:ext cx="8136904" cy="571391"/>
          </a:xfrm>
          <a:prstGeom prst="rect">
            <a:avLst/>
          </a:prstGeom>
        </p:spPr>
      </p:pic>
      <p:sp>
        <p:nvSpPr>
          <p:cNvPr id="8"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58875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SV" dirty="0"/>
              <a:t>Resumen Ejecutivo</a:t>
            </a:r>
          </a:p>
        </p:txBody>
      </p:sp>
      <p:sp>
        <p:nvSpPr>
          <p:cNvPr id="5"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942494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SV" dirty="0"/>
              <a:t>El desconocimiento como causa de la Alta Incidencia de la ERC</a:t>
            </a:r>
          </a:p>
        </p:txBody>
      </p:sp>
      <p:graphicFrame>
        <p:nvGraphicFramePr>
          <p:cNvPr id="2" name="Marcador de contenido 1"/>
          <p:cNvGraphicFramePr>
            <a:graphicFrameLocks noGrp="1"/>
          </p:cNvGraphicFramePr>
          <p:nvPr>
            <p:ph sz="quarter" idx="1"/>
            <p:extLst>
              <p:ext uri="{D42A27DB-BD31-4B8C-83A1-F6EECF244321}">
                <p14:modId xmlns:p14="http://schemas.microsoft.com/office/powerpoint/2010/main" val="1993129360"/>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844710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dirty="0" smtClean="0"/>
              <a:t>Mortalidad de ERC en Centroamérica</a:t>
            </a:r>
            <a:endParaRPr lang="es-SV" dirty="0"/>
          </a:p>
        </p:txBody>
      </p:sp>
      <p:graphicFrame>
        <p:nvGraphicFramePr>
          <p:cNvPr id="7" name="Marcador de contenido 6"/>
          <p:cNvGraphicFramePr>
            <a:graphicFrameLocks noGrp="1"/>
          </p:cNvGraphicFramePr>
          <p:nvPr>
            <p:ph sz="quarter" idx="1"/>
            <p:extLst>
              <p:ext uri="{D42A27DB-BD31-4B8C-83A1-F6EECF244321}">
                <p14:modId xmlns:p14="http://schemas.microsoft.com/office/powerpoint/2010/main" val="1224775839"/>
              </p:ext>
            </p:extLst>
          </p:nvPr>
        </p:nvGraphicFramePr>
        <p:xfrm>
          <a:off x="457202" y="2648615"/>
          <a:ext cx="7951910" cy="1559560"/>
        </p:xfrm>
        <a:graphic>
          <a:graphicData uri="http://schemas.openxmlformats.org/drawingml/2006/table">
            <a:tbl>
              <a:tblPr firstRow="1" bandRow="1">
                <a:tableStyleId>{616DA210-FB5B-4158-B5E0-FEB733F419BA}</a:tableStyleId>
              </a:tblPr>
              <a:tblGrid>
                <a:gridCol w="1590382"/>
                <a:gridCol w="1590382"/>
                <a:gridCol w="1590382"/>
                <a:gridCol w="1590382"/>
                <a:gridCol w="1590382"/>
              </a:tblGrid>
              <a:tr h="370840">
                <a:tc>
                  <a:txBody>
                    <a:bodyPr/>
                    <a:lstStyle/>
                    <a:p>
                      <a:r>
                        <a:rPr lang="es-SV" dirty="0" smtClean="0"/>
                        <a:t>País</a:t>
                      </a:r>
                      <a:endParaRPr lang="es-SV" dirty="0"/>
                    </a:p>
                  </a:txBody>
                  <a:tcPr/>
                </a:tc>
                <a:tc>
                  <a:txBody>
                    <a:bodyPr/>
                    <a:lstStyle/>
                    <a:p>
                      <a:r>
                        <a:rPr lang="es-SV" dirty="0" smtClean="0"/>
                        <a:t>Nicaragua</a:t>
                      </a:r>
                      <a:endParaRPr lang="es-SV" dirty="0"/>
                    </a:p>
                  </a:txBody>
                  <a:tcPr/>
                </a:tc>
                <a:tc>
                  <a:txBody>
                    <a:bodyPr/>
                    <a:lstStyle/>
                    <a:p>
                      <a:r>
                        <a:rPr lang="es-SV" dirty="0" smtClean="0"/>
                        <a:t>El Salvador</a:t>
                      </a:r>
                      <a:endParaRPr lang="es-SV" dirty="0"/>
                    </a:p>
                  </a:txBody>
                  <a:tcPr/>
                </a:tc>
                <a:tc>
                  <a:txBody>
                    <a:bodyPr/>
                    <a:lstStyle/>
                    <a:p>
                      <a:r>
                        <a:rPr lang="es-SV" dirty="0" smtClean="0"/>
                        <a:t>Guatemala</a:t>
                      </a:r>
                      <a:endParaRPr lang="es-SV" dirty="0"/>
                    </a:p>
                  </a:txBody>
                  <a:tcPr/>
                </a:tc>
                <a:tc>
                  <a:txBody>
                    <a:bodyPr/>
                    <a:lstStyle/>
                    <a:p>
                      <a:r>
                        <a:rPr lang="es-SV" dirty="0" smtClean="0"/>
                        <a:t>Panamá</a:t>
                      </a:r>
                      <a:endParaRPr lang="es-SV" dirty="0"/>
                    </a:p>
                  </a:txBody>
                  <a:tcPr/>
                </a:tc>
              </a:tr>
              <a:tr h="370840">
                <a:tc>
                  <a:txBody>
                    <a:bodyPr/>
                    <a:lstStyle/>
                    <a:p>
                      <a:r>
                        <a:rPr lang="es-SV" dirty="0" smtClean="0"/>
                        <a:t>Porcentaje</a:t>
                      </a:r>
                      <a:r>
                        <a:rPr lang="es-SV" baseline="0" dirty="0" smtClean="0"/>
                        <a:t> de </a:t>
                      </a:r>
                      <a:r>
                        <a:rPr lang="es-SV" dirty="0" smtClean="0"/>
                        <a:t>Fallecidos</a:t>
                      </a:r>
                      <a:r>
                        <a:rPr lang="es-SV" baseline="0" dirty="0" smtClean="0"/>
                        <a:t> (por 100,000 habitantes) </a:t>
                      </a:r>
                      <a:endParaRPr lang="es-SV" dirty="0"/>
                    </a:p>
                  </a:txBody>
                  <a:tcPr/>
                </a:tc>
                <a:tc>
                  <a:txBody>
                    <a:bodyPr/>
                    <a:lstStyle/>
                    <a:p>
                      <a:pPr algn="ctr"/>
                      <a:endParaRPr lang="es-SV" sz="2400" dirty="0" smtClean="0"/>
                    </a:p>
                    <a:p>
                      <a:pPr algn="ctr"/>
                      <a:r>
                        <a:rPr lang="es-SV" sz="2400" dirty="0" smtClean="0"/>
                        <a:t>42.8</a:t>
                      </a:r>
                      <a:endParaRPr lang="es-SV" sz="2400" dirty="0"/>
                    </a:p>
                  </a:txBody>
                  <a:tcPr/>
                </a:tc>
                <a:tc>
                  <a:txBody>
                    <a:bodyPr/>
                    <a:lstStyle/>
                    <a:p>
                      <a:pPr algn="ctr"/>
                      <a:endParaRPr lang="es-SV" sz="2400" dirty="0" smtClean="0"/>
                    </a:p>
                    <a:p>
                      <a:pPr algn="ctr"/>
                      <a:r>
                        <a:rPr lang="es-SV" sz="2400" dirty="0" smtClean="0"/>
                        <a:t>41.9</a:t>
                      </a:r>
                      <a:endParaRPr lang="es-SV" sz="2400" dirty="0"/>
                    </a:p>
                  </a:txBody>
                  <a:tcPr/>
                </a:tc>
                <a:tc>
                  <a:txBody>
                    <a:bodyPr/>
                    <a:lstStyle/>
                    <a:p>
                      <a:pPr algn="ctr"/>
                      <a:endParaRPr lang="es-SV" sz="2400" dirty="0" smtClean="0"/>
                    </a:p>
                    <a:p>
                      <a:pPr algn="ctr"/>
                      <a:r>
                        <a:rPr lang="es-SV" sz="2400" dirty="0" smtClean="0"/>
                        <a:t>13.6</a:t>
                      </a:r>
                      <a:endParaRPr lang="es-SV" sz="2400" dirty="0"/>
                    </a:p>
                  </a:txBody>
                  <a:tcPr/>
                </a:tc>
                <a:tc>
                  <a:txBody>
                    <a:bodyPr/>
                    <a:lstStyle/>
                    <a:p>
                      <a:pPr algn="ctr"/>
                      <a:endParaRPr lang="es-SV" sz="2400" dirty="0" smtClean="0"/>
                    </a:p>
                    <a:p>
                      <a:pPr algn="ctr"/>
                      <a:r>
                        <a:rPr lang="es-SV" sz="2400" dirty="0" smtClean="0"/>
                        <a:t>12.3</a:t>
                      </a:r>
                      <a:endParaRPr lang="es-SV" sz="2400" dirty="0"/>
                    </a:p>
                  </a:txBody>
                  <a:tcPr/>
                </a:tc>
              </a:tr>
            </a:tbl>
          </a:graphicData>
        </a:graphic>
      </p:graphicFrame>
      <p:sp>
        <p:nvSpPr>
          <p:cNvPr id="10" name="CuadroTexto 9"/>
          <p:cNvSpPr txBox="1"/>
          <p:nvPr/>
        </p:nvSpPr>
        <p:spPr>
          <a:xfrm>
            <a:off x="190944" y="1528646"/>
            <a:ext cx="8229600" cy="646331"/>
          </a:xfrm>
          <a:prstGeom prst="rect">
            <a:avLst/>
          </a:prstGeom>
          <a:noFill/>
        </p:spPr>
        <p:txBody>
          <a:bodyPr wrap="square" rtlCol="0">
            <a:spAutoFit/>
          </a:bodyPr>
          <a:lstStyle/>
          <a:p>
            <a:pPr algn="just"/>
            <a:r>
              <a:rPr lang="es-SV" dirty="0" smtClean="0"/>
              <a:t>La OPS </a:t>
            </a:r>
            <a:r>
              <a:rPr lang="es-SV" dirty="0"/>
              <a:t>ha reportado la mortalidad específica por ERC (fallecidos por 100 mil habitantes asociados con ERC en estados 3a, 3b, 4 y 5). En la región: </a:t>
            </a:r>
          </a:p>
        </p:txBody>
      </p:sp>
      <p:sp>
        <p:nvSpPr>
          <p:cNvPr id="11" name="CuadroTexto 10"/>
          <p:cNvSpPr txBox="1"/>
          <p:nvPr/>
        </p:nvSpPr>
        <p:spPr>
          <a:xfrm>
            <a:off x="179512" y="4509120"/>
            <a:ext cx="8229600" cy="1200329"/>
          </a:xfrm>
          <a:prstGeom prst="rect">
            <a:avLst/>
          </a:prstGeom>
          <a:noFill/>
        </p:spPr>
        <p:txBody>
          <a:bodyPr wrap="square" rtlCol="0">
            <a:spAutoFit/>
          </a:bodyPr>
          <a:lstStyle/>
          <a:p>
            <a:pPr algn="just"/>
            <a:r>
              <a:rPr lang="es-SV" b="1" dirty="0"/>
              <a:t>La tasa de mortalidad en Nicaragua y El Salvador es cuatro veces mayor que la tasa de mortalidad por ERC mundial y 17 veces mayor que la menor mortalidad por ERC reportada en la región de las Américas (Canadá y Cuba).</a:t>
            </a:r>
            <a:endParaRPr lang="es-SV" dirty="0"/>
          </a:p>
        </p:txBody>
      </p:sp>
      <p:sp>
        <p:nvSpPr>
          <p:cNvPr id="12"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681987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SV" sz="2000" dirty="0" smtClean="0"/>
              <a:t>La ERC en El Salvador según datos de la </a:t>
            </a:r>
            <a:r>
              <a:rPr lang="es-SV" sz="2000" dirty="0"/>
              <a:t>Encuesta Nacional de Enfermedades Crónicas no </a:t>
            </a:r>
            <a:r>
              <a:rPr lang="es-SV" sz="2000" dirty="0" smtClean="0"/>
              <a:t>Transmisibles, </a:t>
            </a:r>
            <a:r>
              <a:rPr lang="es-SV" sz="2000" dirty="0"/>
              <a:t>El Salvador, </a:t>
            </a:r>
            <a:r>
              <a:rPr lang="es-SV" sz="2000" dirty="0" smtClean="0"/>
              <a:t>2017 (ENELCA-ELS)</a:t>
            </a:r>
            <a:endParaRPr lang="es-SV" sz="2000" dirty="0"/>
          </a:p>
        </p:txBody>
      </p:sp>
      <p:sp>
        <p:nvSpPr>
          <p:cNvPr id="3" name="Marcador de contenido 2"/>
          <p:cNvSpPr>
            <a:spLocks noGrp="1"/>
          </p:cNvSpPr>
          <p:nvPr>
            <p:ph sz="quarter" idx="1"/>
          </p:nvPr>
        </p:nvSpPr>
        <p:spPr/>
        <p:txBody>
          <a:bodyPr>
            <a:noAutofit/>
          </a:bodyPr>
          <a:lstStyle/>
          <a:p>
            <a:pPr algn="just"/>
            <a:r>
              <a:rPr lang="es-SV" sz="1700" dirty="0"/>
              <a:t>L</a:t>
            </a:r>
            <a:r>
              <a:rPr lang="es-SV" sz="1700" dirty="0" smtClean="0"/>
              <a:t>a </a:t>
            </a:r>
            <a:r>
              <a:rPr lang="es-SV" sz="1700" dirty="0"/>
              <a:t>prevalencia de ERC en la población adulta salvadoreña fue de 12.6% (IC 95%: 11.0-14.4</a:t>
            </a:r>
            <a:r>
              <a:rPr lang="es-SV" sz="1700" dirty="0" smtClean="0"/>
              <a:t>), </a:t>
            </a:r>
            <a:r>
              <a:rPr lang="es-SV" sz="1700" dirty="0"/>
              <a:t>que representa una población estimada de </a:t>
            </a:r>
            <a:r>
              <a:rPr lang="es-SV" sz="1700" b="1" dirty="0"/>
              <a:t>45,114 adultos. </a:t>
            </a:r>
            <a:endParaRPr lang="es-SV" sz="1700" b="1" dirty="0" smtClean="0"/>
          </a:p>
          <a:p>
            <a:pPr lvl="1" algn="just"/>
            <a:r>
              <a:rPr lang="es-SV" sz="1700" i="1" dirty="0" smtClean="0"/>
              <a:t>Conclusión: </a:t>
            </a:r>
            <a:r>
              <a:rPr lang="es-SV" sz="1700" i="1" dirty="0">
                <a:solidFill>
                  <a:srgbClr val="FF0000"/>
                </a:solidFill>
              </a:rPr>
              <a:t>uno de cada diez adultos en El Salvador tienen enfermedad renal crónica, que representan una población estimada de casi medio millón de personas</a:t>
            </a:r>
            <a:endParaRPr lang="es-SV" sz="1700" i="1" dirty="0" smtClean="0">
              <a:solidFill>
                <a:srgbClr val="FF0000"/>
              </a:solidFill>
            </a:endParaRPr>
          </a:p>
          <a:p>
            <a:pPr algn="just"/>
            <a:r>
              <a:rPr lang="es-SV" sz="1700" dirty="0"/>
              <a:t>L</a:t>
            </a:r>
            <a:r>
              <a:rPr lang="es-SV" sz="1700" dirty="0" smtClean="0"/>
              <a:t>a </a:t>
            </a:r>
            <a:r>
              <a:rPr lang="es-SV" sz="1700" dirty="0"/>
              <a:t>prevalencia de ERC en el sexo masculino fue de 17.8% (IC 95%: 15.1-20.8</a:t>
            </a:r>
            <a:r>
              <a:rPr lang="es-SV" sz="1700" dirty="0" smtClean="0"/>
              <a:t>).</a:t>
            </a:r>
          </a:p>
          <a:p>
            <a:pPr lvl="1" algn="just"/>
            <a:r>
              <a:rPr lang="es-SV" sz="1700" i="1" dirty="0" smtClean="0"/>
              <a:t>Conclusión: </a:t>
            </a:r>
            <a:r>
              <a:rPr lang="es-SV" sz="1700" i="1" dirty="0"/>
              <a:t>en El Salvador por cada mujer con ERC hay aproximadamente 2 hombres </a:t>
            </a:r>
            <a:r>
              <a:rPr lang="es-SV" sz="1700" i="1" dirty="0" smtClean="0"/>
              <a:t>enfermos.</a:t>
            </a:r>
          </a:p>
          <a:p>
            <a:pPr algn="just"/>
            <a:r>
              <a:rPr lang="es-SV" sz="1700" dirty="0"/>
              <a:t>L</a:t>
            </a:r>
            <a:r>
              <a:rPr lang="es-SV" sz="1700" dirty="0" smtClean="0"/>
              <a:t>a </a:t>
            </a:r>
            <a:r>
              <a:rPr lang="es-SV" sz="1700" dirty="0"/>
              <a:t>prevalencia de ERC en el área rural fue de 14.0% (IC 95%: 12.0-17.1</a:t>
            </a:r>
            <a:r>
              <a:rPr lang="es-SV" sz="1700" dirty="0" smtClean="0"/>
              <a:t>). </a:t>
            </a:r>
          </a:p>
          <a:p>
            <a:pPr algn="just"/>
            <a:r>
              <a:rPr lang="es-SV" sz="1700" dirty="0"/>
              <a:t>La prevalencia de </a:t>
            </a:r>
            <a:r>
              <a:rPr lang="es-SV" sz="1700" dirty="0" smtClean="0"/>
              <a:t>ERC en </a:t>
            </a:r>
            <a:r>
              <a:rPr lang="es-SV" sz="1700" dirty="0"/>
              <a:t>el área urbana de 11.3% (IC 95%: 9.2-13.8</a:t>
            </a:r>
            <a:r>
              <a:rPr lang="es-SV" sz="1700" dirty="0" smtClean="0"/>
              <a:t>).</a:t>
            </a:r>
          </a:p>
          <a:p>
            <a:pPr algn="just"/>
            <a:r>
              <a:rPr lang="es-SV" sz="1700" dirty="0"/>
              <a:t>Las regiones de salud con las mayores prevalencias de ERC fueron la Oriental, con 17.7% (IC 95%: 14.4-21.5), y Paracentral, con 15.6% (IC 95%: 12.1-19.8</a:t>
            </a:r>
            <a:r>
              <a:rPr lang="es-SV" sz="1700" dirty="0" smtClean="0"/>
              <a:t>)</a:t>
            </a:r>
          </a:p>
          <a:p>
            <a:pPr algn="just"/>
            <a:r>
              <a:rPr lang="es-SV" sz="1700" dirty="0"/>
              <a:t>1,609 pacientes en </a:t>
            </a:r>
            <a:r>
              <a:rPr lang="es-SV" sz="1700" dirty="0" smtClean="0"/>
              <a:t>Tratamiento </a:t>
            </a:r>
            <a:r>
              <a:rPr lang="es-SV" sz="1700" dirty="0"/>
              <a:t>Renal </a:t>
            </a:r>
            <a:r>
              <a:rPr lang="es-SV" sz="1700" dirty="0" smtClean="0"/>
              <a:t>Sustitutivo (TRS) según MINSAL.</a:t>
            </a:r>
          </a:p>
          <a:p>
            <a:pPr lvl="1" algn="just"/>
            <a:r>
              <a:rPr lang="es-SV" sz="1700" i="1" dirty="0" smtClean="0"/>
              <a:t>Conclusión: promedio </a:t>
            </a:r>
            <a:r>
              <a:rPr lang="es-SV" sz="1700" i="1" dirty="0"/>
              <a:t>de </a:t>
            </a:r>
            <a:r>
              <a:rPr lang="es-SV" sz="1700" b="1" i="1" dirty="0"/>
              <a:t>77 pacientes admitidos al mes </a:t>
            </a:r>
            <a:r>
              <a:rPr lang="es-SV" sz="1700" i="1" dirty="0"/>
              <a:t>en </a:t>
            </a:r>
            <a:r>
              <a:rPr lang="es-SV" sz="1700" i="1" dirty="0" smtClean="0"/>
              <a:t>TRS </a:t>
            </a:r>
            <a:r>
              <a:rPr lang="es-SV" sz="1700" i="1" dirty="0"/>
              <a:t>de la red nacional de hospitales </a:t>
            </a:r>
            <a:r>
              <a:rPr lang="es-SV" sz="1700" i="1" dirty="0" smtClean="0"/>
              <a:t>públicos.</a:t>
            </a:r>
          </a:p>
        </p:txBody>
      </p:sp>
      <p:sp>
        <p:nvSpPr>
          <p:cNvPr id="4"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432917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Factores de Riesgo asociados a la ERC</a:t>
            </a:r>
            <a:endParaRPr lang="es-SV" dirty="0"/>
          </a:p>
        </p:txBody>
      </p:sp>
      <p:graphicFrame>
        <p:nvGraphicFramePr>
          <p:cNvPr id="4" name="Tabla 3"/>
          <p:cNvGraphicFramePr>
            <a:graphicFrameLocks noGrp="1"/>
          </p:cNvGraphicFramePr>
          <p:nvPr>
            <p:extLst>
              <p:ext uri="{D42A27DB-BD31-4B8C-83A1-F6EECF244321}">
                <p14:modId xmlns:p14="http://schemas.microsoft.com/office/powerpoint/2010/main" val="282336622"/>
              </p:ext>
            </p:extLst>
          </p:nvPr>
        </p:nvGraphicFramePr>
        <p:xfrm>
          <a:off x="683568" y="1329680"/>
          <a:ext cx="7632849" cy="5091376"/>
        </p:xfrm>
        <a:graphic>
          <a:graphicData uri="http://schemas.openxmlformats.org/drawingml/2006/table">
            <a:tbl>
              <a:tblPr firstRow="1" firstCol="1" bandRow="1">
                <a:tableStyleId>{073A0DAA-6AF3-43AB-8588-CEC1D06C72B9}</a:tableStyleId>
              </a:tblPr>
              <a:tblGrid>
                <a:gridCol w="1728192"/>
                <a:gridCol w="2942065"/>
                <a:gridCol w="1481296"/>
                <a:gridCol w="1481296"/>
              </a:tblGrid>
              <a:tr h="293825">
                <a:tc>
                  <a:txBody>
                    <a:bodyPr/>
                    <a:lstStyle/>
                    <a:p>
                      <a:pPr algn="ctr">
                        <a:lnSpc>
                          <a:spcPct val="107000"/>
                        </a:lnSpc>
                        <a:spcAft>
                          <a:spcPts val="0"/>
                        </a:spcAft>
                      </a:pPr>
                      <a:r>
                        <a:rPr lang="es-SV" sz="1200" dirty="0">
                          <a:effectLst/>
                        </a:rPr>
                        <a:t>Tipo de factor </a:t>
                      </a:r>
                    </a:p>
                    <a:p>
                      <a:pPr algn="ctr">
                        <a:lnSpc>
                          <a:spcPct val="107000"/>
                        </a:lnSpc>
                        <a:spcAft>
                          <a:spcPts val="0"/>
                        </a:spcAft>
                      </a:pPr>
                      <a:r>
                        <a:rPr lang="es-SV" sz="1200" dirty="0">
                          <a:effectLst/>
                        </a:rPr>
                        <a:t>de riesgo</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gridSpan="2">
                  <a:txBody>
                    <a:bodyPr/>
                    <a:lstStyle/>
                    <a:p>
                      <a:pPr algn="ctr">
                        <a:lnSpc>
                          <a:spcPct val="107000"/>
                        </a:lnSpc>
                        <a:spcAft>
                          <a:spcPts val="0"/>
                        </a:spcAft>
                      </a:pPr>
                      <a:r>
                        <a:rPr lang="es-SV" sz="1200">
                          <a:effectLst/>
                        </a:rPr>
                        <a:t>Factor de Riesgo</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Prevalencia</a:t>
                      </a:r>
                    </a:p>
                    <a:p>
                      <a:pPr algn="ctr">
                        <a:lnSpc>
                          <a:spcPct val="107000"/>
                        </a:lnSpc>
                        <a:spcAft>
                          <a:spcPts val="0"/>
                        </a:spcAft>
                      </a:pPr>
                      <a:r>
                        <a:rPr lang="es-SV" sz="1200">
                          <a:effectLst/>
                        </a:rPr>
                        <a:t>Nacional</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04760">
                <a:tc rowSpan="6">
                  <a:txBody>
                    <a:bodyPr/>
                    <a:lstStyle/>
                    <a:p>
                      <a:pPr algn="just">
                        <a:lnSpc>
                          <a:spcPct val="107000"/>
                        </a:lnSpc>
                        <a:spcAft>
                          <a:spcPts val="0"/>
                        </a:spcAft>
                      </a:pPr>
                      <a:r>
                        <a:rPr lang="es-SV" sz="1200" dirty="0">
                          <a:effectLst/>
                        </a:rPr>
                        <a:t> </a:t>
                      </a:r>
                    </a:p>
                    <a:p>
                      <a:pPr algn="just">
                        <a:lnSpc>
                          <a:spcPct val="107000"/>
                        </a:lnSpc>
                        <a:spcAft>
                          <a:spcPts val="0"/>
                        </a:spcAft>
                      </a:pPr>
                      <a:r>
                        <a:rPr lang="es-SV" sz="1200" dirty="0">
                          <a:effectLst/>
                        </a:rPr>
                        <a:t> </a:t>
                      </a:r>
                    </a:p>
                    <a:p>
                      <a:pPr algn="just">
                        <a:lnSpc>
                          <a:spcPct val="107000"/>
                        </a:lnSpc>
                        <a:spcAft>
                          <a:spcPts val="0"/>
                        </a:spcAft>
                      </a:pPr>
                      <a:r>
                        <a:rPr lang="es-SV" sz="1200" dirty="0">
                          <a:effectLst/>
                        </a:rPr>
                        <a:t>Conductuales</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gridSpan="2">
                  <a:txBody>
                    <a:bodyPr/>
                    <a:lstStyle/>
                    <a:p>
                      <a:pPr algn="just">
                        <a:lnSpc>
                          <a:spcPct val="107000"/>
                        </a:lnSpc>
                        <a:spcAft>
                          <a:spcPts val="0"/>
                        </a:spcAft>
                      </a:pPr>
                      <a:r>
                        <a:rPr lang="es-SV" sz="1200" dirty="0">
                          <a:effectLst/>
                        </a:rPr>
                        <a:t>Consumo de tabaco</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7.8%</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gridSpan="2">
                  <a:txBody>
                    <a:bodyPr/>
                    <a:lstStyle/>
                    <a:p>
                      <a:pPr algn="just">
                        <a:lnSpc>
                          <a:spcPct val="107000"/>
                        </a:lnSpc>
                        <a:spcAft>
                          <a:spcPts val="0"/>
                        </a:spcAft>
                      </a:pPr>
                      <a:r>
                        <a:rPr lang="es-SV" sz="1200">
                          <a:effectLst/>
                        </a:rPr>
                        <a:t>Consumo nocivo de alcohol</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13.1%</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gridSpan="2">
                  <a:txBody>
                    <a:bodyPr/>
                    <a:lstStyle/>
                    <a:p>
                      <a:pPr algn="just">
                        <a:lnSpc>
                          <a:spcPct val="107000"/>
                        </a:lnSpc>
                        <a:spcAft>
                          <a:spcPts val="0"/>
                        </a:spcAft>
                      </a:pPr>
                      <a:r>
                        <a:rPr lang="es-SV" sz="1200">
                          <a:effectLst/>
                        </a:rPr>
                        <a:t>Bajo consumo de frutas y verduras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93.8%</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gridSpan="2">
                  <a:txBody>
                    <a:bodyPr/>
                    <a:lstStyle/>
                    <a:p>
                      <a:pPr algn="just">
                        <a:lnSpc>
                          <a:spcPct val="107000"/>
                        </a:lnSpc>
                        <a:spcAft>
                          <a:spcPts val="0"/>
                        </a:spcAft>
                      </a:pPr>
                      <a:r>
                        <a:rPr lang="es-SV" sz="1200">
                          <a:effectLst/>
                        </a:rPr>
                        <a:t>Elevado consumo de sal</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12.8%</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gridSpan="2">
                  <a:txBody>
                    <a:bodyPr/>
                    <a:lstStyle/>
                    <a:p>
                      <a:pPr algn="just">
                        <a:lnSpc>
                          <a:spcPct val="107000"/>
                        </a:lnSpc>
                        <a:spcAft>
                          <a:spcPts val="0"/>
                        </a:spcAft>
                      </a:pPr>
                      <a:r>
                        <a:rPr lang="es-SV" sz="1200">
                          <a:effectLst/>
                        </a:rPr>
                        <a:t>Consumo de bebidas azucaradas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81%</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gridSpan="2">
                  <a:txBody>
                    <a:bodyPr/>
                    <a:lstStyle/>
                    <a:p>
                      <a:pPr algn="just">
                        <a:lnSpc>
                          <a:spcPct val="107000"/>
                        </a:lnSpc>
                        <a:spcAft>
                          <a:spcPts val="0"/>
                        </a:spcAft>
                      </a:pPr>
                      <a:r>
                        <a:rPr lang="es-SV" sz="1200">
                          <a:effectLst/>
                        </a:rPr>
                        <a:t>Baja actividad física y sedentarismo</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39.9%</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04760">
                <a:tc rowSpan="10">
                  <a:txBody>
                    <a:bodyPr/>
                    <a:lstStyle/>
                    <a:p>
                      <a:pPr algn="just">
                        <a:lnSpc>
                          <a:spcPct val="107000"/>
                        </a:lnSpc>
                        <a:spcAft>
                          <a:spcPts val="0"/>
                        </a:spcAft>
                      </a:pPr>
                      <a:r>
                        <a:rPr lang="es-SV" sz="1200">
                          <a:effectLst/>
                        </a:rPr>
                        <a:t> </a:t>
                      </a:r>
                    </a:p>
                    <a:p>
                      <a:pPr algn="just">
                        <a:lnSpc>
                          <a:spcPct val="107000"/>
                        </a:lnSpc>
                        <a:spcAft>
                          <a:spcPts val="0"/>
                        </a:spcAft>
                      </a:pPr>
                      <a:r>
                        <a:rPr lang="es-SV" sz="1200">
                          <a:effectLst/>
                        </a:rPr>
                        <a:t> </a:t>
                      </a:r>
                    </a:p>
                    <a:p>
                      <a:pPr algn="just">
                        <a:lnSpc>
                          <a:spcPct val="107000"/>
                        </a:lnSpc>
                        <a:spcAft>
                          <a:spcPts val="0"/>
                        </a:spcAft>
                      </a:pPr>
                      <a:r>
                        <a:rPr lang="es-SV" sz="1200">
                          <a:effectLst/>
                        </a:rPr>
                        <a:t> </a:t>
                      </a:r>
                    </a:p>
                    <a:p>
                      <a:pPr algn="just">
                        <a:lnSpc>
                          <a:spcPct val="107000"/>
                        </a:lnSpc>
                        <a:spcAft>
                          <a:spcPts val="0"/>
                        </a:spcAft>
                      </a:pPr>
                      <a:r>
                        <a:rPr lang="es-SV" sz="1200">
                          <a:effectLst/>
                        </a:rPr>
                        <a:t>Biológicos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rowSpan="4">
                  <a:txBody>
                    <a:bodyPr/>
                    <a:lstStyle/>
                    <a:p>
                      <a:pPr algn="just">
                        <a:lnSpc>
                          <a:spcPct val="107000"/>
                        </a:lnSpc>
                        <a:spcAft>
                          <a:spcPts val="0"/>
                        </a:spcAft>
                      </a:pPr>
                      <a:r>
                        <a:rPr lang="es-SV" sz="1200">
                          <a:effectLst/>
                        </a:rPr>
                        <a:t> </a:t>
                      </a:r>
                    </a:p>
                    <a:p>
                      <a:pPr algn="just">
                        <a:lnSpc>
                          <a:spcPct val="107000"/>
                        </a:lnSpc>
                        <a:spcAft>
                          <a:spcPts val="0"/>
                        </a:spcAft>
                      </a:pPr>
                      <a:r>
                        <a:rPr lang="es-SV" sz="1200">
                          <a:effectLst/>
                        </a:rPr>
                        <a:t>Enfermedades no </a:t>
                      </a:r>
                    </a:p>
                    <a:p>
                      <a:pPr algn="just">
                        <a:lnSpc>
                          <a:spcPct val="107000"/>
                        </a:lnSpc>
                        <a:spcAft>
                          <a:spcPts val="0"/>
                        </a:spcAft>
                      </a:pPr>
                      <a:r>
                        <a:rPr lang="es-SV" sz="1200">
                          <a:effectLst/>
                        </a:rPr>
                        <a:t>Transmisibles (ENT)</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just">
                        <a:lnSpc>
                          <a:spcPct val="107000"/>
                        </a:lnSpc>
                        <a:spcAft>
                          <a:spcPts val="0"/>
                        </a:spcAft>
                      </a:pPr>
                      <a:r>
                        <a:rPr lang="es-SV" sz="1200">
                          <a:effectLst/>
                        </a:rPr>
                        <a:t>Obesidad</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27.3%</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vMerge="1">
                  <a:txBody>
                    <a:bodyPr/>
                    <a:lstStyle/>
                    <a:p>
                      <a:endParaRPr lang="es-SV"/>
                    </a:p>
                  </a:txBody>
                  <a:tcPr/>
                </a:tc>
                <a:tc>
                  <a:txBody>
                    <a:bodyPr/>
                    <a:lstStyle/>
                    <a:p>
                      <a:pPr algn="just">
                        <a:lnSpc>
                          <a:spcPct val="107000"/>
                        </a:lnSpc>
                        <a:spcAft>
                          <a:spcPts val="0"/>
                        </a:spcAft>
                      </a:pPr>
                      <a:r>
                        <a:rPr lang="es-SV" sz="1200">
                          <a:effectLst/>
                        </a:rPr>
                        <a:t>Dislipidemias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26.9%</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vMerge="1">
                  <a:txBody>
                    <a:bodyPr/>
                    <a:lstStyle/>
                    <a:p>
                      <a:endParaRPr lang="es-SV"/>
                    </a:p>
                  </a:txBody>
                  <a:tcPr/>
                </a:tc>
                <a:tc>
                  <a:txBody>
                    <a:bodyPr/>
                    <a:lstStyle/>
                    <a:p>
                      <a:pPr algn="just">
                        <a:lnSpc>
                          <a:spcPct val="107000"/>
                        </a:lnSpc>
                        <a:spcAft>
                          <a:spcPts val="0"/>
                        </a:spcAft>
                      </a:pPr>
                      <a:r>
                        <a:rPr lang="es-SV" sz="1200">
                          <a:effectLst/>
                        </a:rPr>
                        <a:t>Diabetes mellitus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12.5%</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293825">
                <a:tc vMerge="1">
                  <a:txBody>
                    <a:bodyPr/>
                    <a:lstStyle/>
                    <a:p>
                      <a:endParaRPr lang="es-SV"/>
                    </a:p>
                  </a:txBody>
                  <a:tcPr/>
                </a:tc>
                <a:tc vMerge="1">
                  <a:txBody>
                    <a:bodyPr/>
                    <a:lstStyle/>
                    <a:p>
                      <a:endParaRPr lang="es-SV"/>
                    </a:p>
                  </a:txBody>
                  <a:tcPr/>
                </a:tc>
                <a:tc>
                  <a:txBody>
                    <a:bodyPr/>
                    <a:lstStyle/>
                    <a:p>
                      <a:pPr algn="just">
                        <a:lnSpc>
                          <a:spcPct val="107000"/>
                        </a:lnSpc>
                        <a:spcAft>
                          <a:spcPts val="0"/>
                        </a:spcAft>
                      </a:pPr>
                      <a:r>
                        <a:rPr lang="es-SV" sz="1200">
                          <a:effectLst/>
                        </a:rPr>
                        <a:t>Hipertensión Arterial</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37.0%</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rowSpan="3">
                  <a:txBody>
                    <a:bodyPr/>
                    <a:lstStyle/>
                    <a:p>
                      <a:pPr algn="just">
                        <a:lnSpc>
                          <a:spcPct val="107000"/>
                        </a:lnSpc>
                        <a:spcAft>
                          <a:spcPts val="0"/>
                        </a:spcAft>
                      </a:pPr>
                      <a:r>
                        <a:rPr lang="es-SV" sz="1200">
                          <a:effectLst/>
                        </a:rPr>
                        <a:t>Condiciones </a:t>
                      </a:r>
                    </a:p>
                    <a:p>
                      <a:pPr algn="just">
                        <a:lnSpc>
                          <a:spcPct val="107000"/>
                        </a:lnSpc>
                        <a:spcAft>
                          <a:spcPts val="0"/>
                        </a:spcAft>
                      </a:pPr>
                      <a:r>
                        <a:rPr lang="es-SV" sz="1200">
                          <a:effectLst/>
                        </a:rPr>
                        <a:t>Premórbidas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just">
                        <a:lnSpc>
                          <a:spcPct val="107000"/>
                        </a:lnSpc>
                        <a:spcAft>
                          <a:spcPts val="0"/>
                        </a:spcAft>
                      </a:pPr>
                      <a:r>
                        <a:rPr lang="es-SV" sz="1200">
                          <a:effectLst/>
                        </a:rPr>
                        <a:t>Sobrepeso</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37.9%</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vMerge="1">
                  <a:txBody>
                    <a:bodyPr/>
                    <a:lstStyle/>
                    <a:p>
                      <a:endParaRPr lang="es-SV"/>
                    </a:p>
                  </a:txBody>
                  <a:tcPr/>
                </a:tc>
                <a:tc>
                  <a:txBody>
                    <a:bodyPr/>
                    <a:lstStyle/>
                    <a:p>
                      <a:pPr algn="just">
                        <a:lnSpc>
                          <a:spcPct val="107000"/>
                        </a:lnSpc>
                        <a:spcAft>
                          <a:spcPts val="0"/>
                        </a:spcAft>
                      </a:pPr>
                      <a:r>
                        <a:rPr lang="es-SV" sz="1200">
                          <a:effectLst/>
                        </a:rPr>
                        <a:t>Prediabetes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25.2%</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293825">
                <a:tc vMerge="1">
                  <a:txBody>
                    <a:bodyPr/>
                    <a:lstStyle/>
                    <a:p>
                      <a:endParaRPr lang="es-SV"/>
                    </a:p>
                  </a:txBody>
                  <a:tcPr/>
                </a:tc>
                <a:tc vMerge="1">
                  <a:txBody>
                    <a:bodyPr/>
                    <a:lstStyle/>
                    <a:p>
                      <a:endParaRPr lang="es-SV"/>
                    </a:p>
                  </a:txBody>
                  <a:tcPr/>
                </a:tc>
                <a:tc>
                  <a:txBody>
                    <a:bodyPr/>
                    <a:lstStyle/>
                    <a:p>
                      <a:pPr algn="just">
                        <a:lnSpc>
                          <a:spcPct val="107000"/>
                        </a:lnSpc>
                        <a:spcAft>
                          <a:spcPts val="0"/>
                        </a:spcAft>
                      </a:pPr>
                      <a:r>
                        <a:rPr lang="es-SV" sz="1200">
                          <a:effectLst/>
                        </a:rPr>
                        <a:t>Pre hipertensión arterial</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27.2%</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rowSpan="3">
                  <a:txBody>
                    <a:bodyPr/>
                    <a:lstStyle/>
                    <a:p>
                      <a:pPr algn="just">
                        <a:lnSpc>
                          <a:spcPct val="107000"/>
                        </a:lnSpc>
                        <a:spcAft>
                          <a:spcPts val="0"/>
                        </a:spcAft>
                      </a:pPr>
                      <a:r>
                        <a:rPr lang="es-SV" sz="1200">
                          <a:effectLst/>
                        </a:rPr>
                        <a:t>Antecedentes familiares</a:t>
                      </a:r>
                    </a:p>
                    <a:p>
                      <a:pPr algn="just">
                        <a:lnSpc>
                          <a:spcPct val="107000"/>
                        </a:lnSpc>
                        <a:spcAft>
                          <a:spcPts val="0"/>
                        </a:spcAft>
                      </a:pPr>
                      <a:r>
                        <a:rPr lang="es-SV" sz="1200">
                          <a:effectLst/>
                        </a:rPr>
                        <a:t> de ENT´s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just">
                        <a:lnSpc>
                          <a:spcPct val="107000"/>
                        </a:lnSpc>
                        <a:spcAft>
                          <a:spcPts val="0"/>
                        </a:spcAft>
                      </a:pPr>
                      <a:r>
                        <a:rPr lang="es-SV" sz="1200">
                          <a:effectLst/>
                        </a:rPr>
                        <a:t>Diabetes mellitus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21.8%</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293825">
                <a:tc vMerge="1">
                  <a:txBody>
                    <a:bodyPr/>
                    <a:lstStyle/>
                    <a:p>
                      <a:endParaRPr lang="es-SV"/>
                    </a:p>
                  </a:txBody>
                  <a:tcPr/>
                </a:tc>
                <a:tc vMerge="1">
                  <a:txBody>
                    <a:bodyPr/>
                    <a:lstStyle/>
                    <a:p>
                      <a:endParaRPr lang="es-SV"/>
                    </a:p>
                  </a:txBody>
                  <a:tcPr/>
                </a:tc>
                <a:tc>
                  <a:txBody>
                    <a:bodyPr/>
                    <a:lstStyle/>
                    <a:p>
                      <a:pPr algn="just">
                        <a:lnSpc>
                          <a:spcPct val="107000"/>
                        </a:lnSpc>
                        <a:spcAft>
                          <a:spcPts val="0"/>
                        </a:spcAft>
                      </a:pPr>
                      <a:r>
                        <a:rPr lang="es-SV" sz="1200">
                          <a:effectLst/>
                        </a:rPr>
                        <a:t>Hipertensión Arterial</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40.3%</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293825">
                <a:tc vMerge="1">
                  <a:txBody>
                    <a:bodyPr/>
                    <a:lstStyle/>
                    <a:p>
                      <a:endParaRPr lang="es-SV"/>
                    </a:p>
                  </a:txBody>
                  <a:tcPr/>
                </a:tc>
                <a:tc vMerge="1">
                  <a:txBody>
                    <a:bodyPr/>
                    <a:lstStyle/>
                    <a:p>
                      <a:endParaRPr lang="es-SV"/>
                    </a:p>
                  </a:txBody>
                  <a:tcPr/>
                </a:tc>
                <a:tc>
                  <a:txBody>
                    <a:bodyPr/>
                    <a:lstStyle/>
                    <a:p>
                      <a:pPr algn="just">
                        <a:lnSpc>
                          <a:spcPct val="107000"/>
                        </a:lnSpc>
                        <a:spcAft>
                          <a:spcPts val="0"/>
                        </a:spcAft>
                      </a:pPr>
                      <a:r>
                        <a:rPr lang="es-SV" sz="1200">
                          <a:effectLst/>
                        </a:rPr>
                        <a:t>Enfermedad Renal Crónica</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a:txBody>
                    <a:bodyPr/>
                    <a:lstStyle/>
                    <a:p>
                      <a:pPr algn="ctr">
                        <a:lnSpc>
                          <a:spcPct val="107000"/>
                        </a:lnSpc>
                        <a:spcAft>
                          <a:spcPts val="0"/>
                        </a:spcAft>
                      </a:pPr>
                      <a:r>
                        <a:rPr lang="es-SV" sz="1200">
                          <a:effectLst/>
                        </a:rPr>
                        <a:t>8.7%</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04760">
                <a:tc rowSpan="4">
                  <a:txBody>
                    <a:bodyPr/>
                    <a:lstStyle/>
                    <a:p>
                      <a:pPr algn="just">
                        <a:lnSpc>
                          <a:spcPct val="107000"/>
                        </a:lnSpc>
                        <a:spcAft>
                          <a:spcPts val="0"/>
                        </a:spcAft>
                      </a:pPr>
                      <a:r>
                        <a:rPr lang="es-SV" sz="1200">
                          <a:effectLst/>
                        </a:rPr>
                        <a:t> </a:t>
                      </a:r>
                    </a:p>
                    <a:p>
                      <a:pPr algn="just">
                        <a:lnSpc>
                          <a:spcPct val="107000"/>
                        </a:lnSpc>
                        <a:spcAft>
                          <a:spcPts val="0"/>
                        </a:spcAft>
                      </a:pPr>
                      <a:r>
                        <a:rPr lang="es-SV" sz="1200">
                          <a:effectLst/>
                        </a:rPr>
                        <a:t>No Tradicionales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gridSpan="2">
                  <a:txBody>
                    <a:bodyPr/>
                    <a:lstStyle/>
                    <a:p>
                      <a:pPr algn="just">
                        <a:lnSpc>
                          <a:spcPct val="107000"/>
                        </a:lnSpc>
                        <a:spcAft>
                          <a:spcPts val="0"/>
                        </a:spcAft>
                      </a:pPr>
                      <a:r>
                        <a:rPr lang="es-SV" sz="1200">
                          <a:effectLst/>
                        </a:rPr>
                        <a:t>Bajo consumo de agua</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65.9%</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293825">
                <a:tc vMerge="1">
                  <a:txBody>
                    <a:bodyPr/>
                    <a:lstStyle/>
                    <a:p>
                      <a:endParaRPr lang="es-SV"/>
                    </a:p>
                  </a:txBody>
                  <a:tcPr/>
                </a:tc>
                <a:tc gridSpan="2">
                  <a:txBody>
                    <a:bodyPr/>
                    <a:lstStyle/>
                    <a:p>
                      <a:pPr algn="just">
                        <a:lnSpc>
                          <a:spcPct val="107000"/>
                        </a:lnSpc>
                        <a:spcAft>
                          <a:spcPts val="0"/>
                        </a:spcAft>
                      </a:pPr>
                      <a:r>
                        <a:rPr lang="es-SV" sz="1200">
                          <a:effectLst/>
                        </a:rPr>
                        <a:t>Consumo crónico de analgésicos no esteroideos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3.8%</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293825">
                <a:tc vMerge="1">
                  <a:txBody>
                    <a:bodyPr/>
                    <a:lstStyle/>
                    <a:p>
                      <a:endParaRPr lang="es-SV"/>
                    </a:p>
                  </a:txBody>
                  <a:tcPr/>
                </a:tc>
                <a:tc gridSpan="2">
                  <a:txBody>
                    <a:bodyPr/>
                    <a:lstStyle/>
                    <a:p>
                      <a:pPr algn="just">
                        <a:lnSpc>
                          <a:spcPct val="107000"/>
                        </a:lnSpc>
                        <a:spcAft>
                          <a:spcPts val="0"/>
                        </a:spcAft>
                      </a:pPr>
                      <a:r>
                        <a:rPr lang="es-SV" sz="1200">
                          <a:effectLst/>
                        </a:rPr>
                        <a:t>Consumo de plantas medicinales con efecto nefrotóxico</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a:effectLst/>
                        </a:rPr>
                        <a:t>3.8%</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r h="195883">
                <a:tc vMerge="1">
                  <a:txBody>
                    <a:bodyPr/>
                    <a:lstStyle/>
                    <a:p>
                      <a:endParaRPr lang="es-SV"/>
                    </a:p>
                  </a:txBody>
                  <a:tcPr/>
                </a:tc>
                <a:tc gridSpan="2">
                  <a:txBody>
                    <a:bodyPr/>
                    <a:lstStyle/>
                    <a:p>
                      <a:pPr algn="just">
                        <a:lnSpc>
                          <a:spcPct val="107000"/>
                        </a:lnSpc>
                        <a:spcAft>
                          <a:spcPts val="0"/>
                        </a:spcAft>
                      </a:pPr>
                      <a:r>
                        <a:rPr lang="es-SV" sz="1200">
                          <a:effectLst/>
                        </a:rPr>
                        <a:t>Exposición directa agroquímicos</a:t>
                      </a:r>
                      <a:endParaRPr lang="es-SV" sz="120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c hMerge="1">
                  <a:txBody>
                    <a:bodyPr/>
                    <a:lstStyle/>
                    <a:p>
                      <a:endParaRPr lang="es-SV"/>
                    </a:p>
                  </a:txBody>
                  <a:tcPr/>
                </a:tc>
                <a:tc>
                  <a:txBody>
                    <a:bodyPr/>
                    <a:lstStyle/>
                    <a:p>
                      <a:pPr algn="ctr">
                        <a:lnSpc>
                          <a:spcPct val="107000"/>
                        </a:lnSpc>
                        <a:spcAft>
                          <a:spcPts val="0"/>
                        </a:spcAft>
                      </a:pPr>
                      <a:r>
                        <a:rPr lang="es-SV" sz="1200" dirty="0">
                          <a:effectLst/>
                        </a:rPr>
                        <a:t>12.6%</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892" marR="44892" marT="0" marB="0"/>
                </a:tc>
              </a:tr>
            </a:tbl>
          </a:graphicData>
        </a:graphic>
      </p:graphicFrame>
      <p:sp>
        <p:nvSpPr>
          <p:cNvPr id="5" name="CuadroTexto 4"/>
          <p:cNvSpPr txBox="1"/>
          <p:nvPr/>
        </p:nvSpPr>
        <p:spPr>
          <a:xfrm>
            <a:off x="683568" y="6309320"/>
            <a:ext cx="7632849" cy="461665"/>
          </a:xfrm>
          <a:prstGeom prst="rect">
            <a:avLst/>
          </a:prstGeom>
          <a:noFill/>
        </p:spPr>
        <p:txBody>
          <a:bodyPr wrap="square" rtlCol="0">
            <a:spAutoFit/>
          </a:bodyPr>
          <a:lstStyle/>
          <a:p>
            <a:r>
              <a:rPr lang="es-SV" sz="1200" i="1" dirty="0" smtClean="0"/>
              <a:t>Fuente: </a:t>
            </a:r>
            <a:r>
              <a:rPr lang="es-SV" sz="1200" b="1" i="1" dirty="0"/>
              <a:t>ENELCA-ENLS 2015</a:t>
            </a:r>
            <a:endParaRPr lang="es-SV" sz="1200" i="1" dirty="0"/>
          </a:p>
          <a:p>
            <a:endParaRPr lang="es-SV" sz="1200" i="1" dirty="0"/>
          </a:p>
        </p:txBody>
      </p:sp>
      <p:sp>
        <p:nvSpPr>
          <p:cNvPr id="6"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562817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a:t>Árbol de Problemas</a:t>
            </a:r>
          </a:p>
        </p:txBody>
      </p:sp>
      <p:sp>
        <p:nvSpPr>
          <p:cNvPr id="47" name="25 Rectángulo"/>
          <p:cNvSpPr/>
          <p:nvPr/>
        </p:nvSpPr>
        <p:spPr>
          <a:xfrm flipV="1">
            <a:off x="6049300" y="3619050"/>
            <a:ext cx="45719" cy="1948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8" name="24 Rectángulo"/>
          <p:cNvSpPr/>
          <p:nvPr/>
        </p:nvSpPr>
        <p:spPr>
          <a:xfrm flipV="1">
            <a:off x="2090154" y="3619050"/>
            <a:ext cx="46793" cy="21554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9" name="23 Rectángulo"/>
          <p:cNvSpPr/>
          <p:nvPr/>
        </p:nvSpPr>
        <p:spPr>
          <a:xfrm flipV="1">
            <a:off x="4319972" y="2075667"/>
            <a:ext cx="43096" cy="1543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0" name="1 Rectángulo"/>
          <p:cNvSpPr/>
          <p:nvPr/>
        </p:nvSpPr>
        <p:spPr>
          <a:xfrm>
            <a:off x="1691680" y="2756846"/>
            <a:ext cx="5328592" cy="630837"/>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b="1" dirty="0"/>
              <a:t>DESCONOCIMIENTO DE LA ENFERMEDAD RENAL CRONICA Y SUS FACTORES DE RIESGO</a:t>
            </a:r>
          </a:p>
        </p:txBody>
      </p:sp>
      <p:sp>
        <p:nvSpPr>
          <p:cNvPr id="51" name="4 Rectángulo"/>
          <p:cNvSpPr/>
          <p:nvPr/>
        </p:nvSpPr>
        <p:spPr>
          <a:xfrm>
            <a:off x="247388" y="1295320"/>
            <a:ext cx="2375674" cy="7619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Saturados los Servicios de atención de ERC en su etapa terminal</a:t>
            </a:r>
          </a:p>
        </p:txBody>
      </p:sp>
      <p:sp>
        <p:nvSpPr>
          <p:cNvPr id="52" name="6 Rectángulo"/>
          <p:cNvSpPr/>
          <p:nvPr/>
        </p:nvSpPr>
        <p:spPr>
          <a:xfrm>
            <a:off x="3132135" y="1295320"/>
            <a:ext cx="2375674" cy="7619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Alta incidencia de la ERC y Carga económica y social insostenible</a:t>
            </a:r>
          </a:p>
        </p:txBody>
      </p:sp>
      <p:sp>
        <p:nvSpPr>
          <p:cNvPr id="53" name="7 Rectángulo"/>
          <p:cNvSpPr/>
          <p:nvPr/>
        </p:nvSpPr>
        <p:spPr>
          <a:xfrm>
            <a:off x="6016882" y="1295320"/>
            <a:ext cx="2375674" cy="761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Altas tasas de mortalidad relacionadas a la ERC </a:t>
            </a:r>
          </a:p>
          <a:p>
            <a:pPr algn="ctr"/>
            <a:r>
              <a:rPr lang="es-SV" sz="1400" b="1" dirty="0">
                <a:solidFill>
                  <a:schemeClr val="tx1"/>
                </a:solidFill>
              </a:rPr>
              <a:t>y sus complicaciones</a:t>
            </a:r>
            <a:endParaRPr lang="es-SV" sz="1600" b="1" dirty="0">
              <a:solidFill>
                <a:schemeClr val="tx1"/>
              </a:solidFill>
            </a:endParaRPr>
          </a:p>
        </p:txBody>
      </p:sp>
      <p:sp>
        <p:nvSpPr>
          <p:cNvPr id="54" name="8 Rectángulo"/>
          <p:cNvSpPr/>
          <p:nvPr/>
        </p:nvSpPr>
        <p:spPr>
          <a:xfrm>
            <a:off x="926152" y="3808097"/>
            <a:ext cx="2375674" cy="73643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Medidas preventivas de la ERC insuficientes</a:t>
            </a:r>
          </a:p>
        </p:txBody>
      </p:sp>
      <p:sp>
        <p:nvSpPr>
          <p:cNvPr id="55" name="9 Rectángulo"/>
          <p:cNvSpPr/>
          <p:nvPr/>
        </p:nvSpPr>
        <p:spPr>
          <a:xfrm>
            <a:off x="4895169" y="3808097"/>
            <a:ext cx="2375674" cy="73643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b="1" dirty="0">
                <a:solidFill>
                  <a:schemeClr val="tx1"/>
                </a:solidFill>
              </a:rPr>
              <a:t>Limitada promoción de la salud renal</a:t>
            </a:r>
          </a:p>
        </p:txBody>
      </p:sp>
      <p:sp>
        <p:nvSpPr>
          <p:cNvPr id="56" name="10 Rectángulo"/>
          <p:cNvSpPr/>
          <p:nvPr/>
        </p:nvSpPr>
        <p:spPr>
          <a:xfrm>
            <a:off x="6330589" y="5950838"/>
            <a:ext cx="2176172" cy="5205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a:solidFill>
                  <a:schemeClr val="tx1"/>
                </a:solidFill>
              </a:rPr>
              <a:t>Limitada educación sanitaria de la población</a:t>
            </a:r>
          </a:p>
        </p:txBody>
      </p:sp>
      <p:sp>
        <p:nvSpPr>
          <p:cNvPr id="57" name="11 Rectángulo"/>
          <p:cNvSpPr/>
          <p:nvPr/>
        </p:nvSpPr>
        <p:spPr>
          <a:xfrm>
            <a:off x="3709084" y="5932753"/>
            <a:ext cx="1798725" cy="5205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a:solidFill>
                  <a:schemeClr val="tx1"/>
                </a:solidFill>
              </a:rPr>
              <a:t>Prejuicios Culturales</a:t>
            </a:r>
          </a:p>
        </p:txBody>
      </p:sp>
      <p:sp>
        <p:nvSpPr>
          <p:cNvPr id="59" name="13 Rectángulo"/>
          <p:cNvSpPr/>
          <p:nvPr/>
        </p:nvSpPr>
        <p:spPr>
          <a:xfrm>
            <a:off x="179512" y="5083200"/>
            <a:ext cx="1730848" cy="67290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a:solidFill>
                  <a:schemeClr val="tx1"/>
                </a:solidFill>
              </a:rPr>
              <a:t>Limitado seguimiento de </a:t>
            </a:r>
            <a:r>
              <a:rPr lang="es-SV" sz="1200" dirty="0" smtClean="0">
                <a:solidFill>
                  <a:schemeClr val="tx1"/>
                </a:solidFill>
              </a:rPr>
              <a:t>los factores de riesgo de </a:t>
            </a:r>
            <a:r>
              <a:rPr lang="es-SV" sz="1200" dirty="0">
                <a:solidFill>
                  <a:schemeClr val="tx1"/>
                </a:solidFill>
              </a:rPr>
              <a:t>la ERC </a:t>
            </a:r>
          </a:p>
        </p:txBody>
      </p:sp>
      <p:sp>
        <p:nvSpPr>
          <p:cNvPr id="60" name="14 Rectángulo"/>
          <p:cNvSpPr/>
          <p:nvPr/>
        </p:nvSpPr>
        <p:spPr>
          <a:xfrm>
            <a:off x="2481112" y="5083201"/>
            <a:ext cx="1730848" cy="5205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a:solidFill>
                  <a:schemeClr val="tx1"/>
                </a:solidFill>
              </a:rPr>
              <a:t>Diagnostico Tardío y/o inconsecuente</a:t>
            </a:r>
          </a:p>
        </p:txBody>
      </p:sp>
      <p:sp>
        <p:nvSpPr>
          <p:cNvPr id="61" name="15 Rectángulo"/>
          <p:cNvSpPr/>
          <p:nvPr/>
        </p:nvSpPr>
        <p:spPr>
          <a:xfrm>
            <a:off x="1435225" y="2404360"/>
            <a:ext cx="5835618" cy="36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2" name="18 Rectángulo"/>
          <p:cNvSpPr/>
          <p:nvPr/>
        </p:nvSpPr>
        <p:spPr>
          <a:xfrm>
            <a:off x="2090154" y="3619053"/>
            <a:ext cx="3992853" cy="36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3" name="19 Rectángulo"/>
          <p:cNvSpPr/>
          <p:nvPr/>
        </p:nvSpPr>
        <p:spPr>
          <a:xfrm>
            <a:off x="994029" y="4833745"/>
            <a:ext cx="2242741" cy="36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4" name="20 Rectángulo"/>
          <p:cNvSpPr/>
          <p:nvPr/>
        </p:nvSpPr>
        <p:spPr>
          <a:xfrm>
            <a:off x="4408370" y="5567058"/>
            <a:ext cx="3373298" cy="36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5" name="21 Rectángulo"/>
          <p:cNvSpPr/>
          <p:nvPr/>
        </p:nvSpPr>
        <p:spPr>
          <a:xfrm flipV="1">
            <a:off x="1426068" y="2057305"/>
            <a:ext cx="43096" cy="3654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6" name="22 Rectángulo"/>
          <p:cNvSpPr/>
          <p:nvPr/>
        </p:nvSpPr>
        <p:spPr>
          <a:xfrm flipV="1">
            <a:off x="7227747" y="2057305"/>
            <a:ext cx="43096" cy="3654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7" name="26 Rectángulo"/>
          <p:cNvSpPr/>
          <p:nvPr/>
        </p:nvSpPr>
        <p:spPr>
          <a:xfrm flipV="1">
            <a:off x="994029" y="4833745"/>
            <a:ext cx="50907" cy="2494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8" name="27 Rectángulo"/>
          <p:cNvSpPr/>
          <p:nvPr/>
        </p:nvSpPr>
        <p:spPr>
          <a:xfrm flipV="1">
            <a:off x="3250919" y="4833745"/>
            <a:ext cx="50907" cy="2494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9" name="28 Rectángulo"/>
          <p:cNvSpPr/>
          <p:nvPr/>
        </p:nvSpPr>
        <p:spPr>
          <a:xfrm flipV="1">
            <a:off x="4396213" y="5567058"/>
            <a:ext cx="43096" cy="3656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0" name="29 Rectángulo"/>
          <p:cNvSpPr/>
          <p:nvPr/>
        </p:nvSpPr>
        <p:spPr>
          <a:xfrm flipV="1">
            <a:off x="7738572" y="5567058"/>
            <a:ext cx="43096" cy="3656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1" name="31 Rectángulo"/>
          <p:cNvSpPr/>
          <p:nvPr/>
        </p:nvSpPr>
        <p:spPr>
          <a:xfrm>
            <a:off x="2090154" y="5756102"/>
            <a:ext cx="2297913" cy="36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4 Rectángulo"/>
          <p:cNvSpPr/>
          <p:nvPr/>
        </p:nvSpPr>
        <p:spPr>
          <a:xfrm rot="16200000">
            <a:off x="5486400" y="3200400"/>
            <a:ext cx="6858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tx1"/>
                </a:solidFill>
                <a:latin typeface="Aharoni" pitchFamily="2" charset="-79"/>
                <a:cs typeface="Aharoni" pitchFamily="2" charset="-79"/>
              </a:rPr>
              <a:t>Alternativa Preventiva Renal</a:t>
            </a:r>
            <a:endParaRPr lang="es-SV"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4206914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1084</TotalTime>
  <Words>2632</Words>
  <Application>Microsoft Office PowerPoint</Application>
  <PresentationFormat>Presentación en pantalla (4:3)</PresentationFormat>
  <Paragraphs>377</Paragraphs>
  <Slides>35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Aharoni</vt:lpstr>
      <vt:lpstr>Arial</vt:lpstr>
      <vt:lpstr>Arial Black</vt:lpstr>
      <vt:lpstr>Calibri</vt:lpstr>
      <vt:lpstr>Times New Roman</vt:lpstr>
      <vt:lpstr>Wingdings</vt:lpstr>
      <vt:lpstr>Wingdings 3</vt:lpstr>
      <vt:lpstr>Origen</vt:lpstr>
      <vt:lpstr>Informe de Rendición de Cuentas</vt:lpstr>
      <vt:lpstr>Introducción</vt:lpstr>
      <vt:lpstr>Introducción (cont.)</vt:lpstr>
      <vt:lpstr>Resumen Ejecutivo</vt:lpstr>
      <vt:lpstr>El desconocimiento como causa de la Alta Incidencia de la ERC</vt:lpstr>
      <vt:lpstr>Mortalidad de ERC en Centroamérica</vt:lpstr>
      <vt:lpstr>La ERC en El Salvador según datos de la Encuesta Nacional de Enfermedades Crónicas no Transmisibles, El Salvador, 2017 (ENELCA-ELS)</vt:lpstr>
      <vt:lpstr>Factores de Riesgo asociados a la ERC</vt:lpstr>
      <vt:lpstr>Árbol de Problemas</vt:lpstr>
      <vt:lpstr>Árbol de Objetivos</vt:lpstr>
      <vt:lpstr>Objetivos</vt:lpstr>
      <vt:lpstr>Las Acciones del Proyecto</vt:lpstr>
      <vt:lpstr>Presentación de PowerPoint</vt:lpstr>
      <vt:lpstr>Presentación de PowerPoint</vt:lpstr>
      <vt:lpstr>Presentación de PowerPoint</vt:lpstr>
      <vt:lpstr>Cuestionario de Riesgo Renal (producto de las interacciones promocionales de la salud renal)</vt:lpstr>
      <vt:lpstr>Formulario de Riesgo Renal (producto de las Jornadas de Salud Renal)</vt:lpstr>
      <vt:lpstr>Gestión Estratégica Institucional</vt:lpstr>
      <vt:lpstr>Filosofías Institucionales y su Relación</vt:lpstr>
      <vt:lpstr>Línea programática y asignación de recursos</vt:lpstr>
      <vt:lpstr>Monitoreo del Proyecto a la Fecha</vt:lpstr>
      <vt:lpstr>Jornadas de Salud Renal  realizadas a la fecha</vt:lpstr>
      <vt:lpstr>Metas y Resultados Alcanzados a la Fecha</vt:lpstr>
      <vt:lpstr>Matriz de Acciones </vt:lpstr>
      <vt:lpstr>Presentación de PowerPoint</vt:lpstr>
      <vt:lpstr>Presentación de PowerPoint</vt:lpstr>
      <vt:lpstr>Observaciones</vt:lpstr>
      <vt:lpstr>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GANA</dc:creator>
  <cp:lastModifiedBy>Ernesto García López</cp:lastModifiedBy>
  <cp:revision>148</cp:revision>
  <cp:lastPrinted>2017-03-13T21:26:47Z</cp:lastPrinted>
  <dcterms:created xsi:type="dcterms:W3CDTF">2016-08-25T21:19:34Z</dcterms:created>
  <dcterms:modified xsi:type="dcterms:W3CDTF">2019-02-19T15:22:00Z</dcterms:modified>
</cp:coreProperties>
</file>