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8" r:id="rId12"/>
    <p:sldId id="269" r:id="rId13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09013-0081-45C8-B6AC-D0944D6392A7}" type="datetimeFigureOut">
              <a:rPr lang="es-SV" smtClean="0"/>
              <a:t>24/02/2019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41D67-A85A-43C7-B8F5-A2341C3C59C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88008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41D67-A85A-43C7-B8F5-A2341C3C59CF}" type="slidenum">
              <a:rPr lang="es-SV" smtClean="0"/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96882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3792C48-F643-4E86-9DFA-AD1B8BEA445A}" type="datetimeFigureOut">
              <a:rPr lang="es-SV" smtClean="0"/>
              <a:t>24/02/2019</a:t>
            </a:fld>
            <a:endParaRPr lang="es-SV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SV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5A22F5D-6682-4528-9EE6-45071899C789}" type="slidenum">
              <a:rPr lang="es-SV" smtClean="0"/>
              <a:t>‹Nº›</a:t>
            </a:fld>
            <a:endParaRPr lang="es-S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2C48-F643-4E86-9DFA-AD1B8BEA445A}" type="datetimeFigureOut">
              <a:rPr lang="es-SV" smtClean="0"/>
              <a:t>24/02/2019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2F5D-6682-4528-9EE6-45071899C789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3792C48-F643-4E86-9DFA-AD1B8BEA445A}" type="datetimeFigureOut">
              <a:rPr lang="es-SV" smtClean="0"/>
              <a:t>24/02/2019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A22F5D-6682-4528-9EE6-45071899C789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2C48-F643-4E86-9DFA-AD1B8BEA445A}" type="datetimeFigureOut">
              <a:rPr lang="es-SV" smtClean="0"/>
              <a:t>24/02/2019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2F5D-6682-4528-9EE6-45071899C789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792C48-F643-4E86-9DFA-AD1B8BEA445A}" type="datetimeFigureOut">
              <a:rPr lang="es-SV" smtClean="0"/>
              <a:t>24/02/2019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15A22F5D-6682-4528-9EE6-45071899C789}" type="slidenum">
              <a:rPr lang="es-SV" smtClean="0"/>
              <a:t>‹Nº›</a:t>
            </a:fld>
            <a:endParaRPr lang="es-S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2C48-F643-4E86-9DFA-AD1B8BEA445A}" type="datetimeFigureOut">
              <a:rPr lang="es-SV" smtClean="0"/>
              <a:t>24/02/2019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2F5D-6682-4528-9EE6-45071899C789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2C48-F643-4E86-9DFA-AD1B8BEA445A}" type="datetimeFigureOut">
              <a:rPr lang="es-SV" smtClean="0"/>
              <a:t>24/02/2019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2F5D-6682-4528-9EE6-45071899C789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2C48-F643-4E86-9DFA-AD1B8BEA445A}" type="datetimeFigureOut">
              <a:rPr lang="es-SV" smtClean="0"/>
              <a:t>24/02/2019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2F5D-6682-4528-9EE6-45071899C789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3792C48-F643-4E86-9DFA-AD1B8BEA445A}" type="datetimeFigureOut">
              <a:rPr lang="es-SV" smtClean="0"/>
              <a:t>24/02/2019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2F5D-6682-4528-9EE6-45071899C789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2C48-F643-4E86-9DFA-AD1B8BEA445A}" type="datetimeFigureOut">
              <a:rPr lang="es-SV" smtClean="0"/>
              <a:t>24/02/2019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2F5D-6682-4528-9EE6-45071899C789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92C48-F643-4E86-9DFA-AD1B8BEA445A}" type="datetimeFigureOut">
              <a:rPr lang="es-SV" smtClean="0"/>
              <a:t>24/02/2019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22F5D-6682-4528-9EE6-45071899C789}" type="slidenum">
              <a:rPr lang="es-SV" smtClean="0"/>
              <a:t>‹Nº›</a:t>
            </a:fld>
            <a:endParaRPr lang="es-SV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3792C48-F643-4E86-9DFA-AD1B8BEA445A}" type="datetimeFigureOut">
              <a:rPr lang="es-SV" smtClean="0"/>
              <a:t>24/02/2019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SV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5A22F5D-6682-4528-9EE6-45071899C789}" type="slidenum">
              <a:rPr lang="es-SV" smtClean="0"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2348880"/>
            <a:ext cx="8676456" cy="1512168"/>
          </a:xfrm>
        </p:spPr>
        <p:txBody>
          <a:bodyPr/>
          <a:lstStyle/>
          <a:p>
            <a:r>
              <a:rPr lang="es-SV" dirty="0" smtClean="0"/>
              <a:t/>
            </a:r>
            <a:br>
              <a:rPr lang="es-SV" dirty="0" smtClean="0"/>
            </a:br>
            <a:r>
              <a:rPr lang="es-SV" dirty="0"/>
              <a:t/>
            </a:r>
            <a:br>
              <a:rPr lang="es-SV" dirty="0"/>
            </a:br>
            <a:r>
              <a:rPr lang="es-SV" dirty="0" smtClean="0"/>
              <a:t/>
            </a:r>
            <a:br>
              <a:rPr lang="es-SV" dirty="0" smtClean="0"/>
            </a:br>
            <a:r>
              <a:rPr lang="es-SV" dirty="0" smtClean="0"/>
              <a:t>RENDICIÓN </a:t>
            </a:r>
            <a:r>
              <a:rPr lang="es-SV" dirty="0"/>
              <a:t>DE CUENTAS 2018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4365104"/>
            <a:ext cx="7128792" cy="2088232"/>
          </a:xfrm>
        </p:spPr>
        <p:txBody>
          <a:bodyPr>
            <a:normAutofit/>
          </a:bodyPr>
          <a:lstStyle/>
          <a:p>
            <a:endParaRPr lang="es-SV" dirty="0" smtClean="0"/>
          </a:p>
          <a:p>
            <a:endParaRPr lang="es-SV" dirty="0"/>
          </a:p>
          <a:p>
            <a:endParaRPr lang="es-SV" dirty="0" smtClean="0"/>
          </a:p>
          <a:p>
            <a:r>
              <a:rPr lang="es-SV" dirty="0" smtClean="0"/>
              <a:t>ASOCIACIÓN </a:t>
            </a:r>
            <a:r>
              <a:rPr lang="es-SV" dirty="0"/>
              <a:t>ICW CAPITULO EL SALVADOR</a:t>
            </a:r>
          </a:p>
          <a:p>
            <a:endParaRPr lang="es-SV" dirty="0"/>
          </a:p>
        </p:txBody>
      </p:sp>
      <p:sp>
        <p:nvSpPr>
          <p:cNvPr id="4" name="3 Rectángulo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SV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2" descr="C:\Users\Personal\Desktop\Logo ICW Capitulo El Salva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16635"/>
            <a:ext cx="1403648" cy="200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4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725959"/>
              </p:ext>
            </p:extLst>
          </p:nvPr>
        </p:nvGraphicFramePr>
        <p:xfrm>
          <a:off x="0" y="116632"/>
          <a:ext cx="9144001" cy="6566043"/>
        </p:xfrm>
        <a:graphic>
          <a:graphicData uri="http://schemas.openxmlformats.org/drawingml/2006/table">
            <a:tbl>
              <a:tblPr firstRow="1" firstCol="1" bandRow="1"/>
              <a:tblGrid>
                <a:gridCol w="975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9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00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222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46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08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95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99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320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7405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907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0111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86056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4317"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PRESIDENCIA DE LA REPÚBLICA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33"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SECRETARÍA DE PARTICIPACIÓN CIUDADANA, TRANSPARENCIA Y ANTUCORRUPCIÓN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633"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OFICINA DE FORTALECIMIENTO AL CONTROL INTERNO Y AUDITORÍA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35"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633">
                <a:tc gridSpan="1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INFORME FINANCIERO CONSOLIDADO PARA RENDICIÓN DE CUENTAS DE ENTIDADES PRIVADAS QUE RECIBEN FONDOS DEL ESTADO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435"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31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Nombre de la Institución que otorga los fondos: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Ministerio de Salud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8633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Nombre de la Entidad privada que recibe fondos: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Asociación Comunidad Internacional de Mujeres con VIH-SIDA Capitulo El Salvador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431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Año: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2018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317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N° de Desembolsos: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79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N° de Desembolso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Monto Transferido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Fecha de desembolso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Monto liquidado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Co.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Actividades ejecutadas de acuerdo al Plan de Trabajo presentado a la Unidad Primaria 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Detalle de montos por cada actividad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Remanente de Monto por cada actividad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Especificar si se realizo la devolución del remanente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950">
                <a:tc rowSpan="1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 $       3,750.00 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21-nov-18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$3,750.00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Remuneraciones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$2,000.00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1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$0.00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NA.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3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09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Elaboracion Promocionales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$0.00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248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Material IEC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863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Combustible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$300.00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0438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8562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Llantas y Neumaticos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$250.00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947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7797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Alimentos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$1,000.00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863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914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Mantenimiento y Rep.Eq.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$0.00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066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Viaticos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$200.00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8633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Servicios Basicos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$0.00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6971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3540"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es-SV" dirty="0"/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dirty="0"/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SV" dirty="0"/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32299"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es-SV"/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SV"/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22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Totales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$ 15,000.00 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$       15,000.00 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$             -   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73435"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es-SV"/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SV"/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48633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María </a:t>
                      </a:r>
                      <a:r>
                        <a:rPr lang="es-SV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Guadalupe </a:t>
                      </a:r>
                      <a:r>
                        <a:rPr lang="es-SV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Álvarez </a:t>
                      </a:r>
                      <a:r>
                        <a:rPr lang="es-SV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Castaneda</a:t>
                      </a: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lang="es-SV"/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/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SV"/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0542" marR="205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  <p:pic>
        <p:nvPicPr>
          <p:cNvPr id="3" name="Picture 2" descr="C:\Users\Personal\Desktop\Logo ICW Capitulo El Salva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548" y="-16635"/>
            <a:ext cx="951451" cy="13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60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ell\Documents\ICW 2019\7ohP4GDMGPrUi4oa8yTU7QwSHZ29mRt9qof85ejCza2EPQ22aeA7cASzMGvZF9NHwYMPB38z5KsV9JMJ9AscEx2DzkfoF2yP572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Dell\Documents\ICW 2019\7ohP4GDMGPrUi4oa8yTU7QwSHZ29mRt9qof85ejCza2EPQ22aeA7cASzMGvZF9NHwYMPB38z5KsV9JMJ9AscEx2DzkfoF2yP572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0" y="-11314"/>
            <a:ext cx="6363174" cy="636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69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ell\Pictures\2wegnc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548680"/>
            <a:ext cx="7987329" cy="533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5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MISION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/>
              <a:t>Somos una asociación formada por mujeres con VIH-sida que estamos trabajando por defender y promover los derechos humanos, Contribuir al desarrollo integral y mejoramiento de la calidad de vida de las mujeres con el virus de inmunodeficiencia humana y mujeres con VIH avanzado, mediante la gestión, promoción y ejecución de planes, programas y proyectos en el ámbito de salud, así como mediante el asesoramiento a organismos oficiales y organismos privados.</a:t>
            </a:r>
          </a:p>
        </p:txBody>
      </p:sp>
      <p:pic>
        <p:nvPicPr>
          <p:cNvPr id="4" name="Picture 2" descr="C:\Users\Personal\Desktop\Logo ICW Capitulo El Salva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16635"/>
            <a:ext cx="1403648" cy="200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44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VISION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/>
              <a:t>Ser una asociación reconocida a nivel  nacional e internacional que construye  un mundo donde nuestras voces sean escuchadas donde se respeten y cumplan nuestros derechos, donde toda mujer tenga total acceso a cuidados y tratamiento.</a:t>
            </a:r>
          </a:p>
        </p:txBody>
      </p:sp>
      <p:pic>
        <p:nvPicPr>
          <p:cNvPr id="4" name="Picture 2" descr="C:\Users\Personal\Desktop\Logo ICW Capitulo El Salva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310"/>
            <a:ext cx="1403648" cy="200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88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OBJETIVO GENERAL: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/>
              <a:t>Contribuir en la respuesta de país a la epidemia por VIH  promoviendo la participación de personas, mujeres con VIH y VIH avanzado en acciones de prevención, promoción de derechos humanos y sensibilización comunitaria ante el VIH en El Salvador.</a:t>
            </a:r>
          </a:p>
        </p:txBody>
      </p:sp>
      <p:pic>
        <p:nvPicPr>
          <p:cNvPr id="4" name="Picture 2" descr="C:\Users\Personal\Desktop\Logo ICW Capitulo El Salva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16635"/>
            <a:ext cx="1403648" cy="200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7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7740352" cy="1430778"/>
          </a:xfrm>
        </p:spPr>
        <p:txBody>
          <a:bodyPr>
            <a:normAutofit fontScale="90000"/>
          </a:bodyPr>
          <a:lstStyle/>
          <a:p>
            <a:r>
              <a:rPr lang="es-SV" dirty="0"/>
              <a:t>Acciones en Prevención, Promoción de Derechos </a:t>
            </a:r>
            <a:r>
              <a:rPr lang="es-SV" dirty="0" smtClean="0"/>
              <a:t>humanos.</a:t>
            </a:r>
            <a:endParaRPr lang="es-SV" dirty="0"/>
          </a:p>
        </p:txBody>
      </p:sp>
      <p:pic>
        <p:nvPicPr>
          <p:cNvPr id="1026" name="Picture 2" descr="K:\ICW FOTOS 2018\20180831_1114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8298"/>
            <a:ext cx="2413566" cy="251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K:\ICVV FOTO 17\20170408_1057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29548"/>
            <a:ext cx="3563888" cy="293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K:\ICW FOTOS 2018\_FB_IMG_153684344868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5"/>
          <a:stretch/>
        </p:blipFill>
        <p:spPr bwMode="auto">
          <a:xfrm>
            <a:off x="2413565" y="4445834"/>
            <a:ext cx="2734499" cy="241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K:\ICW FOTOS 2018\IMG_20181122_1649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715" y="4443522"/>
            <a:ext cx="1561285" cy="246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ell\Downloads\IMG_20181001_09470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9"/>
          <a:stretch/>
        </p:blipFill>
        <p:spPr bwMode="auto">
          <a:xfrm>
            <a:off x="2754966" y="1533064"/>
            <a:ext cx="3167166" cy="293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ell\Downloads\IMG_20180530_1058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4465784"/>
            <a:ext cx="2434650" cy="239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ell\Downloads\_IMG-20180920-WA005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70" b="11942"/>
          <a:stretch/>
        </p:blipFill>
        <p:spPr bwMode="auto">
          <a:xfrm>
            <a:off x="0" y="1533065"/>
            <a:ext cx="2754966" cy="293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ersonal\Desktop\Logo ICW Capitulo El Salvado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16635"/>
            <a:ext cx="1403648" cy="200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9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es-SV" dirty="0" smtClean="0"/>
              <a:t> </a:t>
            </a:r>
            <a:r>
              <a:rPr lang="es-SV" dirty="0"/>
              <a:t>Incidencia </a:t>
            </a:r>
            <a:r>
              <a:rPr lang="es-SV" dirty="0" smtClean="0"/>
              <a:t>política</a:t>
            </a:r>
            <a:endParaRPr lang="es-SV" dirty="0"/>
          </a:p>
        </p:txBody>
      </p:sp>
      <p:pic>
        <p:nvPicPr>
          <p:cNvPr id="2050" name="Picture 2" descr="K:\ICW FOTOS 2018\IMG_20181112_0914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846" y="1070539"/>
            <a:ext cx="2502216" cy="192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K:\ICW FOTOS 2018\_FB_IMG_1536844038654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0538"/>
            <a:ext cx="3341697" cy="192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K:\ICW FOTOS 2018\_FB_IMG_15368439817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418" y="1108364"/>
            <a:ext cx="3541427" cy="17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K:\ICW FOTOS 2018\_IMG-20180824-WA00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92" y="4832938"/>
            <a:ext cx="3354589" cy="201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K:\ICW FOTOS 2018\IMG_20181213_1149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434" y="2868504"/>
            <a:ext cx="3101565" cy="224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:\ICVV FOTO 17\ICW Cap. El Salvador en Reunion de la Mesa de SSR del FN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r="6437"/>
          <a:stretch/>
        </p:blipFill>
        <p:spPr bwMode="auto">
          <a:xfrm>
            <a:off x="3341697" y="2615052"/>
            <a:ext cx="2999855" cy="23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K:\ICVV FOTO 17\20170306_11153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538" y="4916863"/>
            <a:ext cx="3450911" cy="194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0" y="1141465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b="1" dirty="0" smtClean="0">
                <a:solidFill>
                  <a:srgbClr val="00B0F0"/>
                </a:solidFill>
              </a:rPr>
              <a:t>MCP-ES</a:t>
            </a:r>
            <a:endParaRPr lang="es-SV" b="1" dirty="0">
              <a:solidFill>
                <a:srgbClr val="00B0F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641369" y="3850171"/>
            <a:ext cx="139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b="1" dirty="0" smtClean="0">
                <a:solidFill>
                  <a:srgbClr val="00B050"/>
                </a:solidFill>
              </a:rPr>
              <a:t>MSSR/FNS</a:t>
            </a:r>
            <a:endParaRPr lang="es-SV" b="1" dirty="0">
              <a:solidFill>
                <a:srgbClr val="00B05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345528" y="2350167"/>
            <a:ext cx="176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>
                <a:solidFill>
                  <a:srgbClr val="FF0000"/>
                </a:solidFill>
              </a:rPr>
              <a:t> </a:t>
            </a:r>
            <a:r>
              <a:rPr lang="es-SV" dirty="0" smtClean="0">
                <a:solidFill>
                  <a:srgbClr val="FF0000"/>
                </a:solidFill>
              </a:rPr>
              <a:t>       SC-PN VIH</a:t>
            </a:r>
            <a:endParaRPr lang="es-SV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345527" y="2868504"/>
            <a:ext cx="176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>
                <a:solidFill>
                  <a:srgbClr val="FF0000"/>
                </a:solidFill>
              </a:rPr>
              <a:t>    MPVSM/FNS</a:t>
            </a:r>
            <a:endParaRPr lang="es-SV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211961" y="5749414"/>
            <a:ext cx="2423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b="1" dirty="0" smtClean="0">
              <a:solidFill>
                <a:srgbClr val="FFFF00"/>
              </a:solidFill>
            </a:endParaRPr>
          </a:p>
          <a:p>
            <a:r>
              <a:rPr lang="es-SV" b="1" dirty="0" smtClean="0">
                <a:solidFill>
                  <a:srgbClr val="FFFF00"/>
                </a:solidFill>
              </a:rPr>
              <a:t> </a:t>
            </a:r>
          </a:p>
          <a:p>
            <a:r>
              <a:rPr lang="es-SV" b="1" dirty="0">
                <a:solidFill>
                  <a:srgbClr val="FFFF00"/>
                </a:solidFill>
              </a:rPr>
              <a:t> </a:t>
            </a:r>
            <a:r>
              <a:rPr lang="es-SV" b="1" dirty="0" smtClean="0">
                <a:solidFill>
                  <a:srgbClr val="FFFF00"/>
                </a:solidFill>
              </a:rPr>
              <a:t>  MSPVM/FNS</a:t>
            </a:r>
            <a:endParaRPr lang="es-SV" b="1" dirty="0">
              <a:solidFill>
                <a:srgbClr val="FFFF00"/>
              </a:solidFill>
            </a:endParaRPr>
          </a:p>
        </p:txBody>
      </p:sp>
      <p:pic>
        <p:nvPicPr>
          <p:cNvPr id="2058" name="Picture 10" descr="C:\Users\Dell\Downloads\IMG_20190224_18025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449" y="5100323"/>
            <a:ext cx="2016551" cy="176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Dell\Downloads\IMG_20180308_110430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66" y="2615051"/>
            <a:ext cx="3390335" cy="215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5423904" y="1070538"/>
            <a:ext cx="116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/>
              <a:t>  MCP-ES</a:t>
            </a:r>
            <a:endParaRPr lang="es-SV" dirty="0"/>
          </a:p>
        </p:txBody>
      </p:sp>
      <p:pic>
        <p:nvPicPr>
          <p:cNvPr id="25" name="Picture 2" descr="C:\Users\Personal\Desktop\Logo ICW Capitulo El Salvador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724" y="-16635"/>
            <a:ext cx="1008276" cy="143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5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/>
              <a:t>Trabajo de pares en grupos de apoyo y </a:t>
            </a:r>
            <a:r>
              <a:rPr lang="es-SV" dirty="0" err="1"/>
              <a:t>Autoapoyo</a:t>
            </a:r>
            <a:r>
              <a:rPr lang="es-SV" dirty="0"/>
              <a:t> de personas con VIH.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 dirty="0"/>
          </a:p>
        </p:txBody>
      </p:sp>
      <p:pic>
        <p:nvPicPr>
          <p:cNvPr id="3074" name="Picture 2" descr="C:\Users\Dell\Downloads\IMG_20180119_1454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29677"/>
            <a:ext cx="2592288" cy="313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ell\Downloads\20180907_120117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1955"/>
            <a:ext cx="2555776" cy="310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ell\Downloads\IMG_20180808_1023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2339751" cy="214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ell\Downloads\IMG_20180511_15384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 bwMode="auto">
          <a:xfrm>
            <a:off x="4572000" y="3751955"/>
            <a:ext cx="3151164" cy="311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Dell\Downloads\IMG_20180515_113418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1507041"/>
            <a:ext cx="2451801" cy="222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Dell\Downloads\IMG_20180725_08571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568" y="1507042"/>
            <a:ext cx="2385870" cy="22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Dell\Downloads\IMG_20190224_20581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65" y="3717032"/>
            <a:ext cx="1424204" cy="314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Dell\Downloads\20190224_1529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720" y="1507041"/>
            <a:ext cx="1991059" cy="22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Personal\Desktop\Logo ICW Capitulo El Salvado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-16635"/>
            <a:ext cx="1403648" cy="200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05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es-SV" dirty="0" smtClean="0"/>
              <a:t>PLAN DE EJECUCION</a:t>
            </a:r>
            <a:endParaRPr lang="es-SV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906591"/>
              </p:ext>
            </p:extLst>
          </p:nvPr>
        </p:nvGraphicFramePr>
        <p:xfrm>
          <a:off x="107504" y="1340769"/>
          <a:ext cx="9036496" cy="5220529"/>
        </p:xfrm>
        <a:graphic>
          <a:graphicData uri="http://schemas.openxmlformats.org/drawingml/2006/table">
            <a:tbl>
              <a:tblPr firstRow="1" firstCol="1" bandRow="1"/>
              <a:tblGrid>
                <a:gridCol w="2448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13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87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53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99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99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5650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30689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Institución: Asociación ICW Capitulo El Salvador (Comunidad de mujeres positivas)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200">
                        <a:effectLst/>
                        <a:latin typeface="Calibri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200">
                        <a:effectLst/>
                        <a:latin typeface="Calibri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Cronograma de Actividades y Metas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200">
                        <a:effectLst/>
                        <a:latin typeface="Calibri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es-SV" sz="1200" dirty="0">
                        <a:effectLst/>
                        <a:latin typeface="Calibri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SV" sz="1200">
                        <a:effectLst/>
                        <a:latin typeface="Calibri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200" dirty="0">
                        <a:effectLst/>
                        <a:latin typeface="Calibri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200">
                        <a:effectLst/>
                        <a:latin typeface="Calibri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200">
                        <a:effectLst/>
                        <a:latin typeface="Calibri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Ejercicio Fiscal 2018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200">
                        <a:effectLst/>
                        <a:latin typeface="Calibri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es-SV" sz="1200" dirty="0">
                        <a:effectLst/>
                        <a:latin typeface="Calibri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SV" sz="1200">
                        <a:effectLst/>
                        <a:latin typeface="Calibri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SV" sz="1200">
                        <a:effectLst/>
                        <a:latin typeface="Calibri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200">
                        <a:effectLst/>
                        <a:latin typeface="Calibri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SV" sz="1200">
                        <a:effectLst/>
                        <a:latin typeface="Calibri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1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ACTIVIDADES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Unidad de medida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METAS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 ANUAL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47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PRIMER TRIMESTRE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SEGUNDO TRIMESTRE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TERCER TRIMESTRE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CUARTO TRIMESTRE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Visitas a grupos de Apoyo 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Visitas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06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06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32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6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Realizar actividades de IEC sobre prevención y sensibilización comunitaria ante el VIH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Charlas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05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05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05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05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Participación en ferias de la salud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Ferias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04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Brindar acompañamiento de pares a través de reuniones de grupo de autoapoyo de mujeres con VIH de ICW Capitulo El Salvador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Reuniones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95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Representar al sector de personas con VIH con énfasis en mujeres con VIH en diferentes espacios de toma de decisión.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reuniones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06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06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06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Contribuir al fortalecimiento de habilidades y destrezas para mejora en la calidad de vida en mujeres y adolescentes que viven con VIH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Talleres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4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Actividades de monitoreo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monitoreo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04</a:t>
                      </a:r>
                    </a:p>
                  </a:txBody>
                  <a:tcPr marL="39511" marR="395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5" name="Picture 2" descr="C:\Users\Personal\Desktop\Logo ICW Capitulo El Salva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-16635"/>
            <a:ext cx="971600" cy="13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30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807828"/>
              </p:ext>
            </p:extLst>
          </p:nvPr>
        </p:nvGraphicFramePr>
        <p:xfrm>
          <a:off x="107491" y="5"/>
          <a:ext cx="8784988" cy="7502222"/>
        </p:xfrm>
        <a:graphic>
          <a:graphicData uri="http://schemas.openxmlformats.org/drawingml/2006/table">
            <a:tbl>
              <a:tblPr firstRow="1" firstCol="1" bandRow="1"/>
              <a:tblGrid>
                <a:gridCol w="576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1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12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61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86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989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680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96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6805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967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6805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6805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6805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6805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6805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6805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68054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6805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4967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168054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92320">
                <a:tc gridSpan="2">
                  <a:txBody>
                    <a:bodyPr/>
                    <a:lstStyle/>
                    <a:p>
                      <a:pPr algn="l"/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PRESIDENCIA DE LA REPÚBLICA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641">
                <a:tc gridSpan="2">
                  <a:txBody>
                    <a:bodyPr/>
                    <a:lstStyle/>
                    <a:p>
                      <a:pPr algn="l"/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SECRETARÍA DE PARTICIPACIÓN CIUDADANA, TRANSPARENCIA Y ANTUCORRUPCIÓN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320">
                <a:tc gridSpan="2">
                  <a:txBody>
                    <a:bodyPr/>
                    <a:lstStyle/>
                    <a:p>
                      <a:pPr algn="l"/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OFICINA DE FORTALECIMIENTO AL CONTROL INTERNO Y AUDITORÍA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79">
                <a:tc gridSpan="2">
                  <a:txBody>
                    <a:bodyPr/>
                    <a:lstStyle/>
                    <a:p>
                      <a:pPr algn="l"/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/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/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641">
                <a:tc gridSpan="2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INFORME FINANCIERO CONSOLIDADO PARA RENDICIÓN DE CUENTAS DE ENTIDADES PRIVADAS QUE RECIBEN FONDOS DEL ESTADO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SV" sz="40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320">
                <a:tc gridSpan="2">
                  <a:txBody>
                    <a:bodyPr/>
                    <a:lstStyle/>
                    <a:p>
                      <a:pPr algn="l"/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/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endParaRPr lang="es-SV" sz="100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endParaRPr lang="es-SV" sz="1000" dirty="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s-SV" sz="400">
                        <a:effectLst/>
                        <a:latin typeface="Calibri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320">
                <a:tc gridSpan="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Nombre de la Institución que otorga los fondos: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Ministerio de Salud</a:t>
                      </a:r>
                      <a:endParaRPr lang="es-SV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641">
                <a:tc gridSpan="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Nombre de la Entidad privada que recibe fondos: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Asociación Comunidad Internacional de Mujeres con VIH-SIDA Capitulo El Salvador</a:t>
                      </a:r>
                      <a:endParaRPr lang="es-SV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2320">
                <a:tc gridSpan="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Año: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2018</a:t>
                      </a:r>
                      <a:endParaRPr lang="es-SV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2320">
                <a:tc gridSpan="9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N° de Desembolsos: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s-SV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384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N° de Desembolso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Monto Transferido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Fecha de desembolso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Monto liquidado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Co.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Actividades ejecutadas de acuerdo al Plan de Trabajo presentado a la Unidad Primaria 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Detalle de montos por cada actividad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Remanente de Monto por cada actividad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Especificar si se realizo la devolución del remanente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2320">
                <a:tc row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$3,750 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 21 /06 /2018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$3,750.00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Remuneraciones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$2,000.00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6"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$0.00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6"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NA.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232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Combustible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$300.00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232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Repuestos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$300.00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9232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s-SV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Alimentos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$1,000.00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9232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s-SV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Viaticos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$150.00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61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92320">
                <a:tc row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 $       3,750.00 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21-jun-18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$3,750.00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Remuneraciones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$2,000.00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6"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$0.00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6"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NA.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9232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Combustible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$300.00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9232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Papeleria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$125.00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232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Alimentos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$1,000.00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9232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Viaticos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$200.00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321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Textiles y vestuario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$125.00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92320">
                <a:tc row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$       </a:t>
                      </a:r>
                      <a:r>
                        <a:rPr lang="es-SV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3,750.00 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 22/08 /2018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$3,750.00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Remuneraciones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$2,000.00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8"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$0.00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8"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NA.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9232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Combustible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$300.00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9232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Llantas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$0.00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9232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Repuestos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$0.00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9232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Alimentos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$1,000.00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9232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Viaticos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$200.00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92320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Servicios Basicos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$0.00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83246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Maquinaria y equipo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$250.00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9768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Totales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$ 11,250.00 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$       11,250.00 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 $             -   </a:t>
                      </a:r>
                      <a:endParaRPr lang="es-SV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SV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989" marR="239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SV" sz="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  <p:pic>
        <p:nvPicPr>
          <p:cNvPr id="3" name="Picture 2" descr="C:\Users\Personal\Desktop\Logo ICW Capitulo El Salvad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-16635"/>
            <a:ext cx="755576" cy="107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5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557</TotalTime>
  <Words>820</Words>
  <Application>Microsoft Office PowerPoint</Application>
  <PresentationFormat>Presentación en pantalla (4:3)</PresentationFormat>
  <Paragraphs>283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Calibri</vt:lpstr>
      <vt:lpstr>Times New Roman</vt:lpstr>
      <vt:lpstr>Trebuchet MS</vt:lpstr>
      <vt:lpstr>Wingdings</vt:lpstr>
      <vt:lpstr>Wingdings 2</vt:lpstr>
      <vt:lpstr>Opulento</vt:lpstr>
      <vt:lpstr>   RENDICIÓN DE CUENTAS 2018</vt:lpstr>
      <vt:lpstr>MISION</vt:lpstr>
      <vt:lpstr>VISION</vt:lpstr>
      <vt:lpstr>OBJETIVO GENERAL: </vt:lpstr>
      <vt:lpstr>Acciones en Prevención, Promoción de Derechos humanos.</vt:lpstr>
      <vt:lpstr> Incidencia política</vt:lpstr>
      <vt:lpstr>Trabajo de pares en grupos de apoyo y Autoapoyo de personas con VIH.</vt:lpstr>
      <vt:lpstr>PLAN DE EJECUCION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RENDICIÓN DE CUENTAS 2018</dc:title>
  <dc:creator>Dell</dc:creator>
  <cp:lastModifiedBy>admin</cp:lastModifiedBy>
  <cp:revision>26</cp:revision>
  <dcterms:created xsi:type="dcterms:W3CDTF">2019-02-24T19:39:23Z</dcterms:created>
  <dcterms:modified xsi:type="dcterms:W3CDTF">2019-02-25T05:06:29Z</dcterms:modified>
</cp:coreProperties>
</file>