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62" r:id="rId3"/>
    <p:sldId id="281" r:id="rId4"/>
    <p:sldId id="275" r:id="rId5"/>
    <p:sldId id="279" r:id="rId6"/>
    <p:sldId id="265" r:id="rId7"/>
    <p:sldId id="267" r:id="rId8"/>
    <p:sldId id="266" r:id="rId9"/>
    <p:sldId id="261" r:id="rId10"/>
    <p:sldId id="269" r:id="rId11"/>
    <p:sldId id="270" r:id="rId12"/>
    <p:sldId id="271" r:id="rId13"/>
    <p:sldId id="272" r:id="rId14"/>
    <p:sldId id="274" r:id="rId15"/>
    <p:sldId id="282" r:id="rId16"/>
    <p:sldId id="277"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5" autoAdjust="0"/>
    <p:restoredTop sz="81358" autoAdjust="0"/>
  </p:normalViewPr>
  <p:slideViewPr>
    <p:cSldViewPr snapToGrid="0">
      <p:cViewPr varScale="1">
        <p:scale>
          <a:sx n="60" d="100"/>
          <a:sy n="60"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2E2BB-CD7F-4FB6-9E7B-D02E0515173D}" type="doc">
      <dgm:prSet loTypeId="urn:microsoft.com/office/officeart/2005/8/layout/vList3" loCatId="list" qsTypeId="urn:microsoft.com/office/officeart/2005/8/quickstyle/simple1" qsCatId="simple" csTypeId="urn:microsoft.com/office/officeart/2005/8/colors/accent0_2" csCatId="mainScheme" phldr="1"/>
      <dgm:spPr/>
    </dgm:pt>
    <dgm:pt modelId="{15519738-BC48-408F-90F8-EE84406B5900}">
      <dgm:prSet phldrT="[Texto]" custT="1"/>
      <dgm:spPr/>
      <dgm:t>
        <a:bodyPr/>
        <a:lstStyle/>
        <a:p>
          <a:r>
            <a:rPr lang="es-ES_tradnl" sz="1600" dirty="0" smtClean="0">
              <a:latin typeface="Arial Narrow" panose="020B0606020202030204" pitchFamily="34" charset="0"/>
            </a:rPr>
            <a:t>Presencia territorial en muchos departamentos del país y en zonas de difícil acceso</a:t>
          </a:r>
          <a:endParaRPr lang="en-US" sz="1600" dirty="0">
            <a:latin typeface="Arial Narrow" panose="020B0606020202030204" pitchFamily="34" charset="0"/>
          </a:endParaRPr>
        </a:p>
      </dgm:t>
    </dgm:pt>
    <dgm:pt modelId="{A762C852-5B26-4AAD-85FD-251630B30617}" type="parTrans" cxnId="{6537957E-8611-40B7-975C-8B17D0B1C6A2}">
      <dgm:prSet/>
      <dgm:spPr/>
      <dgm:t>
        <a:bodyPr/>
        <a:lstStyle/>
        <a:p>
          <a:endParaRPr lang="en-US"/>
        </a:p>
      </dgm:t>
    </dgm:pt>
    <dgm:pt modelId="{BFB9A43D-EDCE-43C3-A5AD-051D76546686}" type="sibTrans" cxnId="{6537957E-8611-40B7-975C-8B17D0B1C6A2}">
      <dgm:prSet/>
      <dgm:spPr/>
      <dgm:t>
        <a:bodyPr/>
        <a:lstStyle/>
        <a:p>
          <a:endParaRPr lang="en-US"/>
        </a:p>
      </dgm:t>
    </dgm:pt>
    <dgm:pt modelId="{ED1EEFCE-46DA-460B-B0F3-EB99879F4A24}">
      <dgm:prSet phldrT="[Texto]" custT="1"/>
      <dgm:spPr/>
      <dgm:t>
        <a:bodyPr/>
        <a:lstStyle/>
        <a:p>
          <a:r>
            <a:rPr lang="es-ES_tradnl" sz="1600" dirty="0" smtClean="0">
              <a:latin typeface="Arial Narrow" panose="020B0606020202030204" pitchFamily="34" charset="0"/>
            </a:rPr>
            <a:t>Capacidad de establecer alianzas con líderes locales, comunales y municipales </a:t>
          </a:r>
          <a:endParaRPr lang="en-US" sz="1600" dirty="0">
            <a:latin typeface="Arial Narrow" panose="020B0606020202030204" pitchFamily="34" charset="0"/>
          </a:endParaRPr>
        </a:p>
      </dgm:t>
    </dgm:pt>
    <dgm:pt modelId="{F9BD00A9-3B21-4916-83BA-97CB4FB825E7}" type="parTrans" cxnId="{33219F11-FF7F-4297-9FE4-73259CB82A31}">
      <dgm:prSet/>
      <dgm:spPr/>
      <dgm:t>
        <a:bodyPr/>
        <a:lstStyle/>
        <a:p>
          <a:endParaRPr lang="en-US"/>
        </a:p>
      </dgm:t>
    </dgm:pt>
    <dgm:pt modelId="{C1F69A71-40FC-4489-98E4-348DCCA44E82}" type="sibTrans" cxnId="{33219F11-FF7F-4297-9FE4-73259CB82A31}">
      <dgm:prSet/>
      <dgm:spPr/>
      <dgm:t>
        <a:bodyPr/>
        <a:lstStyle/>
        <a:p>
          <a:endParaRPr lang="en-US"/>
        </a:p>
      </dgm:t>
    </dgm:pt>
    <dgm:pt modelId="{6C32C0C1-F37A-4A15-A1C2-FDDBA61FAE10}">
      <dgm:prSet phldrT="[Texto]" custT="1"/>
      <dgm:spPr/>
      <dgm:t>
        <a:bodyPr/>
        <a:lstStyle/>
        <a:p>
          <a:r>
            <a:rPr lang="es-SV" sz="1600" dirty="0" smtClean="0">
              <a:latin typeface="Arial Narrow" panose="020B0606020202030204" pitchFamily="34" charset="0"/>
            </a:rPr>
            <a:t>Con capacidad de implementar múltiples jornadas de capacitación para la formación de líderes comunales.</a:t>
          </a:r>
        </a:p>
        <a:p>
          <a:endParaRPr lang="en-US" sz="1600" dirty="0">
            <a:latin typeface="Arial Narrow" panose="020B0606020202030204" pitchFamily="34" charset="0"/>
          </a:endParaRPr>
        </a:p>
      </dgm:t>
    </dgm:pt>
    <dgm:pt modelId="{2182AF0A-7D30-412D-8042-95AAD7FE594E}" type="parTrans" cxnId="{BCC309D9-4949-47BC-8031-053588A51B7D}">
      <dgm:prSet/>
      <dgm:spPr/>
      <dgm:t>
        <a:bodyPr/>
        <a:lstStyle/>
        <a:p>
          <a:endParaRPr lang="en-US"/>
        </a:p>
      </dgm:t>
    </dgm:pt>
    <dgm:pt modelId="{ABBB00C8-D580-44DA-9412-3BEB141C3F8E}" type="sibTrans" cxnId="{BCC309D9-4949-47BC-8031-053588A51B7D}">
      <dgm:prSet/>
      <dgm:spPr/>
      <dgm:t>
        <a:bodyPr/>
        <a:lstStyle/>
        <a:p>
          <a:endParaRPr lang="en-US"/>
        </a:p>
      </dgm:t>
    </dgm:pt>
    <dgm:pt modelId="{588865F7-DCF3-4AD5-848A-0CA254862DB4}" type="pres">
      <dgm:prSet presAssocID="{2052E2BB-CD7F-4FB6-9E7B-D02E0515173D}" presName="linearFlow" presStyleCnt="0">
        <dgm:presLayoutVars>
          <dgm:dir/>
          <dgm:resizeHandles val="exact"/>
        </dgm:presLayoutVars>
      </dgm:prSet>
      <dgm:spPr/>
    </dgm:pt>
    <dgm:pt modelId="{36453E6C-68F0-4153-810F-6E64AB16C9A7}" type="pres">
      <dgm:prSet presAssocID="{15519738-BC48-408F-90F8-EE84406B5900}" presName="composite" presStyleCnt="0"/>
      <dgm:spPr/>
    </dgm:pt>
    <dgm:pt modelId="{678E5577-EC7A-497D-9818-4E0AE485B903}" type="pres">
      <dgm:prSet presAssocID="{15519738-BC48-408F-90F8-EE84406B590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AF633FE7-75FD-4A08-ADAD-64648A7D11BA}" type="pres">
      <dgm:prSet presAssocID="{15519738-BC48-408F-90F8-EE84406B5900}" presName="txShp" presStyleLbl="node1" presStyleIdx="0" presStyleCnt="3">
        <dgm:presLayoutVars>
          <dgm:bulletEnabled val="1"/>
        </dgm:presLayoutVars>
      </dgm:prSet>
      <dgm:spPr/>
      <dgm:t>
        <a:bodyPr/>
        <a:lstStyle/>
        <a:p>
          <a:endParaRPr lang="en-US"/>
        </a:p>
      </dgm:t>
    </dgm:pt>
    <dgm:pt modelId="{5395EBFC-042C-40CE-976D-B60996438FE9}" type="pres">
      <dgm:prSet presAssocID="{BFB9A43D-EDCE-43C3-A5AD-051D76546686}" presName="spacing" presStyleCnt="0"/>
      <dgm:spPr/>
    </dgm:pt>
    <dgm:pt modelId="{124D4204-9FF4-444F-948E-FC988DD3F344}" type="pres">
      <dgm:prSet presAssocID="{ED1EEFCE-46DA-460B-B0F3-EB99879F4A24}" presName="composite" presStyleCnt="0"/>
      <dgm:spPr/>
    </dgm:pt>
    <dgm:pt modelId="{D29B0208-2C76-4077-9CF0-01B33825041E}" type="pres">
      <dgm:prSet presAssocID="{ED1EEFCE-46DA-460B-B0F3-EB99879F4A24}" presName="imgShp" presStyleLbl="fgImgPlac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 r="-8253" b="-10996"/>
          </a:stretch>
        </a:blipFill>
      </dgm:spPr>
    </dgm:pt>
    <dgm:pt modelId="{1214258A-D3E3-40C1-8B33-1FB96FD2F524}" type="pres">
      <dgm:prSet presAssocID="{ED1EEFCE-46DA-460B-B0F3-EB99879F4A24}" presName="txShp" presStyleLbl="node1" presStyleIdx="1" presStyleCnt="3">
        <dgm:presLayoutVars>
          <dgm:bulletEnabled val="1"/>
        </dgm:presLayoutVars>
      </dgm:prSet>
      <dgm:spPr/>
      <dgm:t>
        <a:bodyPr/>
        <a:lstStyle/>
        <a:p>
          <a:endParaRPr lang="en-US"/>
        </a:p>
      </dgm:t>
    </dgm:pt>
    <dgm:pt modelId="{F3E6C0CE-02BC-4FDE-B0AC-1BF6F3E11A9D}" type="pres">
      <dgm:prSet presAssocID="{C1F69A71-40FC-4489-98E4-348DCCA44E82}" presName="spacing" presStyleCnt="0"/>
      <dgm:spPr/>
    </dgm:pt>
    <dgm:pt modelId="{F2A65F68-6BED-47DC-9C69-814F000566B8}" type="pres">
      <dgm:prSet presAssocID="{6C32C0C1-F37A-4A15-A1C2-FDDBA61FAE10}" presName="composite" presStyleCnt="0"/>
      <dgm:spPr/>
    </dgm:pt>
    <dgm:pt modelId="{941B2191-4206-4B38-B2DB-BD3A9E2FA463}" type="pres">
      <dgm:prSet presAssocID="{6C32C0C1-F37A-4A15-A1C2-FDDBA61FAE10}" presName="imgShp"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5913" t="-29835" r="-251547" b="-136007"/>
          </a:stretch>
        </a:blipFill>
      </dgm:spPr>
    </dgm:pt>
    <dgm:pt modelId="{9CFFB7D7-2366-4622-8E84-A94331D27B6A}" type="pres">
      <dgm:prSet presAssocID="{6C32C0C1-F37A-4A15-A1C2-FDDBA61FAE10}" presName="txShp" presStyleLbl="node1" presStyleIdx="2" presStyleCnt="3">
        <dgm:presLayoutVars>
          <dgm:bulletEnabled val="1"/>
        </dgm:presLayoutVars>
      </dgm:prSet>
      <dgm:spPr/>
      <dgm:t>
        <a:bodyPr/>
        <a:lstStyle/>
        <a:p>
          <a:endParaRPr lang="en-US"/>
        </a:p>
      </dgm:t>
    </dgm:pt>
  </dgm:ptLst>
  <dgm:cxnLst>
    <dgm:cxn modelId="{01951717-7B32-457A-8E31-0F1DAA1167CF}" type="presOf" srcId="{15519738-BC48-408F-90F8-EE84406B5900}" destId="{AF633FE7-75FD-4A08-ADAD-64648A7D11BA}" srcOrd="0" destOrd="0" presId="urn:microsoft.com/office/officeart/2005/8/layout/vList3"/>
    <dgm:cxn modelId="{6102BAA0-A745-4F0F-8CBE-CFF5B00E40AC}" type="presOf" srcId="{6C32C0C1-F37A-4A15-A1C2-FDDBA61FAE10}" destId="{9CFFB7D7-2366-4622-8E84-A94331D27B6A}" srcOrd="0" destOrd="0" presId="urn:microsoft.com/office/officeart/2005/8/layout/vList3"/>
    <dgm:cxn modelId="{6537957E-8611-40B7-975C-8B17D0B1C6A2}" srcId="{2052E2BB-CD7F-4FB6-9E7B-D02E0515173D}" destId="{15519738-BC48-408F-90F8-EE84406B5900}" srcOrd="0" destOrd="0" parTransId="{A762C852-5B26-4AAD-85FD-251630B30617}" sibTransId="{BFB9A43D-EDCE-43C3-A5AD-051D76546686}"/>
    <dgm:cxn modelId="{EA58386B-23CD-49E6-8ED1-75A6BD5620F2}" type="presOf" srcId="{ED1EEFCE-46DA-460B-B0F3-EB99879F4A24}" destId="{1214258A-D3E3-40C1-8B33-1FB96FD2F524}" srcOrd="0" destOrd="0" presId="urn:microsoft.com/office/officeart/2005/8/layout/vList3"/>
    <dgm:cxn modelId="{C34E9B4E-46B3-4F7A-B980-56499F26CF06}" type="presOf" srcId="{2052E2BB-CD7F-4FB6-9E7B-D02E0515173D}" destId="{588865F7-DCF3-4AD5-848A-0CA254862DB4}" srcOrd="0" destOrd="0" presId="urn:microsoft.com/office/officeart/2005/8/layout/vList3"/>
    <dgm:cxn modelId="{33219F11-FF7F-4297-9FE4-73259CB82A31}" srcId="{2052E2BB-CD7F-4FB6-9E7B-D02E0515173D}" destId="{ED1EEFCE-46DA-460B-B0F3-EB99879F4A24}" srcOrd="1" destOrd="0" parTransId="{F9BD00A9-3B21-4916-83BA-97CB4FB825E7}" sibTransId="{C1F69A71-40FC-4489-98E4-348DCCA44E82}"/>
    <dgm:cxn modelId="{BCC309D9-4949-47BC-8031-053588A51B7D}" srcId="{2052E2BB-CD7F-4FB6-9E7B-D02E0515173D}" destId="{6C32C0C1-F37A-4A15-A1C2-FDDBA61FAE10}" srcOrd="2" destOrd="0" parTransId="{2182AF0A-7D30-412D-8042-95AAD7FE594E}" sibTransId="{ABBB00C8-D580-44DA-9412-3BEB141C3F8E}"/>
    <dgm:cxn modelId="{766312F9-47EB-43D6-B465-4A771D08051A}" type="presParOf" srcId="{588865F7-DCF3-4AD5-848A-0CA254862DB4}" destId="{36453E6C-68F0-4153-810F-6E64AB16C9A7}" srcOrd="0" destOrd="0" presId="urn:microsoft.com/office/officeart/2005/8/layout/vList3"/>
    <dgm:cxn modelId="{E768CF6F-3459-41F1-B21B-9AB3F5E2E5D0}" type="presParOf" srcId="{36453E6C-68F0-4153-810F-6E64AB16C9A7}" destId="{678E5577-EC7A-497D-9818-4E0AE485B903}" srcOrd="0" destOrd="0" presId="urn:microsoft.com/office/officeart/2005/8/layout/vList3"/>
    <dgm:cxn modelId="{BD08860D-8741-468E-AB85-F64931844E36}" type="presParOf" srcId="{36453E6C-68F0-4153-810F-6E64AB16C9A7}" destId="{AF633FE7-75FD-4A08-ADAD-64648A7D11BA}" srcOrd="1" destOrd="0" presId="urn:microsoft.com/office/officeart/2005/8/layout/vList3"/>
    <dgm:cxn modelId="{8DA7BBC1-54A5-44E6-844F-AAB9E5F43938}" type="presParOf" srcId="{588865F7-DCF3-4AD5-848A-0CA254862DB4}" destId="{5395EBFC-042C-40CE-976D-B60996438FE9}" srcOrd="1" destOrd="0" presId="urn:microsoft.com/office/officeart/2005/8/layout/vList3"/>
    <dgm:cxn modelId="{7507A5CB-09CA-49D2-8EBF-8C873BEBF198}" type="presParOf" srcId="{588865F7-DCF3-4AD5-848A-0CA254862DB4}" destId="{124D4204-9FF4-444F-948E-FC988DD3F344}" srcOrd="2" destOrd="0" presId="urn:microsoft.com/office/officeart/2005/8/layout/vList3"/>
    <dgm:cxn modelId="{5061B86A-5960-47AE-8869-DC926C078E4F}" type="presParOf" srcId="{124D4204-9FF4-444F-948E-FC988DD3F344}" destId="{D29B0208-2C76-4077-9CF0-01B33825041E}" srcOrd="0" destOrd="0" presId="urn:microsoft.com/office/officeart/2005/8/layout/vList3"/>
    <dgm:cxn modelId="{37D449F9-FCBC-41F7-924B-0B4AB4D1DD6F}" type="presParOf" srcId="{124D4204-9FF4-444F-948E-FC988DD3F344}" destId="{1214258A-D3E3-40C1-8B33-1FB96FD2F524}" srcOrd="1" destOrd="0" presId="urn:microsoft.com/office/officeart/2005/8/layout/vList3"/>
    <dgm:cxn modelId="{143B7B09-151E-4C12-9225-52116FB3524B}" type="presParOf" srcId="{588865F7-DCF3-4AD5-848A-0CA254862DB4}" destId="{F3E6C0CE-02BC-4FDE-B0AC-1BF6F3E11A9D}" srcOrd="3" destOrd="0" presId="urn:microsoft.com/office/officeart/2005/8/layout/vList3"/>
    <dgm:cxn modelId="{595F0355-57B2-4D1E-BE68-7760D175089F}" type="presParOf" srcId="{588865F7-DCF3-4AD5-848A-0CA254862DB4}" destId="{F2A65F68-6BED-47DC-9C69-814F000566B8}" srcOrd="4" destOrd="0" presId="urn:microsoft.com/office/officeart/2005/8/layout/vList3"/>
    <dgm:cxn modelId="{43A76FC6-2710-43D3-955D-558F018E3188}" type="presParOf" srcId="{F2A65F68-6BED-47DC-9C69-814F000566B8}" destId="{941B2191-4206-4B38-B2DB-BD3A9E2FA463}" srcOrd="0" destOrd="0" presId="urn:microsoft.com/office/officeart/2005/8/layout/vList3"/>
    <dgm:cxn modelId="{725D6465-8F2B-484B-A6BE-33F94DAE4388}" type="presParOf" srcId="{F2A65F68-6BED-47DC-9C69-814F000566B8}" destId="{9CFFB7D7-2366-4622-8E84-A94331D27B6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2E2BB-CD7F-4FB6-9E7B-D02E0515173D}" type="doc">
      <dgm:prSet loTypeId="urn:microsoft.com/office/officeart/2005/8/layout/vList3" loCatId="list" qsTypeId="urn:microsoft.com/office/officeart/2005/8/quickstyle/simple1" qsCatId="simple" csTypeId="urn:microsoft.com/office/officeart/2005/8/colors/accent0_2" csCatId="mainScheme" phldr="1"/>
      <dgm:spPr/>
    </dgm:pt>
    <dgm:pt modelId="{15519738-BC48-408F-90F8-EE84406B5900}">
      <dgm:prSet phldrT="[Texto]" custT="1"/>
      <dgm:spPr/>
      <dgm:t>
        <a:bodyPr/>
        <a:lstStyle/>
        <a:p>
          <a:r>
            <a:rPr lang="es-ES_tradnl" sz="1600" dirty="0" smtClean="0">
              <a:latin typeface="Arial Narrow" panose="020B0606020202030204" pitchFamily="34" charset="0"/>
            </a:rPr>
            <a:t>Con enorme capacidad administrativa tanto física como institucional</a:t>
          </a:r>
          <a:endParaRPr lang="en-US" sz="1600" dirty="0">
            <a:latin typeface="Arial Narrow" panose="020B0606020202030204" pitchFamily="34" charset="0"/>
          </a:endParaRPr>
        </a:p>
      </dgm:t>
    </dgm:pt>
    <dgm:pt modelId="{A762C852-5B26-4AAD-85FD-251630B30617}" type="parTrans" cxnId="{6537957E-8611-40B7-975C-8B17D0B1C6A2}">
      <dgm:prSet/>
      <dgm:spPr/>
      <dgm:t>
        <a:bodyPr/>
        <a:lstStyle/>
        <a:p>
          <a:endParaRPr lang="en-US"/>
        </a:p>
      </dgm:t>
    </dgm:pt>
    <dgm:pt modelId="{BFB9A43D-EDCE-43C3-A5AD-051D76546686}" type="sibTrans" cxnId="{6537957E-8611-40B7-975C-8B17D0B1C6A2}">
      <dgm:prSet/>
      <dgm:spPr/>
      <dgm:t>
        <a:bodyPr/>
        <a:lstStyle/>
        <a:p>
          <a:endParaRPr lang="en-US"/>
        </a:p>
      </dgm:t>
    </dgm:pt>
    <dgm:pt modelId="{ED1EEFCE-46DA-460B-B0F3-EB99879F4A24}">
      <dgm:prSet phldrT="[Texto]" custT="1"/>
      <dgm:spPr/>
      <dgm:t>
        <a:bodyPr/>
        <a:lstStyle/>
        <a:p>
          <a:r>
            <a:rPr lang="es-ES_tradnl" sz="1600" dirty="0" smtClean="0">
              <a:latin typeface="Arial Narrow" panose="020B0606020202030204" pitchFamily="34" charset="0"/>
            </a:rPr>
            <a:t>Con experiencia en el manejo de medicamentos en volúmenes considerables, en las fases de importación, almacenamiento, transporte y distribución</a:t>
          </a:r>
          <a:endParaRPr lang="en-US" sz="1600" dirty="0">
            <a:latin typeface="Arial Narrow" panose="020B0606020202030204" pitchFamily="34" charset="0"/>
          </a:endParaRPr>
        </a:p>
      </dgm:t>
    </dgm:pt>
    <dgm:pt modelId="{F9BD00A9-3B21-4916-83BA-97CB4FB825E7}" type="parTrans" cxnId="{33219F11-FF7F-4297-9FE4-73259CB82A31}">
      <dgm:prSet/>
      <dgm:spPr/>
      <dgm:t>
        <a:bodyPr/>
        <a:lstStyle/>
        <a:p>
          <a:endParaRPr lang="en-US"/>
        </a:p>
      </dgm:t>
    </dgm:pt>
    <dgm:pt modelId="{C1F69A71-40FC-4489-98E4-348DCCA44E82}" type="sibTrans" cxnId="{33219F11-FF7F-4297-9FE4-73259CB82A31}">
      <dgm:prSet/>
      <dgm:spPr/>
      <dgm:t>
        <a:bodyPr/>
        <a:lstStyle/>
        <a:p>
          <a:endParaRPr lang="en-US"/>
        </a:p>
      </dgm:t>
    </dgm:pt>
    <dgm:pt modelId="{6C32C0C1-F37A-4A15-A1C2-FDDBA61FAE10}">
      <dgm:prSet phldrT="[Texto]" custT="1"/>
      <dgm:spPr/>
      <dgm:t>
        <a:bodyPr/>
        <a:lstStyle/>
        <a:p>
          <a:r>
            <a:rPr lang="es-ES_tradnl" sz="1600" dirty="0" smtClean="0">
              <a:latin typeface="Arial Narrow" panose="020B0606020202030204" pitchFamily="34" charset="0"/>
            </a:rPr>
            <a:t>Con personal médico con experiencia en las áreas de salud pública y organización social.</a:t>
          </a:r>
          <a:endParaRPr lang="en-US" sz="1600" dirty="0">
            <a:latin typeface="Arial Narrow" panose="020B0606020202030204" pitchFamily="34" charset="0"/>
          </a:endParaRPr>
        </a:p>
      </dgm:t>
    </dgm:pt>
    <dgm:pt modelId="{2182AF0A-7D30-412D-8042-95AAD7FE594E}" type="parTrans" cxnId="{BCC309D9-4949-47BC-8031-053588A51B7D}">
      <dgm:prSet/>
      <dgm:spPr/>
      <dgm:t>
        <a:bodyPr/>
        <a:lstStyle/>
        <a:p>
          <a:endParaRPr lang="en-US"/>
        </a:p>
      </dgm:t>
    </dgm:pt>
    <dgm:pt modelId="{ABBB00C8-D580-44DA-9412-3BEB141C3F8E}" type="sibTrans" cxnId="{BCC309D9-4949-47BC-8031-053588A51B7D}">
      <dgm:prSet/>
      <dgm:spPr/>
      <dgm:t>
        <a:bodyPr/>
        <a:lstStyle/>
        <a:p>
          <a:endParaRPr lang="en-US"/>
        </a:p>
      </dgm:t>
    </dgm:pt>
    <dgm:pt modelId="{588865F7-DCF3-4AD5-848A-0CA254862DB4}" type="pres">
      <dgm:prSet presAssocID="{2052E2BB-CD7F-4FB6-9E7B-D02E0515173D}" presName="linearFlow" presStyleCnt="0">
        <dgm:presLayoutVars>
          <dgm:dir/>
          <dgm:resizeHandles val="exact"/>
        </dgm:presLayoutVars>
      </dgm:prSet>
      <dgm:spPr/>
    </dgm:pt>
    <dgm:pt modelId="{36453E6C-68F0-4153-810F-6E64AB16C9A7}" type="pres">
      <dgm:prSet presAssocID="{15519738-BC48-408F-90F8-EE84406B5900}" presName="composite" presStyleCnt="0"/>
      <dgm:spPr/>
    </dgm:pt>
    <dgm:pt modelId="{678E5577-EC7A-497D-9818-4E0AE485B903}" type="pres">
      <dgm:prSet presAssocID="{15519738-BC48-408F-90F8-EE84406B5900}" presName="imgShp"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9385" t="-82408" r="-129189" b="-142764"/>
          </a:stretch>
        </a:blipFill>
      </dgm:spPr>
    </dgm:pt>
    <dgm:pt modelId="{AF633FE7-75FD-4A08-ADAD-64648A7D11BA}" type="pres">
      <dgm:prSet presAssocID="{15519738-BC48-408F-90F8-EE84406B5900}" presName="txShp" presStyleLbl="node1" presStyleIdx="0" presStyleCnt="3">
        <dgm:presLayoutVars>
          <dgm:bulletEnabled val="1"/>
        </dgm:presLayoutVars>
      </dgm:prSet>
      <dgm:spPr/>
      <dgm:t>
        <a:bodyPr/>
        <a:lstStyle/>
        <a:p>
          <a:endParaRPr lang="en-US"/>
        </a:p>
      </dgm:t>
    </dgm:pt>
    <dgm:pt modelId="{5395EBFC-042C-40CE-976D-B60996438FE9}" type="pres">
      <dgm:prSet presAssocID="{BFB9A43D-EDCE-43C3-A5AD-051D76546686}" presName="spacing" presStyleCnt="0"/>
      <dgm:spPr/>
    </dgm:pt>
    <dgm:pt modelId="{124D4204-9FF4-444F-948E-FC988DD3F344}" type="pres">
      <dgm:prSet presAssocID="{ED1EEFCE-46DA-460B-B0F3-EB99879F4A24}" presName="composite" presStyleCnt="0"/>
      <dgm:spPr/>
    </dgm:pt>
    <dgm:pt modelId="{D29B0208-2C76-4077-9CF0-01B33825041E}" type="pres">
      <dgm:prSet presAssocID="{ED1EEFCE-46DA-460B-B0F3-EB99879F4A24}" presName="imgShp"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9795" t="-58574" r="-119051" b="15204"/>
          </a:stretch>
        </a:blipFill>
      </dgm:spPr>
    </dgm:pt>
    <dgm:pt modelId="{1214258A-D3E3-40C1-8B33-1FB96FD2F524}" type="pres">
      <dgm:prSet presAssocID="{ED1EEFCE-46DA-460B-B0F3-EB99879F4A24}" presName="txShp" presStyleLbl="node1" presStyleIdx="1" presStyleCnt="3">
        <dgm:presLayoutVars>
          <dgm:bulletEnabled val="1"/>
        </dgm:presLayoutVars>
      </dgm:prSet>
      <dgm:spPr/>
      <dgm:t>
        <a:bodyPr/>
        <a:lstStyle/>
        <a:p>
          <a:endParaRPr lang="en-US"/>
        </a:p>
      </dgm:t>
    </dgm:pt>
    <dgm:pt modelId="{F3E6C0CE-02BC-4FDE-B0AC-1BF6F3E11A9D}" type="pres">
      <dgm:prSet presAssocID="{C1F69A71-40FC-4489-98E4-348DCCA44E82}" presName="spacing" presStyleCnt="0"/>
      <dgm:spPr/>
    </dgm:pt>
    <dgm:pt modelId="{F2A65F68-6BED-47DC-9C69-814F000566B8}" type="pres">
      <dgm:prSet presAssocID="{6C32C0C1-F37A-4A15-A1C2-FDDBA61FAE10}" presName="composite" presStyleCnt="0"/>
      <dgm:spPr/>
    </dgm:pt>
    <dgm:pt modelId="{941B2191-4206-4B38-B2DB-BD3A9E2FA463}" type="pres">
      <dgm:prSet presAssocID="{6C32C0C1-F37A-4A15-A1C2-FDDBA61FAE10}" presName="imgShp"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03058" t="-71849" r="-68366" b="-56239"/>
          </a:stretch>
        </a:blipFill>
      </dgm:spPr>
    </dgm:pt>
    <dgm:pt modelId="{9CFFB7D7-2366-4622-8E84-A94331D27B6A}" type="pres">
      <dgm:prSet presAssocID="{6C32C0C1-F37A-4A15-A1C2-FDDBA61FAE10}" presName="txShp" presStyleLbl="node1" presStyleIdx="2" presStyleCnt="3">
        <dgm:presLayoutVars>
          <dgm:bulletEnabled val="1"/>
        </dgm:presLayoutVars>
      </dgm:prSet>
      <dgm:spPr/>
      <dgm:t>
        <a:bodyPr/>
        <a:lstStyle/>
        <a:p>
          <a:endParaRPr lang="en-US"/>
        </a:p>
      </dgm:t>
    </dgm:pt>
  </dgm:ptLst>
  <dgm:cxnLst>
    <dgm:cxn modelId="{B41EFCF5-0BC4-48E7-8AB0-700DD26723F0}" type="presOf" srcId="{6C32C0C1-F37A-4A15-A1C2-FDDBA61FAE10}" destId="{9CFFB7D7-2366-4622-8E84-A94331D27B6A}" srcOrd="0" destOrd="0" presId="urn:microsoft.com/office/officeart/2005/8/layout/vList3"/>
    <dgm:cxn modelId="{6537957E-8611-40B7-975C-8B17D0B1C6A2}" srcId="{2052E2BB-CD7F-4FB6-9E7B-D02E0515173D}" destId="{15519738-BC48-408F-90F8-EE84406B5900}" srcOrd="0" destOrd="0" parTransId="{A762C852-5B26-4AAD-85FD-251630B30617}" sibTransId="{BFB9A43D-EDCE-43C3-A5AD-051D76546686}"/>
    <dgm:cxn modelId="{33219F11-FF7F-4297-9FE4-73259CB82A31}" srcId="{2052E2BB-CD7F-4FB6-9E7B-D02E0515173D}" destId="{ED1EEFCE-46DA-460B-B0F3-EB99879F4A24}" srcOrd="1" destOrd="0" parTransId="{F9BD00A9-3B21-4916-83BA-97CB4FB825E7}" sibTransId="{C1F69A71-40FC-4489-98E4-348DCCA44E82}"/>
    <dgm:cxn modelId="{E2871F18-F162-403A-A90D-47D565D46978}" type="presOf" srcId="{ED1EEFCE-46DA-460B-B0F3-EB99879F4A24}" destId="{1214258A-D3E3-40C1-8B33-1FB96FD2F524}" srcOrd="0" destOrd="0" presId="urn:microsoft.com/office/officeart/2005/8/layout/vList3"/>
    <dgm:cxn modelId="{4978FDA6-10CF-4DD6-8925-3E743DEADFA8}" type="presOf" srcId="{2052E2BB-CD7F-4FB6-9E7B-D02E0515173D}" destId="{588865F7-DCF3-4AD5-848A-0CA254862DB4}" srcOrd="0" destOrd="0" presId="urn:microsoft.com/office/officeart/2005/8/layout/vList3"/>
    <dgm:cxn modelId="{F901BB1E-5071-42B5-9A6F-6FEEAEF3D266}" type="presOf" srcId="{15519738-BC48-408F-90F8-EE84406B5900}" destId="{AF633FE7-75FD-4A08-ADAD-64648A7D11BA}" srcOrd="0" destOrd="0" presId="urn:microsoft.com/office/officeart/2005/8/layout/vList3"/>
    <dgm:cxn modelId="{BCC309D9-4949-47BC-8031-053588A51B7D}" srcId="{2052E2BB-CD7F-4FB6-9E7B-D02E0515173D}" destId="{6C32C0C1-F37A-4A15-A1C2-FDDBA61FAE10}" srcOrd="2" destOrd="0" parTransId="{2182AF0A-7D30-412D-8042-95AAD7FE594E}" sibTransId="{ABBB00C8-D580-44DA-9412-3BEB141C3F8E}"/>
    <dgm:cxn modelId="{C7AF0236-66E8-4345-AC96-6762C214B802}" type="presParOf" srcId="{588865F7-DCF3-4AD5-848A-0CA254862DB4}" destId="{36453E6C-68F0-4153-810F-6E64AB16C9A7}" srcOrd="0" destOrd="0" presId="urn:microsoft.com/office/officeart/2005/8/layout/vList3"/>
    <dgm:cxn modelId="{463F36F9-7361-46CE-85AB-6C2A859CC162}" type="presParOf" srcId="{36453E6C-68F0-4153-810F-6E64AB16C9A7}" destId="{678E5577-EC7A-497D-9818-4E0AE485B903}" srcOrd="0" destOrd="0" presId="urn:microsoft.com/office/officeart/2005/8/layout/vList3"/>
    <dgm:cxn modelId="{5E89FD93-D167-4473-B5E6-B5F76D5F704A}" type="presParOf" srcId="{36453E6C-68F0-4153-810F-6E64AB16C9A7}" destId="{AF633FE7-75FD-4A08-ADAD-64648A7D11BA}" srcOrd="1" destOrd="0" presId="urn:microsoft.com/office/officeart/2005/8/layout/vList3"/>
    <dgm:cxn modelId="{52426ABD-71A1-4C4B-BEE6-635C6248107C}" type="presParOf" srcId="{588865F7-DCF3-4AD5-848A-0CA254862DB4}" destId="{5395EBFC-042C-40CE-976D-B60996438FE9}" srcOrd="1" destOrd="0" presId="urn:microsoft.com/office/officeart/2005/8/layout/vList3"/>
    <dgm:cxn modelId="{E30E131A-70DC-48D7-B4F4-044F5D243666}" type="presParOf" srcId="{588865F7-DCF3-4AD5-848A-0CA254862DB4}" destId="{124D4204-9FF4-444F-948E-FC988DD3F344}" srcOrd="2" destOrd="0" presId="urn:microsoft.com/office/officeart/2005/8/layout/vList3"/>
    <dgm:cxn modelId="{23E8D787-859A-4869-AAD3-33AA49AB1A30}" type="presParOf" srcId="{124D4204-9FF4-444F-948E-FC988DD3F344}" destId="{D29B0208-2C76-4077-9CF0-01B33825041E}" srcOrd="0" destOrd="0" presId="urn:microsoft.com/office/officeart/2005/8/layout/vList3"/>
    <dgm:cxn modelId="{6E96F258-5448-4CF6-B7D9-9C356013AB63}" type="presParOf" srcId="{124D4204-9FF4-444F-948E-FC988DD3F344}" destId="{1214258A-D3E3-40C1-8B33-1FB96FD2F524}" srcOrd="1" destOrd="0" presId="urn:microsoft.com/office/officeart/2005/8/layout/vList3"/>
    <dgm:cxn modelId="{D1F6281E-2A3F-4A06-9F25-B824A7E61412}" type="presParOf" srcId="{588865F7-DCF3-4AD5-848A-0CA254862DB4}" destId="{F3E6C0CE-02BC-4FDE-B0AC-1BF6F3E11A9D}" srcOrd="3" destOrd="0" presId="urn:microsoft.com/office/officeart/2005/8/layout/vList3"/>
    <dgm:cxn modelId="{C6B07AC6-3101-4C36-AB19-2BC68DF5D10B}" type="presParOf" srcId="{588865F7-DCF3-4AD5-848A-0CA254862DB4}" destId="{F2A65F68-6BED-47DC-9C69-814F000566B8}" srcOrd="4" destOrd="0" presId="urn:microsoft.com/office/officeart/2005/8/layout/vList3"/>
    <dgm:cxn modelId="{068DC36F-0AC2-4B66-A040-8BDB4F3DC528}" type="presParOf" srcId="{F2A65F68-6BED-47DC-9C69-814F000566B8}" destId="{941B2191-4206-4B38-B2DB-BD3A9E2FA463}" srcOrd="0" destOrd="0" presId="urn:microsoft.com/office/officeart/2005/8/layout/vList3"/>
    <dgm:cxn modelId="{A0AF5329-3AEF-4B8C-9CE6-1F28A13AD2A5}" type="presParOf" srcId="{F2A65F68-6BED-47DC-9C69-814F000566B8}" destId="{9CFFB7D7-2366-4622-8E84-A94331D27B6A}"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33FE7-75FD-4A08-ADAD-64648A7D11BA}">
      <dsp:nvSpPr>
        <dsp:cNvPr id="0" name=""/>
        <dsp:cNvSpPr/>
      </dsp:nvSpPr>
      <dsp:spPr>
        <a:xfrm rot="10800000">
          <a:off x="1205910" y="465"/>
          <a:ext cx="3566785" cy="1230037"/>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412" tIns="60960" rIns="113792" bIns="60960" numCol="1" spcCol="1270" anchor="ctr" anchorCtr="0">
          <a:noAutofit/>
        </a:bodyPr>
        <a:lstStyle/>
        <a:p>
          <a:pPr lvl="0" algn="ctr" defTabSz="711200">
            <a:lnSpc>
              <a:spcPct val="90000"/>
            </a:lnSpc>
            <a:spcBef>
              <a:spcPct val="0"/>
            </a:spcBef>
            <a:spcAft>
              <a:spcPct val="35000"/>
            </a:spcAft>
          </a:pPr>
          <a:r>
            <a:rPr lang="es-ES_tradnl" sz="1600" kern="1200" dirty="0" smtClean="0">
              <a:latin typeface="Arial Narrow" panose="020B0606020202030204" pitchFamily="34" charset="0"/>
            </a:rPr>
            <a:t>Presencia territorial en muchos departamentos del país y en zonas de difícil acceso</a:t>
          </a:r>
          <a:endParaRPr lang="en-US" sz="1600" kern="1200" dirty="0">
            <a:latin typeface="Arial Narrow" panose="020B0606020202030204" pitchFamily="34" charset="0"/>
          </a:endParaRPr>
        </a:p>
      </dsp:txBody>
      <dsp:txXfrm rot="10800000">
        <a:off x="1513419" y="465"/>
        <a:ext cx="3259276" cy="1230037"/>
      </dsp:txXfrm>
    </dsp:sp>
    <dsp:sp modelId="{678E5577-EC7A-497D-9818-4E0AE485B903}">
      <dsp:nvSpPr>
        <dsp:cNvPr id="0" name=""/>
        <dsp:cNvSpPr/>
      </dsp:nvSpPr>
      <dsp:spPr>
        <a:xfrm>
          <a:off x="590891" y="465"/>
          <a:ext cx="1230037" cy="123003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4258A-D3E3-40C1-8B33-1FB96FD2F524}">
      <dsp:nvSpPr>
        <dsp:cNvPr id="0" name=""/>
        <dsp:cNvSpPr/>
      </dsp:nvSpPr>
      <dsp:spPr>
        <a:xfrm rot="10800000">
          <a:off x="1205910" y="1597677"/>
          <a:ext cx="3566785" cy="1230037"/>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412" tIns="60960" rIns="113792" bIns="60960" numCol="1" spcCol="1270" anchor="ctr" anchorCtr="0">
          <a:noAutofit/>
        </a:bodyPr>
        <a:lstStyle/>
        <a:p>
          <a:pPr lvl="0" algn="ctr" defTabSz="711200">
            <a:lnSpc>
              <a:spcPct val="90000"/>
            </a:lnSpc>
            <a:spcBef>
              <a:spcPct val="0"/>
            </a:spcBef>
            <a:spcAft>
              <a:spcPct val="35000"/>
            </a:spcAft>
          </a:pPr>
          <a:r>
            <a:rPr lang="es-ES_tradnl" sz="1600" kern="1200" dirty="0" smtClean="0">
              <a:latin typeface="Arial Narrow" panose="020B0606020202030204" pitchFamily="34" charset="0"/>
            </a:rPr>
            <a:t>Capacidad de establecer alianzas con líderes locales, comunales y municipales </a:t>
          </a:r>
          <a:endParaRPr lang="en-US" sz="1600" kern="1200" dirty="0">
            <a:latin typeface="Arial Narrow" panose="020B0606020202030204" pitchFamily="34" charset="0"/>
          </a:endParaRPr>
        </a:p>
      </dsp:txBody>
      <dsp:txXfrm rot="10800000">
        <a:off x="1513419" y="1597677"/>
        <a:ext cx="3259276" cy="1230037"/>
      </dsp:txXfrm>
    </dsp:sp>
    <dsp:sp modelId="{D29B0208-2C76-4077-9CF0-01B33825041E}">
      <dsp:nvSpPr>
        <dsp:cNvPr id="0" name=""/>
        <dsp:cNvSpPr/>
      </dsp:nvSpPr>
      <dsp:spPr>
        <a:xfrm>
          <a:off x="590891" y="1597677"/>
          <a:ext cx="1230037" cy="1230037"/>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 r="-8253" b="-10996"/>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FFB7D7-2366-4622-8E84-A94331D27B6A}">
      <dsp:nvSpPr>
        <dsp:cNvPr id="0" name=""/>
        <dsp:cNvSpPr/>
      </dsp:nvSpPr>
      <dsp:spPr>
        <a:xfrm rot="10800000">
          <a:off x="1205910" y="3194889"/>
          <a:ext cx="3566785" cy="1230037"/>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412" tIns="60960" rIns="113792" bIns="60960" numCol="1" spcCol="1270" anchor="ctr" anchorCtr="0">
          <a:noAutofit/>
        </a:bodyPr>
        <a:lstStyle/>
        <a:p>
          <a:pPr lvl="0" algn="ctr" defTabSz="711200">
            <a:lnSpc>
              <a:spcPct val="90000"/>
            </a:lnSpc>
            <a:spcBef>
              <a:spcPct val="0"/>
            </a:spcBef>
            <a:spcAft>
              <a:spcPct val="35000"/>
            </a:spcAft>
          </a:pPr>
          <a:r>
            <a:rPr lang="es-SV" sz="1600" kern="1200" dirty="0" smtClean="0">
              <a:latin typeface="Arial Narrow" panose="020B0606020202030204" pitchFamily="34" charset="0"/>
            </a:rPr>
            <a:t>Con capacidad de implementar múltiples jornadas de capacitación para la formación de líderes comunales.</a:t>
          </a:r>
        </a:p>
        <a:p>
          <a:pPr lvl="0" algn="ctr" defTabSz="711200">
            <a:lnSpc>
              <a:spcPct val="90000"/>
            </a:lnSpc>
            <a:spcBef>
              <a:spcPct val="0"/>
            </a:spcBef>
            <a:spcAft>
              <a:spcPct val="35000"/>
            </a:spcAft>
          </a:pPr>
          <a:endParaRPr lang="en-US" sz="1600" kern="1200" dirty="0">
            <a:latin typeface="Arial Narrow" panose="020B0606020202030204" pitchFamily="34" charset="0"/>
          </a:endParaRPr>
        </a:p>
      </dsp:txBody>
      <dsp:txXfrm rot="10800000">
        <a:off x="1513419" y="3194889"/>
        <a:ext cx="3259276" cy="1230037"/>
      </dsp:txXfrm>
    </dsp:sp>
    <dsp:sp modelId="{941B2191-4206-4B38-B2DB-BD3A9E2FA463}">
      <dsp:nvSpPr>
        <dsp:cNvPr id="0" name=""/>
        <dsp:cNvSpPr/>
      </dsp:nvSpPr>
      <dsp:spPr>
        <a:xfrm>
          <a:off x="590891" y="3194889"/>
          <a:ext cx="1230037" cy="1230037"/>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5913" t="-29835" r="-251547" b="-136007"/>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33FE7-75FD-4A08-ADAD-64648A7D11BA}">
      <dsp:nvSpPr>
        <dsp:cNvPr id="0" name=""/>
        <dsp:cNvSpPr/>
      </dsp:nvSpPr>
      <dsp:spPr>
        <a:xfrm rot="10800000">
          <a:off x="1205910" y="465"/>
          <a:ext cx="3566785" cy="1230037"/>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412" tIns="60960" rIns="113792" bIns="60960" numCol="1" spcCol="1270" anchor="ctr" anchorCtr="0">
          <a:noAutofit/>
        </a:bodyPr>
        <a:lstStyle/>
        <a:p>
          <a:pPr lvl="0" algn="ctr" defTabSz="711200">
            <a:lnSpc>
              <a:spcPct val="90000"/>
            </a:lnSpc>
            <a:spcBef>
              <a:spcPct val="0"/>
            </a:spcBef>
            <a:spcAft>
              <a:spcPct val="35000"/>
            </a:spcAft>
          </a:pPr>
          <a:r>
            <a:rPr lang="es-ES_tradnl" sz="1600" kern="1200" dirty="0" smtClean="0">
              <a:latin typeface="Arial Narrow" panose="020B0606020202030204" pitchFamily="34" charset="0"/>
            </a:rPr>
            <a:t>Con enorme capacidad administrativa tanto física como institucional</a:t>
          </a:r>
          <a:endParaRPr lang="en-US" sz="1600" kern="1200" dirty="0">
            <a:latin typeface="Arial Narrow" panose="020B0606020202030204" pitchFamily="34" charset="0"/>
          </a:endParaRPr>
        </a:p>
      </dsp:txBody>
      <dsp:txXfrm rot="10800000">
        <a:off x="1513419" y="465"/>
        <a:ext cx="3259276" cy="1230037"/>
      </dsp:txXfrm>
    </dsp:sp>
    <dsp:sp modelId="{678E5577-EC7A-497D-9818-4E0AE485B903}">
      <dsp:nvSpPr>
        <dsp:cNvPr id="0" name=""/>
        <dsp:cNvSpPr/>
      </dsp:nvSpPr>
      <dsp:spPr>
        <a:xfrm>
          <a:off x="590891" y="465"/>
          <a:ext cx="1230037" cy="1230037"/>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9385" t="-82408" r="-129189" b="-142764"/>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4258A-D3E3-40C1-8B33-1FB96FD2F524}">
      <dsp:nvSpPr>
        <dsp:cNvPr id="0" name=""/>
        <dsp:cNvSpPr/>
      </dsp:nvSpPr>
      <dsp:spPr>
        <a:xfrm rot="10800000">
          <a:off x="1205910" y="1597677"/>
          <a:ext cx="3566785" cy="1230037"/>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412" tIns="60960" rIns="113792" bIns="60960" numCol="1" spcCol="1270" anchor="ctr" anchorCtr="0">
          <a:noAutofit/>
        </a:bodyPr>
        <a:lstStyle/>
        <a:p>
          <a:pPr lvl="0" algn="ctr" defTabSz="711200">
            <a:lnSpc>
              <a:spcPct val="90000"/>
            </a:lnSpc>
            <a:spcBef>
              <a:spcPct val="0"/>
            </a:spcBef>
            <a:spcAft>
              <a:spcPct val="35000"/>
            </a:spcAft>
          </a:pPr>
          <a:r>
            <a:rPr lang="es-ES_tradnl" sz="1600" kern="1200" dirty="0" smtClean="0">
              <a:latin typeface="Arial Narrow" panose="020B0606020202030204" pitchFamily="34" charset="0"/>
            </a:rPr>
            <a:t>Con experiencia en el manejo de medicamentos en volúmenes considerables, en las fases de importación, almacenamiento, transporte y distribución</a:t>
          </a:r>
          <a:endParaRPr lang="en-US" sz="1600" kern="1200" dirty="0">
            <a:latin typeface="Arial Narrow" panose="020B0606020202030204" pitchFamily="34" charset="0"/>
          </a:endParaRPr>
        </a:p>
      </dsp:txBody>
      <dsp:txXfrm rot="10800000">
        <a:off x="1513419" y="1597677"/>
        <a:ext cx="3259276" cy="1230037"/>
      </dsp:txXfrm>
    </dsp:sp>
    <dsp:sp modelId="{D29B0208-2C76-4077-9CF0-01B33825041E}">
      <dsp:nvSpPr>
        <dsp:cNvPr id="0" name=""/>
        <dsp:cNvSpPr/>
      </dsp:nvSpPr>
      <dsp:spPr>
        <a:xfrm>
          <a:off x="590891" y="1597677"/>
          <a:ext cx="1230037" cy="1230037"/>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9795" t="-58574" r="-119051" b="15204"/>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FFB7D7-2366-4622-8E84-A94331D27B6A}">
      <dsp:nvSpPr>
        <dsp:cNvPr id="0" name=""/>
        <dsp:cNvSpPr/>
      </dsp:nvSpPr>
      <dsp:spPr>
        <a:xfrm rot="10800000">
          <a:off x="1205910" y="3194889"/>
          <a:ext cx="3566785" cy="1230037"/>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412" tIns="60960" rIns="113792" bIns="60960" numCol="1" spcCol="1270" anchor="ctr" anchorCtr="0">
          <a:noAutofit/>
        </a:bodyPr>
        <a:lstStyle/>
        <a:p>
          <a:pPr lvl="0" algn="ctr" defTabSz="711200">
            <a:lnSpc>
              <a:spcPct val="90000"/>
            </a:lnSpc>
            <a:spcBef>
              <a:spcPct val="0"/>
            </a:spcBef>
            <a:spcAft>
              <a:spcPct val="35000"/>
            </a:spcAft>
          </a:pPr>
          <a:r>
            <a:rPr lang="es-ES_tradnl" sz="1600" kern="1200" dirty="0" smtClean="0">
              <a:latin typeface="Arial Narrow" panose="020B0606020202030204" pitchFamily="34" charset="0"/>
            </a:rPr>
            <a:t>Con personal médico con experiencia en las áreas de salud pública y organización social.</a:t>
          </a:r>
          <a:endParaRPr lang="en-US" sz="1600" kern="1200" dirty="0">
            <a:latin typeface="Arial Narrow" panose="020B0606020202030204" pitchFamily="34" charset="0"/>
          </a:endParaRPr>
        </a:p>
      </dsp:txBody>
      <dsp:txXfrm rot="10800000">
        <a:off x="1513419" y="3194889"/>
        <a:ext cx="3259276" cy="1230037"/>
      </dsp:txXfrm>
    </dsp:sp>
    <dsp:sp modelId="{941B2191-4206-4B38-B2DB-BD3A9E2FA463}">
      <dsp:nvSpPr>
        <dsp:cNvPr id="0" name=""/>
        <dsp:cNvSpPr/>
      </dsp:nvSpPr>
      <dsp:spPr>
        <a:xfrm>
          <a:off x="590891" y="3194889"/>
          <a:ext cx="1230037" cy="1230037"/>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03058" t="-71849" r="-68366" b="-56239"/>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453855-09CD-405E-A625-A229A8086E3D}" type="datetimeFigureOut">
              <a:rPr lang="en-US" smtClean="0"/>
              <a:t>2/25/2019</a:t>
            </a:fld>
            <a:endParaRPr lang="en-US"/>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33A7C61-6490-4CD4-801F-33FD4308B9F1}" type="slidenum">
              <a:rPr lang="en-US" smtClean="0"/>
              <a:t>‹Nº›</a:t>
            </a:fld>
            <a:endParaRPr lang="en-US"/>
          </a:p>
        </p:txBody>
      </p:sp>
    </p:spTree>
    <p:extLst>
      <p:ext uri="{BB962C8B-B14F-4D97-AF65-F5344CB8AC3E}">
        <p14:creationId xmlns:p14="http://schemas.microsoft.com/office/powerpoint/2010/main" val="273157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C7710A0-0950-41A7-9323-372FAE0BAAD8}" type="datetimeFigureOut">
              <a:rPr lang="en-US" smtClean="0"/>
              <a:t>2/25/2019</a:t>
            </a:fld>
            <a:endParaRPr lang="en-US"/>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BE7F92F-76D9-4052-B624-240AEBD8B8A1}" type="slidenum">
              <a:rPr lang="en-US" smtClean="0"/>
              <a:t>‹Nº›</a:t>
            </a:fld>
            <a:endParaRPr lang="en-US"/>
          </a:p>
        </p:txBody>
      </p:sp>
    </p:spTree>
    <p:extLst>
      <p:ext uri="{BB962C8B-B14F-4D97-AF65-F5344CB8AC3E}">
        <p14:creationId xmlns:p14="http://schemas.microsoft.com/office/powerpoint/2010/main" val="149041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Arial Narrow" panose="020B0606020202030204" pitchFamily="34" charset="0"/>
              </a:rPr>
              <a:t>El proyecto tiene como objetivo general </a:t>
            </a:r>
            <a:r>
              <a:rPr lang="es-ES_tradnl" sz="1200" dirty="0" smtClean="0">
                <a:latin typeface="Arial Narrow" panose="020B0606020202030204" pitchFamily="34" charset="0"/>
              </a:rPr>
              <a:t>dar asistencia médica y apoyo a familias de escasos recursos para </a:t>
            </a:r>
            <a:r>
              <a:rPr lang="es-ES_tradnl" sz="1200" b="1" dirty="0" smtClean="0">
                <a:latin typeface="Arial Narrow" panose="020B0606020202030204" pitchFamily="34" charset="0"/>
              </a:rPr>
              <a:t>asegurar gradualmente el acceso y cobertura a servicios de salud de calidad</a:t>
            </a:r>
            <a:r>
              <a:rPr lang="es-ES_tradnl" sz="1200" dirty="0" smtClean="0">
                <a:latin typeface="Arial Narrow" panose="020B0606020202030204" pitchFamily="34" charset="0"/>
              </a:rPr>
              <a:t>, considerándose fundamental para desarrollo económico social y político del país.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dirty="0" smtClean="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dirty="0" smtClean="0">
                <a:latin typeface="Arial Narrow" panose="020B0606020202030204" pitchFamily="34" charset="0"/>
              </a:rPr>
              <a:t>Se busca asistir y paliar las condiciones de salud</a:t>
            </a:r>
            <a:r>
              <a:rPr lang="es-ES_tradnl" sz="1200" dirty="0" smtClean="0">
                <a:latin typeface="Arial Narrow" panose="020B0606020202030204" pitchFamily="34" charset="0"/>
              </a:rPr>
              <a:t> </a:t>
            </a:r>
            <a:r>
              <a:rPr lang="es-ES_tradnl" sz="1200" b="1" dirty="0" smtClean="0">
                <a:latin typeface="Arial Narrow" panose="020B0606020202030204" pitchFamily="34" charset="0"/>
              </a:rPr>
              <a:t>deficientes</a:t>
            </a:r>
            <a:r>
              <a:rPr lang="es-ES_tradnl" sz="1200" dirty="0" smtClean="0">
                <a:latin typeface="Arial Narrow" panose="020B0606020202030204" pitchFamily="34" charset="0"/>
              </a:rPr>
              <a:t> en las que viven miles de </a:t>
            </a:r>
            <a:r>
              <a:rPr lang="es-ES_tradnl" sz="1200" dirty="0" err="1" smtClean="0">
                <a:latin typeface="Arial Narrow" panose="020B0606020202030204" pitchFamily="34" charset="0"/>
              </a:rPr>
              <a:t>familas</a:t>
            </a:r>
            <a:r>
              <a:rPr lang="es-ES_tradnl" sz="1200" dirty="0" smtClean="0">
                <a:latin typeface="Arial Narrow" panose="020B0606020202030204" pitchFamily="34" charset="0"/>
              </a:rPr>
              <a:t> del área rural o </a:t>
            </a:r>
            <a:r>
              <a:rPr lang="es-ES_tradnl" sz="1200" dirty="0" err="1" smtClean="0">
                <a:latin typeface="Arial Narrow" panose="020B0606020202030204" pitchFamily="34" charset="0"/>
              </a:rPr>
              <a:t>semi</a:t>
            </a:r>
            <a:r>
              <a:rPr lang="es-ES_tradnl" sz="1200" dirty="0" smtClean="0">
                <a:latin typeface="Arial Narrow" panose="020B0606020202030204" pitchFamily="34" charset="0"/>
              </a:rPr>
              <a:t> urbana, que carecen de un nivel de ingreso que les permita cubrir las necesidades mínimas de subsistencia en sus diferentes aspectos, como son la vivienda, educación, alimentación, diversión y salud.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dirty="0" smtClean="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smtClean="0">
                <a:solidFill>
                  <a:schemeClr val="accent2"/>
                </a:solidFill>
                <a:latin typeface="Arial Narrow" panose="020B0606020202030204" pitchFamily="34" charset="0"/>
              </a:rPr>
              <a:t>En vista de lo anterior es necesario que la cooperación internacional junto a las organizaciones civiles acudan y engrosen el cuerpo que asiste a esta población en sus aspectos de salud y mecanismos alternativos de empleo. </a:t>
            </a:r>
            <a:endParaRPr lang="en-US" dirty="0" smtClean="0">
              <a:solidFill>
                <a:schemeClr val="accent2"/>
              </a:solidFill>
              <a:latin typeface="Arial Narrow" panose="020B0606020202030204" pitchFamily="34" charset="0"/>
            </a:endParaRPr>
          </a:p>
          <a:p>
            <a:endParaRPr lang="es-MX" dirty="0" smtClean="0"/>
          </a:p>
          <a:p>
            <a:endParaRPr lang="en-US" dirty="0"/>
          </a:p>
        </p:txBody>
      </p:sp>
      <p:sp>
        <p:nvSpPr>
          <p:cNvPr id="4" name="Marcador de número de diapositiva 3"/>
          <p:cNvSpPr>
            <a:spLocks noGrp="1"/>
          </p:cNvSpPr>
          <p:nvPr>
            <p:ph type="sldNum" sz="quarter" idx="10"/>
          </p:nvPr>
        </p:nvSpPr>
        <p:spPr/>
        <p:txBody>
          <a:bodyPr/>
          <a:lstStyle/>
          <a:p>
            <a:fld id="{2BE7F92F-76D9-4052-B624-240AEBD8B8A1}" type="slidenum">
              <a:rPr lang="en-US" smtClean="0"/>
              <a:t>2</a:t>
            </a:fld>
            <a:endParaRPr lang="en-US"/>
          </a:p>
        </p:txBody>
      </p:sp>
    </p:spTree>
    <p:extLst>
      <p:ext uri="{BB962C8B-B14F-4D97-AF65-F5344CB8AC3E}">
        <p14:creationId xmlns:p14="http://schemas.microsoft.com/office/powerpoint/2010/main" val="250125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smtClean="0"/>
              <a:t>CREA CONDICIONES</a:t>
            </a:r>
            <a:r>
              <a:rPr lang="es-MX" dirty="0" smtClean="0"/>
              <a:t>: Considerando a la salud como una condición necesaria para el desarrollo</a:t>
            </a:r>
            <a:r>
              <a:rPr lang="es-MX" baseline="0" dirty="0" smtClean="0"/>
              <a:t> humano y el progreso de éstos pueblos, resulta imposible una vida próspera de la población sin crear las condiciones para que todas las personas puedan optar por una vida saludable.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b="1" baseline="0" dirty="0" smtClean="0"/>
              <a:t>LOS BENEFICIARIOS </a:t>
            </a:r>
            <a:r>
              <a:rPr lang="es-MX" baseline="0" dirty="0" smtClean="0"/>
              <a:t>incluyen miles de familia que viven en condiciones de pobreza en áreas rurales o </a:t>
            </a:r>
            <a:r>
              <a:rPr lang="es-MX" baseline="0" dirty="0" err="1" smtClean="0"/>
              <a:t>semi</a:t>
            </a:r>
            <a:r>
              <a:rPr lang="es-MX" baseline="0" dirty="0" smtClean="0"/>
              <a:t> urbanas, que adolecen de fuentes de empleo </a:t>
            </a:r>
            <a:r>
              <a:rPr lang="es-MX" baseline="0" dirty="0" err="1" smtClean="0"/>
              <a:t>permantentes</a:t>
            </a:r>
            <a:r>
              <a:rPr lang="es-MX" baseline="0" dirty="0" smtClean="0"/>
              <a:t> y como consecuencia de un nivel de ingreso que no les permite cubrir las necesidades mínimas de subsistencia en sus diferentes aspectos, como son la vivienda, educación, alimentación, diversión y salud.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accent5">
                    <a:lumMod val="50000"/>
                  </a:schemeClr>
                </a:solidFill>
                <a:latin typeface="Arial Narrow" panose="020B0606020202030204" pitchFamily="34" charset="0"/>
              </a:rPr>
              <a:t>ES ESTRATEGICO:  </a:t>
            </a:r>
            <a:r>
              <a:rPr lang="es-MX" sz="1400" dirty="0" smtClean="0">
                <a:latin typeface="Arial Narrow" panose="020B0606020202030204" pitchFamily="34" charset="0"/>
              </a:rPr>
              <a:t>Co</a:t>
            </a:r>
            <a:r>
              <a:rPr lang="es-MX" sz="1400" b="1" dirty="0" smtClean="0">
                <a:solidFill>
                  <a:schemeClr val="accent5">
                    <a:lumMod val="50000"/>
                  </a:schemeClr>
                </a:solidFill>
                <a:latin typeface="Arial Narrow" panose="020B0606020202030204" pitchFamily="34" charset="0"/>
              </a:rPr>
              <a:t> </a:t>
            </a:r>
            <a:r>
              <a:rPr lang="es-MX" sz="1200" dirty="0" smtClean="0">
                <a:latin typeface="Arial Narrow" panose="020B0606020202030204" pitchFamily="34" charset="0"/>
              </a:rPr>
              <a:t>n líneas y metas de conformidad al Plan Quinquenal de Desarrollo 2014-2019: El Salvador productivo, educado y seguro.</a:t>
            </a:r>
            <a:endParaRPr lang="en-US" sz="1200" dirty="0" smtClean="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Marcador de número de diapositiva 3"/>
          <p:cNvSpPr>
            <a:spLocks noGrp="1"/>
          </p:cNvSpPr>
          <p:nvPr>
            <p:ph type="sldNum" sz="quarter" idx="10"/>
          </p:nvPr>
        </p:nvSpPr>
        <p:spPr/>
        <p:txBody>
          <a:bodyPr/>
          <a:lstStyle/>
          <a:p>
            <a:fld id="{2BE7F92F-76D9-4052-B624-240AEBD8B8A1}" type="slidenum">
              <a:rPr lang="en-US" smtClean="0"/>
              <a:t>4</a:t>
            </a:fld>
            <a:endParaRPr lang="en-US"/>
          </a:p>
        </p:txBody>
      </p:sp>
    </p:spTree>
    <p:extLst>
      <p:ext uri="{BB962C8B-B14F-4D97-AF65-F5344CB8AC3E}">
        <p14:creationId xmlns:p14="http://schemas.microsoft.com/office/powerpoint/2010/main" val="300041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El Programa “Suministros Farmacéuticos y Suministros Médicos para campañas Comunitarias de Salud” provee asistencia médica a familias que carecen de ingresos económicos, que si no son atendidos por la Asociación , la condición de salud podría ponerlos en graves condiciones de existencia y o significar un empeoramiento de los cuadros médicos con repercusiones de costos sobre el sistema de salud pública del país.</a:t>
            </a:r>
          </a:p>
          <a:p>
            <a:endParaRPr lang="es-ES_tradnl" dirty="0" smtClean="0"/>
          </a:p>
          <a:p>
            <a:pPr>
              <a:lnSpc>
                <a:spcPct val="100000"/>
              </a:lnSpc>
              <a:spcBef>
                <a:spcPts val="600"/>
              </a:spcBef>
            </a:pPr>
            <a:r>
              <a:rPr lang="es-ES_tradnl" dirty="0" smtClean="0"/>
              <a:t>Está ligado a los propósitos y líneas estratégicas que se plantea en el PQD del Gobierno de La República de El Salvador en donde estipula que es necesario que el Estado garantice el acceso y cobertura universal a la salud, así como la calidad de la atención ofrecida, por lo que, si a la población por diversos motivos ( de territorio, distancia, económicos y otros) no puede acudir a cualquier centro de atención de salud, es necesario que el Estado salga a su encuentro y apoye los mecanismos de asistencia como lo ha acostumbrado “Asociación Cadena Cristiana De Difusión Club 700 De El Salvador” en su mecanismo de “CAMPAÑAS” y que está en sintonía con lo establecido por la Organización Mundial de la Salud (OMS) y que se ha puesto en práctica en otros países de América Latina.</a:t>
            </a:r>
            <a:endParaRPr lang="en-US" dirty="0" smtClean="0"/>
          </a:p>
          <a:p>
            <a:r>
              <a:rPr lang="es-ES_tradnl" dirty="0" smtClean="0"/>
              <a:t>Con este mecanismo se está atendiendo a la población en el momento en que aparecen los síntomas y signos de las enfermedades  y no transcurre mucho tiempo en la evolución de los diversos males para ser atendidos.</a:t>
            </a:r>
            <a:endParaRPr lang="en-US" dirty="0" smtClean="0"/>
          </a:p>
          <a:p>
            <a:endParaRPr lang="es-ES_tradnl" dirty="0" smtClean="0"/>
          </a:p>
          <a:p>
            <a:endParaRPr lang="es-ES_trad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smtClean="0"/>
              <a:t>El Proyecto contempla la contratación de médicos profesionales con experiencia en el campo del desarrollo social y comunal, con mucha sensibilidad humana, así como, personal operativo y administrativo para realizar, documentar y sistematizar la ejecución de campañas médicas.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smtClean="0"/>
              <a:t>También se contempla y se considera la gestión de donaciones internacionales de medicamentos comprendidos en el cuadro básico de medicamentos del sistema de salud pública y esto es debido a que para lograr calidad de los servicios se debe satisfacer entre otros aspectos, las necesidades de medicamentos de la población.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smtClean="0"/>
          </a:p>
          <a:p>
            <a:endParaRPr lang="es-ES_tradnl" dirty="0" smtClean="0"/>
          </a:p>
          <a:p>
            <a:endParaRPr lang="es-ES_tradnl" dirty="0" smtClean="0"/>
          </a:p>
        </p:txBody>
      </p:sp>
      <p:sp>
        <p:nvSpPr>
          <p:cNvPr id="4" name="Marcador de número de diapositiva 3"/>
          <p:cNvSpPr>
            <a:spLocks noGrp="1"/>
          </p:cNvSpPr>
          <p:nvPr>
            <p:ph type="sldNum" sz="quarter" idx="10"/>
          </p:nvPr>
        </p:nvSpPr>
        <p:spPr/>
        <p:txBody>
          <a:bodyPr/>
          <a:lstStyle/>
          <a:p>
            <a:fld id="{2BE7F92F-76D9-4052-B624-240AEBD8B8A1}" type="slidenum">
              <a:rPr lang="en-US" smtClean="0"/>
              <a:t>5</a:t>
            </a:fld>
            <a:endParaRPr lang="en-US"/>
          </a:p>
        </p:txBody>
      </p:sp>
    </p:spTree>
    <p:extLst>
      <p:ext uri="{BB962C8B-B14F-4D97-AF65-F5344CB8AC3E}">
        <p14:creationId xmlns:p14="http://schemas.microsoft.com/office/powerpoint/2010/main" val="348013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E7F92F-76D9-4052-B624-240AEBD8B8A1}" type="slidenum">
              <a:rPr lang="en-US" smtClean="0"/>
              <a:t>16</a:t>
            </a:fld>
            <a:endParaRPr lang="en-US"/>
          </a:p>
        </p:txBody>
      </p:sp>
    </p:spTree>
    <p:extLst>
      <p:ext uri="{BB962C8B-B14F-4D97-AF65-F5344CB8AC3E}">
        <p14:creationId xmlns:p14="http://schemas.microsoft.com/office/powerpoint/2010/main" val="398958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CEE3FE08-8977-4D3B-A07B-7D577884E5A8}" type="datetimeFigureOut">
              <a:rPr lang="en-US" smtClean="0"/>
              <a:t>2/25/2019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317324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CEE3FE08-8977-4D3B-A07B-7D577884E5A8}" type="datetimeFigureOut">
              <a:rPr lang="en-US" smtClean="0"/>
              <a:t>2/25/2019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97701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CEE3FE08-8977-4D3B-A07B-7D577884E5A8}" type="datetimeFigureOut">
              <a:rPr lang="en-US" smtClean="0"/>
              <a:t>2/25/2019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357055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CEE3FE08-8977-4D3B-A07B-7D577884E5A8}" type="datetimeFigureOut">
              <a:rPr lang="en-US" smtClean="0"/>
              <a:t>2/25/2019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106204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EE3FE08-8977-4D3B-A07B-7D577884E5A8}" type="datetimeFigureOut">
              <a:rPr lang="en-US" smtClean="0"/>
              <a:t>2/25/2019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295917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CEE3FE08-8977-4D3B-A07B-7D577884E5A8}" type="datetimeFigureOut">
              <a:rPr lang="en-US" smtClean="0"/>
              <a:t>2/25/2019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132855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CEE3FE08-8977-4D3B-A07B-7D577884E5A8}" type="datetimeFigureOut">
              <a:rPr lang="en-US" smtClean="0"/>
              <a:t>2/25/2019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201293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CEE3FE08-8977-4D3B-A07B-7D577884E5A8}" type="datetimeFigureOut">
              <a:rPr lang="en-US" smtClean="0"/>
              <a:t>2/25/2019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10123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EE3FE08-8977-4D3B-A07B-7D577884E5A8}" type="datetimeFigureOut">
              <a:rPr lang="en-US" smtClean="0"/>
              <a:t>2/25/2019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184914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EE3FE08-8977-4D3B-A07B-7D577884E5A8}" type="datetimeFigureOut">
              <a:rPr lang="en-US" smtClean="0"/>
              <a:t>2/25/2019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333682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EE3FE08-8977-4D3B-A07B-7D577884E5A8}" type="datetimeFigureOut">
              <a:rPr lang="en-US" smtClean="0"/>
              <a:t>2/25/2019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7EA4570-EF22-4B13-B5F1-AE68E8A8BD8D}" type="slidenum">
              <a:rPr lang="en-US" smtClean="0"/>
              <a:t>‹Nº›</a:t>
            </a:fld>
            <a:endParaRPr lang="en-US"/>
          </a:p>
        </p:txBody>
      </p:sp>
    </p:spTree>
    <p:extLst>
      <p:ext uri="{BB962C8B-B14F-4D97-AF65-F5344CB8AC3E}">
        <p14:creationId xmlns:p14="http://schemas.microsoft.com/office/powerpoint/2010/main" val="347555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3FE08-8977-4D3B-A07B-7D577884E5A8}" type="datetimeFigureOut">
              <a:rPr lang="en-US" smtClean="0"/>
              <a:t>2/25/2019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A4570-EF22-4B13-B5F1-AE68E8A8BD8D}" type="slidenum">
              <a:rPr lang="en-US" smtClean="0"/>
              <a:t>‹Nº›</a:t>
            </a:fld>
            <a:endParaRPr lang="en-US"/>
          </a:p>
        </p:txBody>
      </p:sp>
    </p:spTree>
    <p:extLst>
      <p:ext uri="{BB962C8B-B14F-4D97-AF65-F5344CB8AC3E}">
        <p14:creationId xmlns:p14="http://schemas.microsoft.com/office/powerpoint/2010/main" val="4249194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2587957"/>
            <a:ext cx="12192000" cy="1426129"/>
          </a:xfrm>
          <a:prstGeom prst="rect">
            <a:avLst/>
          </a:prstGeom>
          <a:solidFill>
            <a:schemeClr val="accent5">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582426" y="4287412"/>
            <a:ext cx="9027148" cy="695229"/>
          </a:xfrm>
        </p:spPr>
        <p:txBody>
          <a:bodyPr>
            <a:noAutofit/>
          </a:bodyPr>
          <a:lstStyle/>
          <a:p>
            <a:pPr algn="ctr"/>
            <a:r>
              <a:rPr lang="es-SV" sz="2400" dirty="0" smtClean="0">
                <a:latin typeface="Arial Narrow" panose="020B0606020202030204" pitchFamily="34" charset="0"/>
              </a:rPr>
              <a:t>Servicios </a:t>
            </a:r>
            <a:r>
              <a:rPr lang="es-SV" sz="2400" dirty="0">
                <a:latin typeface="Arial Narrow" panose="020B0606020202030204" pitchFamily="34" charset="0"/>
              </a:rPr>
              <a:t>Médicos </a:t>
            </a:r>
            <a:r>
              <a:rPr lang="es-SV" sz="2400" dirty="0" smtClean="0">
                <a:latin typeface="Arial Narrow" panose="020B0606020202030204" pitchFamily="34" charset="0"/>
              </a:rPr>
              <a:t>y Suministros </a:t>
            </a:r>
            <a:r>
              <a:rPr lang="es-SV" sz="2400" dirty="0">
                <a:latin typeface="Arial Narrow" panose="020B0606020202030204" pitchFamily="34" charset="0"/>
              </a:rPr>
              <a:t>Farmacéuticos </a:t>
            </a:r>
            <a:r>
              <a:rPr lang="es-SV" sz="2400" dirty="0" smtClean="0">
                <a:latin typeface="Arial Narrow" panose="020B0606020202030204" pitchFamily="34" charset="0"/>
              </a:rPr>
              <a:t>para                       </a:t>
            </a:r>
            <a:br>
              <a:rPr lang="es-SV" sz="2400" dirty="0" smtClean="0">
                <a:latin typeface="Arial Narrow" panose="020B0606020202030204" pitchFamily="34" charset="0"/>
              </a:rPr>
            </a:br>
            <a:r>
              <a:rPr lang="es-SV" sz="2400" dirty="0" smtClean="0">
                <a:solidFill>
                  <a:srgbClr val="0070C0"/>
                </a:solidFill>
                <a:latin typeface="Arial Narrow" panose="020B0606020202030204" pitchFamily="34" charset="0"/>
              </a:rPr>
              <a:t>Campañas </a:t>
            </a:r>
            <a:r>
              <a:rPr lang="es-SV" sz="2400" dirty="0">
                <a:solidFill>
                  <a:srgbClr val="0070C0"/>
                </a:solidFill>
                <a:latin typeface="Arial Narrow" panose="020B0606020202030204" pitchFamily="34" charset="0"/>
              </a:rPr>
              <a:t>Comunitarias de </a:t>
            </a:r>
            <a:r>
              <a:rPr lang="es-SV" sz="2400" dirty="0" smtClean="0">
                <a:solidFill>
                  <a:srgbClr val="0070C0"/>
                </a:solidFill>
                <a:latin typeface="Arial Narrow" panose="020B0606020202030204" pitchFamily="34" charset="0"/>
              </a:rPr>
              <a:t>Salud en El Salvador</a:t>
            </a:r>
            <a:endParaRPr lang="en-US" sz="2400" dirty="0">
              <a:solidFill>
                <a:srgbClr val="0070C0"/>
              </a:solidFill>
              <a:latin typeface="Arial Narrow" panose="020B0606020202030204" pitchFamily="34" charset="0"/>
            </a:endParaRPr>
          </a:p>
        </p:txBody>
      </p:sp>
      <p:sp>
        <p:nvSpPr>
          <p:cNvPr id="4" name="Título 1"/>
          <p:cNvSpPr txBox="1">
            <a:spLocks/>
          </p:cNvSpPr>
          <p:nvPr/>
        </p:nvSpPr>
        <p:spPr>
          <a:xfrm>
            <a:off x="1071947" y="5201656"/>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smtClean="0">
                <a:latin typeface="Arial Narrow" panose="020B0606020202030204" pitchFamily="34" charset="0"/>
              </a:rPr>
              <a:t>EL SALVADOR, 2018</a:t>
            </a:r>
            <a:endParaRPr lang="en-US" sz="2000" dirty="0">
              <a:latin typeface="Arial Narrow" panose="020B0606020202030204" pitchFamily="34" charset="0"/>
            </a:endParaRPr>
          </a:p>
        </p:txBody>
      </p:sp>
      <p:sp>
        <p:nvSpPr>
          <p:cNvPr id="3" name="Rectángulo 2"/>
          <p:cNvSpPr/>
          <p:nvPr/>
        </p:nvSpPr>
        <p:spPr>
          <a:xfrm>
            <a:off x="570470" y="2750840"/>
            <a:ext cx="11051060" cy="1569660"/>
          </a:xfrm>
          <a:prstGeom prst="rect">
            <a:avLst/>
          </a:prstGeom>
        </p:spPr>
        <p:txBody>
          <a:bodyPr wrap="square">
            <a:spAutoFit/>
          </a:bodyPr>
          <a:lstStyle/>
          <a:p>
            <a:pPr algn="ctr"/>
            <a:r>
              <a:rPr lang="es-MX" sz="3200" b="1" dirty="0">
                <a:solidFill>
                  <a:schemeClr val="bg1"/>
                </a:solidFill>
                <a:latin typeface="Arial Narrow" panose="020B0606020202030204" pitchFamily="34" charset="0"/>
              </a:rPr>
              <a:t>PROYECTO DE FORTALECIMIENTO A LA IMPLEMENTACION DE LA POLITICA PUBLICA DE SALUD A NIVEL MUNICIPAL</a:t>
            </a:r>
            <a:r>
              <a:rPr lang="es-MX" sz="3200" dirty="0">
                <a:solidFill>
                  <a:schemeClr val="bg1"/>
                </a:solidFill>
                <a:latin typeface="Arial Narrow" panose="020B0606020202030204" pitchFamily="34" charset="0"/>
              </a:rPr>
              <a:t/>
            </a:r>
            <a:br>
              <a:rPr lang="es-MX" sz="3200" dirty="0">
                <a:solidFill>
                  <a:schemeClr val="bg1"/>
                </a:solidFill>
                <a:latin typeface="Arial Narrow" panose="020B0606020202030204" pitchFamily="34" charset="0"/>
              </a:rPr>
            </a:br>
            <a:endParaRPr lang="en-US" sz="3200" dirty="0">
              <a:solidFill>
                <a:schemeClr val="bg1"/>
              </a:solidFill>
              <a:latin typeface="Arial Narrow" panose="020B0606020202030204" pitchFamily="34" charset="0"/>
            </a:endParaRPr>
          </a:p>
        </p:txBody>
      </p:sp>
      <p:pic>
        <p:nvPicPr>
          <p:cNvPr id="7" name="Imagen 6"/>
          <p:cNvPicPr>
            <a:picLocks noChangeAspect="1"/>
          </p:cNvPicPr>
          <p:nvPr/>
        </p:nvPicPr>
        <p:blipFill rotWithShape="1">
          <a:blip r:embed="rId2"/>
          <a:srcRect l="5625" t="38055" r="51250" b="38889"/>
          <a:stretch/>
        </p:blipFill>
        <p:spPr>
          <a:xfrm>
            <a:off x="3105150" y="766950"/>
            <a:ext cx="5257800" cy="1581150"/>
          </a:xfrm>
          <a:prstGeom prst="rect">
            <a:avLst/>
          </a:prstGeom>
        </p:spPr>
      </p:pic>
    </p:spTree>
    <p:extLst>
      <p:ext uri="{BB962C8B-B14F-4D97-AF65-F5344CB8AC3E}">
        <p14:creationId xmlns:p14="http://schemas.microsoft.com/office/powerpoint/2010/main" val="3035432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ESPECIFICO</a:t>
            </a:r>
            <a:endParaRPr lang="en-US" dirty="0"/>
          </a:p>
        </p:txBody>
      </p:sp>
      <p:sp>
        <p:nvSpPr>
          <p:cNvPr id="4" name="Rectángulo 3"/>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urón 4"/>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ángulo 5"/>
          <p:cNvSpPr/>
          <p:nvPr/>
        </p:nvSpPr>
        <p:spPr>
          <a:xfrm>
            <a:off x="584818" y="427149"/>
            <a:ext cx="4364553" cy="523220"/>
          </a:xfrm>
          <a:prstGeom prst="rect">
            <a:avLst/>
          </a:prstGeom>
        </p:spPr>
        <p:txBody>
          <a:bodyPr wrap="square">
            <a:spAutoFit/>
          </a:bodyPr>
          <a:lstStyle/>
          <a:p>
            <a:r>
              <a:rPr lang="es-ES_tradnl" sz="2800" b="1" dirty="0" smtClean="0">
                <a:solidFill>
                  <a:schemeClr val="bg1"/>
                </a:solidFill>
              </a:rPr>
              <a:t>OBJETIVOS ESPECIFICOS</a:t>
            </a:r>
            <a:endParaRPr lang="en-US" sz="2800" b="1" dirty="0">
              <a:solidFill>
                <a:schemeClr val="bg1"/>
              </a:solidFill>
            </a:endParaRPr>
          </a:p>
        </p:txBody>
      </p:sp>
      <p:sp>
        <p:nvSpPr>
          <p:cNvPr id="7" name="Elipse 6"/>
          <p:cNvSpPr/>
          <p:nvPr/>
        </p:nvSpPr>
        <p:spPr>
          <a:xfrm>
            <a:off x="4949371" y="2477729"/>
            <a:ext cx="2175329" cy="2035277"/>
          </a:xfrm>
          <a:prstGeom prst="ellipse">
            <a:avLst/>
          </a:prstGeom>
          <a:ln w="7620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Elipse 7"/>
          <p:cNvSpPr/>
          <p:nvPr/>
        </p:nvSpPr>
        <p:spPr>
          <a:xfrm>
            <a:off x="5759450" y="2326250"/>
            <a:ext cx="330200" cy="30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Elipse 8"/>
          <p:cNvSpPr/>
          <p:nvPr/>
        </p:nvSpPr>
        <p:spPr>
          <a:xfrm>
            <a:off x="5861050" y="4361528"/>
            <a:ext cx="330200" cy="30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Elipse 9"/>
          <p:cNvSpPr/>
          <p:nvPr/>
        </p:nvSpPr>
        <p:spPr>
          <a:xfrm>
            <a:off x="4949371" y="2834250"/>
            <a:ext cx="330200" cy="30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Elipse 10"/>
          <p:cNvSpPr/>
          <p:nvPr/>
        </p:nvSpPr>
        <p:spPr>
          <a:xfrm>
            <a:off x="4923971" y="3924248"/>
            <a:ext cx="330200" cy="30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Elipse 11"/>
          <p:cNvSpPr/>
          <p:nvPr/>
        </p:nvSpPr>
        <p:spPr>
          <a:xfrm>
            <a:off x="6699250" y="2810539"/>
            <a:ext cx="330200" cy="30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Elipse 12"/>
          <p:cNvSpPr/>
          <p:nvPr/>
        </p:nvSpPr>
        <p:spPr>
          <a:xfrm>
            <a:off x="6794500" y="3924248"/>
            <a:ext cx="330200" cy="30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 name="Conector recto 15"/>
          <p:cNvCxnSpPr>
            <a:stCxn id="8" idx="0"/>
          </p:cNvCxnSpPr>
          <p:nvPr/>
        </p:nvCxnSpPr>
        <p:spPr>
          <a:xfrm flipV="1">
            <a:off x="5924550" y="1879600"/>
            <a:ext cx="0" cy="4466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Conector recto 17"/>
          <p:cNvCxnSpPr/>
          <p:nvPr/>
        </p:nvCxnSpPr>
        <p:spPr>
          <a:xfrm>
            <a:off x="5924550" y="1866900"/>
            <a:ext cx="939800" cy="12700"/>
          </a:xfrm>
          <a:prstGeom prst="line">
            <a:avLst/>
          </a:prstGeom>
        </p:spPr>
        <p:style>
          <a:lnRef idx="1">
            <a:schemeClr val="accent3"/>
          </a:lnRef>
          <a:fillRef idx="0">
            <a:schemeClr val="accent3"/>
          </a:fillRef>
          <a:effectRef idx="0">
            <a:schemeClr val="accent3"/>
          </a:effectRef>
          <a:fontRef idx="minor">
            <a:schemeClr val="tx1"/>
          </a:fontRef>
        </p:style>
      </p:cxnSp>
      <p:sp>
        <p:nvSpPr>
          <p:cNvPr id="19" name="Rectángulo redondeado 18"/>
          <p:cNvSpPr/>
          <p:nvPr/>
        </p:nvSpPr>
        <p:spPr>
          <a:xfrm>
            <a:off x="6794500" y="1338359"/>
            <a:ext cx="3917043" cy="98789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s-ES_tradnl" sz="1400" b="1" dirty="0" smtClean="0">
                <a:latin typeface="Arial Narrow" panose="020B0606020202030204" pitchFamily="34" charset="0"/>
              </a:rPr>
              <a:t>Satisfacer las </a:t>
            </a:r>
            <a:r>
              <a:rPr lang="es-ES_tradnl" sz="1400" b="1" dirty="0">
                <a:latin typeface="Arial Narrow" panose="020B0606020202030204" pitchFamily="34" charset="0"/>
              </a:rPr>
              <a:t>necesidades de medicamentos </a:t>
            </a:r>
            <a:r>
              <a:rPr lang="es-ES_tradnl" sz="1400" b="1" dirty="0" smtClean="0">
                <a:latin typeface="Arial Narrow" panose="020B0606020202030204" pitchFamily="34" charset="0"/>
              </a:rPr>
              <a:t>de calidad a </a:t>
            </a:r>
            <a:r>
              <a:rPr lang="es-ES_tradnl" sz="1400" b="1" dirty="0">
                <a:latin typeface="Arial Narrow" panose="020B0606020202030204" pitchFamily="34" charset="0"/>
              </a:rPr>
              <a:t>la población </a:t>
            </a:r>
            <a:r>
              <a:rPr lang="es-ES_tradnl" sz="1400" dirty="0">
                <a:latin typeface="Arial Narrow" panose="020B0606020202030204" pitchFamily="34" charset="0"/>
              </a:rPr>
              <a:t>de una manera racional y </a:t>
            </a:r>
            <a:r>
              <a:rPr lang="es-ES_tradnl" sz="1400" dirty="0" smtClean="0">
                <a:latin typeface="Arial Narrow" panose="020B0606020202030204" pitchFamily="34" charset="0"/>
              </a:rPr>
              <a:t>regulada</a:t>
            </a:r>
            <a:r>
              <a:rPr lang="es-ES_tradnl" sz="1400" dirty="0">
                <a:latin typeface="Arial Narrow" panose="020B0606020202030204" pitchFamily="34" charset="0"/>
              </a:rPr>
              <a:t>.</a:t>
            </a:r>
            <a:endParaRPr lang="en-US" sz="1400" dirty="0">
              <a:latin typeface="Arial Narrow" panose="020B0606020202030204" pitchFamily="34" charset="0"/>
            </a:endParaRPr>
          </a:p>
        </p:txBody>
      </p:sp>
      <p:cxnSp>
        <p:nvCxnSpPr>
          <p:cNvPr id="21" name="Conector recto 20"/>
          <p:cNvCxnSpPr/>
          <p:nvPr/>
        </p:nvCxnSpPr>
        <p:spPr>
          <a:xfrm>
            <a:off x="7029450" y="2924379"/>
            <a:ext cx="464575" cy="0"/>
          </a:xfrm>
          <a:prstGeom prst="line">
            <a:avLst/>
          </a:prstGeom>
        </p:spPr>
        <p:style>
          <a:lnRef idx="1">
            <a:schemeClr val="accent3"/>
          </a:lnRef>
          <a:fillRef idx="0">
            <a:schemeClr val="accent3"/>
          </a:fillRef>
          <a:effectRef idx="0">
            <a:schemeClr val="accent3"/>
          </a:effectRef>
          <a:fontRef idx="minor">
            <a:schemeClr val="tx1"/>
          </a:fontRef>
        </p:style>
      </p:cxnSp>
      <p:sp>
        <p:nvSpPr>
          <p:cNvPr id="22" name="Rectángulo redondeado 21"/>
          <p:cNvSpPr/>
          <p:nvPr/>
        </p:nvSpPr>
        <p:spPr>
          <a:xfrm>
            <a:off x="7509329" y="2575035"/>
            <a:ext cx="4029528" cy="10769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s-ES_tradnl" sz="1400" b="1" dirty="0">
                <a:latin typeface="Arial Narrow" panose="020B0606020202030204" pitchFamily="34" charset="0"/>
              </a:rPr>
              <a:t>Fortaleciendo la cultura de promoción de la salud y prevención de las </a:t>
            </a:r>
            <a:r>
              <a:rPr lang="es-ES_tradnl" sz="1400" b="1" dirty="0" smtClean="0">
                <a:latin typeface="Arial Narrow" panose="020B0606020202030204" pitchFamily="34" charset="0"/>
              </a:rPr>
              <a:t>enfermedades</a:t>
            </a:r>
            <a:r>
              <a:rPr lang="es-ES_tradnl" sz="1400" dirty="0">
                <a:latin typeface="Arial Narrow" panose="020B0606020202030204" pitchFamily="34" charset="0"/>
              </a:rPr>
              <a:t>.</a:t>
            </a:r>
            <a:endParaRPr lang="en-US" sz="1400" dirty="0">
              <a:latin typeface="Arial Narrow" panose="020B0606020202030204" pitchFamily="34" charset="0"/>
            </a:endParaRPr>
          </a:p>
        </p:txBody>
      </p:sp>
      <p:cxnSp>
        <p:nvCxnSpPr>
          <p:cNvPr id="29" name="Conector recto 28"/>
          <p:cNvCxnSpPr/>
          <p:nvPr/>
        </p:nvCxnSpPr>
        <p:spPr>
          <a:xfrm>
            <a:off x="7124700" y="4063750"/>
            <a:ext cx="464575" cy="0"/>
          </a:xfrm>
          <a:prstGeom prst="line">
            <a:avLst/>
          </a:prstGeom>
        </p:spPr>
        <p:style>
          <a:lnRef idx="1">
            <a:schemeClr val="accent3"/>
          </a:lnRef>
          <a:fillRef idx="0">
            <a:schemeClr val="accent3"/>
          </a:fillRef>
          <a:effectRef idx="0">
            <a:schemeClr val="accent3"/>
          </a:effectRef>
          <a:fontRef idx="minor">
            <a:schemeClr val="tx1"/>
          </a:fontRef>
        </p:style>
      </p:cxnSp>
      <p:sp>
        <p:nvSpPr>
          <p:cNvPr id="30" name="Rectángulo redondeado 29"/>
          <p:cNvSpPr/>
          <p:nvPr/>
        </p:nvSpPr>
        <p:spPr>
          <a:xfrm>
            <a:off x="7589275" y="3900742"/>
            <a:ext cx="4029528" cy="10769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s-ES_tradnl" sz="1400" b="1" dirty="0">
                <a:latin typeface="Arial Narrow" panose="020B0606020202030204" pitchFamily="34" charset="0"/>
              </a:rPr>
              <a:t>Capacitar a la población sobre la importancia de acudir a las jornadas de vacunación </a:t>
            </a:r>
            <a:r>
              <a:rPr lang="es-ES_tradnl" sz="1400" dirty="0" smtClean="0">
                <a:latin typeface="Arial Narrow" panose="020B0606020202030204" pitchFamily="34" charset="0"/>
              </a:rPr>
              <a:t>.</a:t>
            </a:r>
            <a:endParaRPr lang="en-US" sz="1400" dirty="0">
              <a:latin typeface="Arial Narrow" panose="020B0606020202030204" pitchFamily="34" charset="0"/>
            </a:endParaRPr>
          </a:p>
        </p:txBody>
      </p:sp>
      <p:cxnSp>
        <p:nvCxnSpPr>
          <p:cNvPr id="31" name="Conector recto 30"/>
          <p:cNvCxnSpPr/>
          <p:nvPr/>
        </p:nvCxnSpPr>
        <p:spPr>
          <a:xfrm flipV="1">
            <a:off x="6089650" y="4664485"/>
            <a:ext cx="0" cy="446650"/>
          </a:xfrm>
          <a:prstGeom prst="line">
            <a:avLst/>
          </a:prstGeom>
        </p:spPr>
        <p:style>
          <a:lnRef idx="1">
            <a:schemeClr val="accent3"/>
          </a:lnRef>
          <a:fillRef idx="0">
            <a:schemeClr val="accent3"/>
          </a:fillRef>
          <a:effectRef idx="0">
            <a:schemeClr val="accent3"/>
          </a:effectRef>
          <a:fontRef idx="minor">
            <a:schemeClr val="tx1"/>
          </a:fontRef>
        </p:style>
      </p:cxnSp>
      <p:sp>
        <p:nvSpPr>
          <p:cNvPr id="32" name="Rectángulo redondeado 31"/>
          <p:cNvSpPr/>
          <p:nvPr/>
        </p:nvSpPr>
        <p:spPr>
          <a:xfrm>
            <a:off x="3784909" y="5129143"/>
            <a:ext cx="4812682" cy="7641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s-ES_tradnl" sz="1400" b="1" dirty="0">
                <a:latin typeface="Arial Narrow" panose="020B0606020202030204" pitchFamily="34" charset="0"/>
              </a:rPr>
              <a:t>Registrar y referir </a:t>
            </a:r>
            <a:r>
              <a:rPr lang="es-ES_tradnl" sz="1400" dirty="0">
                <a:latin typeface="Arial Narrow" panose="020B0606020202030204" pitchFamily="34" charset="0"/>
              </a:rPr>
              <a:t>a los centros de salud más cercanos a las personas adultas y niños que padecen enfermedades crónicas no transmisibles.</a:t>
            </a:r>
            <a:endParaRPr lang="en-US" sz="1400" dirty="0">
              <a:latin typeface="Arial Narrow" panose="020B0606020202030204" pitchFamily="34" charset="0"/>
            </a:endParaRPr>
          </a:p>
        </p:txBody>
      </p:sp>
      <p:cxnSp>
        <p:nvCxnSpPr>
          <p:cNvPr id="33" name="Conector recto 32"/>
          <p:cNvCxnSpPr/>
          <p:nvPr/>
        </p:nvCxnSpPr>
        <p:spPr>
          <a:xfrm>
            <a:off x="4459396" y="4072000"/>
            <a:ext cx="464575" cy="0"/>
          </a:xfrm>
          <a:prstGeom prst="line">
            <a:avLst/>
          </a:prstGeom>
        </p:spPr>
        <p:style>
          <a:lnRef idx="1">
            <a:schemeClr val="accent3"/>
          </a:lnRef>
          <a:fillRef idx="0">
            <a:schemeClr val="accent3"/>
          </a:fillRef>
          <a:effectRef idx="0">
            <a:schemeClr val="accent3"/>
          </a:effectRef>
          <a:fontRef idx="minor">
            <a:schemeClr val="tx1"/>
          </a:fontRef>
        </p:style>
      </p:cxnSp>
      <p:sp>
        <p:nvSpPr>
          <p:cNvPr id="34" name="Rectángulo redondeado 33"/>
          <p:cNvSpPr/>
          <p:nvPr/>
        </p:nvSpPr>
        <p:spPr>
          <a:xfrm>
            <a:off x="429868" y="3894728"/>
            <a:ext cx="4029528" cy="10769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s-ES_tradnl" sz="1400" b="1" dirty="0">
                <a:latin typeface="Arial Narrow" panose="020B0606020202030204" pitchFamily="34" charset="0"/>
              </a:rPr>
              <a:t>Capacitar sobre los factores de riesgo </a:t>
            </a:r>
            <a:r>
              <a:rPr lang="es-ES_tradnl" sz="1400" dirty="0">
                <a:latin typeface="Arial Narrow" panose="020B0606020202030204" pitchFamily="34" charset="0"/>
              </a:rPr>
              <a:t>que originan las enfermedades crónicas no transmisibles que más padece la </a:t>
            </a:r>
            <a:r>
              <a:rPr lang="es-ES_tradnl" sz="1400" dirty="0" smtClean="0">
                <a:latin typeface="Arial Narrow" panose="020B0606020202030204" pitchFamily="34" charset="0"/>
              </a:rPr>
              <a:t>población.</a:t>
            </a:r>
            <a:endParaRPr lang="en-US" sz="1400" dirty="0">
              <a:latin typeface="Arial Narrow" panose="020B0606020202030204" pitchFamily="34" charset="0"/>
            </a:endParaRPr>
          </a:p>
        </p:txBody>
      </p:sp>
      <p:sp>
        <p:nvSpPr>
          <p:cNvPr id="36" name="Rectángulo redondeado 35"/>
          <p:cNvSpPr/>
          <p:nvPr/>
        </p:nvSpPr>
        <p:spPr>
          <a:xfrm>
            <a:off x="429868" y="2481272"/>
            <a:ext cx="4029528" cy="10769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s-ES_tradnl" sz="1400" b="1" dirty="0">
                <a:latin typeface="Arial Narrow" panose="020B0606020202030204" pitchFamily="34" charset="0"/>
              </a:rPr>
              <a:t>Fortaleciendo la cultura de promoción de la salud y prevención de las enfermedades</a:t>
            </a:r>
            <a:r>
              <a:rPr lang="es-ES_tradnl" sz="1400" dirty="0">
                <a:latin typeface="Arial Narrow" panose="020B0606020202030204" pitchFamily="34" charset="0"/>
              </a:rPr>
              <a:t>, por medio </a:t>
            </a:r>
            <a:r>
              <a:rPr lang="es-ES_tradnl" sz="1400" dirty="0" smtClean="0">
                <a:latin typeface="Arial Narrow" panose="020B0606020202030204" pitchFamily="34" charset="0"/>
              </a:rPr>
              <a:t>capacitaciones.</a:t>
            </a:r>
            <a:endParaRPr lang="en-US" sz="1400" dirty="0">
              <a:latin typeface="Arial Narrow" panose="020B0606020202030204" pitchFamily="34" charset="0"/>
            </a:endParaRPr>
          </a:p>
        </p:txBody>
      </p:sp>
      <p:cxnSp>
        <p:nvCxnSpPr>
          <p:cNvPr id="37" name="Conector recto 36"/>
          <p:cNvCxnSpPr/>
          <p:nvPr/>
        </p:nvCxnSpPr>
        <p:spPr>
          <a:xfrm>
            <a:off x="4459396" y="2924379"/>
            <a:ext cx="464575" cy="0"/>
          </a:xfrm>
          <a:prstGeom prst="line">
            <a:avLst/>
          </a:prstGeom>
        </p:spPr>
        <p:style>
          <a:lnRef idx="1">
            <a:schemeClr val="accent3"/>
          </a:lnRef>
          <a:fillRef idx="0">
            <a:schemeClr val="accent3"/>
          </a:fillRef>
          <a:effectRef idx="0">
            <a:schemeClr val="accent3"/>
          </a:effectRef>
          <a:fontRef idx="minor">
            <a:schemeClr val="tx1"/>
          </a:fontRef>
        </p:style>
      </p:cxnSp>
      <p:pic>
        <p:nvPicPr>
          <p:cNvPr id="3074" name="Picture 2" descr="Resultado de imagen para infographics patient"/>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7909" b="76940" l="29182" r="69000"/>
                    </a14:imgEffect>
                  </a14:imgLayer>
                </a14:imgProps>
              </a:ext>
              <a:ext uri="{28A0092B-C50C-407E-A947-70E740481C1C}">
                <a14:useLocalDpi xmlns:a14="http://schemas.microsoft.com/office/drawing/2010/main" val="0"/>
              </a:ext>
            </a:extLst>
          </a:blip>
          <a:srcRect l="30490" t="31907" r="34237" b="25636"/>
          <a:stretch/>
        </p:blipFill>
        <p:spPr bwMode="auto">
          <a:xfrm>
            <a:off x="5368404" y="2780686"/>
            <a:ext cx="1242013" cy="126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97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METAS</a:t>
            </a:r>
            <a:endParaRPr lang="en-US" dirty="0"/>
          </a:p>
        </p:txBody>
      </p:sp>
      <p:sp>
        <p:nvSpPr>
          <p:cNvPr id="4" name="Rectángulo 3"/>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urón 4"/>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ángulo 5"/>
          <p:cNvSpPr/>
          <p:nvPr/>
        </p:nvSpPr>
        <p:spPr>
          <a:xfrm>
            <a:off x="584818" y="427149"/>
            <a:ext cx="4364553" cy="523220"/>
          </a:xfrm>
          <a:prstGeom prst="rect">
            <a:avLst/>
          </a:prstGeom>
        </p:spPr>
        <p:txBody>
          <a:bodyPr wrap="square">
            <a:spAutoFit/>
          </a:bodyPr>
          <a:lstStyle/>
          <a:p>
            <a:r>
              <a:rPr lang="es-ES_tradnl" sz="2800" b="1" dirty="0" smtClean="0">
                <a:solidFill>
                  <a:schemeClr val="bg1"/>
                </a:solidFill>
              </a:rPr>
              <a:t>METAS</a:t>
            </a:r>
            <a:endParaRPr lang="en-US" sz="2800" b="1" dirty="0">
              <a:solidFill>
                <a:schemeClr val="bg1"/>
              </a:solidFill>
            </a:endParaRPr>
          </a:p>
        </p:txBody>
      </p:sp>
      <p:sp>
        <p:nvSpPr>
          <p:cNvPr id="8" name="Rectángulo 7"/>
          <p:cNvSpPr/>
          <p:nvPr/>
        </p:nvSpPr>
        <p:spPr>
          <a:xfrm>
            <a:off x="3898378" y="2841531"/>
            <a:ext cx="5080398" cy="1066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smtClean="0">
                <a:solidFill>
                  <a:schemeClr val="tx1">
                    <a:lumMod val="65000"/>
                    <a:lumOff val="35000"/>
                  </a:schemeClr>
                </a:solidFill>
              </a:rPr>
              <a:t>Desarrollar 24 jornadas de                                       Capacitación de Prevención </a:t>
            </a:r>
          </a:p>
          <a:p>
            <a:pPr algn="ctr"/>
            <a:r>
              <a:rPr lang="es-MX" dirty="0" smtClean="0">
                <a:solidFill>
                  <a:schemeClr val="tx1">
                    <a:lumMod val="65000"/>
                    <a:lumOff val="35000"/>
                  </a:schemeClr>
                </a:solidFill>
              </a:rPr>
              <a:t>en el área de salud</a:t>
            </a:r>
            <a:endParaRPr lang="en-US" dirty="0">
              <a:solidFill>
                <a:schemeClr val="tx1">
                  <a:lumMod val="65000"/>
                  <a:lumOff val="35000"/>
                </a:schemeClr>
              </a:solidFill>
            </a:endParaRPr>
          </a:p>
        </p:txBody>
      </p:sp>
      <p:sp>
        <p:nvSpPr>
          <p:cNvPr id="9" name="Rectángulo 8"/>
          <p:cNvSpPr/>
          <p:nvPr/>
        </p:nvSpPr>
        <p:spPr>
          <a:xfrm>
            <a:off x="1762125" y="5112252"/>
            <a:ext cx="9010650" cy="1066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smtClean="0">
                <a:solidFill>
                  <a:schemeClr val="tx1">
                    <a:lumMod val="65000"/>
                    <a:lumOff val="35000"/>
                  </a:schemeClr>
                </a:solidFill>
              </a:rPr>
              <a:t>Realizar 100 campañas                                                                                                                               médicas en total en 12 meses</a:t>
            </a:r>
            <a:endParaRPr lang="en-US" dirty="0">
              <a:solidFill>
                <a:schemeClr val="tx1">
                  <a:lumMod val="65000"/>
                  <a:lumOff val="35000"/>
                </a:schemeClr>
              </a:solidFill>
            </a:endParaRPr>
          </a:p>
        </p:txBody>
      </p:sp>
      <p:sp>
        <p:nvSpPr>
          <p:cNvPr id="10" name="Rectángulo 9"/>
          <p:cNvSpPr/>
          <p:nvPr/>
        </p:nvSpPr>
        <p:spPr>
          <a:xfrm>
            <a:off x="3124200" y="3955454"/>
            <a:ext cx="7000875" cy="1066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smtClean="0"/>
              <a:t>             </a:t>
            </a:r>
            <a:r>
              <a:rPr lang="es-MX" dirty="0" smtClean="0">
                <a:solidFill>
                  <a:schemeClr val="tx1">
                    <a:lumMod val="65000"/>
                    <a:lumOff val="35000"/>
                  </a:schemeClr>
                </a:solidFill>
              </a:rPr>
              <a:t>Beneficiar un promedio de 30,000 personas                                                                                          en los departamentos estipulados</a:t>
            </a:r>
            <a:endParaRPr lang="en-US" dirty="0">
              <a:solidFill>
                <a:schemeClr val="tx1">
                  <a:lumMod val="65000"/>
                  <a:lumOff val="35000"/>
                </a:schemeClr>
              </a:solidFill>
            </a:endParaRPr>
          </a:p>
        </p:txBody>
      </p:sp>
      <p:sp>
        <p:nvSpPr>
          <p:cNvPr id="11" name="Flecha derecha 10"/>
          <p:cNvSpPr/>
          <p:nvPr/>
        </p:nvSpPr>
        <p:spPr>
          <a:xfrm rot="16200000">
            <a:off x="4083572" y="5391130"/>
            <a:ext cx="647700" cy="509043"/>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Flecha derecha 11"/>
          <p:cNvSpPr/>
          <p:nvPr/>
        </p:nvSpPr>
        <p:spPr>
          <a:xfrm rot="16200000">
            <a:off x="4083573" y="4234332"/>
            <a:ext cx="647700" cy="509043"/>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Flecha derecha 12"/>
          <p:cNvSpPr/>
          <p:nvPr/>
        </p:nvSpPr>
        <p:spPr>
          <a:xfrm rot="16200000">
            <a:off x="4065926" y="3125209"/>
            <a:ext cx="649914" cy="475966"/>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4" name="Imagen 13"/>
          <p:cNvPicPr>
            <a:picLocks noChangeAspect="1"/>
          </p:cNvPicPr>
          <p:nvPr/>
        </p:nvPicPr>
        <p:blipFill rotWithShape="1">
          <a:blip r:embed="rId2"/>
          <a:srcRect l="14063" t="14722" r="55312" b="55834"/>
          <a:stretch/>
        </p:blipFill>
        <p:spPr>
          <a:xfrm>
            <a:off x="5352991" y="1621112"/>
            <a:ext cx="2171172" cy="1174205"/>
          </a:xfrm>
          <a:prstGeom prst="rect">
            <a:avLst/>
          </a:prstGeom>
        </p:spPr>
      </p:pic>
    </p:spTree>
    <p:extLst>
      <p:ext uri="{BB962C8B-B14F-4D97-AF65-F5344CB8AC3E}">
        <p14:creationId xmlns:p14="http://schemas.microsoft.com/office/powerpoint/2010/main" val="357857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ACTIVIDADES</a:t>
            </a:r>
            <a:endParaRPr lang="en-US" dirty="0"/>
          </a:p>
        </p:txBody>
      </p:sp>
      <p:sp>
        <p:nvSpPr>
          <p:cNvPr id="4" name="Rectángulo 3"/>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urón 4"/>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ángulo 5"/>
          <p:cNvSpPr/>
          <p:nvPr/>
        </p:nvSpPr>
        <p:spPr>
          <a:xfrm>
            <a:off x="584818" y="427149"/>
            <a:ext cx="4364553" cy="523220"/>
          </a:xfrm>
          <a:prstGeom prst="rect">
            <a:avLst/>
          </a:prstGeom>
        </p:spPr>
        <p:txBody>
          <a:bodyPr wrap="square">
            <a:spAutoFit/>
          </a:bodyPr>
          <a:lstStyle/>
          <a:p>
            <a:r>
              <a:rPr lang="es-ES_tradnl" sz="2800" b="1" dirty="0" smtClean="0">
                <a:solidFill>
                  <a:schemeClr val="bg1"/>
                </a:solidFill>
              </a:rPr>
              <a:t>ACTIVIDADES</a:t>
            </a:r>
            <a:endParaRPr lang="en-US" sz="2800" b="1" dirty="0">
              <a:solidFill>
                <a:schemeClr val="bg1"/>
              </a:solidFill>
            </a:endParaRPr>
          </a:p>
        </p:txBody>
      </p:sp>
      <p:cxnSp>
        <p:nvCxnSpPr>
          <p:cNvPr id="8" name="Conector recto 7"/>
          <p:cNvCxnSpPr/>
          <p:nvPr/>
        </p:nvCxnSpPr>
        <p:spPr>
          <a:xfrm flipH="1">
            <a:off x="10820400" y="-152402"/>
            <a:ext cx="38100" cy="7486652"/>
          </a:xfrm>
          <a:prstGeom prst="line">
            <a:avLst/>
          </a:prstGeom>
          <a:ln w="76200">
            <a:solidFill>
              <a:srgbClr val="4CE4E4"/>
            </a:solidFill>
            <a:prstDash val="sysDot"/>
          </a:ln>
        </p:spPr>
        <p:style>
          <a:lnRef idx="3">
            <a:schemeClr val="accent5"/>
          </a:lnRef>
          <a:fillRef idx="0">
            <a:schemeClr val="accent5"/>
          </a:fillRef>
          <a:effectRef idx="2">
            <a:schemeClr val="accent5"/>
          </a:effectRef>
          <a:fontRef idx="minor">
            <a:schemeClr val="tx1"/>
          </a:fontRef>
        </p:style>
      </p:cxnSp>
      <p:sp>
        <p:nvSpPr>
          <p:cNvPr id="9" name="Elipse 8"/>
          <p:cNvSpPr/>
          <p:nvPr/>
        </p:nvSpPr>
        <p:spPr>
          <a:xfrm>
            <a:off x="10709787" y="642937"/>
            <a:ext cx="323850" cy="319087"/>
          </a:xfrm>
          <a:prstGeom prst="ellipse">
            <a:avLst/>
          </a:prstGeom>
          <a:solidFill>
            <a:srgbClr val="4CE4E4"/>
          </a:solidFill>
          <a:ln>
            <a:solidFill>
              <a:srgbClr val="4C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redondeado 9"/>
          <p:cNvSpPr/>
          <p:nvPr/>
        </p:nvSpPr>
        <p:spPr>
          <a:xfrm>
            <a:off x="6655825" y="642936"/>
            <a:ext cx="3554974" cy="728665"/>
          </a:xfrm>
          <a:prstGeom prst="roundRect">
            <a:avLst>
              <a:gd name="adj" fmla="val 18436"/>
            </a:avLst>
          </a:prstGeom>
        </p:spPr>
        <p:style>
          <a:lnRef idx="2">
            <a:schemeClr val="accent3"/>
          </a:lnRef>
          <a:fillRef idx="1">
            <a:schemeClr val="lt1"/>
          </a:fillRef>
          <a:effectRef idx="0">
            <a:schemeClr val="accent3"/>
          </a:effectRef>
          <a:fontRef idx="minor">
            <a:schemeClr val="dk1"/>
          </a:fontRef>
        </p:style>
        <p:txBody>
          <a:bodyPr rtlCol="0" anchor="ctr"/>
          <a:lstStyle/>
          <a:p>
            <a:pPr lvl="2" algn="r"/>
            <a:r>
              <a:rPr lang="es-ES_tradnl" sz="1200" dirty="0">
                <a:latin typeface="Arial Narrow" panose="020B0606020202030204" pitchFamily="34" charset="0"/>
              </a:rPr>
              <a:t>Reuniones con líderes municipales, locales y religiosos  de los departamentos y municipios </a:t>
            </a:r>
            <a:r>
              <a:rPr lang="es-ES_tradnl" sz="1200" dirty="0" smtClean="0">
                <a:latin typeface="Arial Narrow" panose="020B0606020202030204" pitchFamily="34" charset="0"/>
              </a:rPr>
              <a:t>seleccionados</a:t>
            </a:r>
            <a:endParaRPr lang="en-US" sz="1200" dirty="0">
              <a:latin typeface="Arial Narrow" panose="020B0606020202030204" pitchFamily="34" charset="0"/>
            </a:endParaRPr>
          </a:p>
        </p:txBody>
      </p:sp>
      <p:cxnSp>
        <p:nvCxnSpPr>
          <p:cNvPr id="11" name="Conector recto 10"/>
          <p:cNvCxnSpPr/>
          <p:nvPr/>
        </p:nvCxnSpPr>
        <p:spPr>
          <a:xfrm>
            <a:off x="10245212" y="802480"/>
            <a:ext cx="464575" cy="0"/>
          </a:xfrm>
          <a:prstGeom prst="line">
            <a:avLst/>
          </a:prstGeom>
        </p:spPr>
        <p:style>
          <a:lnRef idx="1">
            <a:schemeClr val="accent3"/>
          </a:lnRef>
          <a:fillRef idx="0">
            <a:schemeClr val="accent3"/>
          </a:fillRef>
          <a:effectRef idx="0">
            <a:schemeClr val="accent3"/>
          </a:effectRef>
          <a:fontRef idx="minor">
            <a:schemeClr val="tx1"/>
          </a:fontRef>
        </p:style>
      </p:cxnSp>
      <p:sp>
        <p:nvSpPr>
          <p:cNvPr id="12" name="Elipse 11"/>
          <p:cNvSpPr/>
          <p:nvPr/>
        </p:nvSpPr>
        <p:spPr>
          <a:xfrm>
            <a:off x="10703181" y="1749786"/>
            <a:ext cx="310638" cy="282351"/>
          </a:xfrm>
          <a:prstGeom prst="ellipse">
            <a:avLst/>
          </a:prstGeom>
          <a:solidFill>
            <a:srgbClr val="4CE4E4"/>
          </a:solidFill>
          <a:ln>
            <a:solidFill>
              <a:srgbClr val="4C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redondeado 12"/>
          <p:cNvSpPr/>
          <p:nvPr/>
        </p:nvSpPr>
        <p:spPr>
          <a:xfrm>
            <a:off x="838200" y="1573710"/>
            <a:ext cx="9273661" cy="634505"/>
          </a:xfrm>
          <a:prstGeom prst="roundRect">
            <a:avLst>
              <a:gd name="adj" fmla="val 18436"/>
            </a:avLst>
          </a:prstGeom>
        </p:spPr>
        <p:style>
          <a:lnRef idx="2">
            <a:schemeClr val="accent3"/>
          </a:lnRef>
          <a:fillRef idx="1">
            <a:schemeClr val="lt1"/>
          </a:fillRef>
          <a:effectRef idx="0">
            <a:schemeClr val="accent3"/>
          </a:effectRef>
          <a:fontRef idx="minor">
            <a:schemeClr val="dk1"/>
          </a:fontRef>
        </p:style>
        <p:txBody>
          <a:bodyPr rtlCol="0" anchor="ctr"/>
          <a:lstStyle/>
          <a:p>
            <a:pPr lvl="2" algn="r"/>
            <a:r>
              <a:rPr lang="es-ES_tradnl" sz="1200" b="1" dirty="0"/>
              <a:t>Planificar</a:t>
            </a:r>
            <a:r>
              <a:rPr lang="es-ES_tradnl" sz="1200" b="1" dirty="0" smtClean="0"/>
              <a:t>: </a:t>
            </a:r>
            <a:r>
              <a:rPr lang="es-ES_tradnl" sz="1200" dirty="0"/>
              <a:t>en coordinación con los líderes</a:t>
            </a:r>
            <a:r>
              <a:rPr lang="es-ES_tradnl" sz="1200" b="1" dirty="0"/>
              <a:t> </a:t>
            </a:r>
            <a:r>
              <a:rPr lang="es-ES_tradnl" sz="1200" dirty="0"/>
              <a:t>las diferentes campañas así como organizar </a:t>
            </a:r>
            <a:r>
              <a:rPr lang="es-ES_tradnl" sz="1200" dirty="0" smtClean="0"/>
              <a:t>la </a:t>
            </a:r>
            <a:r>
              <a:rPr lang="es-ES_tradnl" sz="1200" dirty="0"/>
              <a:t>logística propia de cada evento</a:t>
            </a:r>
            <a:r>
              <a:rPr lang="es-ES_tradnl" sz="1400" dirty="0"/>
              <a:t>.</a:t>
            </a:r>
            <a:endParaRPr lang="en-US" sz="1400" dirty="0"/>
          </a:p>
        </p:txBody>
      </p:sp>
      <p:cxnSp>
        <p:nvCxnSpPr>
          <p:cNvPr id="14" name="Conector recto 13"/>
          <p:cNvCxnSpPr>
            <a:endCxn id="12" idx="2"/>
          </p:cNvCxnSpPr>
          <p:nvPr/>
        </p:nvCxnSpPr>
        <p:spPr>
          <a:xfrm>
            <a:off x="10111861" y="1890961"/>
            <a:ext cx="591320" cy="1"/>
          </a:xfrm>
          <a:prstGeom prst="line">
            <a:avLst/>
          </a:prstGeom>
        </p:spPr>
        <p:style>
          <a:lnRef idx="1">
            <a:schemeClr val="accent3"/>
          </a:lnRef>
          <a:fillRef idx="0">
            <a:schemeClr val="accent3"/>
          </a:fillRef>
          <a:effectRef idx="0">
            <a:schemeClr val="accent3"/>
          </a:effectRef>
          <a:fontRef idx="minor">
            <a:schemeClr val="tx1"/>
          </a:fontRef>
        </p:style>
      </p:cxnSp>
      <p:sp>
        <p:nvSpPr>
          <p:cNvPr id="18" name="Elipse 17"/>
          <p:cNvSpPr/>
          <p:nvPr/>
        </p:nvSpPr>
        <p:spPr>
          <a:xfrm>
            <a:off x="10703181" y="2584559"/>
            <a:ext cx="310638" cy="282351"/>
          </a:xfrm>
          <a:prstGeom prst="ellipse">
            <a:avLst/>
          </a:prstGeom>
          <a:solidFill>
            <a:srgbClr val="4CE4E4"/>
          </a:solidFill>
          <a:ln>
            <a:solidFill>
              <a:srgbClr val="4C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redondeado 18"/>
          <p:cNvSpPr/>
          <p:nvPr/>
        </p:nvSpPr>
        <p:spPr>
          <a:xfrm>
            <a:off x="4362450" y="2408483"/>
            <a:ext cx="5749411" cy="634505"/>
          </a:xfrm>
          <a:prstGeom prst="roundRect">
            <a:avLst>
              <a:gd name="adj" fmla="val 18436"/>
            </a:avLst>
          </a:prstGeom>
        </p:spPr>
        <p:style>
          <a:lnRef idx="2">
            <a:schemeClr val="accent3"/>
          </a:lnRef>
          <a:fillRef idx="1">
            <a:schemeClr val="lt1"/>
          </a:fillRef>
          <a:effectRef idx="0">
            <a:schemeClr val="accent3"/>
          </a:effectRef>
          <a:fontRef idx="minor">
            <a:schemeClr val="dk1"/>
          </a:fontRef>
        </p:style>
        <p:txBody>
          <a:bodyPr rtlCol="0" anchor="ctr"/>
          <a:lstStyle/>
          <a:p>
            <a:pPr lvl="2" algn="r"/>
            <a:r>
              <a:rPr lang="es-ES_tradnl" sz="1300" b="1" dirty="0"/>
              <a:t>Calcular</a:t>
            </a:r>
            <a:r>
              <a:rPr lang="es-ES_tradnl" sz="1300" b="1" dirty="0" smtClean="0"/>
              <a:t>: </a:t>
            </a:r>
            <a:r>
              <a:rPr lang="es-ES_tradnl" sz="1200" dirty="0" smtClean="0"/>
              <a:t>la </a:t>
            </a:r>
            <a:r>
              <a:rPr lang="es-ES_tradnl" sz="1200" dirty="0"/>
              <a:t>cantidad, tipo y calidad de medicamento requerido, de acuerdo a las normas establecidas por las autoridades respectivas</a:t>
            </a:r>
            <a:r>
              <a:rPr lang="es-ES_tradnl" sz="1300" dirty="0"/>
              <a:t>.</a:t>
            </a:r>
            <a:r>
              <a:rPr lang="es-ES_tradnl" sz="1300" b="1" dirty="0"/>
              <a:t> </a:t>
            </a:r>
            <a:endParaRPr lang="en-US" sz="1300" dirty="0"/>
          </a:p>
          <a:p>
            <a:pPr lvl="2" algn="r"/>
            <a:endParaRPr lang="en-US" sz="1400" dirty="0"/>
          </a:p>
        </p:txBody>
      </p:sp>
      <p:cxnSp>
        <p:nvCxnSpPr>
          <p:cNvPr id="20" name="Conector recto 19"/>
          <p:cNvCxnSpPr>
            <a:endCxn id="18" idx="2"/>
          </p:cNvCxnSpPr>
          <p:nvPr/>
        </p:nvCxnSpPr>
        <p:spPr>
          <a:xfrm>
            <a:off x="10111861" y="2725734"/>
            <a:ext cx="591320" cy="1"/>
          </a:xfrm>
          <a:prstGeom prst="line">
            <a:avLst/>
          </a:prstGeom>
        </p:spPr>
        <p:style>
          <a:lnRef idx="1">
            <a:schemeClr val="accent3"/>
          </a:lnRef>
          <a:fillRef idx="0">
            <a:schemeClr val="accent3"/>
          </a:fillRef>
          <a:effectRef idx="0">
            <a:schemeClr val="accent3"/>
          </a:effectRef>
          <a:fontRef idx="minor">
            <a:schemeClr val="tx1"/>
          </a:fontRef>
        </p:style>
      </p:cxnSp>
      <p:sp>
        <p:nvSpPr>
          <p:cNvPr id="21" name="Elipse 20"/>
          <p:cNvSpPr/>
          <p:nvPr/>
        </p:nvSpPr>
        <p:spPr>
          <a:xfrm>
            <a:off x="10703181" y="3422509"/>
            <a:ext cx="310638" cy="282351"/>
          </a:xfrm>
          <a:prstGeom prst="ellipse">
            <a:avLst/>
          </a:prstGeom>
          <a:solidFill>
            <a:srgbClr val="4CE4E4"/>
          </a:solidFill>
          <a:ln>
            <a:solidFill>
              <a:srgbClr val="4C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redondeado 21"/>
          <p:cNvSpPr/>
          <p:nvPr/>
        </p:nvSpPr>
        <p:spPr>
          <a:xfrm>
            <a:off x="838200" y="3246431"/>
            <a:ext cx="9273661" cy="634505"/>
          </a:xfrm>
          <a:prstGeom prst="roundRect">
            <a:avLst>
              <a:gd name="adj" fmla="val 18436"/>
            </a:avLst>
          </a:prstGeom>
        </p:spPr>
        <p:style>
          <a:lnRef idx="2">
            <a:schemeClr val="accent3"/>
          </a:lnRef>
          <a:fillRef idx="1">
            <a:schemeClr val="lt1"/>
          </a:fillRef>
          <a:effectRef idx="0">
            <a:schemeClr val="accent3"/>
          </a:effectRef>
          <a:fontRef idx="minor">
            <a:schemeClr val="dk1"/>
          </a:fontRef>
        </p:style>
        <p:txBody>
          <a:bodyPr rtlCol="0" anchor="ctr"/>
          <a:lstStyle/>
          <a:p>
            <a:pPr lvl="2" algn="r"/>
            <a:r>
              <a:rPr lang="es-ES_tradnl" sz="1400" b="1" dirty="0"/>
              <a:t>Realización de campañas médicas:</a:t>
            </a:r>
            <a:r>
              <a:rPr lang="es-ES_tradnl" sz="1400" dirty="0"/>
              <a:t> jornadas médicas diurnas en la cual se proveerá atención médica general, medicamentos y atención emocional/espiritual, todo de manera gratuita sin hacer acepción de personas</a:t>
            </a:r>
            <a:r>
              <a:rPr lang="es-ES_tradnl" sz="1400" dirty="0" smtClean="0"/>
              <a:t>.</a:t>
            </a:r>
            <a:endParaRPr lang="en-US" sz="1400" dirty="0"/>
          </a:p>
        </p:txBody>
      </p:sp>
      <p:cxnSp>
        <p:nvCxnSpPr>
          <p:cNvPr id="23" name="Conector recto 22"/>
          <p:cNvCxnSpPr>
            <a:endCxn id="21" idx="2"/>
          </p:cNvCxnSpPr>
          <p:nvPr/>
        </p:nvCxnSpPr>
        <p:spPr>
          <a:xfrm>
            <a:off x="10111861" y="3563684"/>
            <a:ext cx="591320" cy="1"/>
          </a:xfrm>
          <a:prstGeom prst="line">
            <a:avLst/>
          </a:prstGeom>
        </p:spPr>
        <p:style>
          <a:lnRef idx="1">
            <a:schemeClr val="accent3"/>
          </a:lnRef>
          <a:fillRef idx="0">
            <a:schemeClr val="accent3"/>
          </a:fillRef>
          <a:effectRef idx="0">
            <a:schemeClr val="accent3"/>
          </a:effectRef>
          <a:fontRef idx="minor">
            <a:schemeClr val="tx1"/>
          </a:fontRef>
        </p:style>
      </p:cxnSp>
      <p:sp>
        <p:nvSpPr>
          <p:cNvPr id="24" name="Elipse 23"/>
          <p:cNvSpPr/>
          <p:nvPr/>
        </p:nvSpPr>
        <p:spPr>
          <a:xfrm>
            <a:off x="10703181" y="4274381"/>
            <a:ext cx="310638" cy="282351"/>
          </a:xfrm>
          <a:prstGeom prst="ellipse">
            <a:avLst/>
          </a:prstGeom>
          <a:solidFill>
            <a:srgbClr val="4CE4E4"/>
          </a:solidFill>
          <a:ln>
            <a:solidFill>
              <a:srgbClr val="4C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redondeado 24"/>
          <p:cNvSpPr/>
          <p:nvPr/>
        </p:nvSpPr>
        <p:spPr>
          <a:xfrm>
            <a:off x="838200" y="4098305"/>
            <a:ext cx="9273661" cy="634505"/>
          </a:xfrm>
          <a:prstGeom prst="roundRect">
            <a:avLst>
              <a:gd name="adj" fmla="val 18436"/>
            </a:avLst>
          </a:prstGeom>
        </p:spPr>
        <p:style>
          <a:lnRef idx="2">
            <a:schemeClr val="accent3"/>
          </a:lnRef>
          <a:fillRef idx="1">
            <a:schemeClr val="lt1"/>
          </a:fillRef>
          <a:effectRef idx="0">
            <a:schemeClr val="accent3"/>
          </a:effectRef>
          <a:fontRef idx="minor">
            <a:schemeClr val="dk1"/>
          </a:fontRef>
        </p:style>
        <p:txBody>
          <a:bodyPr rtlCol="0" anchor="ctr"/>
          <a:lstStyle/>
          <a:p>
            <a:pPr lvl="2" algn="r"/>
            <a:r>
              <a:rPr lang="es-ES_tradnl" sz="1400" b="1" dirty="0"/>
              <a:t>Compras de medicamentos e insumos: </a:t>
            </a:r>
            <a:r>
              <a:rPr lang="es-ES_tradnl" sz="1400" dirty="0"/>
              <a:t>adquisiciones y contrataciones de servicios y productos </a:t>
            </a:r>
            <a:r>
              <a:rPr lang="es-ES_tradnl" sz="1400" dirty="0" smtClean="0"/>
              <a:t>                                                    básicos </a:t>
            </a:r>
            <a:r>
              <a:rPr lang="es-ES_tradnl" sz="1400" dirty="0"/>
              <a:t>para el desarrollo efectivo del proyecto por parte de la Asociación. </a:t>
            </a:r>
            <a:endParaRPr lang="en-US" sz="1400" dirty="0"/>
          </a:p>
        </p:txBody>
      </p:sp>
      <p:cxnSp>
        <p:nvCxnSpPr>
          <p:cNvPr id="26" name="Conector recto 25"/>
          <p:cNvCxnSpPr>
            <a:endCxn id="24" idx="2"/>
          </p:cNvCxnSpPr>
          <p:nvPr/>
        </p:nvCxnSpPr>
        <p:spPr>
          <a:xfrm>
            <a:off x="10111861" y="4415556"/>
            <a:ext cx="591320" cy="1"/>
          </a:xfrm>
          <a:prstGeom prst="line">
            <a:avLst/>
          </a:prstGeom>
        </p:spPr>
        <p:style>
          <a:lnRef idx="1">
            <a:schemeClr val="accent3"/>
          </a:lnRef>
          <a:fillRef idx="0">
            <a:schemeClr val="accent3"/>
          </a:fillRef>
          <a:effectRef idx="0">
            <a:schemeClr val="accent3"/>
          </a:effectRef>
          <a:fontRef idx="minor">
            <a:schemeClr val="tx1"/>
          </a:fontRef>
        </p:style>
      </p:cxnSp>
      <p:sp>
        <p:nvSpPr>
          <p:cNvPr id="27" name="Elipse 26"/>
          <p:cNvSpPr/>
          <p:nvPr/>
        </p:nvSpPr>
        <p:spPr>
          <a:xfrm>
            <a:off x="10703181" y="5046226"/>
            <a:ext cx="310638" cy="282351"/>
          </a:xfrm>
          <a:prstGeom prst="ellipse">
            <a:avLst/>
          </a:prstGeom>
          <a:solidFill>
            <a:srgbClr val="4CE4E4"/>
          </a:solidFill>
          <a:ln>
            <a:solidFill>
              <a:srgbClr val="4C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redondeado 27"/>
          <p:cNvSpPr/>
          <p:nvPr/>
        </p:nvSpPr>
        <p:spPr>
          <a:xfrm>
            <a:off x="838200" y="4870150"/>
            <a:ext cx="9273661" cy="634505"/>
          </a:xfrm>
          <a:prstGeom prst="roundRect">
            <a:avLst>
              <a:gd name="adj" fmla="val 18436"/>
            </a:avLst>
          </a:prstGeom>
        </p:spPr>
        <p:style>
          <a:lnRef idx="2">
            <a:schemeClr val="accent3"/>
          </a:lnRef>
          <a:fillRef idx="1">
            <a:schemeClr val="lt1"/>
          </a:fillRef>
          <a:effectRef idx="0">
            <a:schemeClr val="accent3"/>
          </a:effectRef>
          <a:fontRef idx="minor">
            <a:schemeClr val="dk1"/>
          </a:fontRef>
        </p:style>
        <p:txBody>
          <a:bodyPr rtlCol="0" anchor="ctr"/>
          <a:lstStyle/>
          <a:p>
            <a:pPr lvl="2" algn="r"/>
            <a:r>
              <a:rPr lang="es-ES_tradnl" sz="1400" b="1" dirty="0"/>
              <a:t>Gestión de Información de proyectos médicos: </a:t>
            </a:r>
            <a:r>
              <a:rPr lang="es-ES_tradnl" sz="1400" dirty="0"/>
              <a:t>compilación, digitalización y archivo de lista de beneficiarios con campañas médicas.</a:t>
            </a:r>
            <a:r>
              <a:rPr lang="es-ES_tradnl" sz="1400" b="1" dirty="0"/>
              <a:t> </a:t>
            </a:r>
            <a:endParaRPr lang="en-US" sz="1400" dirty="0"/>
          </a:p>
        </p:txBody>
      </p:sp>
      <p:cxnSp>
        <p:nvCxnSpPr>
          <p:cNvPr id="29" name="Conector recto 28"/>
          <p:cNvCxnSpPr>
            <a:endCxn id="27" idx="2"/>
          </p:cNvCxnSpPr>
          <p:nvPr/>
        </p:nvCxnSpPr>
        <p:spPr>
          <a:xfrm>
            <a:off x="10111861" y="5187401"/>
            <a:ext cx="591320" cy="1"/>
          </a:xfrm>
          <a:prstGeom prst="line">
            <a:avLst/>
          </a:prstGeom>
        </p:spPr>
        <p:style>
          <a:lnRef idx="1">
            <a:schemeClr val="accent3"/>
          </a:lnRef>
          <a:fillRef idx="0">
            <a:schemeClr val="accent3"/>
          </a:fillRef>
          <a:effectRef idx="0">
            <a:schemeClr val="accent3"/>
          </a:effectRef>
          <a:fontRef idx="minor">
            <a:schemeClr val="tx1"/>
          </a:fontRef>
        </p:style>
      </p:cxnSp>
      <p:sp>
        <p:nvSpPr>
          <p:cNvPr id="30" name="Elipse 29"/>
          <p:cNvSpPr/>
          <p:nvPr/>
        </p:nvSpPr>
        <p:spPr>
          <a:xfrm>
            <a:off x="10703181" y="5895695"/>
            <a:ext cx="310638" cy="282351"/>
          </a:xfrm>
          <a:prstGeom prst="ellipse">
            <a:avLst/>
          </a:prstGeom>
          <a:solidFill>
            <a:srgbClr val="4CE4E4"/>
          </a:solidFill>
          <a:ln>
            <a:solidFill>
              <a:srgbClr val="4C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ángulo redondeado 30"/>
          <p:cNvSpPr/>
          <p:nvPr/>
        </p:nvSpPr>
        <p:spPr>
          <a:xfrm>
            <a:off x="838200" y="5719619"/>
            <a:ext cx="9273661" cy="634505"/>
          </a:xfrm>
          <a:prstGeom prst="roundRect">
            <a:avLst>
              <a:gd name="adj" fmla="val 18436"/>
            </a:avLst>
          </a:prstGeom>
        </p:spPr>
        <p:style>
          <a:lnRef idx="2">
            <a:schemeClr val="accent3"/>
          </a:lnRef>
          <a:fillRef idx="1">
            <a:schemeClr val="lt1"/>
          </a:fillRef>
          <a:effectRef idx="0">
            <a:schemeClr val="accent3"/>
          </a:effectRef>
          <a:fontRef idx="minor">
            <a:schemeClr val="dk1"/>
          </a:fontRef>
        </p:style>
        <p:txBody>
          <a:bodyPr rtlCol="0" anchor="ctr"/>
          <a:lstStyle/>
          <a:p>
            <a:pPr lvl="2" algn="r"/>
            <a:r>
              <a:rPr lang="es-ES_tradnl" sz="1400" b="1" dirty="0" smtClean="0"/>
              <a:t>Presentación </a:t>
            </a:r>
            <a:r>
              <a:rPr lang="es-ES_tradnl" sz="1400" dirty="0" smtClean="0"/>
              <a:t>de documentos de rendición </a:t>
            </a:r>
            <a:r>
              <a:rPr lang="es-ES_tradnl" sz="1400" dirty="0"/>
              <a:t>de cuentas.</a:t>
            </a:r>
            <a:r>
              <a:rPr lang="es-ES_tradnl" sz="1400" b="1" dirty="0"/>
              <a:t> </a:t>
            </a:r>
            <a:endParaRPr lang="en-US" sz="1400" dirty="0"/>
          </a:p>
        </p:txBody>
      </p:sp>
      <p:cxnSp>
        <p:nvCxnSpPr>
          <p:cNvPr id="32" name="Conector recto 31"/>
          <p:cNvCxnSpPr>
            <a:endCxn id="30" idx="2"/>
          </p:cNvCxnSpPr>
          <p:nvPr/>
        </p:nvCxnSpPr>
        <p:spPr>
          <a:xfrm>
            <a:off x="10111861" y="6036870"/>
            <a:ext cx="591320" cy="1"/>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9879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RECURSOS</a:t>
            </a:r>
            <a:r>
              <a:rPr lang="es-ES_tradnl" b="1" i="1" dirty="0"/>
              <a:t> Combustible:</a:t>
            </a:r>
            <a:endParaRPr lang="en-US" dirty="0"/>
          </a:p>
        </p:txBody>
      </p:sp>
      <p:sp>
        <p:nvSpPr>
          <p:cNvPr id="4" name="Rectángulo 3"/>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urón 4"/>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ángulo 5"/>
          <p:cNvSpPr/>
          <p:nvPr/>
        </p:nvSpPr>
        <p:spPr>
          <a:xfrm>
            <a:off x="584818" y="427149"/>
            <a:ext cx="4364553" cy="523220"/>
          </a:xfrm>
          <a:prstGeom prst="rect">
            <a:avLst/>
          </a:prstGeom>
        </p:spPr>
        <p:txBody>
          <a:bodyPr wrap="square">
            <a:spAutoFit/>
          </a:bodyPr>
          <a:lstStyle/>
          <a:p>
            <a:r>
              <a:rPr lang="es-ES_tradnl" sz="2800" b="1" dirty="0" smtClean="0">
                <a:solidFill>
                  <a:schemeClr val="bg1"/>
                </a:solidFill>
              </a:rPr>
              <a:t>RECURSOS</a:t>
            </a:r>
          </a:p>
        </p:txBody>
      </p:sp>
      <p:sp>
        <p:nvSpPr>
          <p:cNvPr id="7" name="Rectángulo 6"/>
          <p:cNvSpPr/>
          <p:nvPr/>
        </p:nvSpPr>
        <p:spPr>
          <a:xfrm>
            <a:off x="838200" y="2208215"/>
            <a:ext cx="3023218" cy="3659185"/>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ángulo 8"/>
          <p:cNvSpPr/>
          <p:nvPr/>
        </p:nvSpPr>
        <p:spPr>
          <a:xfrm>
            <a:off x="832468" y="1690688"/>
            <a:ext cx="3028950" cy="52064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Talento Humano</a:t>
            </a:r>
            <a:endParaRPr lang="en-US" dirty="0">
              <a:solidFill>
                <a:schemeClr val="bg1"/>
              </a:solidFill>
            </a:endParaRPr>
          </a:p>
        </p:txBody>
      </p:sp>
      <p:sp>
        <p:nvSpPr>
          <p:cNvPr id="10" name="CuadroTexto 9"/>
          <p:cNvSpPr txBox="1"/>
          <p:nvPr/>
        </p:nvSpPr>
        <p:spPr>
          <a:xfrm>
            <a:off x="641968" y="2367876"/>
            <a:ext cx="3225182" cy="3170099"/>
          </a:xfrm>
          <a:prstGeom prst="rect">
            <a:avLst/>
          </a:prstGeom>
          <a:noFill/>
          <a:ln>
            <a:noFill/>
          </a:ln>
        </p:spPr>
        <p:txBody>
          <a:bodyPr wrap="square" rtlCol="0">
            <a:spAutoFit/>
          </a:bodyPr>
          <a:lstStyle/>
          <a:p>
            <a:pPr lvl="2"/>
            <a:r>
              <a:rPr lang="es-ES_tradnl" sz="2000" dirty="0" smtClean="0">
                <a:latin typeface="Arial Narrow" panose="020B0606020202030204" pitchFamily="34" charset="0"/>
              </a:rPr>
              <a:t>Médicos </a:t>
            </a:r>
            <a:endParaRPr lang="en-US" sz="2000" dirty="0">
              <a:latin typeface="Arial Narrow" panose="020B0606020202030204" pitchFamily="34" charset="0"/>
            </a:endParaRPr>
          </a:p>
          <a:p>
            <a:pPr lvl="2"/>
            <a:r>
              <a:rPr lang="es-ES_tradnl" sz="2000" dirty="0" smtClean="0">
                <a:latin typeface="Arial Narrow" panose="020B0606020202030204" pitchFamily="34" charset="0"/>
              </a:rPr>
              <a:t>Asistentes </a:t>
            </a:r>
            <a:r>
              <a:rPr lang="es-ES_tradnl" sz="2000" dirty="0">
                <a:latin typeface="Arial Narrow" panose="020B0606020202030204" pitchFamily="34" charset="0"/>
              </a:rPr>
              <a:t>de Campaña </a:t>
            </a:r>
            <a:r>
              <a:rPr lang="es-ES_tradnl" sz="2000" dirty="0" smtClean="0">
                <a:latin typeface="Arial Narrow" panose="020B0606020202030204" pitchFamily="34" charset="0"/>
              </a:rPr>
              <a:t>Médica </a:t>
            </a:r>
            <a:endParaRPr lang="en-US" sz="2000" dirty="0">
              <a:latin typeface="Arial Narrow" panose="020B0606020202030204" pitchFamily="34" charset="0"/>
            </a:endParaRPr>
          </a:p>
          <a:p>
            <a:pPr lvl="2"/>
            <a:r>
              <a:rPr lang="es-ES_tradnl" sz="2000" dirty="0" smtClean="0">
                <a:latin typeface="Arial Narrow" panose="020B0606020202030204" pitchFamily="34" charset="0"/>
              </a:rPr>
              <a:t>Asistentes </a:t>
            </a:r>
            <a:r>
              <a:rPr lang="es-ES_tradnl" sz="2000" dirty="0">
                <a:latin typeface="Arial Narrow" panose="020B0606020202030204" pitchFamily="34" charset="0"/>
              </a:rPr>
              <a:t>de Bodega de </a:t>
            </a:r>
            <a:r>
              <a:rPr lang="es-ES_tradnl" sz="2000" dirty="0" smtClean="0">
                <a:latin typeface="Arial Narrow" panose="020B0606020202030204" pitchFamily="34" charset="0"/>
              </a:rPr>
              <a:t>Medicamentos</a:t>
            </a:r>
          </a:p>
          <a:p>
            <a:pPr lvl="2"/>
            <a:r>
              <a:rPr lang="es-ES_tradnl" sz="2000" dirty="0" smtClean="0">
                <a:latin typeface="Arial Narrow" panose="020B0606020202030204" pitchFamily="34" charset="0"/>
              </a:rPr>
              <a:t>Asistente de Media</a:t>
            </a:r>
            <a:endParaRPr lang="en-US" sz="2000" dirty="0">
              <a:latin typeface="Arial Narrow" panose="020B0606020202030204" pitchFamily="34" charset="0"/>
            </a:endParaRPr>
          </a:p>
          <a:p>
            <a:pPr lvl="2"/>
            <a:r>
              <a:rPr lang="es-ES_tradnl" sz="2000" dirty="0" smtClean="0">
                <a:latin typeface="Arial Narrow" panose="020B0606020202030204" pitchFamily="34" charset="0"/>
              </a:rPr>
              <a:t>Motoristas</a:t>
            </a:r>
          </a:p>
          <a:p>
            <a:pPr lvl="2"/>
            <a:r>
              <a:rPr lang="es-ES_tradnl" sz="2000" dirty="0" smtClean="0">
                <a:latin typeface="Arial Narrow" panose="020B0606020202030204" pitchFamily="34" charset="0"/>
              </a:rPr>
              <a:t>Gerente de Programa</a:t>
            </a:r>
          </a:p>
          <a:p>
            <a:pPr lvl="2"/>
            <a:r>
              <a:rPr lang="es-ES_tradnl" sz="2000" dirty="0" smtClean="0">
                <a:latin typeface="Arial Narrow" panose="020B0606020202030204" pitchFamily="34" charset="0"/>
              </a:rPr>
              <a:t>Asistentes de Gestión de Información</a:t>
            </a:r>
            <a:endParaRPr lang="en-US" sz="2000" dirty="0">
              <a:latin typeface="Arial Narrow" panose="020B0606020202030204" pitchFamily="34" charset="0"/>
            </a:endParaRPr>
          </a:p>
        </p:txBody>
      </p:sp>
      <p:sp>
        <p:nvSpPr>
          <p:cNvPr id="11" name="CuadroTexto 10"/>
          <p:cNvSpPr txBox="1"/>
          <p:nvPr/>
        </p:nvSpPr>
        <p:spPr>
          <a:xfrm>
            <a:off x="1156318" y="2370376"/>
            <a:ext cx="381000" cy="461665"/>
          </a:xfrm>
          <a:prstGeom prst="rect">
            <a:avLst/>
          </a:prstGeom>
          <a:noFill/>
        </p:spPr>
        <p:txBody>
          <a:bodyPr wrap="square" rtlCol="0">
            <a:spAutoFit/>
          </a:bodyPr>
          <a:lstStyle/>
          <a:p>
            <a:r>
              <a:rPr lang="es-MX" sz="2400" b="1" dirty="0" smtClean="0">
                <a:solidFill>
                  <a:srgbClr val="4CE4E4"/>
                </a:solidFill>
              </a:rPr>
              <a:t>8</a:t>
            </a:r>
            <a:endParaRPr lang="en-US" sz="2400" b="1" dirty="0">
              <a:solidFill>
                <a:srgbClr val="4CE4E4"/>
              </a:solidFill>
            </a:endParaRPr>
          </a:p>
        </p:txBody>
      </p:sp>
      <p:sp>
        <p:nvSpPr>
          <p:cNvPr id="12" name="CuadroTexto 11"/>
          <p:cNvSpPr txBox="1"/>
          <p:nvPr/>
        </p:nvSpPr>
        <p:spPr>
          <a:xfrm>
            <a:off x="1156318" y="2711488"/>
            <a:ext cx="381000" cy="461665"/>
          </a:xfrm>
          <a:prstGeom prst="rect">
            <a:avLst/>
          </a:prstGeom>
          <a:noFill/>
        </p:spPr>
        <p:txBody>
          <a:bodyPr wrap="square" rtlCol="0">
            <a:spAutoFit/>
          </a:bodyPr>
          <a:lstStyle/>
          <a:p>
            <a:r>
              <a:rPr lang="es-MX" sz="2400" b="1" dirty="0" smtClean="0">
                <a:solidFill>
                  <a:srgbClr val="4CE4E4"/>
                </a:solidFill>
              </a:rPr>
              <a:t>3</a:t>
            </a:r>
            <a:endParaRPr lang="en-US" sz="2400" b="1" dirty="0">
              <a:solidFill>
                <a:srgbClr val="4CE4E4"/>
              </a:solidFill>
            </a:endParaRPr>
          </a:p>
        </p:txBody>
      </p:sp>
      <p:sp>
        <p:nvSpPr>
          <p:cNvPr id="13" name="CuadroTexto 12"/>
          <p:cNvSpPr txBox="1"/>
          <p:nvPr/>
        </p:nvSpPr>
        <p:spPr>
          <a:xfrm>
            <a:off x="1156318" y="3207973"/>
            <a:ext cx="381000" cy="461665"/>
          </a:xfrm>
          <a:prstGeom prst="rect">
            <a:avLst/>
          </a:prstGeom>
          <a:noFill/>
        </p:spPr>
        <p:txBody>
          <a:bodyPr wrap="square" rtlCol="0">
            <a:spAutoFit/>
          </a:bodyPr>
          <a:lstStyle/>
          <a:p>
            <a:r>
              <a:rPr lang="es-MX" sz="2400" b="1" dirty="0" smtClean="0">
                <a:solidFill>
                  <a:srgbClr val="4CE4E4"/>
                </a:solidFill>
              </a:rPr>
              <a:t>2</a:t>
            </a:r>
            <a:endParaRPr lang="en-US" sz="2400" b="1" dirty="0">
              <a:solidFill>
                <a:srgbClr val="4CE4E4"/>
              </a:solidFill>
            </a:endParaRPr>
          </a:p>
        </p:txBody>
      </p:sp>
      <p:sp>
        <p:nvSpPr>
          <p:cNvPr id="14" name="CuadroTexto 13"/>
          <p:cNvSpPr txBox="1"/>
          <p:nvPr/>
        </p:nvSpPr>
        <p:spPr>
          <a:xfrm>
            <a:off x="1136141" y="4162234"/>
            <a:ext cx="381000" cy="461665"/>
          </a:xfrm>
          <a:prstGeom prst="rect">
            <a:avLst/>
          </a:prstGeom>
          <a:noFill/>
        </p:spPr>
        <p:txBody>
          <a:bodyPr wrap="square" rtlCol="0">
            <a:spAutoFit/>
          </a:bodyPr>
          <a:lstStyle/>
          <a:p>
            <a:r>
              <a:rPr lang="es-MX" sz="2400" b="1" dirty="0" smtClean="0">
                <a:solidFill>
                  <a:srgbClr val="4CE4E4"/>
                </a:solidFill>
              </a:rPr>
              <a:t>2</a:t>
            </a:r>
            <a:endParaRPr lang="en-US" sz="2400" b="1" dirty="0">
              <a:solidFill>
                <a:srgbClr val="4CE4E4"/>
              </a:solidFill>
            </a:endParaRPr>
          </a:p>
        </p:txBody>
      </p:sp>
      <p:sp>
        <p:nvSpPr>
          <p:cNvPr id="15" name="Rectángulo 14"/>
          <p:cNvSpPr/>
          <p:nvPr/>
        </p:nvSpPr>
        <p:spPr>
          <a:xfrm>
            <a:off x="4057650" y="1690688"/>
            <a:ext cx="2705100" cy="4176711"/>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ángulo 15"/>
          <p:cNvSpPr/>
          <p:nvPr/>
        </p:nvSpPr>
        <p:spPr>
          <a:xfrm>
            <a:off x="4057650" y="1648470"/>
            <a:ext cx="2705100" cy="52064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Insumos</a:t>
            </a:r>
            <a:endParaRPr lang="en-US" dirty="0">
              <a:solidFill>
                <a:schemeClr val="bg1"/>
              </a:solidFill>
            </a:endParaRPr>
          </a:p>
        </p:txBody>
      </p:sp>
      <p:sp>
        <p:nvSpPr>
          <p:cNvPr id="17" name="CuadroTexto 16"/>
          <p:cNvSpPr txBox="1"/>
          <p:nvPr/>
        </p:nvSpPr>
        <p:spPr>
          <a:xfrm>
            <a:off x="3861418" y="2514514"/>
            <a:ext cx="2895600" cy="2862322"/>
          </a:xfrm>
          <a:prstGeom prst="rect">
            <a:avLst/>
          </a:prstGeom>
          <a:noFill/>
          <a:ln>
            <a:noFill/>
          </a:ln>
        </p:spPr>
        <p:txBody>
          <a:bodyPr wrap="square" rtlCol="0">
            <a:spAutoFit/>
          </a:bodyPr>
          <a:lstStyle/>
          <a:p>
            <a:pPr lvl="2"/>
            <a:r>
              <a:rPr lang="es-ES_tradnl" sz="2000" dirty="0">
                <a:latin typeface="Arial Narrow" panose="020B0606020202030204" pitchFamily="34" charset="0"/>
              </a:rPr>
              <a:t>Medicamentos, equipo e insumos médicos </a:t>
            </a:r>
            <a:endParaRPr lang="es-ES_tradnl" sz="2000" dirty="0" smtClean="0">
              <a:latin typeface="Arial Narrow" panose="020B0606020202030204" pitchFamily="34" charset="0"/>
            </a:endParaRPr>
          </a:p>
          <a:p>
            <a:pPr lvl="2"/>
            <a:r>
              <a:rPr lang="es-ES_tradnl" sz="2000" dirty="0" smtClean="0">
                <a:latin typeface="Arial Narrow" panose="020B0606020202030204" pitchFamily="34" charset="0"/>
              </a:rPr>
              <a:t>Odontológicos</a:t>
            </a:r>
          </a:p>
          <a:p>
            <a:pPr lvl="2"/>
            <a:endParaRPr lang="es-ES_tradnl" sz="2000" dirty="0" smtClean="0">
              <a:latin typeface="Arial Narrow" panose="020B0606020202030204" pitchFamily="34" charset="0"/>
            </a:endParaRPr>
          </a:p>
          <a:p>
            <a:pPr lvl="2"/>
            <a:r>
              <a:rPr lang="es-ES_tradnl" sz="2000" dirty="0" smtClean="0">
                <a:latin typeface="Arial Narrow" panose="020B0606020202030204" pitchFamily="34" charset="0"/>
              </a:rPr>
              <a:t>Combustible</a:t>
            </a:r>
          </a:p>
          <a:p>
            <a:pPr lvl="2"/>
            <a:endParaRPr lang="es-ES_tradnl" sz="2000" dirty="0">
              <a:latin typeface="Arial Narrow" panose="020B0606020202030204" pitchFamily="34" charset="0"/>
            </a:endParaRPr>
          </a:p>
          <a:p>
            <a:pPr lvl="2"/>
            <a:r>
              <a:rPr lang="es-ES_tradnl" sz="2000" dirty="0" smtClean="0">
                <a:latin typeface="Arial Narrow" panose="020B0606020202030204" pitchFamily="34" charset="0"/>
              </a:rPr>
              <a:t>Papelería</a:t>
            </a:r>
          </a:p>
          <a:p>
            <a:pPr lvl="2"/>
            <a:endParaRPr lang="en-US" sz="2000" dirty="0">
              <a:latin typeface="Arial Narrow" panose="020B0606020202030204" pitchFamily="34" charset="0"/>
            </a:endParaRPr>
          </a:p>
        </p:txBody>
      </p:sp>
      <p:sp>
        <p:nvSpPr>
          <p:cNvPr id="19" name="CuadroTexto 18"/>
          <p:cNvSpPr txBox="1"/>
          <p:nvPr/>
        </p:nvSpPr>
        <p:spPr>
          <a:xfrm>
            <a:off x="4370036" y="2580032"/>
            <a:ext cx="381000" cy="461665"/>
          </a:xfrm>
          <a:prstGeom prst="rect">
            <a:avLst/>
          </a:prstGeom>
          <a:noFill/>
        </p:spPr>
        <p:txBody>
          <a:bodyPr wrap="square" rtlCol="0">
            <a:spAutoFit/>
          </a:bodyPr>
          <a:lstStyle/>
          <a:p>
            <a:r>
              <a:rPr lang="es-MX" sz="2400" b="1" dirty="0" smtClean="0">
                <a:solidFill>
                  <a:srgbClr val="4CE4E4"/>
                </a:solidFill>
              </a:rPr>
              <a:t>*</a:t>
            </a:r>
            <a:endParaRPr lang="en-US" sz="2400" b="1" dirty="0">
              <a:solidFill>
                <a:srgbClr val="4CE4E4"/>
              </a:solidFill>
            </a:endParaRPr>
          </a:p>
        </p:txBody>
      </p:sp>
      <p:sp>
        <p:nvSpPr>
          <p:cNvPr id="20" name="CuadroTexto 19"/>
          <p:cNvSpPr txBox="1"/>
          <p:nvPr/>
        </p:nvSpPr>
        <p:spPr>
          <a:xfrm>
            <a:off x="4383354" y="4115993"/>
            <a:ext cx="381000" cy="461665"/>
          </a:xfrm>
          <a:prstGeom prst="rect">
            <a:avLst/>
          </a:prstGeom>
          <a:noFill/>
        </p:spPr>
        <p:txBody>
          <a:bodyPr wrap="square" rtlCol="0">
            <a:spAutoFit/>
          </a:bodyPr>
          <a:lstStyle/>
          <a:p>
            <a:r>
              <a:rPr lang="es-MX" sz="2400" b="1" dirty="0" smtClean="0">
                <a:solidFill>
                  <a:srgbClr val="4CE4E4"/>
                </a:solidFill>
              </a:rPr>
              <a:t>*</a:t>
            </a:r>
            <a:endParaRPr lang="en-US" sz="2400" b="1" dirty="0">
              <a:solidFill>
                <a:srgbClr val="4CE4E4"/>
              </a:solidFill>
            </a:endParaRPr>
          </a:p>
        </p:txBody>
      </p:sp>
      <p:sp>
        <p:nvSpPr>
          <p:cNvPr id="21" name="CuadroTexto 20"/>
          <p:cNvSpPr txBox="1"/>
          <p:nvPr/>
        </p:nvSpPr>
        <p:spPr>
          <a:xfrm>
            <a:off x="1136141" y="4472897"/>
            <a:ext cx="381000" cy="461665"/>
          </a:xfrm>
          <a:prstGeom prst="rect">
            <a:avLst/>
          </a:prstGeom>
          <a:noFill/>
        </p:spPr>
        <p:txBody>
          <a:bodyPr wrap="square" rtlCol="0">
            <a:spAutoFit/>
          </a:bodyPr>
          <a:lstStyle/>
          <a:p>
            <a:r>
              <a:rPr lang="es-MX" sz="2400" b="1" dirty="0" smtClean="0">
                <a:solidFill>
                  <a:srgbClr val="4CE4E4"/>
                </a:solidFill>
              </a:rPr>
              <a:t>1</a:t>
            </a:r>
            <a:endParaRPr lang="en-US" sz="2400" b="1" dirty="0">
              <a:solidFill>
                <a:srgbClr val="4CE4E4"/>
              </a:solidFill>
            </a:endParaRPr>
          </a:p>
        </p:txBody>
      </p:sp>
      <p:sp>
        <p:nvSpPr>
          <p:cNvPr id="22" name="CuadroTexto 21"/>
          <p:cNvSpPr txBox="1"/>
          <p:nvPr/>
        </p:nvSpPr>
        <p:spPr>
          <a:xfrm>
            <a:off x="1156318" y="4829153"/>
            <a:ext cx="381000" cy="461665"/>
          </a:xfrm>
          <a:prstGeom prst="rect">
            <a:avLst/>
          </a:prstGeom>
          <a:noFill/>
        </p:spPr>
        <p:txBody>
          <a:bodyPr wrap="square" rtlCol="0">
            <a:spAutoFit/>
          </a:bodyPr>
          <a:lstStyle/>
          <a:p>
            <a:r>
              <a:rPr lang="es-MX" sz="2400" b="1" dirty="0" smtClean="0">
                <a:solidFill>
                  <a:srgbClr val="4CE4E4"/>
                </a:solidFill>
              </a:rPr>
              <a:t>2</a:t>
            </a:r>
            <a:endParaRPr lang="en-US" sz="2400" b="1" dirty="0">
              <a:solidFill>
                <a:srgbClr val="4CE4E4"/>
              </a:solidFill>
            </a:endParaRPr>
          </a:p>
        </p:txBody>
      </p:sp>
      <p:sp>
        <p:nvSpPr>
          <p:cNvPr id="24" name="CuadroTexto 23"/>
          <p:cNvSpPr txBox="1"/>
          <p:nvPr/>
        </p:nvSpPr>
        <p:spPr>
          <a:xfrm>
            <a:off x="4383354" y="4672609"/>
            <a:ext cx="381000" cy="461665"/>
          </a:xfrm>
          <a:prstGeom prst="rect">
            <a:avLst/>
          </a:prstGeom>
          <a:noFill/>
        </p:spPr>
        <p:txBody>
          <a:bodyPr wrap="square" rtlCol="0">
            <a:spAutoFit/>
          </a:bodyPr>
          <a:lstStyle/>
          <a:p>
            <a:r>
              <a:rPr lang="es-MX" sz="2400" b="1" dirty="0" smtClean="0">
                <a:solidFill>
                  <a:srgbClr val="4CE4E4"/>
                </a:solidFill>
              </a:rPr>
              <a:t>*</a:t>
            </a:r>
            <a:endParaRPr lang="en-US" sz="2400" b="1" dirty="0">
              <a:solidFill>
                <a:srgbClr val="4CE4E4"/>
              </a:solidFill>
            </a:endParaRPr>
          </a:p>
        </p:txBody>
      </p:sp>
      <p:pic>
        <p:nvPicPr>
          <p:cNvPr id="6146" name="Picture 2" descr="Resultado de imagen para infographics HUMAN RESOURCES, SUPP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663354" y="1933389"/>
            <a:ext cx="5254627" cy="2479528"/>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1156318" y="3833104"/>
            <a:ext cx="381000" cy="461665"/>
          </a:xfrm>
          <a:prstGeom prst="rect">
            <a:avLst/>
          </a:prstGeom>
          <a:noFill/>
        </p:spPr>
        <p:txBody>
          <a:bodyPr wrap="square" rtlCol="0">
            <a:spAutoFit/>
          </a:bodyPr>
          <a:lstStyle/>
          <a:p>
            <a:r>
              <a:rPr lang="es-MX" sz="2400" b="1" dirty="0" smtClean="0">
                <a:solidFill>
                  <a:srgbClr val="4CE4E4"/>
                </a:solidFill>
              </a:rPr>
              <a:t>1</a:t>
            </a:r>
            <a:endParaRPr lang="en-US" sz="2400" b="1" dirty="0">
              <a:solidFill>
                <a:srgbClr val="4CE4E4"/>
              </a:solidFill>
            </a:endParaRPr>
          </a:p>
        </p:txBody>
      </p:sp>
    </p:spTree>
    <p:extLst>
      <p:ext uri="{BB962C8B-B14F-4D97-AF65-F5344CB8AC3E}">
        <p14:creationId xmlns:p14="http://schemas.microsoft.com/office/powerpoint/2010/main" val="641403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CRONOGRAMA</a:t>
            </a:r>
            <a:endParaRPr lang="en-US" dirty="0"/>
          </a:p>
        </p:txBody>
      </p:sp>
      <p:sp>
        <p:nvSpPr>
          <p:cNvPr id="4" name="Rectángulo 3"/>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urón 4"/>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ángulo 5"/>
          <p:cNvSpPr/>
          <p:nvPr/>
        </p:nvSpPr>
        <p:spPr>
          <a:xfrm>
            <a:off x="584818" y="427149"/>
            <a:ext cx="4364553" cy="523220"/>
          </a:xfrm>
          <a:prstGeom prst="rect">
            <a:avLst/>
          </a:prstGeom>
        </p:spPr>
        <p:txBody>
          <a:bodyPr wrap="square">
            <a:spAutoFit/>
          </a:bodyPr>
          <a:lstStyle/>
          <a:p>
            <a:r>
              <a:rPr lang="es-ES_tradnl" sz="2800" b="1" dirty="0" smtClean="0">
                <a:solidFill>
                  <a:schemeClr val="bg1"/>
                </a:solidFill>
              </a:rPr>
              <a:t>CRONOGRAMA</a:t>
            </a:r>
          </a:p>
        </p:txBody>
      </p:sp>
      <p:graphicFrame>
        <p:nvGraphicFramePr>
          <p:cNvPr id="3" name="Tabla 2"/>
          <p:cNvGraphicFramePr>
            <a:graphicFrameLocks noGrp="1"/>
          </p:cNvGraphicFramePr>
          <p:nvPr>
            <p:extLst>
              <p:ext uri="{D42A27DB-BD31-4B8C-83A1-F6EECF244321}">
                <p14:modId xmlns:p14="http://schemas.microsoft.com/office/powerpoint/2010/main" val="100197980"/>
              </p:ext>
            </p:extLst>
          </p:nvPr>
        </p:nvGraphicFramePr>
        <p:xfrm>
          <a:off x="2052796" y="1577141"/>
          <a:ext cx="8567077" cy="4647196"/>
        </p:xfrm>
        <a:graphic>
          <a:graphicData uri="http://schemas.openxmlformats.org/drawingml/2006/table">
            <a:tbl>
              <a:tblPr>
                <a:tableStyleId>{5C22544A-7EE6-4342-B048-85BDC9FD1C3A}</a:tableStyleId>
              </a:tblPr>
              <a:tblGrid>
                <a:gridCol w="2158012">
                  <a:extLst>
                    <a:ext uri="{9D8B030D-6E8A-4147-A177-3AD203B41FA5}">
                      <a16:colId xmlns:a16="http://schemas.microsoft.com/office/drawing/2014/main" val="3969535685"/>
                    </a:ext>
                  </a:extLst>
                </a:gridCol>
                <a:gridCol w="2160836">
                  <a:extLst>
                    <a:ext uri="{9D8B030D-6E8A-4147-A177-3AD203B41FA5}">
                      <a16:colId xmlns:a16="http://schemas.microsoft.com/office/drawing/2014/main" val="357495658"/>
                    </a:ext>
                  </a:extLst>
                </a:gridCol>
                <a:gridCol w="994267">
                  <a:extLst>
                    <a:ext uri="{9D8B030D-6E8A-4147-A177-3AD203B41FA5}">
                      <a16:colId xmlns:a16="http://schemas.microsoft.com/office/drawing/2014/main" val="604356082"/>
                    </a:ext>
                  </a:extLst>
                </a:gridCol>
                <a:gridCol w="644013">
                  <a:extLst>
                    <a:ext uri="{9D8B030D-6E8A-4147-A177-3AD203B41FA5}">
                      <a16:colId xmlns:a16="http://schemas.microsoft.com/office/drawing/2014/main" val="1473729489"/>
                    </a:ext>
                  </a:extLst>
                </a:gridCol>
                <a:gridCol w="644013">
                  <a:extLst>
                    <a:ext uri="{9D8B030D-6E8A-4147-A177-3AD203B41FA5}">
                      <a16:colId xmlns:a16="http://schemas.microsoft.com/office/drawing/2014/main" val="1769584306"/>
                    </a:ext>
                  </a:extLst>
                </a:gridCol>
                <a:gridCol w="644013">
                  <a:extLst>
                    <a:ext uri="{9D8B030D-6E8A-4147-A177-3AD203B41FA5}">
                      <a16:colId xmlns:a16="http://schemas.microsoft.com/office/drawing/2014/main" val="3009314902"/>
                    </a:ext>
                  </a:extLst>
                </a:gridCol>
                <a:gridCol w="644013">
                  <a:extLst>
                    <a:ext uri="{9D8B030D-6E8A-4147-A177-3AD203B41FA5}">
                      <a16:colId xmlns:a16="http://schemas.microsoft.com/office/drawing/2014/main" val="4018101881"/>
                    </a:ext>
                  </a:extLst>
                </a:gridCol>
                <a:gridCol w="677910">
                  <a:extLst>
                    <a:ext uri="{9D8B030D-6E8A-4147-A177-3AD203B41FA5}">
                      <a16:colId xmlns:a16="http://schemas.microsoft.com/office/drawing/2014/main" val="1330991914"/>
                    </a:ext>
                  </a:extLst>
                </a:gridCol>
              </a:tblGrid>
              <a:tr h="496576">
                <a:tc>
                  <a:txBody>
                    <a:bodyPr/>
                    <a:lstStyle/>
                    <a:p>
                      <a:pPr algn="ctr" fontAlgn="b"/>
                      <a:r>
                        <a:rPr lang="en-US" sz="900" u="none" strike="noStrike" dirty="0">
                          <a:effectLst/>
                        </a:rPr>
                        <a:t>TIPO DE ACTIVIDAD</a:t>
                      </a:r>
                      <a:endParaRPr lang="en-US" sz="900" b="1" i="0" u="none" strike="noStrike" dirty="0">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ACTIVIDADES</a:t>
                      </a:r>
                      <a:endParaRPr lang="en-US" sz="900" b="1"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UNIDAD DE MEDIDA</a:t>
                      </a:r>
                      <a:endParaRPr lang="en-US" sz="900" b="1"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4to TRIMESTRE 2018</a:t>
                      </a:r>
                      <a:endParaRPr lang="en-US" sz="900" b="1"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1er TRIMESTRE 2019</a:t>
                      </a:r>
                      <a:endParaRPr lang="en-US" sz="900" b="1"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2do TRIMESTRE 2019</a:t>
                      </a:r>
                      <a:endParaRPr lang="en-US" sz="900" b="1"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3er TRIMESTRE 2019</a:t>
                      </a:r>
                      <a:endParaRPr lang="en-US" sz="900" b="1"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TOTAL</a:t>
                      </a:r>
                      <a:endParaRPr lang="en-US" sz="900" b="1" i="0" u="none" strike="noStrike">
                        <a:solidFill>
                          <a:srgbClr val="000000"/>
                        </a:solidFill>
                        <a:effectLst/>
                        <a:latin typeface="Calibri" panose="020F0502020204030204" pitchFamily="34" charset="0"/>
                      </a:endParaRPr>
                    </a:p>
                  </a:txBody>
                  <a:tcPr marL="8773" marR="8773" marT="8773" marB="0" anchor="b"/>
                </a:tc>
                <a:extLst>
                  <a:ext uri="{0D108BD9-81ED-4DB2-BD59-A6C34878D82A}">
                    <a16:rowId xmlns:a16="http://schemas.microsoft.com/office/drawing/2014/main" val="4004138014"/>
                  </a:ext>
                </a:extLst>
              </a:tr>
              <a:tr h="487206">
                <a:tc rowSpan="3">
                  <a:txBody>
                    <a:bodyPr/>
                    <a:lstStyle/>
                    <a:p>
                      <a:pPr algn="ctr" fontAlgn="b"/>
                      <a:r>
                        <a:rPr lang="en-US" sz="900" u="none" strike="noStrike">
                          <a:effectLst/>
                        </a:rPr>
                        <a:t>COORDINACION</a:t>
                      </a:r>
                      <a:br>
                        <a:rPr lang="en-US" sz="900" u="none" strike="noStrike">
                          <a:effectLst/>
                        </a:rPr>
                      </a:br>
                      <a:r>
                        <a:rPr lang="en-US" sz="900" u="none" strike="noStrike">
                          <a:effectLst/>
                        </a:rPr>
                        <a:t/>
                      </a:r>
                      <a:br>
                        <a:rPr lang="en-US" sz="900" u="none" strike="noStrike">
                          <a:effectLst/>
                        </a:rPr>
                      </a:br>
                      <a:r>
                        <a:rPr lang="en-US" sz="900" u="none" strike="noStrike">
                          <a:effectLst/>
                        </a:rPr>
                        <a:t/>
                      </a:r>
                      <a:br>
                        <a:rPr lang="en-US" sz="900" u="none" strike="noStrike">
                          <a:effectLst/>
                        </a:rPr>
                      </a:br>
                      <a:r>
                        <a:rPr lang="en-US" sz="900" u="none" strike="noStrike">
                          <a:effectLst/>
                        </a:rPr>
                        <a:t/>
                      </a:r>
                      <a:br>
                        <a:rPr lang="en-US" sz="900" u="none" strike="noStrike">
                          <a:effectLst/>
                        </a:rPr>
                      </a:br>
                      <a:r>
                        <a:rPr lang="en-US" sz="900" u="none" strike="noStrike">
                          <a:effectLst/>
                        </a:rPr>
                        <a:t/>
                      </a:r>
                      <a:br>
                        <a:rPr lang="en-US" sz="900" u="none" strike="noStrike">
                          <a:effectLst/>
                        </a:rPr>
                      </a:b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s-MX" sz="900" u="none" strike="noStrike">
                          <a:effectLst/>
                        </a:rPr>
                        <a:t>Establecer alianzas de cooperación con alcaldes y/o Consejos Municipales de los respectivos departamens y/o municipios</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No. De alianzas</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8773" marR="8773" marT="8773" marB="0" anchor="b"/>
                </a:tc>
                <a:extLst>
                  <a:ext uri="{0D108BD9-81ED-4DB2-BD59-A6C34878D82A}">
                    <a16:rowId xmlns:a16="http://schemas.microsoft.com/office/drawing/2014/main" val="3407160966"/>
                  </a:ext>
                </a:extLst>
              </a:tr>
              <a:tr h="609007">
                <a:tc vMerge="1">
                  <a:txBody>
                    <a:bodyPr/>
                    <a:lstStyle/>
                    <a:p>
                      <a:endParaRPr lang="en-US"/>
                    </a:p>
                  </a:txBody>
                  <a:tcPr/>
                </a:tc>
                <a:tc>
                  <a:txBody>
                    <a:bodyPr/>
                    <a:lstStyle/>
                    <a:p>
                      <a:pPr algn="l" fontAlgn="b"/>
                      <a:r>
                        <a:rPr lang="es-MX" sz="900" u="none" strike="noStrike">
                          <a:effectLst/>
                        </a:rPr>
                        <a:t>Identificar lideres comunales y/o religiosos interesados en llevar parte de la solución a los problemas de salud de la población.</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Cantidad de líderes</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8773" marR="8773" marT="8773" marB="0" anchor="b"/>
                </a:tc>
                <a:extLst>
                  <a:ext uri="{0D108BD9-81ED-4DB2-BD59-A6C34878D82A}">
                    <a16:rowId xmlns:a16="http://schemas.microsoft.com/office/drawing/2014/main" val="3534556464"/>
                  </a:ext>
                </a:extLst>
              </a:tr>
              <a:tr h="655854">
                <a:tc vMerge="1">
                  <a:txBody>
                    <a:bodyPr/>
                    <a:lstStyle/>
                    <a:p>
                      <a:endParaRPr lang="en-US"/>
                    </a:p>
                  </a:txBody>
                  <a:tcPr/>
                </a:tc>
                <a:tc>
                  <a:txBody>
                    <a:bodyPr/>
                    <a:lstStyle/>
                    <a:p>
                      <a:pPr algn="l" fontAlgn="b"/>
                      <a:r>
                        <a:rPr lang="es-MX" sz="900" u="none" strike="noStrike">
                          <a:effectLst/>
                        </a:rPr>
                        <a:t>De acuerdo a la población estimada por atenderse, calcular, requerir, comprar, controlar el inventario de medicamento base.</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s-MX" sz="900" u="none" strike="noStrike">
                          <a:effectLst/>
                        </a:rPr>
                        <a:t>Unidad (presupuesto de Compra de medicamentos)</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8773" marR="8773" marT="8773" marB="0" anchor="b"/>
                </a:tc>
                <a:extLst>
                  <a:ext uri="{0D108BD9-81ED-4DB2-BD59-A6C34878D82A}">
                    <a16:rowId xmlns:a16="http://schemas.microsoft.com/office/drawing/2014/main" val="3206287889"/>
                  </a:ext>
                </a:extLst>
              </a:tr>
              <a:tr h="758917">
                <a:tc rowSpan="3">
                  <a:txBody>
                    <a:bodyPr/>
                    <a:lstStyle/>
                    <a:p>
                      <a:pPr algn="ctr" fontAlgn="b"/>
                      <a:r>
                        <a:rPr lang="en-US" sz="900" u="none" strike="noStrike">
                          <a:effectLst/>
                        </a:rPr>
                        <a:t>EJECUCION</a:t>
                      </a:r>
                      <a:br>
                        <a:rPr lang="en-US" sz="900" u="none" strike="noStrike">
                          <a:effectLst/>
                        </a:rPr>
                      </a:br>
                      <a:r>
                        <a:rPr lang="en-US" sz="900" u="none" strike="noStrike">
                          <a:effectLst/>
                        </a:rPr>
                        <a:t/>
                      </a:r>
                      <a:br>
                        <a:rPr lang="en-US" sz="900" u="none" strike="noStrike">
                          <a:effectLst/>
                        </a:rPr>
                      </a:br>
                      <a:r>
                        <a:rPr lang="en-US" sz="900" u="none" strike="noStrike">
                          <a:effectLst/>
                        </a:rPr>
                        <a:t/>
                      </a:r>
                      <a:br>
                        <a:rPr lang="en-US" sz="900" u="none" strike="noStrike">
                          <a:effectLst/>
                        </a:rPr>
                      </a:br>
                      <a:r>
                        <a:rPr lang="en-US" sz="900" u="none" strike="noStrike">
                          <a:effectLst/>
                        </a:rPr>
                        <a:t/>
                      </a:r>
                      <a:br>
                        <a:rPr lang="en-US" sz="900" u="none" strike="noStrike">
                          <a:effectLst/>
                        </a:rPr>
                      </a:b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s-MX" sz="900" u="none" strike="noStrike">
                          <a:effectLst/>
                        </a:rPr>
                        <a:t>Planificar y ejecutar en coordinación con líderes locales, las campañas médicas en jornadas diurnas utilizando espacios físicos en alcaldías, escuelas, iglesias, etc.</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s-MX" sz="900" u="none" strike="noStrike">
                          <a:effectLst/>
                        </a:rPr>
                        <a:t>cantidad de campañas médicas realizadas</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50</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8773" marR="8773" marT="8773" marB="0" anchor="b"/>
                </a:tc>
                <a:extLst>
                  <a:ext uri="{0D108BD9-81ED-4DB2-BD59-A6C34878D82A}">
                    <a16:rowId xmlns:a16="http://schemas.microsoft.com/office/drawing/2014/main" val="3066054462"/>
                  </a:ext>
                </a:extLst>
              </a:tr>
              <a:tr h="646484">
                <a:tc vMerge="1">
                  <a:txBody>
                    <a:bodyPr/>
                    <a:lstStyle/>
                    <a:p>
                      <a:endParaRPr lang="en-US"/>
                    </a:p>
                  </a:txBody>
                  <a:tcPr/>
                </a:tc>
                <a:tc>
                  <a:txBody>
                    <a:bodyPr/>
                    <a:lstStyle/>
                    <a:p>
                      <a:pPr algn="l" fontAlgn="b"/>
                      <a:r>
                        <a:rPr lang="es-MX" sz="900" u="none" strike="noStrike">
                          <a:effectLst/>
                        </a:rPr>
                        <a:t>Compra de medicamentos de acuerdo con la Ley de Adquisiciones y Contrataciones de la Administración Pública (LACAP)</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s-MX" sz="900" u="none" strike="noStrike">
                          <a:effectLst/>
                        </a:rPr>
                        <a:t>Porcentaje de ejecución de partida presupuestaria</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50%</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50%</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8773" marR="8773" marT="8773" marB="0" anchor="b"/>
                </a:tc>
                <a:extLst>
                  <a:ext uri="{0D108BD9-81ED-4DB2-BD59-A6C34878D82A}">
                    <a16:rowId xmlns:a16="http://schemas.microsoft.com/office/drawing/2014/main" val="3754951132"/>
                  </a:ext>
                </a:extLst>
              </a:tr>
              <a:tr h="496576">
                <a:tc vMerge="1">
                  <a:txBody>
                    <a:bodyPr/>
                    <a:lstStyle/>
                    <a:p>
                      <a:endParaRPr lang="en-US"/>
                    </a:p>
                  </a:txBody>
                  <a:tcPr/>
                </a:tc>
                <a:tc>
                  <a:txBody>
                    <a:bodyPr/>
                    <a:lstStyle/>
                    <a:p>
                      <a:pPr algn="l" fontAlgn="b"/>
                      <a:r>
                        <a:rPr lang="es-MX" sz="900" u="none" strike="noStrike">
                          <a:effectLst/>
                        </a:rPr>
                        <a:t>Distribuir los medicamentos de acuerdo a lo establecido en las líneas estratégicas que se estipulan en el PQD.</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Cantidad de beneficiarios</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50%</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8773" marR="8773" marT="8773" marB="0" anchor="b"/>
                </a:tc>
                <a:extLst>
                  <a:ext uri="{0D108BD9-81ED-4DB2-BD59-A6C34878D82A}">
                    <a16:rowId xmlns:a16="http://schemas.microsoft.com/office/drawing/2014/main" val="1813328910"/>
                  </a:ext>
                </a:extLst>
              </a:tr>
              <a:tr h="496576">
                <a:tc>
                  <a:txBody>
                    <a:bodyPr/>
                    <a:lstStyle/>
                    <a:p>
                      <a:pPr algn="ctr" fontAlgn="b"/>
                      <a:r>
                        <a:rPr lang="en-US" sz="900" u="none" strike="noStrike" dirty="0">
                          <a:effectLst/>
                        </a:rPr>
                        <a:t>MONITOREO</a:t>
                      </a:r>
                      <a:endParaRPr lang="en-US" sz="900" b="0" i="0" u="none" strike="noStrike" dirty="0">
                        <a:solidFill>
                          <a:srgbClr val="000000"/>
                        </a:solidFill>
                        <a:effectLst/>
                        <a:latin typeface="Calibri" panose="020F0502020204030204" pitchFamily="34" charset="0"/>
                      </a:endParaRPr>
                    </a:p>
                  </a:txBody>
                  <a:tcPr marL="8773" marR="8773" marT="8773" marB="0" anchor="b"/>
                </a:tc>
                <a:tc>
                  <a:txBody>
                    <a:bodyPr/>
                    <a:lstStyle/>
                    <a:p>
                      <a:pPr algn="l" fontAlgn="b"/>
                      <a:r>
                        <a:rPr lang="es-MX" sz="900" u="none" strike="noStrike">
                          <a:effectLst/>
                        </a:rPr>
                        <a:t>Recopilar y analizar la información pertinente de cada campaña para determinar el impacto de las mismas</a:t>
                      </a:r>
                      <a:endParaRPr lang="es-MX"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(unidad)</a:t>
                      </a:r>
                      <a:br>
                        <a:rPr lang="en-US" sz="900" u="none" strike="noStrike">
                          <a:effectLst/>
                        </a:rPr>
                      </a:br>
                      <a:r>
                        <a:rPr lang="en-US" sz="900" u="none" strike="noStrike">
                          <a:effectLst/>
                        </a:rPr>
                        <a:t>listado de beneficiarios</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7500</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7500</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a:effectLst/>
                        </a:rPr>
                        <a:t>15000</a:t>
                      </a:r>
                      <a:endParaRPr lang="en-US" sz="900" b="0" i="0" u="none" strike="noStrike">
                        <a:solidFill>
                          <a:srgbClr val="000000"/>
                        </a:solidFill>
                        <a:effectLst/>
                        <a:latin typeface="Calibri" panose="020F0502020204030204" pitchFamily="34" charset="0"/>
                      </a:endParaRPr>
                    </a:p>
                  </a:txBody>
                  <a:tcPr marL="8773" marR="8773" marT="8773" marB="0" anchor="b"/>
                </a:tc>
                <a:tc>
                  <a:txBody>
                    <a:bodyPr/>
                    <a:lstStyle/>
                    <a:p>
                      <a:pPr algn="r" fontAlgn="b"/>
                      <a:r>
                        <a:rPr lang="en-US" sz="900" u="none" strike="noStrike" dirty="0">
                          <a:effectLst/>
                        </a:rPr>
                        <a:t>30,000</a:t>
                      </a:r>
                      <a:endParaRPr lang="en-US" sz="900" b="0" i="0" u="none" strike="noStrike" dirty="0">
                        <a:solidFill>
                          <a:srgbClr val="000000"/>
                        </a:solidFill>
                        <a:effectLst/>
                        <a:latin typeface="Calibri" panose="020F0502020204030204" pitchFamily="34" charset="0"/>
                      </a:endParaRPr>
                    </a:p>
                  </a:txBody>
                  <a:tcPr marL="8773" marR="8773" marT="8773" marB="0" anchor="b"/>
                </a:tc>
                <a:extLst>
                  <a:ext uri="{0D108BD9-81ED-4DB2-BD59-A6C34878D82A}">
                    <a16:rowId xmlns:a16="http://schemas.microsoft.com/office/drawing/2014/main" val="3759930882"/>
                  </a:ext>
                </a:extLst>
              </a:tr>
            </a:tbl>
          </a:graphicData>
        </a:graphic>
      </p:graphicFrame>
    </p:spTree>
    <p:extLst>
      <p:ext uri="{BB962C8B-B14F-4D97-AF65-F5344CB8AC3E}">
        <p14:creationId xmlns:p14="http://schemas.microsoft.com/office/powerpoint/2010/main" val="3060884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CRONOGRAMA</a:t>
            </a:r>
            <a:endParaRPr lang="en-US" dirty="0"/>
          </a:p>
        </p:txBody>
      </p:sp>
      <p:sp>
        <p:nvSpPr>
          <p:cNvPr id="4" name="Rectángulo 3"/>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urón 4"/>
          <p:cNvSpPr/>
          <p:nvPr/>
        </p:nvSpPr>
        <p:spPr>
          <a:xfrm rot="10800000">
            <a:off x="-1225054" y="0"/>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ángulo 5"/>
          <p:cNvSpPr/>
          <p:nvPr/>
        </p:nvSpPr>
        <p:spPr>
          <a:xfrm>
            <a:off x="584818" y="427149"/>
            <a:ext cx="4364553" cy="523220"/>
          </a:xfrm>
          <a:prstGeom prst="rect">
            <a:avLst/>
          </a:prstGeom>
        </p:spPr>
        <p:txBody>
          <a:bodyPr wrap="square">
            <a:spAutoFit/>
          </a:bodyPr>
          <a:lstStyle/>
          <a:p>
            <a:r>
              <a:rPr lang="es-ES_tradnl" sz="2800" b="1" dirty="0" smtClean="0">
                <a:solidFill>
                  <a:schemeClr val="bg1"/>
                </a:solidFill>
              </a:rPr>
              <a:t>EJECUCIÓN </a:t>
            </a:r>
          </a:p>
        </p:txBody>
      </p:sp>
      <p:sp>
        <p:nvSpPr>
          <p:cNvPr id="9" name="Rectángulo 8"/>
          <p:cNvSpPr/>
          <p:nvPr/>
        </p:nvSpPr>
        <p:spPr>
          <a:xfrm>
            <a:off x="1010653" y="2274838"/>
            <a:ext cx="10074442" cy="2308324"/>
          </a:xfrm>
          <a:prstGeom prst="rect">
            <a:avLst/>
          </a:prstGeom>
        </p:spPr>
        <p:txBody>
          <a:bodyPr wrap="square">
            <a:spAutoFit/>
          </a:bodyPr>
          <a:lstStyle/>
          <a:p>
            <a:pPr algn="just"/>
            <a:r>
              <a:rPr lang="es-MX" sz="2400" b="1" dirty="0" smtClean="0"/>
              <a:t>El </a:t>
            </a:r>
            <a:r>
              <a:rPr lang="es-MX" sz="2400" b="1" dirty="0"/>
              <a:t>valor total del Subsidio fue entregado por medio de desembolso único, el día treinta de enero de año dos mil diecinueve, por medio de depósito en cuenta corriente No. 00540008484 del Banco Hipotecario de El Salvador, </a:t>
            </a:r>
            <a:r>
              <a:rPr lang="es-MX" sz="2400" b="1" dirty="0" err="1"/>
              <a:t>s.a</a:t>
            </a:r>
            <a:r>
              <a:rPr lang="es-MX" sz="2400" b="1" dirty="0"/>
              <a:t>; para uso exclusivo del Subsidio otorgado del Convenio Ministerio de Salud y Asociación Cristiana de las Buenas Nuevas. Se adjunta contrato de apertura de Cuenta Corriente en Banco Hipotecario con regla de firmas. </a:t>
            </a:r>
            <a:endParaRPr lang="en-US" sz="2400" b="1" dirty="0"/>
          </a:p>
        </p:txBody>
      </p:sp>
    </p:spTree>
    <p:extLst>
      <p:ext uri="{BB962C8B-B14F-4D97-AF65-F5344CB8AC3E}">
        <p14:creationId xmlns:p14="http://schemas.microsoft.com/office/powerpoint/2010/main" val="2289839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1813" y="200025"/>
            <a:ext cx="10515600" cy="1325563"/>
          </a:xfrm>
        </p:spPr>
        <p:txBody>
          <a:bodyPr/>
          <a:lstStyle/>
          <a:p>
            <a:r>
              <a:rPr lang="es-MX" dirty="0" smtClean="0"/>
              <a:t>IMPLEMENTADORA</a:t>
            </a:r>
            <a:endParaRPr lang="en-US" dirty="0"/>
          </a:p>
        </p:txBody>
      </p:sp>
      <p:sp>
        <p:nvSpPr>
          <p:cNvPr id="4" name="Título 1"/>
          <p:cNvSpPr txBox="1">
            <a:spLocks/>
          </p:cNvSpPr>
          <p:nvPr/>
        </p:nvSpPr>
        <p:spPr>
          <a:xfrm>
            <a:off x="1009650" y="1187751"/>
            <a:ext cx="10515600" cy="1258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dirty="0" smtClean="0"/>
              <a:t>“ASOCIACIÓN CRISTIANA DE LAS BUENAS NUEVAS”</a:t>
            </a:r>
            <a:endParaRPr lang="en-US" sz="2400" b="1" dirty="0"/>
          </a:p>
          <a:p>
            <a:pPr algn="ctr"/>
            <a:endParaRPr lang="en-US" sz="2400" b="1" dirty="0"/>
          </a:p>
        </p:txBody>
      </p:sp>
      <p:sp>
        <p:nvSpPr>
          <p:cNvPr id="5" name="Rectángulo 4"/>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urón 5"/>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ángulo 6"/>
          <p:cNvSpPr/>
          <p:nvPr/>
        </p:nvSpPr>
        <p:spPr>
          <a:xfrm>
            <a:off x="584818" y="427149"/>
            <a:ext cx="4364553" cy="523220"/>
          </a:xfrm>
          <a:prstGeom prst="rect">
            <a:avLst/>
          </a:prstGeom>
        </p:spPr>
        <p:txBody>
          <a:bodyPr wrap="square">
            <a:spAutoFit/>
          </a:bodyPr>
          <a:lstStyle/>
          <a:p>
            <a:r>
              <a:rPr lang="es-ES_tradnl" sz="2800" b="1" dirty="0" smtClean="0">
                <a:solidFill>
                  <a:schemeClr val="bg1"/>
                </a:solidFill>
              </a:rPr>
              <a:t>IMPLEMENTADORA</a:t>
            </a:r>
          </a:p>
        </p:txBody>
      </p:sp>
      <p:sp>
        <p:nvSpPr>
          <p:cNvPr id="8" name="Redondear rectángulo de esquina diagonal 7"/>
          <p:cNvSpPr/>
          <p:nvPr/>
        </p:nvSpPr>
        <p:spPr>
          <a:xfrm>
            <a:off x="968683" y="2280592"/>
            <a:ext cx="3596821" cy="13716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ángulo redondeado 8"/>
          <p:cNvSpPr/>
          <p:nvPr/>
        </p:nvSpPr>
        <p:spPr>
          <a:xfrm>
            <a:off x="0" y="2595883"/>
            <a:ext cx="4686300" cy="634505"/>
          </a:xfrm>
          <a:prstGeom prst="roundRect">
            <a:avLst>
              <a:gd name="adj" fmla="val 18436"/>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2" algn="ctr"/>
            <a:r>
              <a:rPr lang="es-MX" dirty="0" smtClean="0">
                <a:latin typeface="Arial Narrow" panose="020B0606020202030204" pitchFamily="34" charset="0"/>
              </a:rPr>
              <a:t>Asociación Sin Fines de Lucro, formada con miembros de la sociedad civil </a:t>
            </a:r>
          </a:p>
          <a:p>
            <a:pPr lvl="2" algn="ctr"/>
            <a:r>
              <a:rPr lang="es-MX" dirty="0" smtClean="0">
                <a:latin typeface="Arial Narrow" panose="020B0606020202030204" pitchFamily="34" charset="0"/>
              </a:rPr>
              <a:t>Establecida en 2017</a:t>
            </a:r>
            <a:endParaRPr lang="en-US" dirty="0">
              <a:latin typeface="Arial Narrow" panose="020B0606020202030204" pitchFamily="34" charset="0"/>
            </a:endParaRPr>
          </a:p>
        </p:txBody>
      </p:sp>
      <p:sp>
        <p:nvSpPr>
          <p:cNvPr id="10" name="Rectángulo 9"/>
          <p:cNvSpPr/>
          <p:nvPr/>
        </p:nvSpPr>
        <p:spPr>
          <a:xfrm>
            <a:off x="1428750" y="2095500"/>
            <a:ext cx="2724150" cy="1850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dondear rectángulo de esquina diagonal 10"/>
          <p:cNvSpPr/>
          <p:nvPr/>
        </p:nvSpPr>
        <p:spPr>
          <a:xfrm>
            <a:off x="968683" y="4057844"/>
            <a:ext cx="4854121" cy="1809555"/>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ángulo redondeado 11"/>
          <p:cNvSpPr/>
          <p:nvPr/>
        </p:nvSpPr>
        <p:spPr>
          <a:xfrm>
            <a:off x="1136504" y="4620980"/>
            <a:ext cx="4686300" cy="634505"/>
          </a:xfrm>
          <a:prstGeom prst="roundRect">
            <a:avLst>
              <a:gd name="adj" fmla="val 18436"/>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latin typeface="Arial Narrow" panose="020B0606020202030204" pitchFamily="34" charset="0"/>
              </a:rPr>
              <a:t>Es ejecutora de proyectos que ayudan  a suplir las necesidades básicas imperantes y brindan asistencia y apoyo técnico a los sectores con potencial productivo. </a:t>
            </a:r>
            <a:endParaRPr lang="en-US" dirty="0">
              <a:latin typeface="Arial Narrow" panose="020B0606020202030204" pitchFamily="34" charset="0"/>
            </a:endParaRPr>
          </a:p>
        </p:txBody>
      </p:sp>
      <p:sp>
        <p:nvSpPr>
          <p:cNvPr id="13" name="Rectángulo 12"/>
          <p:cNvSpPr/>
          <p:nvPr/>
        </p:nvSpPr>
        <p:spPr>
          <a:xfrm>
            <a:off x="2686050" y="3872753"/>
            <a:ext cx="2724150" cy="1850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dondear rectángulo de esquina diagonal 14"/>
          <p:cNvSpPr/>
          <p:nvPr/>
        </p:nvSpPr>
        <p:spPr>
          <a:xfrm>
            <a:off x="5594804" y="2280592"/>
            <a:ext cx="5622609" cy="1472257"/>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latin typeface="Arial Narrow" panose="020B0606020202030204" pitchFamily="34" charset="0"/>
              </a:rPr>
              <a:t>La Asociación está gobernada por una </a:t>
            </a:r>
            <a:r>
              <a:rPr lang="es-MX" dirty="0" smtClean="0">
                <a:latin typeface="Arial Narrow" panose="020B0606020202030204" pitchFamily="34" charset="0"/>
              </a:rPr>
              <a:t>Junta Directiva y </a:t>
            </a:r>
            <a:r>
              <a:rPr lang="es-MX" dirty="0">
                <a:latin typeface="Arial Narrow" panose="020B0606020202030204" pitchFamily="34" charset="0"/>
              </a:rPr>
              <a:t>se encuentra calificada y autorizada para entrar en proyectos de cooperación, cumpliendo con todas las leyes y regulaciones </a:t>
            </a:r>
            <a:r>
              <a:rPr lang="es-MX" dirty="0" smtClean="0">
                <a:latin typeface="Arial Narrow" panose="020B0606020202030204" pitchFamily="34" charset="0"/>
              </a:rPr>
              <a:t>del país.</a:t>
            </a:r>
            <a:endParaRPr lang="es-MX" dirty="0">
              <a:latin typeface="Arial Narrow" panose="020B0606020202030204" pitchFamily="34" charset="0"/>
            </a:endParaRPr>
          </a:p>
        </p:txBody>
      </p:sp>
      <p:sp>
        <p:nvSpPr>
          <p:cNvPr id="16" name="Rectángulo 15"/>
          <p:cNvSpPr/>
          <p:nvPr/>
        </p:nvSpPr>
        <p:spPr>
          <a:xfrm>
            <a:off x="6828394" y="2097230"/>
            <a:ext cx="3155428" cy="1850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arcador de contenido 13"/>
          <p:cNvSpPr>
            <a:spLocks noGrp="1"/>
          </p:cNvSpPr>
          <p:nvPr>
            <p:ph idx="1"/>
          </p:nvPr>
        </p:nvSpPr>
        <p:spPr/>
        <p:txBody>
          <a:bodyPr/>
          <a:lstStyle/>
          <a:p>
            <a:endParaRPr lang="en-US" dirty="0"/>
          </a:p>
        </p:txBody>
      </p:sp>
    </p:spTree>
    <p:extLst>
      <p:ext uri="{BB962C8B-B14F-4D97-AF65-F5344CB8AC3E}">
        <p14:creationId xmlns:p14="http://schemas.microsoft.com/office/powerpoint/2010/main" val="416593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urón 9"/>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228600" y="26988"/>
            <a:ext cx="10515600" cy="1325563"/>
          </a:xfrm>
        </p:spPr>
        <p:txBody>
          <a:bodyPr>
            <a:normAutofit/>
          </a:bodyPr>
          <a:lstStyle/>
          <a:p>
            <a:r>
              <a:rPr lang="es-MX" sz="2800" b="1" dirty="0" smtClean="0">
                <a:solidFill>
                  <a:schemeClr val="bg1"/>
                </a:solidFill>
              </a:rPr>
              <a:t>GENERALIDADES DEL PROJECTO</a:t>
            </a:r>
            <a:endParaRPr lang="en-US" sz="2800" b="1" dirty="0">
              <a:solidFill>
                <a:schemeClr val="bg1"/>
              </a:solidFill>
            </a:endParaRPr>
          </a:p>
        </p:txBody>
      </p:sp>
      <p:sp>
        <p:nvSpPr>
          <p:cNvPr id="11" name="Rectángulo 10"/>
          <p:cNvSpPr/>
          <p:nvPr/>
        </p:nvSpPr>
        <p:spPr>
          <a:xfrm>
            <a:off x="4152900" y="1819389"/>
            <a:ext cx="6229350" cy="3046988"/>
          </a:xfrm>
          <a:prstGeom prst="rect">
            <a:avLst/>
          </a:prstGeom>
        </p:spPr>
        <p:txBody>
          <a:bodyPr wrap="square">
            <a:spAutoFit/>
          </a:bodyPr>
          <a:lstStyle/>
          <a:p>
            <a:r>
              <a:rPr lang="es-MX" sz="2400" dirty="0" smtClean="0">
                <a:latin typeface="Arial Narrow" panose="020B0606020202030204" pitchFamily="34" charset="0"/>
              </a:rPr>
              <a:t>El proyecto tiene como objetivo general </a:t>
            </a:r>
            <a:r>
              <a:rPr lang="es-ES_tradnl" sz="2400" dirty="0" smtClean="0">
                <a:latin typeface="Arial Narrow" panose="020B0606020202030204" pitchFamily="34" charset="0"/>
              </a:rPr>
              <a:t>dar asistencia médica y apoyo a familias de escasos recursos para </a:t>
            </a:r>
            <a:r>
              <a:rPr lang="es-ES_tradnl" sz="2400" b="1" dirty="0" smtClean="0">
                <a:latin typeface="Arial Narrow" panose="020B0606020202030204" pitchFamily="34" charset="0"/>
              </a:rPr>
              <a:t>asegurar gradualmente el acceso y cobertura a servicios de salud de calidad</a:t>
            </a:r>
            <a:r>
              <a:rPr lang="es-ES_tradnl" sz="2400" dirty="0" smtClean="0">
                <a:latin typeface="Arial Narrow" panose="020B0606020202030204" pitchFamily="34" charset="0"/>
              </a:rPr>
              <a:t>, considerándose fundamental para desarrollo económico social y político del país.</a:t>
            </a:r>
          </a:p>
          <a:p>
            <a:r>
              <a:rPr lang="en-US" sz="2400" dirty="0" smtClean="0"/>
              <a:t/>
            </a:r>
            <a:br>
              <a:rPr lang="en-US" sz="2400" dirty="0" smtClean="0"/>
            </a:br>
            <a:endParaRPr lang="en-US" sz="2400" dirty="0" smtClean="0"/>
          </a:p>
        </p:txBody>
      </p:sp>
      <p:sp>
        <p:nvSpPr>
          <p:cNvPr id="15" name="Rectángulo 14"/>
          <p:cNvSpPr/>
          <p:nvPr/>
        </p:nvSpPr>
        <p:spPr>
          <a:xfrm>
            <a:off x="4876800" y="4575501"/>
            <a:ext cx="6229350" cy="1200329"/>
          </a:xfrm>
          <a:prstGeom prst="rect">
            <a:avLst/>
          </a:prstGeom>
        </p:spPr>
        <p:txBody>
          <a:bodyPr wrap="square">
            <a:spAutoFit/>
          </a:bodyPr>
          <a:lstStyle/>
          <a:p>
            <a:pPr algn="r"/>
            <a:r>
              <a:rPr lang="es-MX" sz="2400" dirty="0" smtClean="0">
                <a:solidFill>
                  <a:schemeClr val="accent2"/>
                </a:solidFill>
                <a:latin typeface="Arial Narrow" panose="020B0606020202030204" pitchFamily="34" charset="0"/>
              </a:rPr>
              <a:t>Para asistir y mejorar las condiciones de salud pública actuales, es necesario acudir y fortalecer los esfuerzos existentes de todas las partes involucradas.</a:t>
            </a:r>
            <a:endParaRPr lang="es-ES_tradnl" sz="2400" dirty="0">
              <a:solidFill>
                <a:schemeClr val="accent2"/>
              </a:solidFill>
              <a:latin typeface="Arial Narrow" panose="020B0606020202030204" pitchFamily="34" charset="0"/>
            </a:endParaRPr>
          </a:p>
        </p:txBody>
      </p:sp>
      <p:pic>
        <p:nvPicPr>
          <p:cNvPr id="16" name="Imagen 15"/>
          <p:cNvPicPr>
            <a:picLocks noChangeAspect="1"/>
          </p:cNvPicPr>
          <p:nvPr/>
        </p:nvPicPr>
        <p:blipFill rotWithShape="1">
          <a:blip r:embed="rId3"/>
          <a:srcRect l="24532" t="28611" r="67499" b="32500"/>
          <a:stretch/>
        </p:blipFill>
        <p:spPr>
          <a:xfrm>
            <a:off x="1905000" y="1819389"/>
            <a:ext cx="1447800" cy="3974353"/>
          </a:xfrm>
          <a:prstGeom prst="rect">
            <a:avLst/>
          </a:prstGeom>
        </p:spPr>
      </p:pic>
    </p:spTree>
    <p:extLst>
      <p:ext uri="{BB962C8B-B14F-4D97-AF65-F5344CB8AC3E}">
        <p14:creationId xmlns:p14="http://schemas.microsoft.com/office/powerpoint/2010/main" val="1875105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GENERAL</a:t>
            </a:r>
            <a:endParaRPr lang="en-US" dirty="0"/>
          </a:p>
        </p:txBody>
      </p:sp>
      <p:sp>
        <p:nvSpPr>
          <p:cNvPr id="3" name="Marcador de contenido 2"/>
          <p:cNvSpPr>
            <a:spLocks noGrp="1"/>
          </p:cNvSpPr>
          <p:nvPr>
            <p:ph idx="1"/>
          </p:nvPr>
        </p:nvSpPr>
        <p:spPr>
          <a:xfrm>
            <a:off x="5162550" y="2286644"/>
            <a:ext cx="6515100" cy="3119369"/>
          </a:xfrm>
        </p:spPr>
        <p:txBody>
          <a:bodyPr>
            <a:normAutofit/>
          </a:bodyPr>
          <a:lstStyle/>
          <a:p>
            <a:pPr marL="0" indent="0">
              <a:buNone/>
            </a:pPr>
            <a:r>
              <a:rPr lang="es-ES_tradnl" sz="1800" b="1" dirty="0">
                <a:solidFill>
                  <a:schemeClr val="accent5">
                    <a:lumMod val="50000"/>
                  </a:schemeClr>
                </a:solidFill>
                <a:latin typeface="Arial Narrow" panose="020B0606020202030204" pitchFamily="34" charset="0"/>
              </a:rPr>
              <a:t>Asegurar el disfrute del derecho a la salud de la población de escasos recursos </a:t>
            </a:r>
            <a:r>
              <a:rPr lang="es-ES_tradnl" sz="1800" b="1" dirty="0" smtClean="0">
                <a:solidFill>
                  <a:schemeClr val="accent5">
                    <a:lumMod val="50000"/>
                  </a:schemeClr>
                </a:solidFill>
                <a:latin typeface="Arial Narrow" panose="020B0606020202030204" pitchFamily="34" charset="0"/>
              </a:rPr>
              <a:t>a nivel comunitario, con énfasis en 3 departamentos* del país, por </a:t>
            </a:r>
            <a:r>
              <a:rPr lang="es-ES_tradnl" sz="1800" b="1" dirty="0">
                <a:solidFill>
                  <a:schemeClr val="accent5">
                    <a:lumMod val="50000"/>
                  </a:schemeClr>
                </a:solidFill>
                <a:latin typeface="Arial Narrow" panose="020B0606020202030204" pitchFamily="34" charset="0"/>
              </a:rPr>
              <a:t>medio de la organización, desarrollo e implementación de campañas médicas, con el propósito de superar  las condiciones de salud actuales, buscándose beneficiar a la población que tiene acceso limitado a la salud tanto por razones económicas, geográficas y de tiempo.</a:t>
            </a:r>
            <a:endParaRPr lang="en-US" sz="1800" b="1" dirty="0">
              <a:solidFill>
                <a:schemeClr val="accent5">
                  <a:lumMod val="50000"/>
                </a:schemeClr>
              </a:solidFill>
              <a:latin typeface="Arial Narrow" panose="020B0606020202030204" pitchFamily="34" charset="0"/>
            </a:endParaRPr>
          </a:p>
          <a:p>
            <a:pPr marL="0" indent="0">
              <a:buNone/>
            </a:pPr>
            <a:endParaRPr lang="en-US" sz="1800" b="1" dirty="0">
              <a:solidFill>
                <a:schemeClr val="accent5">
                  <a:lumMod val="50000"/>
                </a:schemeClr>
              </a:solidFill>
              <a:latin typeface="Arial Narrow" panose="020B0606020202030204" pitchFamily="34" charset="0"/>
            </a:endParaRPr>
          </a:p>
          <a:p>
            <a:pPr marL="0" indent="0">
              <a:buNone/>
            </a:pPr>
            <a:r>
              <a:rPr lang="en-US" sz="1100" b="1" dirty="0" smtClean="0">
                <a:solidFill>
                  <a:schemeClr val="accent5">
                    <a:lumMod val="50000"/>
                  </a:schemeClr>
                </a:solidFill>
                <a:latin typeface="Arial Narrow" panose="020B0606020202030204" pitchFamily="34" charset="0"/>
              </a:rPr>
              <a:t>*La </a:t>
            </a:r>
            <a:r>
              <a:rPr lang="en-US" sz="1100" b="1" dirty="0" err="1" smtClean="0">
                <a:solidFill>
                  <a:schemeClr val="accent5">
                    <a:lumMod val="50000"/>
                  </a:schemeClr>
                </a:solidFill>
                <a:latin typeface="Arial Narrow" panose="020B0606020202030204" pitchFamily="34" charset="0"/>
              </a:rPr>
              <a:t>cantidad</a:t>
            </a:r>
            <a:r>
              <a:rPr lang="en-US" sz="1100" b="1" dirty="0" smtClean="0">
                <a:solidFill>
                  <a:schemeClr val="accent5">
                    <a:lumMod val="50000"/>
                  </a:schemeClr>
                </a:solidFill>
                <a:latin typeface="Arial Narrow" panose="020B0606020202030204" pitchFamily="34" charset="0"/>
              </a:rPr>
              <a:t> de </a:t>
            </a:r>
            <a:r>
              <a:rPr lang="en-US" sz="1100" b="1" dirty="0" err="1" smtClean="0">
                <a:solidFill>
                  <a:schemeClr val="accent5">
                    <a:lumMod val="50000"/>
                  </a:schemeClr>
                </a:solidFill>
                <a:latin typeface="Arial Narrow" panose="020B0606020202030204" pitchFamily="34" charset="0"/>
              </a:rPr>
              <a:t>departamentos</a:t>
            </a:r>
            <a:r>
              <a:rPr lang="en-US" sz="1100" b="1" dirty="0" smtClean="0">
                <a:solidFill>
                  <a:schemeClr val="accent5">
                    <a:lumMod val="50000"/>
                  </a:schemeClr>
                </a:solidFill>
                <a:latin typeface="Arial Narrow" panose="020B0606020202030204" pitchFamily="34" charset="0"/>
              </a:rPr>
              <a:t> </a:t>
            </a:r>
            <a:r>
              <a:rPr lang="en-US" sz="1100" b="1" dirty="0" err="1" smtClean="0">
                <a:solidFill>
                  <a:schemeClr val="accent5">
                    <a:lumMod val="50000"/>
                  </a:schemeClr>
                </a:solidFill>
                <a:latin typeface="Arial Narrow" panose="020B0606020202030204" pitchFamily="34" charset="0"/>
              </a:rPr>
              <a:t>varía</a:t>
            </a:r>
            <a:r>
              <a:rPr lang="en-US" sz="1100" b="1" dirty="0" smtClean="0">
                <a:solidFill>
                  <a:schemeClr val="accent5">
                    <a:lumMod val="50000"/>
                  </a:schemeClr>
                </a:solidFill>
                <a:latin typeface="Arial Narrow" panose="020B0606020202030204" pitchFamily="34" charset="0"/>
              </a:rPr>
              <a:t> </a:t>
            </a:r>
            <a:r>
              <a:rPr lang="en-US" sz="1100" b="1" dirty="0" err="1" smtClean="0">
                <a:solidFill>
                  <a:schemeClr val="accent5">
                    <a:lumMod val="50000"/>
                  </a:schemeClr>
                </a:solidFill>
                <a:latin typeface="Arial Narrow" panose="020B0606020202030204" pitchFamily="34" charset="0"/>
              </a:rPr>
              <a:t>en</a:t>
            </a:r>
            <a:r>
              <a:rPr lang="en-US" sz="1100" b="1" dirty="0" smtClean="0">
                <a:solidFill>
                  <a:schemeClr val="accent5">
                    <a:lumMod val="50000"/>
                  </a:schemeClr>
                </a:solidFill>
                <a:latin typeface="Arial Narrow" panose="020B0606020202030204" pitchFamily="34" charset="0"/>
              </a:rPr>
              <a:t> base al </a:t>
            </a:r>
            <a:r>
              <a:rPr lang="en-US" sz="1100" b="1" dirty="0" err="1" smtClean="0">
                <a:solidFill>
                  <a:schemeClr val="accent5">
                    <a:lumMod val="50000"/>
                  </a:schemeClr>
                </a:solidFill>
                <a:latin typeface="Arial Narrow" panose="020B0606020202030204" pitchFamily="34" charset="0"/>
              </a:rPr>
              <a:t>financiamiento</a:t>
            </a:r>
            <a:endParaRPr lang="en-US" sz="1100" b="1" dirty="0">
              <a:solidFill>
                <a:schemeClr val="accent5">
                  <a:lumMod val="50000"/>
                </a:schemeClr>
              </a:solidFill>
              <a:latin typeface="Arial Narrow" panose="020B0606020202030204" pitchFamily="34" charset="0"/>
            </a:endParaRPr>
          </a:p>
        </p:txBody>
      </p:sp>
      <p:sp>
        <p:nvSpPr>
          <p:cNvPr id="4" name="Rectángulo 3"/>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urón 4"/>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ítulo 1"/>
          <p:cNvSpPr txBox="1">
            <a:spLocks/>
          </p:cNvSpPr>
          <p:nvPr/>
        </p:nvSpPr>
        <p:spPr>
          <a:xfrm>
            <a:off x="228600" y="269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smtClean="0">
                <a:solidFill>
                  <a:schemeClr val="bg1"/>
                </a:solidFill>
              </a:rPr>
              <a:t>OBJETIVO GENERAL</a:t>
            </a:r>
            <a:endParaRPr lang="en-US" sz="2800" b="1" dirty="0">
              <a:solidFill>
                <a:schemeClr val="bg1"/>
              </a:solidFill>
            </a:endParaRPr>
          </a:p>
        </p:txBody>
      </p:sp>
      <p:sp>
        <p:nvSpPr>
          <p:cNvPr id="7" name="Rectángulo 6"/>
          <p:cNvSpPr/>
          <p:nvPr/>
        </p:nvSpPr>
        <p:spPr>
          <a:xfrm>
            <a:off x="1790700" y="2929235"/>
            <a:ext cx="2362200" cy="2031325"/>
          </a:xfrm>
          <a:prstGeom prst="rect">
            <a:avLst/>
          </a:prstGeom>
        </p:spPr>
        <p:txBody>
          <a:bodyPr wrap="square">
            <a:spAutoFit/>
          </a:bodyPr>
          <a:lstStyle/>
          <a:p>
            <a:pPr algn="ctr"/>
            <a:r>
              <a:rPr lang="es-MX" b="1" dirty="0">
                <a:solidFill>
                  <a:schemeClr val="accent5">
                    <a:lumMod val="50000"/>
                  </a:schemeClr>
                </a:solidFill>
                <a:latin typeface="Arial Narrow" panose="020B0606020202030204" pitchFamily="34" charset="0"/>
              </a:rPr>
              <a:t>PROYECTO DE FORTALECIMIENTO A LA IMPLEMENTACION DE LA POLITICA PUBLICA DE SALUD A NIVEL MUNICIPAL</a:t>
            </a:r>
            <a:r>
              <a:rPr lang="es-MX" dirty="0">
                <a:solidFill>
                  <a:schemeClr val="accent5">
                    <a:lumMod val="50000"/>
                  </a:schemeClr>
                </a:solidFill>
                <a:latin typeface="Arial Narrow" panose="020B0606020202030204" pitchFamily="34" charset="0"/>
              </a:rPr>
              <a:t/>
            </a:r>
            <a:br>
              <a:rPr lang="es-MX" dirty="0">
                <a:solidFill>
                  <a:schemeClr val="accent5">
                    <a:lumMod val="50000"/>
                  </a:schemeClr>
                </a:solidFill>
                <a:latin typeface="Arial Narrow" panose="020B0606020202030204" pitchFamily="34" charset="0"/>
              </a:rPr>
            </a:br>
            <a:endParaRPr lang="en-US" dirty="0">
              <a:solidFill>
                <a:schemeClr val="accent5">
                  <a:lumMod val="50000"/>
                </a:schemeClr>
              </a:solidFill>
              <a:latin typeface="Arial Narrow" panose="020B0606020202030204" pitchFamily="34" charset="0"/>
            </a:endParaRPr>
          </a:p>
        </p:txBody>
      </p:sp>
      <p:sp>
        <p:nvSpPr>
          <p:cNvPr id="8" name="Arco 7"/>
          <p:cNvSpPr/>
          <p:nvPr/>
        </p:nvSpPr>
        <p:spPr>
          <a:xfrm rot="3000862">
            <a:off x="1095375" y="1745755"/>
            <a:ext cx="3752850" cy="3654425"/>
          </a:xfrm>
          <a:prstGeom prst="arc">
            <a:avLst/>
          </a:prstGeom>
          <a:ln w="76200">
            <a:solidFill>
              <a:srgbClr val="4CE4E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58455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urón 5"/>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126720" y="36513"/>
            <a:ext cx="10515600" cy="1325563"/>
          </a:xfrm>
        </p:spPr>
        <p:txBody>
          <a:bodyPr>
            <a:normAutofit/>
          </a:bodyPr>
          <a:lstStyle/>
          <a:p>
            <a:r>
              <a:rPr lang="es-MX" sz="2800" b="1" dirty="0" smtClean="0">
                <a:solidFill>
                  <a:schemeClr val="bg1"/>
                </a:solidFill>
              </a:rPr>
              <a:t>GENERALIDADES DEL PROYECTO</a:t>
            </a:r>
            <a:endParaRPr lang="en-US" sz="2800" b="1" dirty="0">
              <a:solidFill>
                <a:schemeClr val="bg1"/>
              </a:solidFill>
            </a:endParaRPr>
          </a:p>
        </p:txBody>
      </p:sp>
      <p:sp>
        <p:nvSpPr>
          <p:cNvPr id="10" name="Rectángulo 9"/>
          <p:cNvSpPr/>
          <p:nvPr/>
        </p:nvSpPr>
        <p:spPr>
          <a:xfrm>
            <a:off x="5337407" y="3944222"/>
            <a:ext cx="1959255" cy="1415772"/>
          </a:xfrm>
          <a:prstGeom prst="rect">
            <a:avLst/>
          </a:prstGeom>
        </p:spPr>
        <p:txBody>
          <a:bodyPr wrap="square">
            <a:spAutoFit/>
          </a:bodyPr>
          <a:lstStyle/>
          <a:p>
            <a:pPr algn="ctr"/>
            <a:r>
              <a:rPr lang="es-MX" sz="1600" b="1" dirty="0">
                <a:solidFill>
                  <a:schemeClr val="accent5">
                    <a:lumMod val="50000"/>
                  </a:schemeClr>
                </a:solidFill>
                <a:latin typeface="Arial Narrow" panose="020B0606020202030204" pitchFamily="34" charset="0"/>
              </a:rPr>
              <a:t>LOS BENEFICIARIOS:              </a:t>
            </a:r>
            <a:r>
              <a:rPr lang="es-MX" sz="1400" dirty="0" smtClean="0">
                <a:latin typeface="Arial Narrow" panose="020B0606020202030204" pitchFamily="34" charset="0"/>
              </a:rPr>
              <a:t>familias </a:t>
            </a:r>
            <a:r>
              <a:rPr lang="es-ES_tradnl" sz="1400" dirty="0" smtClean="0">
                <a:latin typeface="Arial Narrow" panose="020B0606020202030204" pitchFamily="34" charset="0"/>
              </a:rPr>
              <a:t>en </a:t>
            </a:r>
            <a:r>
              <a:rPr lang="es-ES_tradnl" sz="1400" dirty="0">
                <a:latin typeface="Arial Narrow" panose="020B0606020202030204" pitchFamily="34" charset="0"/>
              </a:rPr>
              <a:t>estado de sub/desempleo, </a:t>
            </a:r>
            <a:r>
              <a:rPr lang="es-MX" sz="1400" dirty="0">
                <a:latin typeface="Arial Narrow" panose="020B0606020202030204" pitchFamily="34" charset="0"/>
              </a:rPr>
              <a:t>que residen en </a:t>
            </a:r>
            <a:r>
              <a:rPr lang="es-MX" sz="1400" dirty="0" smtClean="0">
                <a:latin typeface="Arial Narrow" panose="020B0606020202030204" pitchFamily="34" charset="0"/>
              </a:rPr>
              <a:t>zonas rurales y </a:t>
            </a:r>
            <a:r>
              <a:rPr lang="es-MX" sz="1400" dirty="0">
                <a:latin typeface="Arial Narrow" panose="020B0606020202030204" pitchFamily="34" charset="0"/>
              </a:rPr>
              <a:t>alejadas del desarrollo </a:t>
            </a:r>
            <a:r>
              <a:rPr lang="es-MX" sz="1400" dirty="0" smtClean="0">
                <a:latin typeface="Arial Narrow" panose="020B0606020202030204" pitchFamily="34" charset="0"/>
              </a:rPr>
              <a:t>urbano.</a:t>
            </a:r>
            <a:endParaRPr lang="en-US" sz="1400" dirty="0">
              <a:latin typeface="Arial Narrow" panose="020B0606020202030204" pitchFamily="34" charset="0"/>
            </a:endParaRPr>
          </a:p>
        </p:txBody>
      </p:sp>
      <p:sp>
        <p:nvSpPr>
          <p:cNvPr id="11" name="Rectángulo 10"/>
          <p:cNvSpPr/>
          <p:nvPr/>
        </p:nvSpPr>
        <p:spPr>
          <a:xfrm>
            <a:off x="1919287" y="3976905"/>
            <a:ext cx="2114550" cy="1415772"/>
          </a:xfrm>
          <a:prstGeom prst="rect">
            <a:avLst/>
          </a:prstGeom>
        </p:spPr>
        <p:txBody>
          <a:bodyPr wrap="square">
            <a:spAutoFit/>
          </a:bodyPr>
          <a:lstStyle/>
          <a:p>
            <a:pPr algn="ctr"/>
            <a:r>
              <a:rPr lang="es-MX" sz="1600" b="1" dirty="0">
                <a:solidFill>
                  <a:schemeClr val="accent5">
                    <a:lumMod val="50000"/>
                  </a:schemeClr>
                </a:solidFill>
                <a:latin typeface="Arial Narrow" panose="020B0606020202030204" pitchFamily="34" charset="0"/>
              </a:rPr>
              <a:t>CREA CONDICIONES</a:t>
            </a:r>
            <a:r>
              <a:rPr lang="es-MX" sz="1600" b="1" dirty="0" smtClean="0">
                <a:solidFill>
                  <a:schemeClr val="accent5">
                    <a:lumMod val="50000"/>
                  </a:schemeClr>
                </a:solidFill>
                <a:latin typeface="Arial Narrow" panose="020B0606020202030204" pitchFamily="34" charset="0"/>
              </a:rPr>
              <a:t>:              </a:t>
            </a:r>
            <a:r>
              <a:rPr lang="es-MX" sz="1400" dirty="0">
                <a:latin typeface="Arial Narrow" panose="020B0606020202030204" pitchFamily="34" charset="0"/>
              </a:rPr>
              <a:t>Siendo un derecho humano, </a:t>
            </a:r>
            <a:r>
              <a:rPr lang="es-MX" sz="1400" dirty="0" smtClean="0">
                <a:latin typeface="Arial Narrow" panose="020B0606020202030204" pitchFamily="34" charset="0"/>
              </a:rPr>
              <a:t>se </a:t>
            </a:r>
            <a:r>
              <a:rPr lang="es-ES_tradnl" sz="1400" dirty="0">
                <a:latin typeface="Arial Narrow" panose="020B0606020202030204" pitchFamily="34" charset="0"/>
              </a:rPr>
              <a:t>interpreta a la salud como  una condición necesaria para el desarrollo humano y el progreso de estos </a:t>
            </a:r>
            <a:r>
              <a:rPr lang="es-ES_tradnl" sz="1400" dirty="0" smtClean="0">
                <a:latin typeface="Arial Narrow" panose="020B0606020202030204" pitchFamily="34" charset="0"/>
              </a:rPr>
              <a:t>pueblos. </a:t>
            </a:r>
            <a:endParaRPr lang="es-ES_tradnl" sz="1400" dirty="0">
              <a:latin typeface="Arial Narrow" panose="020B0606020202030204" pitchFamily="34" charset="0"/>
            </a:endParaRPr>
          </a:p>
        </p:txBody>
      </p:sp>
      <p:sp>
        <p:nvSpPr>
          <p:cNvPr id="12" name="Rectángulo 11"/>
          <p:cNvSpPr/>
          <p:nvPr/>
        </p:nvSpPr>
        <p:spPr>
          <a:xfrm>
            <a:off x="8381998" y="3836499"/>
            <a:ext cx="2283105" cy="1446550"/>
          </a:xfrm>
          <a:prstGeom prst="rect">
            <a:avLst/>
          </a:prstGeom>
        </p:spPr>
        <p:txBody>
          <a:bodyPr wrap="square">
            <a:spAutoFit/>
          </a:bodyPr>
          <a:lstStyle/>
          <a:p>
            <a:pPr algn="ctr"/>
            <a:r>
              <a:rPr lang="es-MX" b="1" dirty="0">
                <a:solidFill>
                  <a:schemeClr val="accent5">
                    <a:lumMod val="50000"/>
                  </a:schemeClr>
                </a:solidFill>
                <a:latin typeface="Arial Narrow" panose="020B0606020202030204" pitchFamily="34" charset="0"/>
              </a:rPr>
              <a:t>ES ESTRATEGICO:              </a:t>
            </a:r>
            <a:r>
              <a:rPr lang="es-MX" sz="1400" dirty="0" smtClean="0">
                <a:latin typeface="Arial Narrow" panose="020B0606020202030204" pitchFamily="34" charset="0"/>
              </a:rPr>
              <a:t>Considera las mismas  líneas estratégicas establecidas en el </a:t>
            </a:r>
            <a:r>
              <a:rPr lang="es-MX" sz="1400" dirty="0">
                <a:latin typeface="Arial Narrow" panose="020B0606020202030204" pitchFamily="34" charset="0"/>
              </a:rPr>
              <a:t>Plan Quinquenal de Desarrollo 2014-2019: El Salvador productivo, educado y seguro.</a:t>
            </a:r>
            <a:endParaRPr lang="en-US" sz="1400" dirty="0">
              <a:latin typeface="Arial Narrow" panose="020B0606020202030204" pitchFamily="34" charset="0"/>
            </a:endParaRPr>
          </a:p>
        </p:txBody>
      </p:sp>
      <p:sp>
        <p:nvSpPr>
          <p:cNvPr id="13" name="Rectángulo redondeado 12"/>
          <p:cNvSpPr/>
          <p:nvPr/>
        </p:nvSpPr>
        <p:spPr>
          <a:xfrm>
            <a:off x="5091112" y="1928471"/>
            <a:ext cx="2352675" cy="3605366"/>
          </a:xfrm>
          <a:prstGeom prst="round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ángulo redondeado 13"/>
          <p:cNvSpPr/>
          <p:nvPr/>
        </p:nvSpPr>
        <p:spPr>
          <a:xfrm>
            <a:off x="1800225" y="1914589"/>
            <a:ext cx="2352675" cy="3605366"/>
          </a:xfrm>
          <a:prstGeom prst="round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ángulo redondeado 14"/>
          <p:cNvSpPr/>
          <p:nvPr/>
        </p:nvSpPr>
        <p:spPr>
          <a:xfrm>
            <a:off x="8381998" y="1928471"/>
            <a:ext cx="2352675" cy="3605366"/>
          </a:xfrm>
          <a:prstGeom prst="roundRect">
            <a:avLst/>
          </a:prstGeom>
          <a:no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6" name="Imagen 15"/>
          <p:cNvPicPr>
            <a:picLocks noChangeAspect="1"/>
          </p:cNvPicPr>
          <p:nvPr/>
        </p:nvPicPr>
        <p:blipFill rotWithShape="1">
          <a:blip r:embed="rId3"/>
          <a:srcRect l="34062" t="62500" r="52500" b="19167"/>
          <a:stretch/>
        </p:blipFill>
        <p:spPr>
          <a:xfrm>
            <a:off x="5544997" y="2266859"/>
            <a:ext cx="1638300" cy="1257300"/>
          </a:xfrm>
          <a:prstGeom prst="rect">
            <a:avLst/>
          </a:prstGeom>
        </p:spPr>
      </p:pic>
      <p:pic>
        <p:nvPicPr>
          <p:cNvPr id="17" name="Imagen 16"/>
          <p:cNvPicPr>
            <a:picLocks noChangeAspect="1"/>
          </p:cNvPicPr>
          <p:nvPr/>
        </p:nvPicPr>
        <p:blipFill rotWithShape="1">
          <a:blip r:embed="rId4"/>
          <a:srcRect l="41875" t="24166" r="49688" b="60556"/>
          <a:stretch/>
        </p:blipFill>
        <p:spPr>
          <a:xfrm>
            <a:off x="9078770" y="2371634"/>
            <a:ext cx="1028700" cy="1047750"/>
          </a:xfrm>
          <a:prstGeom prst="rect">
            <a:avLst/>
          </a:prstGeom>
        </p:spPr>
      </p:pic>
      <p:pic>
        <p:nvPicPr>
          <p:cNvPr id="18" name="Imagen 17"/>
          <p:cNvPicPr>
            <a:picLocks noChangeAspect="1"/>
          </p:cNvPicPr>
          <p:nvPr/>
        </p:nvPicPr>
        <p:blipFill rotWithShape="1">
          <a:blip r:embed="rId5"/>
          <a:srcRect l="6094" t="38611" r="83594" b="38889"/>
          <a:stretch/>
        </p:blipFill>
        <p:spPr>
          <a:xfrm>
            <a:off x="2347912" y="2174222"/>
            <a:ext cx="1257300" cy="1543050"/>
          </a:xfrm>
          <a:prstGeom prst="rect">
            <a:avLst/>
          </a:prstGeom>
        </p:spPr>
      </p:pic>
    </p:spTree>
    <p:extLst>
      <p:ext uri="{BB962C8B-B14F-4D97-AF65-F5344CB8AC3E}">
        <p14:creationId xmlns:p14="http://schemas.microsoft.com/office/powerpoint/2010/main" val="1062497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urón 5"/>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126720" y="36513"/>
            <a:ext cx="10515600" cy="1325563"/>
          </a:xfrm>
        </p:spPr>
        <p:txBody>
          <a:bodyPr>
            <a:normAutofit/>
          </a:bodyPr>
          <a:lstStyle/>
          <a:p>
            <a:r>
              <a:rPr lang="es-MX" sz="2800" b="1" dirty="0" smtClean="0">
                <a:solidFill>
                  <a:schemeClr val="bg1"/>
                </a:solidFill>
              </a:rPr>
              <a:t>DESCRIPCION DEL PROYECTO</a:t>
            </a:r>
            <a:endParaRPr lang="en-US" sz="2800" b="1" dirty="0">
              <a:solidFill>
                <a:schemeClr val="bg1"/>
              </a:solidFill>
            </a:endParaRPr>
          </a:p>
        </p:txBody>
      </p:sp>
      <p:sp>
        <p:nvSpPr>
          <p:cNvPr id="3" name="Rectángulo 2"/>
          <p:cNvSpPr/>
          <p:nvPr/>
        </p:nvSpPr>
        <p:spPr>
          <a:xfrm>
            <a:off x="5715603" y="3524660"/>
            <a:ext cx="5298701" cy="584775"/>
          </a:xfrm>
          <a:prstGeom prst="rect">
            <a:avLst/>
          </a:prstGeom>
        </p:spPr>
        <p:txBody>
          <a:bodyPr wrap="square">
            <a:spAutoFit/>
          </a:bodyPr>
          <a:lstStyle/>
          <a:p>
            <a:r>
              <a:rPr lang="es-ES_tradnl" sz="1600" b="1" dirty="0">
                <a:latin typeface="Arial Narrow" panose="020B0606020202030204" pitchFamily="34" charset="0"/>
              </a:rPr>
              <a:t>Suministros Médicos y Suministros Farmacéuticos </a:t>
            </a:r>
            <a:r>
              <a:rPr lang="es-ES_tradnl" sz="1600" b="1" dirty="0" smtClean="0">
                <a:latin typeface="Arial Narrow" panose="020B0606020202030204" pitchFamily="34" charset="0"/>
              </a:rPr>
              <a:t> </a:t>
            </a:r>
            <a:r>
              <a:rPr lang="es-ES_tradnl" sz="1600" b="1" dirty="0">
                <a:latin typeface="Arial Narrow" panose="020B0606020202030204" pitchFamily="34" charset="0"/>
              </a:rPr>
              <a:t>para </a:t>
            </a:r>
            <a:r>
              <a:rPr lang="es-ES_tradnl" sz="1600" b="1" dirty="0" smtClean="0">
                <a:latin typeface="Arial Narrow" panose="020B0606020202030204" pitchFamily="34" charset="0"/>
              </a:rPr>
              <a:t>Campañas </a:t>
            </a:r>
            <a:r>
              <a:rPr lang="es-ES_tradnl" sz="1600" b="1" dirty="0">
                <a:latin typeface="Arial Narrow" panose="020B0606020202030204" pitchFamily="34" charset="0"/>
              </a:rPr>
              <a:t>Comunitarias de </a:t>
            </a:r>
            <a:r>
              <a:rPr lang="es-ES_tradnl" sz="1600" b="1" dirty="0" smtClean="0">
                <a:latin typeface="Arial Narrow" panose="020B0606020202030204" pitchFamily="34" charset="0"/>
              </a:rPr>
              <a:t>Salud en El Salvador</a:t>
            </a:r>
            <a:endParaRPr lang="en-US" sz="1600" b="1" dirty="0">
              <a:latin typeface="Arial Narrow" panose="020B0606020202030204" pitchFamily="34" charset="0"/>
            </a:endParaRPr>
          </a:p>
        </p:txBody>
      </p:sp>
      <p:pic>
        <p:nvPicPr>
          <p:cNvPr id="4" name="Imagen 3"/>
          <p:cNvPicPr>
            <a:picLocks noChangeAspect="1"/>
          </p:cNvPicPr>
          <p:nvPr/>
        </p:nvPicPr>
        <p:blipFill rotWithShape="1">
          <a:blip r:embed="rId3"/>
          <a:srcRect l="13125" t="52222" r="69844" b="26667"/>
          <a:stretch/>
        </p:blipFill>
        <p:spPr>
          <a:xfrm>
            <a:off x="1314450" y="3401114"/>
            <a:ext cx="1447800" cy="1009475"/>
          </a:xfrm>
          <a:prstGeom prst="rect">
            <a:avLst/>
          </a:prstGeom>
        </p:spPr>
      </p:pic>
      <p:cxnSp>
        <p:nvCxnSpPr>
          <p:cNvPr id="8" name="Conector recto 7"/>
          <p:cNvCxnSpPr/>
          <p:nvPr/>
        </p:nvCxnSpPr>
        <p:spPr>
          <a:xfrm>
            <a:off x="0" y="4764710"/>
            <a:ext cx="3771900" cy="0"/>
          </a:xfrm>
          <a:prstGeom prst="line">
            <a:avLst/>
          </a:prstGeom>
          <a:ln w="34925" cmpd="sng">
            <a:prstDash val="sysDot"/>
          </a:ln>
        </p:spPr>
        <p:style>
          <a:lnRef idx="3">
            <a:schemeClr val="accent1"/>
          </a:lnRef>
          <a:fillRef idx="0">
            <a:schemeClr val="accent1"/>
          </a:fillRef>
          <a:effectRef idx="2">
            <a:schemeClr val="accent1"/>
          </a:effectRef>
          <a:fontRef idx="minor">
            <a:schemeClr val="tx1"/>
          </a:fontRef>
        </p:style>
      </p:cxnSp>
      <p:cxnSp>
        <p:nvCxnSpPr>
          <p:cNvPr id="10" name="Conector recto 9"/>
          <p:cNvCxnSpPr/>
          <p:nvPr/>
        </p:nvCxnSpPr>
        <p:spPr>
          <a:xfrm flipV="1">
            <a:off x="3733800" y="3331050"/>
            <a:ext cx="1691987" cy="1433661"/>
          </a:xfrm>
          <a:prstGeom prst="line">
            <a:avLst/>
          </a:prstGeom>
          <a:ln w="34925" cmpd="sng">
            <a:prstDash val="sysDot"/>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5384520" y="3330765"/>
            <a:ext cx="6922077" cy="45847"/>
          </a:xfrm>
          <a:prstGeom prst="line">
            <a:avLst/>
          </a:prstGeom>
          <a:ln w="28575" cmpd="sng">
            <a:prstDash val="sysDot"/>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626918" y="4905206"/>
            <a:ext cx="2822864" cy="1200329"/>
          </a:xfrm>
          <a:prstGeom prst="rect">
            <a:avLst/>
          </a:prstGeom>
        </p:spPr>
        <p:txBody>
          <a:bodyPr wrap="square">
            <a:spAutoFit/>
          </a:bodyPr>
          <a:lstStyle/>
          <a:p>
            <a:r>
              <a:rPr lang="es-ES_tradnl" sz="1200" b="1" u="sng" dirty="0">
                <a:latin typeface="Arial Narrow" panose="020B0606020202030204" pitchFamily="34" charset="0"/>
              </a:rPr>
              <a:t>El problema: </a:t>
            </a:r>
            <a:r>
              <a:rPr lang="es-ES_tradnl" sz="1200" dirty="0">
                <a:latin typeface="Arial Narrow" panose="020B0606020202030204" pitchFamily="34" charset="0"/>
              </a:rPr>
              <a:t>Familias que carecen de ingresos económicos para acceder a la salud,  en graves condiciones de existencia y con potencial  empeoramiento de los cuadros médicos con repercusiones de costos sobre el sistema de salud pública del país.</a:t>
            </a:r>
          </a:p>
        </p:txBody>
      </p:sp>
      <p:sp>
        <p:nvSpPr>
          <p:cNvPr id="15" name="Rectángulo 14"/>
          <p:cNvSpPr/>
          <p:nvPr/>
        </p:nvSpPr>
        <p:spPr>
          <a:xfrm>
            <a:off x="5687293" y="4099784"/>
            <a:ext cx="2982791" cy="646331"/>
          </a:xfrm>
          <a:prstGeom prst="rect">
            <a:avLst/>
          </a:prstGeom>
        </p:spPr>
        <p:txBody>
          <a:bodyPr wrap="square">
            <a:spAutoFit/>
          </a:bodyPr>
          <a:lstStyle/>
          <a:p>
            <a:r>
              <a:rPr lang="es-ES_tradnl" sz="1200" dirty="0" smtClean="0">
                <a:latin typeface="Arial Narrow" panose="020B0606020202030204" pitchFamily="34" charset="0"/>
              </a:rPr>
              <a:t>Contratación </a:t>
            </a:r>
            <a:r>
              <a:rPr lang="es-ES_tradnl" sz="1200" dirty="0">
                <a:latin typeface="Arial Narrow" panose="020B0606020202030204" pitchFamily="34" charset="0"/>
              </a:rPr>
              <a:t>de médicos </a:t>
            </a:r>
            <a:r>
              <a:rPr lang="es-ES_tradnl" sz="1200" dirty="0" smtClean="0">
                <a:latin typeface="Arial Narrow" panose="020B0606020202030204" pitchFamily="34" charset="0"/>
              </a:rPr>
              <a:t>profesionales con </a:t>
            </a:r>
            <a:r>
              <a:rPr lang="es-ES_tradnl" sz="1200" dirty="0">
                <a:latin typeface="Arial Narrow" panose="020B0606020202030204" pitchFamily="34" charset="0"/>
              </a:rPr>
              <a:t>experiencia en el campo del desarrollo social y comunal, con mucha sensibilidad </a:t>
            </a:r>
            <a:r>
              <a:rPr lang="es-ES_tradnl" sz="1200" dirty="0" smtClean="0">
                <a:latin typeface="Arial Narrow" panose="020B0606020202030204" pitchFamily="34" charset="0"/>
              </a:rPr>
              <a:t>humana.</a:t>
            </a:r>
            <a:endParaRPr lang="en-US" sz="1200" dirty="0">
              <a:latin typeface="Arial Narrow" panose="020B0606020202030204" pitchFamily="34" charset="0"/>
            </a:endParaRPr>
          </a:p>
        </p:txBody>
      </p:sp>
      <p:pic>
        <p:nvPicPr>
          <p:cNvPr id="17" name="Imagen 16"/>
          <p:cNvPicPr>
            <a:picLocks noChangeAspect="1"/>
          </p:cNvPicPr>
          <p:nvPr/>
        </p:nvPicPr>
        <p:blipFill rotWithShape="1">
          <a:blip r:embed="rId4"/>
          <a:srcRect l="9801" t="33182" r="78778" b="45909"/>
          <a:stretch/>
        </p:blipFill>
        <p:spPr>
          <a:xfrm>
            <a:off x="4061716" y="3488589"/>
            <a:ext cx="1392381" cy="1433946"/>
          </a:xfrm>
          <a:prstGeom prst="rect">
            <a:avLst/>
          </a:prstGeom>
        </p:spPr>
      </p:pic>
      <p:pic>
        <p:nvPicPr>
          <p:cNvPr id="1026" name="Picture 2" descr="Resultado de imagen para infographics happy patient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65" b="14368"/>
          <a:stretch/>
        </p:blipFill>
        <p:spPr bwMode="auto">
          <a:xfrm>
            <a:off x="6728707" y="1464673"/>
            <a:ext cx="1631774" cy="1545673"/>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8668441" y="4106368"/>
            <a:ext cx="2917016" cy="646331"/>
          </a:xfrm>
          <a:prstGeom prst="rect">
            <a:avLst/>
          </a:prstGeom>
        </p:spPr>
        <p:txBody>
          <a:bodyPr wrap="square">
            <a:spAutoFit/>
          </a:bodyPr>
          <a:lstStyle/>
          <a:p>
            <a:r>
              <a:rPr lang="es-ES_tradnl" sz="1200" dirty="0" smtClean="0">
                <a:latin typeface="Arial Narrow" panose="020B0606020202030204" pitchFamily="34" charset="0"/>
              </a:rPr>
              <a:t>Complementándose con la gestión de donaciones internacionales </a:t>
            </a:r>
            <a:r>
              <a:rPr lang="es-ES_tradnl" sz="1200" dirty="0">
                <a:latin typeface="Arial Narrow" panose="020B0606020202030204" pitchFamily="34" charset="0"/>
              </a:rPr>
              <a:t>de </a:t>
            </a:r>
            <a:r>
              <a:rPr lang="es-ES_tradnl" sz="1200" dirty="0" smtClean="0">
                <a:latin typeface="Arial Narrow" panose="020B0606020202030204" pitchFamily="34" charset="0"/>
              </a:rPr>
              <a:t>medicamentos:  tratamientos con medicina de calidad </a:t>
            </a:r>
            <a:endParaRPr lang="en-US" sz="1200" dirty="0">
              <a:latin typeface="Arial Narrow" panose="020B0606020202030204" pitchFamily="34" charset="0"/>
            </a:endParaRPr>
          </a:p>
        </p:txBody>
      </p:sp>
      <p:sp>
        <p:nvSpPr>
          <p:cNvPr id="22" name="Rectángulo 21"/>
          <p:cNvSpPr/>
          <p:nvPr/>
        </p:nvSpPr>
        <p:spPr>
          <a:xfrm>
            <a:off x="3213413" y="2215326"/>
            <a:ext cx="2180182" cy="1569660"/>
          </a:xfrm>
          <a:prstGeom prst="rect">
            <a:avLst/>
          </a:prstGeom>
        </p:spPr>
        <p:txBody>
          <a:bodyPr wrap="square">
            <a:spAutoFit/>
          </a:bodyPr>
          <a:lstStyle/>
          <a:p>
            <a:r>
              <a:rPr lang="es-ES_tradnl" sz="1600" b="1" dirty="0" smtClean="0">
                <a:solidFill>
                  <a:schemeClr val="accent2"/>
                </a:solidFill>
              </a:rPr>
              <a:t>La Asociación ayuda a garantizar </a:t>
            </a:r>
            <a:r>
              <a:rPr lang="es-ES_tradnl" sz="1600" b="1" dirty="0">
                <a:solidFill>
                  <a:schemeClr val="accent2"/>
                </a:solidFill>
              </a:rPr>
              <a:t>el acceso y cobertura universal a la </a:t>
            </a:r>
            <a:r>
              <a:rPr lang="es-ES_tradnl" sz="1600" b="1" dirty="0" smtClean="0">
                <a:solidFill>
                  <a:schemeClr val="accent2"/>
                </a:solidFill>
              </a:rPr>
              <a:t>salud, conforme al Plan Quinquenal de El Salvador</a:t>
            </a:r>
            <a:endParaRPr lang="en-US" sz="1600" b="1" dirty="0">
              <a:solidFill>
                <a:schemeClr val="accent2"/>
              </a:solidFill>
            </a:endParaRPr>
          </a:p>
        </p:txBody>
      </p:sp>
      <p:sp>
        <p:nvSpPr>
          <p:cNvPr id="19" name="Rectángulo 18"/>
          <p:cNvSpPr/>
          <p:nvPr/>
        </p:nvSpPr>
        <p:spPr>
          <a:xfrm>
            <a:off x="8668441" y="1211492"/>
            <a:ext cx="2917016" cy="1569660"/>
          </a:xfrm>
          <a:prstGeom prst="rect">
            <a:avLst/>
          </a:prstGeom>
        </p:spPr>
        <p:txBody>
          <a:bodyPr wrap="square">
            <a:spAutoFit/>
          </a:bodyPr>
          <a:lstStyle/>
          <a:p>
            <a:r>
              <a:rPr lang="es-ES_tradnl" sz="1200" dirty="0" smtClean="0">
                <a:latin typeface="Arial Narrow" panose="020B0606020202030204" pitchFamily="34" charset="0"/>
              </a:rPr>
              <a:t>Familias atendidas y concientizadas que gozan de buena salud:</a:t>
            </a:r>
          </a:p>
          <a:p>
            <a:pPr marL="171450" indent="-171450">
              <a:buFont typeface="Arial" panose="020B0604020202020204" pitchFamily="34" charset="0"/>
              <a:buChar char="•"/>
            </a:pPr>
            <a:r>
              <a:rPr lang="es-ES_tradnl" sz="1200" dirty="0" smtClean="0">
                <a:latin typeface="Arial Narrow" panose="020B0606020202030204" pitchFamily="34" charset="0"/>
              </a:rPr>
              <a:t>Representan menos costos al sistema nacional</a:t>
            </a:r>
          </a:p>
          <a:p>
            <a:pPr marL="171450" indent="-171450">
              <a:buFont typeface="Arial" panose="020B0604020202020204" pitchFamily="34" charset="0"/>
              <a:buChar char="•"/>
            </a:pPr>
            <a:r>
              <a:rPr lang="es-ES_tradnl" sz="1200" dirty="0" smtClean="0">
                <a:latin typeface="Arial Narrow" panose="020B0606020202030204" pitchFamily="34" charset="0"/>
              </a:rPr>
              <a:t>Tienen más probabilidades de conseguir un trabajo formal</a:t>
            </a:r>
            <a:r>
              <a:rPr lang="es-ES_tradnl" sz="1200" dirty="0">
                <a:latin typeface="Arial Narrow" panose="020B0606020202030204" pitchFamily="34" charset="0"/>
              </a:rPr>
              <a:t> </a:t>
            </a:r>
            <a:endParaRPr lang="es-ES_tradnl" sz="1200" dirty="0" smtClean="0">
              <a:latin typeface="Arial Narrow" panose="020B0606020202030204" pitchFamily="34" charset="0"/>
            </a:endParaRPr>
          </a:p>
          <a:p>
            <a:pPr marL="171450" indent="-171450">
              <a:buFont typeface="Arial" panose="020B0604020202020204" pitchFamily="34" charset="0"/>
              <a:buChar char="•"/>
            </a:pPr>
            <a:r>
              <a:rPr lang="es-ES_tradnl" sz="1200" dirty="0" smtClean="0">
                <a:latin typeface="Arial Narrow" panose="020B0606020202030204" pitchFamily="34" charset="0"/>
              </a:rPr>
              <a:t>Activan  la economía local</a:t>
            </a:r>
          </a:p>
          <a:p>
            <a:pPr marL="171450" indent="-171450">
              <a:buFont typeface="Arial" panose="020B0604020202020204" pitchFamily="34" charset="0"/>
              <a:buChar char="•"/>
            </a:pPr>
            <a:r>
              <a:rPr lang="es-ES_tradnl" sz="1200" dirty="0" smtClean="0">
                <a:latin typeface="Arial Narrow" panose="020B0606020202030204" pitchFamily="34" charset="0"/>
              </a:rPr>
              <a:t>Activa</a:t>
            </a:r>
            <a:r>
              <a:rPr lang="es-MX" sz="1200" dirty="0" smtClean="0">
                <a:latin typeface="Arial Narrow" panose="020B0606020202030204" pitchFamily="34" charset="0"/>
              </a:rPr>
              <a:t> </a:t>
            </a:r>
            <a:r>
              <a:rPr lang="es-MX" sz="1200" dirty="0">
                <a:latin typeface="Arial Narrow" panose="020B0606020202030204" pitchFamily="34" charset="0"/>
              </a:rPr>
              <a:t>la prevención desde el núcleo familiar. </a:t>
            </a:r>
            <a:endParaRPr lang="es-ES_tradnl" sz="1200" dirty="0">
              <a:latin typeface="Arial Narrow" panose="020B0606020202030204" pitchFamily="34" charset="0"/>
            </a:endParaRPr>
          </a:p>
        </p:txBody>
      </p:sp>
    </p:spTree>
    <p:extLst>
      <p:ext uri="{BB962C8B-B14F-4D97-AF65-F5344CB8AC3E}">
        <p14:creationId xmlns:p14="http://schemas.microsoft.com/office/powerpoint/2010/main" val="327080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JUSTIFICACIÓN</a:t>
            </a:r>
            <a:endParaRPr lang="en-US" dirty="0"/>
          </a:p>
        </p:txBody>
      </p:sp>
      <p:sp>
        <p:nvSpPr>
          <p:cNvPr id="5" name="Rectángulo 4"/>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urón 6"/>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ángulo 7"/>
          <p:cNvSpPr/>
          <p:nvPr/>
        </p:nvSpPr>
        <p:spPr>
          <a:xfrm>
            <a:off x="725002" y="414664"/>
            <a:ext cx="2982791" cy="523220"/>
          </a:xfrm>
          <a:prstGeom prst="rect">
            <a:avLst/>
          </a:prstGeom>
        </p:spPr>
        <p:txBody>
          <a:bodyPr wrap="square">
            <a:spAutoFit/>
          </a:bodyPr>
          <a:lstStyle/>
          <a:p>
            <a:r>
              <a:rPr lang="es-ES_tradnl" sz="2800" b="1" dirty="0" smtClean="0">
                <a:solidFill>
                  <a:schemeClr val="bg1"/>
                </a:solidFill>
              </a:rPr>
              <a:t>JUSTIFICACIÓN</a:t>
            </a:r>
            <a:endParaRPr lang="en-US" sz="2800" b="1" dirty="0">
              <a:solidFill>
                <a:schemeClr val="bg1"/>
              </a:solidFill>
            </a:endParaRPr>
          </a:p>
        </p:txBody>
      </p:sp>
      <p:sp>
        <p:nvSpPr>
          <p:cNvPr id="9" name="Cheurón 8"/>
          <p:cNvSpPr/>
          <p:nvPr/>
        </p:nvSpPr>
        <p:spPr>
          <a:xfrm rot="10800000">
            <a:off x="1060338" y="2363610"/>
            <a:ext cx="1950999" cy="761891"/>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sp>
        <p:nvSpPr>
          <p:cNvPr id="10" name="Rectángulo 9"/>
          <p:cNvSpPr/>
          <p:nvPr/>
        </p:nvSpPr>
        <p:spPr>
          <a:xfrm>
            <a:off x="1241210" y="1656141"/>
            <a:ext cx="5272064" cy="369332"/>
          </a:xfrm>
          <a:prstGeom prst="rect">
            <a:avLst/>
          </a:prstGeom>
        </p:spPr>
        <p:txBody>
          <a:bodyPr wrap="square">
            <a:spAutoFit/>
          </a:bodyPr>
          <a:lstStyle/>
          <a:p>
            <a:pPr algn="ctr"/>
            <a:r>
              <a:rPr lang="es-ES_tradnl" b="1" dirty="0" smtClean="0"/>
              <a:t>Gasto Per Cápita en Salud de Sistemas Nacionales</a:t>
            </a:r>
            <a:endParaRPr lang="en-US" b="1" dirty="0"/>
          </a:p>
        </p:txBody>
      </p:sp>
      <p:sp>
        <p:nvSpPr>
          <p:cNvPr id="4" name="Elipse 3"/>
          <p:cNvSpPr/>
          <p:nvPr/>
        </p:nvSpPr>
        <p:spPr>
          <a:xfrm>
            <a:off x="1241210" y="2650486"/>
            <a:ext cx="170822" cy="1631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Cheurón 10"/>
          <p:cNvSpPr/>
          <p:nvPr/>
        </p:nvSpPr>
        <p:spPr>
          <a:xfrm rot="10800000">
            <a:off x="1060338" y="3393523"/>
            <a:ext cx="1950999" cy="761891"/>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sp>
        <p:nvSpPr>
          <p:cNvPr id="12" name="Elipse 11"/>
          <p:cNvSpPr/>
          <p:nvPr/>
        </p:nvSpPr>
        <p:spPr>
          <a:xfrm>
            <a:off x="1241210" y="3680399"/>
            <a:ext cx="170822" cy="1631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Cheurón 12"/>
          <p:cNvSpPr/>
          <p:nvPr/>
        </p:nvSpPr>
        <p:spPr>
          <a:xfrm rot="10800000">
            <a:off x="1047518" y="4366662"/>
            <a:ext cx="1950999" cy="761891"/>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sp>
        <p:nvSpPr>
          <p:cNvPr id="14" name="Elipse 13"/>
          <p:cNvSpPr/>
          <p:nvPr/>
        </p:nvSpPr>
        <p:spPr>
          <a:xfrm>
            <a:off x="1241210" y="4629436"/>
            <a:ext cx="170822" cy="1631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Cheurón 14"/>
          <p:cNvSpPr/>
          <p:nvPr/>
        </p:nvSpPr>
        <p:spPr>
          <a:xfrm rot="10800000">
            <a:off x="1060338" y="5291598"/>
            <a:ext cx="1950999" cy="761891"/>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dirty="0">
              <a:solidFill>
                <a:schemeClr val="bg1"/>
              </a:solidFill>
            </a:endParaRPr>
          </a:p>
        </p:txBody>
      </p:sp>
      <p:sp>
        <p:nvSpPr>
          <p:cNvPr id="16" name="Elipse 15"/>
          <p:cNvSpPr/>
          <p:nvPr/>
        </p:nvSpPr>
        <p:spPr>
          <a:xfrm>
            <a:off x="1241210" y="5578474"/>
            <a:ext cx="170822" cy="1631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ángulo 17"/>
          <p:cNvSpPr/>
          <p:nvPr/>
        </p:nvSpPr>
        <p:spPr>
          <a:xfrm>
            <a:off x="1412032" y="4516775"/>
            <a:ext cx="1221972" cy="400110"/>
          </a:xfrm>
          <a:prstGeom prst="rect">
            <a:avLst/>
          </a:prstGeom>
        </p:spPr>
        <p:txBody>
          <a:bodyPr wrap="square">
            <a:spAutoFit/>
          </a:bodyPr>
          <a:lstStyle/>
          <a:p>
            <a:pPr algn="ctr"/>
            <a:r>
              <a:rPr lang="es-ES_tradnl" sz="2000" b="1" dirty="0" smtClean="0"/>
              <a:t>US $ 349</a:t>
            </a:r>
            <a:endParaRPr lang="en-US" sz="2000" b="1" dirty="0"/>
          </a:p>
        </p:txBody>
      </p:sp>
      <p:sp>
        <p:nvSpPr>
          <p:cNvPr id="19" name="Rectángulo 18"/>
          <p:cNvSpPr/>
          <p:nvPr/>
        </p:nvSpPr>
        <p:spPr>
          <a:xfrm>
            <a:off x="1379059" y="3523800"/>
            <a:ext cx="1221972" cy="400110"/>
          </a:xfrm>
          <a:prstGeom prst="rect">
            <a:avLst/>
          </a:prstGeom>
        </p:spPr>
        <p:txBody>
          <a:bodyPr wrap="square">
            <a:spAutoFit/>
          </a:bodyPr>
          <a:lstStyle/>
          <a:p>
            <a:pPr algn="ctr"/>
            <a:r>
              <a:rPr lang="es-ES_tradnl" sz="2000" b="1" dirty="0" smtClean="0"/>
              <a:t>US $ 137</a:t>
            </a:r>
            <a:endParaRPr lang="en-US" sz="2000" b="1" dirty="0"/>
          </a:p>
        </p:txBody>
      </p:sp>
      <p:sp>
        <p:nvSpPr>
          <p:cNvPr id="20" name="Rectángulo 19"/>
          <p:cNvSpPr/>
          <p:nvPr/>
        </p:nvSpPr>
        <p:spPr>
          <a:xfrm>
            <a:off x="1379059" y="2548178"/>
            <a:ext cx="1221972" cy="400110"/>
          </a:xfrm>
          <a:prstGeom prst="rect">
            <a:avLst/>
          </a:prstGeom>
        </p:spPr>
        <p:txBody>
          <a:bodyPr wrap="square">
            <a:spAutoFit/>
          </a:bodyPr>
          <a:lstStyle/>
          <a:p>
            <a:pPr algn="ctr"/>
            <a:r>
              <a:rPr lang="es-ES_tradnl" sz="2000" b="1" dirty="0" smtClean="0"/>
              <a:t>US $ 36</a:t>
            </a:r>
            <a:endParaRPr lang="en-US" sz="2000" b="1" dirty="0"/>
          </a:p>
        </p:txBody>
      </p:sp>
      <p:sp>
        <p:nvSpPr>
          <p:cNvPr id="21" name="Rectángulo 20"/>
          <p:cNvSpPr/>
          <p:nvPr/>
        </p:nvSpPr>
        <p:spPr>
          <a:xfrm>
            <a:off x="1412032" y="5441711"/>
            <a:ext cx="1221972" cy="369332"/>
          </a:xfrm>
          <a:prstGeom prst="rect">
            <a:avLst/>
          </a:prstGeom>
        </p:spPr>
        <p:txBody>
          <a:bodyPr wrap="square">
            <a:spAutoFit/>
          </a:bodyPr>
          <a:lstStyle/>
          <a:p>
            <a:pPr algn="ctr"/>
            <a:r>
              <a:rPr lang="es-ES_tradnl" b="1" dirty="0" smtClean="0"/>
              <a:t>US $ 509</a:t>
            </a:r>
            <a:endParaRPr lang="en-US" b="1" dirty="0"/>
          </a:p>
        </p:txBody>
      </p:sp>
      <p:sp>
        <p:nvSpPr>
          <p:cNvPr id="22" name="Rectángulo 21"/>
          <p:cNvSpPr/>
          <p:nvPr/>
        </p:nvSpPr>
        <p:spPr>
          <a:xfrm>
            <a:off x="2100033" y="2571172"/>
            <a:ext cx="4627344" cy="338554"/>
          </a:xfrm>
          <a:prstGeom prst="rect">
            <a:avLst/>
          </a:prstGeom>
        </p:spPr>
        <p:txBody>
          <a:bodyPr wrap="square">
            <a:spAutoFit/>
          </a:bodyPr>
          <a:lstStyle/>
          <a:p>
            <a:pPr algn="ctr"/>
            <a:r>
              <a:rPr lang="es-ES_tradnl" sz="1600" dirty="0" smtClean="0">
                <a:latin typeface="Arial Narrow" panose="020B0606020202030204" pitchFamily="34" charset="0"/>
              </a:rPr>
              <a:t>Instituto Salvadoreño del Seguro Social</a:t>
            </a:r>
            <a:endParaRPr lang="en-US" sz="1600" dirty="0">
              <a:latin typeface="Arial Narrow" panose="020B0606020202030204" pitchFamily="34" charset="0"/>
            </a:endParaRPr>
          </a:p>
        </p:txBody>
      </p:sp>
      <p:sp>
        <p:nvSpPr>
          <p:cNvPr id="23" name="Rectángulo 22"/>
          <p:cNvSpPr/>
          <p:nvPr/>
        </p:nvSpPr>
        <p:spPr>
          <a:xfrm>
            <a:off x="2837744" y="3531768"/>
            <a:ext cx="4627344" cy="338554"/>
          </a:xfrm>
          <a:prstGeom prst="rect">
            <a:avLst/>
          </a:prstGeom>
        </p:spPr>
        <p:txBody>
          <a:bodyPr wrap="square">
            <a:spAutoFit/>
          </a:bodyPr>
          <a:lstStyle/>
          <a:p>
            <a:r>
              <a:rPr lang="es-ES_tradnl" sz="1600" dirty="0">
                <a:latin typeface="Arial Narrow" panose="020B0606020202030204" pitchFamily="34" charset="0"/>
              </a:rPr>
              <a:t>Ministerio de Salud</a:t>
            </a:r>
            <a:endParaRPr lang="en-US" sz="1600" dirty="0">
              <a:latin typeface="Arial Narrow" panose="020B0606020202030204" pitchFamily="34" charset="0"/>
            </a:endParaRPr>
          </a:p>
        </p:txBody>
      </p:sp>
      <p:sp>
        <p:nvSpPr>
          <p:cNvPr id="24" name="Rectángulo 23"/>
          <p:cNvSpPr/>
          <p:nvPr/>
        </p:nvSpPr>
        <p:spPr>
          <a:xfrm>
            <a:off x="2837744" y="4528109"/>
            <a:ext cx="4627344" cy="338554"/>
          </a:xfrm>
          <a:prstGeom prst="rect">
            <a:avLst/>
          </a:prstGeom>
        </p:spPr>
        <p:txBody>
          <a:bodyPr wrap="square">
            <a:spAutoFit/>
          </a:bodyPr>
          <a:lstStyle/>
          <a:p>
            <a:r>
              <a:rPr lang="es-ES_tradnl" sz="1600" dirty="0" smtClean="0">
                <a:latin typeface="Arial Narrow" panose="020B0606020202030204" pitchFamily="34" charset="0"/>
              </a:rPr>
              <a:t>Comando de </a:t>
            </a:r>
            <a:r>
              <a:rPr lang="es-ES_tradnl" sz="1600" dirty="0">
                <a:latin typeface="Arial Narrow" panose="020B0606020202030204" pitchFamily="34" charset="0"/>
              </a:rPr>
              <a:t>Salud</a:t>
            </a:r>
            <a:r>
              <a:rPr lang="es-ES_tradnl" sz="1600" dirty="0" smtClean="0">
                <a:latin typeface="Arial Narrow" panose="020B0606020202030204" pitchFamily="34" charset="0"/>
              </a:rPr>
              <a:t> Militar</a:t>
            </a:r>
            <a:endParaRPr lang="en-US" sz="1600" dirty="0">
              <a:latin typeface="Arial Narrow" panose="020B0606020202030204" pitchFamily="34" charset="0"/>
            </a:endParaRPr>
          </a:p>
        </p:txBody>
      </p:sp>
      <p:sp>
        <p:nvSpPr>
          <p:cNvPr id="25" name="Rectángulo 24"/>
          <p:cNvSpPr/>
          <p:nvPr/>
        </p:nvSpPr>
        <p:spPr>
          <a:xfrm>
            <a:off x="2837744" y="5460165"/>
            <a:ext cx="4627344" cy="338554"/>
          </a:xfrm>
          <a:prstGeom prst="rect">
            <a:avLst/>
          </a:prstGeom>
        </p:spPr>
        <p:txBody>
          <a:bodyPr wrap="square">
            <a:spAutoFit/>
          </a:bodyPr>
          <a:lstStyle/>
          <a:p>
            <a:r>
              <a:rPr lang="es-ES_tradnl" sz="1600" dirty="0" smtClean="0">
                <a:latin typeface="Arial Narrow" panose="020B0606020202030204" pitchFamily="34" charset="0"/>
              </a:rPr>
              <a:t>Bienestar Magisterial</a:t>
            </a:r>
            <a:endParaRPr lang="en-US" sz="1600" dirty="0">
              <a:latin typeface="Arial Narrow" panose="020B0606020202030204" pitchFamily="34" charset="0"/>
            </a:endParaRPr>
          </a:p>
        </p:txBody>
      </p:sp>
      <p:sp>
        <p:nvSpPr>
          <p:cNvPr id="26" name="Cheurón 25"/>
          <p:cNvSpPr/>
          <p:nvPr/>
        </p:nvSpPr>
        <p:spPr>
          <a:xfrm rot="9995805">
            <a:off x="7580957" y="3212287"/>
            <a:ext cx="2973744" cy="1349143"/>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dirty="0">
              <a:solidFill>
                <a:schemeClr val="bg1"/>
              </a:solidFill>
            </a:endParaRPr>
          </a:p>
        </p:txBody>
      </p:sp>
      <p:sp>
        <p:nvSpPr>
          <p:cNvPr id="28" name="Rectángulo 27"/>
          <p:cNvSpPr/>
          <p:nvPr/>
        </p:nvSpPr>
        <p:spPr>
          <a:xfrm rot="20709063">
            <a:off x="7953083" y="3571824"/>
            <a:ext cx="1816555" cy="523220"/>
          </a:xfrm>
          <a:prstGeom prst="rect">
            <a:avLst/>
          </a:prstGeom>
        </p:spPr>
        <p:txBody>
          <a:bodyPr wrap="square">
            <a:spAutoFit/>
          </a:bodyPr>
          <a:lstStyle/>
          <a:p>
            <a:pPr algn="ctr"/>
            <a:r>
              <a:rPr lang="es-ES_tradnl" sz="2800" b="1" dirty="0" smtClean="0"/>
              <a:t>US $ 8.33</a:t>
            </a:r>
            <a:endParaRPr lang="en-US" sz="2800" b="1" dirty="0"/>
          </a:p>
        </p:txBody>
      </p:sp>
      <p:sp>
        <p:nvSpPr>
          <p:cNvPr id="29" name="Rectángulo 28"/>
          <p:cNvSpPr/>
          <p:nvPr/>
        </p:nvSpPr>
        <p:spPr>
          <a:xfrm>
            <a:off x="6658946" y="1648552"/>
            <a:ext cx="5272064" cy="923330"/>
          </a:xfrm>
          <a:prstGeom prst="rect">
            <a:avLst/>
          </a:prstGeom>
        </p:spPr>
        <p:txBody>
          <a:bodyPr wrap="square">
            <a:spAutoFit/>
          </a:bodyPr>
          <a:lstStyle/>
          <a:p>
            <a:pPr algn="ctr"/>
            <a:r>
              <a:rPr lang="es-ES_tradnl" b="1" dirty="0" smtClean="0"/>
              <a:t>Gasto Per Cápita en Salud </a:t>
            </a:r>
          </a:p>
          <a:p>
            <a:pPr algn="ctr"/>
            <a:r>
              <a:rPr lang="es-ES_tradnl" b="1" dirty="0" smtClean="0"/>
              <a:t>De la Campaña Comunitaria </a:t>
            </a:r>
          </a:p>
          <a:p>
            <a:pPr algn="ctr"/>
            <a:r>
              <a:rPr lang="es-ES_tradnl" b="1" dirty="0" smtClean="0"/>
              <a:t>de la Asociación</a:t>
            </a:r>
          </a:p>
        </p:txBody>
      </p:sp>
      <p:sp>
        <p:nvSpPr>
          <p:cNvPr id="30" name="Forma libre 29"/>
          <p:cNvSpPr/>
          <p:nvPr/>
        </p:nvSpPr>
        <p:spPr>
          <a:xfrm rot="1562372">
            <a:off x="5695627" y="3585146"/>
            <a:ext cx="2063501" cy="1789429"/>
          </a:xfrm>
          <a:custGeom>
            <a:avLst/>
            <a:gdLst>
              <a:gd name="connsiteX0" fmla="*/ 793820 w 2063501"/>
              <a:gd name="connsiteY0" fmla="*/ 1487978 h 1789429"/>
              <a:gd name="connsiteX1" fmla="*/ 1828800 w 2063501"/>
              <a:gd name="connsiteY1" fmla="*/ 975512 h 1789429"/>
              <a:gd name="connsiteX2" fmla="*/ 2059912 w 2063501"/>
              <a:gd name="connsiteY2" fmla="*/ 71160 h 1789429"/>
              <a:gd name="connsiteX3" fmla="*/ 2059912 w 2063501"/>
              <a:gd name="connsiteY3" fmla="*/ 71160 h 1789429"/>
              <a:gd name="connsiteX4" fmla="*/ 1959429 w 2063501"/>
              <a:gd name="connsiteY4" fmla="*/ 61112 h 1789429"/>
              <a:gd name="connsiteX5" fmla="*/ 1105319 w 2063501"/>
              <a:gd name="connsiteY5" fmla="*/ 925270 h 1789429"/>
              <a:gd name="connsiteX6" fmla="*/ 0 w 2063501"/>
              <a:gd name="connsiteY6" fmla="*/ 1789429 h 178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501" h="1789429">
                <a:moveTo>
                  <a:pt x="793820" y="1487978"/>
                </a:moveTo>
                <a:cubicBezTo>
                  <a:pt x="1205802" y="1349813"/>
                  <a:pt x="1617785" y="1211648"/>
                  <a:pt x="1828800" y="975512"/>
                </a:cubicBezTo>
                <a:cubicBezTo>
                  <a:pt x="2039815" y="739376"/>
                  <a:pt x="2059912" y="71160"/>
                  <a:pt x="2059912" y="71160"/>
                </a:cubicBezTo>
                <a:lnTo>
                  <a:pt x="2059912" y="71160"/>
                </a:lnTo>
                <a:cubicBezTo>
                  <a:pt x="2043165" y="69485"/>
                  <a:pt x="2118528" y="-81240"/>
                  <a:pt x="1959429" y="61112"/>
                </a:cubicBezTo>
                <a:cubicBezTo>
                  <a:pt x="1800330" y="203464"/>
                  <a:pt x="1431890" y="637217"/>
                  <a:pt x="1105319" y="925270"/>
                </a:cubicBezTo>
                <a:cubicBezTo>
                  <a:pt x="778748" y="1213323"/>
                  <a:pt x="61965" y="1737513"/>
                  <a:pt x="0" y="17894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ipse 26"/>
          <p:cNvSpPr/>
          <p:nvPr/>
        </p:nvSpPr>
        <p:spPr>
          <a:xfrm rot="20795805">
            <a:off x="7909917" y="4034796"/>
            <a:ext cx="253940" cy="241236"/>
          </a:xfrm>
          <a:prstGeom prst="ellipse">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09852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083752789"/>
              </p:ext>
            </p:extLst>
          </p:nvPr>
        </p:nvGraphicFramePr>
        <p:xfrm>
          <a:off x="560963" y="1712941"/>
          <a:ext cx="5363587" cy="4425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urón 5"/>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ángulo 6"/>
          <p:cNvSpPr/>
          <p:nvPr/>
        </p:nvSpPr>
        <p:spPr>
          <a:xfrm>
            <a:off x="725002" y="414664"/>
            <a:ext cx="2982791" cy="523220"/>
          </a:xfrm>
          <a:prstGeom prst="rect">
            <a:avLst/>
          </a:prstGeom>
        </p:spPr>
        <p:txBody>
          <a:bodyPr wrap="square">
            <a:spAutoFit/>
          </a:bodyPr>
          <a:lstStyle/>
          <a:p>
            <a:endParaRPr lang="en-US" sz="2800" b="1" dirty="0">
              <a:solidFill>
                <a:schemeClr val="bg1"/>
              </a:solidFill>
            </a:endParaRPr>
          </a:p>
        </p:txBody>
      </p:sp>
      <p:sp>
        <p:nvSpPr>
          <p:cNvPr id="8" name="Rectángulo 7"/>
          <p:cNvSpPr/>
          <p:nvPr/>
        </p:nvSpPr>
        <p:spPr>
          <a:xfrm>
            <a:off x="404447" y="414664"/>
            <a:ext cx="4386106" cy="523220"/>
          </a:xfrm>
          <a:prstGeom prst="rect">
            <a:avLst/>
          </a:prstGeom>
        </p:spPr>
        <p:txBody>
          <a:bodyPr wrap="square">
            <a:spAutoFit/>
          </a:bodyPr>
          <a:lstStyle/>
          <a:p>
            <a:r>
              <a:rPr lang="es-ES_tradnl" sz="2800" b="1" dirty="0" smtClean="0">
                <a:solidFill>
                  <a:schemeClr val="bg1"/>
                </a:solidFill>
              </a:rPr>
              <a:t>FORTALEZA INSTITUCIONAL</a:t>
            </a:r>
            <a:endParaRPr lang="en-US" sz="2800" b="1" dirty="0">
              <a:solidFill>
                <a:schemeClr val="bg1"/>
              </a:solidFill>
            </a:endParaRPr>
          </a:p>
        </p:txBody>
      </p:sp>
      <p:graphicFrame>
        <p:nvGraphicFramePr>
          <p:cNvPr id="9" name="Diagrama 8"/>
          <p:cNvGraphicFramePr/>
          <p:nvPr>
            <p:extLst>
              <p:ext uri="{D42A27DB-BD31-4B8C-83A1-F6EECF244321}">
                <p14:modId xmlns:p14="http://schemas.microsoft.com/office/powerpoint/2010/main" val="634214812"/>
              </p:ext>
            </p:extLst>
          </p:nvPr>
        </p:nvGraphicFramePr>
        <p:xfrm>
          <a:off x="5536572" y="1658191"/>
          <a:ext cx="5363587" cy="4425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48787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LINEAS DE ACCION</a:t>
            </a:r>
            <a:endParaRPr lang="en-US" dirty="0"/>
          </a:p>
        </p:txBody>
      </p:sp>
      <p:sp>
        <p:nvSpPr>
          <p:cNvPr id="3" name="Marcador de contenido 2"/>
          <p:cNvSpPr>
            <a:spLocks noGrp="1"/>
          </p:cNvSpPr>
          <p:nvPr>
            <p:ph idx="1"/>
          </p:nvPr>
        </p:nvSpPr>
        <p:spPr>
          <a:xfrm>
            <a:off x="2785285" y="5018299"/>
            <a:ext cx="10515600" cy="664956"/>
          </a:xfrm>
        </p:spPr>
        <p:txBody>
          <a:bodyPr/>
          <a:lstStyle/>
          <a:p>
            <a:pPr marL="914400" lvl="2" indent="0">
              <a:buNone/>
            </a:pPr>
            <a:r>
              <a:rPr lang="es-ES_tradnl" sz="1800" dirty="0" smtClean="0">
                <a:latin typeface="Arial Narrow" panose="020B0606020202030204" pitchFamily="34" charset="0"/>
              </a:rPr>
              <a:t>Implementar acciones </a:t>
            </a:r>
            <a:r>
              <a:rPr lang="es-ES_tradnl" sz="1800" dirty="0">
                <a:latin typeface="Arial Narrow" panose="020B0606020202030204" pitchFamily="34" charset="0"/>
              </a:rPr>
              <a:t>estrategias de los determinantes ambientales de la </a:t>
            </a:r>
            <a:endParaRPr lang="es-ES_tradnl" sz="1800" dirty="0" smtClean="0">
              <a:latin typeface="Arial Narrow" panose="020B0606020202030204" pitchFamily="34" charset="0"/>
            </a:endParaRPr>
          </a:p>
          <a:p>
            <a:pPr marL="914400" lvl="2" indent="0">
              <a:buNone/>
            </a:pPr>
            <a:r>
              <a:rPr lang="es-ES_tradnl" sz="1800" dirty="0" smtClean="0">
                <a:latin typeface="Arial Narrow" panose="020B0606020202030204" pitchFamily="34" charset="0"/>
              </a:rPr>
              <a:t>salud </a:t>
            </a:r>
            <a:r>
              <a:rPr lang="es-ES_tradnl" sz="1800" dirty="0">
                <a:latin typeface="Arial Narrow" panose="020B0606020202030204" pitchFamily="34" charset="0"/>
              </a:rPr>
              <a:t>relacionados con la contaminación del agua, de los suelos y de los alimentos.</a:t>
            </a:r>
            <a:endParaRPr lang="en-US" sz="1800" dirty="0">
              <a:latin typeface="Arial Narrow" panose="020B0606020202030204" pitchFamily="34" charset="0"/>
            </a:endParaRPr>
          </a:p>
          <a:p>
            <a:pPr marL="0" indent="0">
              <a:buNone/>
            </a:pPr>
            <a:endParaRPr lang="en-US" dirty="0"/>
          </a:p>
        </p:txBody>
      </p:sp>
      <p:cxnSp>
        <p:nvCxnSpPr>
          <p:cNvPr id="5" name="Conector recto de flecha 4"/>
          <p:cNvCxnSpPr/>
          <p:nvPr/>
        </p:nvCxnSpPr>
        <p:spPr>
          <a:xfrm flipV="1">
            <a:off x="994786" y="2010792"/>
            <a:ext cx="2622620" cy="2009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7" name="Elipse 6"/>
          <p:cNvSpPr/>
          <p:nvPr/>
        </p:nvSpPr>
        <p:spPr>
          <a:xfrm>
            <a:off x="652305" y="1835835"/>
            <a:ext cx="532562" cy="57576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ectángulo 7"/>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urón 8"/>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ángulo 9"/>
          <p:cNvSpPr/>
          <p:nvPr/>
        </p:nvSpPr>
        <p:spPr>
          <a:xfrm>
            <a:off x="725002" y="360388"/>
            <a:ext cx="3977627" cy="523220"/>
          </a:xfrm>
          <a:prstGeom prst="rect">
            <a:avLst/>
          </a:prstGeom>
        </p:spPr>
        <p:txBody>
          <a:bodyPr wrap="square">
            <a:spAutoFit/>
          </a:bodyPr>
          <a:lstStyle/>
          <a:p>
            <a:r>
              <a:rPr lang="es-ES_tradnl" sz="2800" b="1" dirty="0" smtClean="0">
                <a:solidFill>
                  <a:schemeClr val="bg1"/>
                </a:solidFill>
              </a:rPr>
              <a:t>LINEAS DE ACCION</a:t>
            </a:r>
            <a:endParaRPr lang="en-US" sz="2800" b="1" dirty="0">
              <a:solidFill>
                <a:schemeClr val="bg1"/>
              </a:solidFill>
            </a:endParaRPr>
          </a:p>
        </p:txBody>
      </p:sp>
      <p:sp>
        <p:nvSpPr>
          <p:cNvPr id="11" name="CuadroTexto 10"/>
          <p:cNvSpPr txBox="1"/>
          <p:nvPr/>
        </p:nvSpPr>
        <p:spPr>
          <a:xfrm>
            <a:off x="771110" y="1936858"/>
            <a:ext cx="756238" cy="400110"/>
          </a:xfrm>
          <a:prstGeom prst="rect">
            <a:avLst/>
          </a:prstGeom>
          <a:noFill/>
        </p:spPr>
        <p:txBody>
          <a:bodyPr wrap="square" rtlCol="0">
            <a:spAutoFit/>
          </a:bodyPr>
          <a:lstStyle/>
          <a:p>
            <a:r>
              <a:rPr lang="es-MX" sz="2000" b="1" dirty="0" smtClean="0">
                <a:solidFill>
                  <a:schemeClr val="accent5">
                    <a:lumMod val="50000"/>
                  </a:schemeClr>
                </a:solidFill>
                <a:latin typeface="Arial Narrow" panose="020B0606020202030204" pitchFamily="34" charset="0"/>
              </a:rPr>
              <a:t>1</a:t>
            </a:r>
            <a:endParaRPr lang="en-US" sz="2000" b="1" dirty="0">
              <a:solidFill>
                <a:schemeClr val="accent5">
                  <a:lumMod val="50000"/>
                </a:schemeClr>
              </a:solidFill>
              <a:latin typeface="Arial Narrow" panose="020B0606020202030204" pitchFamily="34" charset="0"/>
            </a:endParaRPr>
          </a:p>
        </p:txBody>
      </p:sp>
      <p:sp>
        <p:nvSpPr>
          <p:cNvPr id="12" name="Rectángulo 11"/>
          <p:cNvSpPr/>
          <p:nvPr/>
        </p:nvSpPr>
        <p:spPr>
          <a:xfrm>
            <a:off x="2777895" y="1822461"/>
            <a:ext cx="7842375" cy="369332"/>
          </a:xfrm>
          <a:prstGeom prst="rect">
            <a:avLst/>
          </a:prstGeom>
        </p:spPr>
        <p:txBody>
          <a:bodyPr wrap="square">
            <a:spAutoFit/>
          </a:bodyPr>
          <a:lstStyle/>
          <a:p>
            <a:pPr lvl="2"/>
            <a:r>
              <a:rPr lang="es-ES_tradnl" dirty="0">
                <a:latin typeface="Arial Narrow" panose="020B0606020202030204" pitchFamily="34" charset="0"/>
              </a:rPr>
              <a:t>Apoyar ampliación progresiva de la cobertura de </a:t>
            </a:r>
            <a:r>
              <a:rPr lang="es-ES_tradnl" dirty="0" smtClean="0">
                <a:latin typeface="Arial Narrow" panose="020B0606020202030204" pitchFamily="34" charset="0"/>
              </a:rPr>
              <a:t>salud</a:t>
            </a:r>
            <a:endParaRPr lang="en-US" dirty="0">
              <a:latin typeface="Arial Narrow" panose="020B0606020202030204" pitchFamily="34" charset="0"/>
            </a:endParaRPr>
          </a:p>
        </p:txBody>
      </p:sp>
      <p:cxnSp>
        <p:nvCxnSpPr>
          <p:cNvPr id="13" name="Conector recto de flecha 12"/>
          <p:cNvCxnSpPr/>
          <p:nvPr/>
        </p:nvCxnSpPr>
        <p:spPr>
          <a:xfrm flipV="1">
            <a:off x="960167" y="2912105"/>
            <a:ext cx="1121699" cy="2495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4" name="Elipse 13"/>
          <p:cNvSpPr/>
          <p:nvPr/>
        </p:nvSpPr>
        <p:spPr>
          <a:xfrm>
            <a:off x="645974" y="2641554"/>
            <a:ext cx="532562" cy="57576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CuadroTexto 14"/>
          <p:cNvSpPr txBox="1"/>
          <p:nvPr/>
        </p:nvSpPr>
        <p:spPr>
          <a:xfrm>
            <a:off x="764779" y="2742577"/>
            <a:ext cx="756238" cy="400110"/>
          </a:xfrm>
          <a:prstGeom prst="rect">
            <a:avLst/>
          </a:prstGeom>
          <a:noFill/>
        </p:spPr>
        <p:txBody>
          <a:bodyPr wrap="square" rtlCol="0">
            <a:spAutoFit/>
          </a:bodyPr>
          <a:lstStyle/>
          <a:p>
            <a:r>
              <a:rPr lang="es-MX" sz="2000" b="1" dirty="0" smtClean="0">
                <a:solidFill>
                  <a:schemeClr val="accent5">
                    <a:lumMod val="50000"/>
                  </a:schemeClr>
                </a:solidFill>
                <a:latin typeface="Arial Narrow" panose="020B0606020202030204" pitchFamily="34" charset="0"/>
              </a:rPr>
              <a:t>2</a:t>
            </a:r>
            <a:endParaRPr lang="en-US" sz="2000" b="1" dirty="0">
              <a:solidFill>
                <a:schemeClr val="accent5">
                  <a:lumMod val="50000"/>
                </a:schemeClr>
              </a:solidFill>
              <a:latin typeface="Arial Narrow" panose="020B0606020202030204" pitchFamily="34" charset="0"/>
            </a:endParaRPr>
          </a:p>
        </p:txBody>
      </p:sp>
      <p:sp>
        <p:nvSpPr>
          <p:cNvPr id="16" name="Rectángulo 15"/>
          <p:cNvSpPr/>
          <p:nvPr/>
        </p:nvSpPr>
        <p:spPr>
          <a:xfrm>
            <a:off x="1291479" y="2564315"/>
            <a:ext cx="9478296" cy="646331"/>
          </a:xfrm>
          <a:prstGeom prst="rect">
            <a:avLst/>
          </a:prstGeom>
        </p:spPr>
        <p:txBody>
          <a:bodyPr wrap="square">
            <a:spAutoFit/>
          </a:bodyPr>
          <a:lstStyle/>
          <a:p>
            <a:pPr lvl="2"/>
            <a:r>
              <a:rPr lang="es-ES_tradnl" dirty="0">
                <a:latin typeface="Arial Narrow" panose="020B0606020202030204" pitchFamily="34" charset="0"/>
              </a:rPr>
              <a:t>Apoyar las acciones de salud pública para reducir la morbimortalidad de la persona en el curso de vida, en función del perfil epidemiológico del país.</a:t>
            </a:r>
            <a:endParaRPr lang="en-US" dirty="0">
              <a:latin typeface="Arial Narrow" panose="020B0606020202030204" pitchFamily="34" charset="0"/>
            </a:endParaRPr>
          </a:p>
        </p:txBody>
      </p:sp>
      <p:sp>
        <p:nvSpPr>
          <p:cNvPr id="20" name="Elipse 19"/>
          <p:cNvSpPr/>
          <p:nvPr/>
        </p:nvSpPr>
        <p:spPr>
          <a:xfrm>
            <a:off x="645974" y="3557649"/>
            <a:ext cx="532562" cy="57576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1" name="CuadroTexto 20"/>
          <p:cNvSpPr txBox="1"/>
          <p:nvPr/>
        </p:nvSpPr>
        <p:spPr>
          <a:xfrm>
            <a:off x="764779" y="3658672"/>
            <a:ext cx="756238" cy="400110"/>
          </a:xfrm>
          <a:prstGeom prst="rect">
            <a:avLst/>
          </a:prstGeom>
          <a:noFill/>
        </p:spPr>
        <p:txBody>
          <a:bodyPr wrap="square" rtlCol="0">
            <a:spAutoFit/>
          </a:bodyPr>
          <a:lstStyle/>
          <a:p>
            <a:r>
              <a:rPr lang="es-MX" sz="2000" b="1" dirty="0" smtClean="0">
                <a:solidFill>
                  <a:schemeClr val="accent5">
                    <a:lumMod val="50000"/>
                  </a:schemeClr>
                </a:solidFill>
                <a:latin typeface="Arial Narrow" panose="020B0606020202030204" pitchFamily="34" charset="0"/>
              </a:rPr>
              <a:t>3</a:t>
            </a:r>
            <a:endParaRPr lang="en-US" sz="2000" b="1" dirty="0">
              <a:solidFill>
                <a:schemeClr val="accent5">
                  <a:lumMod val="50000"/>
                </a:schemeClr>
              </a:solidFill>
              <a:latin typeface="Arial Narrow" panose="020B0606020202030204" pitchFamily="34" charset="0"/>
            </a:endParaRPr>
          </a:p>
        </p:txBody>
      </p:sp>
      <p:sp>
        <p:nvSpPr>
          <p:cNvPr id="22" name="Rectángulo 21"/>
          <p:cNvSpPr/>
          <p:nvPr/>
        </p:nvSpPr>
        <p:spPr>
          <a:xfrm>
            <a:off x="2479504" y="3412451"/>
            <a:ext cx="8439155" cy="646331"/>
          </a:xfrm>
          <a:prstGeom prst="rect">
            <a:avLst/>
          </a:prstGeom>
        </p:spPr>
        <p:txBody>
          <a:bodyPr wrap="square">
            <a:spAutoFit/>
          </a:bodyPr>
          <a:lstStyle/>
          <a:p>
            <a:pPr lvl="2"/>
            <a:r>
              <a:rPr lang="es-ES_tradnl" dirty="0">
                <a:latin typeface="Arial Narrow" panose="020B0606020202030204" pitchFamily="34" charset="0"/>
              </a:rPr>
              <a:t>Fortalecer la atención diferenciada para las personas con discapacidad y personas adultas mayores.</a:t>
            </a:r>
            <a:endParaRPr lang="en-US" dirty="0">
              <a:latin typeface="Arial Narrow" panose="020B0606020202030204" pitchFamily="34" charset="0"/>
            </a:endParaRPr>
          </a:p>
        </p:txBody>
      </p:sp>
      <p:cxnSp>
        <p:nvCxnSpPr>
          <p:cNvPr id="23" name="Conector recto de flecha 22"/>
          <p:cNvCxnSpPr/>
          <p:nvPr/>
        </p:nvCxnSpPr>
        <p:spPr>
          <a:xfrm flipV="1">
            <a:off x="1142898" y="3832442"/>
            <a:ext cx="2032381" cy="52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5" name="Elipse 24"/>
          <p:cNvSpPr/>
          <p:nvPr/>
        </p:nvSpPr>
        <p:spPr>
          <a:xfrm>
            <a:off x="640112" y="4389267"/>
            <a:ext cx="532562" cy="57576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 name="CuadroTexto 25"/>
          <p:cNvSpPr txBox="1"/>
          <p:nvPr/>
        </p:nvSpPr>
        <p:spPr>
          <a:xfrm>
            <a:off x="758917" y="4490290"/>
            <a:ext cx="756238" cy="400110"/>
          </a:xfrm>
          <a:prstGeom prst="rect">
            <a:avLst/>
          </a:prstGeom>
          <a:noFill/>
        </p:spPr>
        <p:txBody>
          <a:bodyPr wrap="square" rtlCol="0">
            <a:spAutoFit/>
          </a:bodyPr>
          <a:lstStyle/>
          <a:p>
            <a:r>
              <a:rPr lang="es-MX" sz="2000" b="1" dirty="0" smtClean="0">
                <a:solidFill>
                  <a:schemeClr val="accent5">
                    <a:lumMod val="50000"/>
                  </a:schemeClr>
                </a:solidFill>
                <a:latin typeface="Arial Narrow" panose="020B0606020202030204" pitchFamily="34" charset="0"/>
              </a:rPr>
              <a:t>4</a:t>
            </a:r>
            <a:endParaRPr lang="en-US" sz="2000" b="1" dirty="0">
              <a:solidFill>
                <a:schemeClr val="accent5">
                  <a:lumMod val="50000"/>
                </a:schemeClr>
              </a:solidFill>
              <a:latin typeface="Arial Narrow" panose="020B0606020202030204" pitchFamily="34" charset="0"/>
            </a:endParaRPr>
          </a:p>
        </p:txBody>
      </p:sp>
      <p:sp>
        <p:nvSpPr>
          <p:cNvPr id="27" name="Rectángulo 26"/>
          <p:cNvSpPr/>
          <p:nvPr/>
        </p:nvSpPr>
        <p:spPr>
          <a:xfrm>
            <a:off x="1291479" y="4287844"/>
            <a:ext cx="9728632" cy="646331"/>
          </a:xfrm>
          <a:prstGeom prst="rect">
            <a:avLst/>
          </a:prstGeom>
        </p:spPr>
        <p:txBody>
          <a:bodyPr wrap="square">
            <a:spAutoFit/>
          </a:bodyPr>
          <a:lstStyle/>
          <a:p>
            <a:pPr lvl="2"/>
            <a:r>
              <a:rPr lang="es-ES_tradnl" dirty="0">
                <a:latin typeface="Arial Narrow" panose="020B0606020202030204" pitchFamily="34" charset="0"/>
              </a:rPr>
              <a:t>Brindar atención médica a los ciudadanos de origen guatemalteco y hondureño que estén residiendo en las zonas de ejecución del </a:t>
            </a:r>
            <a:r>
              <a:rPr lang="es-ES_tradnl" dirty="0" smtClean="0">
                <a:latin typeface="Arial Narrow" panose="020B0606020202030204" pitchFamily="34" charset="0"/>
              </a:rPr>
              <a:t>proyecto</a:t>
            </a:r>
            <a:endParaRPr lang="en-US" dirty="0">
              <a:latin typeface="Arial Narrow" panose="020B0606020202030204" pitchFamily="34" charset="0"/>
            </a:endParaRPr>
          </a:p>
        </p:txBody>
      </p:sp>
      <p:cxnSp>
        <p:nvCxnSpPr>
          <p:cNvPr id="28" name="Conector recto de flecha 27"/>
          <p:cNvCxnSpPr/>
          <p:nvPr/>
        </p:nvCxnSpPr>
        <p:spPr>
          <a:xfrm>
            <a:off x="1166064" y="4669311"/>
            <a:ext cx="901314" cy="78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1" name="Conector recto de flecha 30"/>
          <p:cNvCxnSpPr/>
          <p:nvPr/>
        </p:nvCxnSpPr>
        <p:spPr>
          <a:xfrm flipV="1">
            <a:off x="1018231" y="5357079"/>
            <a:ext cx="2622620" cy="2009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2" name="Elipse 31"/>
          <p:cNvSpPr/>
          <p:nvPr/>
        </p:nvSpPr>
        <p:spPr>
          <a:xfrm>
            <a:off x="675750" y="5182122"/>
            <a:ext cx="532562" cy="57576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3" name="CuadroTexto 32"/>
          <p:cNvSpPr txBox="1"/>
          <p:nvPr/>
        </p:nvSpPr>
        <p:spPr>
          <a:xfrm>
            <a:off x="794555" y="5283145"/>
            <a:ext cx="756238" cy="400110"/>
          </a:xfrm>
          <a:prstGeom prst="rect">
            <a:avLst/>
          </a:prstGeom>
          <a:noFill/>
        </p:spPr>
        <p:txBody>
          <a:bodyPr wrap="square" rtlCol="0">
            <a:spAutoFit/>
          </a:bodyPr>
          <a:lstStyle/>
          <a:p>
            <a:r>
              <a:rPr lang="es-MX" sz="2000" b="1" dirty="0" smtClean="0">
                <a:solidFill>
                  <a:schemeClr val="accent5">
                    <a:lumMod val="50000"/>
                  </a:schemeClr>
                </a:solidFill>
                <a:latin typeface="Arial Narrow" panose="020B0606020202030204" pitchFamily="34" charset="0"/>
              </a:rPr>
              <a:t>5</a:t>
            </a:r>
            <a:endParaRPr lang="en-US" sz="2000" b="1" dirty="0">
              <a:solidFill>
                <a:schemeClr val="accent5">
                  <a:lumMod val="50000"/>
                </a:schemeClr>
              </a:solidFill>
              <a:latin typeface="Arial Narrow" panose="020B0606020202030204" pitchFamily="34" charset="0"/>
            </a:endParaRPr>
          </a:p>
        </p:txBody>
      </p:sp>
      <p:sp>
        <p:nvSpPr>
          <p:cNvPr id="34" name="Rectángulo 33"/>
          <p:cNvSpPr/>
          <p:nvPr/>
        </p:nvSpPr>
        <p:spPr>
          <a:xfrm>
            <a:off x="1331117" y="5757189"/>
            <a:ext cx="10134051" cy="646331"/>
          </a:xfrm>
          <a:prstGeom prst="rect">
            <a:avLst/>
          </a:prstGeom>
        </p:spPr>
        <p:txBody>
          <a:bodyPr wrap="square">
            <a:spAutoFit/>
          </a:bodyPr>
          <a:lstStyle/>
          <a:p>
            <a:pPr lvl="2"/>
            <a:r>
              <a:rPr lang="es-ES_tradnl" dirty="0">
                <a:latin typeface="Arial Narrow" panose="020B0606020202030204" pitchFamily="34" charset="0"/>
              </a:rPr>
              <a:t>Apoyar el sistema de atención para pacientes con enfermedades </a:t>
            </a:r>
            <a:r>
              <a:rPr lang="es-ES_tradnl" dirty="0" smtClean="0">
                <a:latin typeface="Arial Narrow" panose="020B0606020202030204" pitchFamily="34" charset="0"/>
              </a:rPr>
              <a:t>crónico-degenerativas, </a:t>
            </a:r>
            <a:r>
              <a:rPr lang="es-ES_tradnl" dirty="0">
                <a:latin typeface="Arial Narrow" panose="020B0606020202030204" pitchFamily="34" charset="0"/>
              </a:rPr>
              <a:t>remitiéndolos al sistema de salud pública.</a:t>
            </a:r>
            <a:endParaRPr lang="en-US" dirty="0">
              <a:latin typeface="Arial Narrow" panose="020B0606020202030204" pitchFamily="34" charset="0"/>
            </a:endParaRPr>
          </a:p>
        </p:txBody>
      </p:sp>
      <p:cxnSp>
        <p:nvCxnSpPr>
          <p:cNvPr id="35" name="Conector recto de flecha 34"/>
          <p:cNvCxnSpPr/>
          <p:nvPr/>
        </p:nvCxnSpPr>
        <p:spPr>
          <a:xfrm flipV="1">
            <a:off x="994786" y="6111081"/>
            <a:ext cx="1245996" cy="1210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6" name="Elipse 35"/>
          <p:cNvSpPr/>
          <p:nvPr/>
        </p:nvSpPr>
        <p:spPr>
          <a:xfrm>
            <a:off x="652305" y="5928133"/>
            <a:ext cx="532562" cy="57576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7" name="CuadroTexto 36"/>
          <p:cNvSpPr txBox="1"/>
          <p:nvPr/>
        </p:nvSpPr>
        <p:spPr>
          <a:xfrm>
            <a:off x="771110" y="6029156"/>
            <a:ext cx="756238" cy="400110"/>
          </a:xfrm>
          <a:prstGeom prst="rect">
            <a:avLst/>
          </a:prstGeom>
          <a:noFill/>
        </p:spPr>
        <p:txBody>
          <a:bodyPr wrap="square" rtlCol="0">
            <a:spAutoFit/>
          </a:bodyPr>
          <a:lstStyle/>
          <a:p>
            <a:r>
              <a:rPr lang="es-MX" sz="2000" b="1" dirty="0" smtClean="0">
                <a:solidFill>
                  <a:schemeClr val="accent5">
                    <a:lumMod val="50000"/>
                  </a:schemeClr>
                </a:solidFill>
                <a:latin typeface="Arial Narrow" panose="020B0606020202030204" pitchFamily="34" charset="0"/>
              </a:rPr>
              <a:t>6</a:t>
            </a:r>
            <a:endParaRPr lang="en-US" sz="2000" b="1" dirty="0">
              <a:solidFill>
                <a:schemeClr val="accent5">
                  <a:lumMod val="50000"/>
                </a:schemeClr>
              </a:solidFill>
              <a:latin typeface="Arial Narrow" panose="020B0606020202030204" pitchFamily="34" charset="0"/>
            </a:endParaRPr>
          </a:p>
        </p:txBody>
      </p:sp>
    </p:spTree>
    <p:extLst>
      <p:ext uri="{BB962C8B-B14F-4D97-AF65-F5344CB8AC3E}">
        <p14:creationId xmlns:p14="http://schemas.microsoft.com/office/powerpoint/2010/main" val="389407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7194" y="5723556"/>
            <a:ext cx="4035251" cy="573857"/>
          </a:xfrm>
        </p:spPr>
        <p:txBody>
          <a:bodyPr numCol="1">
            <a:noAutofit/>
          </a:bodyPr>
          <a:lstStyle/>
          <a:p>
            <a:endParaRPr lang="en-US" sz="1200" dirty="0"/>
          </a:p>
          <a:p>
            <a:endParaRPr lang="en-US" sz="1200" dirty="0"/>
          </a:p>
        </p:txBody>
      </p:sp>
      <p:sp>
        <p:nvSpPr>
          <p:cNvPr id="5" name="Marcador de contenido 2"/>
          <p:cNvSpPr txBox="1">
            <a:spLocks/>
          </p:cNvSpPr>
          <p:nvPr/>
        </p:nvSpPr>
        <p:spPr>
          <a:xfrm>
            <a:off x="6553200" y="1825625"/>
            <a:ext cx="4800600" cy="3432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Rectángulo 5"/>
          <p:cNvSpPr/>
          <p:nvPr/>
        </p:nvSpPr>
        <p:spPr>
          <a:xfrm rot="10800000">
            <a:off x="2038350" y="-152401"/>
            <a:ext cx="4229100" cy="1524001"/>
          </a:xfrm>
          <a:prstGeom prst="rect">
            <a:avLst/>
          </a:prstGeom>
          <a:solidFill>
            <a:srgbClr val="4C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urón 6"/>
          <p:cNvSpPr/>
          <p:nvPr/>
        </p:nvSpPr>
        <p:spPr>
          <a:xfrm rot="10800000">
            <a:off x="-1225054" y="-1"/>
            <a:ext cx="7149604" cy="135255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ángulo 7"/>
          <p:cNvSpPr/>
          <p:nvPr/>
        </p:nvSpPr>
        <p:spPr>
          <a:xfrm>
            <a:off x="584818" y="427149"/>
            <a:ext cx="3977627" cy="646331"/>
          </a:xfrm>
          <a:prstGeom prst="rect">
            <a:avLst/>
          </a:prstGeom>
        </p:spPr>
        <p:txBody>
          <a:bodyPr wrap="square">
            <a:spAutoFit/>
          </a:bodyPr>
          <a:lstStyle/>
          <a:p>
            <a:r>
              <a:rPr lang="es-ES_tradnl" b="1" dirty="0" smtClean="0">
                <a:solidFill>
                  <a:schemeClr val="bg1"/>
                </a:solidFill>
              </a:rPr>
              <a:t>CAMPAÑA COMUNITARIA DE SALUD</a:t>
            </a:r>
          </a:p>
          <a:p>
            <a:r>
              <a:rPr lang="es-ES_tradnl" b="1" dirty="0" smtClean="0">
                <a:solidFill>
                  <a:schemeClr val="bg1"/>
                </a:solidFill>
              </a:rPr>
              <a:t>¿EN QUÉ CONSISTE?</a:t>
            </a:r>
            <a:endParaRPr lang="en-US" b="1" dirty="0">
              <a:solidFill>
                <a:schemeClr val="bg1"/>
              </a:solidFill>
            </a:endParaRPr>
          </a:p>
        </p:txBody>
      </p:sp>
      <p:sp>
        <p:nvSpPr>
          <p:cNvPr id="10" name="Rectángulo redondeado 9"/>
          <p:cNvSpPr/>
          <p:nvPr/>
        </p:nvSpPr>
        <p:spPr>
          <a:xfrm>
            <a:off x="894303" y="2049864"/>
            <a:ext cx="2381460" cy="90435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1200" dirty="0" smtClean="0">
                <a:latin typeface="Arial Narrow" panose="020B0606020202030204" pitchFamily="34" charset="0"/>
              </a:rPr>
              <a:t>Coordinación con líderes locales, religiosos y municipales</a:t>
            </a:r>
            <a:endParaRPr lang="en-US" sz="1200" dirty="0">
              <a:latin typeface="Arial Narrow" panose="020B0606020202030204" pitchFamily="34" charset="0"/>
            </a:endParaRPr>
          </a:p>
        </p:txBody>
      </p:sp>
      <p:sp>
        <p:nvSpPr>
          <p:cNvPr id="12" name="Arco de bloque 11"/>
          <p:cNvSpPr/>
          <p:nvPr/>
        </p:nvSpPr>
        <p:spPr>
          <a:xfrm rot="5400000">
            <a:off x="2332510" y="2281224"/>
            <a:ext cx="2150347" cy="1725730"/>
          </a:xfrm>
          <a:prstGeom prst="blockArc">
            <a:avLst>
              <a:gd name="adj1" fmla="val 10800000"/>
              <a:gd name="adj2" fmla="val 16133396"/>
              <a:gd name="adj3" fmla="val 44594"/>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13" name="Rectángulo redondeado 12"/>
          <p:cNvSpPr/>
          <p:nvPr/>
        </p:nvSpPr>
        <p:spPr>
          <a:xfrm>
            <a:off x="3528399" y="3236591"/>
            <a:ext cx="2381460" cy="90435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s-MX" sz="1200" dirty="0">
                <a:latin typeface="Arial Narrow" panose="020B0606020202030204" pitchFamily="34" charset="0"/>
              </a:rPr>
              <a:t>Jornada diurna de atención médica gratuita a nivel de </a:t>
            </a:r>
            <a:r>
              <a:rPr lang="es-MX" sz="1200" dirty="0" smtClean="0">
                <a:latin typeface="Arial Narrow" panose="020B0606020202030204" pitchFamily="34" charset="0"/>
              </a:rPr>
              <a:t>comunidades en diferentes municipios </a:t>
            </a:r>
            <a:endParaRPr lang="en-US" sz="1200" dirty="0">
              <a:latin typeface="Arial Narrow" panose="020B0606020202030204" pitchFamily="34" charset="0"/>
            </a:endParaRPr>
          </a:p>
        </p:txBody>
      </p:sp>
      <p:sp>
        <p:nvSpPr>
          <p:cNvPr id="14" name="Arco de bloque 13"/>
          <p:cNvSpPr/>
          <p:nvPr/>
        </p:nvSpPr>
        <p:spPr>
          <a:xfrm rot="16200000">
            <a:off x="4834686" y="3356398"/>
            <a:ext cx="2150347" cy="1725730"/>
          </a:xfrm>
          <a:prstGeom prst="blockArc">
            <a:avLst>
              <a:gd name="adj1" fmla="val 10800000"/>
              <a:gd name="adj2" fmla="val 16133396"/>
              <a:gd name="adj3" fmla="val 44594"/>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15" name="Rectángulo redondeado 14"/>
          <p:cNvSpPr/>
          <p:nvPr/>
        </p:nvSpPr>
        <p:spPr>
          <a:xfrm>
            <a:off x="6019732" y="4468081"/>
            <a:ext cx="2381460" cy="90435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s-MX" sz="1200" dirty="0">
                <a:latin typeface="Arial Narrow" panose="020B0606020202030204" pitchFamily="34" charset="0"/>
              </a:rPr>
              <a:t>Prescripción farmacológica y entrega de medicamentos gratuitos</a:t>
            </a:r>
            <a:endParaRPr lang="en-US" sz="1200" dirty="0">
              <a:latin typeface="Arial Narrow" panose="020B0606020202030204" pitchFamily="34" charset="0"/>
            </a:endParaRPr>
          </a:p>
        </p:txBody>
      </p:sp>
      <p:sp>
        <p:nvSpPr>
          <p:cNvPr id="16" name="Arco de bloque 15"/>
          <p:cNvSpPr/>
          <p:nvPr/>
        </p:nvSpPr>
        <p:spPr>
          <a:xfrm rot="10970811">
            <a:off x="7395218" y="3513118"/>
            <a:ext cx="2150347" cy="1711505"/>
          </a:xfrm>
          <a:prstGeom prst="blockArc">
            <a:avLst>
              <a:gd name="adj1" fmla="val 10631878"/>
              <a:gd name="adj2" fmla="val 15733792"/>
              <a:gd name="adj3" fmla="val 4202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17" name="Rectángulo redondeado 16"/>
          <p:cNvSpPr/>
          <p:nvPr/>
        </p:nvSpPr>
        <p:spPr>
          <a:xfrm>
            <a:off x="8743656" y="3314912"/>
            <a:ext cx="2381460" cy="90435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1200" dirty="0">
                <a:latin typeface="Arial Narrow" panose="020B0606020202030204" pitchFamily="34" charset="0"/>
              </a:rPr>
              <a:t>Consejería psicológica </a:t>
            </a:r>
          </a:p>
          <a:p>
            <a:pPr algn="ctr"/>
            <a:r>
              <a:rPr lang="es-MX" sz="1200" dirty="0" smtClean="0">
                <a:latin typeface="Arial Narrow" panose="020B0606020202030204" pitchFamily="34" charset="0"/>
              </a:rPr>
              <a:t>y/o </a:t>
            </a:r>
            <a:r>
              <a:rPr lang="es-MX" sz="1200" dirty="0">
                <a:latin typeface="Arial Narrow" panose="020B0606020202030204" pitchFamily="34" charset="0"/>
              </a:rPr>
              <a:t>espiritual</a:t>
            </a:r>
            <a:endParaRPr lang="en-US" sz="1200" dirty="0">
              <a:latin typeface="Arial Narrow" panose="020B0606020202030204" pitchFamily="34" charset="0"/>
            </a:endParaRPr>
          </a:p>
        </p:txBody>
      </p:sp>
      <p:sp>
        <p:nvSpPr>
          <p:cNvPr id="18" name="Arco de bloque 17"/>
          <p:cNvSpPr/>
          <p:nvPr/>
        </p:nvSpPr>
        <p:spPr>
          <a:xfrm rot="5400000">
            <a:off x="7655415" y="2407503"/>
            <a:ext cx="2150347" cy="1658176"/>
          </a:xfrm>
          <a:prstGeom prst="blockArc">
            <a:avLst>
              <a:gd name="adj1" fmla="val 10761670"/>
              <a:gd name="adj2" fmla="val 16170515"/>
              <a:gd name="adj3" fmla="val 3777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19" name="Rectángulo redondeado 18"/>
          <p:cNvSpPr/>
          <p:nvPr/>
        </p:nvSpPr>
        <p:spPr>
          <a:xfrm>
            <a:off x="6267450" y="2001031"/>
            <a:ext cx="2381460" cy="90435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s-MX" sz="1200" dirty="0">
                <a:latin typeface="Arial Narrow" panose="020B0606020202030204" pitchFamily="34" charset="0"/>
              </a:rPr>
              <a:t>Charlas profilácticas y educativas</a:t>
            </a:r>
            <a:endParaRPr lang="en-US" sz="1200" dirty="0">
              <a:latin typeface="Arial Narrow" panose="020B0606020202030204" pitchFamily="34" charset="0"/>
            </a:endParaRPr>
          </a:p>
        </p:txBody>
      </p:sp>
      <p:sp>
        <p:nvSpPr>
          <p:cNvPr id="20" name="Flecha derecha 19"/>
          <p:cNvSpPr/>
          <p:nvPr/>
        </p:nvSpPr>
        <p:spPr>
          <a:xfrm rot="16200000">
            <a:off x="7379219" y="1414474"/>
            <a:ext cx="425486" cy="619076"/>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1" name="Rectángulo redondeado 20"/>
          <p:cNvSpPr/>
          <p:nvPr/>
        </p:nvSpPr>
        <p:spPr>
          <a:xfrm>
            <a:off x="6560702" y="441485"/>
            <a:ext cx="3280936" cy="99685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s-SV" sz="1200" dirty="0">
                <a:latin typeface="Arial Narrow" panose="020B0606020202030204" pitchFamily="34" charset="0"/>
              </a:rPr>
              <a:t>Identificación y apoyo a un proyecto productivo (si las condiciones de la comunidad, recursos y el tiempo los permiten).</a:t>
            </a:r>
            <a:endParaRPr lang="en-US" sz="1200" dirty="0">
              <a:latin typeface="Arial Narrow" panose="020B0606020202030204" pitchFamily="34" charset="0"/>
            </a:endParaRPr>
          </a:p>
        </p:txBody>
      </p:sp>
      <p:sp>
        <p:nvSpPr>
          <p:cNvPr id="23" name="Flecha derecha 22"/>
          <p:cNvSpPr/>
          <p:nvPr/>
        </p:nvSpPr>
        <p:spPr>
          <a:xfrm>
            <a:off x="370244" y="2198206"/>
            <a:ext cx="429148" cy="56509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4" name="Imagen 23"/>
          <p:cNvPicPr>
            <a:picLocks noChangeAspect="1"/>
          </p:cNvPicPr>
          <p:nvPr/>
        </p:nvPicPr>
        <p:blipFill rotWithShape="1">
          <a:blip r:embed="rId2"/>
          <a:srcRect l="21264" t="38388" r="65385" b="37436"/>
          <a:stretch/>
        </p:blipFill>
        <p:spPr>
          <a:xfrm>
            <a:off x="1166731" y="3144089"/>
            <a:ext cx="1914019" cy="1834870"/>
          </a:xfrm>
          <a:prstGeom prst="rect">
            <a:avLst/>
          </a:prstGeom>
        </p:spPr>
      </p:pic>
      <p:pic>
        <p:nvPicPr>
          <p:cNvPr id="25" name="Imagen 24"/>
          <p:cNvPicPr>
            <a:picLocks noChangeAspect="1"/>
          </p:cNvPicPr>
          <p:nvPr/>
        </p:nvPicPr>
        <p:blipFill rotWithShape="1">
          <a:blip r:embed="rId3"/>
          <a:srcRect l="18167" t="40356" r="64276" b="38889"/>
          <a:stretch/>
        </p:blipFill>
        <p:spPr>
          <a:xfrm>
            <a:off x="6823875" y="3177528"/>
            <a:ext cx="1329451" cy="883996"/>
          </a:xfrm>
          <a:prstGeom prst="rect">
            <a:avLst/>
          </a:prstGeom>
        </p:spPr>
      </p:pic>
      <p:cxnSp>
        <p:nvCxnSpPr>
          <p:cNvPr id="27" name="Conector recto 26"/>
          <p:cNvCxnSpPr/>
          <p:nvPr/>
        </p:nvCxnSpPr>
        <p:spPr>
          <a:xfrm>
            <a:off x="0" y="6297413"/>
            <a:ext cx="12192000" cy="0"/>
          </a:xfrm>
          <a:prstGeom prst="line">
            <a:avLst/>
          </a:prstGeom>
          <a:ln w="57150">
            <a:solidFill>
              <a:srgbClr val="4CE4E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054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2105</Words>
  <Application>Microsoft Office PowerPoint</Application>
  <PresentationFormat>Panorámica</PresentationFormat>
  <Paragraphs>220</Paragraphs>
  <Slides>16</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Arial Narrow</vt:lpstr>
      <vt:lpstr>Calibri</vt:lpstr>
      <vt:lpstr>Calibri Light</vt:lpstr>
      <vt:lpstr>Tema de Office</vt:lpstr>
      <vt:lpstr>Servicios Médicos y Suministros Farmacéuticos para                        Campañas Comunitarias de Salud en El Salvador</vt:lpstr>
      <vt:lpstr>GENERALIDADES DEL PROJECTO</vt:lpstr>
      <vt:lpstr>OBJETIVO GENERAL</vt:lpstr>
      <vt:lpstr>GENERALIDADES DEL PROYECTO</vt:lpstr>
      <vt:lpstr>DESCRIPCION DEL PROYECTO</vt:lpstr>
      <vt:lpstr>JUSTIFICACIÓN</vt:lpstr>
      <vt:lpstr>Presentación de PowerPoint</vt:lpstr>
      <vt:lpstr>LINEAS DE ACCION</vt:lpstr>
      <vt:lpstr>Presentación de PowerPoint</vt:lpstr>
      <vt:lpstr>OBJETIVO ESPECIFICO</vt:lpstr>
      <vt:lpstr>METAS</vt:lpstr>
      <vt:lpstr>ACTIVIDADES</vt:lpstr>
      <vt:lpstr>RECURSOS Combustible:</vt:lpstr>
      <vt:lpstr>CRONOGRAMA</vt:lpstr>
      <vt:lpstr>CRONOGRAMA</vt:lpstr>
      <vt:lpstr>IMPLEMENTADORA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HP</cp:lastModifiedBy>
  <cp:revision>116</cp:revision>
  <cp:lastPrinted>2019-02-25T22:08:34Z</cp:lastPrinted>
  <dcterms:created xsi:type="dcterms:W3CDTF">2018-10-29T16:12:49Z</dcterms:created>
  <dcterms:modified xsi:type="dcterms:W3CDTF">2019-02-25T22:32:43Z</dcterms:modified>
</cp:coreProperties>
</file>