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76" r:id="rId7"/>
    <p:sldId id="271" r:id="rId8"/>
    <p:sldId id="291" r:id="rId9"/>
    <p:sldId id="293" r:id="rId10"/>
    <p:sldId id="274" r:id="rId11"/>
    <p:sldId id="292" r:id="rId12"/>
    <p:sldId id="283" r:id="rId13"/>
    <p:sldId id="287" r:id="rId14"/>
    <p:sldId id="286" r:id="rId15"/>
    <p:sldId id="288" r:id="rId16"/>
    <p:sldId id="289" r:id="rId17"/>
    <p:sldId id="285" r:id="rId18"/>
    <p:sldId id="290" r:id="rId19"/>
    <p:sldId id="284" r:id="rId20"/>
    <p:sldId id="281" r:id="rId21"/>
    <p:sldId id="299" r:id="rId22"/>
    <p:sldId id="294" r:id="rId23"/>
    <p:sldId id="295" r:id="rId24"/>
    <p:sldId id="296" r:id="rId25"/>
    <p:sldId id="297" r:id="rId26"/>
    <p:sldId id="298" r:id="rId27"/>
    <p:sldId id="282" r:id="rId2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3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25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20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166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491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0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14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428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321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589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944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860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396A-74A7-4B6C-A60E-0583FD565A42}" type="datetimeFigureOut">
              <a:rPr lang="es-SV" smtClean="0"/>
              <a:t>26/2/2019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5471-D120-4BFC-A205-C6B3EE201AD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55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Rendición de cuentas año </a:t>
            </a:r>
            <a:r>
              <a:rPr lang="es-ES" dirty="0" smtClean="0"/>
              <a:t>2018</a:t>
            </a: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pic>
        <p:nvPicPr>
          <p:cNvPr id="5" name="4 Marcador de posición de imagen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20" y="1663824"/>
            <a:ext cx="5829300" cy="1981200"/>
          </a:xfrm>
        </p:spPr>
      </p:pic>
    </p:spTree>
    <p:extLst>
      <p:ext uri="{BB962C8B-B14F-4D97-AF65-F5344CB8AC3E}">
        <p14:creationId xmlns:p14="http://schemas.microsoft.com/office/powerpoint/2010/main" val="16373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JORNADAS ODONTOLOGICAS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Inversión de $ 75,265.00</a:t>
            </a:r>
            <a:endParaRPr lang="es-ES" dirty="0"/>
          </a:p>
          <a:p>
            <a:endParaRPr lang="es-ES" dirty="0" smtClean="0"/>
          </a:p>
          <a:p>
            <a:r>
              <a:rPr lang="es-ES" dirty="0"/>
              <a:t>Porcentaje de </a:t>
            </a:r>
            <a:r>
              <a:rPr lang="es-ES" dirty="0" smtClean="0"/>
              <a:t>ejecución 98%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Cantidad de beneficiados</a:t>
            </a:r>
            <a:r>
              <a:rPr lang="es-ES" dirty="0"/>
              <a:t> </a:t>
            </a:r>
            <a:r>
              <a:rPr lang="es-ES" dirty="0" smtClean="0"/>
              <a:t>mas de 10,000 personas</a:t>
            </a:r>
          </a:p>
          <a:p>
            <a:endParaRPr lang="es-ES" dirty="0" smtClean="0"/>
          </a:p>
          <a:p>
            <a:r>
              <a:rPr lang="es-ES" dirty="0"/>
              <a:t>Sector beneficiado: población en general de las comunidades previamente seleccionadas y sectores en alianza con Ministerio de Gobernación en el área de ECOS Familiares</a:t>
            </a:r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pic>
        <p:nvPicPr>
          <p:cNvPr id="3074" name="Picture 2" descr="E:\Fotos de campañas\Whatsapp\WhatsApp Image 2018-12-27 at 12.09.39 PM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3664"/>
            <a:ext cx="3384375" cy="4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JORNADAS </a:t>
            </a:r>
            <a:r>
              <a:rPr lang="es-ES" sz="3200" dirty="0" smtClean="0"/>
              <a:t>ODONTOLOGICAS</a:t>
            </a:r>
            <a:endParaRPr lang="es-SV" sz="29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98" y="1828800"/>
            <a:ext cx="4087763" cy="229936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8" y="1928544"/>
            <a:ext cx="2382716" cy="42359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78873"/>
            <a:ext cx="4064235" cy="197496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544"/>
            <a:ext cx="2163436" cy="44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800" dirty="0"/>
              <a:t>PREVENCION EMBARAZO ADOLESCENTE</a:t>
            </a:r>
            <a:endParaRPr lang="es-SV" sz="3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965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Inversión anual total de $38,500.00</a:t>
            </a:r>
          </a:p>
          <a:p>
            <a:endParaRPr lang="es-ES" dirty="0" smtClean="0"/>
          </a:p>
          <a:p>
            <a:r>
              <a:rPr lang="es-ES" dirty="0" smtClean="0"/>
              <a:t>Porcentaje de </a:t>
            </a:r>
            <a:r>
              <a:rPr lang="es-ES" dirty="0" err="1" smtClean="0"/>
              <a:t>ejecucion</a:t>
            </a:r>
            <a:r>
              <a:rPr lang="es-ES" dirty="0" smtClean="0"/>
              <a:t> 100%</a:t>
            </a:r>
          </a:p>
          <a:p>
            <a:endParaRPr lang="es-ES" dirty="0" smtClean="0"/>
          </a:p>
          <a:p>
            <a:r>
              <a:rPr lang="es-ES" dirty="0" smtClean="0"/>
              <a:t>Beneficiando a cerca de 9,600 personas</a:t>
            </a:r>
          </a:p>
          <a:p>
            <a:endParaRPr lang="es-ES" dirty="0" smtClean="0"/>
          </a:p>
          <a:p>
            <a:r>
              <a:rPr lang="es-ES" dirty="0" smtClean="0"/>
              <a:t>Sector beneficiado: </a:t>
            </a:r>
            <a:r>
              <a:rPr lang="es-ES" dirty="0" err="1" smtClean="0"/>
              <a:t>Jovenes</a:t>
            </a:r>
            <a:r>
              <a:rPr lang="es-ES" dirty="0" smtClean="0"/>
              <a:t> entre 9 y 18 años, especialmente de sector escolar.</a:t>
            </a:r>
            <a:endParaRPr lang="es-SV" dirty="0"/>
          </a:p>
          <a:p>
            <a:endParaRPr lang="es-SV" dirty="0"/>
          </a:p>
        </p:txBody>
      </p:sp>
      <p:pic>
        <p:nvPicPr>
          <p:cNvPr id="4098" name="Picture 2" descr="E:\Fotos de campañas\Whatsapp\WhatsApp Image 2018-08-13 at 6.26.54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40188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s de campañas\Whatsapp\WhatsApp Image 2018-08-13 at 7.47.55 PM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49080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800" dirty="0"/>
              <a:t>PREVENCION CANCER CERVICOUTERINO</a:t>
            </a:r>
            <a:endParaRPr lang="es-SV" sz="3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39119" y="1916832"/>
            <a:ext cx="5504882" cy="271226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Inversión anual total de $83,400.00. </a:t>
            </a:r>
          </a:p>
          <a:p>
            <a:endParaRPr lang="es-ES" dirty="0" smtClean="0"/>
          </a:p>
          <a:p>
            <a:r>
              <a:rPr lang="es-ES" dirty="0" smtClean="0"/>
              <a:t>Porcentaje de </a:t>
            </a:r>
            <a:r>
              <a:rPr lang="es-ES" dirty="0" err="1" smtClean="0"/>
              <a:t>ejecucion</a:t>
            </a:r>
            <a:r>
              <a:rPr lang="es-ES" dirty="0" smtClean="0"/>
              <a:t> 93%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Beneficiando a mas de 12,200 mujeres</a:t>
            </a:r>
          </a:p>
          <a:p>
            <a:endParaRPr lang="es-ES" dirty="0" smtClean="0"/>
          </a:p>
          <a:p>
            <a:r>
              <a:rPr lang="es-ES" dirty="0" smtClean="0"/>
              <a:t>Sector beneficiado: población femenina en general. Además de campañas a beneficio del personal femenino de PNC y Fuerza Armada</a:t>
            </a:r>
            <a:endParaRPr lang="es-SV" dirty="0"/>
          </a:p>
          <a:p>
            <a:endParaRPr lang="es-SV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2339"/>
            <a:ext cx="2566988" cy="358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C04\Downloads\45363190_743100892724161_51886349839583150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08503"/>
            <a:ext cx="3563888" cy="19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08502"/>
            <a:ext cx="4011826" cy="19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JORNADAS  VISUALES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9654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Inversión anual total de $63,00.00. </a:t>
            </a:r>
          </a:p>
          <a:p>
            <a:endParaRPr lang="es-ES" dirty="0" smtClean="0"/>
          </a:p>
          <a:p>
            <a:r>
              <a:rPr lang="es-ES" dirty="0" smtClean="0"/>
              <a:t>Porcentaje de </a:t>
            </a:r>
            <a:r>
              <a:rPr lang="es-ES" dirty="0" err="1" smtClean="0"/>
              <a:t>ejecucion</a:t>
            </a:r>
            <a:r>
              <a:rPr lang="es-ES" dirty="0" smtClean="0"/>
              <a:t> 95%</a:t>
            </a:r>
          </a:p>
          <a:p>
            <a:endParaRPr lang="es-ES" dirty="0" smtClean="0"/>
          </a:p>
          <a:p>
            <a:r>
              <a:rPr lang="es-ES" dirty="0" smtClean="0"/>
              <a:t>Beneficiando a mas de 4,500  personas</a:t>
            </a:r>
          </a:p>
          <a:p>
            <a:endParaRPr lang="es-ES" dirty="0" smtClean="0"/>
          </a:p>
          <a:p>
            <a:r>
              <a:rPr lang="es-ES" dirty="0" smtClean="0"/>
              <a:t>Sector beneficiado: población en general de las comunidades previamente seleccionadas.</a:t>
            </a:r>
            <a:endParaRPr lang="es-SV" dirty="0"/>
          </a:p>
          <a:p>
            <a:endParaRPr lang="es-SV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1162"/>
            <a:ext cx="4320480" cy="2649823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11" name="2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432048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10" y="3647392"/>
            <a:ext cx="2380807" cy="3174409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10" y="0"/>
            <a:ext cx="2369190" cy="315892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910"/>
            <a:ext cx="2369190" cy="315892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9190" cy="315892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8032"/>
            <a:ext cx="41712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JORNADAS  VISUALES</a:t>
            </a:r>
            <a:endParaRPr lang="es-SV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78" y="4221088"/>
            <a:ext cx="4295054" cy="241804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33512"/>
            <a:ext cx="4121019" cy="23200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2" y="1492127"/>
            <a:ext cx="4194213" cy="236127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1" y="4221089"/>
            <a:ext cx="4295054" cy="24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JORNADAS DE PREVENCION Y EDUCACION DE HIPERTENSION ARTERIAL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965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Inversión anual total de $11,600.00</a:t>
            </a:r>
          </a:p>
          <a:p>
            <a:endParaRPr lang="es-ES" dirty="0" smtClean="0"/>
          </a:p>
          <a:p>
            <a:r>
              <a:rPr lang="es-ES" dirty="0" smtClean="0"/>
              <a:t>Porcentaje de </a:t>
            </a:r>
            <a:r>
              <a:rPr lang="es-ES" dirty="0" err="1" smtClean="0"/>
              <a:t>ejecucion</a:t>
            </a:r>
            <a:r>
              <a:rPr lang="es-ES" dirty="0" smtClean="0"/>
              <a:t> 100%</a:t>
            </a:r>
          </a:p>
          <a:p>
            <a:endParaRPr lang="es-ES" dirty="0" smtClean="0"/>
          </a:p>
          <a:p>
            <a:r>
              <a:rPr lang="es-ES" dirty="0" smtClean="0"/>
              <a:t>Beneficiando a cerca de 10,200 personas</a:t>
            </a:r>
          </a:p>
          <a:p>
            <a:endParaRPr lang="es-ES" dirty="0" smtClean="0"/>
          </a:p>
          <a:p>
            <a:r>
              <a:rPr lang="es-ES" dirty="0"/>
              <a:t>Sector beneficiado: población en general de las comunidades previamente seleccionadas y sectores en alianza con Ministerio de Gobernación en el área de ECOS Familiares</a:t>
            </a:r>
            <a:endParaRPr lang="es-SV" dirty="0"/>
          </a:p>
          <a:p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123" name="Picture 3" descr="E:\Fotos de campañas\Whatsapp\WhatsApp Image 2018-12-11 at 9.14.29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1113"/>
            <a:ext cx="3352660" cy="44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JORNADAS DE PREVENCION Y EDUCACION DE HIPERTENSION ARTERIAL</a:t>
            </a:r>
            <a:endParaRPr lang="es-SV" sz="29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81" y="4058317"/>
            <a:ext cx="3732910" cy="279968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81" y="1484784"/>
            <a:ext cx="3713888" cy="278541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" y="4128202"/>
            <a:ext cx="4108304" cy="27378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284"/>
            <a:ext cx="4158466" cy="2771228"/>
          </a:xfrm>
          <a:prstGeom prst="rect">
            <a:avLst/>
          </a:prstGeom>
        </p:spPr>
      </p:pic>
      <p:pic>
        <p:nvPicPr>
          <p:cNvPr id="7170" name="Picture 2" descr="C:\Users\PC04\Downloads\80x5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71748"/>
            <a:ext cx="3491879" cy="2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JORNADAS DE PREVENCION Y EDUCACION DE DIABETES TIPO 2</a:t>
            </a:r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965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Inversión anual total de $13,500.00</a:t>
            </a:r>
          </a:p>
          <a:p>
            <a:endParaRPr lang="es-ES" dirty="0" smtClean="0"/>
          </a:p>
          <a:p>
            <a:r>
              <a:rPr lang="es-ES" dirty="0" smtClean="0"/>
              <a:t>Porcentaje de ejecución 100%</a:t>
            </a:r>
          </a:p>
          <a:p>
            <a:endParaRPr lang="es-ES" dirty="0" smtClean="0"/>
          </a:p>
          <a:p>
            <a:r>
              <a:rPr lang="es-ES" dirty="0" smtClean="0"/>
              <a:t>Beneficiando a cerca de 11,500 personas</a:t>
            </a:r>
          </a:p>
          <a:p>
            <a:endParaRPr lang="es-ES" dirty="0" smtClean="0"/>
          </a:p>
          <a:p>
            <a:r>
              <a:rPr lang="es-ES" dirty="0"/>
              <a:t>Sector beneficiado: población en general de las comunidades previamente seleccionadas y sectores en alianza con Ministerio de Gobernación en el área de ECOS Familiares</a:t>
            </a:r>
            <a:endParaRPr lang="es-SV" dirty="0"/>
          </a:p>
          <a:p>
            <a:endParaRPr lang="es-SV" dirty="0"/>
          </a:p>
        </p:txBody>
      </p:sp>
      <p:pic>
        <p:nvPicPr>
          <p:cNvPr id="7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1131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VIMESAL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Fundación Visual Medico Salvadoreña (VIMESAL), nace de la idea de  buscar un modo distinto de tratar las enfermedades que aquejan a las personas de todos los sectores sociales de El Salvador; especialmente para las personas desprotegidas y que tienen poco acceso a servicios de salud adecuados</a:t>
            </a:r>
            <a:r>
              <a:rPr lang="es-ES" dirty="0" smtClean="0"/>
              <a:t>.</a:t>
            </a:r>
            <a:endParaRPr lang="es-SV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4878"/>
            <a:ext cx="4038600" cy="3136607"/>
          </a:xfrm>
        </p:spPr>
      </p:pic>
    </p:spTree>
    <p:extLst>
      <p:ext uri="{BB962C8B-B14F-4D97-AF65-F5344CB8AC3E}">
        <p14:creationId xmlns:p14="http://schemas.microsoft.com/office/powerpoint/2010/main" val="16335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 y Metas</a:t>
            </a:r>
            <a:endParaRPr lang="es-SV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s-ES" dirty="0" smtClean="0"/>
              <a:t>Objetivos.</a:t>
            </a:r>
            <a:endParaRPr lang="es-SV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Nuestro objetivo es acercar la salud a las personas de todos los ámbitos sociales haciendo énfasis en aquellos de escasos recursos económicos</a:t>
            </a:r>
            <a:r>
              <a:rPr lang="es-ES" dirty="0" smtClean="0"/>
              <a:t>.  Además  </a:t>
            </a:r>
            <a:r>
              <a:rPr lang="es-ES" dirty="0"/>
              <a:t>poner a disposición de toda persona que lo necesite un servicio médico de calidad accesible y solidario.</a:t>
            </a:r>
            <a:endParaRPr lang="es-SV" dirty="0"/>
          </a:p>
          <a:p>
            <a:pPr algn="just"/>
            <a:r>
              <a:rPr lang="es-ES" dirty="0"/>
              <a:t>Contar con infraestructuras óptimas, seguras y adecuadas para dar mejor </a:t>
            </a:r>
            <a:r>
              <a:rPr lang="es-ES" dirty="0" smtClean="0"/>
              <a:t>atención a las </a:t>
            </a:r>
            <a:r>
              <a:rPr lang="es-ES" dirty="0"/>
              <a:t>personas que hacen uso de nuestros servicios.</a:t>
            </a:r>
            <a:endParaRPr lang="es-SV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/>
            <a:r>
              <a:rPr lang="es-ES" dirty="0" smtClean="0"/>
              <a:t>Metas.</a:t>
            </a:r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Aumentar el acceso a la salud de los pacientes  y la comunidad en general  que se beneficia del trabajo efectuado en el área del cuidado de la salud que brinda la Fundación, a través </a:t>
            </a:r>
            <a:r>
              <a:rPr lang="es-ES" sz="1800" dirty="0" smtClean="0"/>
              <a:t> de los diferentes proyectos que se ejecutan.  </a:t>
            </a:r>
            <a:endParaRPr lang="es-SV" sz="1800" dirty="0"/>
          </a:p>
          <a:p>
            <a:pPr algn="just"/>
            <a:r>
              <a:rPr lang="es-ES" sz="1800" dirty="0"/>
              <a:t>Transformar el diseño, la construcción y el funcionamiento de los edificios destinados al cuidado de la salud, promoviendo ambientes sanos y saludables.</a:t>
            </a:r>
            <a:endParaRPr lang="es-SV" sz="1800" dirty="0"/>
          </a:p>
          <a:p>
            <a:pPr algn="just"/>
            <a:r>
              <a:rPr lang="es-ES" sz="1800" dirty="0"/>
              <a:t>Obtener equipos e insumos de  óptima calidad y de última tecnología que permitan brindar a los usuarios una </a:t>
            </a:r>
            <a:r>
              <a:rPr lang="es-ES" sz="1800" dirty="0" smtClean="0"/>
              <a:t>atención </a:t>
            </a:r>
            <a:r>
              <a:rPr lang="es-ES" sz="1800" dirty="0"/>
              <a:t>de calidad</a:t>
            </a:r>
            <a:r>
              <a:rPr lang="es-ES" sz="1800" dirty="0" smtClean="0"/>
              <a:t>.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7976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Isla La </a:t>
            </a:r>
            <a:r>
              <a:rPr lang="es-SV" dirty="0" err="1" smtClean="0"/>
              <a:t>Pirraya</a:t>
            </a:r>
            <a:endParaRPr lang="es-SV" dirty="0"/>
          </a:p>
        </p:txBody>
      </p:sp>
      <p:pic>
        <p:nvPicPr>
          <p:cNvPr id="6146" name="Picture 2" descr="La imagen puede contener: una o varias personas y personas sentad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348880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6" y="4048683"/>
            <a:ext cx="3419872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Nuestro Trabajo</a:t>
            </a:r>
            <a:endParaRPr lang="es-SV" dirty="0"/>
          </a:p>
        </p:txBody>
      </p:sp>
      <p:pic>
        <p:nvPicPr>
          <p:cNvPr id="2050" name="Picture 2" descr="C:\Users\hugoa\OneDrive\Documentos\Fundaciones\Fundacion Vimesal\Fotos de campañas\dental\BVZQ5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6085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ugoa\OneDrive\Documentos\Fundaciones\Fundacion Vimesal\Fotos de campañas\dental\FIOL66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92" y="1484313"/>
            <a:ext cx="261104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Nuestro Trabajo</a:t>
            </a:r>
            <a:endParaRPr lang="es-SV" dirty="0"/>
          </a:p>
        </p:txBody>
      </p:sp>
      <p:pic>
        <p:nvPicPr>
          <p:cNvPr id="3074" name="Picture 2" descr="C:\Users\hugoa\OneDrive\Documentos\Fundaciones\Fundacion Vimesal\Fotos de campañas\dental\IMG_0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ugoa\OneDrive\Documentos\Fundaciones\Fundacion Vimesal\Fotos de campañas\dental\QGZJ6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una persona, de 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8" y="3099048"/>
            <a:ext cx="1625999" cy="2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Nuestro Trabajo</a:t>
            </a:r>
            <a:endParaRPr lang="es-S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40188" cy="19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ugoa\OneDrive\Documentos\Fundaciones\Fundacion Vimesal\Fotos de campañas\cuarteles\IMG_6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642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goa\OneDrive\Documentos\Fundaciones\Fundacion Vimesal\Fotos de campañas\cuarteles\IMG_75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18135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Nuestro Trabajo</a:t>
            </a:r>
            <a:endParaRPr lang="es-SV" dirty="0"/>
          </a:p>
        </p:txBody>
      </p:sp>
      <p:pic>
        <p:nvPicPr>
          <p:cNvPr id="4098" name="Picture 2" descr="C:\Users\hugoa\OneDrive\Documentos\Fundaciones\Fundacion Vimesal\Fotos de campañas\gobernacion\IWOV8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40188" cy="19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ugoa\OneDrive\Documentos\Fundaciones\Fundacion Vimesal\Fotos de campañas\gobernacion\IYKM97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15" y="1700213"/>
            <a:ext cx="2170020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ugoa\OneDrive\Documentos\Fundaciones\Fundacion Vimesal\Fotos de campañas\gobernacion\LOZK5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431704" cy="16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goa\OneDrive\Documentos\Fundaciones\Fundacion Vimesal\Fotos de campañas\IMG_0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ugoa\OneDrive\Documentos\Fundaciones\Fundacion Vimesal\Fotos de campañas\IMG_08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Nuestro Trabajo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1065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Rendición de cuentas año </a:t>
            </a:r>
            <a:r>
              <a:rPr lang="en-US" dirty="0" smtClean="0"/>
              <a:t>2018</a:t>
            </a:r>
            <a:endParaRPr lang="es-SV" dirty="0"/>
          </a:p>
        </p:txBody>
      </p:sp>
      <p:pic>
        <p:nvPicPr>
          <p:cNvPr id="5" name="4 Marcador de posición de imagen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20" y="1663824"/>
            <a:ext cx="5829300" cy="198120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b="1" dirty="0" smtClean="0"/>
              <a:t>GRACIAS</a:t>
            </a:r>
            <a:endParaRPr lang="es-SV" sz="1600" b="1" dirty="0"/>
          </a:p>
        </p:txBody>
      </p:sp>
    </p:spTree>
    <p:extLst>
      <p:ext uri="{BB962C8B-B14F-4D97-AF65-F5344CB8AC3E}">
        <p14:creationId xmlns:p14="http://schemas.microsoft.com/office/powerpoint/2010/main" val="22093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VIMESAL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b="1" dirty="0" smtClean="0"/>
              <a:t>Misión</a:t>
            </a:r>
            <a:endParaRPr lang="es-SV" dirty="0"/>
          </a:p>
          <a:p>
            <a:pPr marL="0" indent="0" algn="just">
              <a:buNone/>
            </a:pPr>
            <a:r>
              <a:rPr lang="es-ES" dirty="0" smtClean="0"/>
              <a:t>Dar </a:t>
            </a:r>
            <a:r>
              <a:rPr lang="es-ES" dirty="0"/>
              <a:t>Servicio de </a:t>
            </a:r>
            <a:r>
              <a:rPr lang="es-ES" dirty="0" smtClean="0"/>
              <a:t>salud </a:t>
            </a:r>
            <a:r>
              <a:rPr lang="es-ES" dirty="0"/>
              <a:t>efectivo a diversos sectores de nuestro país tales como educativo, empresarial, religioso, y tercera edad cubriendo las distintas especialidades médicas que se requiera.</a:t>
            </a:r>
            <a:endParaRPr lang="es-SV" dirty="0"/>
          </a:p>
          <a:p>
            <a:pPr algn="just"/>
            <a:endParaRPr lang="es-SV" dirty="0"/>
          </a:p>
        </p:txBody>
      </p:sp>
      <p:sp>
        <p:nvSpPr>
          <p:cNvPr id="7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s-ES" b="1" dirty="0"/>
              <a:t>Visión.</a:t>
            </a:r>
            <a:endParaRPr lang="es-SV" dirty="0"/>
          </a:p>
          <a:p>
            <a:pPr marL="0" indent="0" algn="just">
              <a:buNone/>
            </a:pPr>
            <a:r>
              <a:rPr lang="es-ES" dirty="0"/>
              <a:t>Ser una institución líder en brindar soluciones a los problemas relacionados a salud en zonas necesitadas y de escasos recursos económicos; en promover y divulgar métodos de prevención de enfermedades para contribuir en la mejora del impacto social generado por la extrema pobreza.</a:t>
            </a:r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3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VIMESAL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s-ES" b="1" dirty="0" smtClean="0"/>
              <a:t>Objetivo</a:t>
            </a:r>
            <a:endParaRPr lang="es-SV" dirty="0"/>
          </a:p>
          <a:p>
            <a:pPr marL="0" indent="0" algn="just">
              <a:buNone/>
            </a:pPr>
            <a:r>
              <a:rPr lang="es-ES" dirty="0"/>
              <a:t>Brindar servicios de beneficio social  a la comunidad, con énfasis en los más desprotegidos, Fomentar la participación y vinculación del sector privado con los programas de la Fundación para poder llevar servicios integrales en beneficio de los sectores más vulnerables.</a:t>
            </a:r>
            <a:endParaRPr lang="es-SV" dirty="0"/>
          </a:p>
          <a:p>
            <a:endParaRPr lang="es-SV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5" y="1556792"/>
            <a:ext cx="2541139" cy="4525963"/>
          </a:xfrm>
        </p:spPr>
      </p:pic>
    </p:spTree>
    <p:extLst>
      <p:ext uri="{BB962C8B-B14F-4D97-AF65-F5344CB8AC3E}">
        <p14:creationId xmlns:p14="http://schemas.microsoft.com/office/powerpoint/2010/main" val="793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Fundación </a:t>
            </a:r>
            <a:r>
              <a:rPr lang="es-ES" dirty="0" err="1" smtClean="0"/>
              <a:t>Vimesal</a:t>
            </a:r>
            <a:r>
              <a:rPr lang="es-ES" dirty="0" smtClean="0"/>
              <a:t> 2018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El trabajo </a:t>
            </a:r>
            <a:r>
              <a:rPr lang="es-ES" dirty="0"/>
              <a:t>en general de esta institución, está diseñado para beneficiar la mayor cantidad de personas posible, de distintas condiciones sociales y en distintas áreas de beneficio </a:t>
            </a:r>
            <a:r>
              <a:rPr lang="es-ES" dirty="0" smtClean="0"/>
              <a:t>social. </a:t>
            </a:r>
            <a:endParaRPr lang="es-SV" dirty="0"/>
          </a:p>
          <a:p>
            <a:endParaRPr lang="es-SV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93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FUNDACION VIMESAL 2018</a:t>
            </a:r>
            <a:endParaRPr lang="es-SV" dirty="0"/>
          </a:p>
        </p:txBody>
      </p:sp>
      <p:sp>
        <p:nvSpPr>
          <p:cNvPr id="3" name="2 Elipse"/>
          <p:cNvSpPr/>
          <p:nvPr/>
        </p:nvSpPr>
        <p:spPr>
          <a:xfrm>
            <a:off x="3203848" y="3300117"/>
            <a:ext cx="23762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PROYECTOS 2018</a:t>
            </a:r>
            <a:endParaRPr lang="es-SV" dirty="0"/>
          </a:p>
        </p:txBody>
      </p:sp>
      <p:sp>
        <p:nvSpPr>
          <p:cNvPr id="4" name="3 Flecha arriba"/>
          <p:cNvSpPr/>
          <p:nvPr/>
        </p:nvSpPr>
        <p:spPr>
          <a:xfrm rot="18805202">
            <a:off x="2778386" y="2676654"/>
            <a:ext cx="360040" cy="9585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Elipse"/>
          <p:cNvSpPr/>
          <p:nvPr/>
        </p:nvSpPr>
        <p:spPr>
          <a:xfrm>
            <a:off x="5940152" y="1959974"/>
            <a:ext cx="2520280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Jornadas de Medicina General.</a:t>
            </a:r>
            <a:endParaRPr lang="es-ES" dirty="0"/>
          </a:p>
        </p:txBody>
      </p:sp>
      <p:sp>
        <p:nvSpPr>
          <p:cNvPr id="11" name="10 Flecha arriba"/>
          <p:cNvSpPr/>
          <p:nvPr/>
        </p:nvSpPr>
        <p:spPr>
          <a:xfrm rot="3160550">
            <a:off x="5616115" y="2704344"/>
            <a:ext cx="360040" cy="9570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Elipse"/>
          <p:cNvSpPr/>
          <p:nvPr/>
        </p:nvSpPr>
        <p:spPr>
          <a:xfrm>
            <a:off x="4729602" y="5250750"/>
            <a:ext cx="2664296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err="1" smtClean="0"/>
              <a:t>Prevencion</a:t>
            </a:r>
            <a:r>
              <a:rPr lang="es-ES" dirty="0" smtClean="0"/>
              <a:t> del embarazo  en adolecentes</a:t>
            </a:r>
            <a:endParaRPr lang="es-SV" dirty="0"/>
          </a:p>
        </p:txBody>
      </p:sp>
      <p:sp>
        <p:nvSpPr>
          <p:cNvPr id="13" name="12 Flecha arriba"/>
          <p:cNvSpPr/>
          <p:nvPr/>
        </p:nvSpPr>
        <p:spPr>
          <a:xfrm rot="9467844">
            <a:off x="5021332" y="4776349"/>
            <a:ext cx="360040" cy="491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Flecha arriba"/>
          <p:cNvSpPr/>
          <p:nvPr/>
        </p:nvSpPr>
        <p:spPr>
          <a:xfrm rot="5644935">
            <a:off x="5773450" y="3920956"/>
            <a:ext cx="360040" cy="6778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Elipse"/>
          <p:cNvSpPr/>
          <p:nvPr/>
        </p:nvSpPr>
        <p:spPr>
          <a:xfrm>
            <a:off x="1746047" y="5250750"/>
            <a:ext cx="2268977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Jornadas Odontológicas </a:t>
            </a:r>
            <a:endParaRPr lang="es-SV" dirty="0"/>
          </a:p>
        </p:txBody>
      </p:sp>
      <p:sp>
        <p:nvSpPr>
          <p:cNvPr id="17" name="16 Flecha arriba"/>
          <p:cNvSpPr/>
          <p:nvPr/>
        </p:nvSpPr>
        <p:spPr>
          <a:xfrm rot="14000425">
            <a:off x="3347140" y="4678943"/>
            <a:ext cx="360040" cy="5380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Elipse"/>
          <p:cNvSpPr/>
          <p:nvPr/>
        </p:nvSpPr>
        <p:spPr>
          <a:xfrm>
            <a:off x="0" y="3563004"/>
            <a:ext cx="2664296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err="1" smtClean="0"/>
              <a:t>Prevencion</a:t>
            </a:r>
            <a:r>
              <a:rPr lang="es-ES" dirty="0" smtClean="0"/>
              <a:t> del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Cervico</a:t>
            </a:r>
            <a:r>
              <a:rPr lang="es-ES" dirty="0" err="1"/>
              <a:t>u</a:t>
            </a:r>
            <a:r>
              <a:rPr lang="es-ES" dirty="0" err="1" smtClean="0"/>
              <a:t>terino</a:t>
            </a:r>
            <a:endParaRPr lang="es-SV" dirty="0"/>
          </a:p>
        </p:txBody>
      </p:sp>
      <p:sp>
        <p:nvSpPr>
          <p:cNvPr id="19" name="18 Flecha arriba"/>
          <p:cNvSpPr/>
          <p:nvPr/>
        </p:nvSpPr>
        <p:spPr>
          <a:xfrm rot="21358988">
            <a:off x="4211959" y="2679421"/>
            <a:ext cx="360040" cy="491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Elipse"/>
          <p:cNvSpPr/>
          <p:nvPr/>
        </p:nvSpPr>
        <p:spPr>
          <a:xfrm>
            <a:off x="3369914" y="1412776"/>
            <a:ext cx="2124236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Jornadas</a:t>
            </a:r>
            <a:r>
              <a:rPr lang="es-ES" dirty="0"/>
              <a:t> </a:t>
            </a:r>
            <a:r>
              <a:rPr lang="es-ES" dirty="0" smtClean="0"/>
              <a:t>Visuales</a:t>
            </a:r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251520" y="1628800"/>
            <a:ext cx="2706886" cy="135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SV" dirty="0" smtClean="0"/>
              <a:t>Jornadas de </a:t>
            </a:r>
            <a:r>
              <a:rPr lang="es-SV" dirty="0" err="1" smtClean="0"/>
              <a:t>prevencion</a:t>
            </a:r>
            <a:r>
              <a:rPr lang="es-SV" dirty="0" smtClean="0"/>
              <a:t> y </a:t>
            </a:r>
            <a:r>
              <a:rPr lang="es-SV" dirty="0" err="1" smtClean="0"/>
              <a:t>educacion</a:t>
            </a:r>
            <a:r>
              <a:rPr lang="es-SV" dirty="0" smtClean="0"/>
              <a:t> de </a:t>
            </a:r>
            <a:r>
              <a:rPr lang="es-SV" dirty="0" err="1" smtClean="0"/>
              <a:t>hipertension</a:t>
            </a:r>
            <a:r>
              <a:rPr lang="es-SV" dirty="0" smtClean="0"/>
              <a:t> arterial</a:t>
            </a:r>
            <a:endParaRPr lang="es-SV" dirty="0"/>
          </a:p>
        </p:txBody>
      </p:sp>
      <p:sp>
        <p:nvSpPr>
          <p:cNvPr id="22" name="21 Elipse"/>
          <p:cNvSpPr/>
          <p:nvPr/>
        </p:nvSpPr>
        <p:spPr>
          <a:xfrm>
            <a:off x="6285805" y="3502580"/>
            <a:ext cx="2706886" cy="135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SV" dirty="0" smtClean="0"/>
              <a:t>Jornadas De </a:t>
            </a:r>
            <a:r>
              <a:rPr lang="es-SV" dirty="0" err="1" smtClean="0"/>
              <a:t>Prevencion</a:t>
            </a:r>
            <a:r>
              <a:rPr lang="es-SV" dirty="0" smtClean="0"/>
              <a:t> Y </a:t>
            </a:r>
            <a:r>
              <a:rPr lang="es-SV" dirty="0" err="1" smtClean="0"/>
              <a:t>Educacion</a:t>
            </a:r>
            <a:r>
              <a:rPr lang="es-SV" dirty="0" smtClean="0"/>
              <a:t> De Diabetes Tipo 2</a:t>
            </a:r>
            <a:endParaRPr lang="es-SV" dirty="0"/>
          </a:p>
        </p:txBody>
      </p:sp>
      <p:sp>
        <p:nvSpPr>
          <p:cNvPr id="25" name="24 Flecha arriba"/>
          <p:cNvSpPr/>
          <p:nvPr/>
        </p:nvSpPr>
        <p:spPr>
          <a:xfrm rot="16200000">
            <a:off x="2715981" y="3874246"/>
            <a:ext cx="360040" cy="463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73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JORNADAS MEDICINA GENERAL</a:t>
            </a:r>
            <a:endParaRPr lang="es-SV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8965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Inversión anual total de $64,700.00. </a:t>
            </a:r>
          </a:p>
          <a:p>
            <a:endParaRPr lang="es-ES" dirty="0" smtClean="0"/>
          </a:p>
          <a:p>
            <a:r>
              <a:rPr lang="es-ES" dirty="0" smtClean="0"/>
              <a:t>Porcentaje de ejecución 94%</a:t>
            </a:r>
          </a:p>
          <a:p>
            <a:endParaRPr lang="es-ES" dirty="0" smtClean="0"/>
          </a:p>
          <a:p>
            <a:r>
              <a:rPr lang="es-ES" dirty="0" smtClean="0"/>
              <a:t>Beneficiando a mas de 9,700 personas</a:t>
            </a:r>
          </a:p>
          <a:p>
            <a:endParaRPr lang="es-ES" dirty="0" smtClean="0"/>
          </a:p>
          <a:p>
            <a:r>
              <a:rPr lang="es-ES" dirty="0" smtClean="0"/>
              <a:t>Sector beneficiado: población en general de las comunidades previamente seleccionadas y sectores en alianza con Ministerio de Gobernación en el área de ECOS Familiares</a:t>
            </a:r>
            <a:endParaRPr lang="es-SV" dirty="0"/>
          </a:p>
          <a:p>
            <a:endParaRPr lang="es-SV" dirty="0"/>
          </a:p>
        </p:txBody>
      </p:sp>
      <p:pic>
        <p:nvPicPr>
          <p:cNvPr id="1026" name="Picture 2" descr="E:\Fotos de campañas\Whatsapp\WhatsApp Image 2018-09-12 at 3.31.07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40188" cy="19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tos de campañas\Whatsapp\WhatsApp Image 2018-12-27 at 12.09.39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6834"/>
            <a:ext cx="4032448" cy="2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JORNADAS MEDICINA GENERAL</a:t>
            </a:r>
            <a:r>
              <a:rPr lang="es-SV" sz="3200" dirty="0" smtClean="0"/>
              <a:t>. </a:t>
            </a:r>
            <a:endParaRPr lang="es-SV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" y="1684415"/>
            <a:ext cx="4399611" cy="2137936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05" y="4760758"/>
            <a:ext cx="4272000" cy="20759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759"/>
            <a:ext cx="4272000" cy="20759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15" y="1698374"/>
            <a:ext cx="39781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4020175" cy="301513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16024"/>
            <a:ext cx="3995936" cy="2996952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4944"/>
            <a:ext cx="5639991" cy="4133056"/>
          </a:xfrm>
        </p:spPr>
      </p:pic>
    </p:spTree>
    <p:extLst>
      <p:ext uri="{BB962C8B-B14F-4D97-AF65-F5344CB8AC3E}">
        <p14:creationId xmlns:p14="http://schemas.microsoft.com/office/powerpoint/2010/main" val="27071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712</Words>
  <Application>Microsoft Office PowerPoint</Application>
  <PresentationFormat>Presentación en pantalla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Rendición de cuentas año 2018 </vt:lpstr>
      <vt:lpstr>VIMESAL</vt:lpstr>
      <vt:lpstr>VIMESAL</vt:lpstr>
      <vt:lpstr>VIMESAL</vt:lpstr>
      <vt:lpstr>Fundación Vimesal 2018</vt:lpstr>
      <vt:lpstr>FUNDACION VIMESAL 2018</vt:lpstr>
      <vt:lpstr>JORNADAS MEDICINA GENERAL</vt:lpstr>
      <vt:lpstr>JORNADAS MEDICINA GENERAL. </vt:lpstr>
      <vt:lpstr>Presentación de PowerPoint</vt:lpstr>
      <vt:lpstr>JORNADAS ODONTOLOGICAS</vt:lpstr>
      <vt:lpstr>JORNADAS ODONTOLOGICAS</vt:lpstr>
      <vt:lpstr>PREVENCION EMBARAZO ADOLESCENTE</vt:lpstr>
      <vt:lpstr>PREVENCION CANCER CERVICOUTERINO</vt:lpstr>
      <vt:lpstr>JORNADAS  VISUALES</vt:lpstr>
      <vt:lpstr>Presentación de PowerPoint</vt:lpstr>
      <vt:lpstr>JORNADAS  VISUALES</vt:lpstr>
      <vt:lpstr>JORNADAS DE PREVENCION Y EDUCACION DE HIPERTENSION ARTERIAL</vt:lpstr>
      <vt:lpstr>JORNADAS DE PREVENCION Y EDUCACION DE HIPERTENSION ARTERIAL</vt:lpstr>
      <vt:lpstr>JORNADAS DE PREVENCION Y EDUCACION DE DIABETES TIPO 2</vt:lpstr>
      <vt:lpstr>Objetivos y Metas</vt:lpstr>
      <vt:lpstr>Isla La Pirraya</vt:lpstr>
      <vt:lpstr>Nuestro Trabajo</vt:lpstr>
      <vt:lpstr>Nuestro Trabajo</vt:lpstr>
      <vt:lpstr>Nuestro Trabajo</vt:lpstr>
      <vt:lpstr>Nuestro Trabajo</vt:lpstr>
      <vt:lpstr>Nuestro Trabajo</vt:lpstr>
      <vt:lpstr>Rendición de cuentas año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FUNDACION VISUAL MEDICO SALVADOREÑO (VIMESAL)</dc:title>
  <dc:creator>VIMESAL02</dc:creator>
  <cp:lastModifiedBy>Hugo Alexander</cp:lastModifiedBy>
  <cp:revision>84</cp:revision>
  <dcterms:created xsi:type="dcterms:W3CDTF">2015-11-30T12:53:35Z</dcterms:created>
  <dcterms:modified xsi:type="dcterms:W3CDTF">2019-02-26T15:24:39Z</dcterms:modified>
</cp:coreProperties>
</file>