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67" r:id="rId3"/>
    <p:sldId id="270" r:id="rId4"/>
    <p:sldId id="271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A215"/>
    <a:srgbClr val="156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32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3A6EB6-B5D2-40C0-85E3-622F36A593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7F5F5C1-58AA-4D28-B7ED-59648825C8AA}">
      <dgm:prSet phldrT="[Texto]"/>
      <dgm:spPr/>
      <dgm:t>
        <a:bodyPr/>
        <a:lstStyle/>
        <a:p>
          <a:r>
            <a:rPr lang="es-ES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 Light" panose="020F0302020204030204" pitchFamily="34" charset="0"/>
            </a:rPr>
            <a:t>Misión:</a:t>
          </a:r>
          <a:endParaRPr lang="es-ES" dirty="0">
            <a:solidFill>
              <a:schemeClr val="bg1"/>
            </a:solidFill>
            <a:latin typeface="+mj-lt"/>
          </a:endParaRPr>
        </a:p>
      </dgm:t>
    </dgm:pt>
    <dgm:pt modelId="{632B8CE8-8D10-47D6-A390-3402524B5AC5}" type="parTrans" cxnId="{EE9D9BE4-3595-4532-8548-CC4C8C8AC91B}">
      <dgm:prSet/>
      <dgm:spPr/>
      <dgm:t>
        <a:bodyPr/>
        <a:lstStyle/>
        <a:p>
          <a:endParaRPr lang="es-ES"/>
        </a:p>
      </dgm:t>
    </dgm:pt>
    <dgm:pt modelId="{DC68FDFB-35FE-425F-B421-5745E0DF7E41}" type="sibTrans" cxnId="{EE9D9BE4-3595-4532-8548-CC4C8C8AC91B}">
      <dgm:prSet/>
      <dgm:spPr/>
      <dgm:t>
        <a:bodyPr/>
        <a:lstStyle/>
        <a:p>
          <a:endParaRPr lang="es-ES"/>
        </a:p>
      </dgm:t>
    </dgm:pt>
    <dgm:pt modelId="{2935169B-0033-4C84-87A2-B20D40142074}">
      <dgm:prSet phldrT="[Texto]" custT="1"/>
      <dgm:spPr/>
      <dgm:t>
        <a:bodyPr/>
        <a:lstStyle/>
        <a:p>
          <a:pPr algn="just"/>
          <a:r>
            <a:rPr lang="es-ES" sz="2400" b="0" dirty="0">
              <a:solidFill>
                <a:schemeClr val="tx1"/>
              </a:solidFill>
            </a:rPr>
            <a:t>Somos una Asociación de Desarrollo Humano que Promueve la Salud Integral con Enfoque de Derechos y Visión de Género mediante el Fortalecimiento de Capacidades y la Organización Social, dirigido a los Sectores Poblacionales Excluidos.</a:t>
          </a:r>
        </a:p>
      </dgm:t>
    </dgm:pt>
    <dgm:pt modelId="{AFDB990D-42E5-42E1-8486-D2710DC3D35F}" type="parTrans" cxnId="{9772E767-00FB-49E4-AD18-E81FE3B19FB0}">
      <dgm:prSet/>
      <dgm:spPr/>
      <dgm:t>
        <a:bodyPr/>
        <a:lstStyle/>
        <a:p>
          <a:endParaRPr lang="es-ES"/>
        </a:p>
      </dgm:t>
    </dgm:pt>
    <dgm:pt modelId="{C2F8ABD1-0C7D-4C4F-96DD-D0F27C91BAF1}" type="sibTrans" cxnId="{9772E767-00FB-49E4-AD18-E81FE3B19FB0}">
      <dgm:prSet/>
      <dgm:spPr/>
      <dgm:t>
        <a:bodyPr/>
        <a:lstStyle/>
        <a:p>
          <a:endParaRPr lang="es-ES"/>
        </a:p>
      </dgm:t>
    </dgm:pt>
    <dgm:pt modelId="{0F425A3C-D283-47DB-8EFB-024600F486A2}">
      <dgm:prSet phldrT="[Texto]"/>
      <dgm:spPr/>
      <dgm:t>
        <a:bodyPr/>
        <a:lstStyle/>
        <a:p>
          <a:r>
            <a:rPr lang="es-ES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 Light" panose="020F0302020204030204" pitchFamily="34" charset="0"/>
            </a:rPr>
            <a:t>Visión:</a:t>
          </a:r>
        </a:p>
      </dgm:t>
    </dgm:pt>
    <dgm:pt modelId="{C347D36B-C4D0-4AC6-8A0B-209F7E59F2C7}" type="parTrans" cxnId="{7C7E9DF4-6772-4743-AA6B-F2629F105B95}">
      <dgm:prSet/>
      <dgm:spPr/>
      <dgm:t>
        <a:bodyPr/>
        <a:lstStyle/>
        <a:p>
          <a:endParaRPr lang="es-ES"/>
        </a:p>
      </dgm:t>
    </dgm:pt>
    <dgm:pt modelId="{CD82C443-7AD6-4AE8-AAC6-FE406B832D98}" type="sibTrans" cxnId="{7C7E9DF4-6772-4743-AA6B-F2629F105B95}">
      <dgm:prSet/>
      <dgm:spPr/>
      <dgm:t>
        <a:bodyPr/>
        <a:lstStyle/>
        <a:p>
          <a:endParaRPr lang="es-ES"/>
        </a:p>
      </dgm:t>
    </dgm:pt>
    <dgm:pt modelId="{6C4854D0-27AC-4DCB-B020-266805FBB1FE}">
      <dgm:prSet phldrT="[Texto]" custT="1"/>
      <dgm:spPr/>
      <dgm:t>
        <a:bodyPr/>
        <a:lstStyle/>
        <a:p>
          <a:pPr algn="just"/>
          <a:r>
            <a:rPr lang="es-SV" sz="2400" dirty="0">
              <a:solidFill>
                <a:schemeClr val="tx1"/>
              </a:solidFill>
            </a:rPr>
            <a:t>S</a:t>
          </a:r>
          <a:r>
            <a:rPr lang="es-ES" sz="2400" dirty="0">
              <a:solidFill>
                <a:schemeClr val="tx1"/>
              </a:solidFill>
            </a:rPr>
            <a:t>er una Asociación reconocida a nivel Local, Regional e Internacional que contribuye al Desarrollo Humano, mejorando la Calidad de Vida de la Población excluida e incidiendo en Políticas Públicas de Salud, Agua, Gestión de Riesgo y Cambio Climático, con Enfoque de Derechos y Perspectiva de Género.</a:t>
          </a:r>
        </a:p>
      </dgm:t>
    </dgm:pt>
    <dgm:pt modelId="{15B6C626-9E9E-4EF1-9570-9C89072FE781}" type="parTrans" cxnId="{7D4432F4-257D-4892-820C-C6C32710B695}">
      <dgm:prSet/>
      <dgm:spPr/>
      <dgm:t>
        <a:bodyPr/>
        <a:lstStyle/>
        <a:p>
          <a:endParaRPr lang="es-ES"/>
        </a:p>
      </dgm:t>
    </dgm:pt>
    <dgm:pt modelId="{073757FC-B570-41FB-86E1-88A1AB3B764D}" type="sibTrans" cxnId="{7D4432F4-257D-4892-820C-C6C32710B695}">
      <dgm:prSet/>
      <dgm:spPr/>
      <dgm:t>
        <a:bodyPr/>
        <a:lstStyle/>
        <a:p>
          <a:endParaRPr lang="es-ES"/>
        </a:p>
      </dgm:t>
    </dgm:pt>
    <dgm:pt modelId="{0DA0B558-D69F-457B-99BD-C637449877B4}" type="pres">
      <dgm:prSet presAssocID="{BC3A6EB6-B5D2-40C0-85E3-622F36A59355}" presName="linear" presStyleCnt="0">
        <dgm:presLayoutVars>
          <dgm:animLvl val="lvl"/>
          <dgm:resizeHandles val="exact"/>
        </dgm:presLayoutVars>
      </dgm:prSet>
      <dgm:spPr/>
    </dgm:pt>
    <dgm:pt modelId="{5664B4C4-4791-4F81-BBE4-5FBCFB27F8DD}" type="pres">
      <dgm:prSet presAssocID="{17F5F5C1-58AA-4D28-B7ED-59648825C8AA}" presName="parentText" presStyleLbl="node1" presStyleIdx="0" presStyleCnt="2" custLinFactNeighborX="-11915" custLinFactNeighborY="-3933">
        <dgm:presLayoutVars>
          <dgm:chMax val="0"/>
          <dgm:bulletEnabled val="1"/>
        </dgm:presLayoutVars>
      </dgm:prSet>
      <dgm:spPr/>
    </dgm:pt>
    <dgm:pt modelId="{0721678E-050C-4033-BFE2-5A31C3BBAC1C}" type="pres">
      <dgm:prSet presAssocID="{17F5F5C1-58AA-4D28-B7ED-59648825C8AA}" presName="childText" presStyleLbl="revTx" presStyleIdx="0" presStyleCnt="2">
        <dgm:presLayoutVars>
          <dgm:bulletEnabled val="1"/>
        </dgm:presLayoutVars>
      </dgm:prSet>
      <dgm:spPr/>
    </dgm:pt>
    <dgm:pt modelId="{67C2D743-EA29-4E1C-898B-7D2A855D08C6}" type="pres">
      <dgm:prSet presAssocID="{0F425A3C-D283-47DB-8EFB-024600F486A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11DEB29-6990-41F6-AA7D-6DDF70ED1264}" type="pres">
      <dgm:prSet presAssocID="{0F425A3C-D283-47DB-8EFB-024600F486A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98CA939-94DF-4690-BD77-050FEA4F03AD}" type="presOf" srcId="{6C4854D0-27AC-4DCB-B020-266805FBB1FE}" destId="{411DEB29-6990-41F6-AA7D-6DDF70ED1264}" srcOrd="0" destOrd="0" presId="urn:microsoft.com/office/officeart/2005/8/layout/vList2"/>
    <dgm:cxn modelId="{2313EC39-172D-4CF2-B959-82F36341BDD1}" type="presOf" srcId="{2935169B-0033-4C84-87A2-B20D40142074}" destId="{0721678E-050C-4033-BFE2-5A31C3BBAC1C}" srcOrd="0" destOrd="0" presId="urn:microsoft.com/office/officeart/2005/8/layout/vList2"/>
    <dgm:cxn modelId="{9772E767-00FB-49E4-AD18-E81FE3B19FB0}" srcId="{17F5F5C1-58AA-4D28-B7ED-59648825C8AA}" destId="{2935169B-0033-4C84-87A2-B20D40142074}" srcOrd="0" destOrd="0" parTransId="{AFDB990D-42E5-42E1-8486-D2710DC3D35F}" sibTransId="{C2F8ABD1-0C7D-4C4F-96DD-D0F27C91BAF1}"/>
    <dgm:cxn modelId="{D667D0A0-DB0B-4D15-AABC-4B92D0BFA031}" type="presOf" srcId="{BC3A6EB6-B5D2-40C0-85E3-622F36A59355}" destId="{0DA0B558-D69F-457B-99BD-C637449877B4}" srcOrd="0" destOrd="0" presId="urn:microsoft.com/office/officeart/2005/8/layout/vList2"/>
    <dgm:cxn modelId="{AB78E3E2-CCBC-4C91-8428-D1C858349BB6}" type="presOf" srcId="{17F5F5C1-58AA-4D28-B7ED-59648825C8AA}" destId="{5664B4C4-4791-4F81-BBE4-5FBCFB27F8DD}" srcOrd="0" destOrd="0" presId="urn:microsoft.com/office/officeart/2005/8/layout/vList2"/>
    <dgm:cxn modelId="{A5E498E3-3DD6-4B71-8C94-D0D74DCADA56}" type="presOf" srcId="{0F425A3C-D283-47DB-8EFB-024600F486A2}" destId="{67C2D743-EA29-4E1C-898B-7D2A855D08C6}" srcOrd="0" destOrd="0" presId="urn:microsoft.com/office/officeart/2005/8/layout/vList2"/>
    <dgm:cxn modelId="{EE9D9BE4-3595-4532-8548-CC4C8C8AC91B}" srcId="{BC3A6EB6-B5D2-40C0-85E3-622F36A59355}" destId="{17F5F5C1-58AA-4D28-B7ED-59648825C8AA}" srcOrd="0" destOrd="0" parTransId="{632B8CE8-8D10-47D6-A390-3402524B5AC5}" sibTransId="{DC68FDFB-35FE-425F-B421-5745E0DF7E41}"/>
    <dgm:cxn modelId="{7D4432F4-257D-4892-820C-C6C32710B695}" srcId="{0F425A3C-D283-47DB-8EFB-024600F486A2}" destId="{6C4854D0-27AC-4DCB-B020-266805FBB1FE}" srcOrd="0" destOrd="0" parTransId="{15B6C626-9E9E-4EF1-9570-9C89072FE781}" sibTransId="{073757FC-B570-41FB-86E1-88A1AB3B764D}"/>
    <dgm:cxn modelId="{7C7E9DF4-6772-4743-AA6B-F2629F105B95}" srcId="{BC3A6EB6-B5D2-40C0-85E3-622F36A59355}" destId="{0F425A3C-D283-47DB-8EFB-024600F486A2}" srcOrd="1" destOrd="0" parTransId="{C347D36B-C4D0-4AC6-8A0B-209F7E59F2C7}" sibTransId="{CD82C443-7AD6-4AE8-AAC6-FE406B832D98}"/>
    <dgm:cxn modelId="{BCE7CB8E-D5A2-4D9F-87B3-4AEF0C60F6E8}" type="presParOf" srcId="{0DA0B558-D69F-457B-99BD-C637449877B4}" destId="{5664B4C4-4791-4F81-BBE4-5FBCFB27F8DD}" srcOrd="0" destOrd="0" presId="urn:microsoft.com/office/officeart/2005/8/layout/vList2"/>
    <dgm:cxn modelId="{CF42076D-2BA8-4BFE-95AB-7326F1D6114D}" type="presParOf" srcId="{0DA0B558-D69F-457B-99BD-C637449877B4}" destId="{0721678E-050C-4033-BFE2-5A31C3BBAC1C}" srcOrd="1" destOrd="0" presId="urn:microsoft.com/office/officeart/2005/8/layout/vList2"/>
    <dgm:cxn modelId="{57DD5F08-1A9D-4458-B653-6DB98F764FA2}" type="presParOf" srcId="{0DA0B558-D69F-457B-99BD-C637449877B4}" destId="{67C2D743-EA29-4E1C-898B-7D2A855D08C6}" srcOrd="2" destOrd="0" presId="urn:microsoft.com/office/officeart/2005/8/layout/vList2"/>
    <dgm:cxn modelId="{C9065B60-4506-43EA-8D25-56FF0304495B}" type="presParOf" srcId="{0DA0B558-D69F-457B-99BD-C637449877B4}" destId="{411DEB29-6990-41F6-AA7D-6DDF70ED126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3E67AC-3A17-483B-98E5-7FDB09B32DDE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C4180AC-E4C5-4386-AA4F-CBBCBD943198}">
      <dgm:prSet/>
      <dgm:spPr/>
      <dgm:t>
        <a:bodyPr/>
        <a:lstStyle/>
        <a:p>
          <a:endParaRPr lang="es-ES"/>
        </a:p>
      </dgm:t>
    </dgm:pt>
    <dgm:pt modelId="{9E20C79F-6487-4478-958E-C44E3D3F8855}" type="parTrans" cxnId="{88CE5BEA-2809-478A-8594-7C7EFF7E2C13}">
      <dgm:prSet/>
      <dgm:spPr/>
      <dgm:t>
        <a:bodyPr/>
        <a:lstStyle/>
        <a:p>
          <a:endParaRPr lang="es-ES"/>
        </a:p>
      </dgm:t>
    </dgm:pt>
    <dgm:pt modelId="{9E49F043-DD06-482E-8EEA-B87D7B04C55C}" type="sibTrans" cxnId="{88CE5BEA-2809-478A-8594-7C7EFF7E2C13}">
      <dgm:prSet/>
      <dgm:spPr/>
      <dgm:t>
        <a:bodyPr/>
        <a:lstStyle/>
        <a:p>
          <a:endParaRPr lang="es-ES"/>
        </a:p>
      </dgm:t>
    </dgm:pt>
    <dgm:pt modelId="{2301309E-09F2-4954-ADC4-4EBCBB98852A}">
      <dgm:prSet/>
      <dgm:spPr/>
      <dgm:t>
        <a:bodyPr/>
        <a:lstStyle/>
        <a:p>
          <a:endParaRPr lang="es-ES"/>
        </a:p>
      </dgm:t>
    </dgm:pt>
    <dgm:pt modelId="{31F8453D-C0BD-49C1-B89F-2CAA8BCB1DB7}" type="parTrans" cxnId="{B311D4B2-12AE-4905-88C7-BF3DE2CC20A2}">
      <dgm:prSet/>
      <dgm:spPr/>
      <dgm:t>
        <a:bodyPr/>
        <a:lstStyle/>
        <a:p>
          <a:endParaRPr lang="es-ES"/>
        </a:p>
      </dgm:t>
    </dgm:pt>
    <dgm:pt modelId="{F495DEBE-A643-4E12-B5B8-B7D667C6247B}" type="sibTrans" cxnId="{B311D4B2-12AE-4905-88C7-BF3DE2CC20A2}">
      <dgm:prSet/>
      <dgm:spPr/>
      <dgm:t>
        <a:bodyPr/>
        <a:lstStyle/>
        <a:p>
          <a:endParaRPr lang="es-ES"/>
        </a:p>
      </dgm:t>
    </dgm:pt>
    <dgm:pt modelId="{96EE42EF-D4F5-4891-9A4B-DDB19895B548}">
      <dgm:prSet/>
      <dgm:spPr/>
      <dgm:t>
        <a:bodyPr/>
        <a:lstStyle/>
        <a:p>
          <a:endParaRPr lang="es-ES" dirty="0"/>
        </a:p>
      </dgm:t>
    </dgm:pt>
    <dgm:pt modelId="{CFC86D74-1E63-4171-B6B3-68EB0DFBA62F}" type="parTrans" cxnId="{28E28EA2-169C-4484-AFF1-194E3A9EF190}">
      <dgm:prSet/>
      <dgm:spPr/>
      <dgm:t>
        <a:bodyPr/>
        <a:lstStyle/>
        <a:p>
          <a:endParaRPr lang="es-ES"/>
        </a:p>
      </dgm:t>
    </dgm:pt>
    <dgm:pt modelId="{90689419-259A-4D49-9510-5A462BBB988D}" type="sibTrans" cxnId="{28E28EA2-169C-4484-AFF1-194E3A9EF190}">
      <dgm:prSet/>
      <dgm:spPr/>
      <dgm:t>
        <a:bodyPr/>
        <a:lstStyle/>
        <a:p>
          <a:endParaRPr lang="es-ES"/>
        </a:p>
      </dgm:t>
    </dgm:pt>
    <dgm:pt modelId="{3BF9A5E1-403A-43E4-8DE0-A6829C1134C7}" type="pres">
      <dgm:prSet presAssocID="{3D3E67AC-3A17-483B-98E5-7FDB09B32DDE}" presName="Name0" presStyleCnt="0">
        <dgm:presLayoutVars>
          <dgm:chMax/>
          <dgm:chPref/>
          <dgm:dir/>
        </dgm:presLayoutVars>
      </dgm:prSet>
      <dgm:spPr/>
    </dgm:pt>
    <dgm:pt modelId="{C130958B-193B-4E2A-8811-69EC429DF4FD}" type="pres">
      <dgm:prSet presAssocID="{BC4180AC-E4C5-4386-AA4F-CBBCBD943198}" presName="composite" presStyleCnt="0"/>
      <dgm:spPr/>
    </dgm:pt>
    <dgm:pt modelId="{F6BEBB79-C360-43DE-8312-0C558B33E4A2}" type="pres">
      <dgm:prSet presAssocID="{BC4180AC-E4C5-4386-AA4F-CBBCBD943198}" presName="Accent" presStyleLbl="alignNode1" presStyleIdx="0" presStyleCnt="5">
        <dgm:presLayoutVars>
          <dgm:chMax val="0"/>
          <dgm:chPref val="0"/>
        </dgm:presLayoutVars>
      </dgm:prSet>
      <dgm:spPr/>
    </dgm:pt>
    <dgm:pt modelId="{CBED0299-73B5-40FC-8ED7-BE3F95A227B0}" type="pres">
      <dgm:prSet presAssocID="{BC4180AC-E4C5-4386-AA4F-CBBCBD943198}" presName="Image" presStyleLbl="bgImgPlace1" presStyleIdx="0" presStyleCnt="3" custScaleX="121274" custScaleY="130392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1062DFD-3EDB-4D82-BB63-61A7D9AB3415}" type="pres">
      <dgm:prSet presAssocID="{BC4180AC-E4C5-4386-AA4F-CBBCBD943198}" presName="Parent" presStyleLbl="fgAccFollowNode1" presStyleIdx="0" presStyleCnt="3">
        <dgm:presLayoutVars>
          <dgm:chMax val="0"/>
          <dgm:chPref val="0"/>
          <dgm:bulletEnabled val="1"/>
        </dgm:presLayoutVars>
      </dgm:prSet>
      <dgm:spPr/>
    </dgm:pt>
    <dgm:pt modelId="{1BFA132F-AD37-469E-9CF6-BB3CC86DC57A}" type="pres">
      <dgm:prSet presAssocID="{BC4180AC-E4C5-4386-AA4F-CBBCBD943198}" presName="Space" presStyleCnt="0">
        <dgm:presLayoutVars>
          <dgm:chMax val="0"/>
          <dgm:chPref val="0"/>
        </dgm:presLayoutVars>
      </dgm:prSet>
      <dgm:spPr/>
    </dgm:pt>
    <dgm:pt modelId="{35568489-C10A-4D91-887D-EB16D60194FD}" type="pres">
      <dgm:prSet presAssocID="{9E49F043-DD06-482E-8EEA-B87D7B04C55C}" presName="ConnectorComposite" presStyleCnt="0"/>
      <dgm:spPr/>
    </dgm:pt>
    <dgm:pt modelId="{C017AD5C-7DBF-428E-9935-B0E646FF8EC6}" type="pres">
      <dgm:prSet presAssocID="{9E49F043-DD06-482E-8EEA-B87D7B04C55C}" presName="TopSpacing" presStyleCnt="0"/>
      <dgm:spPr/>
    </dgm:pt>
    <dgm:pt modelId="{02AA0948-025F-4D55-81A9-C55380D1A318}" type="pres">
      <dgm:prSet presAssocID="{9E49F043-DD06-482E-8EEA-B87D7B04C55C}" presName="Connector" presStyleLbl="alignNode1" presStyleIdx="1" presStyleCnt="5"/>
      <dgm:spPr/>
    </dgm:pt>
    <dgm:pt modelId="{6CCB0DBB-2983-40B9-854D-0EB7D2A541E0}" type="pres">
      <dgm:prSet presAssocID="{9E49F043-DD06-482E-8EEA-B87D7B04C55C}" presName="BottomSpacing" presStyleCnt="0"/>
      <dgm:spPr/>
    </dgm:pt>
    <dgm:pt modelId="{41F276D7-5D17-4A58-BE5D-BB76C6647748}" type="pres">
      <dgm:prSet presAssocID="{2301309E-09F2-4954-ADC4-4EBCBB98852A}" presName="composite" presStyleCnt="0"/>
      <dgm:spPr/>
    </dgm:pt>
    <dgm:pt modelId="{24EDB70F-4CEA-43FC-B1F8-90D295FBBE30}" type="pres">
      <dgm:prSet presAssocID="{2301309E-09F2-4954-ADC4-4EBCBB98852A}" presName="Accent" presStyleLbl="alignNode1" presStyleIdx="2" presStyleCnt="5">
        <dgm:presLayoutVars>
          <dgm:chMax val="0"/>
          <dgm:chPref val="0"/>
        </dgm:presLayoutVars>
      </dgm:prSet>
      <dgm:spPr/>
    </dgm:pt>
    <dgm:pt modelId="{5A47B7FB-7E6C-4D4B-96C3-1941D920C218}" type="pres">
      <dgm:prSet presAssocID="{2301309E-09F2-4954-ADC4-4EBCBB98852A}" presName="Image" presStyleLbl="bgImgPlace1" presStyleIdx="1" presStyleCnt="3" custScaleX="129168" custScaleY="138217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FBF0DB4-5E86-4AC2-8781-F9489FC92565}" type="pres">
      <dgm:prSet presAssocID="{2301309E-09F2-4954-ADC4-4EBCBB98852A}" presName="Parent" presStyleLbl="fgAccFollowNode1" presStyleIdx="1" presStyleCnt="3">
        <dgm:presLayoutVars>
          <dgm:chMax val="0"/>
          <dgm:chPref val="0"/>
          <dgm:bulletEnabled val="1"/>
        </dgm:presLayoutVars>
      </dgm:prSet>
      <dgm:spPr/>
    </dgm:pt>
    <dgm:pt modelId="{EBDECCEA-0ADE-466C-8D1E-2B1BCE8BC62A}" type="pres">
      <dgm:prSet presAssocID="{2301309E-09F2-4954-ADC4-4EBCBB98852A}" presName="Space" presStyleCnt="0">
        <dgm:presLayoutVars>
          <dgm:chMax val="0"/>
          <dgm:chPref val="0"/>
        </dgm:presLayoutVars>
      </dgm:prSet>
      <dgm:spPr/>
    </dgm:pt>
    <dgm:pt modelId="{1697177D-A8A7-4435-8E2A-2AD995860A04}" type="pres">
      <dgm:prSet presAssocID="{F495DEBE-A643-4E12-B5B8-B7D667C6247B}" presName="ConnectorComposite" presStyleCnt="0"/>
      <dgm:spPr/>
    </dgm:pt>
    <dgm:pt modelId="{7053CE2C-1D20-42FF-BC94-BB6549A264D7}" type="pres">
      <dgm:prSet presAssocID="{F495DEBE-A643-4E12-B5B8-B7D667C6247B}" presName="TopSpacing" presStyleCnt="0"/>
      <dgm:spPr/>
    </dgm:pt>
    <dgm:pt modelId="{C7ECE087-E929-4036-9817-0787E5BA005C}" type="pres">
      <dgm:prSet presAssocID="{F495DEBE-A643-4E12-B5B8-B7D667C6247B}" presName="Connector" presStyleLbl="alignNode1" presStyleIdx="3" presStyleCnt="5"/>
      <dgm:spPr/>
    </dgm:pt>
    <dgm:pt modelId="{1C45709B-2D0D-47F6-80F9-06259557EEC3}" type="pres">
      <dgm:prSet presAssocID="{F495DEBE-A643-4E12-B5B8-B7D667C6247B}" presName="BottomSpacing" presStyleCnt="0"/>
      <dgm:spPr/>
    </dgm:pt>
    <dgm:pt modelId="{3065C531-B02C-47C5-95B5-5666C587D299}" type="pres">
      <dgm:prSet presAssocID="{96EE42EF-D4F5-4891-9A4B-DDB19895B548}" presName="composite" presStyleCnt="0"/>
      <dgm:spPr/>
    </dgm:pt>
    <dgm:pt modelId="{D6D3EFCF-65AE-4030-B6C0-716DEAAD15D8}" type="pres">
      <dgm:prSet presAssocID="{96EE42EF-D4F5-4891-9A4B-DDB19895B548}" presName="Accent" presStyleLbl="alignNode1" presStyleIdx="4" presStyleCnt="5">
        <dgm:presLayoutVars>
          <dgm:chMax val="0"/>
          <dgm:chPref val="0"/>
        </dgm:presLayoutVars>
      </dgm:prSet>
      <dgm:spPr/>
    </dgm:pt>
    <dgm:pt modelId="{0AD4DB3C-F934-4629-A325-4500D3F93FEF}" type="pres">
      <dgm:prSet presAssocID="{96EE42EF-D4F5-4891-9A4B-DDB19895B548}" presName="Image" presStyleLbl="bgImgPlace1" presStyleIdx="2" presStyleCnt="3" custScaleX="133546" custScaleY="137150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F06E430-F2E4-4182-BF91-4B21FA6A6D2D}" type="pres">
      <dgm:prSet presAssocID="{96EE42EF-D4F5-4891-9A4B-DDB19895B548}" presName="Parent" presStyleLbl="fgAccFollowNode1" presStyleIdx="2" presStyleCnt="3">
        <dgm:presLayoutVars>
          <dgm:chMax val="0"/>
          <dgm:chPref val="0"/>
          <dgm:bulletEnabled val="1"/>
        </dgm:presLayoutVars>
      </dgm:prSet>
      <dgm:spPr/>
    </dgm:pt>
    <dgm:pt modelId="{FF278C1D-6FEE-4908-9A15-9E25B50F8710}" type="pres">
      <dgm:prSet presAssocID="{96EE42EF-D4F5-4891-9A4B-DDB19895B548}" presName="Space" presStyleCnt="0">
        <dgm:presLayoutVars>
          <dgm:chMax val="0"/>
          <dgm:chPref val="0"/>
        </dgm:presLayoutVars>
      </dgm:prSet>
      <dgm:spPr/>
    </dgm:pt>
  </dgm:ptLst>
  <dgm:cxnLst>
    <dgm:cxn modelId="{28E28EA2-169C-4484-AFF1-194E3A9EF190}" srcId="{3D3E67AC-3A17-483B-98E5-7FDB09B32DDE}" destId="{96EE42EF-D4F5-4891-9A4B-DDB19895B548}" srcOrd="2" destOrd="0" parTransId="{CFC86D74-1E63-4171-B6B3-68EB0DFBA62F}" sibTransId="{90689419-259A-4D49-9510-5A462BBB988D}"/>
    <dgm:cxn modelId="{B311D4B2-12AE-4905-88C7-BF3DE2CC20A2}" srcId="{3D3E67AC-3A17-483B-98E5-7FDB09B32DDE}" destId="{2301309E-09F2-4954-ADC4-4EBCBB98852A}" srcOrd="1" destOrd="0" parTransId="{31F8453D-C0BD-49C1-B89F-2CAA8BCB1DB7}" sibTransId="{F495DEBE-A643-4E12-B5B8-B7D667C6247B}"/>
    <dgm:cxn modelId="{2DC476D2-5A1B-4CE1-93CF-1F05087FB134}" type="presOf" srcId="{96EE42EF-D4F5-4891-9A4B-DDB19895B548}" destId="{1F06E430-F2E4-4182-BF91-4B21FA6A6D2D}" srcOrd="0" destOrd="0" presId="urn:microsoft.com/office/officeart/2008/layout/AlternatingPictureCircles"/>
    <dgm:cxn modelId="{765170D6-26EC-44A9-82B9-29F818AEA07A}" type="presOf" srcId="{3D3E67AC-3A17-483B-98E5-7FDB09B32DDE}" destId="{3BF9A5E1-403A-43E4-8DE0-A6829C1134C7}" srcOrd="0" destOrd="0" presId="urn:microsoft.com/office/officeart/2008/layout/AlternatingPictureCircles"/>
    <dgm:cxn modelId="{E06224E3-C658-43B9-9861-C0E05CEDB43D}" type="presOf" srcId="{BC4180AC-E4C5-4386-AA4F-CBBCBD943198}" destId="{71062DFD-3EDB-4D82-BB63-61A7D9AB3415}" srcOrd="0" destOrd="0" presId="urn:microsoft.com/office/officeart/2008/layout/AlternatingPictureCircles"/>
    <dgm:cxn modelId="{88CE5BEA-2809-478A-8594-7C7EFF7E2C13}" srcId="{3D3E67AC-3A17-483B-98E5-7FDB09B32DDE}" destId="{BC4180AC-E4C5-4386-AA4F-CBBCBD943198}" srcOrd="0" destOrd="0" parTransId="{9E20C79F-6487-4478-958E-C44E3D3F8855}" sibTransId="{9E49F043-DD06-482E-8EEA-B87D7B04C55C}"/>
    <dgm:cxn modelId="{992A25F7-2D19-4297-9134-D56B81632FDA}" type="presOf" srcId="{2301309E-09F2-4954-ADC4-4EBCBB98852A}" destId="{CFBF0DB4-5E86-4AC2-8781-F9489FC92565}" srcOrd="0" destOrd="0" presId="urn:microsoft.com/office/officeart/2008/layout/AlternatingPictureCircles"/>
    <dgm:cxn modelId="{6DA9F3E0-F38F-4091-90CF-31E9E43A7BA3}" type="presParOf" srcId="{3BF9A5E1-403A-43E4-8DE0-A6829C1134C7}" destId="{C130958B-193B-4E2A-8811-69EC429DF4FD}" srcOrd="0" destOrd="0" presId="urn:microsoft.com/office/officeart/2008/layout/AlternatingPictureCircles"/>
    <dgm:cxn modelId="{744D3A38-5373-46E3-93C3-BDFD6A62F318}" type="presParOf" srcId="{C130958B-193B-4E2A-8811-69EC429DF4FD}" destId="{F6BEBB79-C360-43DE-8312-0C558B33E4A2}" srcOrd="0" destOrd="0" presId="urn:microsoft.com/office/officeart/2008/layout/AlternatingPictureCircles"/>
    <dgm:cxn modelId="{ED2D0731-C226-4C5E-80CC-968EC8FED974}" type="presParOf" srcId="{C130958B-193B-4E2A-8811-69EC429DF4FD}" destId="{CBED0299-73B5-40FC-8ED7-BE3F95A227B0}" srcOrd="1" destOrd="0" presId="urn:microsoft.com/office/officeart/2008/layout/AlternatingPictureCircles"/>
    <dgm:cxn modelId="{322694B4-424E-4C96-AF78-1572453DB1CF}" type="presParOf" srcId="{C130958B-193B-4E2A-8811-69EC429DF4FD}" destId="{71062DFD-3EDB-4D82-BB63-61A7D9AB3415}" srcOrd="2" destOrd="0" presId="urn:microsoft.com/office/officeart/2008/layout/AlternatingPictureCircles"/>
    <dgm:cxn modelId="{F9154D10-E7A7-4DBD-A616-75CEA5556429}" type="presParOf" srcId="{C130958B-193B-4E2A-8811-69EC429DF4FD}" destId="{1BFA132F-AD37-469E-9CF6-BB3CC86DC57A}" srcOrd="3" destOrd="0" presId="urn:microsoft.com/office/officeart/2008/layout/AlternatingPictureCircles"/>
    <dgm:cxn modelId="{75D07931-312F-4751-BE88-AA27B0D67CA7}" type="presParOf" srcId="{3BF9A5E1-403A-43E4-8DE0-A6829C1134C7}" destId="{35568489-C10A-4D91-887D-EB16D60194FD}" srcOrd="1" destOrd="0" presId="urn:microsoft.com/office/officeart/2008/layout/AlternatingPictureCircles"/>
    <dgm:cxn modelId="{5AB0A43B-4A17-49DC-A2C2-DC285C936E88}" type="presParOf" srcId="{35568489-C10A-4D91-887D-EB16D60194FD}" destId="{C017AD5C-7DBF-428E-9935-B0E646FF8EC6}" srcOrd="0" destOrd="0" presId="urn:microsoft.com/office/officeart/2008/layout/AlternatingPictureCircles"/>
    <dgm:cxn modelId="{0D2563C3-2C46-4134-9FA4-A02B21C313EB}" type="presParOf" srcId="{35568489-C10A-4D91-887D-EB16D60194FD}" destId="{02AA0948-025F-4D55-81A9-C55380D1A318}" srcOrd="1" destOrd="0" presId="urn:microsoft.com/office/officeart/2008/layout/AlternatingPictureCircles"/>
    <dgm:cxn modelId="{F0B3C0F1-E8CF-4C9C-878D-ABC5475B49E8}" type="presParOf" srcId="{35568489-C10A-4D91-887D-EB16D60194FD}" destId="{6CCB0DBB-2983-40B9-854D-0EB7D2A541E0}" srcOrd="2" destOrd="0" presId="urn:microsoft.com/office/officeart/2008/layout/AlternatingPictureCircles"/>
    <dgm:cxn modelId="{2F5D860B-8F46-437A-85E9-D1B1D0E6909C}" type="presParOf" srcId="{3BF9A5E1-403A-43E4-8DE0-A6829C1134C7}" destId="{41F276D7-5D17-4A58-BE5D-BB76C6647748}" srcOrd="2" destOrd="0" presId="urn:microsoft.com/office/officeart/2008/layout/AlternatingPictureCircles"/>
    <dgm:cxn modelId="{D60F5590-0D7A-438B-A729-34C1B857A6A1}" type="presParOf" srcId="{41F276D7-5D17-4A58-BE5D-BB76C6647748}" destId="{24EDB70F-4CEA-43FC-B1F8-90D295FBBE30}" srcOrd="0" destOrd="0" presId="urn:microsoft.com/office/officeart/2008/layout/AlternatingPictureCircles"/>
    <dgm:cxn modelId="{5451EA23-1650-406B-90CD-3E4D2B5056F0}" type="presParOf" srcId="{41F276D7-5D17-4A58-BE5D-BB76C6647748}" destId="{5A47B7FB-7E6C-4D4B-96C3-1941D920C218}" srcOrd="1" destOrd="0" presId="urn:microsoft.com/office/officeart/2008/layout/AlternatingPictureCircles"/>
    <dgm:cxn modelId="{188ADD60-CAE5-444F-B1E9-7304315A6EB9}" type="presParOf" srcId="{41F276D7-5D17-4A58-BE5D-BB76C6647748}" destId="{CFBF0DB4-5E86-4AC2-8781-F9489FC92565}" srcOrd="2" destOrd="0" presId="urn:microsoft.com/office/officeart/2008/layout/AlternatingPictureCircles"/>
    <dgm:cxn modelId="{9BD415D7-88EB-46EF-8B4C-457AE808A03D}" type="presParOf" srcId="{41F276D7-5D17-4A58-BE5D-BB76C6647748}" destId="{EBDECCEA-0ADE-466C-8D1E-2B1BCE8BC62A}" srcOrd="3" destOrd="0" presId="urn:microsoft.com/office/officeart/2008/layout/AlternatingPictureCircles"/>
    <dgm:cxn modelId="{FFA1176F-E005-451E-8066-4BE0EA124CF7}" type="presParOf" srcId="{3BF9A5E1-403A-43E4-8DE0-A6829C1134C7}" destId="{1697177D-A8A7-4435-8E2A-2AD995860A04}" srcOrd="3" destOrd="0" presId="urn:microsoft.com/office/officeart/2008/layout/AlternatingPictureCircles"/>
    <dgm:cxn modelId="{B7C1EE85-9268-402B-AE69-DB343ED0C2BD}" type="presParOf" srcId="{1697177D-A8A7-4435-8E2A-2AD995860A04}" destId="{7053CE2C-1D20-42FF-BC94-BB6549A264D7}" srcOrd="0" destOrd="0" presId="urn:microsoft.com/office/officeart/2008/layout/AlternatingPictureCircles"/>
    <dgm:cxn modelId="{33F3C8F8-9B98-4BF7-AC58-1AE7F8E829C7}" type="presParOf" srcId="{1697177D-A8A7-4435-8E2A-2AD995860A04}" destId="{C7ECE087-E929-4036-9817-0787E5BA005C}" srcOrd="1" destOrd="0" presId="urn:microsoft.com/office/officeart/2008/layout/AlternatingPictureCircles"/>
    <dgm:cxn modelId="{82D0339E-E5D7-4410-BA80-4B1395E5CEC3}" type="presParOf" srcId="{1697177D-A8A7-4435-8E2A-2AD995860A04}" destId="{1C45709B-2D0D-47F6-80F9-06259557EEC3}" srcOrd="2" destOrd="0" presId="urn:microsoft.com/office/officeart/2008/layout/AlternatingPictureCircles"/>
    <dgm:cxn modelId="{340585B2-E8D4-482C-AFCF-7A81086A5D67}" type="presParOf" srcId="{3BF9A5E1-403A-43E4-8DE0-A6829C1134C7}" destId="{3065C531-B02C-47C5-95B5-5666C587D299}" srcOrd="4" destOrd="0" presId="urn:microsoft.com/office/officeart/2008/layout/AlternatingPictureCircles"/>
    <dgm:cxn modelId="{CC4986B8-CE3D-4B13-8E2B-BCD339316EC3}" type="presParOf" srcId="{3065C531-B02C-47C5-95B5-5666C587D299}" destId="{D6D3EFCF-65AE-4030-B6C0-716DEAAD15D8}" srcOrd="0" destOrd="0" presId="urn:microsoft.com/office/officeart/2008/layout/AlternatingPictureCircles"/>
    <dgm:cxn modelId="{BC60B945-7E56-4CA8-A15A-FFF25F7A6F05}" type="presParOf" srcId="{3065C531-B02C-47C5-95B5-5666C587D299}" destId="{0AD4DB3C-F934-4629-A325-4500D3F93FEF}" srcOrd="1" destOrd="0" presId="urn:microsoft.com/office/officeart/2008/layout/AlternatingPictureCircles"/>
    <dgm:cxn modelId="{E802186A-1706-4DAF-9AFE-6A73B026C6F2}" type="presParOf" srcId="{3065C531-B02C-47C5-95B5-5666C587D299}" destId="{1F06E430-F2E4-4182-BF91-4B21FA6A6D2D}" srcOrd="2" destOrd="0" presId="urn:microsoft.com/office/officeart/2008/layout/AlternatingPictureCircles"/>
    <dgm:cxn modelId="{A910D0CE-90D4-4270-B174-4C89ECCC604A}" type="presParOf" srcId="{3065C531-B02C-47C5-95B5-5666C587D299}" destId="{FF278C1D-6FEE-4908-9A15-9E25B50F8710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4B4C4-4791-4F81-BBE4-5FBCFB27F8DD}">
      <dsp:nvSpPr>
        <dsp:cNvPr id="0" name=""/>
        <dsp:cNvSpPr/>
      </dsp:nvSpPr>
      <dsp:spPr>
        <a:xfrm>
          <a:off x="0" y="0"/>
          <a:ext cx="9304773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b="1" kern="12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 Light" panose="020F0302020204030204" pitchFamily="34" charset="0"/>
            </a:rPr>
            <a:t>Misión:</a:t>
          </a:r>
          <a:endParaRPr lang="es-ES" sz="4100" kern="1200" dirty="0">
            <a:solidFill>
              <a:schemeClr val="bg1"/>
            </a:solidFill>
            <a:latin typeface="+mj-lt"/>
          </a:endParaRPr>
        </a:p>
      </dsp:txBody>
      <dsp:txXfrm>
        <a:off x="46834" y="46834"/>
        <a:ext cx="9211105" cy="865732"/>
      </dsp:txXfrm>
    </dsp:sp>
    <dsp:sp modelId="{0721678E-050C-4033-BFE2-5A31C3BBAC1C}">
      <dsp:nvSpPr>
        <dsp:cNvPr id="0" name=""/>
        <dsp:cNvSpPr/>
      </dsp:nvSpPr>
      <dsp:spPr>
        <a:xfrm>
          <a:off x="0" y="986688"/>
          <a:ext cx="9304773" cy="1336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427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b="0" kern="1200" dirty="0">
              <a:solidFill>
                <a:schemeClr val="tx1"/>
              </a:solidFill>
            </a:rPr>
            <a:t>Somos una Asociación de Desarrollo Humano que Promueve la Salud Integral con Enfoque de Derechos y Visión de Género mediante el Fortalecimiento de Capacidades y la Organización Social, dirigido a los Sectores Poblacionales Excluidos.</a:t>
          </a:r>
        </a:p>
      </dsp:txBody>
      <dsp:txXfrm>
        <a:off x="0" y="986688"/>
        <a:ext cx="9304773" cy="1336702"/>
      </dsp:txXfrm>
    </dsp:sp>
    <dsp:sp modelId="{67C2D743-EA29-4E1C-898B-7D2A855D08C6}">
      <dsp:nvSpPr>
        <dsp:cNvPr id="0" name=""/>
        <dsp:cNvSpPr/>
      </dsp:nvSpPr>
      <dsp:spPr>
        <a:xfrm>
          <a:off x="0" y="2323391"/>
          <a:ext cx="9304773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b="1" kern="12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 Light" panose="020F0302020204030204" pitchFamily="34" charset="0"/>
            </a:rPr>
            <a:t>Visión:</a:t>
          </a:r>
        </a:p>
      </dsp:txBody>
      <dsp:txXfrm>
        <a:off x="46834" y="2370225"/>
        <a:ext cx="9211105" cy="865732"/>
      </dsp:txXfrm>
    </dsp:sp>
    <dsp:sp modelId="{411DEB29-6990-41F6-AA7D-6DDF70ED1264}">
      <dsp:nvSpPr>
        <dsp:cNvPr id="0" name=""/>
        <dsp:cNvSpPr/>
      </dsp:nvSpPr>
      <dsp:spPr>
        <a:xfrm>
          <a:off x="0" y="3282791"/>
          <a:ext cx="9304773" cy="1994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427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SV" sz="2400" kern="1200" dirty="0">
              <a:solidFill>
                <a:schemeClr val="tx1"/>
              </a:solidFill>
            </a:rPr>
            <a:t>S</a:t>
          </a:r>
          <a:r>
            <a:rPr lang="es-ES" sz="2400" kern="1200" dirty="0">
              <a:solidFill>
                <a:schemeClr val="tx1"/>
              </a:solidFill>
            </a:rPr>
            <a:t>er una Asociación reconocida a nivel Local, Regional e Internacional que contribuye al Desarrollo Humano, mejorando la Calidad de Vida de la Población excluida e incidiendo en Políticas Públicas de Salud, Agua, Gestión de Riesgo y Cambio Climático, con Enfoque de Derechos y Perspectiva de Género.</a:t>
          </a:r>
        </a:p>
      </dsp:txBody>
      <dsp:txXfrm>
        <a:off x="0" y="3282791"/>
        <a:ext cx="9304773" cy="1994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EBB79-C360-43DE-8312-0C558B33E4A2}">
      <dsp:nvSpPr>
        <dsp:cNvPr id="0" name=""/>
        <dsp:cNvSpPr/>
      </dsp:nvSpPr>
      <dsp:spPr>
        <a:xfrm>
          <a:off x="2162651" y="132147"/>
          <a:ext cx="1238733" cy="1238713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D0299-73B5-40FC-8ED7-BE3F95A227B0}">
      <dsp:nvSpPr>
        <dsp:cNvPr id="0" name=""/>
        <dsp:cNvSpPr/>
      </dsp:nvSpPr>
      <dsp:spPr>
        <a:xfrm>
          <a:off x="792934" y="446"/>
          <a:ext cx="1847471" cy="150209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62DFD-3EDB-4D82-BB63-61A7D9AB3415}">
      <dsp:nvSpPr>
        <dsp:cNvPr id="0" name=""/>
        <dsp:cNvSpPr/>
      </dsp:nvSpPr>
      <dsp:spPr>
        <a:xfrm>
          <a:off x="2298948" y="268442"/>
          <a:ext cx="966139" cy="96612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100" kern="1200"/>
        </a:p>
      </dsp:txBody>
      <dsp:txXfrm>
        <a:off x="2440436" y="409927"/>
        <a:ext cx="683163" cy="683153"/>
      </dsp:txXfrm>
    </dsp:sp>
    <dsp:sp modelId="{02AA0948-025F-4D55-81A9-C55380D1A318}">
      <dsp:nvSpPr>
        <dsp:cNvPr id="0" name=""/>
        <dsp:cNvSpPr/>
      </dsp:nvSpPr>
      <dsp:spPr>
        <a:xfrm>
          <a:off x="2577853" y="1687256"/>
          <a:ext cx="246285" cy="246285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DB70F-4CEA-43FC-B1F8-90D295FBBE30}">
      <dsp:nvSpPr>
        <dsp:cNvPr id="0" name=""/>
        <dsp:cNvSpPr/>
      </dsp:nvSpPr>
      <dsp:spPr>
        <a:xfrm>
          <a:off x="1970544" y="2295028"/>
          <a:ext cx="1238733" cy="1238713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7B7FB-7E6C-4D4B-96C3-1941D920C218}">
      <dsp:nvSpPr>
        <dsp:cNvPr id="0" name=""/>
        <dsp:cNvSpPr/>
      </dsp:nvSpPr>
      <dsp:spPr>
        <a:xfrm>
          <a:off x="2671394" y="2118255"/>
          <a:ext cx="1967727" cy="159223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F0DB4-5E86-4AC2-8781-F9489FC92565}">
      <dsp:nvSpPr>
        <dsp:cNvPr id="0" name=""/>
        <dsp:cNvSpPr/>
      </dsp:nvSpPr>
      <dsp:spPr>
        <a:xfrm>
          <a:off x="2106841" y="2431323"/>
          <a:ext cx="966139" cy="96612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100" kern="1200"/>
        </a:p>
      </dsp:txBody>
      <dsp:txXfrm>
        <a:off x="2248329" y="2572808"/>
        <a:ext cx="683163" cy="683153"/>
      </dsp:txXfrm>
    </dsp:sp>
    <dsp:sp modelId="{C7ECE087-E929-4036-9817-0787E5BA005C}">
      <dsp:nvSpPr>
        <dsp:cNvPr id="0" name=""/>
        <dsp:cNvSpPr/>
      </dsp:nvSpPr>
      <dsp:spPr>
        <a:xfrm>
          <a:off x="2577853" y="3895208"/>
          <a:ext cx="246285" cy="246285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3EFCF-65AE-4030-B6C0-716DEAAD15D8}">
      <dsp:nvSpPr>
        <dsp:cNvPr id="0" name=""/>
        <dsp:cNvSpPr/>
      </dsp:nvSpPr>
      <dsp:spPr>
        <a:xfrm>
          <a:off x="2209388" y="4496834"/>
          <a:ext cx="1238733" cy="1238713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4DB3C-F934-4629-A325-4500D3F93FEF}">
      <dsp:nvSpPr>
        <dsp:cNvPr id="0" name=""/>
        <dsp:cNvSpPr/>
      </dsp:nvSpPr>
      <dsp:spPr>
        <a:xfrm>
          <a:off x="746196" y="4326207"/>
          <a:ext cx="2034421" cy="157994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6E430-F2E4-4182-BF91-4B21FA6A6D2D}">
      <dsp:nvSpPr>
        <dsp:cNvPr id="0" name=""/>
        <dsp:cNvSpPr/>
      </dsp:nvSpPr>
      <dsp:spPr>
        <a:xfrm>
          <a:off x="2345685" y="4633129"/>
          <a:ext cx="966139" cy="96612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100" kern="1200" dirty="0"/>
        </a:p>
      </dsp:txBody>
      <dsp:txXfrm>
        <a:off x="2487173" y="4774614"/>
        <a:ext cx="683163" cy="683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4D51-6988-425E-BDBF-42B709E768E0}" type="datetimeFigureOut">
              <a:rPr lang="es-SV" smtClean="0"/>
              <a:t>26/2/2019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14DB3-EE2B-4D54-BAF3-5EE26FC4043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2751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4D51-6988-425E-BDBF-42B709E768E0}" type="datetimeFigureOut">
              <a:rPr lang="es-SV" smtClean="0"/>
              <a:t>26/2/2019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14DB3-EE2B-4D54-BAF3-5EE26FC4043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7384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4D51-6988-425E-BDBF-42B709E768E0}" type="datetimeFigureOut">
              <a:rPr lang="es-SV" smtClean="0"/>
              <a:t>26/2/2019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14DB3-EE2B-4D54-BAF3-5EE26FC40430}" type="slidenum">
              <a:rPr lang="es-SV" smtClean="0"/>
              <a:t>‹Nº›</a:t>
            </a:fld>
            <a:endParaRPr lang="es-SV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9316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4D51-6988-425E-BDBF-42B709E768E0}" type="datetimeFigureOut">
              <a:rPr lang="es-SV" smtClean="0"/>
              <a:t>26/2/2019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14DB3-EE2B-4D54-BAF3-5EE26FC4043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29335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4D51-6988-425E-BDBF-42B709E768E0}" type="datetimeFigureOut">
              <a:rPr lang="es-SV" smtClean="0"/>
              <a:t>26/2/2019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14DB3-EE2B-4D54-BAF3-5EE26FC40430}" type="slidenum">
              <a:rPr lang="es-SV" smtClean="0"/>
              <a:t>‹Nº›</a:t>
            </a:fld>
            <a:endParaRPr lang="es-SV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2251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4D51-6988-425E-BDBF-42B709E768E0}" type="datetimeFigureOut">
              <a:rPr lang="es-SV" smtClean="0"/>
              <a:t>26/2/2019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14DB3-EE2B-4D54-BAF3-5EE26FC4043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61131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4D51-6988-425E-BDBF-42B709E768E0}" type="datetimeFigureOut">
              <a:rPr lang="es-SV" smtClean="0"/>
              <a:t>26/2/2019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14DB3-EE2B-4D54-BAF3-5EE26FC4043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6022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4D51-6988-425E-BDBF-42B709E768E0}" type="datetimeFigureOut">
              <a:rPr lang="es-SV" smtClean="0"/>
              <a:t>26/2/2019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14DB3-EE2B-4D54-BAF3-5EE26FC4043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520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4D51-6988-425E-BDBF-42B709E768E0}" type="datetimeFigureOut">
              <a:rPr lang="es-SV" smtClean="0"/>
              <a:t>26/2/2019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14DB3-EE2B-4D54-BAF3-5EE26FC4043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875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4D51-6988-425E-BDBF-42B709E768E0}" type="datetimeFigureOut">
              <a:rPr lang="es-SV" smtClean="0"/>
              <a:t>26/2/2019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14DB3-EE2B-4D54-BAF3-5EE26FC4043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8611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4D51-6988-425E-BDBF-42B709E768E0}" type="datetimeFigureOut">
              <a:rPr lang="es-SV" smtClean="0"/>
              <a:t>26/2/2019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14DB3-EE2B-4D54-BAF3-5EE26FC4043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78222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4D51-6988-425E-BDBF-42B709E768E0}" type="datetimeFigureOut">
              <a:rPr lang="es-SV" smtClean="0"/>
              <a:t>26/2/2019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14DB3-EE2B-4D54-BAF3-5EE26FC4043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959207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4D51-6988-425E-BDBF-42B709E768E0}" type="datetimeFigureOut">
              <a:rPr lang="es-SV" smtClean="0"/>
              <a:t>26/2/2019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14DB3-EE2B-4D54-BAF3-5EE26FC4043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6226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4D51-6988-425E-BDBF-42B709E768E0}" type="datetimeFigureOut">
              <a:rPr lang="es-SV" smtClean="0"/>
              <a:t>26/2/2019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14DB3-EE2B-4D54-BAF3-5EE26FC4043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4830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4D51-6988-425E-BDBF-42B709E768E0}" type="datetimeFigureOut">
              <a:rPr lang="es-SV" smtClean="0"/>
              <a:t>26/2/2019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14DB3-EE2B-4D54-BAF3-5EE26FC4043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4031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4D51-6988-425E-BDBF-42B709E768E0}" type="datetimeFigureOut">
              <a:rPr lang="es-SV" smtClean="0"/>
              <a:t>26/2/2019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14DB3-EE2B-4D54-BAF3-5EE26FC4043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7172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04D51-6988-425E-BDBF-42B709E768E0}" type="datetimeFigureOut">
              <a:rPr lang="es-SV" smtClean="0"/>
              <a:t>26/2/2019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8314DB3-EE2B-4D54-BAF3-5EE26FC4043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8730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-109741" y="499314"/>
            <a:ext cx="10040815" cy="3244949"/>
          </a:xfrm>
          <a:noFill/>
        </p:spPr>
        <p:txBody>
          <a:bodyPr>
            <a:noAutofit/>
          </a:bodyPr>
          <a:lstStyle/>
          <a:p>
            <a:pPr algn="ctr"/>
            <a:r>
              <a:rPr lang="es-SV" sz="5000" b="1" dirty="0">
                <a:solidFill>
                  <a:schemeClr val="tx1"/>
                </a:solidFill>
                <a:latin typeface="Footlight MT Light" panose="0204060206030A020304" pitchFamily="18" charset="0"/>
                <a:ea typeface="Adobe Gothic Std B" panose="020B0800000000000000" pitchFamily="34" charset="-128"/>
              </a:rPr>
              <a:t>PROGRAMA DE ATENCIÓN EN SALUD A COMUNIDADES 2018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28" y="2471415"/>
            <a:ext cx="5515009" cy="3401016"/>
          </a:xfrm>
        </p:spPr>
      </p:pic>
      <p:pic>
        <p:nvPicPr>
          <p:cNvPr id="9" name="Imagen 8"/>
          <p:cNvPicPr/>
          <p:nvPr/>
        </p:nvPicPr>
        <p:blipFill rotWithShape="1">
          <a:blip r:embed="rId3"/>
          <a:srcRect l="2275" b="7596"/>
          <a:stretch/>
        </p:blipFill>
        <p:spPr bwMode="auto">
          <a:xfrm>
            <a:off x="6409978" y="2491508"/>
            <a:ext cx="4017443" cy="286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8256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61273552"/>
              </p:ext>
            </p:extLst>
          </p:nvPr>
        </p:nvGraphicFramePr>
        <p:xfrm>
          <a:off x="309490" y="1293222"/>
          <a:ext cx="9304773" cy="530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92331" y="418011"/>
            <a:ext cx="8961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200" b="1" dirty="0">
                <a:solidFill>
                  <a:srgbClr val="156915"/>
                </a:solidFill>
              </a:rPr>
              <a:t>ASOCIACION SALVADOREÑA DE AYUDA HUMANITARIA. PRO - VIDA</a:t>
            </a:r>
          </a:p>
        </p:txBody>
      </p:sp>
    </p:spTree>
    <p:extLst>
      <p:ext uri="{BB962C8B-B14F-4D97-AF65-F5344CB8AC3E}">
        <p14:creationId xmlns:p14="http://schemas.microsoft.com/office/powerpoint/2010/main" val="158189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59656" y="1294228"/>
            <a:ext cx="8429500" cy="26776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2800" b="1" dirty="0">
                <a:solidFill>
                  <a:schemeClr val="bg1"/>
                </a:solidFill>
              </a:rPr>
              <a:t>Contribuir a mejorar la calidad de vida de la población de veteranos y veteranas con enfermedades crónicas o prevenibles, mediante la detección oportuna, sensibilización de las familias y referencia de pacientes al sistema de salud pública.</a:t>
            </a:r>
            <a:endParaRPr lang="es-SV" sz="2400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59655" y="408746"/>
            <a:ext cx="699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3600" b="1" dirty="0">
                <a:ln w="0"/>
                <a:solidFill>
                  <a:srgbClr val="15691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Objetivo del Plan:</a:t>
            </a:r>
          </a:p>
        </p:txBody>
      </p:sp>
    </p:spTree>
    <p:extLst>
      <p:ext uri="{BB962C8B-B14F-4D97-AF65-F5344CB8AC3E}">
        <p14:creationId xmlns:p14="http://schemas.microsoft.com/office/powerpoint/2010/main" val="74856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423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59656" y="1294228"/>
            <a:ext cx="4318782" cy="48320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2800" b="1" dirty="0">
                <a:solidFill>
                  <a:schemeClr val="bg1"/>
                </a:solidFill>
              </a:rPr>
              <a:t>Contribuir a mejorar la calidad de vida de la población de veteranos y veteranas con enfermedades crónicas o prevenibles, mediante la detección oportuna, sensibilización de las familias y referencia de pacientes al sistema de salud pública.</a:t>
            </a:r>
            <a:endParaRPr lang="es-SV" sz="2400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59655" y="408746"/>
            <a:ext cx="699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3600" b="1" dirty="0">
                <a:ln w="0"/>
                <a:solidFill>
                  <a:srgbClr val="0EA21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Objetivo del Plan:</a:t>
            </a:r>
          </a:p>
        </p:txBody>
      </p:sp>
      <p:graphicFrame>
        <p:nvGraphicFramePr>
          <p:cNvPr id="9" name="Diagrama 8"/>
          <p:cNvGraphicFramePr/>
          <p:nvPr>
            <p:extLst/>
          </p:nvPr>
        </p:nvGraphicFramePr>
        <p:xfrm>
          <a:off x="5992837" y="781671"/>
          <a:ext cx="5401993" cy="5906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0023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629152"/>
              </p:ext>
            </p:extLst>
          </p:nvPr>
        </p:nvGraphicFramePr>
        <p:xfrm>
          <a:off x="323560" y="1252024"/>
          <a:ext cx="11507370" cy="5056101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1030030">
                  <a:extLst>
                    <a:ext uri="{9D8B030D-6E8A-4147-A177-3AD203B41FA5}">
                      <a16:colId xmlns:a16="http://schemas.microsoft.com/office/drawing/2014/main" val="1832872034"/>
                    </a:ext>
                  </a:extLst>
                </a:gridCol>
                <a:gridCol w="3260613">
                  <a:extLst>
                    <a:ext uri="{9D8B030D-6E8A-4147-A177-3AD203B41FA5}">
                      <a16:colId xmlns:a16="http://schemas.microsoft.com/office/drawing/2014/main" val="2505618729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76912399"/>
                    </a:ext>
                  </a:extLst>
                </a:gridCol>
                <a:gridCol w="1092377">
                  <a:extLst>
                    <a:ext uri="{9D8B030D-6E8A-4147-A177-3AD203B41FA5}">
                      <a16:colId xmlns:a16="http://schemas.microsoft.com/office/drawing/2014/main" val="2773620463"/>
                    </a:ext>
                  </a:extLst>
                </a:gridCol>
                <a:gridCol w="1242018">
                  <a:extLst>
                    <a:ext uri="{9D8B030D-6E8A-4147-A177-3AD203B41FA5}">
                      <a16:colId xmlns:a16="http://schemas.microsoft.com/office/drawing/2014/main" val="2020559178"/>
                    </a:ext>
                  </a:extLst>
                </a:gridCol>
                <a:gridCol w="1092377">
                  <a:extLst>
                    <a:ext uri="{9D8B030D-6E8A-4147-A177-3AD203B41FA5}">
                      <a16:colId xmlns:a16="http://schemas.microsoft.com/office/drawing/2014/main" val="380746627"/>
                    </a:ext>
                  </a:extLst>
                </a:gridCol>
                <a:gridCol w="1046225">
                  <a:extLst>
                    <a:ext uri="{9D8B030D-6E8A-4147-A177-3AD203B41FA5}">
                      <a16:colId xmlns:a16="http://schemas.microsoft.com/office/drawing/2014/main" val="1818361947"/>
                    </a:ext>
                  </a:extLst>
                </a:gridCol>
                <a:gridCol w="1243278">
                  <a:extLst>
                    <a:ext uri="{9D8B030D-6E8A-4147-A177-3AD203B41FA5}">
                      <a16:colId xmlns:a16="http://schemas.microsoft.com/office/drawing/2014/main" val="934870640"/>
                    </a:ext>
                  </a:extLst>
                </a:gridCol>
              </a:tblGrid>
              <a:tr h="1180363">
                <a:tc rowSpan="2" gridSpan="2">
                  <a:txBody>
                    <a:bodyPr/>
                    <a:lstStyle/>
                    <a:p>
                      <a:pPr algn="just" fontAlgn="ctr"/>
                      <a:r>
                        <a:rPr lang="es-SV" sz="1800" b="1" u="none" strike="noStrike" dirty="0">
                          <a:effectLst/>
                        </a:rPr>
                        <a:t>ACTIVIDADES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Unidad de Medida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just" fontAlgn="b"/>
                      <a:r>
                        <a:rPr lang="es-SV" sz="1600" b="1" u="none" strike="noStrike" dirty="0">
                          <a:effectLst/>
                        </a:rPr>
                        <a:t>META 1:</a:t>
                      </a:r>
                      <a:r>
                        <a:rPr lang="es-SV" sz="1600" u="none" strike="noStrike" dirty="0">
                          <a:effectLst/>
                        </a:rPr>
                        <a:t>  Prevenidas, detectadas y referidas enfermedades crónicas en hombres y mujeres .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SV" sz="1600" b="1" u="none" strike="noStrike" dirty="0">
                          <a:effectLst/>
                        </a:rPr>
                        <a:t>TOTAL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8366123"/>
                  </a:ext>
                </a:extLst>
              </a:tr>
              <a:tr h="1180363"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600" b="1" u="none" strike="noStrike" dirty="0">
                          <a:effectLst/>
                        </a:rPr>
                        <a:t>PRIMER TRIMESTRE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600" b="1" u="none" strike="noStrike">
                          <a:effectLst/>
                        </a:rPr>
                        <a:t>SEGUNDO TRIMESTRE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600" b="1" u="none" strike="noStrike" dirty="0">
                          <a:effectLst/>
                        </a:rPr>
                        <a:t>TERCER  TRIMESTRE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500" b="1" u="none" strike="noStrike" dirty="0">
                          <a:effectLst/>
                        </a:rPr>
                        <a:t>CUARTO  TRIMESTRE</a:t>
                      </a:r>
                      <a:endParaRPr lang="es-SV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140491"/>
                  </a:ext>
                </a:extLst>
              </a:tr>
              <a:tr h="438797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1.1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Socialización del Proyecto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 dirty="0">
                          <a:effectLst/>
                        </a:rPr>
                        <a:t>Reuniones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X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X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X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500" u="none" strike="noStrike" dirty="0">
                          <a:effectLst/>
                        </a:rPr>
                        <a:t> </a:t>
                      </a:r>
                      <a:endParaRPr lang="es-SV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$1,500.00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8254461"/>
                  </a:ext>
                </a:extLst>
              </a:tr>
              <a:tr h="438797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1.2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Taller sobre  Organización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Talleres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 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X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X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 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$9,356.38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831844"/>
                  </a:ext>
                </a:extLst>
              </a:tr>
              <a:tr h="877594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1.3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Jornadas de Salud (detección y respuestas de enfermedades)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Jornada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X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X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X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X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 dirty="0">
                          <a:effectLst/>
                        </a:rPr>
                        <a:t>$346,689.10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1530662"/>
                  </a:ext>
                </a:extLst>
              </a:tr>
              <a:tr h="501390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1.4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Administración y seguimiento al Proyecto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Meses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X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X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X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X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 dirty="0">
                          <a:effectLst/>
                        </a:rPr>
                        <a:t>$122,454.52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4390150"/>
                  </a:ext>
                </a:extLst>
              </a:tr>
              <a:tr h="438797">
                <a:tc gridSpan="2"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 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 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 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 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 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>
                          <a:effectLst/>
                        </a:rPr>
                        <a:t> 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SV" sz="1600" u="none" strike="noStrike" dirty="0">
                          <a:effectLst/>
                        </a:rPr>
                        <a:t>$480,000.00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0721844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763486" y="613954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b="1" dirty="0">
                <a:solidFill>
                  <a:schemeClr val="bg1"/>
                </a:solidFill>
              </a:rPr>
              <a:t>CRONOGRAMA DEL PLAN</a:t>
            </a:r>
          </a:p>
        </p:txBody>
      </p:sp>
    </p:spTree>
    <p:extLst>
      <p:ext uri="{BB962C8B-B14F-4D97-AF65-F5344CB8AC3E}">
        <p14:creationId xmlns:p14="http://schemas.microsoft.com/office/powerpoint/2010/main" val="1621359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731011"/>
              </p:ext>
            </p:extLst>
          </p:nvPr>
        </p:nvGraphicFramePr>
        <p:xfrm>
          <a:off x="239152" y="134901"/>
          <a:ext cx="11373728" cy="63008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245">
                  <a:extLst>
                    <a:ext uri="{9D8B030D-6E8A-4147-A177-3AD203B41FA5}">
                      <a16:colId xmlns:a16="http://schemas.microsoft.com/office/drawing/2014/main" val="3822716388"/>
                    </a:ext>
                  </a:extLst>
                </a:gridCol>
                <a:gridCol w="3989810">
                  <a:extLst>
                    <a:ext uri="{9D8B030D-6E8A-4147-A177-3AD203B41FA5}">
                      <a16:colId xmlns:a16="http://schemas.microsoft.com/office/drawing/2014/main" val="1644956710"/>
                    </a:ext>
                  </a:extLst>
                </a:gridCol>
                <a:gridCol w="1392420">
                  <a:extLst>
                    <a:ext uri="{9D8B030D-6E8A-4147-A177-3AD203B41FA5}">
                      <a16:colId xmlns:a16="http://schemas.microsoft.com/office/drawing/2014/main" val="106982913"/>
                    </a:ext>
                  </a:extLst>
                </a:gridCol>
                <a:gridCol w="1488924">
                  <a:extLst>
                    <a:ext uri="{9D8B030D-6E8A-4147-A177-3AD203B41FA5}">
                      <a16:colId xmlns:a16="http://schemas.microsoft.com/office/drawing/2014/main" val="4280776723"/>
                    </a:ext>
                  </a:extLst>
                </a:gridCol>
                <a:gridCol w="1392420">
                  <a:extLst>
                    <a:ext uri="{9D8B030D-6E8A-4147-A177-3AD203B41FA5}">
                      <a16:colId xmlns:a16="http://schemas.microsoft.com/office/drawing/2014/main" val="78367567"/>
                    </a:ext>
                  </a:extLst>
                </a:gridCol>
                <a:gridCol w="1364847">
                  <a:extLst>
                    <a:ext uri="{9D8B030D-6E8A-4147-A177-3AD203B41FA5}">
                      <a16:colId xmlns:a16="http://schemas.microsoft.com/office/drawing/2014/main" val="1503649537"/>
                    </a:ext>
                  </a:extLst>
                </a:gridCol>
                <a:gridCol w="1351062">
                  <a:extLst>
                    <a:ext uri="{9D8B030D-6E8A-4147-A177-3AD203B41FA5}">
                      <a16:colId xmlns:a16="http://schemas.microsoft.com/office/drawing/2014/main" val="2853649728"/>
                    </a:ext>
                  </a:extLst>
                </a:gridCol>
              </a:tblGrid>
              <a:tr h="38560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effectLst/>
                        </a:rPr>
                        <a:t>No.</a:t>
                      </a:r>
                      <a:endParaRPr lang="es-SV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effectLst/>
                        </a:rPr>
                        <a:t>TIPOS DE GASTOS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effectLst/>
                        </a:rPr>
                        <a:t>PRIMER TRIMESTRE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effectLst/>
                        </a:rPr>
                        <a:t>SEGUNDO TRIMESTRE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effectLst/>
                        </a:rPr>
                        <a:t>TERCER TRIMESTRE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effectLst/>
                        </a:rPr>
                        <a:t>CUARTO TRIMESTRE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AÑO</a:t>
                      </a:r>
                    </a:p>
                  </a:txBody>
                  <a:tcPr marL="8358" marR="8358" marT="8358" marB="0" anchor="b"/>
                </a:tc>
                <a:extLst>
                  <a:ext uri="{0D108BD9-81ED-4DB2-BD59-A6C34878D82A}">
                    <a16:rowId xmlns:a16="http://schemas.microsoft.com/office/drawing/2014/main" val="4168202380"/>
                  </a:ext>
                </a:extLst>
              </a:tr>
              <a:tr h="303243"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u="none" strike="noStrike" dirty="0">
                          <a:effectLst/>
                        </a:rPr>
                        <a:t>1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u="none" strike="noStrike" dirty="0">
                          <a:effectLst/>
                        </a:rPr>
                        <a:t>REMUNERACIONES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u="none" strike="noStrike" dirty="0">
                          <a:effectLst/>
                        </a:rPr>
                        <a:t>$38,345.00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$38,345.00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$39,530.11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$38,345.00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u="none" strike="noStrike" dirty="0">
                          <a:effectLst/>
                        </a:rPr>
                        <a:t>$154,565.11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extLst>
                  <a:ext uri="{0D108BD9-81ED-4DB2-BD59-A6C34878D82A}">
                    <a16:rowId xmlns:a16="http://schemas.microsoft.com/office/drawing/2014/main" val="2385108290"/>
                  </a:ext>
                </a:extLst>
              </a:tr>
              <a:tr h="303243"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u="none" strike="noStrike">
                          <a:effectLst/>
                        </a:rPr>
                        <a:t>2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u="none" strike="noStrike" dirty="0">
                          <a:effectLst/>
                        </a:rPr>
                        <a:t>MEDICAMENTOS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u="none" strike="noStrike">
                          <a:effectLst/>
                        </a:rPr>
                        <a:t>$20,000.00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$16,000.00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u="none" strike="noStrike" dirty="0">
                          <a:effectLst/>
                        </a:rPr>
                        <a:t>$36,000.00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extLst>
                  <a:ext uri="{0D108BD9-81ED-4DB2-BD59-A6C34878D82A}">
                    <a16:rowId xmlns:a16="http://schemas.microsoft.com/office/drawing/2014/main" val="3882658857"/>
                  </a:ext>
                </a:extLst>
              </a:tr>
              <a:tr h="337691"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u="none" strike="noStrike">
                          <a:effectLst/>
                        </a:rPr>
                        <a:t>3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u="none" strike="noStrike" dirty="0">
                          <a:effectLst/>
                        </a:rPr>
                        <a:t>INSUMOS MEDICO QUIRURGICO Y DE LABORATORIO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u="none" strike="noStrike">
                          <a:effectLst/>
                        </a:rPr>
                        <a:t>$50,000.00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$50,000.00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$36,100.00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u="none" strike="noStrike" dirty="0">
                          <a:effectLst/>
                        </a:rPr>
                        <a:t>$136,100.00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extLst>
                  <a:ext uri="{0D108BD9-81ED-4DB2-BD59-A6C34878D82A}">
                    <a16:rowId xmlns:a16="http://schemas.microsoft.com/office/drawing/2014/main" val="3137513657"/>
                  </a:ext>
                </a:extLst>
              </a:tr>
              <a:tr h="303243"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u="none" strike="noStrike">
                          <a:effectLst/>
                        </a:rPr>
                        <a:t>4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u="none" strike="noStrike" dirty="0">
                          <a:effectLst/>
                        </a:rPr>
                        <a:t>COMBUSTIBLE Y LUBRICANTES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u="none" strike="noStrike">
                          <a:effectLst/>
                        </a:rPr>
                        <a:t>$2,000.00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$2,000.00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$2,000.00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$1,300.00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u="none" strike="noStrike" dirty="0">
                          <a:effectLst/>
                        </a:rPr>
                        <a:t>$7,300.00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extLst>
                  <a:ext uri="{0D108BD9-81ED-4DB2-BD59-A6C34878D82A}">
                    <a16:rowId xmlns:a16="http://schemas.microsoft.com/office/drawing/2014/main" val="2100788118"/>
                  </a:ext>
                </a:extLst>
              </a:tr>
              <a:tr h="303243"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u="none" strike="noStrike">
                          <a:effectLst/>
                        </a:rPr>
                        <a:t>5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u="none" strike="noStrike" dirty="0">
                          <a:effectLst/>
                        </a:rPr>
                        <a:t>LLANTAS Y NEUMATICOS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u="none" strike="noStrike">
                          <a:effectLst/>
                        </a:rPr>
                        <a:t>$0.00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$1,500.00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u="none" strike="noStrike" dirty="0">
                          <a:effectLst/>
                        </a:rPr>
                        <a:t>$1,500.00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extLst>
                  <a:ext uri="{0D108BD9-81ED-4DB2-BD59-A6C34878D82A}">
                    <a16:rowId xmlns:a16="http://schemas.microsoft.com/office/drawing/2014/main" val="161834586"/>
                  </a:ext>
                </a:extLst>
              </a:tr>
              <a:tr h="303243"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u="none" strike="noStrike">
                          <a:effectLst/>
                        </a:rPr>
                        <a:t>6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u="none" strike="noStrike" dirty="0">
                          <a:effectLst/>
                        </a:rPr>
                        <a:t>REPUESTOS Y ACCESORIOS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u="none" strike="noStrike" dirty="0">
                          <a:effectLst/>
                        </a:rPr>
                        <a:t>$0.00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u="none" strike="noStrike" dirty="0">
                          <a:effectLst/>
                        </a:rPr>
                        <a:t>$0.00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extLst>
                  <a:ext uri="{0D108BD9-81ED-4DB2-BD59-A6C34878D82A}">
                    <a16:rowId xmlns:a16="http://schemas.microsoft.com/office/drawing/2014/main" val="3707478506"/>
                  </a:ext>
                </a:extLst>
              </a:tr>
              <a:tr h="303243"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u="none" strike="noStrike">
                          <a:effectLst/>
                        </a:rPr>
                        <a:t>7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u="none" strike="noStrike" dirty="0">
                          <a:effectLst/>
                        </a:rPr>
                        <a:t>PAPELERIA Y UTILES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u="none" strike="noStrike" dirty="0">
                          <a:effectLst/>
                        </a:rPr>
                        <a:t>$1,500.00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$1,000.00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$1,000.00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u="none" strike="noStrike" dirty="0">
                          <a:effectLst/>
                        </a:rPr>
                        <a:t>$3,500.00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extLst>
                  <a:ext uri="{0D108BD9-81ED-4DB2-BD59-A6C34878D82A}">
                    <a16:rowId xmlns:a16="http://schemas.microsoft.com/office/drawing/2014/main" val="3053724618"/>
                  </a:ext>
                </a:extLst>
              </a:tr>
              <a:tr h="303243"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u="none" strike="noStrike">
                          <a:effectLst/>
                        </a:rPr>
                        <a:t>8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u="none" strike="noStrike" dirty="0">
                          <a:effectLst/>
                        </a:rPr>
                        <a:t>TEXTILES Y VESTUARIO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u="none" strike="noStrike" dirty="0">
                          <a:effectLst/>
                        </a:rPr>
                        <a:t>$0.00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$1,350.00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u="none" strike="noStrike" dirty="0">
                          <a:effectLst/>
                        </a:rPr>
                        <a:t>$1,350.00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extLst>
                  <a:ext uri="{0D108BD9-81ED-4DB2-BD59-A6C34878D82A}">
                    <a16:rowId xmlns:a16="http://schemas.microsoft.com/office/drawing/2014/main" val="1146602281"/>
                  </a:ext>
                </a:extLst>
              </a:tr>
              <a:tr h="303243"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u="none" strike="noStrike" dirty="0">
                          <a:effectLst/>
                        </a:rPr>
                        <a:t>9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u="none" strike="noStrike" dirty="0">
                          <a:effectLst/>
                        </a:rPr>
                        <a:t>ALIMENTOS PARA HUMANOS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u="none" strike="noStrike" dirty="0">
                          <a:effectLst/>
                        </a:rPr>
                        <a:t>$2,000.00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$3,000.00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$1,100.00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u="none" strike="noStrike" dirty="0">
                          <a:effectLst/>
                        </a:rPr>
                        <a:t>$6,100.00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extLst>
                  <a:ext uri="{0D108BD9-81ED-4DB2-BD59-A6C34878D82A}">
                    <a16:rowId xmlns:a16="http://schemas.microsoft.com/office/drawing/2014/main" val="3870239882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u="none" strike="noStrike" dirty="0">
                          <a:effectLst/>
                        </a:rPr>
                        <a:t>MANTENIMIENTO Y REPARACION DE INFRAESTRUCTURA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u="none" strike="noStrike" dirty="0">
                          <a:effectLst/>
                        </a:rPr>
                        <a:t>$10,000.00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u="none" strike="noStrike" dirty="0">
                          <a:effectLst/>
                        </a:rPr>
                        <a:t>$10,000.00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extLst>
                  <a:ext uri="{0D108BD9-81ED-4DB2-BD59-A6C34878D82A}">
                    <a16:rowId xmlns:a16="http://schemas.microsoft.com/office/drawing/2014/main" val="2372181814"/>
                  </a:ext>
                </a:extLst>
              </a:tr>
              <a:tr h="271975"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u="none" strike="noStrike" dirty="0">
                          <a:effectLst/>
                        </a:rPr>
                        <a:t>MANTENIMIENTO Y REPARACION DE EQUIPO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u="none" strike="noStrike" dirty="0">
                          <a:effectLst/>
                        </a:rPr>
                        <a:t>$0.00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$5,000.00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$4,400.00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u="none" strike="noStrike" dirty="0">
                          <a:effectLst/>
                        </a:rPr>
                        <a:t>$9,400.00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extLst>
                  <a:ext uri="{0D108BD9-81ED-4DB2-BD59-A6C34878D82A}">
                    <a16:rowId xmlns:a16="http://schemas.microsoft.com/office/drawing/2014/main" val="3476599377"/>
                  </a:ext>
                </a:extLst>
              </a:tr>
              <a:tr h="303243"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u="none" strike="noStrike" dirty="0">
                          <a:effectLst/>
                        </a:rPr>
                        <a:t>VIATICOS Y PASAJES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u="none" strike="noStrike">
                          <a:effectLst/>
                        </a:rPr>
                        <a:t>$10,000.00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$10,000.00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$10,000.00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$1,570.00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u="none" strike="noStrike" dirty="0">
                          <a:effectLst/>
                        </a:rPr>
                        <a:t>$31,570.00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extLst>
                  <a:ext uri="{0D108BD9-81ED-4DB2-BD59-A6C34878D82A}">
                    <a16:rowId xmlns:a16="http://schemas.microsoft.com/office/drawing/2014/main" val="3057262756"/>
                  </a:ext>
                </a:extLst>
              </a:tr>
              <a:tr h="303243"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u="none" strike="noStrike" dirty="0">
                          <a:effectLst/>
                        </a:rPr>
                        <a:t>SERVICIOS BASICOS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u="none" strike="noStrike" dirty="0">
                          <a:effectLst/>
                        </a:rPr>
                        <a:t>$0.00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u="none" strike="noStrike" dirty="0">
                          <a:effectLst/>
                        </a:rPr>
                        <a:t>$0.00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extLst>
                  <a:ext uri="{0D108BD9-81ED-4DB2-BD59-A6C34878D82A}">
                    <a16:rowId xmlns:a16="http://schemas.microsoft.com/office/drawing/2014/main" val="1164022153"/>
                  </a:ext>
                </a:extLst>
              </a:tr>
              <a:tr h="303243"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u="none" strike="noStrike" dirty="0">
                          <a:effectLst/>
                        </a:rPr>
                        <a:t>MAQUINARIA Y EQUIPO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u="none" strike="noStrike" dirty="0">
                          <a:effectLst/>
                        </a:rPr>
                        <a:t>$4,000.00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$19,000.00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u="none" strike="noStrike" dirty="0">
                          <a:effectLst/>
                        </a:rPr>
                        <a:t>$23,000.00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extLst>
                  <a:ext uri="{0D108BD9-81ED-4DB2-BD59-A6C34878D82A}">
                    <a16:rowId xmlns:a16="http://schemas.microsoft.com/office/drawing/2014/main" val="3742045748"/>
                  </a:ext>
                </a:extLst>
              </a:tr>
              <a:tr h="303243"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u="none" strike="noStrike" dirty="0">
                          <a:effectLst/>
                        </a:rPr>
                        <a:t>HOSPEDAJE Y ESTANCIA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u="none" strike="noStrike" dirty="0">
                          <a:effectLst/>
                        </a:rPr>
                        <a:t>$1,400.00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$4,000.00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$1,000.00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u="none" strike="noStrike" dirty="0">
                          <a:effectLst/>
                        </a:rPr>
                        <a:t>$6,400.00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extLst>
                  <a:ext uri="{0D108BD9-81ED-4DB2-BD59-A6C34878D82A}">
                    <a16:rowId xmlns:a16="http://schemas.microsoft.com/office/drawing/2014/main" val="3972181188"/>
                  </a:ext>
                </a:extLst>
              </a:tr>
              <a:tr h="303243"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u="none" strike="noStrike" dirty="0">
                          <a:effectLst/>
                        </a:rPr>
                        <a:t>COMUNICACIONES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u="none" strike="noStrike" dirty="0">
                          <a:effectLst/>
                        </a:rPr>
                        <a:t>$600.00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$1,000.00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$1,000.00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$700.00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u="none" strike="noStrike" dirty="0">
                          <a:effectLst/>
                        </a:rPr>
                        <a:t>$3,300.00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extLst>
                  <a:ext uri="{0D108BD9-81ED-4DB2-BD59-A6C34878D82A}">
                    <a16:rowId xmlns:a16="http://schemas.microsoft.com/office/drawing/2014/main" val="4281669591"/>
                  </a:ext>
                </a:extLst>
              </a:tr>
              <a:tr h="292133"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u="none" strike="noStrike" dirty="0">
                          <a:effectLst/>
                        </a:rPr>
                        <a:t>GASTO DE SEGUIMIENTO Y MONITOREO DEL PROYECTO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u="none" strike="noStrike" dirty="0">
                          <a:effectLst/>
                        </a:rPr>
                        <a:t>$12,000.00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$12,000.00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$12,000.00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$12,000.00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u="none" strike="noStrike" dirty="0">
                          <a:effectLst/>
                        </a:rPr>
                        <a:t>$48,000.00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extLst>
                  <a:ext uri="{0D108BD9-81ED-4DB2-BD59-A6C34878D82A}">
                    <a16:rowId xmlns:a16="http://schemas.microsoft.com/office/drawing/2014/main" val="163912129"/>
                  </a:ext>
                </a:extLst>
              </a:tr>
              <a:tr h="303243"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u="none" strike="noStrike" dirty="0">
                          <a:effectLst/>
                        </a:rPr>
                        <a:t>OTROS GASTOS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u="none" strike="noStrike" dirty="0">
                          <a:effectLst/>
                        </a:rPr>
                        <a:t>$0.00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$1,914.89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u="none" strike="noStrike" dirty="0">
                          <a:effectLst/>
                        </a:rPr>
                        <a:t>$1,914.89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extLst>
                  <a:ext uri="{0D108BD9-81ED-4DB2-BD59-A6C34878D82A}">
                    <a16:rowId xmlns:a16="http://schemas.microsoft.com/office/drawing/2014/main" val="137798532"/>
                  </a:ext>
                </a:extLst>
              </a:tr>
              <a:tr h="30324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358" marR="8358" marT="8358" marB="0" anchor="b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400" b="1" u="none" strike="noStrike" dirty="0">
                          <a:effectLst/>
                        </a:rPr>
                        <a:t>$151,845.00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$166,109.89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$108,130.11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SV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$53,915.00</a:t>
                      </a:r>
                    </a:p>
                  </a:txBody>
                  <a:tcPr marL="8358" marR="8358" marT="8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1" u="none" strike="noStrike" dirty="0">
                          <a:effectLst/>
                        </a:rPr>
                        <a:t>$480,000.00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8" marR="8358" marT="8358" marB="0" anchor="b"/>
                </a:tc>
                <a:extLst>
                  <a:ext uri="{0D108BD9-81ED-4DB2-BD59-A6C34878D82A}">
                    <a16:rowId xmlns:a16="http://schemas.microsoft.com/office/drawing/2014/main" val="1467069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37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89611" y="1489166"/>
            <a:ext cx="76287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800" b="1" dirty="0">
                <a:solidFill>
                  <a:schemeClr val="bg1"/>
                </a:solidFill>
              </a:rPr>
              <a:t>A CONTINUACION PRESENTAMOS UN BREVE VIDEO QUE RESUME EL TRABAJO EN CAMPO REALIZADO CON ESTE SUBSIDIO.</a:t>
            </a:r>
          </a:p>
        </p:txBody>
      </p:sp>
    </p:spTree>
    <p:extLst>
      <p:ext uri="{BB962C8B-B14F-4D97-AF65-F5344CB8AC3E}">
        <p14:creationId xmlns:p14="http://schemas.microsoft.com/office/powerpoint/2010/main" val="133378569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576</Words>
  <Application>Microsoft Office PowerPoint</Application>
  <PresentationFormat>Panorámica</PresentationFormat>
  <Paragraphs>198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Footlight MT Light</vt:lpstr>
      <vt:lpstr>Trebuchet MS</vt:lpstr>
      <vt:lpstr>Wingdings 3</vt:lpstr>
      <vt:lpstr>Faceta</vt:lpstr>
      <vt:lpstr>PROGRAMA DE ATENCIÓN EN SALUD A COMUNIDADES 2018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Provida</dc:creator>
  <cp:lastModifiedBy>Damaris Guardado</cp:lastModifiedBy>
  <cp:revision>26</cp:revision>
  <dcterms:created xsi:type="dcterms:W3CDTF">2019-02-25T18:03:03Z</dcterms:created>
  <dcterms:modified xsi:type="dcterms:W3CDTF">2019-02-26T15:50:13Z</dcterms:modified>
</cp:coreProperties>
</file>