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sldIdLst>
    <p:sldId id="256" r:id="rId2"/>
    <p:sldId id="257" r:id="rId3"/>
    <p:sldId id="258" r:id="rId4"/>
    <p:sldId id="293" r:id="rId5"/>
    <p:sldId id="294" r:id="rId6"/>
    <p:sldId id="261" r:id="rId7"/>
    <p:sldId id="262" r:id="rId8"/>
    <p:sldId id="263" r:id="rId9"/>
    <p:sldId id="264" r:id="rId10"/>
    <p:sldId id="265" r:id="rId11"/>
    <p:sldId id="270" r:id="rId12"/>
    <p:sldId id="269" r:id="rId13"/>
    <p:sldId id="266" r:id="rId14"/>
    <p:sldId id="267" r:id="rId15"/>
    <p:sldId id="268" r:id="rId16"/>
    <p:sldId id="272" r:id="rId17"/>
    <p:sldId id="276" r:id="rId18"/>
    <p:sldId id="271" r:id="rId19"/>
    <p:sldId id="273" r:id="rId20"/>
    <p:sldId id="278" r:id="rId21"/>
    <p:sldId id="279" r:id="rId22"/>
    <p:sldId id="281" r:id="rId23"/>
    <p:sldId id="280" r:id="rId24"/>
    <p:sldId id="295" r:id="rId25"/>
    <p:sldId id="285" r:id="rId26"/>
    <p:sldId id="283" r:id="rId27"/>
    <p:sldId id="282" r:id="rId28"/>
    <p:sldId id="284" r:id="rId29"/>
    <p:sldId id="286" r:id="rId30"/>
    <p:sldId id="288" r:id="rId31"/>
    <p:sldId id="287" r:id="rId32"/>
    <p:sldId id="289" r:id="rId33"/>
    <p:sldId id="290" r:id="rId34"/>
    <p:sldId id="291" r:id="rId35"/>
    <p:sldId id="292" r:id="rId36"/>
  </p:sldIdLst>
  <p:sldSz cx="18288000" cy="10287000"/>
  <p:notesSz cx="6858000" cy="9144000"/>
  <p:embeddedFontLst>
    <p:embeddedFont>
      <p:font typeface="Open Sans" panose="020B0604020202020204" charset="0"/>
      <p:regular r:id="rId38"/>
    </p:embeddedFont>
    <p:embeddedFont>
      <p:font typeface="Montserrat SemiBold" panose="020B0604020202020204" charset="0"/>
      <p:bold r:id="rId39"/>
      <p:boldItalic r:id="rId40"/>
    </p:embeddedFont>
    <p:embeddedFont>
      <p:font typeface="Montserrat Medium" panose="020B0604020202020204" charset="0"/>
      <p:regular r:id="rId41"/>
      <p:italic r:id="rId42"/>
    </p:embeddedFont>
    <p:embeddedFont>
      <p:font typeface="Montserrat Bold" panose="020B0604020202020204" charset="0"/>
      <p:regular r:id="rId43"/>
      <p:bold r:id="rId44"/>
    </p:embeddedFont>
    <p:embeddedFont>
      <p:font typeface="Montserrat Semi-Bold" panose="020B0604020202020204" charset="0"/>
      <p:regular r:id="rId45"/>
    </p:embeddedFont>
    <p:embeddedFont>
      <p:font typeface="Calibri" panose="020F0502020204030204" pitchFamily="34" charset="0"/>
      <p:regular r:id="rId46"/>
      <p:bold r:id="rId47"/>
      <p:italic r:id="rId48"/>
      <p:boldItalic r:id="rId49"/>
    </p:embeddedFont>
    <p:embeddedFont>
      <p:font typeface="Montserrat" panose="020B0604020202020204"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p15:clr>
            <a:srgbClr val="A4A3A4"/>
          </p15:clr>
        </p15:guide>
        <p15:guide id="2" pos="5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94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56" autoAdjust="0"/>
    <p:restoredTop sz="95915" autoAdjust="0"/>
  </p:normalViewPr>
  <p:slideViewPr>
    <p:cSldViewPr>
      <p:cViewPr varScale="1">
        <p:scale>
          <a:sx n="46" d="100"/>
          <a:sy n="46" d="100"/>
        </p:scale>
        <p:origin x="840" y="72"/>
      </p:cViewPr>
      <p:guideLst>
        <p:guide orient="horz" pos="3240"/>
        <p:guide pos="57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28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14.07.2022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‹Nº›</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290763" y="512763"/>
            <a:ext cx="4562475" cy="2566987"/>
          </a:xfrm>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564816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14.07.2022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¿y si está es la portada?</a:t>
            </a:r>
            <a:endParaRPr lang="en-US" dirty="0"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23</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14.07.2022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¿y si está es la portada?</a:t>
            </a:r>
            <a:endParaRPr lang="en-US" dirty="0"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24</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14.07.2022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¿y si está es la portada?</a:t>
            </a:r>
            <a:endParaRPr lang="en-US" dirty="0"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27</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14.07.2022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¿y si está es la portada?</a:t>
            </a:r>
            <a:endParaRPr lang="en-US" dirty="0"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28</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14.07.2022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¿y si está es la portada?</a:t>
            </a:r>
            <a:endParaRPr lang="en-US" dirty="0"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29</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14.07.2022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¿y si está es la portada?</a:t>
            </a:r>
            <a:endParaRPr lang="en-US" dirty="0"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30</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14.07.2022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¿y si está es la portada?</a:t>
            </a:r>
            <a:endParaRPr lang="en-US" dirty="0"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33</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14.07.2022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¿y si está es la portada?</a:t>
            </a:r>
            <a:endParaRPr lang="en-US" dirty="0"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6</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14.07.2022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¿y si está es la portada?</a:t>
            </a:r>
            <a:endParaRPr lang="en-US" dirty="0"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8</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14.07.2022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¿y si está es la portada?</a:t>
            </a:r>
            <a:endParaRPr lang="en-US" dirty="0"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11</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14.07.2022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¿y si está es la portada?</a:t>
            </a:r>
            <a:endParaRPr lang="en-US" dirty="0"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13</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14.07.2022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¿y si está es la portada?</a:t>
            </a:r>
            <a:endParaRPr lang="en-US" dirty="0"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15</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14.07.2022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¿y si está es la portada?</a:t>
            </a:r>
            <a:endParaRPr lang="en-US" dirty="0"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16</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14.07.2022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¿y si está es la portada?</a:t>
            </a:r>
            <a:endParaRPr lang="en-US" dirty="0"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17</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14.07.2022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¿y si está es la portada?</a:t>
            </a:r>
            <a:endParaRPr lang="en-US" dirty="0"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20</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7/14/2022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6.sv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39.sv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1.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49.sv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53.sv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3.sv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62.sv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58.sv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0.sv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64.sv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67.sv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69.sv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71.sv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1394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1028700"/>
            <a:ext cx="4356415" cy="2077878"/>
          </a:xfrm>
          <a:prstGeom prst="rect">
            <a:avLst/>
          </a:prstGeom>
        </p:spPr>
      </p:pic>
      <p:pic>
        <p:nvPicPr>
          <p:cNvPr id="3" name="Picture 3"/>
          <p:cNvPicPr>
            <a:picLocks noChangeAspect="1"/>
          </p:cNvPicPr>
          <p:nvPr/>
        </p:nvPicPr>
        <p:blipFill>
          <a:blip r:embed="rId3">
            <a:alphaModFix amt="19999"/>
          </a:blip>
          <a:srcRect r="12367"/>
          <a:stretch>
            <a:fillRect/>
          </a:stretch>
        </p:blipFill>
        <p:spPr>
          <a:xfrm>
            <a:off x="12452626" y="-569442"/>
            <a:ext cx="9513794" cy="10856442"/>
          </a:xfrm>
          <a:prstGeom prst="rect">
            <a:avLst/>
          </a:prstGeom>
        </p:spPr>
      </p:pic>
      <p:sp>
        <p:nvSpPr>
          <p:cNvPr id="4" name="TextBox 4"/>
          <p:cNvSpPr txBox="1"/>
          <p:nvPr/>
        </p:nvSpPr>
        <p:spPr>
          <a:xfrm>
            <a:off x="606471" y="4402085"/>
            <a:ext cx="12119482" cy="1501880"/>
          </a:xfrm>
          <a:prstGeom prst="rect">
            <a:avLst/>
          </a:prstGeom>
        </p:spPr>
        <p:txBody>
          <a:bodyPr lIns="0" tIns="0" rIns="0" bIns="0" rtlCol="0" anchor="t">
            <a:spAutoFit/>
          </a:bodyPr>
          <a:lstStyle/>
          <a:p>
            <a:pPr algn="ctr">
              <a:lnSpc>
                <a:spcPts val="11848"/>
              </a:lnSpc>
            </a:pPr>
            <a:r>
              <a:rPr lang="en-US" sz="10041" spc="803" dirty="0">
                <a:solidFill>
                  <a:srgbClr val="FFFFFF"/>
                </a:solidFill>
                <a:latin typeface="RoxboroughCF"/>
              </a:rPr>
              <a:t>ORGANIGRAMA</a:t>
            </a:r>
          </a:p>
        </p:txBody>
      </p:sp>
      <p:sp>
        <p:nvSpPr>
          <p:cNvPr id="5" name="TextBox 5"/>
          <p:cNvSpPr txBox="1"/>
          <p:nvPr/>
        </p:nvSpPr>
        <p:spPr>
          <a:xfrm>
            <a:off x="879798" y="6209007"/>
            <a:ext cx="11572829" cy="1179810"/>
          </a:xfrm>
          <a:prstGeom prst="rect">
            <a:avLst/>
          </a:prstGeom>
        </p:spPr>
        <p:txBody>
          <a:bodyPr lIns="0" tIns="0" rIns="0" bIns="0" rtlCol="0" anchor="t">
            <a:spAutoFit/>
          </a:bodyPr>
          <a:lstStyle/>
          <a:p>
            <a:pPr algn="ctr">
              <a:lnSpc>
                <a:spcPts val="4634"/>
              </a:lnSpc>
            </a:pPr>
            <a:r>
              <a:rPr lang="en-US" sz="3707" spc="682" dirty="0">
                <a:solidFill>
                  <a:srgbClr val="FFFFFF"/>
                </a:solidFill>
                <a:latin typeface="Montserrat"/>
              </a:rPr>
              <a:t>PERIODO </a:t>
            </a:r>
          </a:p>
          <a:p>
            <a:pPr algn="ctr">
              <a:lnSpc>
                <a:spcPts val="4634"/>
              </a:lnSpc>
            </a:pPr>
            <a:r>
              <a:rPr lang="en-US" sz="3707" spc="682" dirty="0" smtClean="0">
                <a:solidFill>
                  <a:srgbClr val="FFFFFF"/>
                </a:solidFill>
                <a:latin typeface="Montserrat"/>
              </a:rPr>
              <a:t>MAYO – JULIO 2022</a:t>
            </a:r>
            <a:endParaRPr lang="en-US" sz="3707" spc="682" dirty="0">
              <a:solidFill>
                <a:srgbClr val="FFFFFF"/>
              </a:solidFill>
              <a:latin typeface="Montserrat"/>
            </a:endParaRPr>
          </a:p>
        </p:txBody>
      </p:sp>
      <p:sp>
        <p:nvSpPr>
          <p:cNvPr id="6" name="AutoShape 6"/>
          <p:cNvSpPr/>
          <p:nvPr/>
        </p:nvSpPr>
        <p:spPr>
          <a:xfrm>
            <a:off x="1708665" y="5903965"/>
            <a:ext cx="10207101" cy="0"/>
          </a:xfrm>
          <a:prstGeom prst="line">
            <a:avLst/>
          </a:prstGeom>
          <a:ln w="47625" cap="flat">
            <a:solidFill>
              <a:srgbClr val="FFFFFF"/>
            </a:solidFill>
            <a:prstDash val="soli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1394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4000"/>
          </a:blip>
          <a:srcRect/>
          <a:stretch>
            <a:fillRect/>
          </a:stretch>
        </p:blipFill>
        <p:spPr>
          <a:xfrm>
            <a:off x="9574581" y="-3092321"/>
            <a:ext cx="16471643" cy="16471643"/>
          </a:xfrm>
          <a:prstGeom prst="rect">
            <a:avLst/>
          </a:prstGeom>
        </p:spPr>
      </p:pic>
      <p:pic>
        <p:nvPicPr>
          <p:cNvPr id="3" name="Picture 3"/>
          <p:cNvPicPr>
            <a:picLocks noChangeAspect="1"/>
          </p:cNvPicPr>
          <p:nvPr/>
        </p:nvPicPr>
        <p:blipFill>
          <a:blip r:embed="rId3"/>
          <a:srcRect/>
          <a:stretch>
            <a:fillRect/>
          </a:stretch>
        </p:blipFill>
        <p:spPr>
          <a:xfrm>
            <a:off x="7721857" y="1282700"/>
            <a:ext cx="2844286" cy="1356961"/>
          </a:xfrm>
          <a:prstGeom prst="rect">
            <a:avLst/>
          </a:prstGeom>
        </p:spPr>
      </p:pic>
      <p:sp>
        <p:nvSpPr>
          <p:cNvPr id="4" name="TextBox 4"/>
          <p:cNvSpPr txBox="1"/>
          <p:nvPr/>
        </p:nvSpPr>
        <p:spPr>
          <a:xfrm>
            <a:off x="2754648" y="3269190"/>
            <a:ext cx="11439859" cy="668508"/>
          </a:xfrm>
          <a:prstGeom prst="rect">
            <a:avLst/>
          </a:prstGeom>
        </p:spPr>
        <p:txBody>
          <a:bodyPr lIns="0" tIns="0" rIns="0" bIns="0" rtlCol="0" anchor="t">
            <a:spAutoFit/>
          </a:bodyPr>
          <a:lstStyle/>
          <a:p>
            <a:pPr algn="ctr">
              <a:lnSpc>
                <a:spcPts val="5241"/>
              </a:lnSpc>
            </a:pPr>
            <a:r>
              <a:rPr lang="en-US" sz="4442" spc="355" dirty="0">
                <a:solidFill>
                  <a:srgbClr val="FFFFFF"/>
                </a:solidFill>
                <a:latin typeface="RoxboroughCF"/>
              </a:rPr>
              <a:t>UNIDADES </a:t>
            </a:r>
            <a:r>
              <a:rPr lang="en-US" sz="4442" spc="355" dirty="0" smtClean="0">
                <a:solidFill>
                  <a:srgbClr val="FFFFFF"/>
                </a:solidFill>
                <a:latin typeface="RoxboroughCF"/>
              </a:rPr>
              <a:t>ORGANIZATIVAS </a:t>
            </a:r>
            <a:r>
              <a:rPr lang="en-US" sz="4442" spc="355" dirty="0">
                <a:solidFill>
                  <a:srgbClr val="FFFFFF"/>
                </a:solidFill>
                <a:latin typeface="RoxboroughCF"/>
              </a:rPr>
              <a:t>MINEC</a:t>
            </a:r>
          </a:p>
        </p:txBody>
      </p:sp>
      <p:sp>
        <p:nvSpPr>
          <p:cNvPr id="5" name="AutoShape 5"/>
          <p:cNvSpPr/>
          <p:nvPr/>
        </p:nvSpPr>
        <p:spPr>
          <a:xfrm>
            <a:off x="3629520" y="4196646"/>
            <a:ext cx="10207101" cy="0"/>
          </a:xfrm>
          <a:prstGeom prst="line">
            <a:avLst/>
          </a:prstGeom>
          <a:ln w="47625" cap="flat">
            <a:solidFill>
              <a:srgbClr val="FFFFFF"/>
            </a:solidFill>
            <a:prstDash val="solid"/>
            <a:headEnd type="none" w="sm" len="sm"/>
            <a:tailEnd type="none" w="sm" len="sm"/>
          </a:ln>
        </p:spPr>
      </p:sp>
      <p:grpSp>
        <p:nvGrpSpPr>
          <p:cNvPr id="10" name="Grupo 9"/>
          <p:cNvGrpSpPr/>
          <p:nvPr/>
        </p:nvGrpSpPr>
        <p:grpSpPr>
          <a:xfrm>
            <a:off x="2203270" y="5151120"/>
            <a:ext cx="12542613" cy="2814415"/>
            <a:chOff x="3916587" y="4872921"/>
            <a:chExt cx="9632970" cy="2814415"/>
          </a:xfrm>
        </p:grpSpPr>
        <p:sp>
          <p:nvSpPr>
            <p:cNvPr id="7" name="Freeform 7"/>
            <p:cNvSpPr/>
            <p:nvPr/>
          </p:nvSpPr>
          <p:spPr>
            <a:xfrm>
              <a:off x="3916587" y="4872921"/>
              <a:ext cx="9632970" cy="2814415"/>
            </a:xfrm>
            <a:custGeom>
              <a:avLst/>
              <a:gdLst/>
              <a:ahLst/>
              <a:cxnLst/>
              <a:rect l="l" t="t" r="r" b="b"/>
              <a:pathLst>
                <a:path w="2537078" h="741245">
                  <a:moveTo>
                    <a:pt x="6430" y="0"/>
                  </a:moveTo>
                  <a:lnTo>
                    <a:pt x="2530648" y="0"/>
                  </a:lnTo>
                  <a:cubicBezTo>
                    <a:pt x="2534199" y="0"/>
                    <a:pt x="2537078" y="2879"/>
                    <a:pt x="2537078" y="6430"/>
                  </a:cubicBezTo>
                  <a:lnTo>
                    <a:pt x="2537078" y="734816"/>
                  </a:lnTo>
                  <a:cubicBezTo>
                    <a:pt x="2537078" y="738367"/>
                    <a:pt x="2534199" y="741245"/>
                    <a:pt x="2530648" y="741245"/>
                  </a:cubicBezTo>
                  <a:lnTo>
                    <a:pt x="6430" y="741245"/>
                  </a:lnTo>
                  <a:cubicBezTo>
                    <a:pt x="2879" y="741245"/>
                    <a:pt x="0" y="738367"/>
                    <a:pt x="0" y="734816"/>
                  </a:cubicBezTo>
                  <a:lnTo>
                    <a:pt x="0" y="6430"/>
                  </a:lnTo>
                  <a:cubicBezTo>
                    <a:pt x="0" y="2879"/>
                    <a:pt x="2879" y="0"/>
                    <a:pt x="6430" y="0"/>
                  </a:cubicBezTo>
                  <a:close/>
                </a:path>
              </a:pathLst>
            </a:custGeom>
            <a:noFill/>
            <a:ln>
              <a:solidFill>
                <a:srgbClr val="FFFFFF"/>
              </a:solidFill>
            </a:ln>
          </p:spPr>
        </p:sp>
        <p:sp>
          <p:nvSpPr>
            <p:cNvPr id="9" name="TextBox 9"/>
            <p:cNvSpPr txBox="1"/>
            <p:nvPr/>
          </p:nvSpPr>
          <p:spPr>
            <a:xfrm>
              <a:off x="4200553" y="5413462"/>
              <a:ext cx="9065035" cy="1364989"/>
            </a:xfrm>
            <a:prstGeom prst="rect">
              <a:avLst/>
            </a:prstGeom>
          </p:spPr>
          <p:txBody>
            <a:bodyPr lIns="0" tIns="0" rIns="0" bIns="0" rtlCol="0" anchor="t">
              <a:spAutoFit/>
            </a:bodyPr>
            <a:lstStyle/>
            <a:p>
              <a:pPr algn="ctr">
                <a:lnSpc>
                  <a:spcPts val="2730"/>
                </a:lnSpc>
              </a:pPr>
              <a:r>
                <a:rPr lang="es-SV" sz="2100" spc="-63" dirty="0" smtClean="0">
                  <a:solidFill>
                    <a:srgbClr val="FFFFFF"/>
                  </a:solidFill>
                  <a:latin typeface="Montserrat" panose="00000500000000000000" pitchFamily="2" charset="0"/>
                </a:rPr>
                <a:t>Para cumplir con los objetivos y atribuciones que le señalan las Leyes de la República, el Reglamento Interno del Órgano Ejecutivo y el presente Reglamento, el Despacho Ministerial se apoya en la gestión técnica-operativa interna que realizan las unidades y direcciones asesoras, técnicas, operativas y administrativas siguientes:</a:t>
              </a:r>
              <a:endParaRPr lang="es-SV" sz="2100" spc="-63" dirty="0">
                <a:solidFill>
                  <a:srgbClr val="FFFFFF"/>
                </a:solidFill>
                <a:latin typeface="Montserrat" panose="00000500000000000000" pitchFamily="2"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108474" y="-1641634"/>
            <a:ext cx="7179526" cy="11928634"/>
          </a:xfrm>
          <a:prstGeom prst="rect">
            <a:avLst/>
          </a:prstGeom>
          <a:solidFill>
            <a:srgbClr val="313944"/>
          </a:solidFill>
        </p:spPr>
      </p:sp>
      <p:pic>
        <p:nvPicPr>
          <p:cNvPr id="3" name="Picture 3"/>
          <p:cNvPicPr>
            <a:picLocks noChangeAspect="1"/>
          </p:cNvPicPr>
          <p:nvPr/>
        </p:nvPicPr>
        <p:blipFill>
          <a:blip r:embed="rId3"/>
          <a:srcRect/>
          <a:stretch>
            <a:fillRect/>
          </a:stretch>
        </p:blipFill>
        <p:spPr>
          <a:xfrm>
            <a:off x="13275062" y="523777"/>
            <a:ext cx="3436845" cy="1639271"/>
          </a:xfrm>
          <a:prstGeom prst="rect">
            <a:avLst/>
          </a:prstGeom>
        </p:spPr>
      </p:pic>
      <p:sp>
        <p:nvSpPr>
          <p:cNvPr id="4" name="AutoShape 4"/>
          <p:cNvSpPr/>
          <p:nvPr/>
        </p:nvSpPr>
        <p:spPr>
          <a:xfrm>
            <a:off x="292256" y="9308363"/>
            <a:ext cx="4004072" cy="0"/>
          </a:xfrm>
          <a:prstGeom prst="line">
            <a:avLst/>
          </a:prstGeom>
          <a:ln w="47625" cap="flat">
            <a:solidFill>
              <a:srgbClr val="727880"/>
            </a:solidFill>
            <a:prstDash val="solid"/>
            <a:headEnd type="none" w="sm" len="sm"/>
            <a:tailEnd type="none" w="sm" len="sm"/>
          </a:ln>
        </p:spPr>
      </p:sp>
      <p:grpSp>
        <p:nvGrpSpPr>
          <p:cNvPr id="5" name="Group 5"/>
          <p:cNvGrpSpPr/>
          <p:nvPr/>
        </p:nvGrpSpPr>
        <p:grpSpPr>
          <a:xfrm>
            <a:off x="719301" y="981075"/>
            <a:ext cx="9929628" cy="6648226"/>
            <a:chOff x="0" y="0"/>
            <a:chExt cx="13239503" cy="8864301"/>
          </a:xfrm>
        </p:grpSpPr>
        <p:sp>
          <p:nvSpPr>
            <p:cNvPr id="6" name="AutoShape 6"/>
            <p:cNvSpPr/>
            <p:nvPr/>
          </p:nvSpPr>
          <p:spPr>
            <a:xfrm>
              <a:off x="3270450" y="0"/>
              <a:ext cx="6587917" cy="0"/>
            </a:xfrm>
            <a:prstGeom prst="line">
              <a:avLst/>
            </a:prstGeom>
            <a:ln w="63500" cap="flat">
              <a:solidFill>
                <a:srgbClr val="313944"/>
              </a:solidFill>
              <a:prstDash val="solid"/>
              <a:headEnd type="none" w="sm" len="sm"/>
              <a:tailEnd type="none" w="sm" len="sm"/>
            </a:ln>
          </p:spPr>
        </p:sp>
        <p:grpSp>
          <p:nvGrpSpPr>
            <p:cNvPr id="7" name="Group 7"/>
            <p:cNvGrpSpPr/>
            <p:nvPr/>
          </p:nvGrpSpPr>
          <p:grpSpPr>
            <a:xfrm>
              <a:off x="0" y="483117"/>
              <a:ext cx="13239503" cy="8381184"/>
              <a:chOff x="0" y="0"/>
              <a:chExt cx="2615211" cy="1655543"/>
            </a:xfrm>
          </p:grpSpPr>
          <p:sp>
            <p:nvSpPr>
              <p:cNvPr id="8" name="Freeform 8"/>
              <p:cNvSpPr/>
              <p:nvPr/>
            </p:nvSpPr>
            <p:spPr>
              <a:xfrm>
                <a:off x="0" y="0"/>
                <a:ext cx="2615211" cy="1655543"/>
              </a:xfrm>
              <a:custGeom>
                <a:avLst/>
                <a:gdLst/>
                <a:ahLst/>
                <a:cxnLst/>
                <a:rect l="l" t="t" r="r" b="b"/>
                <a:pathLst>
                  <a:path w="2615211" h="1655543">
                    <a:moveTo>
                      <a:pt x="6237" y="0"/>
                    </a:moveTo>
                    <a:lnTo>
                      <a:pt x="2608973" y="0"/>
                    </a:lnTo>
                    <a:cubicBezTo>
                      <a:pt x="2612418" y="0"/>
                      <a:pt x="2615211" y="2793"/>
                      <a:pt x="2615211" y="6237"/>
                    </a:cubicBezTo>
                    <a:lnTo>
                      <a:pt x="2615211" y="1649305"/>
                    </a:lnTo>
                    <a:cubicBezTo>
                      <a:pt x="2615211" y="1650959"/>
                      <a:pt x="2614553" y="1652546"/>
                      <a:pt x="2613384" y="1653716"/>
                    </a:cubicBezTo>
                    <a:cubicBezTo>
                      <a:pt x="2612214" y="1654885"/>
                      <a:pt x="2610627" y="1655543"/>
                      <a:pt x="2608973" y="1655543"/>
                    </a:cubicBezTo>
                    <a:lnTo>
                      <a:pt x="6237" y="1655543"/>
                    </a:lnTo>
                    <a:cubicBezTo>
                      <a:pt x="4583" y="1655543"/>
                      <a:pt x="2997" y="1654885"/>
                      <a:pt x="1827" y="1653716"/>
                    </a:cubicBezTo>
                    <a:cubicBezTo>
                      <a:pt x="657" y="1652546"/>
                      <a:pt x="0" y="1650959"/>
                      <a:pt x="0" y="1649305"/>
                    </a:cubicBezTo>
                    <a:lnTo>
                      <a:pt x="0" y="6237"/>
                    </a:lnTo>
                    <a:cubicBezTo>
                      <a:pt x="0" y="4583"/>
                      <a:pt x="657" y="2997"/>
                      <a:pt x="1827" y="1827"/>
                    </a:cubicBezTo>
                    <a:cubicBezTo>
                      <a:pt x="2997" y="657"/>
                      <a:pt x="4583" y="0"/>
                      <a:pt x="6237" y="0"/>
                    </a:cubicBezTo>
                    <a:close/>
                  </a:path>
                </a:pathLst>
              </a:custGeom>
              <a:solidFill>
                <a:srgbClr val="FFFFFF"/>
              </a:solidFill>
              <a:ln>
                <a:solidFill>
                  <a:srgbClr val="000000"/>
                </a:solidFill>
              </a:ln>
            </p:spPr>
          </p:sp>
          <p:sp>
            <p:nvSpPr>
              <p:cNvPr id="9" name="TextBox 9"/>
              <p:cNvSpPr txBox="1"/>
              <p:nvPr/>
            </p:nvSpPr>
            <p:spPr>
              <a:xfrm>
                <a:off x="0" y="-19050"/>
                <a:ext cx="812800" cy="831850"/>
              </a:xfrm>
              <a:prstGeom prst="rect">
                <a:avLst/>
              </a:prstGeom>
            </p:spPr>
            <p:txBody>
              <a:bodyPr lIns="50800" tIns="50800" rIns="50800" bIns="50800" rtlCol="0" anchor="ctr"/>
              <a:lstStyle/>
              <a:p>
                <a:pPr algn="ctr">
                  <a:lnSpc>
                    <a:spcPts val="2600"/>
                  </a:lnSpc>
                </a:pPr>
                <a:endParaRPr dirty="0"/>
              </a:p>
            </p:txBody>
          </p:sp>
        </p:grpSp>
        <p:sp>
          <p:nvSpPr>
            <p:cNvPr id="10" name="TextBox 10"/>
            <p:cNvSpPr txBox="1"/>
            <p:nvPr/>
          </p:nvSpPr>
          <p:spPr>
            <a:xfrm>
              <a:off x="486708" y="1106212"/>
              <a:ext cx="12371823" cy="6884670"/>
            </a:xfrm>
            <a:prstGeom prst="rect">
              <a:avLst/>
            </a:prstGeom>
          </p:spPr>
          <p:txBody>
            <a:bodyPr wrap="square" lIns="0" tIns="0" rIns="0" bIns="0" rtlCol="0" anchor="t">
              <a:spAutoFit/>
            </a:bodyPr>
            <a:lstStyle/>
            <a:p>
              <a:pPr algn="just">
                <a:lnSpc>
                  <a:spcPts val="3149"/>
                </a:lnSpc>
              </a:pPr>
              <a:r>
                <a:rPr lang="es-SV" sz="2099" spc="20" dirty="0" smtClean="0">
                  <a:solidFill>
                    <a:srgbClr val="20212A"/>
                  </a:solidFill>
                  <a:latin typeface="Montserrat"/>
                </a:rPr>
                <a:t>Tiene como objetivos evaluar a posteriori la eficacia del sistema de control interno, la administración de riesgos, la efectividad en las operaciones y el cumplimiento de leyes y reglamentos aplicables; incluyendo actividades de asesoramiento y servicio de consultoría a las áreas objeto de auditoría, encaminadas a la mejora continua de las actividades y en el fortalecimiento de controles en el MINEC. Realiza su actividad de manera independiente y objetiva de conformidad a la Ley de la Corte de Cuentas de la República y Normas de Auditoría Interna del Sector Gubernamental. </a:t>
              </a:r>
            </a:p>
            <a:p>
              <a:pPr algn="just">
                <a:lnSpc>
                  <a:spcPts val="3149"/>
                </a:lnSpc>
              </a:pPr>
              <a:r>
                <a:rPr lang="es-SV" sz="2099" spc="20" dirty="0" smtClean="0">
                  <a:solidFill>
                    <a:srgbClr val="20212A"/>
                  </a:solidFill>
                  <a:latin typeface="Montserrat"/>
                </a:rPr>
                <a:t>Está conformada por una Jefatura quien depende jerárquicamente del Despacho Ministerial, y por el personal técnico y administrativo necesario para su buen funcionamiento; su operatividad esta descrita en el Manual de Auditoría Interna del MINEC.</a:t>
              </a:r>
              <a:endParaRPr lang="es-SV" sz="2099" spc="20" dirty="0">
                <a:solidFill>
                  <a:srgbClr val="20212A"/>
                </a:solidFill>
                <a:latin typeface="Montserrat"/>
              </a:endParaRPr>
            </a:p>
          </p:txBody>
        </p:sp>
      </p:grpSp>
      <p:grpSp>
        <p:nvGrpSpPr>
          <p:cNvPr id="11" name="Group 11"/>
          <p:cNvGrpSpPr/>
          <p:nvPr/>
        </p:nvGrpSpPr>
        <p:grpSpPr>
          <a:xfrm>
            <a:off x="1449626" y="7323433"/>
            <a:ext cx="8751070" cy="611736"/>
            <a:chOff x="0" y="0"/>
            <a:chExt cx="11668093" cy="815648"/>
          </a:xfrm>
        </p:grpSpPr>
        <p:grpSp>
          <p:nvGrpSpPr>
            <p:cNvPr id="12" name="Group 12"/>
            <p:cNvGrpSpPr/>
            <p:nvPr/>
          </p:nvGrpSpPr>
          <p:grpSpPr>
            <a:xfrm>
              <a:off x="0" y="0"/>
              <a:ext cx="11668093" cy="815648"/>
              <a:chOff x="0" y="0"/>
              <a:chExt cx="2304809" cy="161116"/>
            </a:xfrm>
          </p:grpSpPr>
          <p:sp>
            <p:nvSpPr>
              <p:cNvPr id="13" name="Freeform 13"/>
              <p:cNvSpPr/>
              <p:nvPr/>
            </p:nvSpPr>
            <p:spPr>
              <a:xfrm>
                <a:off x="0" y="0"/>
                <a:ext cx="2304809" cy="161116"/>
              </a:xfrm>
              <a:custGeom>
                <a:avLst/>
                <a:gdLst/>
                <a:ahLst/>
                <a:cxnLst/>
                <a:rect l="l" t="t" r="r" b="b"/>
                <a:pathLst>
                  <a:path w="2304809" h="161116">
                    <a:moveTo>
                      <a:pt x="7077" y="0"/>
                    </a:moveTo>
                    <a:lnTo>
                      <a:pt x="2297731" y="0"/>
                    </a:lnTo>
                    <a:cubicBezTo>
                      <a:pt x="2299608" y="0"/>
                      <a:pt x="2301408" y="746"/>
                      <a:pt x="2302736" y="2073"/>
                    </a:cubicBezTo>
                    <a:cubicBezTo>
                      <a:pt x="2304063" y="3400"/>
                      <a:pt x="2304809" y="5200"/>
                      <a:pt x="2304809" y="7077"/>
                    </a:cubicBezTo>
                    <a:lnTo>
                      <a:pt x="2304809" y="154038"/>
                    </a:lnTo>
                    <a:cubicBezTo>
                      <a:pt x="2304809" y="157947"/>
                      <a:pt x="2301640" y="161116"/>
                      <a:pt x="2297731" y="161116"/>
                    </a:cubicBezTo>
                    <a:lnTo>
                      <a:pt x="7077" y="161116"/>
                    </a:lnTo>
                    <a:cubicBezTo>
                      <a:pt x="5200" y="161116"/>
                      <a:pt x="3400" y="160370"/>
                      <a:pt x="2073" y="159043"/>
                    </a:cubicBezTo>
                    <a:cubicBezTo>
                      <a:pt x="746" y="157715"/>
                      <a:pt x="0" y="155915"/>
                      <a:pt x="0" y="154038"/>
                    </a:cubicBezTo>
                    <a:lnTo>
                      <a:pt x="0" y="7077"/>
                    </a:lnTo>
                    <a:cubicBezTo>
                      <a:pt x="0" y="3169"/>
                      <a:pt x="3169" y="0"/>
                      <a:pt x="7077" y="0"/>
                    </a:cubicBezTo>
                    <a:close/>
                  </a:path>
                </a:pathLst>
              </a:custGeom>
              <a:solidFill>
                <a:srgbClr val="313944"/>
              </a:solidFill>
            </p:spPr>
          </p:sp>
          <p:sp>
            <p:nvSpPr>
              <p:cNvPr id="14" name="TextBox 14"/>
              <p:cNvSpPr txBox="1"/>
              <p:nvPr/>
            </p:nvSpPr>
            <p:spPr>
              <a:xfrm>
                <a:off x="0" y="-19050"/>
                <a:ext cx="812800" cy="831850"/>
              </a:xfrm>
              <a:prstGeom prst="rect">
                <a:avLst/>
              </a:prstGeom>
            </p:spPr>
            <p:txBody>
              <a:bodyPr lIns="50800" tIns="50800" rIns="50800" bIns="50800" rtlCol="0" anchor="ctr"/>
              <a:lstStyle/>
              <a:p>
                <a:pPr algn="ctr">
                  <a:lnSpc>
                    <a:spcPts val="2600"/>
                  </a:lnSpc>
                </a:pPr>
                <a:endParaRPr dirty="0"/>
              </a:p>
            </p:txBody>
          </p:sp>
        </p:grpSp>
        <p:sp>
          <p:nvSpPr>
            <p:cNvPr id="15" name="TextBox 15"/>
            <p:cNvSpPr txBox="1"/>
            <p:nvPr/>
          </p:nvSpPr>
          <p:spPr>
            <a:xfrm>
              <a:off x="355628" y="49530"/>
              <a:ext cx="11312465" cy="483870"/>
            </a:xfrm>
            <a:prstGeom prst="rect">
              <a:avLst/>
            </a:prstGeom>
          </p:spPr>
          <p:txBody>
            <a:bodyPr lIns="0" tIns="0" rIns="0" bIns="0" rtlCol="0" anchor="t">
              <a:spAutoFit/>
            </a:bodyPr>
            <a:lstStyle/>
            <a:p>
              <a:pPr>
                <a:lnSpc>
                  <a:spcPts val="3150"/>
                </a:lnSpc>
              </a:pPr>
              <a:r>
                <a:rPr lang="en-US" sz="2100" spc="21" dirty="0">
                  <a:solidFill>
                    <a:srgbClr val="FFFFFF"/>
                  </a:solidFill>
                  <a:latin typeface="Montserrat"/>
                </a:rPr>
                <a:t>JEFE DE UNIDAD: MANUEL ERNESTO MELÉNDEZ PALACIOS</a:t>
              </a:r>
            </a:p>
          </p:txBody>
        </p:sp>
      </p:grpSp>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770582" y="3193316"/>
            <a:ext cx="7855310" cy="7855310"/>
          </a:xfrm>
          <a:prstGeom prst="rect">
            <a:avLst/>
          </a:prstGeom>
        </p:spPr>
      </p:pic>
      <p:sp>
        <p:nvSpPr>
          <p:cNvPr id="17" name="TextBox 17"/>
          <p:cNvSpPr txBox="1"/>
          <p:nvPr/>
        </p:nvSpPr>
        <p:spPr>
          <a:xfrm>
            <a:off x="-574017" y="409849"/>
            <a:ext cx="12452298" cy="542651"/>
          </a:xfrm>
          <a:prstGeom prst="rect">
            <a:avLst/>
          </a:prstGeom>
        </p:spPr>
        <p:txBody>
          <a:bodyPr lIns="0" tIns="0" rIns="0" bIns="0" rtlCol="0" anchor="t">
            <a:spAutoFit/>
          </a:bodyPr>
          <a:lstStyle/>
          <a:p>
            <a:pPr algn="ctr">
              <a:lnSpc>
                <a:spcPts val="4297"/>
              </a:lnSpc>
            </a:pPr>
            <a:r>
              <a:rPr lang="en-US" sz="3642" spc="291" dirty="0">
                <a:solidFill>
                  <a:srgbClr val="313944"/>
                </a:solidFill>
                <a:latin typeface="RoxboroughCF"/>
              </a:rPr>
              <a:t>UNIDAD AUDITORÍA INTERNA</a:t>
            </a:r>
          </a:p>
        </p:txBody>
      </p:sp>
      <p:sp>
        <p:nvSpPr>
          <p:cNvPr id="18" name="TextBox 18"/>
          <p:cNvSpPr txBox="1"/>
          <p:nvPr/>
        </p:nvSpPr>
        <p:spPr>
          <a:xfrm>
            <a:off x="1062875" y="8942286"/>
            <a:ext cx="2570134" cy="335280"/>
          </a:xfrm>
          <a:prstGeom prst="rect">
            <a:avLst/>
          </a:prstGeom>
        </p:spPr>
        <p:txBody>
          <a:bodyPr lIns="0" tIns="0" rIns="0" bIns="0" rtlCol="0" anchor="t">
            <a:spAutoFit/>
          </a:bodyPr>
          <a:lstStyle/>
          <a:p>
            <a:pPr marL="0" lvl="0" indent="0" algn="l">
              <a:lnSpc>
                <a:spcPts val="2730"/>
              </a:lnSpc>
              <a:spcBef>
                <a:spcPct val="0"/>
              </a:spcBef>
            </a:pPr>
            <a:r>
              <a:rPr lang="es-SV" sz="2100" spc="-63" dirty="0" smtClean="0">
                <a:solidFill>
                  <a:srgbClr val="4D5A67"/>
                </a:solidFill>
                <a:latin typeface="Montserrat Semi-Bold"/>
              </a:rPr>
              <a:t>Femenino</a:t>
            </a:r>
            <a:endParaRPr lang="es-SV" sz="2100" spc="-63" dirty="0">
              <a:solidFill>
                <a:srgbClr val="4D5A67"/>
              </a:solidFill>
              <a:latin typeface="Montserrat Semi-Bold"/>
            </a:endParaRPr>
          </a:p>
        </p:txBody>
      </p:sp>
      <p:sp>
        <p:nvSpPr>
          <p:cNvPr id="19" name="TextBox 19"/>
          <p:cNvSpPr txBox="1"/>
          <p:nvPr/>
        </p:nvSpPr>
        <p:spPr>
          <a:xfrm>
            <a:off x="3633009" y="8534176"/>
            <a:ext cx="400050" cy="314325"/>
          </a:xfrm>
          <a:prstGeom prst="rect">
            <a:avLst/>
          </a:prstGeom>
        </p:spPr>
        <p:txBody>
          <a:bodyPr lIns="0" tIns="0" rIns="0" bIns="0" rtlCol="0" anchor="t">
            <a:spAutoFit/>
          </a:bodyPr>
          <a:lstStyle/>
          <a:p>
            <a:pPr marL="0" lvl="0" indent="0">
              <a:lnSpc>
                <a:spcPts val="2520"/>
              </a:lnSpc>
              <a:spcBef>
                <a:spcPct val="0"/>
              </a:spcBef>
            </a:pPr>
            <a:r>
              <a:rPr lang="en-US" sz="2100" spc="-63" dirty="0">
                <a:solidFill>
                  <a:srgbClr val="4D5A67"/>
                </a:solidFill>
                <a:latin typeface="Montserrat"/>
              </a:rPr>
              <a:t>5</a:t>
            </a:r>
          </a:p>
        </p:txBody>
      </p:sp>
      <p:sp>
        <p:nvSpPr>
          <p:cNvPr id="20" name="TextBox 20"/>
          <p:cNvSpPr txBox="1"/>
          <p:nvPr/>
        </p:nvSpPr>
        <p:spPr>
          <a:xfrm>
            <a:off x="1077925" y="8517348"/>
            <a:ext cx="2570134" cy="335280"/>
          </a:xfrm>
          <a:prstGeom prst="rect">
            <a:avLst/>
          </a:prstGeom>
        </p:spPr>
        <p:txBody>
          <a:bodyPr lIns="0" tIns="0" rIns="0" bIns="0" rtlCol="0" anchor="t">
            <a:spAutoFit/>
          </a:bodyPr>
          <a:lstStyle/>
          <a:p>
            <a:pPr marL="0" lvl="0" indent="0">
              <a:lnSpc>
                <a:spcPts val="2730"/>
              </a:lnSpc>
            </a:pPr>
            <a:r>
              <a:rPr lang="en-US" sz="2100" spc="-63" dirty="0">
                <a:solidFill>
                  <a:srgbClr val="4D5A67"/>
                </a:solidFill>
                <a:latin typeface="Montserrat Semi-Bold"/>
              </a:rPr>
              <a:t>Masculino</a:t>
            </a:r>
          </a:p>
        </p:txBody>
      </p:sp>
      <p:sp>
        <p:nvSpPr>
          <p:cNvPr id="21" name="TextBox 21"/>
          <p:cNvSpPr txBox="1"/>
          <p:nvPr/>
        </p:nvSpPr>
        <p:spPr>
          <a:xfrm>
            <a:off x="3633009" y="8905651"/>
            <a:ext cx="428625" cy="314325"/>
          </a:xfrm>
          <a:prstGeom prst="rect">
            <a:avLst/>
          </a:prstGeom>
        </p:spPr>
        <p:txBody>
          <a:bodyPr lIns="0" tIns="0" rIns="0" bIns="0" rtlCol="0" anchor="t">
            <a:spAutoFit/>
          </a:bodyPr>
          <a:lstStyle/>
          <a:p>
            <a:pPr marL="0" lvl="0" indent="0">
              <a:lnSpc>
                <a:spcPts val="2520"/>
              </a:lnSpc>
              <a:spcBef>
                <a:spcPct val="0"/>
              </a:spcBef>
            </a:pPr>
            <a:r>
              <a:rPr lang="en-US" sz="2100" spc="-63" dirty="0">
                <a:solidFill>
                  <a:srgbClr val="4D5A67"/>
                </a:solidFill>
                <a:latin typeface="Montserrat"/>
              </a:rPr>
              <a:t>3</a:t>
            </a:r>
          </a:p>
        </p:txBody>
      </p:sp>
      <p:sp>
        <p:nvSpPr>
          <p:cNvPr id="22" name="TextBox 22"/>
          <p:cNvSpPr txBox="1"/>
          <p:nvPr/>
        </p:nvSpPr>
        <p:spPr>
          <a:xfrm>
            <a:off x="8270914" y="9838856"/>
            <a:ext cx="6591155" cy="246970"/>
          </a:xfrm>
          <a:prstGeom prst="rect">
            <a:avLst/>
          </a:prstGeom>
        </p:spPr>
        <p:txBody>
          <a:bodyPr lIns="0" tIns="0" rIns="0" bIns="0" rtlCol="0" anchor="t">
            <a:spAutoFit/>
          </a:bodyPr>
          <a:lstStyle/>
          <a:p>
            <a:pPr marL="0" lvl="0" indent="0" algn="just">
              <a:lnSpc>
                <a:spcPts val="2019"/>
              </a:lnSpc>
            </a:pPr>
            <a:r>
              <a:rPr lang="en-US" sz="1553" spc="-46" dirty="0" err="1">
                <a:solidFill>
                  <a:srgbClr val="4D5A67"/>
                </a:solidFill>
                <a:latin typeface="Montserrat Bold"/>
              </a:rPr>
              <a:t>Período</a:t>
            </a:r>
            <a:r>
              <a:rPr lang="en-US" sz="1553" spc="-46" dirty="0">
                <a:solidFill>
                  <a:srgbClr val="4D5A67"/>
                </a:solidFill>
                <a:latin typeface="Montserrat Bold"/>
              </a:rPr>
              <a:t> </a:t>
            </a:r>
            <a:r>
              <a:rPr lang="en-US" sz="1553" spc="-46" dirty="0" smtClean="0">
                <a:solidFill>
                  <a:srgbClr val="4D5A67"/>
                </a:solidFill>
                <a:latin typeface="Montserrat Bold"/>
              </a:rPr>
              <a:t>MAYO - JULIO 2022</a:t>
            </a:r>
            <a:endParaRPr lang="en-US" sz="1553" spc="-46" dirty="0">
              <a:solidFill>
                <a:srgbClr val="4D5A67"/>
              </a:solidFill>
              <a:latin typeface="Montserrat Bold"/>
            </a:endParaRPr>
          </a:p>
        </p:txBody>
      </p:sp>
      <p:sp>
        <p:nvSpPr>
          <p:cNvPr id="23" name="TextBox 23"/>
          <p:cNvSpPr txBox="1"/>
          <p:nvPr/>
        </p:nvSpPr>
        <p:spPr>
          <a:xfrm>
            <a:off x="830792" y="9398801"/>
            <a:ext cx="4141473" cy="335280"/>
          </a:xfrm>
          <a:prstGeom prst="rect">
            <a:avLst/>
          </a:prstGeom>
        </p:spPr>
        <p:txBody>
          <a:bodyPr lIns="0" tIns="0" rIns="0" bIns="0" rtlCol="0" anchor="t">
            <a:spAutoFit/>
          </a:bodyPr>
          <a:lstStyle/>
          <a:p>
            <a:pPr marL="0" lvl="0" indent="0">
              <a:lnSpc>
                <a:spcPts val="2730"/>
              </a:lnSpc>
            </a:pPr>
            <a:r>
              <a:rPr lang="en-US" sz="2100" spc="-63" dirty="0">
                <a:solidFill>
                  <a:srgbClr val="4D5A67"/>
                </a:solidFill>
                <a:latin typeface="Montserrat Semi-Bold"/>
              </a:rPr>
              <a:t>Total Empleados         8</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13943"/>
        </a:solidFill>
        <a:effectLst/>
      </p:bgPr>
    </p:bg>
    <p:spTree>
      <p:nvGrpSpPr>
        <p:cNvPr id="1" name=""/>
        <p:cNvGrpSpPr/>
        <p:nvPr/>
      </p:nvGrpSpPr>
      <p:grpSpPr>
        <a:xfrm>
          <a:off x="0" y="0"/>
          <a:ext cx="0" cy="0"/>
          <a:chOff x="0" y="0"/>
          <a:chExt cx="0" cy="0"/>
        </a:xfrm>
      </p:grpSpPr>
      <p:sp>
        <p:nvSpPr>
          <p:cNvPr id="2" name="AutoShape 2"/>
          <p:cNvSpPr/>
          <p:nvPr/>
        </p:nvSpPr>
        <p:spPr>
          <a:xfrm>
            <a:off x="3398955" y="2130128"/>
            <a:ext cx="5042459" cy="0"/>
          </a:xfrm>
          <a:prstGeom prst="line">
            <a:avLst/>
          </a:prstGeom>
          <a:ln w="47625" cap="flat">
            <a:solidFill>
              <a:srgbClr val="FFFFFF"/>
            </a:solidFill>
            <a:prstDash val="solid"/>
            <a:headEnd type="none" w="sm" len="sm"/>
            <a:tailEnd type="none" w="sm" len="sm"/>
          </a:ln>
        </p:spPr>
      </p:sp>
      <p:sp>
        <p:nvSpPr>
          <p:cNvPr id="4" name="Freeform 4"/>
          <p:cNvSpPr/>
          <p:nvPr/>
        </p:nvSpPr>
        <p:spPr>
          <a:xfrm>
            <a:off x="933450" y="2634953"/>
            <a:ext cx="9632970" cy="3537247"/>
          </a:xfrm>
          <a:custGeom>
            <a:avLst/>
            <a:gdLst/>
            <a:ahLst/>
            <a:cxnLst/>
            <a:rect l="l" t="t" r="r" b="b"/>
            <a:pathLst>
              <a:path w="2537078" h="931621">
                <a:moveTo>
                  <a:pt x="6430" y="0"/>
                </a:moveTo>
                <a:lnTo>
                  <a:pt x="2530648" y="0"/>
                </a:lnTo>
                <a:cubicBezTo>
                  <a:pt x="2534199" y="0"/>
                  <a:pt x="2537078" y="2879"/>
                  <a:pt x="2537078" y="6430"/>
                </a:cubicBezTo>
                <a:lnTo>
                  <a:pt x="2537078" y="925191"/>
                </a:lnTo>
                <a:cubicBezTo>
                  <a:pt x="2537078" y="928742"/>
                  <a:pt x="2534199" y="931621"/>
                  <a:pt x="2530648" y="931621"/>
                </a:cubicBezTo>
                <a:lnTo>
                  <a:pt x="6430" y="931621"/>
                </a:lnTo>
                <a:cubicBezTo>
                  <a:pt x="2879" y="931621"/>
                  <a:pt x="0" y="928742"/>
                  <a:pt x="0" y="925191"/>
                </a:cubicBezTo>
                <a:lnTo>
                  <a:pt x="0" y="6430"/>
                </a:lnTo>
                <a:cubicBezTo>
                  <a:pt x="0" y="2879"/>
                  <a:pt x="2879" y="0"/>
                  <a:pt x="6430" y="0"/>
                </a:cubicBezTo>
                <a:close/>
              </a:path>
            </a:pathLst>
          </a:custGeom>
          <a:noFill/>
          <a:ln>
            <a:solidFill>
              <a:srgbClr val="FFFFFF"/>
            </a:solidFill>
          </a:ln>
        </p:spPr>
      </p:sp>
      <p:sp>
        <p:nvSpPr>
          <p:cNvPr id="6" name="AutoShape 6"/>
          <p:cNvSpPr/>
          <p:nvPr/>
        </p:nvSpPr>
        <p:spPr>
          <a:xfrm>
            <a:off x="11383135" y="-1406925"/>
            <a:ext cx="6904865" cy="11928634"/>
          </a:xfrm>
          <a:prstGeom prst="rect">
            <a:avLst/>
          </a:prstGeom>
          <a:solidFill>
            <a:srgbClr val="F7F7F7"/>
          </a:solidFill>
        </p:spPr>
      </p:sp>
      <p:pic>
        <p:nvPicPr>
          <p:cNvPr id="7" name="Picture 7"/>
          <p:cNvPicPr>
            <a:picLocks noChangeAspect="1"/>
          </p:cNvPicPr>
          <p:nvPr/>
        </p:nvPicPr>
        <p:blipFill>
          <a:blip r:embed="rId2"/>
          <a:srcRect/>
          <a:stretch>
            <a:fillRect/>
          </a:stretch>
        </p:blipFill>
        <p:spPr>
          <a:xfrm>
            <a:off x="13411200" y="427874"/>
            <a:ext cx="3571942" cy="1702254"/>
          </a:xfrm>
          <a:prstGeom prst="rect">
            <a:avLst/>
          </a:prstGeom>
        </p:spPr>
      </p:pic>
      <p:sp>
        <p:nvSpPr>
          <p:cNvPr id="8" name="AutoShape 8"/>
          <p:cNvSpPr/>
          <p:nvPr/>
        </p:nvSpPr>
        <p:spPr>
          <a:xfrm>
            <a:off x="292256" y="8974988"/>
            <a:ext cx="4004072" cy="0"/>
          </a:xfrm>
          <a:prstGeom prst="line">
            <a:avLst/>
          </a:prstGeom>
          <a:ln w="47625" cap="flat">
            <a:solidFill>
              <a:srgbClr val="FFFFFF"/>
            </a:solidFill>
            <a:prstDash val="solid"/>
            <a:headEnd type="none" w="sm" len="sm"/>
            <a:tailEnd type="none" w="sm" len="sm"/>
          </a:ln>
        </p:spPr>
      </p:sp>
      <p:sp>
        <p:nvSpPr>
          <p:cNvPr id="9" name="TextBox 9"/>
          <p:cNvSpPr txBox="1"/>
          <p:nvPr/>
        </p:nvSpPr>
        <p:spPr>
          <a:xfrm>
            <a:off x="1360925" y="3146969"/>
            <a:ext cx="8688585" cy="2423740"/>
          </a:xfrm>
          <a:prstGeom prst="rect">
            <a:avLst/>
          </a:prstGeom>
          <a:ln>
            <a:noFill/>
          </a:ln>
        </p:spPr>
        <p:txBody>
          <a:bodyPr wrap="square" lIns="0" tIns="0" rIns="0" bIns="0" rtlCol="0" anchor="t">
            <a:spAutoFit/>
          </a:bodyPr>
          <a:lstStyle/>
          <a:p>
            <a:pPr algn="just">
              <a:lnSpc>
                <a:spcPts val="2730"/>
              </a:lnSpc>
            </a:pPr>
            <a:r>
              <a:rPr lang="es-SV" sz="2100" spc="-63" dirty="0" smtClean="0">
                <a:solidFill>
                  <a:srgbClr val="FFFFFF"/>
                </a:solidFill>
                <a:latin typeface="Montserrat" panose="00000500000000000000" pitchFamily="2" charset="0"/>
              </a:rPr>
              <a:t>Tiene por objetivo supervisar, coordinar y dar seguimiento a las políticas, planes, programas, proyectos y acciones ambientales dentro de la institución; velar por el cumplimiento de las normas y regulaciones ambientales de la misma y asegurar la necesaria coordinación interinstitucional en la gestión ambiental de acuerdo a las directrices emitidas por el Ministerio de Medio Ambiente y Recursos Naturales. </a:t>
            </a:r>
            <a:endParaRPr lang="es-SV" sz="2100" spc="-63" dirty="0">
              <a:solidFill>
                <a:srgbClr val="FFFFFF"/>
              </a:solidFill>
              <a:latin typeface="Montserrat" panose="00000500000000000000" pitchFamily="2" charset="0"/>
            </a:endParaRPr>
          </a:p>
        </p:txBody>
      </p:sp>
      <p:grpSp>
        <p:nvGrpSpPr>
          <p:cNvPr id="10" name="Group 10"/>
          <p:cNvGrpSpPr/>
          <p:nvPr/>
        </p:nvGrpSpPr>
        <p:grpSpPr>
          <a:xfrm>
            <a:off x="1077925" y="5866332"/>
            <a:ext cx="9363671" cy="611736"/>
            <a:chOff x="0" y="0"/>
            <a:chExt cx="12484894" cy="815648"/>
          </a:xfrm>
        </p:grpSpPr>
        <p:grpSp>
          <p:nvGrpSpPr>
            <p:cNvPr id="11" name="Group 11"/>
            <p:cNvGrpSpPr/>
            <p:nvPr/>
          </p:nvGrpSpPr>
          <p:grpSpPr>
            <a:xfrm>
              <a:off x="0" y="0"/>
              <a:ext cx="12484894" cy="815648"/>
              <a:chOff x="0" y="0"/>
              <a:chExt cx="2466152" cy="161116"/>
            </a:xfrm>
          </p:grpSpPr>
          <p:sp>
            <p:nvSpPr>
              <p:cNvPr id="12" name="Freeform 12"/>
              <p:cNvSpPr/>
              <p:nvPr/>
            </p:nvSpPr>
            <p:spPr>
              <a:xfrm>
                <a:off x="0" y="0"/>
                <a:ext cx="2466152" cy="161116"/>
              </a:xfrm>
              <a:custGeom>
                <a:avLst/>
                <a:gdLst/>
                <a:ahLst/>
                <a:cxnLst/>
                <a:rect l="l" t="t" r="r" b="b"/>
                <a:pathLst>
                  <a:path w="2466152" h="161116">
                    <a:moveTo>
                      <a:pt x="6614" y="0"/>
                    </a:moveTo>
                    <a:lnTo>
                      <a:pt x="2459537" y="0"/>
                    </a:lnTo>
                    <a:cubicBezTo>
                      <a:pt x="2463191" y="0"/>
                      <a:pt x="2466152" y="2961"/>
                      <a:pt x="2466152" y="6614"/>
                    </a:cubicBezTo>
                    <a:lnTo>
                      <a:pt x="2466152" y="154501"/>
                    </a:lnTo>
                    <a:cubicBezTo>
                      <a:pt x="2466152" y="158154"/>
                      <a:pt x="2463191" y="161116"/>
                      <a:pt x="2459537" y="161116"/>
                    </a:cubicBezTo>
                    <a:lnTo>
                      <a:pt x="6614" y="161116"/>
                    </a:lnTo>
                    <a:cubicBezTo>
                      <a:pt x="4860" y="161116"/>
                      <a:pt x="3178" y="160419"/>
                      <a:pt x="1937" y="159178"/>
                    </a:cubicBezTo>
                    <a:cubicBezTo>
                      <a:pt x="697" y="157938"/>
                      <a:pt x="0" y="156256"/>
                      <a:pt x="0" y="154501"/>
                    </a:cubicBezTo>
                    <a:lnTo>
                      <a:pt x="0" y="6614"/>
                    </a:lnTo>
                    <a:cubicBezTo>
                      <a:pt x="0" y="2961"/>
                      <a:pt x="2961" y="0"/>
                      <a:pt x="6614" y="0"/>
                    </a:cubicBezTo>
                    <a:close/>
                  </a:path>
                </a:pathLst>
              </a:custGeom>
              <a:solidFill>
                <a:srgbClr val="FFFFFF"/>
              </a:solidFill>
            </p:spPr>
          </p:sp>
          <p:sp>
            <p:nvSpPr>
              <p:cNvPr id="13" name="TextBox 13"/>
              <p:cNvSpPr txBox="1"/>
              <p:nvPr/>
            </p:nvSpPr>
            <p:spPr>
              <a:xfrm>
                <a:off x="0" y="-19050"/>
                <a:ext cx="812800" cy="831850"/>
              </a:xfrm>
              <a:prstGeom prst="rect">
                <a:avLst/>
              </a:prstGeom>
            </p:spPr>
            <p:txBody>
              <a:bodyPr lIns="50800" tIns="50800" rIns="50800" bIns="50800" rtlCol="0" anchor="ctr"/>
              <a:lstStyle/>
              <a:p>
                <a:pPr algn="ctr">
                  <a:lnSpc>
                    <a:spcPts val="2600"/>
                  </a:lnSpc>
                </a:pPr>
                <a:endParaRPr dirty="0"/>
              </a:p>
            </p:txBody>
          </p:sp>
        </p:grpSp>
        <p:sp>
          <p:nvSpPr>
            <p:cNvPr id="14" name="TextBox 14"/>
            <p:cNvSpPr txBox="1"/>
            <p:nvPr/>
          </p:nvSpPr>
          <p:spPr>
            <a:xfrm>
              <a:off x="377333" y="155139"/>
              <a:ext cx="11895905" cy="483870"/>
            </a:xfrm>
            <a:prstGeom prst="rect">
              <a:avLst/>
            </a:prstGeom>
          </p:spPr>
          <p:txBody>
            <a:bodyPr lIns="0" tIns="0" rIns="0" bIns="0" rtlCol="0" anchor="t">
              <a:spAutoFit/>
            </a:bodyPr>
            <a:lstStyle/>
            <a:p>
              <a:pPr>
                <a:lnSpc>
                  <a:spcPts val="3150"/>
                </a:lnSpc>
              </a:pPr>
              <a:r>
                <a:rPr lang="en-US" sz="2100" spc="21" dirty="0">
                  <a:solidFill>
                    <a:srgbClr val="20212A"/>
                  </a:solidFill>
                  <a:latin typeface="Montserrat"/>
                </a:rPr>
                <a:t>JEFA DE UNIDAD: MARÍA SOLEDAD MARTÍNEZ DE CARRANZA</a:t>
              </a:r>
            </a:p>
          </p:txBody>
        </p:sp>
      </p:grpSp>
      <p:pic>
        <p:nvPicPr>
          <p:cNvPr id="15"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l="10650"/>
          <a:stretch>
            <a:fillRect/>
          </a:stretch>
        </p:blipFill>
        <p:spPr>
          <a:xfrm>
            <a:off x="11375112" y="4738347"/>
            <a:ext cx="7751088" cy="5783362"/>
          </a:xfrm>
          <a:prstGeom prst="rect">
            <a:avLst/>
          </a:prstGeom>
        </p:spPr>
      </p:pic>
      <p:sp>
        <p:nvSpPr>
          <p:cNvPr id="16" name="TextBox 16"/>
          <p:cNvSpPr txBox="1"/>
          <p:nvPr/>
        </p:nvSpPr>
        <p:spPr>
          <a:xfrm>
            <a:off x="166422" y="1587477"/>
            <a:ext cx="11439859" cy="542651"/>
          </a:xfrm>
          <a:prstGeom prst="rect">
            <a:avLst/>
          </a:prstGeom>
        </p:spPr>
        <p:txBody>
          <a:bodyPr lIns="0" tIns="0" rIns="0" bIns="0" rtlCol="0" anchor="t">
            <a:spAutoFit/>
          </a:bodyPr>
          <a:lstStyle/>
          <a:p>
            <a:pPr algn="ctr">
              <a:lnSpc>
                <a:spcPts val="4297"/>
              </a:lnSpc>
            </a:pPr>
            <a:r>
              <a:rPr lang="en-US" sz="3642" spc="291" dirty="0">
                <a:solidFill>
                  <a:srgbClr val="FFFFFF"/>
                </a:solidFill>
                <a:latin typeface="RoxboroughCF"/>
              </a:rPr>
              <a:t>UNIDAD AMBIENTAL</a:t>
            </a:r>
          </a:p>
        </p:txBody>
      </p:sp>
      <p:sp>
        <p:nvSpPr>
          <p:cNvPr id="17" name="TextBox 17"/>
          <p:cNvSpPr txBox="1"/>
          <p:nvPr/>
        </p:nvSpPr>
        <p:spPr>
          <a:xfrm>
            <a:off x="1062875" y="8608911"/>
            <a:ext cx="2570134" cy="346249"/>
          </a:xfrm>
          <a:prstGeom prst="rect">
            <a:avLst/>
          </a:prstGeom>
        </p:spPr>
        <p:txBody>
          <a:bodyPr lIns="0" tIns="0" rIns="0" bIns="0" rtlCol="0" anchor="t">
            <a:spAutoFit/>
          </a:bodyPr>
          <a:lstStyle/>
          <a:p>
            <a:pPr marL="0" lvl="0" indent="0" algn="l">
              <a:lnSpc>
                <a:spcPts val="2730"/>
              </a:lnSpc>
              <a:spcBef>
                <a:spcPct val="0"/>
              </a:spcBef>
            </a:pPr>
            <a:r>
              <a:rPr lang="en-US" sz="2100" spc="-63" dirty="0" smtClean="0">
                <a:solidFill>
                  <a:srgbClr val="FFFFFF"/>
                </a:solidFill>
                <a:latin typeface="Montserrat Semi-Bold"/>
              </a:rPr>
              <a:t>Feminino</a:t>
            </a:r>
            <a:endParaRPr lang="en-US" sz="2100" spc="-63" dirty="0">
              <a:solidFill>
                <a:srgbClr val="FFFFFF"/>
              </a:solidFill>
              <a:latin typeface="Montserrat Semi-Bold"/>
            </a:endParaRPr>
          </a:p>
        </p:txBody>
      </p:sp>
      <p:sp>
        <p:nvSpPr>
          <p:cNvPr id="18" name="TextBox 18"/>
          <p:cNvSpPr txBox="1"/>
          <p:nvPr/>
        </p:nvSpPr>
        <p:spPr>
          <a:xfrm>
            <a:off x="3633009" y="8200801"/>
            <a:ext cx="400050" cy="314325"/>
          </a:xfrm>
          <a:prstGeom prst="rect">
            <a:avLst/>
          </a:prstGeom>
        </p:spPr>
        <p:txBody>
          <a:bodyPr lIns="0" tIns="0" rIns="0" bIns="0" rtlCol="0" anchor="t">
            <a:spAutoFit/>
          </a:bodyPr>
          <a:lstStyle/>
          <a:p>
            <a:pPr marL="0" lvl="0" indent="0">
              <a:lnSpc>
                <a:spcPts val="2520"/>
              </a:lnSpc>
              <a:spcBef>
                <a:spcPct val="0"/>
              </a:spcBef>
            </a:pPr>
            <a:r>
              <a:rPr lang="en-US" sz="2100" spc="-63" dirty="0">
                <a:solidFill>
                  <a:srgbClr val="FFFFFF"/>
                </a:solidFill>
                <a:latin typeface="Montserrat"/>
              </a:rPr>
              <a:t>0 </a:t>
            </a:r>
          </a:p>
        </p:txBody>
      </p:sp>
      <p:sp>
        <p:nvSpPr>
          <p:cNvPr id="19" name="TextBox 19"/>
          <p:cNvSpPr txBox="1"/>
          <p:nvPr/>
        </p:nvSpPr>
        <p:spPr>
          <a:xfrm>
            <a:off x="1077925" y="8183973"/>
            <a:ext cx="2570134" cy="335280"/>
          </a:xfrm>
          <a:prstGeom prst="rect">
            <a:avLst/>
          </a:prstGeom>
        </p:spPr>
        <p:txBody>
          <a:bodyPr lIns="0" tIns="0" rIns="0" bIns="0" rtlCol="0" anchor="t">
            <a:spAutoFit/>
          </a:bodyPr>
          <a:lstStyle/>
          <a:p>
            <a:pPr marL="0" lvl="0" indent="0">
              <a:lnSpc>
                <a:spcPts val="2730"/>
              </a:lnSpc>
            </a:pPr>
            <a:r>
              <a:rPr lang="en-US" sz="2100" spc="-63" dirty="0">
                <a:solidFill>
                  <a:srgbClr val="FFFFFF"/>
                </a:solidFill>
                <a:latin typeface="Montserrat Semi-Bold"/>
              </a:rPr>
              <a:t>Masculino</a:t>
            </a:r>
          </a:p>
        </p:txBody>
      </p:sp>
      <p:sp>
        <p:nvSpPr>
          <p:cNvPr id="20" name="TextBox 20"/>
          <p:cNvSpPr txBox="1"/>
          <p:nvPr/>
        </p:nvSpPr>
        <p:spPr>
          <a:xfrm>
            <a:off x="3633009" y="8572276"/>
            <a:ext cx="428625" cy="314325"/>
          </a:xfrm>
          <a:prstGeom prst="rect">
            <a:avLst/>
          </a:prstGeom>
        </p:spPr>
        <p:txBody>
          <a:bodyPr lIns="0" tIns="0" rIns="0" bIns="0" rtlCol="0" anchor="t">
            <a:spAutoFit/>
          </a:bodyPr>
          <a:lstStyle/>
          <a:p>
            <a:pPr marL="0" lvl="0" indent="0">
              <a:lnSpc>
                <a:spcPts val="2520"/>
              </a:lnSpc>
              <a:spcBef>
                <a:spcPct val="0"/>
              </a:spcBef>
            </a:pPr>
            <a:r>
              <a:rPr lang="en-US" sz="2100" spc="-63" dirty="0">
                <a:solidFill>
                  <a:srgbClr val="FFFFFF"/>
                </a:solidFill>
                <a:latin typeface="Montserrat"/>
              </a:rPr>
              <a:t>3 </a:t>
            </a:r>
          </a:p>
        </p:txBody>
      </p:sp>
      <p:sp>
        <p:nvSpPr>
          <p:cNvPr id="21" name="TextBox 21"/>
          <p:cNvSpPr txBox="1"/>
          <p:nvPr/>
        </p:nvSpPr>
        <p:spPr>
          <a:xfrm>
            <a:off x="8305800" y="9838856"/>
            <a:ext cx="6591155" cy="246970"/>
          </a:xfrm>
          <a:prstGeom prst="rect">
            <a:avLst/>
          </a:prstGeom>
        </p:spPr>
        <p:txBody>
          <a:bodyPr lIns="0" tIns="0" rIns="0" bIns="0" rtlCol="0" anchor="t">
            <a:spAutoFit/>
          </a:bodyPr>
          <a:lstStyle/>
          <a:p>
            <a:pPr marL="0" lvl="0" indent="0" algn="just">
              <a:lnSpc>
                <a:spcPts val="2019"/>
              </a:lnSpc>
            </a:pPr>
            <a:r>
              <a:rPr lang="en-US" sz="1553" spc="-46" dirty="0" err="1">
                <a:solidFill>
                  <a:srgbClr val="FFFFFF"/>
                </a:solidFill>
                <a:latin typeface="Montserrat Bold"/>
              </a:rPr>
              <a:t>Período</a:t>
            </a:r>
            <a:r>
              <a:rPr lang="en-US" sz="1553" spc="-46" dirty="0">
                <a:solidFill>
                  <a:srgbClr val="FFFFFF"/>
                </a:solidFill>
                <a:latin typeface="Montserrat Bold"/>
              </a:rPr>
              <a:t> </a:t>
            </a:r>
            <a:r>
              <a:rPr lang="en-US" sz="1553" spc="-46" dirty="0" smtClean="0">
                <a:solidFill>
                  <a:srgbClr val="FFFFFF"/>
                </a:solidFill>
                <a:latin typeface="Montserrat Bold"/>
              </a:rPr>
              <a:t>MAYO - JULIO 2022</a:t>
            </a:r>
            <a:endParaRPr lang="en-US" sz="1553" spc="-46" dirty="0">
              <a:solidFill>
                <a:srgbClr val="FFFFFF"/>
              </a:solidFill>
              <a:latin typeface="Montserrat Bold"/>
            </a:endParaRPr>
          </a:p>
        </p:txBody>
      </p:sp>
      <p:sp>
        <p:nvSpPr>
          <p:cNvPr id="22" name="TextBox 22"/>
          <p:cNvSpPr txBox="1"/>
          <p:nvPr/>
        </p:nvSpPr>
        <p:spPr>
          <a:xfrm>
            <a:off x="830792" y="9065426"/>
            <a:ext cx="4141473" cy="335280"/>
          </a:xfrm>
          <a:prstGeom prst="rect">
            <a:avLst/>
          </a:prstGeom>
        </p:spPr>
        <p:txBody>
          <a:bodyPr lIns="0" tIns="0" rIns="0" bIns="0" rtlCol="0" anchor="t">
            <a:spAutoFit/>
          </a:bodyPr>
          <a:lstStyle/>
          <a:p>
            <a:pPr marL="0" lvl="0" indent="0">
              <a:lnSpc>
                <a:spcPts val="2730"/>
              </a:lnSpc>
            </a:pPr>
            <a:r>
              <a:rPr lang="en-US" sz="2100" spc="-63" dirty="0">
                <a:solidFill>
                  <a:srgbClr val="FFFFFF"/>
                </a:solidFill>
                <a:latin typeface="Montserrat Semi-Bold"/>
              </a:rPr>
              <a:t>Total Empleados         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108474" y="-1641634"/>
            <a:ext cx="7179526" cy="11928634"/>
          </a:xfrm>
          <a:prstGeom prst="rect">
            <a:avLst/>
          </a:prstGeom>
          <a:solidFill>
            <a:srgbClr val="313944"/>
          </a:solidFill>
        </p:spPr>
      </p:sp>
      <p:sp>
        <p:nvSpPr>
          <p:cNvPr id="3" name="AutoShape 3"/>
          <p:cNvSpPr/>
          <p:nvPr/>
        </p:nvSpPr>
        <p:spPr>
          <a:xfrm>
            <a:off x="3249016" y="2115423"/>
            <a:ext cx="4940938" cy="0"/>
          </a:xfrm>
          <a:prstGeom prst="line">
            <a:avLst/>
          </a:prstGeom>
          <a:ln w="47625" cap="flat">
            <a:solidFill>
              <a:srgbClr val="313944"/>
            </a:solidFill>
            <a:prstDash val="solid"/>
            <a:headEnd type="none" w="sm" len="sm"/>
            <a:tailEnd type="none" w="sm" len="sm"/>
          </a:ln>
        </p:spPr>
      </p:sp>
      <p:grpSp>
        <p:nvGrpSpPr>
          <p:cNvPr id="4" name="Group 4"/>
          <p:cNvGrpSpPr/>
          <p:nvPr/>
        </p:nvGrpSpPr>
        <p:grpSpPr>
          <a:xfrm>
            <a:off x="1077925" y="2620248"/>
            <a:ext cx="9626540" cy="3429455"/>
            <a:chOff x="0" y="0"/>
            <a:chExt cx="2535385" cy="903231"/>
          </a:xfrm>
        </p:grpSpPr>
        <p:sp>
          <p:nvSpPr>
            <p:cNvPr id="5" name="Freeform 5"/>
            <p:cNvSpPr/>
            <p:nvPr/>
          </p:nvSpPr>
          <p:spPr>
            <a:xfrm>
              <a:off x="0" y="0"/>
              <a:ext cx="2535385" cy="903231"/>
            </a:xfrm>
            <a:custGeom>
              <a:avLst/>
              <a:gdLst/>
              <a:ahLst/>
              <a:cxnLst/>
              <a:rect l="l" t="t" r="r" b="b"/>
              <a:pathLst>
                <a:path w="2535385" h="903231">
                  <a:moveTo>
                    <a:pt x="6434" y="0"/>
                  </a:moveTo>
                  <a:lnTo>
                    <a:pt x="2528951" y="0"/>
                  </a:lnTo>
                  <a:cubicBezTo>
                    <a:pt x="2530658" y="0"/>
                    <a:pt x="2532294" y="678"/>
                    <a:pt x="2533501" y="1884"/>
                  </a:cubicBezTo>
                  <a:cubicBezTo>
                    <a:pt x="2534707" y="3091"/>
                    <a:pt x="2535385" y="4727"/>
                    <a:pt x="2535385" y="6434"/>
                  </a:cubicBezTo>
                  <a:lnTo>
                    <a:pt x="2535385" y="896797"/>
                  </a:lnTo>
                  <a:cubicBezTo>
                    <a:pt x="2535385" y="900350"/>
                    <a:pt x="2532505" y="903231"/>
                    <a:pt x="2528951" y="903231"/>
                  </a:cubicBezTo>
                  <a:lnTo>
                    <a:pt x="6434" y="903231"/>
                  </a:lnTo>
                  <a:cubicBezTo>
                    <a:pt x="4727" y="903231"/>
                    <a:pt x="3091" y="902553"/>
                    <a:pt x="1884" y="901347"/>
                  </a:cubicBezTo>
                  <a:cubicBezTo>
                    <a:pt x="678" y="900140"/>
                    <a:pt x="0" y="898504"/>
                    <a:pt x="0" y="896797"/>
                  </a:cubicBezTo>
                  <a:lnTo>
                    <a:pt x="0" y="6434"/>
                  </a:lnTo>
                  <a:cubicBezTo>
                    <a:pt x="0" y="2881"/>
                    <a:pt x="2881" y="0"/>
                    <a:pt x="6434" y="0"/>
                  </a:cubicBezTo>
                  <a:close/>
                </a:path>
              </a:pathLst>
            </a:custGeom>
            <a:solidFill>
              <a:srgbClr val="FFFFFF"/>
            </a:solidFill>
            <a:ln>
              <a:solidFill>
                <a:srgbClr val="000000"/>
              </a:solidFill>
            </a:ln>
          </p:spPr>
        </p:sp>
        <p:sp>
          <p:nvSpPr>
            <p:cNvPr id="6" name="TextBox 6"/>
            <p:cNvSpPr txBox="1"/>
            <p:nvPr/>
          </p:nvSpPr>
          <p:spPr>
            <a:xfrm>
              <a:off x="0" y="-19050"/>
              <a:ext cx="812800" cy="831850"/>
            </a:xfrm>
            <a:prstGeom prst="rect">
              <a:avLst/>
            </a:prstGeom>
          </p:spPr>
          <p:txBody>
            <a:bodyPr lIns="50800" tIns="50800" rIns="50800" bIns="50800" rtlCol="0" anchor="ctr"/>
            <a:lstStyle/>
            <a:p>
              <a:pPr algn="ctr">
                <a:lnSpc>
                  <a:spcPts val="2600"/>
                </a:lnSpc>
              </a:pPr>
              <a:endParaRPr dirty="0"/>
            </a:p>
          </p:txBody>
        </p:sp>
      </p:grpSp>
      <p:pic>
        <p:nvPicPr>
          <p:cNvPr id="7" name="Picture 7"/>
          <p:cNvPicPr>
            <a:picLocks noChangeAspect="1"/>
          </p:cNvPicPr>
          <p:nvPr/>
        </p:nvPicPr>
        <p:blipFill>
          <a:blip r:embed="rId3"/>
          <a:srcRect/>
          <a:stretch>
            <a:fillRect/>
          </a:stretch>
        </p:blipFill>
        <p:spPr>
          <a:xfrm>
            <a:off x="13275062" y="523777"/>
            <a:ext cx="3436845" cy="1639271"/>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11776" t="23195"/>
          <a:stretch>
            <a:fillRect/>
          </a:stretch>
        </p:blipFill>
        <p:spPr>
          <a:xfrm>
            <a:off x="11108474" y="4733022"/>
            <a:ext cx="7770021" cy="4509568"/>
          </a:xfrm>
          <a:prstGeom prst="rect">
            <a:avLst/>
          </a:prstGeom>
        </p:spPr>
      </p:pic>
      <p:sp>
        <p:nvSpPr>
          <p:cNvPr id="9" name="TextBox 9"/>
          <p:cNvSpPr txBox="1"/>
          <p:nvPr/>
        </p:nvSpPr>
        <p:spPr>
          <a:xfrm>
            <a:off x="-506664" y="1014035"/>
            <a:ext cx="12452298" cy="1085576"/>
          </a:xfrm>
          <a:prstGeom prst="rect">
            <a:avLst/>
          </a:prstGeom>
        </p:spPr>
        <p:txBody>
          <a:bodyPr lIns="0" tIns="0" rIns="0" bIns="0" rtlCol="0" anchor="t">
            <a:spAutoFit/>
          </a:bodyPr>
          <a:lstStyle/>
          <a:p>
            <a:pPr algn="ctr">
              <a:lnSpc>
                <a:spcPts val="4297"/>
              </a:lnSpc>
            </a:pPr>
            <a:r>
              <a:rPr lang="en-US" sz="3642" spc="291" dirty="0">
                <a:solidFill>
                  <a:srgbClr val="313944"/>
                </a:solidFill>
                <a:latin typeface="RoxboroughCF"/>
              </a:rPr>
              <a:t>UNIDAD DE ACCESO A LA</a:t>
            </a:r>
          </a:p>
          <a:p>
            <a:pPr algn="ctr">
              <a:lnSpc>
                <a:spcPts val="4297"/>
              </a:lnSpc>
            </a:pPr>
            <a:r>
              <a:rPr lang="en-US" sz="3642" spc="291" dirty="0">
                <a:solidFill>
                  <a:srgbClr val="313944"/>
                </a:solidFill>
                <a:latin typeface="RoxboroughCF"/>
              </a:rPr>
              <a:t>INFORMACIÓN PÚBLICA</a:t>
            </a:r>
          </a:p>
        </p:txBody>
      </p:sp>
      <p:sp>
        <p:nvSpPr>
          <p:cNvPr id="10" name="TextBox 10"/>
          <p:cNvSpPr txBox="1"/>
          <p:nvPr/>
        </p:nvSpPr>
        <p:spPr>
          <a:xfrm>
            <a:off x="1285345" y="2983887"/>
            <a:ext cx="8944481" cy="2377440"/>
          </a:xfrm>
          <a:prstGeom prst="rect">
            <a:avLst/>
          </a:prstGeom>
        </p:spPr>
        <p:txBody>
          <a:bodyPr lIns="0" tIns="0" rIns="0" bIns="0" rtlCol="0" anchor="t">
            <a:spAutoFit/>
          </a:bodyPr>
          <a:lstStyle/>
          <a:p>
            <a:pPr algn="just">
              <a:lnSpc>
                <a:spcPts val="3149"/>
              </a:lnSpc>
            </a:pPr>
            <a:r>
              <a:rPr lang="es-SV" sz="2099" spc="20" dirty="0" smtClean="0">
                <a:solidFill>
                  <a:srgbClr val="20212A"/>
                </a:solidFill>
                <a:latin typeface="Montserrat"/>
              </a:rPr>
              <a:t>Tiene como objetivo propiciar la transparencia institucional por medio del cumplimiento a la Ley de Acceso a la Información Pública, mediante procedimientos sencillos y expeditos. Está conformada por un Oficial de Información, quien depende jerárquicamente del Despacho Ministerial, y por el personal técnico y administrativo necesario para su buen funcionamiento</a:t>
            </a:r>
            <a:r>
              <a:rPr lang="en-US" sz="2099" spc="20" dirty="0" smtClean="0">
                <a:solidFill>
                  <a:srgbClr val="20212A"/>
                </a:solidFill>
                <a:latin typeface="Montserrat"/>
              </a:rPr>
              <a:t>.</a:t>
            </a:r>
            <a:endParaRPr lang="en-US" sz="2099" spc="20" dirty="0">
              <a:solidFill>
                <a:srgbClr val="20212A"/>
              </a:solidFill>
              <a:latin typeface="Montserrat"/>
            </a:endParaRPr>
          </a:p>
        </p:txBody>
      </p:sp>
      <p:sp>
        <p:nvSpPr>
          <p:cNvPr id="11" name="AutoShape 11"/>
          <p:cNvSpPr/>
          <p:nvPr/>
        </p:nvSpPr>
        <p:spPr>
          <a:xfrm>
            <a:off x="292256" y="8974988"/>
            <a:ext cx="4004072" cy="0"/>
          </a:xfrm>
          <a:prstGeom prst="line">
            <a:avLst/>
          </a:prstGeom>
          <a:ln w="47625" cap="flat">
            <a:solidFill>
              <a:srgbClr val="727880"/>
            </a:solidFill>
            <a:prstDash val="solid"/>
            <a:headEnd type="none" w="sm" len="sm"/>
            <a:tailEnd type="none" w="sm" len="sm"/>
          </a:ln>
        </p:spPr>
      </p:sp>
      <p:sp>
        <p:nvSpPr>
          <p:cNvPr id="12" name="TextBox 12"/>
          <p:cNvSpPr txBox="1"/>
          <p:nvPr/>
        </p:nvSpPr>
        <p:spPr>
          <a:xfrm>
            <a:off x="1062875" y="8608911"/>
            <a:ext cx="2570134" cy="346249"/>
          </a:xfrm>
          <a:prstGeom prst="rect">
            <a:avLst/>
          </a:prstGeom>
        </p:spPr>
        <p:txBody>
          <a:bodyPr lIns="0" tIns="0" rIns="0" bIns="0" rtlCol="0" anchor="t">
            <a:spAutoFit/>
          </a:bodyPr>
          <a:lstStyle/>
          <a:p>
            <a:pPr marL="0" lvl="0" indent="0" algn="l">
              <a:lnSpc>
                <a:spcPts val="2730"/>
              </a:lnSpc>
              <a:spcBef>
                <a:spcPct val="0"/>
              </a:spcBef>
            </a:pPr>
            <a:r>
              <a:rPr lang="en-US" sz="2100" spc="-63" dirty="0">
                <a:solidFill>
                  <a:srgbClr val="4D5A67"/>
                </a:solidFill>
                <a:latin typeface="Montserrat Semi-Bold"/>
              </a:rPr>
              <a:t>Femenino</a:t>
            </a:r>
          </a:p>
        </p:txBody>
      </p:sp>
      <p:sp>
        <p:nvSpPr>
          <p:cNvPr id="13" name="TextBox 13"/>
          <p:cNvSpPr txBox="1"/>
          <p:nvPr/>
        </p:nvSpPr>
        <p:spPr>
          <a:xfrm>
            <a:off x="3633009" y="8200801"/>
            <a:ext cx="400050" cy="320601"/>
          </a:xfrm>
          <a:prstGeom prst="rect">
            <a:avLst/>
          </a:prstGeom>
        </p:spPr>
        <p:txBody>
          <a:bodyPr lIns="0" tIns="0" rIns="0" bIns="0" rtlCol="0" anchor="t">
            <a:spAutoFit/>
          </a:bodyPr>
          <a:lstStyle/>
          <a:p>
            <a:pPr marL="0" lvl="0" indent="0">
              <a:lnSpc>
                <a:spcPts val="2520"/>
              </a:lnSpc>
              <a:spcBef>
                <a:spcPct val="0"/>
              </a:spcBef>
            </a:pPr>
            <a:r>
              <a:rPr lang="en-US" sz="2100" spc="-63" dirty="0" smtClean="0">
                <a:solidFill>
                  <a:srgbClr val="4D5A67"/>
                </a:solidFill>
                <a:latin typeface="Montserrat"/>
              </a:rPr>
              <a:t>3 </a:t>
            </a:r>
            <a:endParaRPr lang="en-US" sz="2100" spc="-63" dirty="0">
              <a:solidFill>
                <a:srgbClr val="4D5A67"/>
              </a:solidFill>
              <a:latin typeface="Montserrat"/>
            </a:endParaRPr>
          </a:p>
        </p:txBody>
      </p:sp>
      <p:sp>
        <p:nvSpPr>
          <p:cNvPr id="14" name="TextBox 14"/>
          <p:cNvSpPr txBox="1"/>
          <p:nvPr/>
        </p:nvSpPr>
        <p:spPr>
          <a:xfrm>
            <a:off x="1077925" y="8183973"/>
            <a:ext cx="2570134" cy="335280"/>
          </a:xfrm>
          <a:prstGeom prst="rect">
            <a:avLst/>
          </a:prstGeom>
        </p:spPr>
        <p:txBody>
          <a:bodyPr lIns="0" tIns="0" rIns="0" bIns="0" rtlCol="0" anchor="t">
            <a:spAutoFit/>
          </a:bodyPr>
          <a:lstStyle/>
          <a:p>
            <a:pPr marL="0" lvl="0" indent="0">
              <a:lnSpc>
                <a:spcPts val="2730"/>
              </a:lnSpc>
            </a:pPr>
            <a:r>
              <a:rPr lang="en-US" sz="2100" spc="-63" dirty="0">
                <a:solidFill>
                  <a:srgbClr val="4D5A67"/>
                </a:solidFill>
                <a:latin typeface="Montserrat Semi-Bold"/>
              </a:rPr>
              <a:t>Masculino</a:t>
            </a:r>
          </a:p>
        </p:txBody>
      </p:sp>
      <p:sp>
        <p:nvSpPr>
          <p:cNvPr id="15" name="TextBox 15"/>
          <p:cNvSpPr txBox="1"/>
          <p:nvPr/>
        </p:nvSpPr>
        <p:spPr>
          <a:xfrm>
            <a:off x="3633009" y="8572276"/>
            <a:ext cx="428625" cy="320601"/>
          </a:xfrm>
          <a:prstGeom prst="rect">
            <a:avLst/>
          </a:prstGeom>
        </p:spPr>
        <p:txBody>
          <a:bodyPr lIns="0" tIns="0" rIns="0" bIns="0" rtlCol="0" anchor="t">
            <a:spAutoFit/>
          </a:bodyPr>
          <a:lstStyle/>
          <a:p>
            <a:pPr marL="0" lvl="0" indent="0">
              <a:lnSpc>
                <a:spcPts val="2520"/>
              </a:lnSpc>
              <a:spcBef>
                <a:spcPct val="0"/>
              </a:spcBef>
            </a:pPr>
            <a:r>
              <a:rPr lang="en-US" sz="2100" spc="-63" dirty="0" smtClean="0">
                <a:solidFill>
                  <a:srgbClr val="4D5A67"/>
                </a:solidFill>
                <a:latin typeface="Montserrat"/>
              </a:rPr>
              <a:t>4 </a:t>
            </a:r>
            <a:endParaRPr lang="en-US" sz="2100" spc="-63" dirty="0">
              <a:solidFill>
                <a:srgbClr val="4D5A67"/>
              </a:solidFill>
              <a:latin typeface="Montserrat"/>
            </a:endParaRPr>
          </a:p>
        </p:txBody>
      </p:sp>
      <p:sp>
        <p:nvSpPr>
          <p:cNvPr id="16" name="TextBox 16"/>
          <p:cNvSpPr txBox="1"/>
          <p:nvPr/>
        </p:nvSpPr>
        <p:spPr>
          <a:xfrm>
            <a:off x="8270914" y="9838856"/>
            <a:ext cx="6591155" cy="246970"/>
          </a:xfrm>
          <a:prstGeom prst="rect">
            <a:avLst/>
          </a:prstGeom>
        </p:spPr>
        <p:txBody>
          <a:bodyPr lIns="0" tIns="0" rIns="0" bIns="0" rtlCol="0" anchor="t">
            <a:spAutoFit/>
          </a:bodyPr>
          <a:lstStyle/>
          <a:p>
            <a:pPr marL="0" lvl="0" indent="0" algn="just">
              <a:lnSpc>
                <a:spcPts val="2019"/>
              </a:lnSpc>
            </a:pPr>
            <a:r>
              <a:rPr lang="en-US" sz="1553" spc="-46" dirty="0" err="1">
                <a:solidFill>
                  <a:srgbClr val="4D5A67"/>
                </a:solidFill>
                <a:latin typeface="Montserrat Bold"/>
              </a:rPr>
              <a:t>Período</a:t>
            </a:r>
            <a:r>
              <a:rPr lang="en-US" sz="1553" spc="-46" dirty="0">
                <a:solidFill>
                  <a:srgbClr val="4D5A67"/>
                </a:solidFill>
                <a:latin typeface="Montserrat Bold"/>
              </a:rPr>
              <a:t> </a:t>
            </a:r>
            <a:r>
              <a:rPr lang="en-US" sz="1553" spc="-46" dirty="0" smtClean="0">
                <a:solidFill>
                  <a:srgbClr val="4D5A67"/>
                </a:solidFill>
                <a:latin typeface="Montserrat Bold"/>
              </a:rPr>
              <a:t>MAYO - JULIO 2022</a:t>
            </a:r>
            <a:endParaRPr lang="en-US" sz="1553" spc="-46" dirty="0">
              <a:solidFill>
                <a:srgbClr val="4D5A67"/>
              </a:solidFill>
              <a:latin typeface="Montserrat Bold"/>
            </a:endParaRPr>
          </a:p>
        </p:txBody>
      </p:sp>
      <p:sp>
        <p:nvSpPr>
          <p:cNvPr id="17" name="TextBox 17"/>
          <p:cNvSpPr txBox="1"/>
          <p:nvPr/>
        </p:nvSpPr>
        <p:spPr>
          <a:xfrm>
            <a:off x="830792" y="9065426"/>
            <a:ext cx="4141473" cy="346249"/>
          </a:xfrm>
          <a:prstGeom prst="rect">
            <a:avLst/>
          </a:prstGeom>
        </p:spPr>
        <p:txBody>
          <a:bodyPr lIns="0" tIns="0" rIns="0" bIns="0" rtlCol="0" anchor="t">
            <a:spAutoFit/>
          </a:bodyPr>
          <a:lstStyle/>
          <a:p>
            <a:pPr marL="0" lvl="0" indent="0">
              <a:lnSpc>
                <a:spcPts val="2730"/>
              </a:lnSpc>
            </a:pPr>
            <a:r>
              <a:rPr lang="en-US" sz="2100" spc="-63" dirty="0">
                <a:solidFill>
                  <a:srgbClr val="4D5A67"/>
                </a:solidFill>
                <a:latin typeface="Montserrat Semi-Bold"/>
              </a:rPr>
              <a:t>Total </a:t>
            </a:r>
            <a:r>
              <a:rPr lang="en-US" sz="2100" spc="-63" dirty="0" err="1">
                <a:solidFill>
                  <a:srgbClr val="4D5A67"/>
                </a:solidFill>
                <a:latin typeface="Montserrat Semi-Bold"/>
              </a:rPr>
              <a:t>Empleados</a:t>
            </a:r>
            <a:r>
              <a:rPr lang="en-US" sz="2100" spc="-63" dirty="0">
                <a:solidFill>
                  <a:srgbClr val="4D5A67"/>
                </a:solidFill>
                <a:latin typeface="Montserrat Semi-Bold"/>
              </a:rPr>
              <a:t>         </a:t>
            </a:r>
            <a:r>
              <a:rPr lang="en-US" sz="2100" spc="-63" dirty="0" smtClean="0">
                <a:solidFill>
                  <a:srgbClr val="4D5A67"/>
                </a:solidFill>
                <a:latin typeface="Montserrat Semi-Bold"/>
              </a:rPr>
              <a:t>7</a:t>
            </a:r>
            <a:endParaRPr lang="en-US" sz="2100" spc="-63" dirty="0">
              <a:solidFill>
                <a:srgbClr val="4D5A67"/>
              </a:solidFill>
              <a:latin typeface="Montserrat Semi-Bold"/>
            </a:endParaRPr>
          </a:p>
        </p:txBody>
      </p:sp>
      <p:grpSp>
        <p:nvGrpSpPr>
          <p:cNvPr id="18" name="Group 18"/>
          <p:cNvGrpSpPr/>
          <p:nvPr/>
        </p:nvGrpSpPr>
        <p:grpSpPr>
          <a:xfrm>
            <a:off x="1973418" y="5669540"/>
            <a:ext cx="7835555" cy="611736"/>
            <a:chOff x="0" y="0"/>
            <a:chExt cx="2063685" cy="161116"/>
          </a:xfrm>
        </p:grpSpPr>
        <p:sp>
          <p:nvSpPr>
            <p:cNvPr id="19" name="Freeform 19"/>
            <p:cNvSpPr/>
            <p:nvPr/>
          </p:nvSpPr>
          <p:spPr>
            <a:xfrm>
              <a:off x="0" y="0"/>
              <a:ext cx="2063685" cy="161116"/>
            </a:xfrm>
            <a:custGeom>
              <a:avLst/>
              <a:gdLst/>
              <a:ahLst/>
              <a:cxnLst/>
              <a:rect l="l" t="t" r="r" b="b"/>
              <a:pathLst>
                <a:path w="2063685" h="161116">
                  <a:moveTo>
                    <a:pt x="7904" y="0"/>
                  </a:moveTo>
                  <a:lnTo>
                    <a:pt x="2055781" y="0"/>
                  </a:lnTo>
                  <a:cubicBezTo>
                    <a:pt x="2060146" y="0"/>
                    <a:pt x="2063685" y="3539"/>
                    <a:pt x="2063685" y="7904"/>
                  </a:cubicBezTo>
                  <a:lnTo>
                    <a:pt x="2063685" y="153211"/>
                  </a:lnTo>
                  <a:cubicBezTo>
                    <a:pt x="2063685" y="157577"/>
                    <a:pt x="2060146" y="161116"/>
                    <a:pt x="2055781" y="161116"/>
                  </a:cubicBezTo>
                  <a:lnTo>
                    <a:pt x="7904" y="161116"/>
                  </a:lnTo>
                  <a:cubicBezTo>
                    <a:pt x="3539" y="161116"/>
                    <a:pt x="0" y="157577"/>
                    <a:pt x="0" y="153211"/>
                  </a:cubicBezTo>
                  <a:lnTo>
                    <a:pt x="0" y="7904"/>
                  </a:lnTo>
                  <a:cubicBezTo>
                    <a:pt x="0" y="3539"/>
                    <a:pt x="3539" y="0"/>
                    <a:pt x="7904" y="0"/>
                  </a:cubicBezTo>
                  <a:close/>
                </a:path>
              </a:pathLst>
            </a:custGeom>
            <a:solidFill>
              <a:srgbClr val="313944"/>
            </a:solidFill>
          </p:spPr>
        </p:sp>
        <p:sp>
          <p:nvSpPr>
            <p:cNvPr id="20" name="TextBox 20"/>
            <p:cNvSpPr txBox="1"/>
            <p:nvPr/>
          </p:nvSpPr>
          <p:spPr>
            <a:xfrm>
              <a:off x="0" y="-19050"/>
              <a:ext cx="812800" cy="831850"/>
            </a:xfrm>
            <a:prstGeom prst="rect">
              <a:avLst/>
            </a:prstGeom>
          </p:spPr>
          <p:txBody>
            <a:bodyPr lIns="50800" tIns="50800" rIns="50800" bIns="50800" rtlCol="0" anchor="ctr"/>
            <a:lstStyle/>
            <a:p>
              <a:pPr algn="ctr">
                <a:lnSpc>
                  <a:spcPts val="2600"/>
                </a:lnSpc>
              </a:pPr>
              <a:endParaRPr dirty="0"/>
            </a:p>
          </p:txBody>
        </p:sp>
      </p:grpSp>
      <p:sp>
        <p:nvSpPr>
          <p:cNvPr id="21" name="TextBox 21"/>
          <p:cNvSpPr txBox="1"/>
          <p:nvPr/>
        </p:nvSpPr>
        <p:spPr>
          <a:xfrm>
            <a:off x="2158243" y="5758239"/>
            <a:ext cx="7465904" cy="377190"/>
          </a:xfrm>
          <a:prstGeom prst="rect">
            <a:avLst/>
          </a:prstGeom>
        </p:spPr>
        <p:txBody>
          <a:bodyPr lIns="0" tIns="0" rIns="0" bIns="0" rtlCol="0" anchor="t">
            <a:spAutoFit/>
          </a:bodyPr>
          <a:lstStyle/>
          <a:p>
            <a:pPr>
              <a:lnSpc>
                <a:spcPts val="3150"/>
              </a:lnSpc>
            </a:pPr>
            <a:r>
              <a:rPr lang="en-US" sz="2100" spc="21" dirty="0">
                <a:solidFill>
                  <a:srgbClr val="FFFFFF"/>
                </a:solidFill>
                <a:latin typeface="Montserrat"/>
              </a:rPr>
              <a:t>DIRECTORA: LAURA ALICIA QUINTANILLA DE ARIAS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13943"/>
        </a:solidFill>
        <a:effectLst/>
      </p:bgPr>
    </p:bg>
    <p:spTree>
      <p:nvGrpSpPr>
        <p:cNvPr id="1" name=""/>
        <p:cNvGrpSpPr/>
        <p:nvPr/>
      </p:nvGrpSpPr>
      <p:grpSpPr>
        <a:xfrm>
          <a:off x="0" y="0"/>
          <a:ext cx="0" cy="0"/>
          <a:chOff x="0" y="0"/>
          <a:chExt cx="0" cy="0"/>
        </a:xfrm>
      </p:grpSpPr>
      <p:sp>
        <p:nvSpPr>
          <p:cNvPr id="2" name="AutoShape 2"/>
          <p:cNvSpPr/>
          <p:nvPr/>
        </p:nvSpPr>
        <p:spPr>
          <a:xfrm>
            <a:off x="3398955" y="2130128"/>
            <a:ext cx="5042459" cy="0"/>
          </a:xfrm>
          <a:prstGeom prst="line">
            <a:avLst/>
          </a:prstGeom>
          <a:ln w="47625" cap="flat">
            <a:solidFill>
              <a:srgbClr val="FFFFFF"/>
            </a:solidFill>
            <a:prstDash val="solid"/>
            <a:headEnd type="none" w="sm" len="sm"/>
            <a:tailEnd type="none" w="sm" len="sm"/>
          </a:ln>
        </p:spPr>
      </p:sp>
      <p:sp>
        <p:nvSpPr>
          <p:cNvPr id="4" name="Freeform 4"/>
          <p:cNvSpPr/>
          <p:nvPr/>
        </p:nvSpPr>
        <p:spPr>
          <a:xfrm>
            <a:off x="933450" y="2634953"/>
            <a:ext cx="9632970" cy="3537247"/>
          </a:xfrm>
          <a:custGeom>
            <a:avLst/>
            <a:gdLst/>
            <a:ahLst/>
            <a:cxnLst/>
            <a:rect l="l" t="t" r="r" b="b"/>
            <a:pathLst>
              <a:path w="2537078" h="931621">
                <a:moveTo>
                  <a:pt x="6430" y="0"/>
                </a:moveTo>
                <a:lnTo>
                  <a:pt x="2530648" y="0"/>
                </a:lnTo>
                <a:cubicBezTo>
                  <a:pt x="2534199" y="0"/>
                  <a:pt x="2537078" y="2879"/>
                  <a:pt x="2537078" y="6430"/>
                </a:cubicBezTo>
                <a:lnTo>
                  <a:pt x="2537078" y="925191"/>
                </a:lnTo>
                <a:cubicBezTo>
                  <a:pt x="2537078" y="928742"/>
                  <a:pt x="2534199" y="931621"/>
                  <a:pt x="2530648" y="931621"/>
                </a:cubicBezTo>
                <a:lnTo>
                  <a:pt x="6430" y="931621"/>
                </a:lnTo>
                <a:cubicBezTo>
                  <a:pt x="2879" y="931621"/>
                  <a:pt x="0" y="928742"/>
                  <a:pt x="0" y="925191"/>
                </a:cubicBezTo>
                <a:lnTo>
                  <a:pt x="0" y="6430"/>
                </a:lnTo>
                <a:cubicBezTo>
                  <a:pt x="0" y="2879"/>
                  <a:pt x="2879" y="0"/>
                  <a:pt x="6430" y="0"/>
                </a:cubicBezTo>
                <a:close/>
              </a:path>
            </a:pathLst>
          </a:custGeom>
          <a:noFill/>
          <a:ln>
            <a:solidFill>
              <a:srgbClr val="FFFFFF"/>
            </a:solidFill>
          </a:ln>
        </p:spPr>
      </p:sp>
      <p:sp>
        <p:nvSpPr>
          <p:cNvPr id="6" name="AutoShape 6"/>
          <p:cNvSpPr/>
          <p:nvPr/>
        </p:nvSpPr>
        <p:spPr>
          <a:xfrm>
            <a:off x="11840335" y="-1406925"/>
            <a:ext cx="6447665" cy="11928634"/>
          </a:xfrm>
          <a:prstGeom prst="rect">
            <a:avLst/>
          </a:prstGeom>
          <a:solidFill>
            <a:srgbClr val="F7F7F7"/>
          </a:solidFill>
        </p:spPr>
      </p:sp>
      <p:pic>
        <p:nvPicPr>
          <p:cNvPr id="7" name="Picture 7"/>
          <p:cNvPicPr>
            <a:picLocks noChangeAspect="1"/>
          </p:cNvPicPr>
          <p:nvPr/>
        </p:nvPicPr>
        <p:blipFill>
          <a:blip r:embed="rId2"/>
          <a:srcRect/>
          <a:stretch>
            <a:fillRect/>
          </a:stretch>
        </p:blipFill>
        <p:spPr>
          <a:xfrm>
            <a:off x="13687358" y="427874"/>
            <a:ext cx="3571942" cy="1702254"/>
          </a:xfrm>
          <a:prstGeom prst="rect">
            <a:avLst/>
          </a:prstGeom>
        </p:spPr>
      </p:pic>
      <p:sp>
        <p:nvSpPr>
          <p:cNvPr id="8" name="AutoShape 8"/>
          <p:cNvSpPr/>
          <p:nvPr/>
        </p:nvSpPr>
        <p:spPr>
          <a:xfrm>
            <a:off x="292256" y="8974988"/>
            <a:ext cx="4004072" cy="0"/>
          </a:xfrm>
          <a:prstGeom prst="line">
            <a:avLst/>
          </a:prstGeom>
          <a:ln w="47625" cap="flat">
            <a:solidFill>
              <a:srgbClr val="FFFFFF"/>
            </a:solidFill>
            <a:prstDash val="solid"/>
            <a:headEnd type="none" w="sm" len="sm"/>
            <a:tailEnd type="none" w="sm" len="sm"/>
          </a:ln>
        </p:spPr>
      </p:sp>
      <p:sp>
        <p:nvSpPr>
          <p:cNvPr id="9" name="TextBox 9"/>
          <p:cNvSpPr txBox="1"/>
          <p:nvPr/>
        </p:nvSpPr>
        <p:spPr>
          <a:xfrm>
            <a:off x="1558042" y="2929253"/>
            <a:ext cx="8383785" cy="2769989"/>
          </a:xfrm>
          <a:prstGeom prst="rect">
            <a:avLst/>
          </a:prstGeom>
        </p:spPr>
        <p:txBody>
          <a:bodyPr wrap="square" lIns="0" tIns="0" rIns="0" bIns="0" rtlCol="0" anchor="t">
            <a:spAutoFit/>
          </a:bodyPr>
          <a:lstStyle/>
          <a:p>
            <a:pPr algn="just">
              <a:lnSpc>
                <a:spcPts val="2730"/>
              </a:lnSpc>
            </a:pPr>
            <a:r>
              <a:rPr lang="es-SV" sz="2100" spc="-63" dirty="0" smtClean="0">
                <a:solidFill>
                  <a:srgbClr val="FFFFFF"/>
                </a:solidFill>
                <a:latin typeface="Montserrat" panose="00000500000000000000" pitchFamily="2" charset="0"/>
              </a:rPr>
              <a:t>Tiene como objetivo asesorar, coordinar y monitorear la incorporación de la transversalización del Principio de  Igualdad y No Discriminación, en las políticas, planes, programas, proyectos, normativas y acciones desarrolladas en el ejercicio de las competencias institucionales del MINEC. Está conformada por una Jefatura, quien depende jerárquicamente del Despacho Ministerial, y por el   personal técnico y administrativo necesario para su buen funcionamiento.</a:t>
            </a:r>
            <a:endParaRPr lang="es-SV" sz="2100" spc="-63" dirty="0">
              <a:solidFill>
                <a:srgbClr val="FFFFFF"/>
              </a:solidFill>
              <a:latin typeface="Montserrat Bold"/>
            </a:endParaRPr>
          </a:p>
        </p:txBody>
      </p:sp>
      <p:grpSp>
        <p:nvGrpSpPr>
          <p:cNvPr id="10" name="Group 10"/>
          <p:cNvGrpSpPr/>
          <p:nvPr/>
        </p:nvGrpSpPr>
        <p:grpSpPr>
          <a:xfrm>
            <a:off x="2013883" y="5866332"/>
            <a:ext cx="7382471" cy="611736"/>
            <a:chOff x="0" y="0"/>
            <a:chExt cx="9843294" cy="815648"/>
          </a:xfrm>
        </p:grpSpPr>
        <p:grpSp>
          <p:nvGrpSpPr>
            <p:cNvPr id="11" name="Group 11"/>
            <p:cNvGrpSpPr/>
            <p:nvPr/>
          </p:nvGrpSpPr>
          <p:grpSpPr>
            <a:xfrm>
              <a:off x="0" y="0"/>
              <a:ext cx="9843294" cy="815648"/>
              <a:chOff x="0" y="0"/>
              <a:chExt cx="1944354" cy="161116"/>
            </a:xfrm>
          </p:grpSpPr>
          <p:sp>
            <p:nvSpPr>
              <p:cNvPr id="12" name="Freeform 12"/>
              <p:cNvSpPr/>
              <p:nvPr/>
            </p:nvSpPr>
            <p:spPr>
              <a:xfrm>
                <a:off x="0" y="0"/>
                <a:ext cx="1944354" cy="161116"/>
              </a:xfrm>
              <a:custGeom>
                <a:avLst/>
                <a:gdLst/>
                <a:ahLst/>
                <a:cxnLst/>
                <a:rect l="l" t="t" r="r" b="b"/>
                <a:pathLst>
                  <a:path w="1944354" h="161116">
                    <a:moveTo>
                      <a:pt x="8390" y="0"/>
                    </a:moveTo>
                    <a:lnTo>
                      <a:pt x="1935965" y="0"/>
                    </a:lnTo>
                    <a:cubicBezTo>
                      <a:pt x="1938190" y="0"/>
                      <a:pt x="1940324" y="884"/>
                      <a:pt x="1941897" y="2457"/>
                    </a:cubicBezTo>
                    <a:cubicBezTo>
                      <a:pt x="1943471" y="4031"/>
                      <a:pt x="1944354" y="6164"/>
                      <a:pt x="1944354" y="8390"/>
                    </a:cubicBezTo>
                    <a:lnTo>
                      <a:pt x="1944354" y="152726"/>
                    </a:lnTo>
                    <a:cubicBezTo>
                      <a:pt x="1944354" y="154951"/>
                      <a:pt x="1943471" y="157085"/>
                      <a:pt x="1941897" y="158658"/>
                    </a:cubicBezTo>
                    <a:cubicBezTo>
                      <a:pt x="1940324" y="160232"/>
                      <a:pt x="1938190" y="161116"/>
                      <a:pt x="1935965" y="161116"/>
                    </a:cubicBezTo>
                    <a:lnTo>
                      <a:pt x="8390" y="161116"/>
                    </a:lnTo>
                    <a:cubicBezTo>
                      <a:pt x="6164" y="161116"/>
                      <a:pt x="4031" y="160232"/>
                      <a:pt x="2457" y="158658"/>
                    </a:cubicBezTo>
                    <a:cubicBezTo>
                      <a:pt x="884" y="157085"/>
                      <a:pt x="0" y="154951"/>
                      <a:pt x="0" y="152726"/>
                    </a:cubicBezTo>
                    <a:lnTo>
                      <a:pt x="0" y="8390"/>
                    </a:lnTo>
                    <a:cubicBezTo>
                      <a:pt x="0" y="6164"/>
                      <a:pt x="884" y="4031"/>
                      <a:pt x="2457" y="2457"/>
                    </a:cubicBezTo>
                    <a:cubicBezTo>
                      <a:pt x="4031" y="884"/>
                      <a:pt x="6164" y="0"/>
                      <a:pt x="8390" y="0"/>
                    </a:cubicBezTo>
                    <a:close/>
                  </a:path>
                </a:pathLst>
              </a:custGeom>
              <a:solidFill>
                <a:srgbClr val="FFFFFF"/>
              </a:solidFill>
            </p:spPr>
          </p:sp>
          <p:sp>
            <p:nvSpPr>
              <p:cNvPr id="13" name="TextBox 13"/>
              <p:cNvSpPr txBox="1"/>
              <p:nvPr/>
            </p:nvSpPr>
            <p:spPr>
              <a:xfrm>
                <a:off x="0" y="-19050"/>
                <a:ext cx="812800" cy="831850"/>
              </a:xfrm>
              <a:prstGeom prst="rect">
                <a:avLst/>
              </a:prstGeom>
            </p:spPr>
            <p:txBody>
              <a:bodyPr lIns="50800" tIns="50800" rIns="50800" bIns="50800" rtlCol="0" anchor="ctr"/>
              <a:lstStyle/>
              <a:p>
                <a:pPr algn="ctr">
                  <a:lnSpc>
                    <a:spcPts val="2600"/>
                  </a:lnSpc>
                </a:pPr>
                <a:endParaRPr dirty="0"/>
              </a:p>
            </p:txBody>
          </p:sp>
        </p:grpSp>
        <p:sp>
          <p:nvSpPr>
            <p:cNvPr id="14" name="TextBox 14"/>
            <p:cNvSpPr txBox="1"/>
            <p:nvPr/>
          </p:nvSpPr>
          <p:spPr>
            <a:xfrm>
              <a:off x="297496" y="155139"/>
              <a:ext cx="9378926" cy="483870"/>
            </a:xfrm>
            <a:prstGeom prst="rect">
              <a:avLst/>
            </a:prstGeom>
          </p:spPr>
          <p:txBody>
            <a:bodyPr lIns="0" tIns="0" rIns="0" bIns="0" rtlCol="0" anchor="t">
              <a:spAutoFit/>
            </a:bodyPr>
            <a:lstStyle/>
            <a:p>
              <a:pPr>
                <a:lnSpc>
                  <a:spcPts val="3150"/>
                </a:lnSpc>
              </a:pPr>
              <a:r>
                <a:rPr lang="en-US" sz="2100" spc="21" dirty="0">
                  <a:solidFill>
                    <a:srgbClr val="20212A"/>
                  </a:solidFill>
                  <a:latin typeface="Montserrat"/>
                </a:rPr>
                <a:t>JEFA DE UNIDAD: ELENA MARISOL GÓMEZ LUNA</a:t>
              </a:r>
            </a:p>
          </p:txBody>
        </p:sp>
      </p:grpSp>
      <p:pic>
        <p:nvPicPr>
          <p:cNvPr id="15" name="Picture 15"/>
          <p:cNvPicPr>
            <a:picLocks noChangeAspect="1"/>
          </p:cNvPicPr>
          <p:nvPr/>
        </p:nvPicPr>
        <p:blipFill>
          <a:blip r:embed="rId3"/>
          <a:srcRect l="6094"/>
          <a:stretch>
            <a:fillRect/>
          </a:stretch>
        </p:blipFill>
        <p:spPr>
          <a:xfrm>
            <a:off x="11840335" y="5391900"/>
            <a:ext cx="6895158" cy="4895100"/>
          </a:xfrm>
          <a:prstGeom prst="rect">
            <a:avLst/>
          </a:prstGeom>
        </p:spPr>
      </p:pic>
      <p:sp>
        <p:nvSpPr>
          <p:cNvPr id="16" name="TextBox 16"/>
          <p:cNvSpPr txBox="1"/>
          <p:nvPr/>
        </p:nvSpPr>
        <p:spPr>
          <a:xfrm>
            <a:off x="166422" y="1587477"/>
            <a:ext cx="11439859" cy="542651"/>
          </a:xfrm>
          <a:prstGeom prst="rect">
            <a:avLst/>
          </a:prstGeom>
        </p:spPr>
        <p:txBody>
          <a:bodyPr lIns="0" tIns="0" rIns="0" bIns="0" rtlCol="0" anchor="t">
            <a:spAutoFit/>
          </a:bodyPr>
          <a:lstStyle/>
          <a:p>
            <a:pPr algn="ctr">
              <a:lnSpc>
                <a:spcPts val="4297"/>
              </a:lnSpc>
            </a:pPr>
            <a:r>
              <a:rPr lang="en-US" sz="3642" spc="291" dirty="0">
                <a:solidFill>
                  <a:srgbClr val="FFFFFF"/>
                </a:solidFill>
                <a:latin typeface="RoxboroughCF"/>
              </a:rPr>
              <a:t>UNIDAD DE GÉNERO</a:t>
            </a:r>
          </a:p>
        </p:txBody>
      </p:sp>
      <p:sp>
        <p:nvSpPr>
          <p:cNvPr id="17" name="TextBox 17"/>
          <p:cNvSpPr txBox="1"/>
          <p:nvPr/>
        </p:nvSpPr>
        <p:spPr>
          <a:xfrm>
            <a:off x="1062875" y="8608911"/>
            <a:ext cx="2570134" cy="346249"/>
          </a:xfrm>
          <a:prstGeom prst="rect">
            <a:avLst/>
          </a:prstGeom>
        </p:spPr>
        <p:txBody>
          <a:bodyPr lIns="0" tIns="0" rIns="0" bIns="0" rtlCol="0" anchor="t">
            <a:spAutoFit/>
          </a:bodyPr>
          <a:lstStyle/>
          <a:p>
            <a:pPr marL="0" lvl="0" indent="0" algn="l">
              <a:lnSpc>
                <a:spcPts val="2730"/>
              </a:lnSpc>
              <a:spcBef>
                <a:spcPct val="0"/>
              </a:spcBef>
            </a:pPr>
            <a:r>
              <a:rPr lang="en-US" sz="2100" spc="-63" dirty="0">
                <a:solidFill>
                  <a:srgbClr val="FFFFFF"/>
                </a:solidFill>
                <a:latin typeface="Montserrat Semi-Bold"/>
              </a:rPr>
              <a:t>Femenino</a:t>
            </a:r>
          </a:p>
        </p:txBody>
      </p:sp>
      <p:sp>
        <p:nvSpPr>
          <p:cNvPr id="18" name="TextBox 18"/>
          <p:cNvSpPr txBox="1"/>
          <p:nvPr/>
        </p:nvSpPr>
        <p:spPr>
          <a:xfrm>
            <a:off x="3633009" y="8200801"/>
            <a:ext cx="400050" cy="314325"/>
          </a:xfrm>
          <a:prstGeom prst="rect">
            <a:avLst/>
          </a:prstGeom>
        </p:spPr>
        <p:txBody>
          <a:bodyPr lIns="0" tIns="0" rIns="0" bIns="0" rtlCol="0" anchor="t">
            <a:spAutoFit/>
          </a:bodyPr>
          <a:lstStyle/>
          <a:p>
            <a:pPr marL="0" lvl="0" indent="0">
              <a:lnSpc>
                <a:spcPts val="2520"/>
              </a:lnSpc>
              <a:spcBef>
                <a:spcPct val="0"/>
              </a:spcBef>
            </a:pPr>
            <a:r>
              <a:rPr lang="en-US" sz="2100" spc="-63" dirty="0">
                <a:solidFill>
                  <a:srgbClr val="FFFFFF"/>
                </a:solidFill>
                <a:latin typeface="Montserrat"/>
              </a:rPr>
              <a:t>0 </a:t>
            </a:r>
          </a:p>
        </p:txBody>
      </p:sp>
      <p:sp>
        <p:nvSpPr>
          <p:cNvPr id="19" name="TextBox 19"/>
          <p:cNvSpPr txBox="1"/>
          <p:nvPr/>
        </p:nvSpPr>
        <p:spPr>
          <a:xfrm>
            <a:off x="1077925" y="8183973"/>
            <a:ext cx="2570134" cy="335280"/>
          </a:xfrm>
          <a:prstGeom prst="rect">
            <a:avLst/>
          </a:prstGeom>
        </p:spPr>
        <p:txBody>
          <a:bodyPr lIns="0" tIns="0" rIns="0" bIns="0" rtlCol="0" anchor="t">
            <a:spAutoFit/>
          </a:bodyPr>
          <a:lstStyle/>
          <a:p>
            <a:pPr marL="0" lvl="0" indent="0">
              <a:lnSpc>
                <a:spcPts val="2730"/>
              </a:lnSpc>
            </a:pPr>
            <a:r>
              <a:rPr lang="en-US" sz="2100" spc="-63" dirty="0">
                <a:solidFill>
                  <a:srgbClr val="FFFFFF"/>
                </a:solidFill>
                <a:latin typeface="Montserrat Semi-Bold"/>
              </a:rPr>
              <a:t>Masculino</a:t>
            </a:r>
          </a:p>
        </p:txBody>
      </p:sp>
      <p:sp>
        <p:nvSpPr>
          <p:cNvPr id="20" name="TextBox 20"/>
          <p:cNvSpPr txBox="1"/>
          <p:nvPr/>
        </p:nvSpPr>
        <p:spPr>
          <a:xfrm>
            <a:off x="3633009" y="8572276"/>
            <a:ext cx="428625" cy="314325"/>
          </a:xfrm>
          <a:prstGeom prst="rect">
            <a:avLst/>
          </a:prstGeom>
        </p:spPr>
        <p:txBody>
          <a:bodyPr lIns="0" tIns="0" rIns="0" bIns="0" rtlCol="0" anchor="t">
            <a:spAutoFit/>
          </a:bodyPr>
          <a:lstStyle/>
          <a:p>
            <a:pPr marL="0" lvl="0" indent="0">
              <a:lnSpc>
                <a:spcPts val="2520"/>
              </a:lnSpc>
              <a:spcBef>
                <a:spcPct val="0"/>
              </a:spcBef>
            </a:pPr>
            <a:r>
              <a:rPr lang="en-US" sz="2100" spc="-63" dirty="0">
                <a:solidFill>
                  <a:srgbClr val="FFFFFF"/>
                </a:solidFill>
                <a:latin typeface="Montserrat"/>
              </a:rPr>
              <a:t>3 </a:t>
            </a:r>
          </a:p>
        </p:txBody>
      </p:sp>
      <p:sp>
        <p:nvSpPr>
          <p:cNvPr id="21" name="TextBox 21"/>
          <p:cNvSpPr txBox="1"/>
          <p:nvPr/>
        </p:nvSpPr>
        <p:spPr>
          <a:xfrm>
            <a:off x="8889748" y="9838856"/>
            <a:ext cx="6591155" cy="246970"/>
          </a:xfrm>
          <a:prstGeom prst="rect">
            <a:avLst/>
          </a:prstGeom>
        </p:spPr>
        <p:txBody>
          <a:bodyPr lIns="0" tIns="0" rIns="0" bIns="0" rtlCol="0" anchor="t">
            <a:spAutoFit/>
          </a:bodyPr>
          <a:lstStyle/>
          <a:p>
            <a:pPr marL="0" lvl="0" indent="0" algn="just">
              <a:lnSpc>
                <a:spcPts val="2019"/>
              </a:lnSpc>
            </a:pPr>
            <a:r>
              <a:rPr lang="en-US" sz="1553" spc="-46" dirty="0" err="1">
                <a:solidFill>
                  <a:srgbClr val="FFFFFF"/>
                </a:solidFill>
                <a:latin typeface="Montserrat Bold"/>
              </a:rPr>
              <a:t>Período</a:t>
            </a:r>
            <a:r>
              <a:rPr lang="en-US" sz="1553" spc="-46" dirty="0">
                <a:solidFill>
                  <a:srgbClr val="FFFFFF"/>
                </a:solidFill>
                <a:latin typeface="Montserrat Bold"/>
              </a:rPr>
              <a:t> </a:t>
            </a:r>
            <a:r>
              <a:rPr lang="en-US" sz="1553" spc="-46" dirty="0" smtClean="0">
                <a:solidFill>
                  <a:srgbClr val="FFFFFF"/>
                </a:solidFill>
                <a:latin typeface="Montserrat Bold"/>
              </a:rPr>
              <a:t>MAYO - JULIO 2022</a:t>
            </a:r>
            <a:endParaRPr lang="en-US" sz="1553" spc="-46" dirty="0">
              <a:solidFill>
                <a:srgbClr val="FFFFFF"/>
              </a:solidFill>
              <a:latin typeface="Montserrat Bold"/>
            </a:endParaRPr>
          </a:p>
        </p:txBody>
      </p:sp>
      <p:sp>
        <p:nvSpPr>
          <p:cNvPr id="22" name="TextBox 22"/>
          <p:cNvSpPr txBox="1"/>
          <p:nvPr/>
        </p:nvSpPr>
        <p:spPr>
          <a:xfrm>
            <a:off x="830792" y="9065426"/>
            <a:ext cx="4141473" cy="335280"/>
          </a:xfrm>
          <a:prstGeom prst="rect">
            <a:avLst/>
          </a:prstGeom>
        </p:spPr>
        <p:txBody>
          <a:bodyPr lIns="0" tIns="0" rIns="0" bIns="0" rtlCol="0" anchor="t">
            <a:spAutoFit/>
          </a:bodyPr>
          <a:lstStyle/>
          <a:p>
            <a:pPr marL="0" lvl="0" indent="0">
              <a:lnSpc>
                <a:spcPts val="2730"/>
              </a:lnSpc>
            </a:pPr>
            <a:r>
              <a:rPr lang="en-US" sz="2100" spc="-63" dirty="0">
                <a:solidFill>
                  <a:srgbClr val="FFFFFF"/>
                </a:solidFill>
                <a:latin typeface="Montserrat Semi-Bold"/>
              </a:rPr>
              <a:t>Total Empleados         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108474" y="-1641634"/>
            <a:ext cx="7179526" cy="11928634"/>
          </a:xfrm>
          <a:prstGeom prst="rect">
            <a:avLst/>
          </a:prstGeom>
          <a:solidFill>
            <a:srgbClr val="313944"/>
          </a:solidFill>
        </p:spPr>
      </p:sp>
      <p:sp>
        <p:nvSpPr>
          <p:cNvPr id="3" name="AutoShape 3"/>
          <p:cNvSpPr/>
          <p:nvPr/>
        </p:nvSpPr>
        <p:spPr>
          <a:xfrm>
            <a:off x="3239491" y="2305231"/>
            <a:ext cx="4940938" cy="0"/>
          </a:xfrm>
          <a:prstGeom prst="line">
            <a:avLst/>
          </a:prstGeom>
          <a:ln w="47625" cap="flat">
            <a:solidFill>
              <a:srgbClr val="313944"/>
            </a:solidFill>
            <a:prstDash val="solid"/>
            <a:headEnd type="none" w="sm" len="sm"/>
            <a:tailEnd type="none" w="sm" len="sm"/>
          </a:ln>
        </p:spPr>
      </p:sp>
      <p:grpSp>
        <p:nvGrpSpPr>
          <p:cNvPr id="4" name="Group 4"/>
          <p:cNvGrpSpPr/>
          <p:nvPr/>
        </p:nvGrpSpPr>
        <p:grpSpPr>
          <a:xfrm>
            <a:off x="971550" y="3238681"/>
            <a:ext cx="9626540" cy="2811022"/>
            <a:chOff x="0" y="0"/>
            <a:chExt cx="2535385" cy="740352"/>
          </a:xfrm>
        </p:grpSpPr>
        <p:sp>
          <p:nvSpPr>
            <p:cNvPr id="5" name="Freeform 5"/>
            <p:cNvSpPr/>
            <p:nvPr/>
          </p:nvSpPr>
          <p:spPr>
            <a:xfrm>
              <a:off x="0" y="0"/>
              <a:ext cx="2535385" cy="740352"/>
            </a:xfrm>
            <a:custGeom>
              <a:avLst/>
              <a:gdLst/>
              <a:ahLst/>
              <a:cxnLst/>
              <a:rect l="l" t="t" r="r" b="b"/>
              <a:pathLst>
                <a:path w="2535385" h="740352">
                  <a:moveTo>
                    <a:pt x="6434" y="0"/>
                  </a:moveTo>
                  <a:lnTo>
                    <a:pt x="2528951" y="0"/>
                  </a:lnTo>
                  <a:cubicBezTo>
                    <a:pt x="2530658" y="0"/>
                    <a:pt x="2532294" y="678"/>
                    <a:pt x="2533501" y="1884"/>
                  </a:cubicBezTo>
                  <a:cubicBezTo>
                    <a:pt x="2534707" y="3091"/>
                    <a:pt x="2535385" y="4727"/>
                    <a:pt x="2535385" y="6434"/>
                  </a:cubicBezTo>
                  <a:lnTo>
                    <a:pt x="2535385" y="733918"/>
                  </a:lnTo>
                  <a:cubicBezTo>
                    <a:pt x="2535385" y="737471"/>
                    <a:pt x="2532505" y="740352"/>
                    <a:pt x="2528951" y="740352"/>
                  </a:cubicBezTo>
                  <a:lnTo>
                    <a:pt x="6434" y="740352"/>
                  </a:lnTo>
                  <a:cubicBezTo>
                    <a:pt x="4727" y="740352"/>
                    <a:pt x="3091" y="739674"/>
                    <a:pt x="1884" y="738467"/>
                  </a:cubicBezTo>
                  <a:cubicBezTo>
                    <a:pt x="678" y="737261"/>
                    <a:pt x="0" y="735624"/>
                    <a:pt x="0" y="733918"/>
                  </a:cubicBezTo>
                  <a:lnTo>
                    <a:pt x="0" y="6434"/>
                  </a:lnTo>
                  <a:cubicBezTo>
                    <a:pt x="0" y="2881"/>
                    <a:pt x="2881" y="0"/>
                    <a:pt x="6434" y="0"/>
                  </a:cubicBezTo>
                  <a:close/>
                </a:path>
              </a:pathLst>
            </a:custGeom>
            <a:solidFill>
              <a:srgbClr val="FFFFFF"/>
            </a:solidFill>
            <a:ln>
              <a:solidFill>
                <a:srgbClr val="000000"/>
              </a:solidFill>
            </a:ln>
          </p:spPr>
        </p:sp>
        <p:sp>
          <p:nvSpPr>
            <p:cNvPr id="6" name="TextBox 6"/>
            <p:cNvSpPr txBox="1"/>
            <p:nvPr/>
          </p:nvSpPr>
          <p:spPr>
            <a:xfrm>
              <a:off x="0" y="-19050"/>
              <a:ext cx="812800" cy="831850"/>
            </a:xfrm>
            <a:prstGeom prst="rect">
              <a:avLst/>
            </a:prstGeom>
          </p:spPr>
          <p:txBody>
            <a:bodyPr lIns="50800" tIns="50800" rIns="50800" bIns="50800" rtlCol="0" anchor="ctr"/>
            <a:lstStyle/>
            <a:p>
              <a:pPr algn="ctr">
                <a:lnSpc>
                  <a:spcPts val="2600"/>
                </a:lnSpc>
              </a:pPr>
              <a:endParaRPr dirty="0"/>
            </a:p>
          </p:txBody>
        </p:sp>
      </p:grpSp>
      <p:pic>
        <p:nvPicPr>
          <p:cNvPr id="7" name="Picture 7"/>
          <p:cNvPicPr>
            <a:picLocks noChangeAspect="1"/>
          </p:cNvPicPr>
          <p:nvPr/>
        </p:nvPicPr>
        <p:blipFill>
          <a:blip r:embed="rId3"/>
          <a:srcRect/>
          <a:stretch>
            <a:fillRect/>
          </a:stretch>
        </p:blipFill>
        <p:spPr>
          <a:xfrm>
            <a:off x="13275062" y="523777"/>
            <a:ext cx="3436845" cy="1639271"/>
          </a:xfrm>
          <a:prstGeom prst="rect">
            <a:avLst/>
          </a:prstGeom>
        </p:spPr>
      </p:pic>
      <p:sp>
        <p:nvSpPr>
          <p:cNvPr id="8" name="AutoShape 8"/>
          <p:cNvSpPr/>
          <p:nvPr/>
        </p:nvSpPr>
        <p:spPr>
          <a:xfrm>
            <a:off x="292256" y="8974988"/>
            <a:ext cx="4004072" cy="0"/>
          </a:xfrm>
          <a:prstGeom prst="line">
            <a:avLst/>
          </a:prstGeom>
          <a:ln w="47625" cap="flat">
            <a:solidFill>
              <a:srgbClr val="727880"/>
            </a:solidFill>
            <a:prstDash val="solid"/>
            <a:headEnd type="none" w="sm" len="sm"/>
            <a:tailEnd type="none" w="sm" len="sm"/>
          </a:ln>
        </p:spPr>
      </p:sp>
      <p:grpSp>
        <p:nvGrpSpPr>
          <p:cNvPr id="9" name="Group 9"/>
          <p:cNvGrpSpPr/>
          <p:nvPr/>
        </p:nvGrpSpPr>
        <p:grpSpPr>
          <a:xfrm>
            <a:off x="1773133" y="5669540"/>
            <a:ext cx="7835555" cy="921760"/>
            <a:chOff x="0" y="0"/>
            <a:chExt cx="2063685" cy="161116"/>
          </a:xfrm>
        </p:grpSpPr>
        <p:sp>
          <p:nvSpPr>
            <p:cNvPr id="10" name="Freeform 10"/>
            <p:cNvSpPr/>
            <p:nvPr/>
          </p:nvSpPr>
          <p:spPr>
            <a:xfrm>
              <a:off x="0" y="0"/>
              <a:ext cx="2063685" cy="161116"/>
            </a:xfrm>
            <a:custGeom>
              <a:avLst/>
              <a:gdLst/>
              <a:ahLst/>
              <a:cxnLst/>
              <a:rect l="l" t="t" r="r" b="b"/>
              <a:pathLst>
                <a:path w="2063685" h="161116">
                  <a:moveTo>
                    <a:pt x="7904" y="0"/>
                  </a:moveTo>
                  <a:lnTo>
                    <a:pt x="2055781" y="0"/>
                  </a:lnTo>
                  <a:cubicBezTo>
                    <a:pt x="2060146" y="0"/>
                    <a:pt x="2063685" y="3539"/>
                    <a:pt x="2063685" y="7904"/>
                  </a:cubicBezTo>
                  <a:lnTo>
                    <a:pt x="2063685" y="153211"/>
                  </a:lnTo>
                  <a:cubicBezTo>
                    <a:pt x="2063685" y="157577"/>
                    <a:pt x="2060146" y="161116"/>
                    <a:pt x="2055781" y="161116"/>
                  </a:cubicBezTo>
                  <a:lnTo>
                    <a:pt x="7904" y="161116"/>
                  </a:lnTo>
                  <a:cubicBezTo>
                    <a:pt x="3539" y="161116"/>
                    <a:pt x="0" y="157577"/>
                    <a:pt x="0" y="153211"/>
                  </a:cubicBezTo>
                  <a:lnTo>
                    <a:pt x="0" y="7904"/>
                  </a:lnTo>
                  <a:cubicBezTo>
                    <a:pt x="0" y="3539"/>
                    <a:pt x="3539" y="0"/>
                    <a:pt x="7904" y="0"/>
                  </a:cubicBezTo>
                  <a:close/>
                </a:path>
              </a:pathLst>
            </a:custGeom>
            <a:solidFill>
              <a:srgbClr val="313944"/>
            </a:solidFill>
          </p:spPr>
        </p:sp>
        <p:sp>
          <p:nvSpPr>
            <p:cNvPr id="11" name="TextBox 11"/>
            <p:cNvSpPr txBox="1"/>
            <p:nvPr/>
          </p:nvSpPr>
          <p:spPr>
            <a:xfrm>
              <a:off x="0" y="-19050"/>
              <a:ext cx="812800" cy="831850"/>
            </a:xfrm>
            <a:prstGeom prst="rect">
              <a:avLst/>
            </a:prstGeom>
          </p:spPr>
          <p:txBody>
            <a:bodyPr lIns="50800" tIns="50800" rIns="50800" bIns="50800" rtlCol="0" anchor="ctr"/>
            <a:lstStyle/>
            <a:p>
              <a:pPr algn="ctr">
                <a:lnSpc>
                  <a:spcPts val="2600"/>
                </a:lnSpc>
              </a:pPr>
              <a:endParaRPr dirty="0"/>
            </a:p>
          </p:txBody>
        </p:sp>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12370"/>
          <a:stretch>
            <a:fillRect/>
          </a:stretch>
        </p:blipFill>
        <p:spPr>
          <a:xfrm>
            <a:off x="11094720" y="3668104"/>
            <a:ext cx="8700126" cy="6618896"/>
          </a:xfrm>
          <a:prstGeom prst="rect">
            <a:avLst/>
          </a:prstGeom>
        </p:spPr>
      </p:pic>
      <p:sp>
        <p:nvSpPr>
          <p:cNvPr id="13" name="TextBox 13"/>
          <p:cNvSpPr txBox="1"/>
          <p:nvPr/>
        </p:nvSpPr>
        <p:spPr>
          <a:xfrm>
            <a:off x="-441329" y="1638300"/>
            <a:ext cx="12452298" cy="551433"/>
          </a:xfrm>
          <a:prstGeom prst="rect">
            <a:avLst/>
          </a:prstGeom>
        </p:spPr>
        <p:txBody>
          <a:bodyPr lIns="0" tIns="0" rIns="0" bIns="0" rtlCol="0" anchor="t">
            <a:spAutoFit/>
          </a:bodyPr>
          <a:lstStyle/>
          <a:p>
            <a:pPr algn="ctr">
              <a:lnSpc>
                <a:spcPts val="4297"/>
              </a:lnSpc>
            </a:pPr>
            <a:r>
              <a:rPr lang="en-US" sz="3642" spc="291" dirty="0" smtClean="0">
                <a:solidFill>
                  <a:srgbClr val="313944"/>
                </a:solidFill>
                <a:latin typeface="RoxboroughCF"/>
              </a:rPr>
              <a:t>DIRECCIÓN DE COMUNICACIONES</a:t>
            </a:r>
            <a:endParaRPr lang="en-US" sz="3642" spc="291" dirty="0">
              <a:solidFill>
                <a:srgbClr val="313944"/>
              </a:solidFill>
              <a:latin typeface="RoxboroughCF"/>
            </a:endParaRPr>
          </a:p>
        </p:txBody>
      </p:sp>
      <p:sp>
        <p:nvSpPr>
          <p:cNvPr id="14" name="TextBox 14"/>
          <p:cNvSpPr txBox="1"/>
          <p:nvPr/>
        </p:nvSpPr>
        <p:spPr>
          <a:xfrm>
            <a:off x="1240934" y="3547110"/>
            <a:ext cx="8944481" cy="1590179"/>
          </a:xfrm>
          <a:prstGeom prst="rect">
            <a:avLst/>
          </a:prstGeom>
        </p:spPr>
        <p:txBody>
          <a:bodyPr lIns="0" tIns="0" rIns="0" bIns="0" rtlCol="0" anchor="t">
            <a:spAutoFit/>
          </a:bodyPr>
          <a:lstStyle/>
          <a:p>
            <a:pPr algn="just">
              <a:lnSpc>
                <a:spcPts val="3149"/>
              </a:lnSpc>
            </a:pPr>
            <a:r>
              <a:rPr lang="es-SV" sz="2099" spc="20" dirty="0" smtClean="0">
                <a:solidFill>
                  <a:srgbClr val="20212A"/>
                </a:solidFill>
                <a:latin typeface="Montserrat"/>
              </a:rPr>
              <a:t>Tiene por objetivo velar por la buena imagen institucional ante la opinión pública y  privada, y los diferentes públicos de interés que conforman a cada una de ellas, según los lineamientos de Casa Presidencial. </a:t>
            </a:r>
            <a:endParaRPr lang="es-SV" sz="2099" spc="20" dirty="0">
              <a:solidFill>
                <a:srgbClr val="20212A"/>
              </a:solidFill>
              <a:latin typeface="Montserrat"/>
            </a:endParaRPr>
          </a:p>
        </p:txBody>
      </p:sp>
      <p:sp>
        <p:nvSpPr>
          <p:cNvPr id="15" name="TextBox 15"/>
          <p:cNvSpPr txBox="1"/>
          <p:nvPr/>
        </p:nvSpPr>
        <p:spPr>
          <a:xfrm>
            <a:off x="1062875" y="8608911"/>
            <a:ext cx="2570134" cy="346249"/>
          </a:xfrm>
          <a:prstGeom prst="rect">
            <a:avLst/>
          </a:prstGeom>
        </p:spPr>
        <p:txBody>
          <a:bodyPr lIns="0" tIns="0" rIns="0" bIns="0" rtlCol="0" anchor="t">
            <a:spAutoFit/>
          </a:bodyPr>
          <a:lstStyle/>
          <a:p>
            <a:pPr marL="0" lvl="0" indent="0" algn="l">
              <a:lnSpc>
                <a:spcPts val="2730"/>
              </a:lnSpc>
              <a:spcBef>
                <a:spcPct val="0"/>
              </a:spcBef>
            </a:pPr>
            <a:r>
              <a:rPr lang="en-US" sz="2100" spc="-63" dirty="0">
                <a:solidFill>
                  <a:srgbClr val="4D5A67"/>
                </a:solidFill>
                <a:latin typeface="Montserrat Semi-Bold"/>
              </a:rPr>
              <a:t>Femenino</a:t>
            </a:r>
          </a:p>
        </p:txBody>
      </p:sp>
      <p:sp>
        <p:nvSpPr>
          <p:cNvPr id="16" name="TextBox 16"/>
          <p:cNvSpPr txBox="1"/>
          <p:nvPr/>
        </p:nvSpPr>
        <p:spPr>
          <a:xfrm>
            <a:off x="3633009" y="8200801"/>
            <a:ext cx="400050" cy="320601"/>
          </a:xfrm>
          <a:prstGeom prst="rect">
            <a:avLst/>
          </a:prstGeom>
        </p:spPr>
        <p:txBody>
          <a:bodyPr lIns="0" tIns="0" rIns="0" bIns="0" rtlCol="0" anchor="t">
            <a:spAutoFit/>
          </a:bodyPr>
          <a:lstStyle/>
          <a:p>
            <a:pPr marL="0" lvl="0" indent="0">
              <a:lnSpc>
                <a:spcPts val="2520"/>
              </a:lnSpc>
              <a:spcBef>
                <a:spcPct val="0"/>
              </a:spcBef>
            </a:pPr>
            <a:r>
              <a:rPr lang="en-US" sz="2100" spc="-63" dirty="0" smtClean="0">
                <a:solidFill>
                  <a:srgbClr val="4D5A67"/>
                </a:solidFill>
                <a:latin typeface="Montserrat"/>
              </a:rPr>
              <a:t>7</a:t>
            </a:r>
            <a:endParaRPr lang="en-US" sz="2100" spc="-63" dirty="0">
              <a:solidFill>
                <a:srgbClr val="4D5A67"/>
              </a:solidFill>
              <a:latin typeface="Montserrat"/>
            </a:endParaRPr>
          </a:p>
        </p:txBody>
      </p:sp>
      <p:sp>
        <p:nvSpPr>
          <p:cNvPr id="17" name="TextBox 17"/>
          <p:cNvSpPr txBox="1"/>
          <p:nvPr/>
        </p:nvSpPr>
        <p:spPr>
          <a:xfrm>
            <a:off x="1077925" y="8183973"/>
            <a:ext cx="2570134" cy="335280"/>
          </a:xfrm>
          <a:prstGeom prst="rect">
            <a:avLst/>
          </a:prstGeom>
        </p:spPr>
        <p:txBody>
          <a:bodyPr lIns="0" tIns="0" rIns="0" bIns="0" rtlCol="0" anchor="t">
            <a:spAutoFit/>
          </a:bodyPr>
          <a:lstStyle/>
          <a:p>
            <a:pPr marL="0" lvl="0" indent="0">
              <a:lnSpc>
                <a:spcPts val="2730"/>
              </a:lnSpc>
            </a:pPr>
            <a:r>
              <a:rPr lang="en-US" sz="2100" spc="-63" dirty="0">
                <a:solidFill>
                  <a:srgbClr val="4D5A67"/>
                </a:solidFill>
                <a:latin typeface="Montserrat Semi-Bold"/>
              </a:rPr>
              <a:t>Masculino</a:t>
            </a:r>
          </a:p>
        </p:txBody>
      </p:sp>
      <p:sp>
        <p:nvSpPr>
          <p:cNvPr id="18" name="TextBox 18"/>
          <p:cNvSpPr txBox="1"/>
          <p:nvPr/>
        </p:nvSpPr>
        <p:spPr>
          <a:xfrm>
            <a:off x="3657600" y="8572276"/>
            <a:ext cx="428625" cy="320601"/>
          </a:xfrm>
          <a:prstGeom prst="rect">
            <a:avLst/>
          </a:prstGeom>
        </p:spPr>
        <p:txBody>
          <a:bodyPr lIns="0" tIns="0" rIns="0" bIns="0" rtlCol="0" anchor="t">
            <a:spAutoFit/>
          </a:bodyPr>
          <a:lstStyle/>
          <a:p>
            <a:pPr marL="0" lvl="0" indent="0">
              <a:lnSpc>
                <a:spcPts val="2520"/>
              </a:lnSpc>
              <a:spcBef>
                <a:spcPct val="0"/>
              </a:spcBef>
            </a:pPr>
            <a:r>
              <a:rPr lang="en-US" sz="2100" spc="-63" dirty="0" smtClean="0">
                <a:solidFill>
                  <a:srgbClr val="4D5A67"/>
                </a:solidFill>
                <a:latin typeface="Montserrat"/>
              </a:rPr>
              <a:t>4</a:t>
            </a:r>
            <a:endParaRPr lang="en-US" sz="2100" spc="-63" dirty="0">
              <a:solidFill>
                <a:srgbClr val="4D5A67"/>
              </a:solidFill>
              <a:latin typeface="Montserrat"/>
            </a:endParaRPr>
          </a:p>
        </p:txBody>
      </p:sp>
      <p:sp>
        <p:nvSpPr>
          <p:cNvPr id="19" name="TextBox 19"/>
          <p:cNvSpPr txBox="1"/>
          <p:nvPr/>
        </p:nvSpPr>
        <p:spPr>
          <a:xfrm>
            <a:off x="8270914" y="9838856"/>
            <a:ext cx="6591155" cy="246970"/>
          </a:xfrm>
          <a:prstGeom prst="rect">
            <a:avLst/>
          </a:prstGeom>
        </p:spPr>
        <p:txBody>
          <a:bodyPr lIns="0" tIns="0" rIns="0" bIns="0" rtlCol="0" anchor="t">
            <a:spAutoFit/>
          </a:bodyPr>
          <a:lstStyle/>
          <a:p>
            <a:pPr marL="0" lvl="0" indent="0" algn="just">
              <a:lnSpc>
                <a:spcPts val="2019"/>
              </a:lnSpc>
            </a:pPr>
            <a:r>
              <a:rPr lang="en-US" sz="1553" spc="-46" dirty="0" err="1">
                <a:solidFill>
                  <a:srgbClr val="4D5A67"/>
                </a:solidFill>
                <a:latin typeface="Montserrat Bold"/>
              </a:rPr>
              <a:t>Período</a:t>
            </a:r>
            <a:r>
              <a:rPr lang="en-US" sz="1553" spc="-46" dirty="0">
                <a:solidFill>
                  <a:srgbClr val="4D5A67"/>
                </a:solidFill>
                <a:latin typeface="Montserrat Bold"/>
              </a:rPr>
              <a:t> </a:t>
            </a:r>
            <a:r>
              <a:rPr lang="en-US" sz="1553" spc="-46" dirty="0" smtClean="0">
                <a:solidFill>
                  <a:srgbClr val="4D5A67"/>
                </a:solidFill>
                <a:latin typeface="Montserrat Bold"/>
              </a:rPr>
              <a:t>MAYO - JULIO 2022</a:t>
            </a:r>
            <a:endParaRPr lang="en-US" sz="1553" spc="-46" dirty="0">
              <a:solidFill>
                <a:srgbClr val="4D5A67"/>
              </a:solidFill>
              <a:latin typeface="Montserrat Bold"/>
            </a:endParaRPr>
          </a:p>
        </p:txBody>
      </p:sp>
      <p:sp>
        <p:nvSpPr>
          <p:cNvPr id="20" name="TextBox 20"/>
          <p:cNvSpPr txBox="1"/>
          <p:nvPr/>
        </p:nvSpPr>
        <p:spPr>
          <a:xfrm>
            <a:off x="830792" y="9065426"/>
            <a:ext cx="4141473" cy="346249"/>
          </a:xfrm>
          <a:prstGeom prst="rect">
            <a:avLst/>
          </a:prstGeom>
        </p:spPr>
        <p:txBody>
          <a:bodyPr lIns="0" tIns="0" rIns="0" bIns="0" rtlCol="0" anchor="t">
            <a:spAutoFit/>
          </a:bodyPr>
          <a:lstStyle/>
          <a:p>
            <a:pPr marL="0" lvl="0" indent="0">
              <a:lnSpc>
                <a:spcPts val="2730"/>
              </a:lnSpc>
            </a:pPr>
            <a:r>
              <a:rPr lang="en-US" sz="2100" spc="-63" dirty="0">
                <a:solidFill>
                  <a:srgbClr val="4D5A67"/>
                </a:solidFill>
                <a:latin typeface="Montserrat Semi-Bold"/>
              </a:rPr>
              <a:t>Total </a:t>
            </a:r>
            <a:r>
              <a:rPr lang="en-US" sz="2100" spc="-63" dirty="0" err="1">
                <a:solidFill>
                  <a:srgbClr val="4D5A67"/>
                </a:solidFill>
                <a:latin typeface="Montserrat Semi-Bold"/>
              </a:rPr>
              <a:t>Empleados</a:t>
            </a:r>
            <a:r>
              <a:rPr lang="en-US" sz="2100" spc="-63" dirty="0">
                <a:solidFill>
                  <a:srgbClr val="4D5A67"/>
                </a:solidFill>
                <a:latin typeface="Montserrat Semi-Bold"/>
              </a:rPr>
              <a:t>         </a:t>
            </a:r>
            <a:r>
              <a:rPr lang="en-US" sz="2100" spc="-63" dirty="0" smtClean="0">
                <a:solidFill>
                  <a:srgbClr val="4D5A67"/>
                </a:solidFill>
                <a:latin typeface="Montserrat Semi-Bold"/>
              </a:rPr>
              <a:t>11</a:t>
            </a:r>
            <a:endParaRPr lang="en-US" sz="2100" spc="-63" dirty="0">
              <a:solidFill>
                <a:srgbClr val="4D5A67"/>
              </a:solidFill>
              <a:latin typeface="Montserrat Semi-Bold"/>
            </a:endParaRPr>
          </a:p>
        </p:txBody>
      </p:sp>
      <p:sp>
        <p:nvSpPr>
          <p:cNvPr id="21" name="TextBox 21"/>
          <p:cNvSpPr txBox="1"/>
          <p:nvPr/>
        </p:nvSpPr>
        <p:spPr>
          <a:xfrm>
            <a:off x="1957958" y="5909310"/>
            <a:ext cx="7465904" cy="377190"/>
          </a:xfrm>
          <a:prstGeom prst="rect">
            <a:avLst/>
          </a:prstGeom>
        </p:spPr>
        <p:txBody>
          <a:bodyPr lIns="0" tIns="0" rIns="0" bIns="0" rtlCol="0" anchor="t">
            <a:spAutoFit/>
          </a:bodyPr>
          <a:lstStyle/>
          <a:p>
            <a:pPr>
              <a:lnSpc>
                <a:spcPts val="3150"/>
              </a:lnSpc>
            </a:pPr>
            <a:r>
              <a:rPr lang="en-US" sz="2100" spc="21" dirty="0">
                <a:solidFill>
                  <a:srgbClr val="FFFFFF"/>
                </a:solidFill>
                <a:latin typeface="Montserrat"/>
              </a:rPr>
              <a:t>DIRECTORA: JESSICA LILIANA BARILLAS DE SALCEDO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108474" y="-1641634"/>
            <a:ext cx="7179526" cy="11928634"/>
          </a:xfrm>
          <a:prstGeom prst="rect">
            <a:avLst/>
          </a:prstGeom>
          <a:solidFill>
            <a:srgbClr val="313944"/>
          </a:solidFill>
        </p:spPr>
      </p:sp>
      <p:sp>
        <p:nvSpPr>
          <p:cNvPr id="3" name="AutoShape 3"/>
          <p:cNvSpPr/>
          <p:nvPr/>
        </p:nvSpPr>
        <p:spPr>
          <a:xfrm>
            <a:off x="3239491" y="2305231"/>
            <a:ext cx="4940938" cy="0"/>
          </a:xfrm>
          <a:prstGeom prst="line">
            <a:avLst/>
          </a:prstGeom>
          <a:ln w="47625" cap="flat">
            <a:solidFill>
              <a:srgbClr val="313944"/>
            </a:solidFill>
            <a:prstDash val="solid"/>
            <a:headEnd type="none" w="sm" len="sm"/>
            <a:tailEnd type="none" w="sm" len="sm"/>
          </a:ln>
        </p:spPr>
      </p:sp>
      <p:grpSp>
        <p:nvGrpSpPr>
          <p:cNvPr id="4" name="Group 4"/>
          <p:cNvGrpSpPr/>
          <p:nvPr/>
        </p:nvGrpSpPr>
        <p:grpSpPr>
          <a:xfrm>
            <a:off x="971550" y="3238681"/>
            <a:ext cx="9626540" cy="2811022"/>
            <a:chOff x="0" y="0"/>
            <a:chExt cx="2535385" cy="740352"/>
          </a:xfrm>
        </p:grpSpPr>
        <p:sp>
          <p:nvSpPr>
            <p:cNvPr id="5" name="Freeform 5"/>
            <p:cNvSpPr/>
            <p:nvPr/>
          </p:nvSpPr>
          <p:spPr>
            <a:xfrm>
              <a:off x="0" y="0"/>
              <a:ext cx="2535385" cy="740352"/>
            </a:xfrm>
            <a:custGeom>
              <a:avLst/>
              <a:gdLst/>
              <a:ahLst/>
              <a:cxnLst/>
              <a:rect l="l" t="t" r="r" b="b"/>
              <a:pathLst>
                <a:path w="2535385" h="740352">
                  <a:moveTo>
                    <a:pt x="6434" y="0"/>
                  </a:moveTo>
                  <a:lnTo>
                    <a:pt x="2528951" y="0"/>
                  </a:lnTo>
                  <a:cubicBezTo>
                    <a:pt x="2530658" y="0"/>
                    <a:pt x="2532294" y="678"/>
                    <a:pt x="2533501" y="1884"/>
                  </a:cubicBezTo>
                  <a:cubicBezTo>
                    <a:pt x="2534707" y="3091"/>
                    <a:pt x="2535385" y="4727"/>
                    <a:pt x="2535385" y="6434"/>
                  </a:cubicBezTo>
                  <a:lnTo>
                    <a:pt x="2535385" y="733918"/>
                  </a:lnTo>
                  <a:cubicBezTo>
                    <a:pt x="2535385" y="737471"/>
                    <a:pt x="2532505" y="740352"/>
                    <a:pt x="2528951" y="740352"/>
                  </a:cubicBezTo>
                  <a:lnTo>
                    <a:pt x="6434" y="740352"/>
                  </a:lnTo>
                  <a:cubicBezTo>
                    <a:pt x="4727" y="740352"/>
                    <a:pt x="3091" y="739674"/>
                    <a:pt x="1884" y="738467"/>
                  </a:cubicBezTo>
                  <a:cubicBezTo>
                    <a:pt x="678" y="737261"/>
                    <a:pt x="0" y="735624"/>
                    <a:pt x="0" y="733918"/>
                  </a:cubicBezTo>
                  <a:lnTo>
                    <a:pt x="0" y="6434"/>
                  </a:lnTo>
                  <a:cubicBezTo>
                    <a:pt x="0" y="2881"/>
                    <a:pt x="2881" y="0"/>
                    <a:pt x="6434" y="0"/>
                  </a:cubicBezTo>
                  <a:close/>
                </a:path>
              </a:pathLst>
            </a:custGeom>
            <a:solidFill>
              <a:srgbClr val="FFFFFF"/>
            </a:solidFill>
            <a:ln>
              <a:solidFill>
                <a:srgbClr val="000000"/>
              </a:solidFill>
            </a:ln>
          </p:spPr>
        </p:sp>
        <p:sp>
          <p:nvSpPr>
            <p:cNvPr id="6" name="TextBox 6"/>
            <p:cNvSpPr txBox="1"/>
            <p:nvPr/>
          </p:nvSpPr>
          <p:spPr>
            <a:xfrm>
              <a:off x="0" y="-19050"/>
              <a:ext cx="812800" cy="831850"/>
            </a:xfrm>
            <a:prstGeom prst="rect">
              <a:avLst/>
            </a:prstGeom>
          </p:spPr>
          <p:txBody>
            <a:bodyPr lIns="50800" tIns="50800" rIns="50800" bIns="50800" rtlCol="0" anchor="ctr"/>
            <a:lstStyle/>
            <a:p>
              <a:pPr algn="ctr">
                <a:lnSpc>
                  <a:spcPts val="2600"/>
                </a:lnSpc>
              </a:pPr>
              <a:endParaRPr dirty="0"/>
            </a:p>
          </p:txBody>
        </p:sp>
      </p:grpSp>
      <p:pic>
        <p:nvPicPr>
          <p:cNvPr id="7" name="Picture 7"/>
          <p:cNvPicPr>
            <a:picLocks noChangeAspect="1"/>
          </p:cNvPicPr>
          <p:nvPr/>
        </p:nvPicPr>
        <p:blipFill>
          <a:blip r:embed="rId3"/>
          <a:srcRect/>
          <a:stretch>
            <a:fillRect/>
          </a:stretch>
        </p:blipFill>
        <p:spPr>
          <a:xfrm>
            <a:off x="13275062" y="523777"/>
            <a:ext cx="3436845" cy="1639271"/>
          </a:xfrm>
          <a:prstGeom prst="rect">
            <a:avLst/>
          </a:prstGeom>
        </p:spPr>
      </p:pic>
      <p:sp>
        <p:nvSpPr>
          <p:cNvPr id="8" name="AutoShape 8"/>
          <p:cNvSpPr/>
          <p:nvPr/>
        </p:nvSpPr>
        <p:spPr>
          <a:xfrm>
            <a:off x="292256" y="8974988"/>
            <a:ext cx="4004072" cy="0"/>
          </a:xfrm>
          <a:prstGeom prst="line">
            <a:avLst/>
          </a:prstGeom>
          <a:ln w="47625" cap="flat">
            <a:solidFill>
              <a:srgbClr val="727880"/>
            </a:solidFill>
            <a:prstDash val="solid"/>
            <a:headEnd type="none" w="sm" len="sm"/>
            <a:tailEnd type="none" w="sm" len="sm"/>
          </a:ln>
        </p:spPr>
      </p:sp>
      <p:grpSp>
        <p:nvGrpSpPr>
          <p:cNvPr id="9" name="Group 9"/>
          <p:cNvGrpSpPr/>
          <p:nvPr/>
        </p:nvGrpSpPr>
        <p:grpSpPr>
          <a:xfrm>
            <a:off x="1773133" y="5669540"/>
            <a:ext cx="7835555" cy="611736"/>
            <a:chOff x="0" y="0"/>
            <a:chExt cx="2063685" cy="161116"/>
          </a:xfrm>
        </p:grpSpPr>
        <p:sp>
          <p:nvSpPr>
            <p:cNvPr id="10" name="Freeform 10"/>
            <p:cNvSpPr/>
            <p:nvPr/>
          </p:nvSpPr>
          <p:spPr>
            <a:xfrm>
              <a:off x="0" y="0"/>
              <a:ext cx="2063685" cy="161116"/>
            </a:xfrm>
            <a:custGeom>
              <a:avLst/>
              <a:gdLst/>
              <a:ahLst/>
              <a:cxnLst/>
              <a:rect l="l" t="t" r="r" b="b"/>
              <a:pathLst>
                <a:path w="2063685" h="161116">
                  <a:moveTo>
                    <a:pt x="7904" y="0"/>
                  </a:moveTo>
                  <a:lnTo>
                    <a:pt x="2055781" y="0"/>
                  </a:lnTo>
                  <a:cubicBezTo>
                    <a:pt x="2060146" y="0"/>
                    <a:pt x="2063685" y="3539"/>
                    <a:pt x="2063685" y="7904"/>
                  </a:cubicBezTo>
                  <a:lnTo>
                    <a:pt x="2063685" y="153211"/>
                  </a:lnTo>
                  <a:cubicBezTo>
                    <a:pt x="2063685" y="157577"/>
                    <a:pt x="2060146" y="161116"/>
                    <a:pt x="2055781" y="161116"/>
                  </a:cubicBezTo>
                  <a:lnTo>
                    <a:pt x="7904" y="161116"/>
                  </a:lnTo>
                  <a:cubicBezTo>
                    <a:pt x="3539" y="161116"/>
                    <a:pt x="0" y="157577"/>
                    <a:pt x="0" y="153211"/>
                  </a:cubicBezTo>
                  <a:lnTo>
                    <a:pt x="0" y="7904"/>
                  </a:lnTo>
                  <a:cubicBezTo>
                    <a:pt x="0" y="3539"/>
                    <a:pt x="3539" y="0"/>
                    <a:pt x="7904" y="0"/>
                  </a:cubicBezTo>
                  <a:close/>
                </a:path>
              </a:pathLst>
            </a:custGeom>
            <a:solidFill>
              <a:srgbClr val="313944"/>
            </a:solidFill>
          </p:spPr>
        </p:sp>
        <p:sp>
          <p:nvSpPr>
            <p:cNvPr id="11" name="TextBox 11"/>
            <p:cNvSpPr txBox="1"/>
            <p:nvPr/>
          </p:nvSpPr>
          <p:spPr>
            <a:xfrm>
              <a:off x="0" y="-19050"/>
              <a:ext cx="812800" cy="831850"/>
            </a:xfrm>
            <a:prstGeom prst="rect">
              <a:avLst/>
            </a:prstGeom>
          </p:spPr>
          <p:txBody>
            <a:bodyPr lIns="50800" tIns="50800" rIns="50800" bIns="50800" rtlCol="0" anchor="ctr"/>
            <a:lstStyle/>
            <a:p>
              <a:pPr algn="ctr">
                <a:lnSpc>
                  <a:spcPts val="2600"/>
                </a:lnSpc>
              </a:pPr>
              <a:endParaRPr dirty="0"/>
            </a:p>
          </p:txBody>
        </p:sp>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13752"/>
          <a:stretch>
            <a:fillRect/>
          </a:stretch>
        </p:blipFill>
        <p:spPr>
          <a:xfrm>
            <a:off x="11121667" y="4430807"/>
            <a:ext cx="7576196" cy="5856193"/>
          </a:xfrm>
          <a:prstGeom prst="rect">
            <a:avLst/>
          </a:prstGeom>
        </p:spPr>
      </p:pic>
      <p:sp>
        <p:nvSpPr>
          <p:cNvPr id="13" name="TextBox 13"/>
          <p:cNvSpPr txBox="1"/>
          <p:nvPr/>
        </p:nvSpPr>
        <p:spPr>
          <a:xfrm>
            <a:off x="-441329" y="1104900"/>
            <a:ext cx="12452298" cy="1654299"/>
          </a:xfrm>
          <a:prstGeom prst="rect">
            <a:avLst/>
          </a:prstGeom>
        </p:spPr>
        <p:txBody>
          <a:bodyPr lIns="0" tIns="0" rIns="0" bIns="0" rtlCol="0" anchor="t">
            <a:spAutoFit/>
          </a:bodyPr>
          <a:lstStyle/>
          <a:p>
            <a:pPr algn="ctr">
              <a:lnSpc>
                <a:spcPts val="4297"/>
              </a:lnSpc>
            </a:pPr>
            <a:r>
              <a:rPr lang="en-US" sz="3642" spc="291" dirty="0" smtClean="0">
                <a:solidFill>
                  <a:srgbClr val="313944"/>
                </a:solidFill>
                <a:latin typeface="RoxboroughCF"/>
              </a:rPr>
              <a:t>DIRECCIÓN DE </a:t>
            </a:r>
          </a:p>
          <a:p>
            <a:pPr algn="ctr">
              <a:lnSpc>
                <a:spcPts val="4297"/>
              </a:lnSpc>
            </a:pPr>
            <a:r>
              <a:rPr lang="en-US" sz="3642" spc="291" dirty="0" smtClean="0">
                <a:solidFill>
                  <a:srgbClr val="313944"/>
                </a:solidFill>
                <a:latin typeface="RoxboroughCF"/>
              </a:rPr>
              <a:t>ASUNTOS </a:t>
            </a:r>
            <a:r>
              <a:rPr lang="en-US" sz="3642" spc="291" dirty="0">
                <a:solidFill>
                  <a:srgbClr val="313944"/>
                </a:solidFill>
                <a:latin typeface="RoxboroughCF"/>
              </a:rPr>
              <a:t>JURÍDICOS</a:t>
            </a:r>
          </a:p>
          <a:p>
            <a:pPr algn="ctr">
              <a:lnSpc>
                <a:spcPts val="4297"/>
              </a:lnSpc>
            </a:pPr>
            <a:endParaRPr lang="en-US" sz="3642" spc="291" dirty="0">
              <a:solidFill>
                <a:srgbClr val="313944"/>
              </a:solidFill>
              <a:latin typeface="RoxboroughCF"/>
            </a:endParaRPr>
          </a:p>
        </p:txBody>
      </p:sp>
      <p:sp>
        <p:nvSpPr>
          <p:cNvPr id="14" name="TextBox 14"/>
          <p:cNvSpPr txBox="1"/>
          <p:nvPr/>
        </p:nvSpPr>
        <p:spPr>
          <a:xfrm>
            <a:off x="1228195" y="3489744"/>
            <a:ext cx="8944481" cy="1977390"/>
          </a:xfrm>
          <a:prstGeom prst="rect">
            <a:avLst/>
          </a:prstGeom>
        </p:spPr>
        <p:txBody>
          <a:bodyPr lIns="0" tIns="0" rIns="0" bIns="0" rtlCol="0" anchor="t">
            <a:spAutoFit/>
          </a:bodyPr>
          <a:lstStyle/>
          <a:p>
            <a:pPr algn="just">
              <a:lnSpc>
                <a:spcPts val="3149"/>
              </a:lnSpc>
            </a:pPr>
            <a:r>
              <a:rPr lang="es-SV" sz="2099" spc="20" dirty="0" smtClean="0">
                <a:solidFill>
                  <a:srgbClr val="20212A"/>
                </a:solidFill>
                <a:latin typeface="Montserrat"/>
              </a:rPr>
              <a:t>Tiene como objetivo garantizar que las acciones institucionales se realicen dentro del marco legal, así como brindar asesoramiento y emitir opinión legal en asuntos jurídicos y normativos que requieren los o las Titulares y las unidades organizativas, según sea solicitado.</a:t>
            </a:r>
            <a:endParaRPr lang="es-SV" sz="2099" spc="20" dirty="0">
              <a:solidFill>
                <a:srgbClr val="20212A"/>
              </a:solidFill>
              <a:latin typeface="Montserrat"/>
            </a:endParaRPr>
          </a:p>
        </p:txBody>
      </p:sp>
      <p:sp>
        <p:nvSpPr>
          <p:cNvPr id="15" name="TextBox 15"/>
          <p:cNvSpPr txBox="1"/>
          <p:nvPr/>
        </p:nvSpPr>
        <p:spPr>
          <a:xfrm>
            <a:off x="1062875" y="8608911"/>
            <a:ext cx="2570134" cy="346249"/>
          </a:xfrm>
          <a:prstGeom prst="rect">
            <a:avLst/>
          </a:prstGeom>
        </p:spPr>
        <p:txBody>
          <a:bodyPr lIns="0" tIns="0" rIns="0" bIns="0" rtlCol="0" anchor="t">
            <a:spAutoFit/>
          </a:bodyPr>
          <a:lstStyle/>
          <a:p>
            <a:pPr marL="0" lvl="0" indent="0" algn="l">
              <a:lnSpc>
                <a:spcPts val="2730"/>
              </a:lnSpc>
              <a:spcBef>
                <a:spcPct val="0"/>
              </a:spcBef>
            </a:pPr>
            <a:r>
              <a:rPr lang="en-US" sz="2100" spc="-63" dirty="0">
                <a:solidFill>
                  <a:srgbClr val="4D5A67"/>
                </a:solidFill>
                <a:latin typeface="Montserrat Semi-Bold"/>
              </a:rPr>
              <a:t>Femenino</a:t>
            </a:r>
          </a:p>
        </p:txBody>
      </p:sp>
      <p:sp>
        <p:nvSpPr>
          <p:cNvPr id="16" name="TextBox 16"/>
          <p:cNvSpPr txBox="1"/>
          <p:nvPr/>
        </p:nvSpPr>
        <p:spPr>
          <a:xfrm>
            <a:off x="3633009" y="8200801"/>
            <a:ext cx="400050" cy="314325"/>
          </a:xfrm>
          <a:prstGeom prst="rect">
            <a:avLst/>
          </a:prstGeom>
        </p:spPr>
        <p:txBody>
          <a:bodyPr lIns="0" tIns="0" rIns="0" bIns="0" rtlCol="0" anchor="t">
            <a:spAutoFit/>
          </a:bodyPr>
          <a:lstStyle/>
          <a:p>
            <a:pPr marL="0" lvl="0" indent="0">
              <a:lnSpc>
                <a:spcPts val="2520"/>
              </a:lnSpc>
              <a:spcBef>
                <a:spcPct val="0"/>
              </a:spcBef>
            </a:pPr>
            <a:r>
              <a:rPr lang="en-US" sz="2100" spc="-63" dirty="0">
                <a:solidFill>
                  <a:srgbClr val="4D5A67"/>
                </a:solidFill>
                <a:latin typeface="Montserrat"/>
              </a:rPr>
              <a:t>4</a:t>
            </a:r>
          </a:p>
        </p:txBody>
      </p:sp>
      <p:sp>
        <p:nvSpPr>
          <p:cNvPr id="17" name="TextBox 17"/>
          <p:cNvSpPr txBox="1"/>
          <p:nvPr/>
        </p:nvSpPr>
        <p:spPr>
          <a:xfrm>
            <a:off x="1077925" y="8183973"/>
            <a:ext cx="2570134" cy="335280"/>
          </a:xfrm>
          <a:prstGeom prst="rect">
            <a:avLst/>
          </a:prstGeom>
        </p:spPr>
        <p:txBody>
          <a:bodyPr lIns="0" tIns="0" rIns="0" bIns="0" rtlCol="0" anchor="t">
            <a:spAutoFit/>
          </a:bodyPr>
          <a:lstStyle/>
          <a:p>
            <a:pPr marL="0" lvl="0" indent="0">
              <a:lnSpc>
                <a:spcPts val="2730"/>
              </a:lnSpc>
            </a:pPr>
            <a:r>
              <a:rPr lang="en-US" sz="2100" spc="-63" dirty="0">
                <a:solidFill>
                  <a:srgbClr val="4D5A67"/>
                </a:solidFill>
                <a:latin typeface="Montserrat Semi-Bold"/>
              </a:rPr>
              <a:t>Masculino</a:t>
            </a:r>
          </a:p>
        </p:txBody>
      </p:sp>
      <p:sp>
        <p:nvSpPr>
          <p:cNvPr id="18" name="TextBox 18"/>
          <p:cNvSpPr txBox="1"/>
          <p:nvPr/>
        </p:nvSpPr>
        <p:spPr>
          <a:xfrm>
            <a:off x="3633009" y="8572276"/>
            <a:ext cx="428625" cy="320601"/>
          </a:xfrm>
          <a:prstGeom prst="rect">
            <a:avLst/>
          </a:prstGeom>
        </p:spPr>
        <p:txBody>
          <a:bodyPr lIns="0" tIns="0" rIns="0" bIns="0" rtlCol="0" anchor="t">
            <a:spAutoFit/>
          </a:bodyPr>
          <a:lstStyle/>
          <a:p>
            <a:pPr marL="0" lvl="0" indent="0">
              <a:lnSpc>
                <a:spcPts val="2520"/>
              </a:lnSpc>
              <a:spcBef>
                <a:spcPct val="0"/>
              </a:spcBef>
            </a:pPr>
            <a:r>
              <a:rPr lang="en-US" sz="2100" spc="-63" dirty="0" smtClean="0">
                <a:solidFill>
                  <a:srgbClr val="4D5A67"/>
                </a:solidFill>
                <a:latin typeface="Montserrat"/>
              </a:rPr>
              <a:t>5</a:t>
            </a:r>
            <a:endParaRPr lang="en-US" sz="2100" spc="-63" dirty="0">
              <a:solidFill>
                <a:srgbClr val="4D5A67"/>
              </a:solidFill>
              <a:latin typeface="Montserrat"/>
            </a:endParaRPr>
          </a:p>
        </p:txBody>
      </p:sp>
      <p:sp>
        <p:nvSpPr>
          <p:cNvPr id="19" name="TextBox 19"/>
          <p:cNvSpPr txBox="1"/>
          <p:nvPr/>
        </p:nvSpPr>
        <p:spPr>
          <a:xfrm>
            <a:off x="8270914" y="9838856"/>
            <a:ext cx="6591155" cy="246970"/>
          </a:xfrm>
          <a:prstGeom prst="rect">
            <a:avLst/>
          </a:prstGeom>
        </p:spPr>
        <p:txBody>
          <a:bodyPr lIns="0" tIns="0" rIns="0" bIns="0" rtlCol="0" anchor="t">
            <a:spAutoFit/>
          </a:bodyPr>
          <a:lstStyle/>
          <a:p>
            <a:pPr marL="0" lvl="0" indent="0" algn="just">
              <a:lnSpc>
                <a:spcPts val="2019"/>
              </a:lnSpc>
            </a:pPr>
            <a:r>
              <a:rPr lang="en-US" sz="1553" spc="-46" dirty="0" err="1">
                <a:solidFill>
                  <a:srgbClr val="4D5A67"/>
                </a:solidFill>
                <a:latin typeface="Montserrat Bold"/>
              </a:rPr>
              <a:t>Período</a:t>
            </a:r>
            <a:r>
              <a:rPr lang="en-US" sz="1553" spc="-46" dirty="0">
                <a:solidFill>
                  <a:srgbClr val="4D5A67"/>
                </a:solidFill>
                <a:latin typeface="Montserrat Bold"/>
              </a:rPr>
              <a:t> </a:t>
            </a:r>
            <a:r>
              <a:rPr lang="en-US" sz="1553" spc="-46" dirty="0" smtClean="0">
                <a:solidFill>
                  <a:srgbClr val="4D5A67"/>
                </a:solidFill>
                <a:latin typeface="Montserrat Bold"/>
              </a:rPr>
              <a:t>MAYO - JULIO 2022</a:t>
            </a:r>
            <a:endParaRPr lang="en-US" sz="1553" spc="-46" dirty="0">
              <a:solidFill>
                <a:srgbClr val="4D5A67"/>
              </a:solidFill>
              <a:latin typeface="Montserrat Bold"/>
            </a:endParaRPr>
          </a:p>
        </p:txBody>
      </p:sp>
      <p:sp>
        <p:nvSpPr>
          <p:cNvPr id="20" name="TextBox 20"/>
          <p:cNvSpPr txBox="1"/>
          <p:nvPr/>
        </p:nvSpPr>
        <p:spPr>
          <a:xfrm>
            <a:off x="830792" y="9065426"/>
            <a:ext cx="4141473" cy="346249"/>
          </a:xfrm>
          <a:prstGeom prst="rect">
            <a:avLst/>
          </a:prstGeom>
        </p:spPr>
        <p:txBody>
          <a:bodyPr lIns="0" tIns="0" rIns="0" bIns="0" rtlCol="0" anchor="t">
            <a:spAutoFit/>
          </a:bodyPr>
          <a:lstStyle/>
          <a:p>
            <a:pPr marL="0" lvl="0" indent="0">
              <a:lnSpc>
                <a:spcPts val="2730"/>
              </a:lnSpc>
            </a:pPr>
            <a:r>
              <a:rPr lang="en-US" sz="2100" spc="-63" dirty="0">
                <a:solidFill>
                  <a:srgbClr val="4D5A67"/>
                </a:solidFill>
                <a:latin typeface="Montserrat Semi-Bold"/>
              </a:rPr>
              <a:t>Total </a:t>
            </a:r>
            <a:r>
              <a:rPr lang="en-US" sz="2100" spc="-63" dirty="0" err="1">
                <a:solidFill>
                  <a:srgbClr val="4D5A67"/>
                </a:solidFill>
                <a:latin typeface="Montserrat Semi-Bold"/>
              </a:rPr>
              <a:t>Empleados</a:t>
            </a:r>
            <a:r>
              <a:rPr lang="en-US" sz="2100" spc="-63" dirty="0">
                <a:solidFill>
                  <a:srgbClr val="4D5A67"/>
                </a:solidFill>
                <a:latin typeface="Montserrat Semi-Bold"/>
              </a:rPr>
              <a:t>         </a:t>
            </a:r>
            <a:r>
              <a:rPr lang="en-US" sz="2100" spc="-63" dirty="0" smtClean="0">
                <a:solidFill>
                  <a:srgbClr val="4D5A67"/>
                </a:solidFill>
                <a:latin typeface="Montserrat Semi-Bold"/>
              </a:rPr>
              <a:t>9</a:t>
            </a:r>
            <a:endParaRPr lang="en-US" sz="2100" spc="-63" dirty="0">
              <a:solidFill>
                <a:srgbClr val="4D5A67"/>
              </a:solidFill>
              <a:latin typeface="Montserrat Semi-Bold"/>
            </a:endParaRPr>
          </a:p>
        </p:txBody>
      </p:sp>
      <p:sp>
        <p:nvSpPr>
          <p:cNvPr id="21" name="TextBox 21"/>
          <p:cNvSpPr txBox="1"/>
          <p:nvPr/>
        </p:nvSpPr>
        <p:spPr>
          <a:xfrm>
            <a:off x="2228509" y="5727758"/>
            <a:ext cx="7465904" cy="820738"/>
          </a:xfrm>
          <a:prstGeom prst="rect">
            <a:avLst/>
          </a:prstGeom>
        </p:spPr>
        <p:txBody>
          <a:bodyPr lIns="0" tIns="0" rIns="0" bIns="0" rtlCol="0" anchor="t">
            <a:spAutoFit/>
          </a:bodyPr>
          <a:lstStyle/>
          <a:p>
            <a:pPr>
              <a:lnSpc>
                <a:spcPts val="3150"/>
              </a:lnSpc>
            </a:pPr>
            <a:r>
              <a:rPr lang="en-US" sz="2100" spc="21" dirty="0" smtClean="0">
                <a:solidFill>
                  <a:srgbClr val="FFFFFF"/>
                </a:solidFill>
                <a:latin typeface="Montserrat"/>
              </a:rPr>
              <a:t>DIRECTOR/A</a:t>
            </a:r>
            <a:r>
              <a:rPr lang="en-US" sz="2100" spc="21" dirty="0">
                <a:solidFill>
                  <a:srgbClr val="FFFFFF"/>
                </a:solidFill>
                <a:latin typeface="Montserrat"/>
              </a:rPr>
              <a:t>: </a:t>
            </a:r>
          </a:p>
          <a:p>
            <a:pPr>
              <a:lnSpc>
                <a:spcPts val="3150"/>
              </a:lnSpc>
            </a:pPr>
            <a:endParaRPr lang="en-US" sz="2100" spc="21" dirty="0">
              <a:solidFill>
                <a:srgbClr val="FFFFFF"/>
              </a:solidFill>
              <a:latin typeface="Montserra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AutoShape 2"/>
          <p:cNvSpPr/>
          <p:nvPr/>
        </p:nvSpPr>
        <p:spPr>
          <a:xfrm>
            <a:off x="-467978" y="-1353749"/>
            <a:ext cx="13137265" cy="11928634"/>
          </a:xfrm>
          <a:prstGeom prst="rect">
            <a:avLst/>
          </a:prstGeom>
          <a:solidFill>
            <a:srgbClr val="313944"/>
          </a:solidFill>
        </p:spPr>
      </p:sp>
      <p:sp>
        <p:nvSpPr>
          <p:cNvPr id="3" name="AutoShape 3"/>
          <p:cNvSpPr/>
          <p:nvPr/>
        </p:nvSpPr>
        <p:spPr>
          <a:xfrm>
            <a:off x="3952066" y="1266521"/>
            <a:ext cx="4940938" cy="0"/>
          </a:xfrm>
          <a:prstGeom prst="line">
            <a:avLst/>
          </a:prstGeom>
          <a:ln w="47625" cap="flat">
            <a:solidFill>
              <a:srgbClr val="FFFFFF"/>
            </a:solidFill>
            <a:prstDash val="solid"/>
            <a:headEnd type="none" w="sm" len="sm"/>
            <a:tailEnd type="none" w="sm" len="sm"/>
          </a:ln>
        </p:spPr>
      </p:sp>
      <p:sp>
        <p:nvSpPr>
          <p:cNvPr id="4" name="AutoShape 4"/>
          <p:cNvSpPr/>
          <p:nvPr/>
        </p:nvSpPr>
        <p:spPr>
          <a:xfrm>
            <a:off x="292256" y="9511938"/>
            <a:ext cx="4004072" cy="0"/>
          </a:xfrm>
          <a:prstGeom prst="line">
            <a:avLst/>
          </a:prstGeom>
          <a:ln w="47625" cap="flat">
            <a:solidFill>
              <a:srgbClr val="FFFFFF"/>
            </a:solidFill>
            <a:prstDash val="solid"/>
            <a:headEnd type="none" w="sm" len="sm"/>
            <a:tailEnd type="none" w="sm" len="sm"/>
          </a:ln>
        </p:spPr>
      </p:sp>
      <p:sp>
        <p:nvSpPr>
          <p:cNvPr id="6" name="Freeform 6"/>
          <p:cNvSpPr/>
          <p:nvPr/>
        </p:nvSpPr>
        <p:spPr>
          <a:xfrm>
            <a:off x="504877" y="1648007"/>
            <a:ext cx="11835315" cy="4105094"/>
          </a:xfrm>
          <a:custGeom>
            <a:avLst/>
            <a:gdLst/>
            <a:ahLst/>
            <a:cxnLst/>
            <a:rect l="l" t="t" r="r" b="b"/>
            <a:pathLst>
              <a:path w="3117120" h="1455559">
                <a:moveTo>
                  <a:pt x="5233" y="0"/>
                </a:moveTo>
                <a:lnTo>
                  <a:pt x="3111887" y="0"/>
                </a:lnTo>
                <a:cubicBezTo>
                  <a:pt x="3114777" y="0"/>
                  <a:pt x="3117120" y="2343"/>
                  <a:pt x="3117120" y="5233"/>
                </a:cubicBezTo>
                <a:lnTo>
                  <a:pt x="3117120" y="1450326"/>
                </a:lnTo>
                <a:cubicBezTo>
                  <a:pt x="3117120" y="1453216"/>
                  <a:pt x="3114777" y="1455559"/>
                  <a:pt x="3111887" y="1455559"/>
                </a:cubicBezTo>
                <a:lnTo>
                  <a:pt x="5233" y="1455559"/>
                </a:lnTo>
                <a:cubicBezTo>
                  <a:pt x="3845" y="1455559"/>
                  <a:pt x="2514" y="1455008"/>
                  <a:pt x="1533" y="1454027"/>
                </a:cubicBezTo>
                <a:cubicBezTo>
                  <a:pt x="551" y="1453045"/>
                  <a:pt x="0" y="1451714"/>
                  <a:pt x="0" y="1450326"/>
                </a:cubicBezTo>
                <a:lnTo>
                  <a:pt x="0" y="5233"/>
                </a:lnTo>
                <a:cubicBezTo>
                  <a:pt x="0" y="2343"/>
                  <a:pt x="2343" y="0"/>
                  <a:pt x="5233" y="0"/>
                </a:cubicBezTo>
                <a:close/>
              </a:path>
            </a:pathLst>
          </a:custGeom>
          <a:noFill/>
          <a:ln>
            <a:solidFill>
              <a:srgbClr val="FFFFFF"/>
            </a:solidFill>
          </a:ln>
        </p:spPr>
      </p:sp>
      <p:grpSp>
        <p:nvGrpSpPr>
          <p:cNvPr id="8" name="Group 8"/>
          <p:cNvGrpSpPr/>
          <p:nvPr/>
        </p:nvGrpSpPr>
        <p:grpSpPr>
          <a:xfrm>
            <a:off x="2451941" y="5447233"/>
            <a:ext cx="7835555" cy="611736"/>
            <a:chOff x="0" y="0"/>
            <a:chExt cx="10447407" cy="815648"/>
          </a:xfrm>
        </p:grpSpPr>
        <p:grpSp>
          <p:nvGrpSpPr>
            <p:cNvPr id="9" name="Group 9"/>
            <p:cNvGrpSpPr/>
            <p:nvPr/>
          </p:nvGrpSpPr>
          <p:grpSpPr>
            <a:xfrm>
              <a:off x="0" y="0"/>
              <a:ext cx="10447407" cy="815648"/>
              <a:chOff x="0" y="0"/>
              <a:chExt cx="2063685" cy="161116"/>
            </a:xfrm>
          </p:grpSpPr>
          <p:sp>
            <p:nvSpPr>
              <p:cNvPr id="10" name="Freeform 10"/>
              <p:cNvSpPr/>
              <p:nvPr/>
            </p:nvSpPr>
            <p:spPr>
              <a:xfrm>
                <a:off x="0" y="0"/>
                <a:ext cx="2063685" cy="161116"/>
              </a:xfrm>
              <a:custGeom>
                <a:avLst/>
                <a:gdLst/>
                <a:ahLst/>
                <a:cxnLst/>
                <a:rect l="l" t="t" r="r" b="b"/>
                <a:pathLst>
                  <a:path w="2063685" h="161116">
                    <a:moveTo>
                      <a:pt x="7904" y="0"/>
                    </a:moveTo>
                    <a:lnTo>
                      <a:pt x="2055781" y="0"/>
                    </a:lnTo>
                    <a:cubicBezTo>
                      <a:pt x="2060146" y="0"/>
                      <a:pt x="2063685" y="3539"/>
                      <a:pt x="2063685" y="7904"/>
                    </a:cubicBezTo>
                    <a:lnTo>
                      <a:pt x="2063685" y="153211"/>
                    </a:lnTo>
                    <a:cubicBezTo>
                      <a:pt x="2063685" y="157577"/>
                      <a:pt x="2060146" y="161116"/>
                      <a:pt x="2055781" y="161116"/>
                    </a:cubicBezTo>
                    <a:lnTo>
                      <a:pt x="7904" y="161116"/>
                    </a:lnTo>
                    <a:cubicBezTo>
                      <a:pt x="3539" y="161116"/>
                      <a:pt x="0" y="157577"/>
                      <a:pt x="0" y="153211"/>
                    </a:cubicBezTo>
                    <a:lnTo>
                      <a:pt x="0" y="7904"/>
                    </a:lnTo>
                    <a:cubicBezTo>
                      <a:pt x="0" y="3539"/>
                      <a:pt x="3539" y="0"/>
                      <a:pt x="7904" y="0"/>
                    </a:cubicBezTo>
                    <a:close/>
                  </a:path>
                </a:pathLst>
              </a:custGeom>
              <a:solidFill>
                <a:srgbClr val="FFFFFF"/>
              </a:solidFill>
            </p:spPr>
          </p:sp>
          <p:sp>
            <p:nvSpPr>
              <p:cNvPr id="11" name="TextBox 11"/>
              <p:cNvSpPr txBox="1"/>
              <p:nvPr/>
            </p:nvSpPr>
            <p:spPr>
              <a:xfrm>
                <a:off x="0" y="-19050"/>
                <a:ext cx="812800" cy="831850"/>
              </a:xfrm>
              <a:prstGeom prst="rect">
                <a:avLst/>
              </a:prstGeom>
            </p:spPr>
            <p:txBody>
              <a:bodyPr lIns="50800" tIns="50800" rIns="50800" bIns="50800" rtlCol="0" anchor="ctr"/>
              <a:lstStyle/>
              <a:p>
                <a:pPr algn="ctr">
                  <a:lnSpc>
                    <a:spcPts val="2600"/>
                  </a:lnSpc>
                </a:pPr>
                <a:endParaRPr dirty="0"/>
              </a:p>
            </p:txBody>
          </p:sp>
        </p:grpSp>
        <p:sp>
          <p:nvSpPr>
            <p:cNvPr id="12" name="TextBox 12"/>
            <p:cNvSpPr txBox="1"/>
            <p:nvPr/>
          </p:nvSpPr>
          <p:spPr>
            <a:xfrm>
              <a:off x="447847" y="137314"/>
              <a:ext cx="9954539" cy="483870"/>
            </a:xfrm>
            <a:prstGeom prst="rect">
              <a:avLst/>
            </a:prstGeom>
          </p:spPr>
          <p:txBody>
            <a:bodyPr lIns="0" tIns="0" rIns="0" bIns="0" rtlCol="0" anchor="t">
              <a:spAutoFit/>
            </a:bodyPr>
            <a:lstStyle/>
            <a:p>
              <a:pPr>
                <a:lnSpc>
                  <a:spcPts val="3150"/>
                </a:lnSpc>
              </a:pPr>
              <a:r>
                <a:rPr lang="en-US" sz="2100" spc="21" dirty="0">
                  <a:solidFill>
                    <a:srgbClr val="303744"/>
                  </a:solidFill>
                  <a:latin typeface="Montserrat"/>
                </a:rPr>
                <a:t>DIRECTORA: PAOLA ALEJANDRA PEÑA AHUES</a:t>
              </a:r>
            </a:p>
          </p:txBody>
        </p:sp>
      </p:grpSp>
      <p:pic>
        <p:nvPicPr>
          <p:cNvPr id="13" name="Picture 13"/>
          <p:cNvPicPr>
            <a:picLocks noChangeAspect="1"/>
          </p:cNvPicPr>
          <p:nvPr/>
        </p:nvPicPr>
        <p:blipFill>
          <a:blip r:embed="rId3"/>
          <a:srcRect/>
          <a:stretch>
            <a:fillRect/>
          </a:stretch>
        </p:blipFill>
        <p:spPr>
          <a:xfrm>
            <a:off x="13454793" y="122157"/>
            <a:ext cx="3804507" cy="1813086"/>
          </a:xfrm>
          <a:prstGeom prst="rect">
            <a:avLst/>
          </a:prstGeom>
        </p:spPr>
      </p:pic>
      <p:sp>
        <p:nvSpPr>
          <p:cNvPr id="20" name="TextBox 20"/>
          <p:cNvSpPr txBox="1"/>
          <p:nvPr/>
        </p:nvSpPr>
        <p:spPr>
          <a:xfrm>
            <a:off x="610201" y="76566"/>
            <a:ext cx="11624663" cy="1102866"/>
          </a:xfrm>
          <a:prstGeom prst="rect">
            <a:avLst/>
          </a:prstGeom>
        </p:spPr>
        <p:txBody>
          <a:bodyPr lIns="0" tIns="0" rIns="0" bIns="0" rtlCol="0" anchor="t">
            <a:spAutoFit/>
          </a:bodyPr>
          <a:lstStyle/>
          <a:p>
            <a:pPr algn="ctr">
              <a:lnSpc>
                <a:spcPts val="4297"/>
              </a:lnSpc>
            </a:pPr>
            <a:r>
              <a:rPr lang="en-US" sz="3642" spc="291" dirty="0" smtClean="0">
                <a:solidFill>
                  <a:srgbClr val="FFFFFF"/>
                </a:solidFill>
                <a:latin typeface="RoxboroughCF Bold"/>
              </a:rPr>
              <a:t>DIRECCIÓN DE INTELIGENCIA Y</a:t>
            </a:r>
          </a:p>
          <a:p>
            <a:pPr algn="ctr">
              <a:lnSpc>
                <a:spcPts val="4297"/>
              </a:lnSpc>
            </a:pPr>
            <a:r>
              <a:rPr lang="en-US" sz="3642" spc="291" dirty="0" smtClean="0">
                <a:solidFill>
                  <a:srgbClr val="FFFFFF"/>
                </a:solidFill>
                <a:latin typeface="RoxboroughCF Bold"/>
              </a:rPr>
              <a:t> </a:t>
            </a:r>
            <a:r>
              <a:rPr lang="en-US" sz="3642" spc="291" dirty="0">
                <a:solidFill>
                  <a:srgbClr val="FFFFFF"/>
                </a:solidFill>
                <a:latin typeface="RoxboroughCF Bold"/>
              </a:rPr>
              <a:t>POLÍTICA </a:t>
            </a:r>
            <a:r>
              <a:rPr lang="en-US" sz="3642" spc="291" dirty="0" smtClean="0">
                <a:solidFill>
                  <a:srgbClr val="FFFFFF"/>
                </a:solidFill>
                <a:latin typeface="RoxboroughCF Bold"/>
              </a:rPr>
              <a:t>ECONÓMICA</a:t>
            </a:r>
            <a:endParaRPr lang="en-US" sz="3642" spc="291" dirty="0">
              <a:solidFill>
                <a:srgbClr val="FFFFFF"/>
              </a:solidFill>
              <a:latin typeface="RoxboroughCF Bold"/>
            </a:endParaRPr>
          </a:p>
        </p:txBody>
      </p:sp>
      <p:sp>
        <p:nvSpPr>
          <p:cNvPr id="21" name="TextBox 21"/>
          <p:cNvSpPr txBox="1"/>
          <p:nvPr/>
        </p:nvSpPr>
        <p:spPr>
          <a:xfrm>
            <a:off x="1004402" y="2406710"/>
            <a:ext cx="10836263" cy="2385268"/>
          </a:xfrm>
          <a:prstGeom prst="rect">
            <a:avLst/>
          </a:prstGeom>
        </p:spPr>
        <p:txBody>
          <a:bodyPr wrap="square" lIns="0" tIns="0" rIns="0" bIns="0" rtlCol="0" anchor="t">
            <a:spAutoFit/>
          </a:bodyPr>
          <a:lstStyle/>
          <a:p>
            <a:pPr algn="just">
              <a:lnSpc>
                <a:spcPts val="3149"/>
              </a:lnSpc>
            </a:pPr>
            <a:r>
              <a:rPr lang="es-SV" sz="2099" spc="20" dirty="0" smtClean="0">
                <a:solidFill>
                  <a:srgbClr val="FFFFFF"/>
                </a:solidFill>
                <a:latin typeface="Montserrat"/>
              </a:rPr>
              <a:t>Tiene como objetivo proveer inteligencia económica para la toma de decisiones anticipada y en respuesta a situaciones coyunturales, riesgos y oportunidades en el entorno nacional e internacional. Asimismo, formular políticas, estrategias y planes que promuevan el desarrollo y fortalecimiento empresarial y del clima de negocios para contribuir al crecimiento económico sostenible e inclusivo de El Salvador.</a:t>
            </a:r>
            <a:endParaRPr lang="es-SV" sz="2099" spc="20" dirty="0">
              <a:solidFill>
                <a:srgbClr val="FFFFFF"/>
              </a:solidFill>
              <a:latin typeface="Montserrat"/>
            </a:endParaRPr>
          </a:p>
        </p:txBody>
      </p:sp>
      <p:sp>
        <p:nvSpPr>
          <p:cNvPr id="22" name="TextBox 22"/>
          <p:cNvSpPr txBox="1"/>
          <p:nvPr/>
        </p:nvSpPr>
        <p:spPr>
          <a:xfrm>
            <a:off x="8270914" y="9838856"/>
            <a:ext cx="6591155" cy="246970"/>
          </a:xfrm>
          <a:prstGeom prst="rect">
            <a:avLst/>
          </a:prstGeom>
        </p:spPr>
        <p:txBody>
          <a:bodyPr lIns="0" tIns="0" rIns="0" bIns="0" rtlCol="0" anchor="t">
            <a:spAutoFit/>
          </a:bodyPr>
          <a:lstStyle/>
          <a:p>
            <a:pPr marL="0" lvl="0" indent="0" algn="just">
              <a:lnSpc>
                <a:spcPts val="2019"/>
              </a:lnSpc>
            </a:pPr>
            <a:r>
              <a:rPr lang="en-US" sz="1553" spc="-46" dirty="0" err="1">
                <a:solidFill>
                  <a:srgbClr val="FFFFFF"/>
                </a:solidFill>
                <a:latin typeface="Montserrat Bold"/>
              </a:rPr>
              <a:t>Período</a:t>
            </a:r>
            <a:r>
              <a:rPr lang="en-US" sz="1553" spc="-46" dirty="0">
                <a:solidFill>
                  <a:srgbClr val="FFFFFF"/>
                </a:solidFill>
                <a:latin typeface="Montserrat Bold"/>
              </a:rPr>
              <a:t> </a:t>
            </a:r>
            <a:r>
              <a:rPr lang="en-US" sz="1553" spc="-46" dirty="0" smtClean="0">
                <a:solidFill>
                  <a:srgbClr val="FFFFFF"/>
                </a:solidFill>
                <a:latin typeface="Montserrat Bold"/>
              </a:rPr>
              <a:t>MAYO - JULIO 2022</a:t>
            </a:r>
            <a:endParaRPr lang="en-US" sz="1553" spc="-46" dirty="0">
              <a:solidFill>
                <a:srgbClr val="FFFFFF"/>
              </a:solidFill>
              <a:latin typeface="Montserrat Bold"/>
            </a:endParaRPr>
          </a:p>
        </p:txBody>
      </p:sp>
      <p:sp>
        <p:nvSpPr>
          <p:cNvPr id="23" name="TextBox 23"/>
          <p:cNvSpPr txBox="1"/>
          <p:nvPr/>
        </p:nvSpPr>
        <p:spPr>
          <a:xfrm>
            <a:off x="1062875" y="9145861"/>
            <a:ext cx="2570134" cy="346249"/>
          </a:xfrm>
          <a:prstGeom prst="rect">
            <a:avLst/>
          </a:prstGeom>
        </p:spPr>
        <p:txBody>
          <a:bodyPr lIns="0" tIns="0" rIns="0" bIns="0" rtlCol="0" anchor="t">
            <a:spAutoFit/>
          </a:bodyPr>
          <a:lstStyle/>
          <a:p>
            <a:pPr marL="0" lvl="0" indent="0" algn="l">
              <a:lnSpc>
                <a:spcPts val="2730"/>
              </a:lnSpc>
              <a:spcBef>
                <a:spcPct val="0"/>
              </a:spcBef>
            </a:pPr>
            <a:r>
              <a:rPr lang="en-US" sz="2100" spc="-63" dirty="0">
                <a:solidFill>
                  <a:srgbClr val="FFFFFF"/>
                </a:solidFill>
                <a:latin typeface="Montserrat Semi-Bold"/>
              </a:rPr>
              <a:t>Femenino</a:t>
            </a:r>
          </a:p>
        </p:txBody>
      </p:sp>
      <p:sp>
        <p:nvSpPr>
          <p:cNvPr id="24" name="TextBox 24"/>
          <p:cNvSpPr txBox="1"/>
          <p:nvPr/>
        </p:nvSpPr>
        <p:spPr>
          <a:xfrm>
            <a:off x="3633009" y="8737751"/>
            <a:ext cx="400050" cy="320601"/>
          </a:xfrm>
          <a:prstGeom prst="rect">
            <a:avLst/>
          </a:prstGeom>
        </p:spPr>
        <p:txBody>
          <a:bodyPr lIns="0" tIns="0" rIns="0" bIns="0" rtlCol="0" anchor="t">
            <a:spAutoFit/>
          </a:bodyPr>
          <a:lstStyle/>
          <a:p>
            <a:pPr marL="0" lvl="0" indent="0">
              <a:lnSpc>
                <a:spcPts val="2520"/>
              </a:lnSpc>
              <a:spcBef>
                <a:spcPct val="0"/>
              </a:spcBef>
            </a:pPr>
            <a:r>
              <a:rPr lang="en-US" sz="2100" spc="-63" dirty="0" smtClean="0">
                <a:solidFill>
                  <a:srgbClr val="FFFFFF"/>
                </a:solidFill>
                <a:latin typeface="Montserrat"/>
              </a:rPr>
              <a:t>4</a:t>
            </a:r>
            <a:endParaRPr lang="en-US" sz="2100" spc="-63" dirty="0">
              <a:solidFill>
                <a:srgbClr val="FFFFFF"/>
              </a:solidFill>
              <a:latin typeface="Montserrat"/>
            </a:endParaRPr>
          </a:p>
        </p:txBody>
      </p:sp>
      <p:sp>
        <p:nvSpPr>
          <p:cNvPr id="25" name="TextBox 25"/>
          <p:cNvSpPr txBox="1"/>
          <p:nvPr/>
        </p:nvSpPr>
        <p:spPr>
          <a:xfrm>
            <a:off x="1077925" y="8720923"/>
            <a:ext cx="2570134" cy="335280"/>
          </a:xfrm>
          <a:prstGeom prst="rect">
            <a:avLst/>
          </a:prstGeom>
        </p:spPr>
        <p:txBody>
          <a:bodyPr lIns="0" tIns="0" rIns="0" bIns="0" rtlCol="0" anchor="t">
            <a:spAutoFit/>
          </a:bodyPr>
          <a:lstStyle/>
          <a:p>
            <a:pPr marL="0" lvl="0" indent="0">
              <a:lnSpc>
                <a:spcPts val="2730"/>
              </a:lnSpc>
            </a:pPr>
            <a:r>
              <a:rPr lang="en-US" sz="2100" spc="-63" dirty="0">
                <a:solidFill>
                  <a:srgbClr val="FFFFFF"/>
                </a:solidFill>
                <a:latin typeface="Montserrat Semi-Bold"/>
              </a:rPr>
              <a:t>Masculino</a:t>
            </a:r>
          </a:p>
        </p:txBody>
      </p:sp>
      <p:sp>
        <p:nvSpPr>
          <p:cNvPr id="26" name="TextBox 26"/>
          <p:cNvSpPr txBox="1"/>
          <p:nvPr/>
        </p:nvSpPr>
        <p:spPr>
          <a:xfrm>
            <a:off x="3633009" y="9109226"/>
            <a:ext cx="428625" cy="320601"/>
          </a:xfrm>
          <a:prstGeom prst="rect">
            <a:avLst/>
          </a:prstGeom>
        </p:spPr>
        <p:txBody>
          <a:bodyPr lIns="0" tIns="0" rIns="0" bIns="0" rtlCol="0" anchor="t">
            <a:spAutoFit/>
          </a:bodyPr>
          <a:lstStyle/>
          <a:p>
            <a:pPr marL="0" lvl="0" indent="0">
              <a:lnSpc>
                <a:spcPts val="2520"/>
              </a:lnSpc>
              <a:spcBef>
                <a:spcPct val="0"/>
              </a:spcBef>
            </a:pPr>
            <a:r>
              <a:rPr lang="en-US" sz="2100" spc="-63" dirty="0" smtClean="0">
                <a:solidFill>
                  <a:srgbClr val="FFFFFF"/>
                </a:solidFill>
                <a:latin typeface="Montserrat"/>
              </a:rPr>
              <a:t>6</a:t>
            </a:r>
            <a:endParaRPr lang="en-US" sz="2100" spc="-63" dirty="0">
              <a:solidFill>
                <a:srgbClr val="FFFFFF"/>
              </a:solidFill>
              <a:latin typeface="Montserrat"/>
            </a:endParaRPr>
          </a:p>
        </p:txBody>
      </p:sp>
      <p:sp>
        <p:nvSpPr>
          <p:cNvPr id="27" name="TextBox 27"/>
          <p:cNvSpPr txBox="1"/>
          <p:nvPr/>
        </p:nvSpPr>
        <p:spPr>
          <a:xfrm>
            <a:off x="830792" y="9639300"/>
            <a:ext cx="4141473" cy="346249"/>
          </a:xfrm>
          <a:prstGeom prst="rect">
            <a:avLst/>
          </a:prstGeom>
        </p:spPr>
        <p:txBody>
          <a:bodyPr lIns="0" tIns="0" rIns="0" bIns="0" rtlCol="0" anchor="t">
            <a:spAutoFit/>
          </a:bodyPr>
          <a:lstStyle/>
          <a:p>
            <a:pPr marL="0" lvl="0" indent="0">
              <a:lnSpc>
                <a:spcPts val="2730"/>
              </a:lnSpc>
            </a:pPr>
            <a:r>
              <a:rPr lang="en-US" sz="2100" spc="-63" dirty="0">
                <a:solidFill>
                  <a:srgbClr val="FFFFFF"/>
                </a:solidFill>
                <a:latin typeface="Montserrat Semi-Bold"/>
              </a:rPr>
              <a:t>Total </a:t>
            </a:r>
            <a:r>
              <a:rPr lang="en-US" sz="2100" spc="-63" dirty="0" err="1">
                <a:solidFill>
                  <a:srgbClr val="FFFFFF"/>
                </a:solidFill>
                <a:latin typeface="Montserrat Semi-Bold"/>
              </a:rPr>
              <a:t>Empleados</a:t>
            </a:r>
            <a:r>
              <a:rPr lang="en-US" sz="2100" spc="-63" dirty="0">
                <a:solidFill>
                  <a:srgbClr val="FFFFFF"/>
                </a:solidFill>
                <a:latin typeface="Montserrat Semi-Bold"/>
              </a:rPr>
              <a:t>         </a:t>
            </a:r>
            <a:r>
              <a:rPr lang="en-US" sz="2100" spc="-63" dirty="0" smtClean="0">
                <a:solidFill>
                  <a:srgbClr val="FFFFFF"/>
                </a:solidFill>
                <a:latin typeface="Montserrat Semi-Bold"/>
              </a:rPr>
              <a:t>10</a:t>
            </a:r>
            <a:endParaRPr lang="en-US" sz="2100" spc="-63" dirty="0">
              <a:solidFill>
                <a:srgbClr val="FFFFFF"/>
              </a:solidFill>
              <a:latin typeface="Montserrat Semi-Bold"/>
            </a:endParaRPr>
          </a:p>
        </p:txBody>
      </p:sp>
      <p:grpSp>
        <p:nvGrpSpPr>
          <p:cNvPr id="7" name="6 Grupo"/>
          <p:cNvGrpSpPr/>
          <p:nvPr/>
        </p:nvGrpSpPr>
        <p:grpSpPr>
          <a:xfrm>
            <a:off x="12678812" y="5247798"/>
            <a:ext cx="7009598" cy="5327087"/>
            <a:chOff x="12678812" y="5247798"/>
            <a:chExt cx="7009598" cy="5327087"/>
          </a:xfrm>
        </p:grpSpPr>
        <p:grpSp>
          <p:nvGrpSpPr>
            <p:cNvPr id="14" name="Group 14"/>
            <p:cNvGrpSpPr/>
            <p:nvPr/>
          </p:nvGrpSpPr>
          <p:grpSpPr>
            <a:xfrm>
              <a:off x="12678812" y="5247798"/>
              <a:ext cx="7009598" cy="5327087"/>
              <a:chOff x="0" y="0"/>
              <a:chExt cx="9346131" cy="7102783"/>
            </a:xfrm>
          </p:grpSpPr>
          <p:pic>
            <p:nvPicPr>
              <p:cNvPr id="15" name="Picture 15"/>
              <p:cNvPicPr>
                <a:picLocks noChangeAspect="1"/>
              </p:cNvPicPr>
              <p:nvPr/>
            </p:nvPicPr>
            <p:blipFill>
              <a:blip r:embed="rId4"/>
              <a:srcRect l="12277"/>
              <a:stretch>
                <a:fillRect/>
              </a:stretch>
            </p:blipFill>
            <p:spPr>
              <a:xfrm>
                <a:off x="0" y="0"/>
                <a:ext cx="9346131" cy="7102783"/>
              </a:xfrm>
              <a:prstGeom prst="rect">
                <a:avLst/>
              </a:prstGeom>
            </p:spPr>
          </p:pic>
          <p:sp>
            <p:nvSpPr>
              <p:cNvPr id="18" name="TextBox 18"/>
              <p:cNvSpPr txBox="1"/>
              <p:nvPr/>
            </p:nvSpPr>
            <p:spPr>
              <a:xfrm>
                <a:off x="3558277" y="1448041"/>
                <a:ext cx="4114797" cy="4211242"/>
              </a:xfrm>
              <a:prstGeom prst="rect">
                <a:avLst/>
              </a:prstGeom>
            </p:spPr>
            <p:txBody>
              <a:bodyPr lIns="50800" tIns="50800" rIns="50800" bIns="50800" rtlCol="0" anchor="ctr"/>
              <a:lstStyle/>
              <a:p>
                <a:pPr algn="ctr">
                  <a:lnSpc>
                    <a:spcPts val="2600"/>
                  </a:lnSpc>
                </a:pPr>
                <a:endParaRPr dirty="0"/>
              </a:p>
            </p:txBody>
          </p:sp>
        </p:grpSp>
        <p:sp>
          <p:nvSpPr>
            <p:cNvPr id="5" name="4 Rectángulo"/>
            <p:cNvSpPr/>
            <p:nvPr/>
          </p:nvSpPr>
          <p:spPr>
            <a:xfrm>
              <a:off x="15347520" y="6428214"/>
              <a:ext cx="1111680" cy="620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28" name="Picture 19"/>
            <p:cNvPicPr>
              <a:picLocks noChangeAspect="1"/>
            </p:cNvPicPr>
            <p:nvPr/>
          </p:nvPicPr>
          <p:blipFill>
            <a:blip r:embed="rId5"/>
            <a:srcRect/>
            <a:stretch>
              <a:fillRect/>
            </a:stretch>
          </p:blipFill>
          <p:spPr>
            <a:xfrm>
              <a:off x="15468600" y="6372386"/>
              <a:ext cx="611008" cy="61100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13943"/>
        </a:solidFill>
        <a:effectLst/>
      </p:bgPr>
    </p:bg>
    <p:spTree>
      <p:nvGrpSpPr>
        <p:cNvPr id="1" name=""/>
        <p:cNvGrpSpPr/>
        <p:nvPr/>
      </p:nvGrpSpPr>
      <p:grpSpPr>
        <a:xfrm>
          <a:off x="0" y="0"/>
          <a:ext cx="0" cy="0"/>
          <a:chOff x="0" y="0"/>
          <a:chExt cx="0" cy="0"/>
        </a:xfrm>
      </p:grpSpPr>
      <p:sp>
        <p:nvSpPr>
          <p:cNvPr id="2" name="AutoShape 2"/>
          <p:cNvSpPr/>
          <p:nvPr/>
        </p:nvSpPr>
        <p:spPr>
          <a:xfrm>
            <a:off x="3398955" y="2130128"/>
            <a:ext cx="5042459" cy="0"/>
          </a:xfrm>
          <a:prstGeom prst="line">
            <a:avLst/>
          </a:prstGeom>
          <a:ln w="47625" cap="flat">
            <a:solidFill>
              <a:srgbClr val="FFFFFF"/>
            </a:solidFill>
            <a:prstDash val="solid"/>
            <a:headEnd type="none" w="sm" len="sm"/>
            <a:tailEnd type="none" w="sm" len="sm"/>
          </a:ln>
        </p:spPr>
      </p:sp>
      <p:sp>
        <p:nvSpPr>
          <p:cNvPr id="4" name="Freeform 4"/>
          <p:cNvSpPr/>
          <p:nvPr/>
        </p:nvSpPr>
        <p:spPr>
          <a:xfrm>
            <a:off x="943278" y="3463628"/>
            <a:ext cx="9632970" cy="2259829"/>
          </a:xfrm>
          <a:custGeom>
            <a:avLst/>
            <a:gdLst/>
            <a:ahLst/>
            <a:cxnLst/>
            <a:rect l="l" t="t" r="r" b="b"/>
            <a:pathLst>
              <a:path w="2537078" h="595181">
                <a:moveTo>
                  <a:pt x="6430" y="0"/>
                </a:moveTo>
                <a:lnTo>
                  <a:pt x="2530648" y="0"/>
                </a:lnTo>
                <a:cubicBezTo>
                  <a:pt x="2534199" y="0"/>
                  <a:pt x="2537078" y="2879"/>
                  <a:pt x="2537078" y="6430"/>
                </a:cubicBezTo>
                <a:lnTo>
                  <a:pt x="2537078" y="588752"/>
                </a:lnTo>
                <a:cubicBezTo>
                  <a:pt x="2537078" y="590457"/>
                  <a:pt x="2536400" y="592092"/>
                  <a:pt x="2535194" y="593298"/>
                </a:cubicBezTo>
                <a:cubicBezTo>
                  <a:pt x="2533989" y="594504"/>
                  <a:pt x="2532353" y="595181"/>
                  <a:pt x="2530648" y="595181"/>
                </a:cubicBezTo>
                <a:lnTo>
                  <a:pt x="6430" y="595181"/>
                </a:lnTo>
                <a:cubicBezTo>
                  <a:pt x="2879" y="595181"/>
                  <a:pt x="0" y="592303"/>
                  <a:pt x="0" y="588752"/>
                </a:cubicBezTo>
                <a:lnTo>
                  <a:pt x="0" y="6430"/>
                </a:lnTo>
                <a:cubicBezTo>
                  <a:pt x="0" y="2879"/>
                  <a:pt x="2879" y="0"/>
                  <a:pt x="6430" y="0"/>
                </a:cubicBezTo>
                <a:close/>
              </a:path>
            </a:pathLst>
          </a:custGeom>
          <a:noFill/>
          <a:ln>
            <a:solidFill>
              <a:srgbClr val="FFFFFF"/>
            </a:solidFill>
          </a:ln>
        </p:spPr>
      </p:sp>
      <p:sp>
        <p:nvSpPr>
          <p:cNvPr id="6" name="AutoShape 6"/>
          <p:cNvSpPr/>
          <p:nvPr/>
        </p:nvSpPr>
        <p:spPr>
          <a:xfrm>
            <a:off x="11840335" y="-1406925"/>
            <a:ext cx="6447665" cy="11928634"/>
          </a:xfrm>
          <a:prstGeom prst="rect">
            <a:avLst/>
          </a:prstGeom>
          <a:solidFill>
            <a:srgbClr val="F7F7F7"/>
          </a:solidFill>
        </p:spPr>
      </p:sp>
      <p:pic>
        <p:nvPicPr>
          <p:cNvPr id="7" name="Picture 7"/>
          <p:cNvPicPr>
            <a:picLocks noChangeAspect="1"/>
          </p:cNvPicPr>
          <p:nvPr/>
        </p:nvPicPr>
        <p:blipFill>
          <a:blip r:embed="rId2"/>
          <a:srcRect/>
          <a:stretch>
            <a:fillRect/>
          </a:stretch>
        </p:blipFill>
        <p:spPr>
          <a:xfrm>
            <a:off x="13687358" y="427874"/>
            <a:ext cx="3571942" cy="1702254"/>
          </a:xfrm>
          <a:prstGeom prst="rect">
            <a:avLst/>
          </a:prstGeom>
        </p:spPr>
      </p:pic>
      <p:sp>
        <p:nvSpPr>
          <p:cNvPr id="8" name="AutoShape 8"/>
          <p:cNvSpPr/>
          <p:nvPr/>
        </p:nvSpPr>
        <p:spPr>
          <a:xfrm>
            <a:off x="292256" y="8974988"/>
            <a:ext cx="4004072" cy="0"/>
          </a:xfrm>
          <a:prstGeom prst="line">
            <a:avLst/>
          </a:prstGeom>
          <a:ln w="47625" cap="flat">
            <a:solidFill>
              <a:srgbClr val="FFFFFF"/>
            </a:solidFill>
            <a:prstDash val="solid"/>
            <a:headEnd type="none" w="sm" len="sm"/>
            <a:tailEnd type="none" w="sm" len="sm"/>
          </a:ln>
        </p:spPr>
      </p:sp>
      <p:sp>
        <p:nvSpPr>
          <p:cNvPr id="9" name="TextBox 9"/>
          <p:cNvSpPr txBox="1"/>
          <p:nvPr/>
        </p:nvSpPr>
        <p:spPr>
          <a:xfrm>
            <a:off x="1227243" y="3771900"/>
            <a:ext cx="9065035" cy="1384995"/>
          </a:xfrm>
          <a:prstGeom prst="rect">
            <a:avLst/>
          </a:prstGeom>
        </p:spPr>
        <p:txBody>
          <a:bodyPr lIns="0" tIns="0" rIns="0" bIns="0" rtlCol="0" anchor="t">
            <a:spAutoFit/>
          </a:bodyPr>
          <a:lstStyle/>
          <a:p>
            <a:pPr algn="just">
              <a:lnSpc>
                <a:spcPts val="2730"/>
              </a:lnSpc>
            </a:pPr>
            <a:r>
              <a:rPr lang="es-SV" sz="2100" spc="-63" dirty="0" smtClean="0">
                <a:solidFill>
                  <a:srgbClr val="FFFFFF"/>
                </a:solidFill>
                <a:latin typeface="Montserrat" panose="00000500000000000000" pitchFamily="2" charset="0"/>
              </a:rPr>
              <a:t>Tiene por objetivo apoyar a los niveles jerárquicos superiores del MINEC en los procesos de toma de decisiones, mediante la aplicación de mecanismos de coordinación e información que faciliten la planificación estratégica operativa y el fortalecimientos institucional.</a:t>
            </a:r>
            <a:endParaRPr lang="es-SV" sz="2100" spc="-63" dirty="0">
              <a:solidFill>
                <a:srgbClr val="FFFFFF"/>
              </a:solidFill>
              <a:latin typeface="Montserrat" panose="00000500000000000000" pitchFamily="2" charset="0"/>
            </a:endParaRPr>
          </a:p>
        </p:txBody>
      </p:sp>
      <p:grpSp>
        <p:nvGrpSpPr>
          <p:cNvPr id="10" name="Group 10"/>
          <p:cNvGrpSpPr/>
          <p:nvPr/>
        </p:nvGrpSpPr>
        <p:grpSpPr>
          <a:xfrm>
            <a:off x="2253870" y="5417589"/>
            <a:ext cx="6635877" cy="611736"/>
            <a:chOff x="0" y="0"/>
            <a:chExt cx="8847837" cy="815648"/>
          </a:xfrm>
        </p:grpSpPr>
        <p:grpSp>
          <p:nvGrpSpPr>
            <p:cNvPr id="11" name="Group 11"/>
            <p:cNvGrpSpPr/>
            <p:nvPr/>
          </p:nvGrpSpPr>
          <p:grpSpPr>
            <a:xfrm>
              <a:off x="0" y="0"/>
              <a:ext cx="8847837" cy="815648"/>
              <a:chOff x="0" y="0"/>
              <a:chExt cx="1747721" cy="161116"/>
            </a:xfrm>
          </p:grpSpPr>
          <p:sp>
            <p:nvSpPr>
              <p:cNvPr id="12" name="Freeform 12"/>
              <p:cNvSpPr/>
              <p:nvPr/>
            </p:nvSpPr>
            <p:spPr>
              <a:xfrm>
                <a:off x="0" y="0"/>
                <a:ext cx="1747721" cy="161116"/>
              </a:xfrm>
              <a:custGeom>
                <a:avLst/>
                <a:gdLst/>
                <a:ahLst/>
                <a:cxnLst/>
                <a:rect l="l" t="t" r="r" b="b"/>
                <a:pathLst>
                  <a:path w="1747721" h="161116">
                    <a:moveTo>
                      <a:pt x="9333" y="0"/>
                    </a:moveTo>
                    <a:lnTo>
                      <a:pt x="1738387" y="0"/>
                    </a:lnTo>
                    <a:cubicBezTo>
                      <a:pt x="1740863" y="0"/>
                      <a:pt x="1743237" y="983"/>
                      <a:pt x="1744987" y="2734"/>
                    </a:cubicBezTo>
                    <a:cubicBezTo>
                      <a:pt x="1746738" y="4484"/>
                      <a:pt x="1747721" y="6858"/>
                      <a:pt x="1747721" y="9333"/>
                    </a:cubicBezTo>
                    <a:lnTo>
                      <a:pt x="1747721" y="151782"/>
                    </a:lnTo>
                    <a:cubicBezTo>
                      <a:pt x="1747721" y="156937"/>
                      <a:pt x="1743542" y="161116"/>
                      <a:pt x="1738387" y="161116"/>
                    </a:cubicBezTo>
                    <a:lnTo>
                      <a:pt x="9333" y="161116"/>
                    </a:lnTo>
                    <a:cubicBezTo>
                      <a:pt x="6858" y="161116"/>
                      <a:pt x="4484" y="160132"/>
                      <a:pt x="2734" y="158382"/>
                    </a:cubicBezTo>
                    <a:cubicBezTo>
                      <a:pt x="983" y="156632"/>
                      <a:pt x="0" y="154258"/>
                      <a:pt x="0" y="151782"/>
                    </a:cubicBezTo>
                    <a:lnTo>
                      <a:pt x="0" y="9333"/>
                    </a:lnTo>
                    <a:cubicBezTo>
                      <a:pt x="0" y="4179"/>
                      <a:pt x="4179" y="0"/>
                      <a:pt x="9333" y="0"/>
                    </a:cubicBezTo>
                    <a:close/>
                  </a:path>
                </a:pathLst>
              </a:custGeom>
              <a:solidFill>
                <a:srgbClr val="FFFFFF"/>
              </a:solidFill>
            </p:spPr>
          </p:sp>
          <p:sp>
            <p:nvSpPr>
              <p:cNvPr id="13" name="TextBox 13"/>
              <p:cNvSpPr txBox="1"/>
              <p:nvPr/>
            </p:nvSpPr>
            <p:spPr>
              <a:xfrm>
                <a:off x="0" y="-19050"/>
                <a:ext cx="812800" cy="831850"/>
              </a:xfrm>
              <a:prstGeom prst="rect">
                <a:avLst/>
              </a:prstGeom>
            </p:spPr>
            <p:txBody>
              <a:bodyPr lIns="50800" tIns="50800" rIns="50800" bIns="50800" rtlCol="0" anchor="ctr"/>
              <a:lstStyle/>
              <a:p>
                <a:pPr algn="ctr">
                  <a:lnSpc>
                    <a:spcPts val="2600"/>
                  </a:lnSpc>
                </a:pPr>
                <a:endParaRPr dirty="0"/>
              </a:p>
            </p:txBody>
          </p:sp>
        </p:grpSp>
        <p:sp>
          <p:nvSpPr>
            <p:cNvPr id="14" name="TextBox 14"/>
            <p:cNvSpPr txBox="1"/>
            <p:nvPr/>
          </p:nvSpPr>
          <p:spPr>
            <a:xfrm>
              <a:off x="267410" y="155139"/>
              <a:ext cx="8430430" cy="483870"/>
            </a:xfrm>
            <a:prstGeom prst="rect">
              <a:avLst/>
            </a:prstGeom>
          </p:spPr>
          <p:txBody>
            <a:bodyPr lIns="0" tIns="0" rIns="0" bIns="0" rtlCol="0" anchor="t">
              <a:spAutoFit/>
            </a:bodyPr>
            <a:lstStyle/>
            <a:p>
              <a:pPr>
                <a:lnSpc>
                  <a:spcPts val="3150"/>
                </a:lnSpc>
              </a:pPr>
              <a:r>
                <a:rPr lang="en-US" sz="2100" spc="21" dirty="0">
                  <a:solidFill>
                    <a:srgbClr val="20212A"/>
                  </a:solidFill>
                  <a:latin typeface="Montserrat"/>
                </a:rPr>
                <a:t>DIRECTORA: ARLEN TATIANA GÁMEZ MEJÍA </a:t>
              </a:r>
            </a:p>
          </p:txBody>
        </p:sp>
      </p:grpSp>
      <p:pic>
        <p:nvPicPr>
          <p:cNvPr id="15"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l="12858"/>
          <a:stretch>
            <a:fillRect/>
          </a:stretch>
        </p:blipFill>
        <p:spPr>
          <a:xfrm>
            <a:off x="11840335" y="5047182"/>
            <a:ext cx="7489300" cy="5729608"/>
          </a:xfrm>
          <a:prstGeom prst="rect">
            <a:avLst/>
          </a:prstGeom>
        </p:spPr>
      </p:pic>
      <p:sp>
        <p:nvSpPr>
          <p:cNvPr id="16" name="TextBox 16"/>
          <p:cNvSpPr txBox="1"/>
          <p:nvPr/>
        </p:nvSpPr>
        <p:spPr>
          <a:xfrm>
            <a:off x="292256" y="977877"/>
            <a:ext cx="11439859" cy="1654299"/>
          </a:xfrm>
          <a:prstGeom prst="rect">
            <a:avLst/>
          </a:prstGeom>
        </p:spPr>
        <p:txBody>
          <a:bodyPr lIns="0" tIns="0" rIns="0" bIns="0" rtlCol="0" anchor="t">
            <a:spAutoFit/>
          </a:bodyPr>
          <a:lstStyle/>
          <a:p>
            <a:pPr algn="ctr">
              <a:lnSpc>
                <a:spcPts val="4297"/>
              </a:lnSpc>
            </a:pPr>
            <a:r>
              <a:rPr lang="en-US" sz="3642" spc="291" dirty="0" smtClean="0">
                <a:solidFill>
                  <a:srgbClr val="FFFFFF"/>
                </a:solidFill>
                <a:latin typeface="RoxboroughCF"/>
              </a:rPr>
              <a:t>DIRECCIÓN DE PLANIFICACIÓN </a:t>
            </a:r>
          </a:p>
          <a:p>
            <a:pPr algn="ctr">
              <a:lnSpc>
                <a:spcPts val="4297"/>
              </a:lnSpc>
            </a:pPr>
            <a:r>
              <a:rPr lang="en-US" sz="3642" spc="291" dirty="0" smtClean="0">
                <a:solidFill>
                  <a:srgbClr val="FFFFFF"/>
                </a:solidFill>
                <a:latin typeface="RoxboroughCF"/>
              </a:rPr>
              <a:t>Y GESTIÓN DE CALIDAD </a:t>
            </a:r>
            <a:endParaRPr lang="en-US" sz="3642" spc="291" dirty="0">
              <a:solidFill>
                <a:srgbClr val="FFFFFF"/>
              </a:solidFill>
              <a:latin typeface="RoxboroughCF"/>
            </a:endParaRPr>
          </a:p>
          <a:p>
            <a:pPr algn="ctr">
              <a:lnSpc>
                <a:spcPts val="4297"/>
              </a:lnSpc>
            </a:pPr>
            <a:endParaRPr lang="en-US" sz="3642" spc="291" dirty="0">
              <a:solidFill>
                <a:srgbClr val="FFFFFF"/>
              </a:solidFill>
              <a:latin typeface="RoxboroughCF"/>
            </a:endParaRPr>
          </a:p>
        </p:txBody>
      </p:sp>
      <p:sp>
        <p:nvSpPr>
          <p:cNvPr id="17" name="TextBox 17"/>
          <p:cNvSpPr txBox="1"/>
          <p:nvPr/>
        </p:nvSpPr>
        <p:spPr>
          <a:xfrm>
            <a:off x="1062875" y="8608911"/>
            <a:ext cx="2570134" cy="346249"/>
          </a:xfrm>
          <a:prstGeom prst="rect">
            <a:avLst/>
          </a:prstGeom>
        </p:spPr>
        <p:txBody>
          <a:bodyPr lIns="0" tIns="0" rIns="0" bIns="0" rtlCol="0" anchor="t">
            <a:spAutoFit/>
          </a:bodyPr>
          <a:lstStyle/>
          <a:p>
            <a:pPr marL="0" lvl="0" indent="0" algn="l">
              <a:lnSpc>
                <a:spcPts val="2730"/>
              </a:lnSpc>
              <a:spcBef>
                <a:spcPct val="0"/>
              </a:spcBef>
            </a:pPr>
            <a:r>
              <a:rPr lang="en-US" sz="2100" spc="-63" dirty="0">
                <a:solidFill>
                  <a:srgbClr val="FFFFFF"/>
                </a:solidFill>
                <a:latin typeface="Montserrat Semi-Bold"/>
              </a:rPr>
              <a:t>Femenino</a:t>
            </a:r>
          </a:p>
        </p:txBody>
      </p:sp>
      <p:sp>
        <p:nvSpPr>
          <p:cNvPr id="18" name="TextBox 18"/>
          <p:cNvSpPr txBox="1"/>
          <p:nvPr/>
        </p:nvSpPr>
        <p:spPr>
          <a:xfrm>
            <a:off x="3633009" y="8200801"/>
            <a:ext cx="400050" cy="320601"/>
          </a:xfrm>
          <a:prstGeom prst="rect">
            <a:avLst/>
          </a:prstGeom>
        </p:spPr>
        <p:txBody>
          <a:bodyPr lIns="0" tIns="0" rIns="0" bIns="0" rtlCol="0" anchor="t">
            <a:spAutoFit/>
          </a:bodyPr>
          <a:lstStyle/>
          <a:p>
            <a:pPr marL="0" lvl="0" indent="0">
              <a:lnSpc>
                <a:spcPts val="2520"/>
              </a:lnSpc>
              <a:spcBef>
                <a:spcPct val="0"/>
              </a:spcBef>
            </a:pPr>
            <a:r>
              <a:rPr lang="en-US" sz="2100" spc="-63" dirty="0" smtClean="0">
                <a:solidFill>
                  <a:srgbClr val="FFFFFF"/>
                </a:solidFill>
                <a:latin typeface="Montserrat"/>
              </a:rPr>
              <a:t>4</a:t>
            </a:r>
            <a:endParaRPr lang="en-US" sz="2100" spc="-63" dirty="0">
              <a:solidFill>
                <a:srgbClr val="FFFFFF"/>
              </a:solidFill>
              <a:latin typeface="Montserrat"/>
            </a:endParaRPr>
          </a:p>
        </p:txBody>
      </p:sp>
      <p:sp>
        <p:nvSpPr>
          <p:cNvPr id="19" name="TextBox 19"/>
          <p:cNvSpPr txBox="1"/>
          <p:nvPr/>
        </p:nvSpPr>
        <p:spPr>
          <a:xfrm>
            <a:off x="1077925" y="8183973"/>
            <a:ext cx="2570134" cy="335280"/>
          </a:xfrm>
          <a:prstGeom prst="rect">
            <a:avLst/>
          </a:prstGeom>
        </p:spPr>
        <p:txBody>
          <a:bodyPr lIns="0" tIns="0" rIns="0" bIns="0" rtlCol="0" anchor="t">
            <a:spAutoFit/>
          </a:bodyPr>
          <a:lstStyle/>
          <a:p>
            <a:pPr marL="0" lvl="0" indent="0">
              <a:lnSpc>
                <a:spcPts val="2730"/>
              </a:lnSpc>
            </a:pPr>
            <a:r>
              <a:rPr lang="en-US" sz="2100" spc="-63" dirty="0">
                <a:solidFill>
                  <a:srgbClr val="FFFFFF"/>
                </a:solidFill>
                <a:latin typeface="Montserrat Semi-Bold"/>
              </a:rPr>
              <a:t>Masculino</a:t>
            </a:r>
          </a:p>
        </p:txBody>
      </p:sp>
      <p:sp>
        <p:nvSpPr>
          <p:cNvPr id="20" name="TextBox 20"/>
          <p:cNvSpPr txBox="1"/>
          <p:nvPr/>
        </p:nvSpPr>
        <p:spPr>
          <a:xfrm>
            <a:off x="3633009" y="8572276"/>
            <a:ext cx="428625" cy="314325"/>
          </a:xfrm>
          <a:prstGeom prst="rect">
            <a:avLst/>
          </a:prstGeom>
        </p:spPr>
        <p:txBody>
          <a:bodyPr lIns="0" tIns="0" rIns="0" bIns="0" rtlCol="0" anchor="t">
            <a:spAutoFit/>
          </a:bodyPr>
          <a:lstStyle/>
          <a:p>
            <a:pPr marL="0" lvl="0" indent="0">
              <a:lnSpc>
                <a:spcPts val="2520"/>
              </a:lnSpc>
              <a:spcBef>
                <a:spcPct val="0"/>
              </a:spcBef>
            </a:pPr>
            <a:r>
              <a:rPr lang="en-US" sz="2100" spc="-63" dirty="0">
                <a:solidFill>
                  <a:srgbClr val="FFFFFF"/>
                </a:solidFill>
                <a:latin typeface="Montserrat"/>
              </a:rPr>
              <a:t>4</a:t>
            </a:r>
          </a:p>
        </p:txBody>
      </p:sp>
      <p:sp>
        <p:nvSpPr>
          <p:cNvPr id="21" name="TextBox 21"/>
          <p:cNvSpPr txBox="1"/>
          <p:nvPr/>
        </p:nvSpPr>
        <p:spPr>
          <a:xfrm>
            <a:off x="8889748" y="9838856"/>
            <a:ext cx="6591155" cy="246970"/>
          </a:xfrm>
          <a:prstGeom prst="rect">
            <a:avLst/>
          </a:prstGeom>
        </p:spPr>
        <p:txBody>
          <a:bodyPr lIns="0" tIns="0" rIns="0" bIns="0" rtlCol="0" anchor="t">
            <a:spAutoFit/>
          </a:bodyPr>
          <a:lstStyle/>
          <a:p>
            <a:pPr marL="0" lvl="0" indent="0" algn="just">
              <a:lnSpc>
                <a:spcPts val="2019"/>
              </a:lnSpc>
            </a:pPr>
            <a:r>
              <a:rPr lang="en-US" sz="1553" spc="-46" dirty="0" err="1">
                <a:solidFill>
                  <a:srgbClr val="FFFFFF"/>
                </a:solidFill>
                <a:latin typeface="Montserrat Bold"/>
              </a:rPr>
              <a:t>Período</a:t>
            </a:r>
            <a:r>
              <a:rPr lang="en-US" sz="1553" spc="-46" dirty="0">
                <a:solidFill>
                  <a:srgbClr val="FFFFFF"/>
                </a:solidFill>
                <a:latin typeface="Montserrat Bold"/>
              </a:rPr>
              <a:t> </a:t>
            </a:r>
            <a:r>
              <a:rPr lang="en-US" sz="1553" spc="-46" dirty="0" smtClean="0">
                <a:solidFill>
                  <a:srgbClr val="FFFFFF"/>
                </a:solidFill>
                <a:latin typeface="Montserrat Bold"/>
              </a:rPr>
              <a:t>MAYO - JULIO 2022</a:t>
            </a:r>
            <a:endParaRPr lang="en-US" sz="1553" spc="-46" dirty="0">
              <a:solidFill>
                <a:srgbClr val="FFFFFF"/>
              </a:solidFill>
              <a:latin typeface="Montserrat Bold"/>
            </a:endParaRPr>
          </a:p>
        </p:txBody>
      </p:sp>
      <p:sp>
        <p:nvSpPr>
          <p:cNvPr id="22" name="TextBox 22"/>
          <p:cNvSpPr txBox="1"/>
          <p:nvPr/>
        </p:nvSpPr>
        <p:spPr>
          <a:xfrm>
            <a:off x="830792" y="9065426"/>
            <a:ext cx="4141473" cy="346249"/>
          </a:xfrm>
          <a:prstGeom prst="rect">
            <a:avLst/>
          </a:prstGeom>
        </p:spPr>
        <p:txBody>
          <a:bodyPr lIns="0" tIns="0" rIns="0" bIns="0" rtlCol="0" anchor="t">
            <a:spAutoFit/>
          </a:bodyPr>
          <a:lstStyle/>
          <a:p>
            <a:pPr marL="0" lvl="0" indent="0">
              <a:lnSpc>
                <a:spcPts val="2730"/>
              </a:lnSpc>
            </a:pPr>
            <a:r>
              <a:rPr lang="en-US" sz="2100" spc="-63" dirty="0">
                <a:solidFill>
                  <a:srgbClr val="FFFFFF"/>
                </a:solidFill>
                <a:latin typeface="Montserrat Semi-Bold"/>
              </a:rPr>
              <a:t>Total </a:t>
            </a:r>
            <a:r>
              <a:rPr lang="en-US" sz="2100" spc="-63" dirty="0" err="1">
                <a:solidFill>
                  <a:srgbClr val="FFFFFF"/>
                </a:solidFill>
                <a:latin typeface="Montserrat Semi-Bold"/>
              </a:rPr>
              <a:t>Empleados</a:t>
            </a:r>
            <a:r>
              <a:rPr lang="en-US" sz="2100" spc="-63" dirty="0">
                <a:solidFill>
                  <a:srgbClr val="FFFFFF"/>
                </a:solidFill>
                <a:latin typeface="Montserrat Semi-Bold"/>
              </a:rPr>
              <a:t>         </a:t>
            </a:r>
            <a:r>
              <a:rPr lang="en-US" sz="2100" spc="-63" dirty="0" smtClean="0">
                <a:solidFill>
                  <a:srgbClr val="FFFFFF"/>
                </a:solidFill>
                <a:latin typeface="Montserrat Semi-Bold"/>
              </a:rPr>
              <a:t>10</a:t>
            </a:r>
            <a:endParaRPr lang="en-US" sz="2100" spc="-63" dirty="0">
              <a:solidFill>
                <a:srgbClr val="FFFFFF"/>
              </a:solidFill>
              <a:latin typeface="Montserrat Semi-Bo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13943"/>
        </a:solidFill>
        <a:effectLst/>
      </p:bgPr>
    </p:bg>
    <p:spTree>
      <p:nvGrpSpPr>
        <p:cNvPr id="1" name=""/>
        <p:cNvGrpSpPr/>
        <p:nvPr/>
      </p:nvGrpSpPr>
      <p:grpSpPr>
        <a:xfrm>
          <a:off x="0" y="0"/>
          <a:ext cx="0" cy="0"/>
          <a:chOff x="0" y="0"/>
          <a:chExt cx="0" cy="0"/>
        </a:xfrm>
      </p:grpSpPr>
      <p:sp>
        <p:nvSpPr>
          <p:cNvPr id="2" name="AutoShape 2"/>
          <p:cNvSpPr/>
          <p:nvPr/>
        </p:nvSpPr>
        <p:spPr>
          <a:xfrm>
            <a:off x="3398955" y="2130128"/>
            <a:ext cx="5042459" cy="0"/>
          </a:xfrm>
          <a:prstGeom prst="line">
            <a:avLst/>
          </a:prstGeom>
          <a:ln w="47625" cap="flat">
            <a:solidFill>
              <a:srgbClr val="FFFFFF"/>
            </a:solidFill>
            <a:prstDash val="solid"/>
            <a:headEnd type="none" w="sm" len="sm"/>
            <a:tailEnd type="none" w="sm" len="sm"/>
          </a:ln>
        </p:spPr>
      </p:sp>
      <p:sp>
        <p:nvSpPr>
          <p:cNvPr id="4" name="Freeform 4"/>
          <p:cNvSpPr/>
          <p:nvPr/>
        </p:nvSpPr>
        <p:spPr>
          <a:xfrm>
            <a:off x="933450" y="2634953"/>
            <a:ext cx="9632970" cy="3537247"/>
          </a:xfrm>
          <a:custGeom>
            <a:avLst/>
            <a:gdLst/>
            <a:ahLst/>
            <a:cxnLst/>
            <a:rect l="l" t="t" r="r" b="b"/>
            <a:pathLst>
              <a:path w="2537078" h="931621">
                <a:moveTo>
                  <a:pt x="6430" y="0"/>
                </a:moveTo>
                <a:lnTo>
                  <a:pt x="2530648" y="0"/>
                </a:lnTo>
                <a:cubicBezTo>
                  <a:pt x="2534199" y="0"/>
                  <a:pt x="2537078" y="2879"/>
                  <a:pt x="2537078" y="6430"/>
                </a:cubicBezTo>
                <a:lnTo>
                  <a:pt x="2537078" y="925191"/>
                </a:lnTo>
                <a:cubicBezTo>
                  <a:pt x="2537078" y="928742"/>
                  <a:pt x="2534199" y="931621"/>
                  <a:pt x="2530648" y="931621"/>
                </a:cubicBezTo>
                <a:lnTo>
                  <a:pt x="6430" y="931621"/>
                </a:lnTo>
                <a:cubicBezTo>
                  <a:pt x="2879" y="931621"/>
                  <a:pt x="0" y="928742"/>
                  <a:pt x="0" y="925191"/>
                </a:cubicBezTo>
                <a:lnTo>
                  <a:pt x="0" y="6430"/>
                </a:lnTo>
                <a:cubicBezTo>
                  <a:pt x="0" y="2879"/>
                  <a:pt x="2879" y="0"/>
                  <a:pt x="6430" y="0"/>
                </a:cubicBezTo>
                <a:close/>
              </a:path>
            </a:pathLst>
          </a:custGeom>
          <a:noFill/>
          <a:ln>
            <a:solidFill>
              <a:srgbClr val="FFFFFF"/>
            </a:solidFill>
          </a:ln>
        </p:spPr>
      </p:sp>
      <p:sp>
        <p:nvSpPr>
          <p:cNvPr id="6" name="AutoShape 6"/>
          <p:cNvSpPr/>
          <p:nvPr/>
        </p:nvSpPr>
        <p:spPr>
          <a:xfrm>
            <a:off x="292256" y="8974988"/>
            <a:ext cx="4004072" cy="0"/>
          </a:xfrm>
          <a:prstGeom prst="line">
            <a:avLst/>
          </a:prstGeom>
          <a:ln w="47625" cap="flat">
            <a:solidFill>
              <a:srgbClr val="FFFFFF"/>
            </a:solidFill>
            <a:prstDash val="solid"/>
            <a:headEnd type="none" w="sm" len="sm"/>
            <a:tailEnd type="none" w="sm" len="sm"/>
          </a:ln>
        </p:spPr>
      </p:sp>
      <p:sp>
        <p:nvSpPr>
          <p:cNvPr id="7" name="TextBox 7"/>
          <p:cNvSpPr txBox="1"/>
          <p:nvPr/>
        </p:nvSpPr>
        <p:spPr>
          <a:xfrm>
            <a:off x="1444030" y="3193860"/>
            <a:ext cx="8536185" cy="2423740"/>
          </a:xfrm>
          <a:prstGeom prst="rect">
            <a:avLst/>
          </a:prstGeom>
          <a:noFill/>
        </p:spPr>
        <p:txBody>
          <a:bodyPr wrap="square" lIns="0" tIns="0" rIns="0" bIns="0" rtlCol="0" anchor="t">
            <a:spAutoFit/>
          </a:bodyPr>
          <a:lstStyle/>
          <a:p>
            <a:pPr algn="just">
              <a:lnSpc>
                <a:spcPts val="2730"/>
              </a:lnSpc>
            </a:pPr>
            <a:r>
              <a:rPr lang="es-SV" sz="2100" spc="-63" dirty="0" smtClean="0">
                <a:solidFill>
                  <a:srgbClr val="FFFFFF"/>
                </a:solidFill>
                <a:latin typeface="Montserrat" panose="00000500000000000000" pitchFamily="2" charset="0"/>
              </a:rPr>
              <a:t>Tiene como objetivos gestionar y apoyar a las unidades ejecutoras en la búsqueda de cooperación técnica o financiera reembolsable o no reembolsable con agencias de cooperación estatales, multilaterales, entidades privadas, entre otras, así como coordinar los procesos de gestión, ejecución, administración y liquidación de programas y proyectos financiados con recursos de cooperación externa. </a:t>
            </a:r>
            <a:endParaRPr lang="es-SV" sz="2100" spc="-63" dirty="0">
              <a:solidFill>
                <a:srgbClr val="FFFFFF"/>
              </a:solidFill>
              <a:latin typeface="Montserrat Bold"/>
            </a:endParaRPr>
          </a:p>
        </p:txBody>
      </p:sp>
      <p:grpSp>
        <p:nvGrpSpPr>
          <p:cNvPr id="8" name="Group 8"/>
          <p:cNvGrpSpPr/>
          <p:nvPr/>
        </p:nvGrpSpPr>
        <p:grpSpPr>
          <a:xfrm>
            <a:off x="1371186" y="5866332"/>
            <a:ext cx="8757494" cy="611736"/>
            <a:chOff x="0" y="0"/>
            <a:chExt cx="11676659" cy="815648"/>
          </a:xfrm>
        </p:grpSpPr>
        <p:grpSp>
          <p:nvGrpSpPr>
            <p:cNvPr id="9" name="Group 9"/>
            <p:cNvGrpSpPr/>
            <p:nvPr/>
          </p:nvGrpSpPr>
          <p:grpSpPr>
            <a:xfrm>
              <a:off x="0" y="0"/>
              <a:ext cx="11676659" cy="815648"/>
              <a:chOff x="0" y="0"/>
              <a:chExt cx="2306501" cy="161116"/>
            </a:xfrm>
          </p:grpSpPr>
          <p:sp>
            <p:nvSpPr>
              <p:cNvPr id="10" name="Freeform 10"/>
              <p:cNvSpPr/>
              <p:nvPr/>
            </p:nvSpPr>
            <p:spPr>
              <a:xfrm>
                <a:off x="0" y="0"/>
                <a:ext cx="2306500" cy="161116"/>
              </a:xfrm>
              <a:custGeom>
                <a:avLst/>
                <a:gdLst/>
                <a:ahLst/>
                <a:cxnLst/>
                <a:rect l="l" t="t" r="r" b="b"/>
                <a:pathLst>
                  <a:path w="2306500" h="161116">
                    <a:moveTo>
                      <a:pt x="7072" y="0"/>
                    </a:moveTo>
                    <a:lnTo>
                      <a:pt x="2299428" y="0"/>
                    </a:lnTo>
                    <a:cubicBezTo>
                      <a:pt x="2301304" y="0"/>
                      <a:pt x="2303103" y="745"/>
                      <a:pt x="2304429" y="2071"/>
                    </a:cubicBezTo>
                    <a:cubicBezTo>
                      <a:pt x="2305755" y="3398"/>
                      <a:pt x="2306500" y="5197"/>
                      <a:pt x="2306500" y="7072"/>
                    </a:cubicBezTo>
                    <a:lnTo>
                      <a:pt x="2306500" y="154043"/>
                    </a:lnTo>
                    <a:cubicBezTo>
                      <a:pt x="2306500" y="155919"/>
                      <a:pt x="2305755" y="157718"/>
                      <a:pt x="2304429" y="159044"/>
                    </a:cubicBezTo>
                    <a:cubicBezTo>
                      <a:pt x="2303103" y="160371"/>
                      <a:pt x="2301304" y="161116"/>
                      <a:pt x="2299428" y="161116"/>
                    </a:cubicBezTo>
                    <a:lnTo>
                      <a:pt x="7072" y="161116"/>
                    </a:lnTo>
                    <a:cubicBezTo>
                      <a:pt x="5197" y="161116"/>
                      <a:pt x="3398" y="160371"/>
                      <a:pt x="2071" y="159044"/>
                    </a:cubicBezTo>
                    <a:cubicBezTo>
                      <a:pt x="745" y="157718"/>
                      <a:pt x="0" y="155919"/>
                      <a:pt x="0" y="154043"/>
                    </a:cubicBezTo>
                    <a:lnTo>
                      <a:pt x="0" y="7072"/>
                    </a:lnTo>
                    <a:cubicBezTo>
                      <a:pt x="0" y="5197"/>
                      <a:pt x="745" y="3398"/>
                      <a:pt x="2071" y="2071"/>
                    </a:cubicBezTo>
                    <a:cubicBezTo>
                      <a:pt x="3398" y="745"/>
                      <a:pt x="5197" y="0"/>
                      <a:pt x="7072" y="0"/>
                    </a:cubicBezTo>
                    <a:close/>
                  </a:path>
                </a:pathLst>
              </a:custGeom>
              <a:solidFill>
                <a:srgbClr val="FFFFFF"/>
              </a:solidFill>
            </p:spPr>
          </p:sp>
          <p:sp>
            <p:nvSpPr>
              <p:cNvPr id="11" name="TextBox 11"/>
              <p:cNvSpPr txBox="1"/>
              <p:nvPr/>
            </p:nvSpPr>
            <p:spPr>
              <a:xfrm>
                <a:off x="0" y="-19050"/>
                <a:ext cx="812800" cy="831850"/>
              </a:xfrm>
              <a:prstGeom prst="rect">
                <a:avLst/>
              </a:prstGeom>
            </p:spPr>
            <p:txBody>
              <a:bodyPr lIns="50800" tIns="50800" rIns="50800" bIns="50800" rtlCol="0" anchor="ctr"/>
              <a:lstStyle/>
              <a:p>
                <a:pPr algn="ctr">
                  <a:lnSpc>
                    <a:spcPts val="2600"/>
                  </a:lnSpc>
                </a:pPr>
                <a:endParaRPr dirty="0"/>
              </a:p>
            </p:txBody>
          </p:sp>
        </p:grpSp>
        <p:sp>
          <p:nvSpPr>
            <p:cNvPr id="12" name="TextBox 12"/>
            <p:cNvSpPr txBox="1"/>
            <p:nvPr/>
          </p:nvSpPr>
          <p:spPr>
            <a:xfrm>
              <a:off x="352906" y="155139"/>
              <a:ext cx="11125800" cy="483870"/>
            </a:xfrm>
            <a:prstGeom prst="rect">
              <a:avLst/>
            </a:prstGeom>
          </p:spPr>
          <p:txBody>
            <a:bodyPr lIns="0" tIns="0" rIns="0" bIns="0" rtlCol="0" anchor="t">
              <a:spAutoFit/>
            </a:bodyPr>
            <a:lstStyle/>
            <a:p>
              <a:pPr>
                <a:lnSpc>
                  <a:spcPts val="3150"/>
                </a:lnSpc>
              </a:pPr>
              <a:r>
                <a:rPr lang="en-US" sz="2100" spc="21" dirty="0">
                  <a:solidFill>
                    <a:srgbClr val="20212A"/>
                  </a:solidFill>
                  <a:latin typeface="Montserrat"/>
                </a:rPr>
                <a:t>JEFE DE UNIDAD: GERTRUDIS PATRICIA AVILÉS DE MORAN</a:t>
              </a:r>
            </a:p>
          </p:txBody>
        </p:sp>
      </p:grpSp>
      <p:sp>
        <p:nvSpPr>
          <p:cNvPr id="13" name="TextBox 13"/>
          <p:cNvSpPr txBox="1"/>
          <p:nvPr/>
        </p:nvSpPr>
        <p:spPr>
          <a:xfrm>
            <a:off x="292256" y="940794"/>
            <a:ext cx="11439859" cy="1102866"/>
          </a:xfrm>
          <a:prstGeom prst="rect">
            <a:avLst/>
          </a:prstGeom>
        </p:spPr>
        <p:txBody>
          <a:bodyPr lIns="0" tIns="0" rIns="0" bIns="0" rtlCol="0" anchor="t">
            <a:spAutoFit/>
          </a:bodyPr>
          <a:lstStyle/>
          <a:p>
            <a:pPr algn="ctr">
              <a:lnSpc>
                <a:spcPts val="4297"/>
              </a:lnSpc>
            </a:pPr>
            <a:r>
              <a:rPr lang="en-US" sz="3642" spc="291" dirty="0" smtClean="0">
                <a:solidFill>
                  <a:srgbClr val="FFFFFF"/>
                </a:solidFill>
                <a:latin typeface="RoxboroughCF"/>
              </a:rPr>
              <a:t>DIRECCIÓN DE </a:t>
            </a:r>
          </a:p>
          <a:p>
            <a:pPr algn="ctr">
              <a:lnSpc>
                <a:spcPts val="4297"/>
              </a:lnSpc>
            </a:pPr>
            <a:r>
              <a:rPr lang="en-US" sz="3642" spc="291" dirty="0" smtClean="0">
                <a:solidFill>
                  <a:srgbClr val="FFFFFF"/>
                </a:solidFill>
                <a:latin typeface="RoxboroughCF"/>
              </a:rPr>
              <a:t>COOPERACIÓN EXTERNA</a:t>
            </a:r>
            <a:endParaRPr lang="en-US" sz="3642" spc="291" dirty="0">
              <a:solidFill>
                <a:srgbClr val="FFFFFF"/>
              </a:solidFill>
              <a:latin typeface="RoxboroughCF"/>
            </a:endParaRPr>
          </a:p>
        </p:txBody>
      </p:sp>
      <p:sp>
        <p:nvSpPr>
          <p:cNvPr id="14" name="TextBox 14"/>
          <p:cNvSpPr txBox="1"/>
          <p:nvPr/>
        </p:nvSpPr>
        <p:spPr>
          <a:xfrm>
            <a:off x="1062875" y="8608911"/>
            <a:ext cx="2570134" cy="346249"/>
          </a:xfrm>
          <a:prstGeom prst="rect">
            <a:avLst/>
          </a:prstGeom>
        </p:spPr>
        <p:txBody>
          <a:bodyPr lIns="0" tIns="0" rIns="0" bIns="0" rtlCol="0" anchor="t">
            <a:spAutoFit/>
          </a:bodyPr>
          <a:lstStyle/>
          <a:p>
            <a:pPr marL="0" lvl="0" indent="0" algn="l">
              <a:lnSpc>
                <a:spcPts val="2730"/>
              </a:lnSpc>
              <a:spcBef>
                <a:spcPct val="0"/>
              </a:spcBef>
            </a:pPr>
            <a:r>
              <a:rPr lang="en-US" sz="2100" spc="-63" dirty="0">
                <a:solidFill>
                  <a:srgbClr val="FFFFFF"/>
                </a:solidFill>
                <a:latin typeface="Montserrat Semi-Bold"/>
              </a:rPr>
              <a:t>Femenino</a:t>
            </a:r>
          </a:p>
        </p:txBody>
      </p:sp>
      <p:sp>
        <p:nvSpPr>
          <p:cNvPr id="15" name="TextBox 15"/>
          <p:cNvSpPr txBox="1"/>
          <p:nvPr/>
        </p:nvSpPr>
        <p:spPr>
          <a:xfrm>
            <a:off x="3633009" y="8200801"/>
            <a:ext cx="400050" cy="314325"/>
          </a:xfrm>
          <a:prstGeom prst="rect">
            <a:avLst/>
          </a:prstGeom>
        </p:spPr>
        <p:txBody>
          <a:bodyPr lIns="0" tIns="0" rIns="0" bIns="0" rtlCol="0" anchor="t">
            <a:spAutoFit/>
          </a:bodyPr>
          <a:lstStyle/>
          <a:p>
            <a:pPr marL="0" lvl="0" indent="0">
              <a:lnSpc>
                <a:spcPts val="2520"/>
              </a:lnSpc>
              <a:spcBef>
                <a:spcPct val="0"/>
              </a:spcBef>
            </a:pPr>
            <a:r>
              <a:rPr lang="en-US" sz="2100" spc="-63" dirty="0">
                <a:solidFill>
                  <a:srgbClr val="FFFFFF"/>
                </a:solidFill>
                <a:latin typeface="Montserrat"/>
              </a:rPr>
              <a:t>2</a:t>
            </a:r>
          </a:p>
        </p:txBody>
      </p:sp>
      <p:sp>
        <p:nvSpPr>
          <p:cNvPr id="16" name="TextBox 16"/>
          <p:cNvSpPr txBox="1"/>
          <p:nvPr/>
        </p:nvSpPr>
        <p:spPr>
          <a:xfrm>
            <a:off x="1077925" y="8183973"/>
            <a:ext cx="2570134" cy="335280"/>
          </a:xfrm>
          <a:prstGeom prst="rect">
            <a:avLst/>
          </a:prstGeom>
        </p:spPr>
        <p:txBody>
          <a:bodyPr lIns="0" tIns="0" rIns="0" bIns="0" rtlCol="0" anchor="t">
            <a:spAutoFit/>
          </a:bodyPr>
          <a:lstStyle/>
          <a:p>
            <a:pPr marL="0" lvl="0" indent="0">
              <a:lnSpc>
                <a:spcPts val="2730"/>
              </a:lnSpc>
            </a:pPr>
            <a:r>
              <a:rPr lang="en-US" sz="2100" spc="-63" dirty="0">
                <a:solidFill>
                  <a:srgbClr val="FFFFFF"/>
                </a:solidFill>
                <a:latin typeface="Montserrat Semi-Bold"/>
              </a:rPr>
              <a:t>Masculino</a:t>
            </a:r>
          </a:p>
        </p:txBody>
      </p:sp>
      <p:sp>
        <p:nvSpPr>
          <p:cNvPr id="17" name="TextBox 17"/>
          <p:cNvSpPr txBox="1"/>
          <p:nvPr/>
        </p:nvSpPr>
        <p:spPr>
          <a:xfrm>
            <a:off x="3633009" y="8572276"/>
            <a:ext cx="428625" cy="320601"/>
          </a:xfrm>
          <a:prstGeom prst="rect">
            <a:avLst/>
          </a:prstGeom>
        </p:spPr>
        <p:txBody>
          <a:bodyPr lIns="0" tIns="0" rIns="0" bIns="0" rtlCol="0" anchor="t">
            <a:spAutoFit/>
          </a:bodyPr>
          <a:lstStyle/>
          <a:p>
            <a:pPr marL="0" lvl="0" indent="0">
              <a:lnSpc>
                <a:spcPts val="2520"/>
              </a:lnSpc>
              <a:spcBef>
                <a:spcPct val="0"/>
              </a:spcBef>
            </a:pPr>
            <a:r>
              <a:rPr lang="en-US" sz="2100" spc="-63" dirty="0" smtClean="0">
                <a:solidFill>
                  <a:srgbClr val="FFFFFF"/>
                </a:solidFill>
                <a:latin typeface="Montserrat"/>
              </a:rPr>
              <a:t>3</a:t>
            </a:r>
            <a:endParaRPr lang="en-US" sz="2100" spc="-63" dirty="0">
              <a:solidFill>
                <a:srgbClr val="FFFFFF"/>
              </a:solidFill>
              <a:latin typeface="Montserrat"/>
            </a:endParaRPr>
          </a:p>
        </p:txBody>
      </p:sp>
      <p:sp>
        <p:nvSpPr>
          <p:cNvPr id="18" name="TextBox 18"/>
          <p:cNvSpPr txBox="1"/>
          <p:nvPr/>
        </p:nvSpPr>
        <p:spPr>
          <a:xfrm>
            <a:off x="8889748" y="9838856"/>
            <a:ext cx="6591155" cy="246970"/>
          </a:xfrm>
          <a:prstGeom prst="rect">
            <a:avLst/>
          </a:prstGeom>
        </p:spPr>
        <p:txBody>
          <a:bodyPr lIns="0" tIns="0" rIns="0" bIns="0" rtlCol="0" anchor="t">
            <a:spAutoFit/>
          </a:bodyPr>
          <a:lstStyle/>
          <a:p>
            <a:pPr marL="0" lvl="0" indent="0" algn="just">
              <a:lnSpc>
                <a:spcPts val="2019"/>
              </a:lnSpc>
            </a:pPr>
            <a:r>
              <a:rPr lang="en-US" sz="1553" spc="-46" dirty="0" err="1">
                <a:solidFill>
                  <a:srgbClr val="FFFFFF"/>
                </a:solidFill>
                <a:latin typeface="Montserrat Bold"/>
              </a:rPr>
              <a:t>Período</a:t>
            </a:r>
            <a:r>
              <a:rPr lang="en-US" sz="1553" spc="-46" dirty="0">
                <a:solidFill>
                  <a:srgbClr val="FFFFFF"/>
                </a:solidFill>
                <a:latin typeface="Montserrat Bold"/>
              </a:rPr>
              <a:t> </a:t>
            </a:r>
            <a:r>
              <a:rPr lang="en-US" sz="1553" spc="-46" dirty="0" smtClean="0">
                <a:solidFill>
                  <a:srgbClr val="FFFFFF"/>
                </a:solidFill>
                <a:latin typeface="Montserrat Bold"/>
              </a:rPr>
              <a:t>MAYO - JULIO 2022</a:t>
            </a:r>
            <a:endParaRPr lang="en-US" sz="1553" spc="-46" dirty="0">
              <a:solidFill>
                <a:srgbClr val="FFFFFF"/>
              </a:solidFill>
              <a:latin typeface="Montserrat Bold"/>
            </a:endParaRPr>
          </a:p>
        </p:txBody>
      </p:sp>
      <p:sp>
        <p:nvSpPr>
          <p:cNvPr id="19" name="TextBox 19"/>
          <p:cNvSpPr txBox="1"/>
          <p:nvPr/>
        </p:nvSpPr>
        <p:spPr>
          <a:xfrm>
            <a:off x="830792" y="9065426"/>
            <a:ext cx="4141473" cy="346249"/>
          </a:xfrm>
          <a:prstGeom prst="rect">
            <a:avLst/>
          </a:prstGeom>
        </p:spPr>
        <p:txBody>
          <a:bodyPr lIns="0" tIns="0" rIns="0" bIns="0" rtlCol="0" anchor="t">
            <a:spAutoFit/>
          </a:bodyPr>
          <a:lstStyle/>
          <a:p>
            <a:pPr marL="0" lvl="0" indent="0">
              <a:lnSpc>
                <a:spcPts val="2730"/>
              </a:lnSpc>
            </a:pPr>
            <a:r>
              <a:rPr lang="en-US" sz="2100" spc="-63" dirty="0">
                <a:solidFill>
                  <a:srgbClr val="FFFFFF"/>
                </a:solidFill>
                <a:latin typeface="Montserrat Semi-Bold"/>
              </a:rPr>
              <a:t>Total </a:t>
            </a:r>
            <a:r>
              <a:rPr lang="en-US" sz="2100" spc="-63" dirty="0" err="1">
                <a:solidFill>
                  <a:srgbClr val="FFFFFF"/>
                </a:solidFill>
                <a:latin typeface="Montserrat Semi-Bold"/>
              </a:rPr>
              <a:t>Empleados</a:t>
            </a:r>
            <a:r>
              <a:rPr lang="en-US" sz="2100" spc="-63" dirty="0">
                <a:solidFill>
                  <a:srgbClr val="FFFFFF"/>
                </a:solidFill>
                <a:latin typeface="Montserrat Semi-Bold"/>
              </a:rPr>
              <a:t>         </a:t>
            </a:r>
            <a:r>
              <a:rPr lang="en-US" sz="2100" spc="-63" dirty="0" smtClean="0">
                <a:solidFill>
                  <a:srgbClr val="FFFFFF"/>
                </a:solidFill>
                <a:latin typeface="Montserrat Semi-Bold"/>
              </a:rPr>
              <a:t>5</a:t>
            </a:r>
            <a:endParaRPr lang="en-US" sz="2100" spc="-63" dirty="0">
              <a:solidFill>
                <a:srgbClr val="FFFFFF"/>
              </a:solidFill>
              <a:latin typeface="Montserrat Semi-Bold"/>
            </a:endParaRPr>
          </a:p>
        </p:txBody>
      </p:sp>
      <p:grpSp>
        <p:nvGrpSpPr>
          <p:cNvPr id="20" name="Group 20"/>
          <p:cNvGrpSpPr/>
          <p:nvPr/>
        </p:nvGrpSpPr>
        <p:grpSpPr>
          <a:xfrm>
            <a:off x="11776553" y="-1406925"/>
            <a:ext cx="8302196" cy="11928634"/>
            <a:chOff x="348594" y="0"/>
            <a:chExt cx="11069595" cy="15904845"/>
          </a:xfrm>
        </p:grpSpPr>
        <p:sp>
          <p:nvSpPr>
            <p:cNvPr id="21" name="AutoShape 21"/>
            <p:cNvSpPr/>
            <p:nvPr/>
          </p:nvSpPr>
          <p:spPr>
            <a:xfrm>
              <a:off x="433636" y="0"/>
              <a:ext cx="8596887" cy="15904845"/>
            </a:xfrm>
            <a:prstGeom prst="rect">
              <a:avLst/>
            </a:prstGeom>
            <a:solidFill>
              <a:srgbClr val="FFFFFF"/>
            </a:solidFill>
          </p:spPr>
        </p:sp>
        <p:pic>
          <p:nvPicPr>
            <p:cNvPr id="22" name="Picture 22"/>
            <p:cNvPicPr>
              <a:picLocks noChangeAspect="1"/>
            </p:cNvPicPr>
            <p:nvPr/>
          </p:nvPicPr>
          <p:blipFill>
            <a:blip r:embed="rId2"/>
            <a:srcRect/>
            <a:stretch>
              <a:fillRect/>
            </a:stretch>
          </p:blipFill>
          <p:spPr>
            <a:xfrm>
              <a:off x="2896334" y="2446399"/>
              <a:ext cx="4762589" cy="2269671"/>
            </a:xfrm>
            <a:prstGeom prst="rect">
              <a:avLst/>
            </a:prstGeom>
          </p:spPr>
        </p:pic>
        <p:pic>
          <p:nvPicPr>
            <p:cNvPr id="23" name="Picture 23"/>
            <p:cNvPicPr>
              <a:picLocks noChangeAspect="1"/>
            </p:cNvPicPr>
            <p:nvPr/>
          </p:nvPicPr>
          <p:blipFill>
            <a:blip r:embed="rId3"/>
            <a:srcRect l="16306"/>
            <a:stretch>
              <a:fillRect/>
            </a:stretch>
          </p:blipFill>
          <p:spPr>
            <a:xfrm>
              <a:off x="475754" y="7163157"/>
              <a:ext cx="10942435" cy="8716287"/>
            </a:xfrm>
            <a:prstGeom prst="rect">
              <a:avLst/>
            </a:prstGeom>
          </p:spPr>
        </p:pic>
        <p:pic>
          <p:nvPicPr>
            <p:cNvPr id="25" name="Picture 2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5136912">
              <a:off x="5701005" y="8471438"/>
              <a:ext cx="1763180" cy="1763180"/>
            </a:xfrm>
            <a:prstGeom prst="rect">
              <a:avLst/>
            </a:prstGeom>
          </p:spPr>
        </p:pic>
        <p:pic>
          <p:nvPicPr>
            <p:cNvPr id="26" name="Picture 2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538861">
              <a:off x="348594" y="12498258"/>
              <a:ext cx="1763180" cy="1763180"/>
            </a:xfrm>
            <a:prstGeom prst="rect">
              <a:avLst/>
            </a:prstGeom>
          </p:spPr>
        </p:pic>
        <p:pic>
          <p:nvPicPr>
            <p:cNvPr id="27" name="Picture 2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915937">
              <a:off x="7483756" y="12462111"/>
              <a:ext cx="1763180" cy="1763180"/>
            </a:xfrm>
            <a:prstGeom prst="rect">
              <a:avLst/>
            </a:prstGeom>
          </p:spPr>
        </p:pic>
        <p:sp>
          <p:nvSpPr>
            <p:cNvPr id="28" name="TextBox 28"/>
            <p:cNvSpPr txBox="1"/>
            <p:nvPr/>
          </p:nvSpPr>
          <p:spPr>
            <a:xfrm rot="15192762">
              <a:off x="636911" y="13348020"/>
              <a:ext cx="1412875" cy="494665"/>
            </a:xfrm>
            <a:prstGeom prst="rect">
              <a:avLst/>
            </a:prstGeom>
          </p:spPr>
          <p:txBody>
            <a:bodyPr lIns="0" tIns="0" rIns="0" bIns="0" rtlCol="0" anchor="t">
              <a:prstTxWarp prst="textArchUp">
                <a:avLst/>
              </a:prstTxWarp>
              <a:spAutoFit/>
            </a:bodyPr>
            <a:lstStyle/>
            <a:p>
              <a:pPr algn="ctr">
                <a:lnSpc>
                  <a:spcPts val="3080"/>
                </a:lnSpc>
              </a:pPr>
              <a:r>
                <a:rPr lang="es-SV" sz="2200" dirty="0" smtClean="0">
                  <a:solidFill>
                    <a:srgbClr val="FFFFFF"/>
                  </a:solidFill>
                  <a:latin typeface="Open Sans"/>
                </a:rPr>
                <a:t>Gestión</a:t>
              </a:r>
              <a:endParaRPr lang="es-SV" sz="2200" dirty="0">
                <a:solidFill>
                  <a:srgbClr val="FFFFFF"/>
                </a:solidFill>
                <a:latin typeface="Open Sans"/>
              </a:endParaRPr>
            </a:p>
          </p:txBody>
        </p:sp>
        <p:sp>
          <p:nvSpPr>
            <p:cNvPr id="30" name="TextBox 30"/>
            <p:cNvSpPr txBox="1"/>
            <p:nvPr/>
          </p:nvSpPr>
          <p:spPr>
            <a:xfrm rot="1900823">
              <a:off x="5402031" y="9400502"/>
              <a:ext cx="2682452" cy="494665"/>
            </a:xfrm>
            <a:prstGeom prst="rect">
              <a:avLst/>
            </a:prstGeom>
          </p:spPr>
          <p:txBody>
            <a:bodyPr lIns="0" tIns="0" rIns="0" bIns="0" rtlCol="0" anchor="t">
              <a:prstTxWarp prst="textArchUp">
                <a:avLst/>
              </a:prstTxWarp>
              <a:spAutoFit/>
            </a:bodyPr>
            <a:lstStyle/>
            <a:p>
              <a:pPr algn="ctr">
                <a:lnSpc>
                  <a:spcPts val="3080"/>
                </a:lnSpc>
              </a:pPr>
              <a:r>
                <a:rPr lang="es-SV" sz="2200" dirty="0" smtClean="0">
                  <a:solidFill>
                    <a:srgbClr val="FFFFFF"/>
                  </a:solidFill>
                  <a:latin typeface="Open Sans"/>
                </a:rPr>
                <a:t>Administración</a:t>
              </a:r>
              <a:endParaRPr lang="es-SV" sz="2200" dirty="0">
                <a:solidFill>
                  <a:srgbClr val="FFFFFF"/>
                </a:solidFill>
                <a:latin typeface="Open Sans"/>
              </a:endParaRPr>
            </a:p>
          </p:txBody>
        </p:sp>
        <p:sp>
          <p:nvSpPr>
            <p:cNvPr id="31" name="TextBox 31"/>
            <p:cNvSpPr txBox="1"/>
            <p:nvPr/>
          </p:nvSpPr>
          <p:spPr>
            <a:xfrm rot="6141366">
              <a:off x="7209980" y="12976818"/>
              <a:ext cx="2099099" cy="494665"/>
            </a:xfrm>
            <a:prstGeom prst="rect">
              <a:avLst/>
            </a:prstGeom>
          </p:spPr>
          <p:txBody>
            <a:bodyPr lIns="0" tIns="0" rIns="0" bIns="0" rtlCol="0" anchor="t">
              <a:prstTxWarp prst="textArchUp">
                <a:avLst/>
              </a:prstTxWarp>
              <a:spAutoFit/>
            </a:bodyPr>
            <a:lstStyle/>
            <a:p>
              <a:pPr algn="ctr">
                <a:lnSpc>
                  <a:spcPts val="3080"/>
                </a:lnSpc>
              </a:pPr>
              <a:r>
                <a:rPr lang="es-SV" sz="2200" dirty="0" smtClean="0">
                  <a:solidFill>
                    <a:srgbClr val="FFFFFF"/>
                  </a:solidFill>
                  <a:latin typeface="Open Sans"/>
                </a:rPr>
                <a:t>Liquidación</a:t>
              </a:r>
              <a:endParaRPr lang="es-SV" sz="2200" dirty="0">
                <a:solidFill>
                  <a:srgbClr val="FFFFFF"/>
                </a:solidFill>
                <a:latin typeface="Open Sans"/>
              </a:endParaRPr>
            </a:p>
          </p:txBody>
        </p:sp>
      </p:grpSp>
      <p:pic>
        <p:nvPicPr>
          <p:cNvPr id="35" name="Picture 2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800000">
            <a:off x="12560702" y="5327136"/>
            <a:ext cx="1322385" cy="1322385"/>
          </a:xfrm>
          <a:prstGeom prst="rect">
            <a:avLst/>
          </a:prstGeom>
        </p:spPr>
      </p:pic>
      <p:sp>
        <p:nvSpPr>
          <p:cNvPr id="36" name="TextBox 29"/>
          <p:cNvSpPr txBox="1"/>
          <p:nvPr/>
        </p:nvSpPr>
        <p:spPr>
          <a:xfrm rot="18797357">
            <a:off x="12651603" y="5871211"/>
            <a:ext cx="1328738" cy="370999"/>
          </a:xfrm>
          <a:prstGeom prst="rect">
            <a:avLst/>
          </a:prstGeom>
        </p:spPr>
        <p:txBody>
          <a:bodyPr lIns="0" tIns="0" rIns="0" bIns="0" rtlCol="0" anchor="t">
            <a:prstTxWarp prst="textArchUp">
              <a:avLst/>
            </a:prstTxWarp>
            <a:spAutoFit/>
          </a:bodyPr>
          <a:lstStyle/>
          <a:p>
            <a:pPr algn="ctr">
              <a:lnSpc>
                <a:spcPts val="3080"/>
              </a:lnSpc>
            </a:pPr>
            <a:r>
              <a:rPr lang="es-SV" sz="2200" dirty="0" smtClean="0">
                <a:solidFill>
                  <a:srgbClr val="FFFFFF"/>
                </a:solidFill>
                <a:latin typeface="Open Sans"/>
              </a:rPr>
              <a:t>Ejecución</a:t>
            </a:r>
            <a:endParaRPr lang="es-SV" sz="2200" dirty="0">
              <a:solidFill>
                <a:srgbClr val="FFFFFF"/>
              </a:solidFill>
              <a:latin typeface="Open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87241" y="-1155859"/>
            <a:ext cx="4941305" cy="11928634"/>
          </a:xfrm>
          <a:prstGeom prst="rect">
            <a:avLst/>
          </a:prstGeom>
          <a:solidFill>
            <a:srgbClr val="313944"/>
          </a:solidFill>
        </p:spPr>
      </p:sp>
      <p:sp>
        <p:nvSpPr>
          <p:cNvPr id="3" name="AutoShape 3"/>
          <p:cNvSpPr/>
          <p:nvPr/>
        </p:nvSpPr>
        <p:spPr>
          <a:xfrm>
            <a:off x="3294702" y="5994834"/>
            <a:ext cx="1322277" cy="1152371"/>
          </a:xfrm>
          <a:prstGeom prst="rect">
            <a:avLst/>
          </a:prstGeom>
          <a:solidFill>
            <a:srgbClr val="D1D1D1"/>
          </a:solidFill>
        </p:spPr>
      </p:sp>
      <p:sp>
        <p:nvSpPr>
          <p:cNvPr id="4" name="AutoShape 4"/>
          <p:cNvSpPr/>
          <p:nvPr/>
        </p:nvSpPr>
        <p:spPr>
          <a:xfrm>
            <a:off x="4973431" y="3640518"/>
            <a:ext cx="1289088" cy="283599"/>
          </a:xfrm>
          <a:prstGeom prst="rect">
            <a:avLst/>
          </a:prstGeom>
          <a:solidFill>
            <a:srgbClr val="FFFFFF"/>
          </a:solidFill>
        </p:spPr>
      </p:sp>
      <p:sp>
        <p:nvSpPr>
          <p:cNvPr id="5" name="AutoShape 5"/>
          <p:cNvSpPr/>
          <p:nvPr/>
        </p:nvSpPr>
        <p:spPr>
          <a:xfrm>
            <a:off x="3294702" y="4242388"/>
            <a:ext cx="1322277" cy="1152371"/>
          </a:xfrm>
          <a:prstGeom prst="rect">
            <a:avLst/>
          </a:prstGeom>
          <a:solidFill>
            <a:srgbClr val="D1D1D1"/>
          </a:solidFill>
        </p:spPr>
      </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6192372" y="8253880"/>
            <a:ext cx="940126" cy="940126"/>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28700" y="1649525"/>
            <a:ext cx="940126" cy="940126"/>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0800000">
            <a:off x="15935314" y="7886952"/>
            <a:ext cx="940126" cy="940126"/>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496740" y="6111919"/>
            <a:ext cx="918201" cy="918201"/>
          </a:xfrm>
          <a:prstGeom prst="rect">
            <a:avLst/>
          </a:prstGeom>
        </p:spPr>
      </p:pic>
      <p:sp>
        <p:nvSpPr>
          <p:cNvPr id="10" name="AutoShape 10"/>
          <p:cNvSpPr/>
          <p:nvPr/>
        </p:nvSpPr>
        <p:spPr>
          <a:xfrm>
            <a:off x="3294702" y="7590330"/>
            <a:ext cx="1322277" cy="1152371"/>
          </a:xfrm>
          <a:prstGeom prst="rect">
            <a:avLst/>
          </a:prstGeom>
          <a:solidFill>
            <a:srgbClr val="D1D1D1"/>
          </a:solidFill>
        </p:spPr>
      </p:sp>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391996" y="4371346"/>
            <a:ext cx="1146738" cy="894456"/>
          </a:xfrm>
          <a:prstGeom prst="rect">
            <a:avLst/>
          </a:prstGeom>
        </p:spPr>
      </p:pic>
      <p:pic>
        <p:nvPicPr>
          <p:cNvPr id="13" name="Picture 13"/>
          <p:cNvPicPr>
            <a:picLocks noChangeAspect="1"/>
          </p:cNvPicPr>
          <p:nvPr/>
        </p:nvPicPr>
        <p:blipFill>
          <a:blip r:embed="rId12"/>
          <a:srcRect/>
          <a:stretch>
            <a:fillRect/>
          </a:stretch>
        </p:blipFill>
        <p:spPr>
          <a:xfrm>
            <a:off x="14033060" y="258877"/>
            <a:ext cx="3804507" cy="1813086"/>
          </a:xfrm>
          <a:prstGeom prst="rect">
            <a:avLst/>
          </a:prstGeom>
        </p:spPr>
      </p:pic>
      <p:sp>
        <p:nvSpPr>
          <p:cNvPr id="14" name="TextBox 14"/>
          <p:cNvSpPr txBox="1"/>
          <p:nvPr/>
        </p:nvSpPr>
        <p:spPr>
          <a:xfrm>
            <a:off x="4973431" y="7968050"/>
            <a:ext cx="10571358" cy="444674"/>
          </a:xfrm>
          <a:prstGeom prst="rect">
            <a:avLst/>
          </a:prstGeom>
        </p:spPr>
        <p:txBody>
          <a:bodyPr lIns="0" tIns="0" rIns="0" bIns="0" rtlCol="0" anchor="t">
            <a:spAutoFit/>
          </a:bodyPr>
          <a:lstStyle/>
          <a:p>
            <a:pPr>
              <a:lnSpc>
                <a:spcPts val="3750"/>
              </a:lnSpc>
            </a:pPr>
            <a:r>
              <a:rPr lang="es-SV" sz="2500" spc="25" dirty="0" smtClean="0">
                <a:solidFill>
                  <a:srgbClr val="20212A"/>
                </a:solidFill>
                <a:latin typeface="Montserrat"/>
              </a:rPr>
              <a:t>Descripción</a:t>
            </a:r>
            <a:r>
              <a:rPr lang="en-US" sz="2500" spc="25" dirty="0" smtClean="0">
                <a:solidFill>
                  <a:srgbClr val="20212A"/>
                </a:solidFill>
                <a:latin typeface="Montserrat"/>
              </a:rPr>
              <a:t> </a:t>
            </a:r>
            <a:r>
              <a:rPr lang="en-US" sz="2500" spc="25" dirty="0">
                <a:solidFill>
                  <a:srgbClr val="20212A"/>
                </a:solidFill>
                <a:latin typeface="Montserrat"/>
              </a:rPr>
              <a:t>de </a:t>
            </a:r>
            <a:r>
              <a:rPr lang="es-SV" sz="2500" spc="25" dirty="0" smtClean="0">
                <a:solidFill>
                  <a:srgbClr val="20212A"/>
                </a:solidFill>
                <a:latin typeface="Montserrat"/>
              </a:rPr>
              <a:t>atribuciones</a:t>
            </a:r>
            <a:r>
              <a:rPr lang="en-US" sz="2500" spc="25" dirty="0" smtClean="0">
                <a:solidFill>
                  <a:srgbClr val="20212A"/>
                </a:solidFill>
                <a:latin typeface="Montserrat"/>
              </a:rPr>
              <a:t> </a:t>
            </a:r>
            <a:r>
              <a:rPr lang="en-US" sz="2500" spc="25" dirty="0">
                <a:solidFill>
                  <a:srgbClr val="20212A"/>
                </a:solidFill>
                <a:latin typeface="Montserrat"/>
              </a:rPr>
              <a:t>de las </a:t>
            </a:r>
            <a:r>
              <a:rPr lang="es-SV" sz="2500" spc="25" dirty="0" smtClean="0">
                <a:solidFill>
                  <a:srgbClr val="20212A"/>
                </a:solidFill>
                <a:latin typeface="Montserrat"/>
              </a:rPr>
              <a:t>Unidades Administrativas</a:t>
            </a:r>
            <a:r>
              <a:rPr lang="en-US" sz="2500" spc="25" dirty="0" smtClean="0">
                <a:solidFill>
                  <a:srgbClr val="20212A"/>
                </a:solidFill>
                <a:latin typeface="Montserrat"/>
              </a:rPr>
              <a:t>.</a:t>
            </a:r>
            <a:endParaRPr lang="en-US" sz="2500" spc="25" dirty="0">
              <a:solidFill>
                <a:srgbClr val="20212A"/>
              </a:solidFill>
              <a:latin typeface="Montserrat"/>
            </a:endParaRPr>
          </a:p>
        </p:txBody>
      </p:sp>
      <p:sp>
        <p:nvSpPr>
          <p:cNvPr id="15" name="TextBox 15"/>
          <p:cNvSpPr txBox="1"/>
          <p:nvPr/>
        </p:nvSpPr>
        <p:spPr>
          <a:xfrm>
            <a:off x="4973431" y="6351944"/>
            <a:ext cx="10571358" cy="438150"/>
          </a:xfrm>
          <a:prstGeom prst="rect">
            <a:avLst/>
          </a:prstGeom>
        </p:spPr>
        <p:txBody>
          <a:bodyPr lIns="0" tIns="0" rIns="0" bIns="0" rtlCol="0" anchor="t">
            <a:spAutoFit/>
          </a:bodyPr>
          <a:lstStyle/>
          <a:p>
            <a:pPr>
              <a:lnSpc>
                <a:spcPts val="3749"/>
              </a:lnSpc>
            </a:pPr>
            <a:r>
              <a:rPr lang="es-SV" sz="2499" spc="24" dirty="0" smtClean="0">
                <a:solidFill>
                  <a:srgbClr val="20212A"/>
                </a:solidFill>
                <a:latin typeface="Montserrat"/>
              </a:rPr>
              <a:t>Número de colaboradores por Unidad y desagregada por sexo.</a:t>
            </a:r>
            <a:endParaRPr lang="es-SV" sz="2499" spc="24" dirty="0">
              <a:solidFill>
                <a:srgbClr val="20212A"/>
              </a:solidFill>
              <a:latin typeface="Montserrat"/>
            </a:endParaRPr>
          </a:p>
        </p:txBody>
      </p:sp>
      <p:sp>
        <p:nvSpPr>
          <p:cNvPr id="16" name="TextBox 16"/>
          <p:cNvSpPr txBox="1"/>
          <p:nvPr/>
        </p:nvSpPr>
        <p:spPr>
          <a:xfrm>
            <a:off x="4994247" y="4589383"/>
            <a:ext cx="10571358" cy="438150"/>
          </a:xfrm>
          <a:prstGeom prst="rect">
            <a:avLst/>
          </a:prstGeom>
        </p:spPr>
        <p:txBody>
          <a:bodyPr lIns="0" tIns="0" rIns="0" bIns="0" rtlCol="0" anchor="t">
            <a:spAutoFit/>
          </a:bodyPr>
          <a:lstStyle/>
          <a:p>
            <a:pPr>
              <a:lnSpc>
                <a:spcPts val="3749"/>
              </a:lnSpc>
            </a:pPr>
            <a:r>
              <a:rPr lang="es-SV" sz="2499" spc="24" dirty="0" smtClean="0">
                <a:solidFill>
                  <a:srgbClr val="20212A"/>
                </a:solidFill>
                <a:latin typeface="Montserrat"/>
              </a:rPr>
              <a:t>Organigrama institucional.</a:t>
            </a:r>
            <a:endParaRPr lang="es-SV" sz="2499" spc="24" dirty="0">
              <a:solidFill>
                <a:srgbClr val="20212A"/>
              </a:solidFill>
              <a:latin typeface="Montserrat"/>
            </a:endParaRPr>
          </a:p>
        </p:txBody>
      </p:sp>
      <p:sp>
        <p:nvSpPr>
          <p:cNvPr id="17" name="TextBox 17"/>
          <p:cNvSpPr txBox="1"/>
          <p:nvPr/>
        </p:nvSpPr>
        <p:spPr>
          <a:xfrm>
            <a:off x="3446123" y="2138638"/>
            <a:ext cx="12119482" cy="1501880"/>
          </a:xfrm>
          <a:prstGeom prst="rect">
            <a:avLst/>
          </a:prstGeom>
        </p:spPr>
        <p:txBody>
          <a:bodyPr lIns="0" tIns="0" rIns="0" bIns="0" rtlCol="0" anchor="t">
            <a:spAutoFit/>
          </a:bodyPr>
          <a:lstStyle/>
          <a:p>
            <a:pPr algn="ctr">
              <a:lnSpc>
                <a:spcPts val="11848"/>
              </a:lnSpc>
            </a:pPr>
            <a:r>
              <a:rPr lang="en-US" sz="10041" spc="803" dirty="0">
                <a:solidFill>
                  <a:srgbClr val="313944"/>
                </a:solidFill>
                <a:latin typeface="RoxboroughCF"/>
              </a:rPr>
              <a:t>CONTENIDO</a:t>
            </a:r>
          </a:p>
        </p:txBody>
      </p:sp>
      <p:sp>
        <p:nvSpPr>
          <p:cNvPr id="18" name="AutoShape 18"/>
          <p:cNvSpPr/>
          <p:nvPr/>
        </p:nvSpPr>
        <p:spPr>
          <a:xfrm>
            <a:off x="6262519" y="3640518"/>
            <a:ext cx="6778478" cy="0"/>
          </a:xfrm>
          <a:prstGeom prst="line">
            <a:avLst/>
          </a:prstGeom>
          <a:ln w="47625" cap="flat">
            <a:solidFill>
              <a:srgbClr val="303744"/>
            </a:solidFill>
            <a:prstDash val="solid"/>
            <a:headEnd type="none" w="sm" len="sm"/>
            <a:tailEnd type="none" w="sm" len="sm"/>
          </a:ln>
        </p:spPr>
      </p:sp>
      <p:pic>
        <p:nvPicPr>
          <p:cNvPr id="19" name="18 Imagen"/>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94702" y="7497033"/>
            <a:ext cx="1330045" cy="13300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108474" y="-1641634"/>
            <a:ext cx="7179526" cy="11928634"/>
          </a:xfrm>
          <a:prstGeom prst="rect">
            <a:avLst/>
          </a:prstGeom>
          <a:solidFill>
            <a:srgbClr val="313944"/>
          </a:solidFill>
        </p:spPr>
      </p:sp>
      <p:sp>
        <p:nvSpPr>
          <p:cNvPr id="3" name="AutoShape 3"/>
          <p:cNvSpPr/>
          <p:nvPr/>
        </p:nvSpPr>
        <p:spPr>
          <a:xfrm>
            <a:off x="3239491" y="2305231"/>
            <a:ext cx="4940938" cy="0"/>
          </a:xfrm>
          <a:prstGeom prst="line">
            <a:avLst/>
          </a:prstGeom>
          <a:ln w="47625" cap="flat">
            <a:solidFill>
              <a:srgbClr val="313944"/>
            </a:solidFill>
            <a:prstDash val="solid"/>
            <a:headEnd type="none" w="sm" len="sm"/>
            <a:tailEnd type="none" w="sm" len="sm"/>
          </a:ln>
        </p:spPr>
      </p:sp>
      <p:grpSp>
        <p:nvGrpSpPr>
          <p:cNvPr id="4" name="Group 4"/>
          <p:cNvGrpSpPr/>
          <p:nvPr/>
        </p:nvGrpSpPr>
        <p:grpSpPr>
          <a:xfrm>
            <a:off x="971550" y="2543356"/>
            <a:ext cx="9626540" cy="4123920"/>
            <a:chOff x="0" y="0"/>
            <a:chExt cx="2535385" cy="1086135"/>
          </a:xfrm>
        </p:grpSpPr>
        <p:sp>
          <p:nvSpPr>
            <p:cNvPr id="5" name="Freeform 5"/>
            <p:cNvSpPr/>
            <p:nvPr/>
          </p:nvSpPr>
          <p:spPr>
            <a:xfrm>
              <a:off x="0" y="0"/>
              <a:ext cx="2535385" cy="1086135"/>
            </a:xfrm>
            <a:custGeom>
              <a:avLst/>
              <a:gdLst/>
              <a:ahLst/>
              <a:cxnLst/>
              <a:rect l="l" t="t" r="r" b="b"/>
              <a:pathLst>
                <a:path w="2535385" h="1086135">
                  <a:moveTo>
                    <a:pt x="6434" y="0"/>
                  </a:moveTo>
                  <a:lnTo>
                    <a:pt x="2528951" y="0"/>
                  </a:lnTo>
                  <a:cubicBezTo>
                    <a:pt x="2530658" y="0"/>
                    <a:pt x="2532294" y="678"/>
                    <a:pt x="2533501" y="1884"/>
                  </a:cubicBezTo>
                  <a:cubicBezTo>
                    <a:pt x="2534707" y="3091"/>
                    <a:pt x="2535385" y="4727"/>
                    <a:pt x="2535385" y="6434"/>
                  </a:cubicBezTo>
                  <a:lnTo>
                    <a:pt x="2535385" y="1079702"/>
                  </a:lnTo>
                  <a:cubicBezTo>
                    <a:pt x="2535385" y="1081408"/>
                    <a:pt x="2534707" y="1083044"/>
                    <a:pt x="2533501" y="1084251"/>
                  </a:cubicBezTo>
                  <a:cubicBezTo>
                    <a:pt x="2532294" y="1085457"/>
                    <a:pt x="2530658" y="1086135"/>
                    <a:pt x="2528951" y="1086135"/>
                  </a:cubicBezTo>
                  <a:lnTo>
                    <a:pt x="6434" y="1086135"/>
                  </a:lnTo>
                  <a:cubicBezTo>
                    <a:pt x="2881" y="1086135"/>
                    <a:pt x="0" y="1083255"/>
                    <a:pt x="0" y="1079702"/>
                  </a:cubicBezTo>
                  <a:lnTo>
                    <a:pt x="0" y="6434"/>
                  </a:lnTo>
                  <a:cubicBezTo>
                    <a:pt x="0" y="2881"/>
                    <a:pt x="2881" y="0"/>
                    <a:pt x="6434" y="0"/>
                  </a:cubicBezTo>
                  <a:close/>
                </a:path>
              </a:pathLst>
            </a:custGeom>
            <a:solidFill>
              <a:srgbClr val="FFFFFF"/>
            </a:solidFill>
            <a:ln>
              <a:solidFill>
                <a:srgbClr val="000000"/>
              </a:solidFill>
            </a:ln>
          </p:spPr>
        </p:sp>
        <p:sp>
          <p:nvSpPr>
            <p:cNvPr id="6" name="TextBox 6"/>
            <p:cNvSpPr txBox="1"/>
            <p:nvPr/>
          </p:nvSpPr>
          <p:spPr>
            <a:xfrm>
              <a:off x="0" y="-19050"/>
              <a:ext cx="812800" cy="831850"/>
            </a:xfrm>
            <a:prstGeom prst="rect">
              <a:avLst/>
            </a:prstGeom>
          </p:spPr>
          <p:txBody>
            <a:bodyPr lIns="50800" tIns="50800" rIns="50800" bIns="50800" rtlCol="0" anchor="ctr"/>
            <a:lstStyle/>
            <a:p>
              <a:pPr algn="ctr">
                <a:lnSpc>
                  <a:spcPts val="2600"/>
                </a:lnSpc>
              </a:pPr>
              <a:endParaRPr dirty="0"/>
            </a:p>
          </p:txBody>
        </p:sp>
      </p:grpSp>
      <p:sp>
        <p:nvSpPr>
          <p:cNvPr id="7" name="AutoShape 7"/>
          <p:cNvSpPr/>
          <p:nvPr/>
        </p:nvSpPr>
        <p:spPr>
          <a:xfrm>
            <a:off x="292256" y="8974988"/>
            <a:ext cx="4004072" cy="0"/>
          </a:xfrm>
          <a:prstGeom prst="line">
            <a:avLst/>
          </a:prstGeom>
          <a:ln w="47625" cap="flat">
            <a:solidFill>
              <a:srgbClr val="727880"/>
            </a:solidFill>
            <a:prstDash val="solid"/>
            <a:headEnd type="none" w="sm" len="sm"/>
            <a:tailEnd type="none" w="sm" len="sm"/>
          </a:ln>
        </p:spPr>
      </p:sp>
      <p:grpSp>
        <p:nvGrpSpPr>
          <p:cNvPr id="8" name="Group 8"/>
          <p:cNvGrpSpPr/>
          <p:nvPr/>
        </p:nvGrpSpPr>
        <p:grpSpPr>
          <a:xfrm>
            <a:off x="1310370" y="6381048"/>
            <a:ext cx="9078668" cy="690566"/>
            <a:chOff x="0" y="0"/>
            <a:chExt cx="2391090" cy="181877"/>
          </a:xfrm>
        </p:grpSpPr>
        <p:sp>
          <p:nvSpPr>
            <p:cNvPr id="9" name="Freeform 9"/>
            <p:cNvSpPr/>
            <p:nvPr/>
          </p:nvSpPr>
          <p:spPr>
            <a:xfrm>
              <a:off x="0" y="0"/>
              <a:ext cx="2391090" cy="181877"/>
            </a:xfrm>
            <a:custGeom>
              <a:avLst/>
              <a:gdLst/>
              <a:ahLst/>
              <a:cxnLst/>
              <a:rect l="l" t="t" r="r" b="b"/>
              <a:pathLst>
                <a:path w="2391090" h="181877">
                  <a:moveTo>
                    <a:pt x="6822" y="0"/>
                  </a:moveTo>
                  <a:lnTo>
                    <a:pt x="2384267" y="0"/>
                  </a:lnTo>
                  <a:cubicBezTo>
                    <a:pt x="2388035" y="0"/>
                    <a:pt x="2391090" y="3054"/>
                    <a:pt x="2391090" y="6822"/>
                  </a:cubicBezTo>
                  <a:lnTo>
                    <a:pt x="2391090" y="175055"/>
                  </a:lnTo>
                  <a:cubicBezTo>
                    <a:pt x="2391090" y="176865"/>
                    <a:pt x="2390371" y="178600"/>
                    <a:pt x="2389091" y="179879"/>
                  </a:cubicBezTo>
                  <a:cubicBezTo>
                    <a:pt x="2387812" y="181159"/>
                    <a:pt x="2386077" y="181877"/>
                    <a:pt x="2384267" y="181877"/>
                  </a:cubicBezTo>
                  <a:lnTo>
                    <a:pt x="6822" y="181877"/>
                  </a:lnTo>
                  <a:cubicBezTo>
                    <a:pt x="3054" y="181877"/>
                    <a:pt x="0" y="178823"/>
                    <a:pt x="0" y="175055"/>
                  </a:cubicBezTo>
                  <a:lnTo>
                    <a:pt x="0" y="6822"/>
                  </a:lnTo>
                  <a:cubicBezTo>
                    <a:pt x="0" y="5013"/>
                    <a:pt x="719" y="3278"/>
                    <a:pt x="1998" y="1998"/>
                  </a:cubicBezTo>
                  <a:cubicBezTo>
                    <a:pt x="3278" y="719"/>
                    <a:pt x="5013" y="0"/>
                    <a:pt x="6822" y="0"/>
                  </a:cubicBezTo>
                  <a:close/>
                </a:path>
              </a:pathLst>
            </a:custGeom>
            <a:solidFill>
              <a:srgbClr val="313944"/>
            </a:solidFill>
          </p:spPr>
        </p:sp>
        <p:sp>
          <p:nvSpPr>
            <p:cNvPr id="10" name="TextBox 10"/>
            <p:cNvSpPr txBox="1"/>
            <p:nvPr/>
          </p:nvSpPr>
          <p:spPr>
            <a:xfrm>
              <a:off x="0" y="-19050"/>
              <a:ext cx="812800" cy="831850"/>
            </a:xfrm>
            <a:prstGeom prst="rect">
              <a:avLst/>
            </a:prstGeom>
          </p:spPr>
          <p:txBody>
            <a:bodyPr lIns="50800" tIns="50800" rIns="50800" bIns="50800" rtlCol="0" anchor="ctr"/>
            <a:lstStyle/>
            <a:p>
              <a:pPr algn="ctr">
                <a:lnSpc>
                  <a:spcPts val="2600"/>
                </a:lnSpc>
              </a:pPr>
              <a:endParaRPr dirty="0"/>
            </a:p>
          </p:txBody>
        </p:sp>
      </p:grpSp>
      <p:sp>
        <p:nvSpPr>
          <p:cNvPr id="11" name="TextBox 11"/>
          <p:cNvSpPr txBox="1"/>
          <p:nvPr/>
        </p:nvSpPr>
        <p:spPr>
          <a:xfrm>
            <a:off x="-376445" y="1181100"/>
            <a:ext cx="12452298" cy="1102866"/>
          </a:xfrm>
          <a:prstGeom prst="rect">
            <a:avLst/>
          </a:prstGeom>
        </p:spPr>
        <p:txBody>
          <a:bodyPr lIns="0" tIns="0" rIns="0" bIns="0" rtlCol="0" anchor="t">
            <a:spAutoFit/>
          </a:bodyPr>
          <a:lstStyle/>
          <a:p>
            <a:pPr algn="ctr">
              <a:lnSpc>
                <a:spcPts val="4297"/>
              </a:lnSpc>
            </a:pPr>
            <a:r>
              <a:rPr lang="en-US" sz="3642" spc="291" dirty="0" smtClean="0">
                <a:solidFill>
                  <a:srgbClr val="313944"/>
                </a:solidFill>
                <a:latin typeface="RoxboroughCF"/>
              </a:rPr>
              <a:t>DIRECCIÓN DE </a:t>
            </a:r>
          </a:p>
          <a:p>
            <a:pPr algn="ctr">
              <a:lnSpc>
                <a:spcPts val="4297"/>
              </a:lnSpc>
            </a:pPr>
            <a:r>
              <a:rPr lang="en-US" sz="3642" spc="291" dirty="0" smtClean="0">
                <a:solidFill>
                  <a:srgbClr val="313944"/>
                </a:solidFill>
                <a:latin typeface="RoxboroughCF"/>
              </a:rPr>
              <a:t>POLÍTICA COMERCIAL</a:t>
            </a:r>
            <a:endParaRPr lang="en-US" sz="3642" spc="291" dirty="0">
              <a:solidFill>
                <a:srgbClr val="313944"/>
              </a:solidFill>
              <a:latin typeface="RoxboroughCF"/>
            </a:endParaRPr>
          </a:p>
        </p:txBody>
      </p:sp>
      <p:sp>
        <p:nvSpPr>
          <p:cNvPr id="12" name="TextBox 12"/>
          <p:cNvSpPr txBox="1"/>
          <p:nvPr/>
        </p:nvSpPr>
        <p:spPr>
          <a:xfrm>
            <a:off x="1180601" y="2685938"/>
            <a:ext cx="9208437" cy="3977640"/>
          </a:xfrm>
          <a:prstGeom prst="rect">
            <a:avLst/>
          </a:prstGeom>
        </p:spPr>
        <p:txBody>
          <a:bodyPr lIns="0" tIns="0" rIns="0" bIns="0" rtlCol="0" anchor="t">
            <a:spAutoFit/>
          </a:bodyPr>
          <a:lstStyle/>
          <a:p>
            <a:pPr algn="just">
              <a:lnSpc>
                <a:spcPts val="3149"/>
              </a:lnSpc>
            </a:pPr>
            <a:r>
              <a:rPr lang="es-SV" sz="2099" spc="20" dirty="0" smtClean="0">
                <a:solidFill>
                  <a:srgbClr val="20212A"/>
                </a:solidFill>
                <a:latin typeface="Montserrat"/>
              </a:rPr>
              <a:t>Tiene como objetivo ejecutar la política comercial del país, el fortalecimiento de los flujos de comercio e inversión, el desarrollo de las negociaciones comerciales con otros países y organismos multilaterales; apoyar las iniciativas y proyectos que impulsen y fortalezcan la Integración Económica Centroamericana; así como desarrollar todas aquellas iniciativas y proyectos enfocados al fortalecimiento y cumplimiento de compromisos en materia de facilitación del comercio y la propiedad intelectual, a nivel nacional, regional y multilateral.</a:t>
            </a:r>
          </a:p>
          <a:p>
            <a:pPr algn="just">
              <a:lnSpc>
                <a:spcPts val="3149"/>
              </a:lnSpc>
            </a:pPr>
            <a:endParaRPr lang="es-SV" sz="2099" spc="20" dirty="0">
              <a:solidFill>
                <a:srgbClr val="20212A"/>
              </a:solidFill>
              <a:latin typeface="Montserrat"/>
            </a:endParaRPr>
          </a:p>
        </p:txBody>
      </p:sp>
      <p:sp>
        <p:nvSpPr>
          <p:cNvPr id="13" name="TextBox 13"/>
          <p:cNvSpPr txBox="1"/>
          <p:nvPr/>
        </p:nvSpPr>
        <p:spPr>
          <a:xfrm>
            <a:off x="1062875" y="8608911"/>
            <a:ext cx="2570134" cy="346249"/>
          </a:xfrm>
          <a:prstGeom prst="rect">
            <a:avLst/>
          </a:prstGeom>
        </p:spPr>
        <p:txBody>
          <a:bodyPr lIns="0" tIns="0" rIns="0" bIns="0" rtlCol="0" anchor="t">
            <a:spAutoFit/>
          </a:bodyPr>
          <a:lstStyle/>
          <a:p>
            <a:pPr marL="0" lvl="0" indent="0" algn="l">
              <a:lnSpc>
                <a:spcPts val="2730"/>
              </a:lnSpc>
              <a:spcBef>
                <a:spcPct val="0"/>
              </a:spcBef>
            </a:pPr>
            <a:r>
              <a:rPr lang="en-US" sz="2100" spc="-63" dirty="0">
                <a:solidFill>
                  <a:srgbClr val="4D5A67"/>
                </a:solidFill>
                <a:latin typeface="Montserrat Semi-Bold"/>
              </a:rPr>
              <a:t>Femenino</a:t>
            </a:r>
          </a:p>
        </p:txBody>
      </p:sp>
      <p:sp>
        <p:nvSpPr>
          <p:cNvPr id="14" name="TextBox 14"/>
          <p:cNvSpPr txBox="1"/>
          <p:nvPr/>
        </p:nvSpPr>
        <p:spPr>
          <a:xfrm>
            <a:off x="3633009" y="8200801"/>
            <a:ext cx="400050" cy="320601"/>
          </a:xfrm>
          <a:prstGeom prst="rect">
            <a:avLst/>
          </a:prstGeom>
        </p:spPr>
        <p:txBody>
          <a:bodyPr lIns="0" tIns="0" rIns="0" bIns="0" rtlCol="0" anchor="t">
            <a:spAutoFit/>
          </a:bodyPr>
          <a:lstStyle/>
          <a:p>
            <a:pPr marL="0" lvl="0" indent="0">
              <a:lnSpc>
                <a:spcPts val="2520"/>
              </a:lnSpc>
              <a:spcBef>
                <a:spcPct val="0"/>
              </a:spcBef>
            </a:pPr>
            <a:r>
              <a:rPr lang="en-US" sz="2100" spc="-63" dirty="0" smtClean="0">
                <a:solidFill>
                  <a:srgbClr val="4D5A67"/>
                </a:solidFill>
                <a:latin typeface="Montserrat"/>
              </a:rPr>
              <a:t>7</a:t>
            </a:r>
            <a:endParaRPr lang="en-US" sz="2100" spc="-63" dirty="0">
              <a:solidFill>
                <a:srgbClr val="4D5A67"/>
              </a:solidFill>
              <a:latin typeface="Montserrat"/>
            </a:endParaRPr>
          </a:p>
        </p:txBody>
      </p:sp>
      <p:sp>
        <p:nvSpPr>
          <p:cNvPr id="15" name="TextBox 15"/>
          <p:cNvSpPr txBox="1"/>
          <p:nvPr/>
        </p:nvSpPr>
        <p:spPr>
          <a:xfrm>
            <a:off x="1077925" y="8183973"/>
            <a:ext cx="2570134" cy="335280"/>
          </a:xfrm>
          <a:prstGeom prst="rect">
            <a:avLst/>
          </a:prstGeom>
        </p:spPr>
        <p:txBody>
          <a:bodyPr lIns="0" tIns="0" rIns="0" bIns="0" rtlCol="0" anchor="t">
            <a:spAutoFit/>
          </a:bodyPr>
          <a:lstStyle/>
          <a:p>
            <a:pPr marL="0" lvl="0" indent="0">
              <a:lnSpc>
                <a:spcPts val="2730"/>
              </a:lnSpc>
            </a:pPr>
            <a:r>
              <a:rPr lang="en-US" sz="2100" spc="-63" dirty="0">
                <a:solidFill>
                  <a:srgbClr val="4D5A67"/>
                </a:solidFill>
                <a:latin typeface="Montserrat Semi-Bold"/>
              </a:rPr>
              <a:t>Masculino</a:t>
            </a:r>
          </a:p>
        </p:txBody>
      </p:sp>
      <p:sp>
        <p:nvSpPr>
          <p:cNvPr id="16" name="TextBox 16"/>
          <p:cNvSpPr txBox="1"/>
          <p:nvPr/>
        </p:nvSpPr>
        <p:spPr>
          <a:xfrm>
            <a:off x="3633009" y="8572276"/>
            <a:ext cx="428625" cy="320601"/>
          </a:xfrm>
          <a:prstGeom prst="rect">
            <a:avLst/>
          </a:prstGeom>
        </p:spPr>
        <p:txBody>
          <a:bodyPr lIns="0" tIns="0" rIns="0" bIns="0" rtlCol="0" anchor="t">
            <a:spAutoFit/>
          </a:bodyPr>
          <a:lstStyle/>
          <a:p>
            <a:pPr marL="0" lvl="0" indent="0">
              <a:lnSpc>
                <a:spcPts val="2520"/>
              </a:lnSpc>
              <a:spcBef>
                <a:spcPct val="0"/>
              </a:spcBef>
            </a:pPr>
            <a:r>
              <a:rPr lang="en-US" sz="2100" spc="-63" dirty="0" smtClean="0">
                <a:solidFill>
                  <a:srgbClr val="4D5A67"/>
                </a:solidFill>
                <a:latin typeface="Montserrat"/>
              </a:rPr>
              <a:t>10</a:t>
            </a:r>
            <a:endParaRPr lang="en-US" sz="2100" spc="-63" dirty="0">
              <a:solidFill>
                <a:srgbClr val="4D5A67"/>
              </a:solidFill>
              <a:latin typeface="Montserrat"/>
            </a:endParaRPr>
          </a:p>
        </p:txBody>
      </p:sp>
      <p:sp>
        <p:nvSpPr>
          <p:cNvPr id="17" name="TextBox 17"/>
          <p:cNvSpPr txBox="1"/>
          <p:nvPr/>
        </p:nvSpPr>
        <p:spPr>
          <a:xfrm>
            <a:off x="8270914" y="9838856"/>
            <a:ext cx="6591155" cy="246970"/>
          </a:xfrm>
          <a:prstGeom prst="rect">
            <a:avLst/>
          </a:prstGeom>
        </p:spPr>
        <p:txBody>
          <a:bodyPr lIns="0" tIns="0" rIns="0" bIns="0" rtlCol="0" anchor="t">
            <a:spAutoFit/>
          </a:bodyPr>
          <a:lstStyle/>
          <a:p>
            <a:pPr marL="0" lvl="0" indent="0" algn="just">
              <a:lnSpc>
                <a:spcPts val="2019"/>
              </a:lnSpc>
            </a:pPr>
            <a:r>
              <a:rPr lang="en-US" sz="1553" spc="-46" dirty="0" err="1">
                <a:solidFill>
                  <a:srgbClr val="4D5A67"/>
                </a:solidFill>
                <a:latin typeface="Montserrat Bold"/>
              </a:rPr>
              <a:t>Período</a:t>
            </a:r>
            <a:r>
              <a:rPr lang="en-US" sz="1553" spc="-46" dirty="0">
                <a:solidFill>
                  <a:srgbClr val="4D5A67"/>
                </a:solidFill>
                <a:latin typeface="Montserrat Bold"/>
              </a:rPr>
              <a:t> </a:t>
            </a:r>
            <a:r>
              <a:rPr lang="en-US" sz="1553" spc="-46" dirty="0" smtClean="0">
                <a:solidFill>
                  <a:srgbClr val="4D5A67"/>
                </a:solidFill>
                <a:latin typeface="Montserrat Bold"/>
              </a:rPr>
              <a:t>MAYO - JULIO 2022</a:t>
            </a:r>
            <a:endParaRPr lang="en-US" sz="1553" spc="-46" dirty="0">
              <a:solidFill>
                <a:srgbClr val="4D5A67"/>
              </a:solidFill>
              <a:latin typeface="Montserrat Bold"/>
            </a:endParaRPr>
          </a:p>
        </p:txBody>
      </p:sp>
      <p:sp>
        <p:nvSpPr>
          <p:cNvPr id="18" name="TextBox 18"/>
          <p:cNvSpPr txBox="1"/>
          <p:nvPr/>
        </p:nvSpPr>
        <p:spPr>
          <a:xfrm>
            <a:off x="830792" y="9065426"/>
            <a:ext cx="4141473" cy="346249"/>
          </a:xfrm>
          <a:prstGeom prst="rect">
            <a:avLst/>
          </a:prstGeom>
        </p:spPr>
        <p:txBody>
          <a:bodyPr lIns="0" tIns="0" rIns="0" bIns="0" rtlCol="0" anchor="t">
            <a:spAutoFit/>
          </a:bodyPr>
          <a:lstStyle/>
          <a:p>
            <a:pPr marL="0" lvl="0" indent="0">
              <a:lnSpc>
                <a:spcPts val="2730"/>
              </a:lnSpc>
            </a:pPr>
            <a:r>
              <a:rPr lang="en-US" sz="2100" spc="-63" dirty="0">
                <a:solidFill>
                  <a:srgbClr val="4D5A67"/>
                </a:solidFill>
                <a:latin typeface="Montserrat Semi-Bold"/>
              </a:rPr>
              <a:t>Total </a:t>
            </a:r>
            <a:r>
              <a:rPr lang="en-US" sz="2100" spc="-63" dirty="0" err="1">
                <a:solidFill>
                  <a:srgbClr val="4D5A67"/>
                </a:solidFill>
                <a:latin typeface="Montserrat Semi-Bold"/>
              </a:rPr>
              <a:t>Empleados</a:t>
            </a:r>
            <a:r>
              <a:rPr lang="en-US" sz="2100" spc="-63" dirty="0">
                <a:solidFill>
                  <a:srgbClr val="4D5A67"/>
                </a:solidFill>
                <a:latin typeface="Montserrat Semi-Bold"/>
              </a:rPr>
              <a:t>         </a:t>
            </a:r>
            <a:r>
              <a:rPr lang="en-US" sz="2100" spc="-63" dirty="0" smtClean="0">
                <a:solidFill>
                  <a:srgbClr val="4D5A67"/>
                </a:solidFill>
                <a:latin typeface="Montserrat Semi-Bold"/>
              </a:rPr>
              <a:t>17</a:t>
            </a:r>
            <a:endParaRPr lang="en-US" sz="2100" spc="-63" dirty="0">
              <a:solidFill>
                <a:srgbClr val="4D5A67"/>
              </a:solidFill>
              <a:latin typeface="Montserrat Semi-Bold"/>
            </a:endParaRPr>
          </a:p>
        </p:txBody>
      </p:sp>
      <p:sp>
        <p:nvSpPr>
          <p:cNvPr id="19" name="TextBox 19"/>
          <p:cNvSpPr txBox="1"/>
          <p:nvPr/>
        </p:nvSpPr>
        <p:spPr>
          <a:xfrm>
            <a:off x="1624270" y="6509161"/>
            <a:ext cx="8764768" cy="374333"/>
          </a:xfrm>
          <a:prstGeom prst="rect">
            <a:avLst/>
          </a:prstGeom>
        </p:spPr>
        <p:txBody>
          <a:bodyPr lIns="0" tIns="0" rIns="0" bIns="0" rtlCol="0" anchor="t">
            <a:spAutoFit/>
          </a:bodyPr>
          <a:lstStyle/>
          <a:p>
            <a:pPr>
              <a:lnSpc>
                <a:spcPts val="3150"/>
              </a:lnSpc>
            </a:pPr>
            <a:r>
              <a:rPr lang="en-US" sz="2100" spc="21" dirty="0">
                <a:solidFill>
                  <a:srgbClr val="FFFFFF"/>
                </a:solidFill>
                <a:latin typeface="Montserrat Bold"/>
              </a:rPr>
              <a:t>DIRECTOR: </a:t>
            </a:r>
            <a:r>
              <a:rPr lang="en-US" sz="2100" spc="21" dirty="0" smtClean="0">
                <a:solidFill>
                  <a:srgbClr val="FFFFFF"/>
                </a:solidFill>
                <a:latin typeface="Montserrat Bold"/>
              </a:rPr>
              <a:t>RAQUEL MARTÍNEZ </a:t>
            </a:r>
            <a:r>
              <a:rPr lang="en-US" sz="2100" spc="21" dirty="0" err="1" smtClean="0">
                <a:solidFill>
                  <a:srgbClr val="FFFFFF"/>
                </a:solidFill>
                <a:latin typeface="Montserrat Bold"/>
              </a:rPr>
              <a:t>MARTÍNEZ</a:t>
            </a:r>
            <a:r>
              <a:rPr lang="en-US" sz="2100" spc="21" dirty="0" smtClean="0">
                <a:solidFill>
                  <a:srgbClr val="FFFFFF"/>
                </a:solidFill>
                <a:latin typeface="Montserrat Bold"/>
              </a:rPr>
              <a:t> </a:t>
            </a:r>
            <a:endParaRPr lang="en-US" sz="2100" spc="21" dirty="0">
              <a:solidFill>
                <a:srgbClr val="FFFFFF"/>
              </a:solidFill>
              <a:latin typeface="Montserrat Bold"/>
            </a:endParaRPr>
          </a:p>
        </p:txBody>
      </p:sp>
      <p:grpSp>
        <p:nvGrpSpPr>
          <p:cNvPr id="20" name="Group 20"/>
          <p:cNvGrpSpPr/>
          <p:nvPr/>
        </p:nvGrpSpPr>
        <p:grpSpPr>
          <a:xfrm>
            <a:off x="10917039" y="362304"/>
            <a:ext cx="7562395" cy="9924696"/>
            <a:chOff x="0" y="0"/>
            <a:chExt cx="10083194" cy="13232928"/>
          </a:xfrm>
        </p:grpSpPr>
        <p:pic>
          <p:nvPicPr>
            <p:cNvPr id="21" name="Picture 21"/>
            <p:cNvPicPr>
              <a:picLocks noChangeAspect="1"/>
            </p:cNvPicPr>
            <p:nvPr/>
          </p:nvPicPr>
          <p:blipFill>
            <a:blip r:embed="rId3"/>
            <a:srcRect/>
            <a:stretch>
              <a:fillRect/>
            </a:stretch>
          </p:blipFill>
          <p:spPr>
            <a:xfrm>
              <a:off x="3144030" y="0"/>
              <a:ext cx="4582460" cy="2185694"/>
            </a:xfrm>
            <a:prstGeom prst="rect">
              <a:avLst/>
            </a:prstGeom>
          </p:spPr>
        </p:pic>
        <p:pic>
          <p:nvPicPr>
            <p:cNvPr id="22" name="Picture 2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3149735"/>
              <a:ext cx="10083194" cy="10083194"/>
            </a:xfrm>
            <a:prstGeom prst="rect">
              <a:avLst/>
            </a:prstGeom>
          </p:spPr>
        </p:pic>
        <p:pic>
          <p:nvPicPr>
            <p:cNvPr id="23" name="Picture 23"/>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865937" y="4533887"/>
              <a:ext cx="1284425" cy="1300983"/>
            </a:xfrm>
            <a:prstGeom prst="rect">
              <a:avLst/>
            </a:prstGeom>
          </p:spPr>
        </p:pic>
        <p:pic>
          <p:nvPicPr>
            <p:cNvPr id="24" name="Picture 2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8507148" y="6842089"/>
              <a:ext cx="1073781" cy="1087623"/>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13943"/>
        </a:solidFill>
        <a:effectLst/>
      </p:bgPr>
    </p:bg>
    <p:spTree>
      <p:nvGrpSpPr>
        <p:cNvPr id="1" name=""/>
        <p:cNvGrpSpPr/>
        <p:nvPr/>
      </p:nvGrpSpPr>
      <p:grpSpPr>
        <a:xfrm>
          <a:off x="0" y="0"/>
          <a:ext cx="0" cy="0"/>
          <a:chOff x="0" y="0"/>
          <a:chExt cx="0" cy="0"/>
        </a:xfrm>
      </p:grpSpPr>
      <p:sp>
        <p:nvSpPr>
          <p:cNvPr id="2" name="AutoShape 2"/>
          <p:cNvSpPr/>
          <p:nvPr/>
        </p:nvSpPr>
        <p:spPr>
          <a:xfrm>
            <a:off x="3398955" y="2130128"/>
            <a:ext cx="5042459" cy="0"/>
          </a:xfrm>
          <a:prstGeom prst="line">
            <a:avLst/>
          </a:prstGeom>
          <a:ln w="47625" cap="flat">
            <a:solidFill>
              <a:srgbClr val="FFFFFF"/>
            </a:solidFill>
            <a:prstDash val="solid"/>
            <a:headEnd type="none" w="sm" len="sm"/>
            <a:tailEnd type="none" w="sm" len="sm"/>
          </a:ln>
        </p:spPr>
      </p:sp>
      <p:sp>
        <p:nvSpPr>
          <p:cNvPr id="4" name="Freeform 4"/>
          <p:cNvSpPr/>
          <p:nvPr/>
        </p:nvSpPr>
        <p:spPr>
          <a:xfrm>
            <a:off x="830792" y="2493365"/>
            <a:ext cx="10280913" cy="3540889"/>
          </a:xfrm>
          <a:custGeom>
            <a:avLst/>
            <a:gdLst/>
            <a:ahLst/>
            <a:cxnLst/>
            <a:rect l="l" t="t" r="r" b="b"/>
            <a:pathLst>
              <a:path w="2707730" h="932580">
                <a:moveTo>
                  <a:pt x="6024" y="0"/>
                </a:moveTo>
                <a:lnTo>
                  <a:pt x="2701706" y="0"/>
                </a:lnTo>
                <a:cubicBezTo>
                  <a:pt x="2705033" y="0"/>
                  <a:pt x="2707730" y="2697"/>
                  <a:pt x="2707730" y="6024"/>
                </a:cubicBezTo>
                <a:lnTo>
                  <a:pt x="2707730" y="926555"/>
                </a:lnTo>
                <a:cubicBezTo>
                  <a:pt x="2707730" y="928153"/>
                  <a:pt x="2707096" y="929685"/>
                  <a:pt x="2705966" y="930815"/>
                </a:cubicBezTo>
                <a:cubicBezTo>
                  <a:pt x="2704836" y="931945"/>
                  <a:pt x="2703304" y="932580"/>
                  <a:pt x="2701706" y="932580"/>
                </a:cubicBezTo>
                <a:lnTo>
                  <a:pt x="6024" y="932580"/>
                </a:lnTo>
                <a:cubicBezTo>
                  <a:pt x="2697" y="932580"/>
                  <a:pt x="0" y="929882"/>
                  <a:pt x="0" y="926555"/>
                </a:cubicBezTo>
                <a:lnTo>
                  <a:pt x="0" y="6024"/>
                </a:lnTo>
                <a:cubicBezTo>
                  <a:pt x="0" y="4427"/>
                  <a:pt x="635" y="2894"/>
                  <a:pt x="1764" y="1764"/>
                </a:cubicBezTo>
                <a:cubicBezTo>
                  <a:pt x="2894" y="635"/>
                  <a:pt x="4427" y="0"/>
                  <a:pt x="6024" y="0"/>
                </a:cubicBezTo>
                <a:close/>
              </a:path>
            </a:pathLst>
          </a:custGeom>
          <a:noFill/>
          <a:ln>
            <a:solidFill>
              <a:srgbClr val="FFFFFF"/>
            </a:solidFill>
          </a:ln>
        </p:spPr>
      </p:sp>
      <p:sp>
        <p:nvSpPr>
          <p:cNvPr id="6" name="AutoShape 6"/>
          <p:cNvSpPr/>
          <p:nvPr/>
        </p:nvSpPr>
        <p:spPr>
          <a:xfrm>
            <a:off x="11840335" y="-1406925"/>
            <a:ext cx="6447665" cy="11928634"/>
          </a:xfrm>
          <a:prstGeom prst="rect">
            <a:avLst/>
          </a:prstGeom>
          <a:solidFill>
            <a:srgbClr val="FFFFFF"/>
          </a:solidFill>
        </p:spPr>
      </p:sp>
      <p:pic>
        <p:nvPicPr>
          <p:cNvPr id="7" name="Picture 7"/>
          <p:cNvPicPr>
            <a:picLocks noChangeAspect="1"/>
          </p:cNvPicPr>
          <p:nvPr/>
        </p:nvPicPr>
        <p:blipFill>
          <a:blip r:embed="rId2"/>
          <a:srcRect/>
          <a:stretch>
            <a:fillRect/>
          </a:stretch>
        </p:blipFill>
        <p:spPr>
          <a:xfrm>
            <a:off x="13687358" y="427874"/>
            <a:ext cx="3571942" cy="1702254"/>
          </a:xfrm>
          <a:prstGeom prst="rect">
            <a:avLst/>
          </a:prstGeom>
        </p:spPr>
      </p:pic>
      <p:sp>
        <p:nvSpPr>
          <p:cNvPr id="8" name="AutoShape 8"/>
          <p:cNvSpPr/>
          <p:nvPr/>
        </p:nvSpPr>
        <p:spPr>
          <a:xfrm>
            <a:off x="292256" y="9391866"/>
            <a:ext cx="4004072" cy="0"/>
          </a:xfrm>
          <a:prstGeom prst="line">
            <a:avLst/>
          </a:prstGeom>
          <a:ln w="47625" cap="flat">
            <a:solidFill>
              <a:srgbClr val="FFFFFF"/>
            </a:solidFill>
            <a:prstDash val="solid"/>
            <a:headEnd type="none" w="sm" len="sm"/>
            <a:tailEnd type="none" w="sm" len="sm"/>
          </a:ln>
        </p:spPr>
      </p:sp>
      <p:sp>
        <p:nvSpPr>
          <p:cNvPr id="9" name="TextBox 9"/>
          <p:cNvSpPr txBox="1"/>
          <p:nvPr/>
        </p:nvSpPr>
        <p:spPr>
          <a:xfrm>
            <a:off x="1028700" y="2612873"/>
            <a:ext cx="9849210" cy="3421380"/>
          </a:xfrm>
          <a:prstGeom prst="rect">
            <a:avLst/>
          </a:prstGeom>
        </p:spPr>
        <p:txBody>
          <a:bodyPr lIns="0" tIns="0" rIns="0" bIns="0" rtlCol="0" anchor="t">
            <a:spAutoFit/>
          </a:bodyPr>
          <a:lstStyle/>
          <a:p>
            <a:pPr algn="just">
              <a:lnSpc>
                <a:spcPts val="2730"/>
              </a:lnSpc>
            </a:pPr>
            <a:r>
              <a:rPr lang="es-SV" sz="2100" spc="-63" dirty="0" smtClean="0">
                <a:solidFill>
                  <a:srgbClr val="FFFFFF"/>
                </a:solidFill>
                <a:latin typeface="Montserrat"/>
              </a:rPr>
              <a:t>Tiene como objetivo dar cumplimiento a las obligaciones administrativas que surjan a partir de los acuerdos comerciales suscritos por El Salvador; realizar las gestiones para el cumplimiento de dichas obligaciones por parte de sus socios comerciales; llevar a cabo los procedimientos administrativos para desarrollar las investigaciones en materia de defensa comercial o medidas de salvaguardia, eliminación de barreras al comercio, la prestación de asistencia técnica en materia de origen de las mercancías y la participación en diferentes comités nacionales e internacionales.</a:t>
            </a:r>
          </a:p>
          <a:p>
            <a:pPr algn="just">
              <a:lnSpc>
                <a:spcPts val="2730"/>
              </a:lnSpc>
            </a:pPr>
            <a:endParaRPr lang="es-SV" sz="2100" spc="-63" dirty="0" smtClean="0">
              <a:solidFill>
                <a:srgbClr val="FFFFFF"/>
              </a:solidFill>
              <a:latin typeface="Montserrat"/>
            </a:endParaRPr>
          </a:p>
          <a:p>
            <a:pPr algn="just">
              <a:lnSpc>
                <a:spcPts val="2730"/>
              </a:lnSpc>
            </a:pPr>
            <a:endParaRPr lang="es-SV" sz="2100" spc="-63" dirty="0">
              <a:solidFill>
                <a:srgbClr val="FFFFFF"/>
              </a:solidFill>
              <a:latin typeface="Montserrat"/>
            </a:endParaRPr>
          </a:p>
        </p:txBody>
      </p:sp>
      <p:grpSp>
        <p:nvGrpSpPr>
          <p:cNvPr id="10" name="Group 10"/>
          <p:cNvGrpSpPr/>
          <p:nvPr/>
        </p:nvGrpSpPr>
        <p:grpSpPr>
          <a:xfrm>
            <a:off x="1741658" y="5728385"/>
            <a:ext cx="8757494" cy="753972"/>
            <a:chOff x="0" y="0"/>
            <a:chExt cx="11676659" cy="815648"/>
          </a:xfrm>
        </p:grpSpPr>
        <p:grpSp>
          <p:nvGrpSpPr>
            <p:cNvPr id="11" name="Group 11"/>
            <p:cNvGrpSpPr/>
            <p:nvPr/>
          </p:nvGrpSpPr>
          <p:grpSpPr>
            <a:xfrm>
              <a:off x="0" y="0"/>
              <a:ext cx="11676659" cy="815648"/>
              <a:chOff x="0" y="0"/>
              <a:chExt cx="2306501" cy="161116"/>
            </a:xfrm>
          </p:grpSpPr>
          <p:sp>
            <p:nvSpPr>
              <p:cNvPr id="12" name="Freeform 12"/>
              <p:cNvSpPr/>
              <p:nvPr/>
            </p:nvSpPr>
            <p:spPr>
              <a:xfrm>
                <a:off x="0" y="0"/>
                <a:ext cx="2306500" cy="161116"/>
              </a:xfrm>
              <a:custGeom>
                <a:avLst/>
                <a:gdLst/>
                <a:ahLst/>
                <a:cxnLst/>
                <a:rect l="l" t="t" r="r" b="b"/>
                <a:pathLst>
                  <a:path w="2306500" h="161116">
                    <a:moveTo>
                      <a:pt x="7072" y="0"/>
                    </a:moveTo>
                    <a:lnTo>
                      <a:pt x="2299428" y="0"/>
                    </a:lnTo>
                    <a:cubicBezTo>
                      <a:pt x="2301304" y="0"/>
                      <a:pt x="2303103" y="745"/>
                      <a:pt x="2304429" y="2071"/>
                    </a:cubicBezTo>
                    <a:cubicBezTo>
                      <a:pt x="2305755" y="3398"/>
                      <a:pt x="2306500" y="5197"/>
                      <a:pt x="2306500" y="7072"/>
                    </a:cubicBezTo>
                    <a:lnTo>
                      <a:pt x="2306500" y="154043"/>
                    </a:lnTo>
                    <a:cubicBezTo>
                      <a:pt x="2306500" y="155919"/>
                      <a:pt x="2305755" y="157718"/>
                      <a:pt x="2304429" y="159044"/>
                    </a:cubicBezTo>
                    <a:cubicBezTo>
                      <a:pt x="2303103" y="160371"/>
                      <a:pt x="2301304" y="161116"/>
                      <a:pt x="2299428" y="161116"/>
                    </a:cubicBezTo>
                    <a:lnTo>
                      <a:pt x="7072" y="161116"/>
                    </a:lnTo>
                    <a:cubicBezTo>
                      <a:pt x="5197" y="161116"/>
                      <a:pt x="3398" y="160371"/>
                      <a:pt x="2071" y="159044"/>
                    </a:cubicBezTo>
                    <a:cubicBezTo>
                      <a:pt x="745" y="157718"/>
                      <a:pt x="0" y="155919"/>
                      <a:pt x="0" y="154043"/>
                    </a:cubicBezTo>
                    <a:lnTo>
                      <a:pt x="0" y="7072"/>
                    </a:lnTo>
                    <a:cubicBezTo>
                      <a:pt x="0" y="5197"/>
                      <a:pt x="745" y="3398"/>
                      <a:pt x="2071" y="2071"/>
                    </a:cubicBezTo>
                    <a:cubicBezTo>
                      <a:pt x="3398" y="745"/>
                      <a:pt x="5197" y="0"/>
                      <a:pt x="7072" y="0"/>
                    </a:cubicBezTo>
                    <a:close/>
                  </a:path>
                </a:pathLst>
              </a:custGeom>
              <a:solidFill>
                <a:srgbClr val="FFFFFF"/>
              </a:solidFill>
            </p:spPr>
          </p:sp>
          <p:sp>
            <p:nvSpPr>
              <p:cNvPr id="13" name="TextBox 13"/>
              <p:cNvSpPr txBox="1"/>
              <p:nvPr/>
            </p:nvSpPr>
            <p:spPr>
              <a:xfrm>
                <a:off x="0" y="-19050"/>
                <a:ext cx="812800" cy="831850"/>
              </a:xfrm>
              <a:prstGeom prst="rect">
                <a:avLst/>
              </a:prstGeom>
            </p:spPr>
            <p:txBody>
              <a:bodyPr lIns="50800" tIns="50800" rIns="50800" bIns="50800" rtlCol="0" anchor="ctr"/>
              <a:lstStyle/>
              <a:p>
                <a:pPr algn="ctr">
                  <a:lnSpc>
                    <a:spcPts val="2600"/>
                  </a:lnSpc>
                </a:pPr>
                <a:endParaRPr dirty="0"/>
              </a:p>
            </p:txBody>
          </p:sp>
        </p:grpSp>
        <p:sp>
          <p:nvSpPr>
            <p:cNvPr id="14" name="TextBox 14"/>
            <p:cNvSpPr txBox="1"/>
            <p:nvPr/>
          </p:nvSpPr>
          <p:spPr>
            <a:xfrm>
              <a:off x="352906" y="155139"/>
              <a:ext cx="11125800" cy="483870"/>
            </a:xfrm>
            <a:prstGeom prst="rect">
              <a:avLst/>
            </a:prstGeom>
          </p:spPr>
          <p:txBody>
            <a:bodyPr lIns="0" tIns="0" rIns="0" bIns="0" rtlCol="0" anchor="t">
              <a:spAutoFit/>
            </a:bodyPr>
            <a:lstStyle/>
            <a:p>
              <a:pPr>
                <a:lnSpc>
                  <a:spcPts val="3150"/>
                </a:lnSpc>
              </a:pPr>
              <a:r>
                <a:rPr lang="en-US" sz="2100" spc="21" dirty="0">
                  <a:solidFill>
                    <a:srgbClr val="20212A"/>
                  </a:solidFill>
                  <a:latin typeface="Montserrat Bold"/>
                </a:rPr>
                <a:t>DIRECTORA: MARTA ROSA MARGARITA ORTEZ QUINTANAR</a:t>
              </a:r>
            </a:p>
          </p:txBody>
        </p:sp>
      </p:grpSp>
      <p:pic>
        <p:nvPicPr>
          <p:cNvPr id="15"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627607" y="3626607"/>
            <a:ext cx="6660393" cy="6660393"/>
          </a:xfrm>
          <a:prstGeom prst="rect">
            <a:avLst/>
          </a:prstGeom>
        </p:spPr>
      </p:pic>
      <p:sp>
        <p:nvSpPr>
          <p:cNvPr id="16" name="TextBox 16"/>
          <p:cNvSpPr txBox="1"/>
          <p:nvPr/>
        </p:nvSpPr>
        <p:spPr>
          <a:xfrm>
            <a:off x="400476" y="968352"/>
            <a:ext cx="11439859" cy="1085576"/>
          </a:xfrm>
          <a:prstGeom prst="rect">
            <a:avLst/>
          </a:prstGeom>
        </p:spPr>
        <p:txBody>
          <a:bodyPr lIns="0" tIns="0" rIns="0" bIns="0" rtlCol="0" anchor="t">
            <a:spAutoFit/>
          </a:bodyPr>
          <a:lstStyle/>
          <a:p>
            <a:pPr algn="ctr">
              <a:lnSpc>
                <a:spcPts val="4297"/>
              </a:lnSpc>
            </a:pPr>
            <a:r>
              <a:rPr lang="en-US" sz="3642" spc="291" dirty="0">
                <a:solidFill>
                  <a:srgbClr val="FFFFFF"/>
                </a:solidFill>
                <a:latin typeface="RoxboroughCF"/>
              </a:rPr>
              <a:t>DIRECCIÓN DE ADMINISTRACIÓN Y TRATADOS COMERCIALES</a:t>
            </a:r>
          </a:p>
        </p:txBody>
      </p:sp>
      <p:sp>
        <p:nvSpPr>
          <p:cNvPr id="17" name="TextBox 17"/>
          <p:cNvSpPr txBox="1"/>
          <p:nvPr/>
        </p:nvSpPr>
        <p:spPr>
          <a:xfrm>
            <a:off x="1062875" y="9025789"/>
            <a:ext cx="2570134" cy="346249"/>
          </a:xfrm>
          <a:prstGeom prst="rect">
            <a:avLst/>
          </a:prstGeom>
        </p:spPr>
        <p:txBody>
          <a:bodyPr lIns="0" tIns="0" rIns="0" bIns="0" rtlCol="0" anchor="t">
            <a:spAutoFit/>
          </a:bodyPr>
          <a:lstStyle/>
          <a:p>
            <a:pPr marL="0" lvl="0" indent="0" algn="l">
              <a:lnSpc>
                <a:spcPts val="2730"/>
              </a:lnSpc>
              <a:spcBef>
                <a:spcPct val="0"/>
              </a:spcBef>
            </a:pPr>
            <a:r>
              <a:rPr lang="en-US" sz="2100" spc="-63" dirty="0">
                <a:solidFill>
                  <a:srgbClr val="FFFFFF"/>
                </a:solidFill>
                <a:latin typeface="Montserrat Semi-Bold"/>
              </a:rPr>
              <a:t>Femenino</a:t>
            </a:r>
          </a:p>
        </p:txBody>
      </p:sp>
      <p:sp>
        <p:nvSpPr>
          <p:cNvPr id="18" name="TextBox 18"/>
          <p:cNvSpPr txBox="1"/>
          <p:nvPr/>
        </p:nvSpPr>
        <p:spPr>
          <a:xfrm>
            <a:off x="3594909" y="8638951"/>
            <a:ext cx="400050" cy="320601"/>
          </a:xfrm>
          <a:prstGeom prst="rect">
            <a:avLst/>
          </a:prstGeom>
        </p:spPr>
        <p:txBody>
          <a:bodyPr lIns="0" tIns="0" rIns="0" bIns="0" rtlCol="0" anchor="t">
            <a:spAutoFit/>
          </a:bodyPr>
          <a:lstStyle/>
          <a:p>
            <a:pPr marL="0" lvl="0" indent="0">
              <a:lnSpc>
                <a:spcPts val="2520"/>
              </a:lnSpc>
              <a:spcBef>
                <a:spcPct val="0"/>
              </a:spcBef>
            </a:pPr>
            <a:r>
              <a:rPr lang="en-US" sz="2100" spc="-63" dirty="0" smtClean="0">
                <a:solidFill>
                  <a:srgbClr val="FFFFFF"/>
                </a:solidFill>
                <a:latin typeface="Montserrat"/>
              </a:rPr>
              <a:t>3</a:t>
            </a:r>
            <a:endParaRPr lang="en-US" sz="2100" spc="-63" dirty="0">
              <a:solidFill>
                <a:srgbClr val="FFFFFF"/>
              </a:solidFill>
              <a:latin typeface="Montserrat"/>
            </a:endParaRPr>
          </a:p>
        </p:txBody>
      </p:sp>
      <p:sp>
        <p:nvSpPr>
          <p:cNvPr id="19" name="TextBox 19"/>
          <p:cNvSpPr txBox="1"/>
          <p:nvPr/>
        </p:nvSpPr>
        <p:spPr>
          <a:xfrm>
            <a:off x="1077925" y="8600851"/>
            <a:ext cx="2570134" cy="335280"/>
          </a:xfrm>
          <a:prstGeom prst="rect">
            <a:avLst/>
          </a:prstGeom>
        </p:spPr>
        <p:txBody>
          <a:bodyPr lIns="0" tIns="0" rIns="0" bIns="0" rtlCol="0" anchor="t">
            <a:spAutoFit/>
          </a:bodyPr>
          <a:lstStyle/>
          <a:p>
            <a:pPr marL="0" lvl="0" indent="0">
              <a:lnSpc>
                <a:spcPts val="2730"/>
              </a:lnSpc>
            </a:pPr>
            <a:r>
              <a:rPr lang="en-US" sz="2100" spc="-63" dirty="0">
                <a:solidFill>
                  <a:srgbClr val="FFFFFF"/>
                </a:solidFill>
                <a:latin typeface="Montserrat Semi-Bold"/>
              </a:rPr>
              <a:t>Masculino</a:t>
            </a:r>
          </a:p>
        </p:txBody>
      </p:sp>
      <p:sp>
        <p:nvSpPr>
          <p:cNvPr id="20" name="TextBox 20"/>
          <p:cNvSpPr txBox="1"/>
          <p:nvPr/>
        </p:nvSpPr>
        <p:spPr>
          <a:xfrm>
            <a:off x="3594909" y="9010426"/>
            <a:ext cx="428625" cy="320601"/>
          </a:xfrm>
          <a:prstGeom prst="rect">
            <a:avLst/>
          </a:prstGeom>
        </p:spPr>
        <p:txBody>
          <a:bodyPr lIns="0" tIns="0" rIns="0" bIns="0" rtlCol="0" anchor="t">
            <a:spAutoFit/>
          </a:bodyPr>
          <a:lstStyle/>
          <a:p>
            <a:pPr marL="0" lvl="0" indent="0">
              <a:lnSpc>
                <a:spcPts val="2520"/>
              </a:lnSpc>
              <a:spcBef>
                <a:spcPct val="0"/>
              </a:spcBef>
            </a:pPr>
            <a:r>
              <a:rPr lang="en-US" sz="2100" spc="-63" dirty="0" smtClean="0">
                <a:solidFill>
                  <a:srgbClr val="FFFFFF"/>
                </a:solidFill>
                <a:latin typeface="Montserrat"/>
              </a:rPr>
              <a:t>10</a:t>
            </a:r>
            <a:endParaRPr lang="en-US" sz="2100" spc="-63" dirty="0">
              <a:solidFill>
                <a:srgbClr val="FFFFFF"/>
              </a:solidFill>
              <a:latin typeface="Montserrat"/>
            </a:endParaRPr>
          </a:p>
        </p:txBody>
      </p:sp>
      <p:sp>
        <p:nvSpPr>
          <p:cNvPr id="21" name="TextBox 21"/>
          <p:cNvSpPr txBox="1"/>
          <p:nvPr/>
        </p:nvSpPr>
        <p:spPr>
          <a:xfrm>
            <a:off x="8889748" y="9838856"/>
            <a:ext cx="6591155" cy="246970"/>
          </a:xfrm>
          <a:prstGeom prst="rect">
            <a:avLst/>
          </a:prstGeom>
        </p:spPr>
        <p:txBody>
          <a:bodyPr lIns="0" tIns="0" rIns="0" bIns="0" rtlCol="0" anchor="t">
            <a:spAutoFit/>
          </a:bodyPr>
          <a:lstStyle/>
          <a:p>
            <a:pPr marL="0" lvl="0" indent="0" algn="just">
              <a:lnSpc>
                <a:spcPts val="2019"/>
              </a:lnSpc>
            </a:pPr>
            <a:r>
              <a:rPr lang="en-US" sz="1553" spc="-46" dirty="0" err="1">
                <a:solidFill>
                  <a:srgbClr val="FFFFFF"/>
                </a:solidFill>
                <a:latin typeface="Montserrat Bold"/>
              </a:rPr>
              <a:t>Período</a:t>
            </a:r>
            <a:r>
              <a:rPr lang="en-US" sz="1553" spc="-46" dirty="0">
                <a:solidFill>
                  <a:srgbClr val="FFFFFF"/>
                </a:solidFill>
                <a:latin typeface="Montserrat Bold"/>
              </a:rPr>
              <a:t> </a:t>
            </a:r>
            <a:r>
              <a:rPr lang="en-US" sz="1553" spc="-46" dirty="0" smtClean="0">
                <a:solidFill>
                  <a:srgbClr val="FFFFFF"/>
                </a:solidFill>
                <a:latin typeface="Montserrat Bold"/>
              </a:rPr>
              <a:t>MAYO - JULIO 2022</a:t>
            </a:r>
            <a:endParaRPr lang="en-US" sz="1553" spc="-46" dirty="0">
              <a:solidFill>
                <a:srgbClr val="FFFFFF"/>
              </a:solidFill>
              <a:latin typeface="Montserrat Bold"/>
            </a:endParaRPr>
          </a:p>
        </p:txBody>
      </p:sp>
      <p:sp>
        <p:nvSpPr>
          <p:cNvPr id="22" name="TextBox 22"/>
          <p:cNvSpPr txBox="1"/>
          <p:nvPr/>
        </p:nvSpPr>
        <p:spPr>
          <a:xfrm>
            <a:off x="830792" y="9482303"/>
            <a:ext cx="4141473" cy="346249"/>
          </a:xfrm>
          <a:prstGeom prst="rect">
            <a:avLst/>
          </a:prstGeom>
        </p:spPr>
        <p:txBody>
          <a:bodyPr lIns="0" tIns="0" rIns="0" bIns="0" rtlCol="0" anchor="t">
            <a:spAutoFit/>
          </a:bodyPr>
          <a:lstStyle/>
          <a:p>
            <a:pPr marL="0" lvl="0" indent="0">
              <a:lnSpc>
                <a:spcPts val="2730"/>
              </a:lnSpc>
            </a:pPr>
            <a:r>
              <a:rPr lang="en-US" sz="2100" spc="-63" dirty="0">
                <a:solidFill>
                  <a:srgbClr val="FFFFFF"/>
                </a:solidFill>
                <a:latin typeface="Montserrat Semi-Bold"/>
              </a:rPr>
              <a:t>Total </a:t>
            </a:r>
            <a:r>
              <a:rPr lang="en-US" sz="2100" spc="-63" dirty="0" err="1">
                <a:solidFill>
                  <a:srgbClr val="FFFFFF"/>
                </a:solidFill>
                <a:latin typeface="Montserrat Semi-Bold"/>
              </a:rPr>
              <a:t>Empleados</a:t>
            </a:r>
            <a:r>
              <a:rPr lang="en-US" sz="2100" spc="-63" dirty="0">
                <a:solidFill>
                  <a:srgbClr val="FFFFFF"/>
                </a:solidFill>
                <a:latin typeface="Montserrat Semi-Bold"/>
              </a:rPr>
              <a:t>         </a:t>
            </a:r>
            <a:r>
              <a:rPr lang="en-US" sz="2100" spc="-63" dirty="0" smtClean="0">
                <a:solidFill>
                  <a:srgbClr val="FFFFFF"/>
                </a:solidFill>
                <a:latin typeface="Montserrat Semi-Bold"/>
              </a:rPr>
              <a:t>13</a:t>
            </a:r>
            <a:endParaRPr lang="en-US" sz="2100" spc="-63" dirty="0">
              <a:solidFill>
                <a:srgbClr val="FFFFFF"/>
              </a:solidFill>
              <a:latin typeface="Montserrat Semi-Bo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13943"/>
        </a:solidFill>
        <a:effectLst/>
      </p:bgPr>
    </p:bg>
    <p:spTree>
      <p:nvGrpSpPr>
        <p:cNvPr id="1" name=""/>
        <p:cNvGrpSpPr/>
        <p:nvPr/>
      </p:nvGrpSpPr>
      <p:grpSpPr>
        <a:xfrm>
          <a:off x="0" y="0"/>
          <a:ext cx="0" cy="0"/>
          <a:chOff x="0" y="0"/>
          <a:chExt cx="0" cy="0"/>
        </a:xfrm>
      </p:grpSpPr>
      <p:sp>
        <p:nvSpPr>
          <p:cNvPr id="2" name="AutoShape 2"/>
          <p:cNvSpPr/>
          <p:nvPr/>
        </p:nvSpPr>
        <p:spPr>
          <a:xfrm>
            <a:off x="3594909" y="3467100"/>
            <a:ext cx="5042459" cy="0"/>
          </a:xfrm>
          <a:prstGeom prst="line">
            <a:avLst/>
          </a:prstGeom>
          <a:ln w="47625" cap="flat">
            <a:solidFill>
              <a:srgbClr val="FFFFFF"/>
            </a:solidFill>
            <a:prstDash val="solid"/>
            <a:headEnd type="none" w="sm" len="sm"/>
            <a:tailEnd type="none" w="sm" len="sm"/>
          </a:ln>
        </p:spPr>
      </p:sp>
      <p:sp>
        <p:nvSpPr>
          <p:cNvPr id="4" name="Freeform 4"/>
          <p:cNvSpPr/>
          <p:nvPr/>
        </p:nvSpPr>
        <p:spPr>
          <a:xfrm>
            <a:off x="614941" y="3812187"/>
            <a:ext cx="10280913" cy="3540889"/>
          </a:xfrm>
          <a:custGeom>
            <a:avLst/>
            <a:gdLst/>
            <a:ahLst/>
            <a:cxnLst/>
            <a:rect l="l" t="t" r="r" b="b"/>
            <a:pathLst>
              <a:path w="2707730" h="932580">
                <a:moveTo>
                  <a:pt x="6024" y="0"/>
                </a:moveTo>
                <a:lnTo>
                  <a:pt x="2701706" y="0"/>
                </a:lnTo>
                <a:cubicBezTo>
                  <a:pt x="2705033" y="0"/>
                  <a:pt x="2707730" y="2697"/>
                  <a:pt x="2707730" y="6024"/>
                </a:cubicBezTo>
                <a:lnTo>
                  <a:pt x="2707730" y="926555"/>
                </a:lnTo>
                <a:cubicBezTo>
                  <a:pt x="2707730" y="928153"/>
                  <a:pt x="2707096" y="929685"/>
                  <a:pt x="2705966" y="930815"/>
                </a:cubicBezTo>
                <a:cubicBezTo>
                  <a:pt x="2704836" y="931945"/>
                  <a:pt x="2703304" y="932580"/>
                  <a:pt x="2701706" y="932580"/>
                </a:cubicBezTo>
                <a:lnTo>
                  <a:pt x="6024" y="932580"/>
                </a:lnTo>
                <a:cubicBezTo>
                  <a:pt x="2697" y="932580"/>
                  <a:pt x="0" y="929882"/>
                  <a:pt x="0" y="926555"/>
                </a:cubicBezTo>
                <a:lnTo>
                  <a:pt x="0" y="6024"/>
                </a:lnTo>
                <a:cubicBezTo>
                  <a:pt x="0" y="4427"/>
                  <a:pt x="635" y="2894"/>
                  <a:pt x="1764" y="1764"/>
                </a:cubicBezTo>
                <a:cubicBezTo>
                  <a:pt x="2894" y="635"/>
                  <a:pt x="4427" y="0"/>
                  <a:pt x="6024" y="0"/>
                </a:cubicBezTo>
                <a:close/>
              </a:path>
            </a:pathLst>
          </a:custGeom>
          <a:noFill/>
          <a:ln>
            <a:solidFill>
              <a:srgbClr val="FFFFFF"/>
            </a:solidFill>
          </a:ln>
        </p:spPr>
      </p:sp>
      <p:sp>
        <p:nvSpPr>
          <p:cNvPr id="6" name="AutoShape 6"/>
          <p:cNvSpPr/>
          <p:nvPr/>
        </p:nvSpPr>
        <p:spPr>
          <a:xfrm>
            <a:off x="11840335" y="-1406925"/>
            <a:ext cx="6447665" cy="11928634"/>
          </a:xfrm>
          <a:prstGeom prst="rect">
            <a:avLst/>
          </a:prstGeom>
          <a:solidFill>
            <a:srgbClr val="FFFFFF"/>
          </a:solidFill>
        </p:spPr>
      </p:sp>
      <p:pic>
        <p:nvPicPr>
          <p:cNvPr id="7" name="Picture 7"/>
          <p:cNvPicPr>
            <a:picLocks noChangeAspect="1"/>
          </p:cNvPicPr>
          <p:nvPr/>
        </p:nvPicPr>
        <p:blipFill>
          <a:blip r:embed="rId2"/>
          <a:srcRect/>
          <a:stretch>
            <a:fillRect/>
          </a:stretch>
        </p:blipFill>
        <p:spPr>
          <a:xfrm>
            <a:off x="13687358" y="427874"/>
            <a:ext cx="3571942" cy="1702254"/>
          </a:xfrm>
          <a:prstGeom prst="rect">
            <a:avLst/>
          </a:prstGeom>
        </p:spPr>
      </p:pic>
      <p:sp>
        <p:nvSpPr>
          <p:cNvPr id="8" name="AutoShape 8"/>
          <p:cNvSpPr/>
          <p:nvPr/>
        </p:nvSpPr>
        <p:spPr>
          <a:xfrm>
            <a:off x="292256" y="9391866"/>
            <a:ext cx="4004072" cy="0"/>
          </a:xfrm>
          <a:prstGeom prst="line">
            <a:avLst/>
          </a:prstGeom>
          <a:ln w="47625" cap="flat">
            <a:solidFill>
              <a:srgbClr val="FFFFFF"/>
            </a:solidFill>
            <a:prstDash val="solid"/>
            <a:headEnd type="none" w="sm" len="sm"/>
            <a:tailEnd type="none" w="sm" len="sm"/>
          </a:ln>
        </p:spPr>
      </p:sp>
      <p:sp>
        <p:nvSpPr>
          <p:cNvPr id="9" name="TextBox 9"/>
          <p:cNvSpPr txBox="1"/>
          <p:nvPr/>
        </p:nvSpPr>
        <p:spPr>
          <a:xfrm>
            <a:off x="830792" y="4274596"/>
            <a:ext cx="9849210" cy="3078480"/>
          </a:xfrm>
          <a:prstGeom prst="rect">
            <a:avLst/>
          </a:prstGeom>
        </p:spPr>
        <p:txBody>
          <a:bodyPr lIns="0" tIns="0" rIns="0" bIns="0" rtlCol="0" anchor="t">
            <a:spAutoFit/>
          </a:bodyPr>
          <a:lstStyle/>
          <a:p>
            <a:pPr algn="just">
              <a:lnSpc>
                <a:spcPts val="2730"/>
              </a:lnSpc>
            </a:pPr>
            <a:r>
              <a:rPr lang="es-SV" sz="2100" spc="-63" dirty="0" smtClean="0">
                <a:solidFill>
                  <a:srgbClr val="FFFFFF"/>
                </a:solidFill>
                <a:latin typeface="Montserrat"/>
              </a:rPr>
              <a:t>Con sede en Ginebra, Suiza, tiene como objetivo asegurar la efectiva participación de El Salvador en las negociaciones comerciales que se llevan a cabo en el Marco de la Organización Mundial del Comercio y la Organización Mundial de la Propiedad Intelectual, así como promover la adecuada aplicación y seguimiento con los entes nacionales correspondientes de los resultados derivados de los actuales y futuros acuerdos que surjan de las mencionadas organizaciones.</a:t>
            </a:r>
          </a:p>
          <a:p>
            <a:pPr algn="just">
              <a:lnSpc>
                <a:spcPts val="2730"/>
              </a:lnSpc>
            </a:pPr>
            <a:endParaRPr lang="es-SV" sz="2100" spc="-63" dirty="0" smtClean="0">
              <a:solidFill>
                <a:srgbClr val="FFFFFF"/>
              </a:solidFill>
              <a:latin typeface="Montserrat"/>
            </a:endParaRPr>
          </a:p>
          <a:p>
            <a:pPr algn="just">
              <a:lnSpc>
                <a:spcPts val="2730"/>
              </a:lnSpc>
            </a:pPr>
            <a:endParaRPr lang="es-SV" sz="2100" spc="-63" dirty="0">
              <a:solidFill>
                <a:srgbClr val="FFFFFF"/>
              </a:solidFill>
              <a:latin typeface="Montserrat"/>
            </a:endParaRPr>
          </a:p>
        </p:txBody>
      </p:sp>
      <p:grpSp>
        <p:nvGrpSpPr>
          <p:cNvPr id="10" name="Group 10"/>
          <p:cNvGrpSpPr/>
          <p:nvPr/>
        </p:nvGrpSpPr>
        <p:grpSpPr>
          <a:xfrm>
            <a:off x="1160799" y="7074715"/>
            <a:ext cx="9519204" cy="1011786"/>
            <a:chOff x="0" y="0"/>
            <a:chExt cx="12692272" cy="1349048"/>
          </a:xfrm>
        </p:grpSpPr>
        <p:grpSp>
          <p:nvGrpSpPr>
            <p:cNvPr id="11" name="Group 11"/>
            <p:cNvGrpSpPr/>
            <p:nvPr/>
          </p:nvGrpSpPr>
          <p:grpSpPr>
            <a:xfrm>
              <a:off x="0" y="0"/>
              <a:ext cx="12692272" cy="1349048"/>
              <a:chOff x="0" y="0"/>
              <a:chExt cx="2507115" cy="266479"/>
            </a:xfrm>
          </p:grpSpPr>
          <p:sp>
            <p:nvSpPr>
              <p:cNvPr id="12" name="Freeform 12"/>
              <p:cNvSpPr/>
              <p:nvPr/>
            </p:nvSpPr>
            <p:spPr>
              <a:xfrm>
                <a:off x="0" y="0"/>
                <a:ext cx="2507115" cy="266479"/>
              </a:xfrm>
              <a:custGeom>
                <a:avLst/>
                <a:gdLst/>
                <a:ahLst/>
                <a:cxnLst/>
                <a:rect l="l" t="t" r="r" b="b"/>
                <a:pathLst>
                  <a:path w="2507115" h="266479">
                    <a:moveTo>
                      <a:pt x="6506" y="0"/>
                    </a:moveTo>
                    <a:lnTo>
                      <a:pt x="2500609" y="0"/>
                    </a:lnTo>
                    <a:cubicBezTo>
                      <a:pt x="2502335" y="0"/>
                      <a:pt x="2503990" y="685"/>
                      <a:pt x="2505210" y="1906"/>
                    </a:cubicBezTo>
                    <a:cubicBezTo>
                      <a:pt x="2506430" y="3126"/>
                      <a:pt x="2507115" y="4781"/>
                      <a:pt x="2507115" y="6506"/>
                    </a:cubicBezTo>
                    <a:lnTo>
                      <a:pt x="2507115" y="259972"/>
                    </a:lnTo>
                    <a:cubicBezTo>
                      <a:pt x="2507115" y="261698"/>
                      <a:pt x="2506430" y="263353"/>
                      <a:pt x="2505210" y="264573"/>
                    </a:cubicBezTo>
                    <a:cubicBezTo>
                      <a:pt x="2503990" y="265793"/>
                      <a:pt x="2502335" y="266479"/>
                      <a:pt x="2500609" y="266479"/>
                    </a:cubicBezTo>
                    <a:lnTo>
                      <a:pt x="6506" y="266479"/>
                    </a:lnTo>
                    <a:cubicBezTo>
                      <a:pt x="4781" y="266479"/>
                      <a:pt x="3126" y="265793"/>
                      <a:pt x="1906" y="264573"/>
                    </a:cubicBezTo>
                    <a:cubicBezTo>
                      <a:pt x="685" y="263353"/>
                      <a:pt x="0" y="261698"/>
                      <a:pt x="0" y="259972"/>
                    </a:cubicBezTo>
                    <a:lnTo>
                      <a:pt x="0" y="6506"/>
                    </a:lnTo>
                    <a:cubicBezTo>
                      <a:pt x="0" y="4781"/>
                      <a:pt x="685" y="3126"/>
                      <a:pt x="1906" y="1906"/>
                    </a:cubicBezTo>
                    <a:cubicBezTo>
                      <a:pt x="3126" y="685"/>
                      <a:pt x="4781" y="0"/>
                      <a:pt x="6506" y="0"/>
                    </a:cubicBezTo>
                    <a:close/>
                  </a:path>
                </a:pathLst>
              </a:custGeom>
              <a:solidFill>
                <a:srgbClr val="FFFFFF"/>
              </a:solidFill>
            </p:spPr>
          </p:sp>
          <p:sp>
            <p:nvSpPr>
              <p:cNvPr id="13" name="TextBox 13"/>
              <p:cNvSpPr txBox="1"/>
              <p:nvPr/>
            </p:nvSpPr>
            <p:spPr>
              <a:xfrm>
                <a:off x="0" y="-19050"/>
                <a:ext cx="812800" cy="831850"/>
              </a:xfrm>
              <a:prstGeom prst="rect">
                <a:avLst/>
              </a:prstGeom>
            </p:spPr>
            <p:txBody>
              <a:bodyPr lIns="50800" tIns="50800" rIns="50800" bIns="50800" rtlCol="0" anchor="ctr"/>
              <a:lstStyle/>
              <a:p>
                <a:pPr algn="ctr">
                  <a:lnSpc>
                    <a:spcPts val="2600"/>
                  </a:lnSpc>
                </a:pPr>
                <a:endParaRPr dirty="0"/>
              </a:p>
            </p:txBody>
          </p:sp>
        </p:grpSp>
        <p:sp>
          <p:nvSpPr>
            <p:cNvPr id="14" name="TextBox 14"/>
            <p:cNvSpPr txBox="1"/>
            <p:nvPr/>
          </p:nvSpPr>
          <p:spPr>
            <a:xfrm>
              <a:off x="383601" y="155139"/>
              <a:ext cx="12093499" cy="1017270"/>
            </a:xfrm>
            <a:prstGeom prst="rect">
              <a:avLst/>
            </a:prstGeom>
          </p:spPr>
          <p:txBody>
            <a:bodyPr lIns="0" tIns="0" rIns="0" bIns="0" rtlCol="0" anchor="t">
              <a:spAutoFit/>
            </a:bodyPr>
            <a:lstStyle/>
            <a:p>
              <a:pPr>
                <a:lnSpc>
                  <a:spcPts val="3150"/>
                </a:lnSpc>
              </a:pPr>
              <a:r>
                <a:rPr lang="en-US" sz="2100" spc="21" dirty="0">
                  <a:solidFill>
                    <a:srgbClr val="20212A"/>
                  </a:solidFill>
                  <a:latin typeface="Montserrat Bold"/>
                </a:rPr>
                <a:t>REPRESENTANTE DEL MINISTERIO DE ECONOMÍA ANTE LA OMC Y OMPI: ANA PATRICIA BENEDETTI</a:t>
              </a:r>
            </a:p>
          </p:txBody>
        </p:sp>
      </p:grpSp>
      <p:pic>
        <p:nvPicPr>
          <p:cNvPr id="15" name="Picture 15"/>
          <p:cNvPicPr>
            <a:picLocks noChangeAspect="1"/>
          </p:cNvPicPr>
          <p:nvPr/>
        </p:nvPicPr>
        <p:blipFill>
          <a:blip r:embed="rId3"/>
          <a:srcRect l="2490" t="15014"/>
          <a:stretch>
            <a:fillRect/>
          </a:stretch>
        </p:blipFill>
        <p:spPr>
          <a:xfrm>
            <a:off x="11840335" y="4034374"/>
            <a:ext cx="6943210" cy="6051452"/>
          </a:xfrm>
          <a:prstGeom prst="rect">
            <a:avLst/>
          </a:prstGeom>
        </p:spPr>
      </p:pic>
      <p:sp>
        <p:nvSpPr>
          <p:cNvPr id="16" name="TextBox 16"/>
          <p:cNvSpPr txBox="1"/>
          <p:nvPr/>
        </p:nvSpPr>
        <p:spPr>
          <a:xfrm>
            <a:off x="507708" y="481335"/>
            <a:ext cx="10495378" cy="2757165"/>
          </a:xfrm>
          <a:prstGeom prst="rect">
            <a:avLst/>
          </a:prstGeom>
        </p:spPr>
        <p:txBody>
          <a:bodyPr wrap="square" lIns="0" tIns="0" rIns="0" bIns="0" rtlCol="0" anchor="t">
            <a:spAutoFit/>
          </a:bodyPr>
          <a:lstStyle/>
          <a:p>
            <a:pPr algn="ctr">
              <a:lnSpc>
                <a:spcPts val="4297"/>
              </a:lnSpc>
            </a:pPr>
            <a:r>
              <a:rPr lang="en-US" sz="3642" spc="291" dirty="0">
                <a:solidFill>
                  <a:srgbClr val="FFFFFF"/>
                </a:solidFill>
                <a:latin typeface="RoxboroughCF Bold"/>
              </a:rPr>
              <a:t>REPRESENTACIÓN PERMANENTE DEL MINEC ANTE LA ORGANIZACIÓN MUNDIAL DE COMERCIO (OMC) Y LA ORGANIZACIÓN MUNDIAL DE LA PROPIEDAD INTELECTUAL</a:t>
            </a:r>
          </a:p>
        </p:txBody>
      </p:sp>
      <p:sp>
        <p:nvSpPr>
          <p:cNvPr id="17" name="TextBox 17"/>
          <p:cNvSpPr txBox="1"/>
          <p:nvPr/>
        </p:nvSpPr>
        <p:spPr>
          <a:xfrm>
            <a:off x="1062875" y="9025789"/>
            <a:ext cx="2570134" cy="346249"/>
          </a:xfrm>
          <a:prstGeom prst="rect">
            <a:avLst/>
          </a:prstGeom>
        </p:spPr>
        <p:txBody>
          <a:bodyPr lIns="0" tIns="0" rIns="0" bIns="0" rtlCol="0" anchor="t">
            <a:spAutoFit/>
          </a:bodyPr>
          <a:lstStyle/>
          <a:p>
            <a:pPr marL="0" lvl="0" indent="0" algn="l">
              <a:lnSpc>
                <a:spcPts val="2730"/>
              </a:lnSpc>
              <a:spcBef>
                <a:spcPct val="0"/>
              </a:spcBef>
            </a:pPr>
            <a:r>
              <a:rPr lang="en-US" sz="2100" spc="-63" dirty="0">
                <a:solidFill>
                  <a:srgbClr val="FFFFFF"/>
                </a:solidFill>
                <a:latin typeface="Montserrat Semi-Bold"/>
              </a:rPr>
              <a:t>Femenino</a:t>
            </a:r>
          </a:p>
        </p:txBody>
      </p:sp>
      <p:sp>
        <p:nvSpPr>
          <p:cNvPr id="18" name="TextBox 18"/>
          <p:cNvSpPr txBox="1"/>
          <p:nvPr/>
        </p:nvSpPr>
        <p:spPr>
          <a:xfrm>
            <a:off x="3594909" y="8638951"/>
            <a:ext cx="400050" cy="320601"/>
          </a:xfrm>
          <a:prstGeom prst="rect">
            <a:avLst/>
          </a:prstGeom>
        </p:spPr>
        <p:txBody>
          <a:bodyPr lIns="0" tIns="0" rIns="0" bIns="0" rtlCol="0" anchor="t">
            <a:spAutoFit/>
          </a:bodyPr>
          <a:lstStyle/>
          <a:p>
            <a:pPr marL="0" lvl="0" indent="0">
              <a:lnSpc>
                <a:spcPts val="2520"/>
              </a:lnSpc>
              <a:spcBef>
                <a:spcPct val="0"/>
              </a:spcBef>
            </a:pPr>
            <a:r>
              <a:rPr lang="en-US" sz="2100" spc="-63" dirty="0">
                <a:solidFill>
                  <a:srgbClr val="FFFFFF"/>
                </a:solidFill>
                <a:latin typeface="Montserrat"/>
              </a:rPr>
              <a:t>0</a:t>
            </a:r>
          </a:p>
        </p:txBody>
      </p:sp>
      <p:sp>
        <p:nvSpPr>
          <p:cNvPr id="19" name="TextBox 19"/>
          <p:cNvSpPr txBox="1"/>
          <p:nvPr/>
        </p:nvSpPr>
        <p:spPr>
          <a:xfrm>
            <a:off x="1077925" y="8600851"/>
            <a:ext cx="2570134" cy="335280"/>
          </a:xfrm>
          <a:prstGeom prst="rect">
            <a:avLst/>
          </a:prstGeom>
        </p:spPr>
        <p:txBody>
          <a:bodyPr lIns="0" tIns="0" rIns="0" bIns="0" rtlCol="0" anchor="t">
            <a:spAutoFit/>
          </a:bodyPr>
          <a:lstStyle/>
          <a:p>
            <a:pPr marL="0" lvl="0" indent="0">
              <a:lnSpc>
                <a:spcPts val="2730"/>
              </a:lnSpc>
            </a:pPr>
            <a:r>
              <a:rPr lang="en-US" sz="2100" spc="-63" dirty="0">
                <a:solidFill>
                  <a:srgbClr val="FFFFFF"/>
                </a:solidFill>
                <a:latin typeface="Montserrat Semi-Bold"/>
              </a:rPr>
              <a:t>Masculino</a:t>
            </a:r>
          </a:p>
        </p:txBody>
      </p:sp>
      <p:sp>
        <p:nvSpPr>
          <p:cNvPr id="20" name="TextBox 20"/>
          <p:cNvSpPr txBox="1"/>
          <p:nvPr/>
        </p:nvSpPr>
        <p:spPr>
          <a:xfrm>
            <a:off x="3594909" y="9010426"/>
            <a:ext cx="428625" cy="314325"/>
          </a:xfrm>
          <a:prstGeom prst="rect">
            <a:avLst/>
          </a:prstGeom>
        </p:spPr>
        <p:txBody>
          <a:bodyPr lIns="0" tIns="0" rIns="0" bIns="0" rtlCol="0" anchor="t">
            <a:spAutoFit/>
          </a:bodyPr>
          <a:lstStyle/>
          <a:p>
            <a:pPr marL="0" lvl="0" indent="0">
              <a:lnSpc>
                <a:spcPts val="2520"/>
              </a:lnSpc>
              <a:spcBef>
                <a:spcPct val="0"/>
              </a:spcBef>
            </a:pPr>
            <a:r>
              <a:rPr lang="en-US" sz="2100" spc="-63" dirty="0">
                <a:solidFill>
                  <a:srgbClr val="FFFFFF"/>
                </a:solidFill>
                <a:latin typeface="Montserrat"/>
              </a:rPr>
              <a:t>2</a:t>
            </a:r>
          </a:p>
        </p:txBody>
      </p:sp>
      <p:sp>
        <p:nvSpPr>
          <p:cNvPr id="21" name="TextBox 21"/>
          <p:cNvSpPr txBox="1"/>
          <p:nvPr/>
        </p:nvSpPr>
        <p:spPr>
          <a:xfrm>
            <a:off x="8889748" y="9838856"/>
            <a:ext cx="6591155" cy="246970"/>
          </a:xfrm>
          <a:prstGeom prst="rect">
            <a:avLst/>
          </a:prstGeom>
        </p:spPr>
        <p:txBody>
          <a:bodyPr lIns="0" tIns="0" rIns="0" bIns="0" rtlCol="0" anchor="t">
            <a:spAutoFit/>
          </a:bodyPr>
          <a:lstStyle/>
          <a:p>
            <a:pPr marL="0" lvl="0" indent="0" algn="just">
              <a:lnSpc>
                <a:spcPts val="2019"/>
              </a:lnSpc>
            </a:pPr>
            <a:r>
              <a:rPr lang="en-US" sz="1553" spc="-46" dirty="0" err="1">
                <a:solidFill>
                  <a:srgbClr val="FFFFFF"/>
                </a:solidFill>
                <a:latin typeface="Montserrat Bold"/>
              </a:rPr>
              <a:t>Período</a:t>
            </a:r>
            <a:r>
              <a:rPr lang="en-US" sz="1553" spc="-46" dirty="0">
                <a:solidFill>
                  <a:srgbClr val="FFFFFF"/>
                </a:solidFill>
                <a:latin typeface="Montserrat Bold"/>
              </a:rPr>
              <a:t> </a:t>
            </a:r>
            <a:r>
              <a:rPr lang="en-US" sz="1553" spc="-46" dirty="0" smtClean="0">
                <a:solidFill>
                  <a:srgbClr val="FFFFFF"/>
                </a:solidFill>
                <a:latin typeface="Montserrat Bold"/>
              </a:rPr>
              <a:t>MAYO - JULIO 2022</a:t>
            </a:r>
            <a:endParaRPr lang="en-US" sz="1553" spc="-46" dirty="0">
              <a:solidFill>
                <a:srgbClr val="FFFFFF"/>
              </a:solidFill>
              <a:latin typeface="Montserrat Bold"/>
            </a:endParaRPr>
          </a:p>
        </p:txBody>
      </p:sp>
      <p:sp>
        <p:nvSpPr>
          <p:cNvPr id="22" name="TextBox 22"/>
          <p:cNvSpPr txBox="1"/>
          <p:nvPr/>
        </p:nvSpPr>
        <p:spPr>
          <a:xfrm>
            <a:off x="830792" y="9482303"/>
            <a:ext cx="4141473" cy="346249"/>
          </a:xfrm>
          <a:prstGeom prst="rect">
            <a:avLst/>
          </a:prstGeom>
        </p:spPr>
        <p:txBody>
          <a:bodyPr lIns="0" tIns="0" rIns="0" bIns="0" rtlCol="0" anchor="t">
            <a:spAutoFit/>
          </a:bodyPr>
          <a:lstStyle/>
          <a:p>
            <a:pPr marL="0" lvl="0" indent="0">
              <a:lnSpc>
                <a:spcPts val="2730"/>
              </a:lnSpc>
            </a:pPr>
            <a:r>
              <a:rPr lang="en-US" sz="2100" spc="-63" dirty="0">
                <a:solidFill>
                  <a:srgbClr val="FFFFFF"/>
                </a:solidFill>
                <a:latin typeface="Montserrat Semi-Bold"/>
              </a:rPr>
              <a:t>Total </a:t>
            </a:r>
            <a:r>
              <a:rPr lang="en-US" sz="2100" spc="-63" dirty="0" err="1">
                <a:solidFill>
                  <a:srgbClr val="FFFFFF"/>
                </a:solidFill>
                <a:latin typeface="Montserrat Semi-Bold"/>
              </a:rPr>
              <a:t>Empleados</a:t>
            </a:r>
            <a:r>
              <a:rPr lang="en-US" sz="2100" spc="-63" dirty="0">
                <a:solidFill>
                  <a:srgbClr val="FFFFFF"/>
                </a:solidFill>
                <a:latin typeface="Montserrat Semi-Bold"/>
              </a:rPr>
              <a:t>         </a:t>
            </a:r>
            <a:r>
              <a:rPr lang="en-US" sz="2100" spc="-63" dirty="0" smtClean="0">
                <a:solidFill>
                  <a:srgbClr val="FFFFFF"/>
                </a:solidFill>
                <a:latin typeface="Montserrat Semi-Bold"/>
              </a:rPr>
              <a:t>2</a:t>
            </a:r>
            <a:endParaRPr lang="en-US" sz="2100" spc="-63" dirty="0">
              <a:solidFill>
                <a:srgbClr val="FFFFFF"/>
              </a:solidFill>
              <a:latin typeface="Montserrat Semi-Bo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108474" y="-1641634"/>
            <a:ext cx="7397240" cy="11928634"/>
          </a:xfrm>
          <a:prstGeom prst="rect">
            <a:avLst/>
          </a:prstGeom>
          <a:solidFill>
            <a:srgbClr val="313944"/>
          </a:solidFill>
        </p:spPr>
      </p:sp>
      <p:sp>
        <p:nvSpPr>
          <p:cNvPr id="3" name="AutoShape 3"/>
          <p:cNvSpPr/>
          <p:nvPr/>
        </p:nvSpPr>
        <p:spPr>
          <a:xfrm>
            <a:off x="3239491" y="1114054"/>
            <a:ext cx="4940938" cy="0"/>
          </a:xfrm>
          <a:prstGeom prst="line">
            <a:avLst/>
          </a:prstGeom>
          <a:ln w="47625" cap="flat">
            <a:solidFill>
              <a:srgbClr val="313944"/>
            </a:solidFill>
            <a:prstDash val="solid"/>
            <a:headEnd type="none" w="sm" len="sm"/>
            <a:tailEnd type="none" w="sm" len="sm"/>
          </a:ln>
        </p:spPr>
      </p:sp>
      <p:grpSp>
        <p:nvGrpSpPr>
          <p:cNvPr id="4" name="Group 4"/>
          <p:cNvGrpSpPr/>
          <p:nvPr/>
        </p:nvGrpSpPr>
        <p:grpSpPr>
          <a:xfrm>
            <a:off x="1028700" y="1685628"/>
            <a:ext cx="9626540" cy="5053082"/>
            <a:chOff x="0" y="0"/>
            <a:chExt cx="2535385" cy="1330853"/>
          </a:xfrm>
        </p:grpSpPr>
        <p:sp>
          <p:nvSpPr>
            <p:cNvPr id="5" name="Freeform 5"/>
            <p:cNvSpPr/>
            <p:nvPr/>
          </p:nvSpPr>
          <p:spPr>
            <a:xfrm>
              <a:off x="0" y="0"/>
              <a:ext cx="2535385" cy="1330853"/>
            </a:xfrm>
            <a:custGeom>
              <a:avLst/>
              <a:gdLst/>
              <a:ahLst/>
              <a:cxnLst/>
              <a:rect l="l" t="t" r="r" b="b"/>
              <a:pathLst>
                <a:path w="2535385" h="1330853">
                  <a:moveTo>
                    <a:pt x="6434" y="0"/>
                  </a:moveTo>
                  <a:lnTo>
                    <a:pt x="2528951" y="0"/>
                  </a:lnTo>
                  <a:cubicBezTo>
                    <a:pt x="2530658" y="0"/>
                    <a:pt x="2532294" y="678"/>
                    <a:pt x="2533501" y="1884"/>
                  </a:cubicBezTo>
                  <a:cubicBezTo>
                    <a:pt x="2534707" y="3091"/>
                    <a:pt x="2535385" y="4727"/>
                    <a:pt x="2535385" y="6434"/>
                  </a:cubicBezTo>
                  <a:lnTo>
                    <a:pt x="2535385" y="1324419"/>
                  </a:lnTo>
                  <a:cubicBezTo>
                    <a:pt x="2535385" y="1327972"/>
                    <a:pt x="2532505" y="1330853"/>
                    <a:pt x="2528951" y="1330853"/>
                  </a:cubicBezTo>
                  <a:lnTo>
                    <a:pt x="6434" y="1330853"/>
                  </a:lnTo>
                  <a:cubicBezTo>
                    <a:pt x="4727" y="1330853"/>
                    <a:pt x="3091" y="1330175"/>
                    <a:pt x="1884" y="1328968"/>
                  </a:cubicBezTo>
                  <a:cubicBezTo>
                    <a:pt x="678" y="1327762"/>
                    <a:pt x="0" y="1326125"/>
                    <a:pt x="0" y="1324419"/>
                  </a:cubicBezTo>
                  <a:lnTo>
                    <a:pt x="0" y="6434"/>
                  </a:lnTo>
                  <a:cubicBezTo>
                    <a:pt x="0" y="2881"/>
                    <a:pt x="2881" y="0"/>
                    <a:pt x="6434" y="0"/>
                  </a:cubicBezTo>
                  <a:close/>
                </a:path>
              </a:pathLst>
            </a:custGeom>
            <a:solidFill>
              <a:srgbClr val="FFFFFF"/>
            </a:solidFill>
            <a:ln>
              <a:solidFill>
                <a:srgbClr val="000000"/>
              </a:solidFill>
            </a:ln>
          </p:spPr>
        </p:sp>
        <p:sp>
          <p:nvSpPr>
            <p:cNvPr id="6" name="TextBox 6"/>
            <p:cNvSpPr txBox="1"/>
            <p:nvPr/>
          </p:nvSpPr>
          <p:spPr>
            <a:xfrm>
              <a:off x="0" y="-19050"/>
              <a:ext cx="812800" cy="831850"/>
            </a:xfrm>
            <a:prstGeom prst="rect">
              <a:avLst/>
            </a:prstGeom>
          </p:spPr>
          <p:txBody>
            <a:bodyPr lIns="50800" tIns="50800" rIns="50800" bIns="50800" rtlCol="0" anchor="ctr"/>
            <a:lstStyle/>
            <a:p>
              <a:pPr algn="ctr">
                <a:lnSpc>
                  <a:spcPts val="2600"/>
                </a:lnSpc>
              </a:pPr>
              <a:endParaRPr dirty="0"/>
            </a:p>
          </p:txBody>
        </p:sp>
      </p:grpSp>
      <p:sp>
        <p:nvSpPr>
          <p:cNvPr id="7" name="AutoShape 7"/>
          <p:cNvSpPr/>
          <p:nvPr/>
        </p:nvSpPr>
        <p:spPr>
          <a:xfrm>
            <a:off x="292256" y="8974988"/>
            <a:ext cx="4004072" cy="0"/>
          </a:xfrm>
          <a:prstGeom prst="line">
            <a:avLst/>
          </a:prstGeom>
          <a:ln w="47625" cap="flat">
            <a:solidFill>
              <a:srgbClr val="727880"/>
            </a:solidFill>
            <a:prstDash val="solid"/>
            <a:headEnd type="none" w="sm" len="sm"/>
            <a:tailEnd type="none" w="sm" len="sm"/>
          </a:ln>
        </p:spPr>
      </p:sp>
      <p:grpSp>
        <p:nvGrpSpPr>
          <p:cNvPr id="8" name="Group 8"/>
          <p:cNvGrpSpPr/>
          <p:nvPr/>
        </p:nvGrpSpPr>
        <p:grpSpPr>
          <a:xfrm>
            <a:off x="1367520" y="6433910"/>
            <a:ext cx="9078668" cy="690566"/>
            <a:chOff x="0" y="0"/>
            <a:chExt cx="2391090" cy="181877"/>
          </a:xfrm>
        </p:grpSpPr>
        <p:sp>
          <p:nvSpPr>
            <p:cNvPr id="9" name="Freeform 9"/>
            <p:cNvSpPr/>
            <p:nvPr/>
          </p:nvSpPr>
          <p:spPr>
            <a:xfrm>
              <a:off x="0" y="0"/>
              <a:ext cx="2391090" cy="181877"/>
            </a:xfrm>
            <a:custGeom>
              <a:avLst/>
              <a:gdLst/>
              <a:ahLst/>
              <a:cxnLst/>
              <a:rect l="l" t="t" r="r" b="b"/>
              <a:pathLst>
                <a:path w="2391090" h="181877">
                  <a:moveTo>
                    <a:pt x="6822" y="0"/>
                  </a:moveTo>
                  <a:lnTo>
                    <a:pt x="2384267" y="0"/>
                  </a:lnTo>
                  <a:cubicBezTo>
                    <a:pt x="2388035" y="0"/>
                    <a:pt x="2391090" y="3054"/>
                    <a:pt x="2391090" y="6822"/>
                  </a:cubicBezTo>
                  <a:lnTo>
                    <a:pt x="2391090" y="175055"/>
                  </a:lnTo>
                  <a:cubicBezTo>
                    <a:pt x="2391090" y="176865"/>
                    <a:pt x="2390371" y="178600"/>
                    <a:pt x="2389091" y="179879"/>
                  </a:cubicBezTo>
                  <a:cubicBezTo>
                    <a:pt x="2387812" y="181159"/>
                    <a:pt x="2386077" y="181877"/>
                    <a:pt x="2384267" y="181877"/>
                  </a:cubicBezTo>
                  <a:lnTo>
                    <a:pt x="6822" y="181877"/>
                  </a:lnTo>
                  <a:cubicBezTo>
                    <a:pt x="3054" y="181877"/>
                    <a:pt x="0" y="178823"/>
                    <a:pt x="0" y="175055"/>
                  </a:cubicBezTo>
                  <a:lnTo>
                    <a:pt x="0" y="6822"/>
                  </a:lnTo>
                  <a:cubicBezTo>
                    <a:pt x="0" y="5013"/>
                    <a:pt x="719" y="3278"/>
                    <a:pt x="1998" y="1998"/>
                  </a:cubicBezTo>
                  <a:cubicBezTo>
                    <a:pt x="3278" y="719"/>
                    <a:pt x="5013" y="0"/>
                    <a:pt x="6822" y="0"/>
                  </a:cubicBezTo>
                  <a:close/>
                </a:path>
              </a:pathLst>
            </a:custGeom>
            <a:solidFill>
              <a:srgbClr val="313944"/>
            </a:solidFill>
          </p:spPr>
        </p:sp>
        <p:sp>
          <p:nvSpPr>
            <p:cNvPr id="10" name="TextBox 10"/>
            <p:cNvSpPr txBox="1"/>
            <p:nvPr/>
          </p:nvSpPr>
          <p:spPr>
            <a:xfrm>
              <a:off x="0" y="-19050"/>
              <a:ext cx="812800" cy="831850"/>
            </a:xfrm>
            <a:prstGeom prst="rect">
              <a:avLst/>
            </a:prstGeom>
          </p:spPr>
          <p:txBody>
            <a:bodyPr lIns="50800" tIns="50800" rIns="50800" bIns="50800" rtlCol="0" anchor="ctr"/>
            <a:lstStyle/>
            <a:p>
              <a:pPr algn="ctr">
                <a:lnSpc>
                  <a:spcPts val="2600"/>
                </a:lnSpc>
              </a:pPr>
              <a:endParaRPr dirty="0"/>
            </a:p>
          </p:txBody>
        </p:sp>
      </p:grpSp>
      <p:pic>
        <p:nvPicPr>
          <p:cNvPr id="11" name="Picture 11"/>
          <p:cNvPicPr>
            <a:picLocks noChangeAspect="1"/>
          </p:cNvPicPr>
          <p:nvPr/>
        </p:nvPicPr>
        <p:blipFill>
          <a:blip r:embed="rId3"/>
          <a:srcRect/>
          <a:stretch>
            <a:fillRect/>
          </a:stretch>
        </p:blipFill>
        <p:spPr>
          <a:xfrm>
            <a:off x="13275062" y="523777"/>
            <a:ext cx="3436845" cy="1639271"/>
          </a:xfrm>
          <a:prstGeom prst="rect">
            <a:avLst/>
          </a:prstGeom>
        </p:spPr>
      </p:pic>
      <p:pic>
        <p:nvPicPr>
          <p:cNvPr id="12" name="Picture 12"/>
          <p:cNvPicPr>
            <a:picLocks noChangeAspect="1"/>
          </p:cNvPicPr>
          <p:nvPr/>
        </p:nvPicPr>
        <p:blipFill>
          <a:blip r:embed="rId4"/>
          <a:srcRect l="3486" r="3486"/>
          <a:stretch>
            <a:fillRect/>
          </a:stretch>
        </p:blipFill>
        <p:spPr>
          <a:xfrm>
            <a:off x="11108474" y="2702388"/>
            <a:ext cx="7343359" cy="7584612"/>
          </a:xfrm>
          <a:prstGeom prst="rect">
            <a:avLst/>
          </a:prstGeom>
        </p:spPr>
      </p:pic>
      <p:sp>
        <p:nvSpPr>
          <p:cNvPr id="13" name="TextBox 13"/>
          <p:cNvSpPr txBox="1"/>
          <p:nvPr/>
        </p:nvSpPr>
        <p:spPr>
          <a:xfrm>
            <a:off x="-516189" y="514252"/>
            <a:ext cx="12452298" cy="551433"/>
          </a:xfrm>
          <a:prstGeom prst="rect">
            <a:avLst/>
          </a:prstGeom>
        </p:spPr>
        <p:txBody>
          <a:bodyPr lIns="0" tIns="0" rIns="0" bIns="0" rtlCol="0" anchor="t">
            <a:spAutoFit/>
          </a:bodyPr>
          <a:lstStyle/>
          <a:p>
            <a:pPr algn="ctr">
              <a:lnSpc>
                <a:spcPts val="4297"/>
              </a:lnSpc>
            </a:pPr>
            <a:r>
              <a:rPr lang="en-US" sz="3642" spc="291" dirty="0" smtClean="0">
                <a:solidFill>
                  <a:srgbClr val="313944"/>
                </a:solidFill>
                <a:latin typeface="RoxboroughCF"/>
              </a:rPr>
              <a:t>DIRECCIÓN DE INVERSIONES</a:t>
            </a:r>
            <a:endParaRPr lang="en-US" sz="3642" spc="291" dirty="0">
              <a:solidFill>
                <a:srgbClr val="313944"/>
              </a:solidFill>
              <a:latin typeface="RoxboroughCF"/>
            </a:endParaRPr>
          </a:p>
        </p:txBody>
      </p:sp>
      <p:sp>
        <p:nvSpPr>
          <p:cNvPr id="14" name="TextBox 14"/>
          <p:cNvSpPr txBox="1"/>
          <p:nvPr/>
        </p:nvSpPr>
        <p:spPr>
          <a:xfrm>
            <a:off x="1307163" y="1853853"/>
            <a:ext cx="9208437" cy="4372992"/>
          </a:xfrm>
          <a:prstGeom prst="rect">
            <a:avLst/>
          </a:prstGeom>
        </p:spPr>
        <p:txBody>
          <a:bodyPr lIns="0" tIns="0" rIns="0" bIns="0" rtlCol="0" anchor="t">
            <a:spAutoFit/>
          </a:bodyPr>
          <a:lstStyle/>
          <a:p>
            <a:pPr algn="just">
              <a:lnSpc>
                <a:spcPts val="3149"/>
              </a:lnSpc>
            </a:pPr>
            <a:r>
              <a:rPr lang="es-SV" sz="2099" spc="20" dirty="0" smtClean="0">
                <a:solidFill>
                  <a:srgbClr val="20212A"/>
                </a:solidFill>
                <a:latin typeface="Montserrat"/>
              </a:rPr>
              <a:t>Tiene por objetivo apoyar al sector empresarial para incrementar la producción de bienes y servicios, el mejoramiento de su productividad y competitividad en el mercado nacional e internacional, facilitando el desarrollo de exportaciones y las inversiones generadoras de empleo, bajo un esquema transparente de acción que impida la existencia de barreras discrecionales a los agentes económicos.</a:t>
            </a:r>
          </a:p>
          <a:p>
            <a:pPr algn="just">
              <a:lnSpc>
                <a:spcPts val="3149"/>
              </a:lnSpc>
            </a:pPr>
            <a:r>
              <a:rPr lang="es-SV" sz="2099" spc="20" dirty="0" smtClean="0">
                <a:solidFill>
                  <a:srgbClr val="20212A"/>
                </a:solidFill>
                <a:latin typeface="Montserrat"/>
              </a:rPr>
              <a:t>Está integrada por un(a) Director(a), quien depende jerárquicamente del Despacho Ministerial, tres Sub-Directores(as), y el </a:t>
            </a:r>
            <a:r>
              <a:rPr lang="es-SV" sz="2099" spc="20" dirty="0">
                <a:solidFill>
                  <a:srgbClr val="20212A"/>
                </a:solidFill>
                <a:latin typeface="Montserrat"/>
              </a:rPr>
              <a:t>personal técnico y administrativo necesario para su buen funcionamiento.</a:t>
            </a:r>
          </a:p>
        </p:txBody>
      </p:sp>
      <p:sp>
        <p:nvSpPr>
          <p:cNvPr id="15" name="TextBox 15"/>
          <p:cNvSpPr txBox="1"/>
          <p:nvPr/>
        </p:nvSpPr>
        <p:spPr>
          <a:xfrm>
            <a:off x="1062875" y="8608911"/>
            <a:ext cx="2570134" cy="346249"/>
          </a:xfrm>
          <a:prstGeom prst="rect">
            <a:avLst/>
          </a:prstGeom>
        </p:spPr>
        <p:txBody>
          <a:bodyPr lIns="0" tIns="0" rIns="0" bIns="0" rtlCol="0" anchor="t">
            <a:spAutoFit/>
          </a:bodyPr>
          <a:lstStyle/>
          <a:p>
            <a:pPr marL="0" lvl="0" indent="0" algn="l">
              <a:lnSpc>
                <a:spcPts val="2730"/>
              </a:lnSpc>
              <a:spcBef>
                <a:spcPct val="0"/>
              </a:spcBef>
            </a:pPr>
            <a:r>
              <a:rPr lang="en-US" sz="2100" spc="-63" dirty="0">
                <a:solidFill>
                  <a:srgbClr val="4D5A67"/>
                </a:solidFill>
                <a:latin typeface="Montserrat Semi-Bold"/>
              </a:rPr>
              <a:t>Femenino</a:t>
            </a:r>
          </a:p>
        </p:txBody>
      </p:sp>
      <p:sp>
        <p:nvSpPr>
          <p:cNvPr id="16" name="TextBox 16"/>
          <p:cNvSpPr txBox="1"/>
          <p:nvPr/>
        </p:nvSpPr>
        <p:spPr>
          <a:xfrm>
            <a:off x="3633009" y="8200801"/>
            <a:ext cx="400050" cy="314325"/>
          </a:xfrm>
          <a:prstGeom prst="rect">
            <a:avLst/>
          </a:prstGeom>
        </p:spPr>
        <p:txBody>
          <a:bodyPr lIns="0" tIns="0" rIns="0" bIns="0" rtlCol="0" anchor="t">
            <a:spAutoFit/>
          </a:bodyPr>
          <a:lstStyle/>
          <a:p>
            <a:pPr marL="0" lvl="0" indent="0">
              <a:lnSpc>
                <a:spcPts val="2520"/>
              </a:lnSpc>
              <a:spcBef>
                <a:spcPct val="0"/>
              </a:spcBef>
            </a:pPr>
            <a:r>
              <a:rPr lang="en-US" sz="2100" spc="-63" dirty="0">
                <a:solidFill>
                  <a:srgbClr val="4D5A67"/>
                </a:solidFill>
                <a:latin typeface="Montserrat"/>
              </a:rPr>
              <a:t>9</a:t>
            </a:r>
          </a:p>
        </p:txBody>
      </p:sp>
      <p:sp>
        <p:nvSpPr>
          <p:cNvPr id="17" name="TextBox 17"/>
          <p:cNvSpPr txBox="1"/>
          <p:nvPr/>
        </p:nvSpPr>
        <p:spPr>
          <a:xfrm>
            <a:off x="1077925" y="8183973"/>
            <a:ext cx="2570134" cy="335280"/>
          </a:xfrm>
          <a:prstGeom prst="rect">
            <a:avLst/>
          </a:prstGeom>
        </p:spPr>
        <p:txBody>
          <a:bodyPr lIns="0" tIns="0" rIns="0" bIns="0" rtlCol="0" anchor="t">
            <a:spAutoFit/>
          </a:bodyPr>
          <a:lstStyle/>
          <a:p>
            <a:pPr marL="0" lvl="0" indent="0">
              <a:lnSpc>
                <a:spcPts val="2730"/>
              </a:lnSpc>
            </a:pPr>
            <a:r>
              <a:rPr lang="en-US" sz="2100" spc="-63" dirty="0">
                <a:solidFill>
                  <a:srgbClr val="4D5A67"/>
                </a:solidFill>
                <a:latin typeface="Montserrat Semi-Bold"/>
              </a:rPr>
              <a:t>Masculino</a:t>
            </a:r>
          </a:p>
        </p:txBody>
      </p:sp>
      <p:sp>
        <p:nvSpPr>
          <p:cNvPr id="18" name="TextBox 18"/>
          <p:cNvSpPr txBox="1"/>
          <p:nvPr/>
        </p:nvSpPr>
        <p:spPr>
          <a:xfrm>
            <a:off x="3633009" y="8572276"/>
            <a:ext cx="428625" cy="320601"/>
          </a:xfrm>
          <a:prstGeom prst="rect">
            <a:avLst/>
          </a:prstGeom>
        </p:spPr>
        <p:txBody>
          <a:bodyPr lIns="0" tIns="0" rIns="0" bIns="0" rtlCol="0" anchor="t">
            <a:spAutoFit/>
          </a:bodyPr>
          <a:lstStyle/>
          <a:p>
            <a:pPr marL="0" lvl="0" indent="0">
              <a:lnSpc>
                <a:spcPts val="2520"/>
              </a:lnSpc>
              <a:spcBef>
                <a:spcPct val="0"/>
              </a:spcBef>
            </a:pPr>
            <a:r>
              <a:rPr lang="en-US" sz="2100" spc="-63" dirty="0" smtClean="0">
                <a:solidFill>
                  <a:srgbClr val="4D5A67"/>
                </a:solidFill>
                <a:latin typeface="Montserrat"/>
              </a:rPr>
              <a:t>11</a:t>
            </a:r>
            <a:endParaRPr lang="en-US" sz="2100" spc="-63" dirty="0">
              <a:solidFill>
                <a:srgbClr val="4D5A67"/>
              </a:solidFill>
              <a:latin typeface="Montserrat"/>
            </a:endParaRPr>
          </a:p>
        </p:txBody>
      </p:sp>
      <p:sp>
        <p:nvSpPr>
          <p:cNvPr id="19" name="TextBox 19"/>
          <p:cNvSpPr txBox="1"/>
          <p:nvPr/>
        </p:nvSpPr>
        <p:spPr>
          <a:xfrm>
            <a:off x="8270914" y="9838856"/>
            <a:ext cx="6591155" cy="246970"/>
          </a:xfrm>
          <a:prstGeom prst="rect">
            <a:avLst/>
          </a:prstGeom>
        </p:spPr>
        <p:txBody>
          <a:bodyPr lIns="0" tIns="0" rIns="0" bIns="0" rtlCol="0" anchor="t">
            <a:spAutoFit/>
          </a:bodyPr>
          <a:lstStyle/>
          <a:p>
            <a:pPr marL="0" lvl="0" indent="0" algn="just">
              <a:lnSpc>
                <a:spcPts val="2019"/>
              </a:lnSpc>
            </a:pPr>
            <a:r>
              <a:rPr lang="en-US" sz="1553" spc="-46" dirty="0" err="1">
                <a:solidFill>
                  <a:srgbClr val="4D5A67"/>
                </a:solidFill>
                <a:latin typeface="Montserrat Bold"/>
              </a:rPr>
              <a:t>Período</a:t>
            </a:r>
            <a:r>
              <a:rPr lang="en-US" sz="1553" spc="-46" dirty="0">
                <a:solidFill>
                  <a:srgbClr val="4D5A67"/>
                </a:solidFill>
                <a:latin typeface="Montserrat Bold"/>
              </a:rPr>
              <a:t> </a:t>
            </a:r>
            <a:r>
              <a:rPr lang="en-US" sz="1553" spc="-46" dirty="0" smtClean="0">
                <a:solidFill>
                  <a:srgbClr val="4D5A67"/>
                </a:solidFill>
                <a:latin typeface="Montserrat Bold"/>
              </a:rPr>
              <a:t>MAYO - JULIO 2022</a:t>
            </a:r>
            <a:endParaRPr lang="en-US" sz="1553" spc="-46" dirty="0">
              <a:solidFill>
                <a:srgbClr val="4D5A67"/>
              </a:solidFill>
              <a:latin typeface="Montserrat Bold"/>
            </a:endParaRPr>
          </a:p>
        </p:txBody>
      </p:sp>
      <p:sp>
        <p:nvSpPr>
          <p:cNvPr id="20" name="TextBox 20"/>
          <p:cNvSpPr txBox="1"/>
          <p:nvPr/>
        </p:nvSpPr>
        <p:spPr>
          <a:xfrm>
            <a:off x="830792" y="9065426"/>
            <a:ext cx="4141473" cy="346249"/>
          </a:xfrm>
          <a:prstGeom prst="rect">
            <a:avLst/>
          </a:prstGeom>
        </p:spPr>
        <p:txBody>
          <a:bodyPr lIns="0" tIns="0" rIns="0" bIns="0" rtlCol="0" anchor="t">
            <a:spAutoFit/>
          </a:bodyPr>
          <a:lstStyle/>
          <a:p>
            <a:pPr marL="0" lvl="0" indent="0">
              <a:lnSpc>
                <a:spcPts val="2730"/>
              </a:lnSpc>
            </a:pPr>
            <a:r>
              <a:rPr lang="en-US" sz="2100" spc="-63" dirty="0">
                <a:solidFill>
                  <a:srgbClr val="4D5A67"/>
                </a:solidFill>
                <a:latin typeface="Montserrat Semi-Bold"/>
              </a:rPr>
              <a:t>Total </a:t>
            </a:r>
            <a:r>
              <a:rPr lang="en-US" sz="2100" spc="-63" dirty="0" err="1">
                <a:solidFill>
                  <a:srgbClr val="4D5A67"/>
                </a:solidFill>
                <a:latin typeface="Montserrat Semi-Bold"/>
              </a:rPr>
              <a:t>Empleados</a:t>
            </a:r>
            <a:r>
              <a:rPr lang="en-US" sz="2100" spc="-63" dirty="0">
                <a:solidFill>
                  <a:srgbClr val="4D5A67"/>
                </a:solidFill>
                <a:latin typeface="Montserrat Semi-Bold"/>
              </a:rPr>
              <a:t>         </a:t>
            </a:r>
            <a:r>
              <a:rPr lang="en-US" sz="2100" spc="-63" dirty="0" smtClean="0">
                <a:solidFill>
                  <a:srgbClr val="4D5A67"/>
                </a:solidFill>
                <a:latin typeface="Montserrat Semi-Bold"/>
              </a:rPr>
              <a:t>20</a:t>
            </a:r>
            <a:endParaRPr lang="en-US" sz="2100" spc="-63" dirty="0">
              <a:solidFill>
                <a:srgbClr val="4D5A67"/>
              </a:solidFill>
              <a:latin typeface="Montserrat Semi-Bold"/>
            </a:endParaRPr>
          </a:p>
        </p:txBody>
      </p:sp>
      <p:sp>
        <p:nvSpPr>
          <p:cNvPr id="21" name="TextBox 21"/>
          <p:cNvSpPr txBox="1"/>
          <p:nvPr/>
        </p:nvSpPr>
        <p:spPr>
          <a:xfrm>
            <a:off x="1681420" y="6566789"/>
            <a:ext cx="8764768" cy="377190"/>
          </a:xfrm>
          <a:prstGeom prst="rect">
            <a:avLst/>
          </a:prstGeom>
        </p:spPr>
        <p:txBody>
          <a:bodyPr lIns="0" tIns="0" rIns="0" bIns="0" rtlCol="0" anchor="t">
            <a:spAutoFit/>
          </a:bodyPr>
          <a:lstStyle/>
          <a:p>
            <a:pPr>
              <a:lnSpc>
                <a:spcPts val="3150"/>
              </a:lnSpc>
            </a:pPr>
            <a:r>
              <a:rPr lang="en-US" sz="2100" spc="21" dirty="0" smtClean="0">
                <a:solidFill>
                  <a:srgbClr val="FFFFFF"/>
                </a:solidFill>
                <a:latin typeface="Montserrat Bold"/>
              </a:rPr>
              <a:t>DIRECTOR/A:</a:t>
            </a:r>
            <a:endParaRPr lang="en-US" sz="2100" spc="21" dirty="0">
              <a:solidFill>
                <a:srgbClr val="FFFFFF"/>
              </a:solidFill>
              <a:latin typeface="Montserrat Bo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80061" y="-1374934"/>
            <a:ext cx="13137265" cy="11928634"/>
          </a:xfrm>
          <a:prstGeom prst="rect">
            <a:avLst/>
          </a:prstGeom>
          <a:solidFill>
            <a:srgbClr val="313944"/>
          </a:solidFill>
        </p:spPr>
      </p:sp>
      <p:sp>
        <p:nvSpPr>
          <p:cNvPr id="3" name="AutoShape 3"/>
          <p:cNvSpPr/>
          <p:nvPr/>
        </p:nvSpPr>
        <p:spPr>
          <a:xfrm>
            <a:off x="3952066" y="1266521"/>
            <a:ext cx="4940938" cy="0"/>
          </a:xfrm>
          <a:prstGeom prst="line">
            <a:avLst/>
          </a:prstGeom>
          <a:ln w="47625" cap="flat">
            <a:solidFill>
              <a:srgbClr val="FFFFFF"/>
            </a:solidFill>
            <a:prstDash val="solid"/>
            <a:headEnd type="none" w="sm" len="sm"/>
            <a:tailEnd type="none" w="sm" len="sm"/>
          </a:ln>
        </p:spPr>
      </p:sp>
      <p:sp>
        <p:nvSpPr>
          <p:cNvPr id="4" name="AutoShape 4"/>
          <p:cNvSpPr/>
          <p:nvPr/>
        </p:nvSpPr>
        <p:spPr>
          <a:xfrm>
            <a:off x="292256" y="9511938"/>
            <a:ext cx="4004072" cy="0"/>
          </a:xfrm>
          <a:prstGeom prst="line">
            <a:avLst/>
          </a:prstGeom>
          <a:ln w="47625" cap="flat">
            <a:solidFill>
              <a:srgbClr val="FFFFFF"/>
            </a:solidFill>
            <a:prstDash val="solid"/>
            <a:headEnd type="none" w="sm" len="sm"/>
            <a:tailEnd type="none" w="sm" len="sm"/>
          </a:ln>
        </p:spPr>
      </p:sp>
      <p:sp>
        <p:nvSpPr>
          <p:cNvPr id="5" name="TextBox 5"/>
          <p:cNvSpPr txBox="1"/>
          <p:nvPr/>
        </p:nvSpPr>
        <p:spPr>
          <a:xfrm>
            <a:off x="754592" y="93134"/>
            <a:ext cx="11624663" cy="1102866"/>
          </a:xfrm>
          <a:prstGeom prst="rect">
            <a:avLst/>
          </a:prstGeom>
        </p:spPr>
        <p:txBody>
          <a:bodyPr lIns="0" tIns="0" rIns="0" bIns="0" rtlCol="0" anchor="t">
            <a:spAutoFit/>
          </a:bodyPr>
          <a:lstStyle/>
          <a:p>
            <a:pPr algn="ctr">
              <a:lnSpc>
                <a:spcPts val="4297"/>
              </a:lnSpc>
            </a:pPr>
            <a:r>
              <a:rPr lang="en-US" sz="3642" spc="291" dirty="0">
                <a:solidFill>
                  <a:srgbClr val="FFFFFF"/>
                </a:solidFill>
                <a:latin typeface="RoxboroughCF"/>
              </a:rPr>
              <a:t>DIRECCIÓN </a:t>
            </a:r>
            <a:r>
              <a:rPr lang="en-US" sz="3642" spc="291" dirty="0" smtClean="0">
                <a:solidFill>
                  <a:srgbClr val="FFFFFF"/>
                </a:solidFill>
                <a:latin typeface="RoxboroughCF"/>
              </a:rPr>
              <a:t>DE </a:t>
            </a:r>
            <a:r>
              <a:rPr lang="en-US" sz="3642" spc="291" dirty="0">
                <a:solidFill>
                  <a:srgbClr val="FFFFFF"/>
                </a:solidFill>
                <a:latin typeface="RoxboroughCF"/>
              </a:rPr>
              <a:t>INNOVACIÓN </a:t>
            </a:r>
          </a:p>
          <a:p>
            <a:pPr algn="ctr">
              <a:lnSpc>
                <a:spcPts val="4297"/>
              </a:lnSpc>
            </a:pPr>
            <a:r>
              <a:rPr lang="en-US" sz="3642" spc="291" dirty="0">
                <a:solidFill>
                  <a:srgbClr val="FFFFFF"/>
                </a:solidFill>
                <a:latin typeface="RoxboroughCF"/>
              </a:rPr>
              <a:t>Y </a:t>
            </a:r>
            <a:r>
              <a:rPr lang="en-US" sz="3642" spc="291" dirty="0" smtClean="0">
                <a:solidFill>
                  <a:srgbClr val="FFFFFF"/>
                </a:solidFill>
                <a:latin typeface="RoxboroughCF"/>
              </a:rPr>
              <a:t>COMPETITIVIDAD</a:t>
            </a:r>
            <a:endParaRPr lang="en-US" sz="3642" spc="291" dirty="0">
              <a:solidFill>
                <a:srgbClr val="FFFFFF"/>
              </a:solidFill>
              <a:latin typeface="RoxboroughCF"/>
            </a:endParaRPr>
          </a:p>
        </p:txBody>
      </p:sp>
      <p:sp>
        <p:nvSpPr>
          <p:cNvPr id="7" name="Freeform 7"/>
          <p:cNvSpPr/>
          <p:nvPr/>
        </p:nvSpPr>
        <p:spPr>
          <a:xfrm>
            <a:off x="457200" y="1562101"/>
            <a:ext cx="11835315" cy="4267200"/>
          </a:xfrm>
          <a:custGeom>
            <a:avLst/>
            <a:gdLst/>
            <a:ahLst/>
            <a:cxnLst/>
            <a:rect l="l" t="t" r="r" b="b"/>
            <a:pathLst>
              <a:path w="3117120" h="1656532">
                <a:moveTo>
                  <a:pt x="5233" y="0"/>
                </a:moveTo>
                <a:lnTo>
                  <a:pt x="3111887" y="0"/>
                </a:lnTo>
                <a:cubicBezTo>
                  <a:pt x="3114777" y="0"/>
                  <a:pt x="3117120" y="2343"/>
                  <a:pt x="3117120" y="5233"/>
                </a:cubicBezTo>
                <a:lnTo>
                  <a:pt x="3117120" y="1651299"/>
                </a:lnTo>
                <a:cubicBezTo>
                  <a:pt x="3117120" y="1654189"/>
                  <a:pt x="3114777" y="1656532"/>
                  <a:pt x="3111887" y="1656532"/>
                </a:cubicBezTo>
                <a:lnTo>
                  <a:pt x="5233" y="1656532"/>
                </a:lnTo>
                <a:cubicBezTo>
                  <a:pt x="2343" y="1656532"/>
                  <a:pt x="0" y="1654189"/>
                  <a:pt x="0" y="1651299"/>
                </a:cubicBezTo>
                <a:lnTo>
                  <a:pt x="0" y="5233"/>
                </a:lnTo>
                <a:cubicBezTo>
                  <a:pt x="0" y="2343"/>
                  <a:pt x="2343" y="0"/>
                  <a:pt x="5233" y="0"/>
                </a:cubicBezTo>
                <a:close/>
              </a:path>
            </a:pathLst>
          </a:custGeom>
          <a:noFill/>
          <a:ln>
            <a:solidFill>
              <a:srgbClr val="FFFFFF"/>
            </a:solidFill>
          </a:ln>
        </p:spPr>
      </p:sp>
      <p:grpSp>
        <p:nvGrpSpPr>
          <p:cNvPr id="9" name="Group 9"/>
          <p:cNvGrpSpPr/>
          <p:nvPr/>
        </p:nvGrpSpPr>
        <p:grpSpPr>
          <a:xfrm>
            <a:off x="2504757" y="5523433"/>
            <a:ext cx="7835555" cy="611736"/>
            <a:chOff x="0" y="0"/>
            <a:chExt cx="10447407" cy="815648"/>
          </a:xfrm>
        </p:grpSpPr>
        <p:grpSp>
          <p:nvGrpSpPr>
            <p:cNvPr id="10" name="Group 10"/>
            <p:cNvGrpSpPr/>
            <p:nvPr/>
          </p:nvGrpSpPr>
          <p:grpSpPr>
            <a:xfrm>
              <a:off x="0" y="0"/>
              <a:ext cx="10447407" cy="815648"/>
              <a:chOff x="0" y="0"/>
              <a:chExt cx="2063685" cy="161116"/>
            </a:xfrm>
          </p:grpSpPr>
          <p:sp>
            <p:nvSpPr>
              <p:cNvPr id="11" name="Freeform 11"/>
              <p:cNvSpPr/>
              <p:nvPr/>
            </p:nvSpPr>
            <p:spPr>
              <a:xfrm>
                <a:off x="0" y="0"/>
                <a:ext cx="2063685" cy="161116"/>
              </a:xfrm>
              <a:custGeom>
                <a:avLst/>
                <a:gdLst/>
                <a:ahLst/>
                <a:cxnLst/>
                <a:rect l="l" t="t" r="r" b="b"/>
                <a:pathLst>
                  <a:path w="2063685" h="161116">
                    <a:moveTo>
                      <a:pt x="7904" y="0"/>
                    </a:moveTo>
                    <a:lnTo>
                      <a:pt x="2055781" y="0"/>
                    </a:lnTo>
                    <a:cubicBezTo>
                      <a:pt x="2060146" y="0"/>
                      <a:pt x="2063685" y="3539"/>
                      <a:pt x="2063685" y="7904"/>
                    </a:cubicBezTo>
                    <a:lnTo>
                      <a:pt x="2063685" y="153211"/>
                    </a:lnTo>
                    <a:cubicBezTo>
                      <a:pt x="2063685" y="157577"/>
                      <a:pt x="2060146" y="161116"/>
                      <a:pt x="2055781" y="161116"/>
                    </a:cubicBezTo>
                    <a:lnTo>
                      <a:pt x="7904" y="161116"/>
                    </a:lnTo>
                    <a:cubicBezTo>
                      <a:pt x="3539" y="161116"/>
                      <a:pt x="0" y="157577"/>
                      <a:pt x="0" y="153211"/>
                    </a:cubicBezTo>
                    <a:lnTo>
                      <a:pt x="0" y="7904"/>
                    </a:lnTo>
                    <a:cubicBezTo>
                      <a:pt x="0" y="3539"/>
                      <a:pt x="3539" y="0"/>
                      <a:pt x="7904" y="0"/>
                    </a:cubicBezTo>
                    <a:close/>
                  </a:path>
                </a:pathLst>
              </a:custGeom>
              <a:solidFill>
                <a:srgbClr val="FFFFFF"/>
              </a:solidFill>
            </p:spPr>
          </p:sp>
          <p:sp>
            <p:nvSpPr>
              <p:cNvPr id="12" name="TextBox 12"/>
              <p:cNvSpPr txBox="1"/>
              <p:nvPr/>
            </p:nvSpPr>
            <p:spPr>
              <a:xfrm>
                <a:off x="0" y="-19050"/>
                <a:ext cx="812800" cy="831850"/>
              </a:xfrm>
              <a:prstGeom prst="rect">
                <a:avLst/>
              </a:prstGeom>
            </p:spPr>
            <p:txBody>
              <a:bodyPr lIns="50800" tIns="50800" rIns="50800" bIns="50800" rtlCol="0" anchor="ctr"/>
              <a:lstStyle/>
              <a:p>
                <a:pPr algn="ctr">
                  <a:lnSpc>
                    <a:spcPts val="2600"/>
                  </a:lnSpc>
                </a:pPr>
                <a:endParaRPr dirty="0"/>
              </a:p>
            </p:txBody>
          </p:sp>
        </p:grpSp>
        <p:sp>
          <p:nvSpPr>
            <p:cNvPr id="13" name="TextBox 13"/>
            <p:cNvSpPr txBox="1"/>
            <p:nvPr/>
          </p:nvSpPr>
          <p:spPr>
            <a:xfrm>
              <a:off x="447847" y="137314"/>
              <a:ext cx="9954539" cy="483870"/>
            </a:xfrm>
            <a:prstGeom prst="rect">
              <a:avLst/>
            </a:prstGeom>
          </p:spPr>
          <p:txBody>
            <a:bodyPr lIns="0" tIns="0" rIns="0" bIns="0" rtlCol="0" anchor="t">
              <a:spAutoFit/>
            </a:bodyPr>
            <a:lstStyle/>
            <a:p>
              <a:pPr>
                <a:lnSpc>
                  <a:spcPts val="3150"/>
                </a:lnSpc>
              </a:pPr>
              <a:r>
                <a:rPr lang="en-US" sz="2100" spc="21" dirty="0">
                  <a:solidFill>
                    <a:srgbClr val="303744"/>
                  </a:solidFill>
                  <a:latin typeface="Montserrat"/>
                </a:rPr>
                <a:t>DIRECTORA: ANDREA ABIGAIL PÉREZ DE NOVOA</a:t>
              </a:r>
            </a:p>
          </p:txBody>
        </p:sp>
      </p:grpSp>
      <p:pic>
        <p:nvPicPr>
          <p:cNvPr id="14" name="Picture 14"/>
          <p:cNvPicPr>
            <a:picLocks noChangeAspect="1"/>
          </p:cNvPicPr>
          <p:nvPr/>
        </p:nvPicPr>
        <p:blipFill>
          <a:blip r:embed="rId3"/>
          <a:srcRect/>
          <a:stretch>
            <a:fillRect/>
          </a:stretch>
        </p:blipFill>
        <p:spPr>
          <a:xfrm>
            <a:off x="13454793" y="122157"/>
            <a:ext cx="3804507" cy="1813086"/>
          </a:xfrm>
          <a:prstGeom prst="rect">
            <a:avLst/>
          </a:prstGeom>
        </p:spPr>
      </p:pic>
      <p:sp>
        <p:nvSpPr>
          <p:cNvPr id="16" name="TextBox 16"/>
          <p:cNvSpPr txBox="1"/>
          <p:nvPr/>
        </p:nvSpPr>
        <p:spPr>
          <a:xfrm>
            <a:off x="698459" y="1963450"/>
            <a:ext cx="11352796" cy="2782813"/>
          </a:xfrm>
          <a:prstGeom prst="rect">
            <a:avLst/>
          </a:prstGeom>
        </p:spPr>
        <p:txBody>
          <a:bodyPr lIns="0" tIns="0" rIns="0" bIns="0" rtlCol="0" anchor="t">
            <a:spAutoFit/>
          </a:bodyPr>
          <a:lstStyle/>
          <a:p>
            <a:pPr algn="just">
              <a:lnSpc>
                <a:spcPts val="3149"/>
              </a:lnSpc>
            </a:pPr>
            <a:r>
              <a:rPr lang="es-SV" sz="2099" spc="20" dirty="0" smtClean="0">
                <a:solidFill>
                  <a:srgbClr val="FFFFFF"/>
                </a:solidFill>
                <a:latin typeface="Montserrat"/>
              </a:rPr>
              <a:t>Tiene como objetivo impulsar y propiciar la innovación y mejora de la competitividad empresarial, a través del fomento de cadenas de valor, la transformación digital, el fortalecimiento de capacidades y competencias empresariales y del talento humano, para generar mayor crecimiento económico y empleo; mediante el diseño, coordinación, implementación y monitoreo de políticas públicas, estrategias, planes, programas y proyectos impulsadas en el marco de la normativa vigente y aplicable al desarrollo productivo del país. </a:t>
            </a:r>
            <a:endParaRPr lang="es-SV" sz="2099" spc="20" dirty="0">
              <a:solidFill>
                <a:srgbClr val="FFFFFF"/>
              </a:solidFill>
              <a:latin typeface="Montserrat"/>
            </a:endParaRPr>
          </a:p>
        </p:txBody>
      </p:sp>
      <p:sp>
        <p:nvSpPr>
          <p:cNvPr id="17" name="TextBox 17"/>
          <p:cNvSpPr txBox="1"/>
          <p:nvPr/>
        </p:nvSpPr>
        <p:spPr>
          <a:xfrm>
            <a:off x="8270914" y="9838856"/>
            <a:ext cx="6591155" cy="246970"/>
          </a:xfrm>
          <a:prstGeom prst="rect">
            <a:avLst/>
          </a:prstGeom>
        </p:spPr>
        <p:txBody>
          <a:bodyPr lIns="0" tIns="0" rIns="0" bIns="0" rtlCol="0" anchor="t">
            <a:spAutoFit/>
          </a:bodyPr>
          <a:lstStyle/>
          <a:p>
            <a:pPr marL="0" lvl="0" indent="0" algn="just">
              <a:lnSpc>
                <a:spcPts val="2019"/>
              </a:lnSpc>
            </a:pPr>
            <a:r>
              <a:rPr lang="en-US" sz="1553" spc="-46" dirty="0" err="1">
                <a:solidFill>
                  <a:srgbClr val="FFFFFF"/>
                </a:solidFill>
                <a:latin typeface="Montserrat Bold"/>
              </a:rPr>
              <a:t>Período</a:t>
            </a:r>
            <a:r>
              <a:rPr lang="en-US" sz="1553" spc="-46" dirty="0">
                <a:solidFill>
                  <a:srgbClr val="FFFFFF"/>
                </a:solidFill>
                <a:latin typeface="Montserrat Bold"/>
              </a:rPr>
              <a:t> </a:t>
            </a:r>
            <a:r>
              <a:rPr lang="en-US" sz="1553" spc="-46" dirty="0" smtClean="0">
                <a:solidFill>
                  <a:srgbClr val="FFFFFF"/>
                </a:solidFill>
                <a:latin typeface="Montserrat Bold"/>
              </a:rPr>
              <a:t>MAYO - JULIO 2022</a:t>
            </a:r>
            <a:endParaRPr lang="en-US" sz="1553" spc="-46" dirty="0">
              <a:solidFill>
                <a:srgbClr val="FFFFFF"/>
              </a:solidFill>
              <a:latin typeface="Montserrat Bold"/>
            </a:endParaRPr>
          </a:p>
        </p:txBody>
      </p:sp>
      <p:sp>
        <p:nvSpPr>
          <p:cNvPr id="18" name="TextBox 18"/>
          <p:cNvSpPr txBox="1"/>
          <p:nvPr/>
        </p:nvSpPr>
        <p:spPr>
          <a:xfrm>
            <a:off x="1062875" y="9145861"/>
            <a:ext cx="2570134" cy="346249"/>
          </a:xfrm>
          <a:prstGeom prst="rect">
            <a:avLst/>
          </a:prstGeom>
        </p:spPr>
        <p:txBody>
          <a:bodyPr lIns="0" tIns="0" rIns="0" bIns="0" rtlCol="0" anchor="t">
            <a:spAutoFit/>
          </a:bodyPr>
          <a:lstStyle/>
          <a:p>
            <a:pPr marL="0" lvl="0" indent="0" algn="l">
              <a:lnSpc>
                <a:spcPts val="2730"/>
              </a:lnSpc>
              <a:spcBef>
                <a:spcPct val="0"/>
              </a:spcBef>
            </a:pPr>
            <a:r>
              <a:rPr lang="en-US" sz="2100" spc="-63" dirty="0">
                <a:solidFill>
                  <a:srgbClr val="FFFFFF"/>
                </a:solidFill>
                <a:latin typeface="Montserrat Semi-Bold"/>
              </a:rPr>
              <a:t>Femenino</a:t>
            </a:r>
          </a:p>
        </p:txBody>
      </p:sp>
      <p:sp>
        <p:nvSpPr>
          <p:cNvPr id="19" name="TextBox 19"/>
          <p:cNvSpPr txBox="1"/>
          <p:nvPr/>
        </p:nvSpPr>
        <p:spPr>
          <a:xfrm>
            <a:off x="3633009" y="8737751"/>
            <a:ext cx="400050" cy="320601"/>
          </a:xfrm>
          <a:prstGeom prst="rect">
            <a:avLst/>
          </a:prstGeom>
        </p:spPr>
        <p:txBody>
          <a:bodyPr lIns="0" tIns="0" rIns="0" bIns="0" rtlCol="0" anchor="t">
            <a:spAutoFit/>
          </a:bodyPr>
          <a:lstStyle/>
          <a:p>
            <a:pPr marL="0" lvl="0" indent="0">
              <a:lnSpc>
                <a:spcPts val="2520"/>
              </a:lnSpc>
              <a:spcBef>
                <a:spcPct val="0"/>
              </a:spcBef>
            </a:pPr>
            <a:r>
              <a:rPr lang="en-US" sz="2100" spc="-63" dirty="0" smtClean="0">
                <a:solidFill>
                  <a:srgbClr val="FFFFFF"/>
                </a:solidFill>
                <a:latin typeface="Montserrat"/>
              </a:rPr>
              <a:t>32</a:t>
            </a:r>
            <a:endParaRPr lang="en-US" sz="2100" spc="-63" dirty="0">
              <a:solidFill>
                <a:srgbClr val="FFFFFF"/>
              </a:solidFill>
              <a:latin typeface="Montserrat"/>
            </a:endParaRPr>
          </a:p>
        </p:txBody>
      </p:sp>
      <p:sp>
        <p:nvSpPr>
          <p:cNvPr id="20" name="TextBox 20"/>
          <p:cNvSpPr txBox="1"/>
          <p:nvPr/>
        </p:nvSpPr>
        <p:spPr>
          <a:xfrm>
            <a:off x="1077925" y="8720923"/>
            <a:ext cx="2570134" cy="335280"/>
          </a:xfrm>
          <a:prstGeom prst="rect">
            <a:avLst/>
          </a:prstGeom>
        </p:spPr>
        <p:txBody>
          <a:bodyPr lIns="0" tIns="0" rIns="0" bIns="0" rtlCol="0" anchor="t">
            <a:spAutoFit/>
          </a:bodyPr>
          <a:lstStyle/>
          <a:p>
            <a:pPr marL="0" lvl="0" indent="0">
              <a:lnSpc>
                <a:spcPts val="2730"/>
              </a:lnSpc>
            </a:pPr>
            <a:r>
              <a:rPr lang="en-US" sz="2100" spc="-63" dirty="0">
                <a:solidFill>
                  <a:srgbClr val="FFFFFF"/>
                </a:solidFill>
                <a:latin typeface="Montserrat Semi-Bold"/>
              </a:rPr>
              <a:t>Masculino</a:t>
            </a:r>
          </a:p>
        </p:txBody>
      </p:sp>
      <p:sp>
        <p:nvSpPr>
          <p:cNvPr id="21" name="TextBox 21"/>
          <p:cNvSpPr txBox="1"/>
          <p:nvPr/>
        </p:nvSpPr>
        <p:spPr>
          <a:xfrm>
            <a:off x="3633009" y="9109226"/>
            <a:ext cx="428625" cy="320601"/>
          </a:xfrm>
          <a:prstGeom prst="rect">
            <a:avLst/>
          </a:prstGeom>
        </p:spPr>
        <p:txBody>
          <a:bodyPr lIns="0" tIns="0" rIns="0" bIns="0" rtlCol="0" anchor="t">
            <a:spAutoFit/>
          </a:bodyPr>
          <a:lstStyle/>
          <a:p>
            <a:pPr marL="0" lvl="0" indent="0">
              <a:lnSpc>
                <a:spcPts val="2520"/>
              </a:lnSpc>
              <a:spcBef>
                <a:spcPct val="0"/>
              </a:spcBef>
            </a:pPr>
            <a:r>
              <a:rPr lang="en-US" sz="2100" spc="-63" dirty="0" smtClean="0">
                <a:solidFill>
                  <a:srgbClr val="FFFFFF"/>
                </a:solidFill>
                <a:latin typeface="Montserrat"/>
              </a:rPr>
              <a:t>33</a:t>
            </a:r>
            <a:endParaRPr lang="en-US" sz="2100" spc="-63" dirty="0">
              <a:solidFill>
                <a:srgbClr val="FFFFFF"/>
              </a:solidFill>
              <a:latin typeface="Montserrat"/>
            </a:endParaRPr>
          </a:p>
        </p:txBody>
      </p:sp>
      <p:sp>
        <p:nvSpPr>
          <p:cNvPr id="22" name="TextBox 22"/>
          <p:cNvSpPr txBox="1"/>
          <p:nvPr/>
        </p:nvSpPr>
        <p:spPr>
          <a:xfrm>
            <a:off x="830792" y="9602376"/>
            <a:ext cx="4141473" cy="346249"/>
          </a:xfrm>
          <a:prstGeom prst="rect">
            <a:avLst/>
          </a:prstGeom>
        </p:spPr>
        <p:txBody>
          <a:bodyPr lIns="0" tIns="0" rIns="0" bIns="0" rtlCol="0" anchor="t">
            <a:spAutoFit/>
          </a:bodyPr>
          <a:lstStyle/>
          <a:p>
            <a:pPr marL="0" lvl="0" indent="0">
              <a:lnSpc>
                <a:spcPts val="2730"/>
              </a:lnSpc>
            </a:pPr>
            <a:r>
              <a:rPr lang="en-US" sz="2100" spc="-63" dirty="0">
                <a:solidFill>
                  <a:srgbClr val="FFFFFF"/>
                </a:solidFill>
                <a:latin typeface="Montserrat Semi-Bold"/>
              </a:rPr>
              <a:t>Total </a:t>
            </a:r>
            <a:r>
              <a:rPr lang="en-US" sz="2100" spc="-63" dirty="0" err="1">
                <a:solidFill>
                  <a:srgbClr val="FFFFFF"/>
                </a:solidFill>
                <a:latin typeface="Montserrat Semi-Bold"/>
              </a:rPr>
              <a:t>Empleados</a:t>
            </a:r>
            <a:r>
              <a:rPr lang="en-US" sz="2100" spc="-63" dirty="0">
                <a:solidFill>
                  <a:srgbClr val="FFFFFF"/>
                </a:solidFill>
                <a:latin typeface="Montserrat Semi-Bold"/>
              </a:rPr>
              <a:t>         </a:t>
            </a:r>
            <a:r>
              <a:rPr lang="en-US" sz="2100" spc="-63" dirty="0" smtClean="0">
                <a:solidFill>
                  <a:srgbClr val="FFFFFF"/>
                </a:solidFill>
                <a:latin typeface="Montserrat Semi-Bold"/>
              </a:rPr>
              <a:t>65</a:t>
            </a:r>
            <a:endParaRPr lang="en-US" sz="2100" spc="-63" dirty="0">
              <a:solidFill>
                <a:srgbClr val="FFFFFF"/>
              </a:solidFill>
              <a:latin typeface="Montserrat Semi-Bold"/>
            </a:endParaRPr>
          </a:p>
        </p:txBody>
      </p:sp>
      <p:pic>
        <p:nvPicPr>
          <p:cNvPr id="23" name="Picture 15"/>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10765"/>
          <a:stretch/>
        </p:blipFill>
        <p:spPr>
          <a:xfrm>
            <a:off x="12764537" y="3509962"/>
            <a:ext cx="6285463" cy="7043738"/>
          </a:xfrm>
          <a:prstGeom prst="rect">
            <a:avLst/>
          </a:prstGeom>
        </p:spPr>
      </p:pic>
    </p:spTree>
    <p:extLst>
      <p:ext uri="{BB962C8B-B14F-4D97-AF65-F5344CB8AC3E}">
        <p14:creationId xmlns:p14="http://schemas.microsoft.com/office/powerpoint/2010/main" val="103762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13943"/>
        </a:solidFill>
        <a:effectLst/>
      </p:bgPr>
    </p:bg>
    <p:spTree>
      <p:nvGrpSpPr>
        <p:cNvPr id="1" name=""/>
        <p:cNvGrpSpPr/>
        <p:nvPr/>
      </p:nvGrpSpPr>
      <p:grpSpPr>
        <a:xfrm>
          <a:off x="0" y="0"/>
          <a:ext cx="0" cy="0"/>
          <a:chOff x="0" y="0"/>
          <a:chExt cx="0" cy="0"/>
        </a:xfrm>
      </p:grpSpPr>
      <p:sp>
        <p:nvSpPr>
          <p:cNvPr id="2" name="AutoShape 2"/>
          <p:cNvSpPr/>
          <p:nvPr/>
        </p:nvSpPr>
        <p:spPr>
          <a:xfrm>
            <a:off x="3399171" y="1498076"/>
            <a:ext cx="5042459" cy="0"/>
          </a:xfrm>
          <a:prstGeom prst="line">
            <a:avLst/>
          </a:prstGeom>
          <a:ln w="47625" cap="flat">
            <a:solidFill>
              <a:srgbClr val="FFFFFF"/>
            </a:solidFill>
            <a:prstDash val="solid"/>
            <a:headEnd type="none" w="sm" len="sm"/>
            <a:tailEnd type="none" w="sm" len="sm"/>
          </a:ln>
        </p:spPr>
      </p:sp>
      <p:grpSp>
        <p:nvGrpSpPr>
          <p:cNvPr id="3" name="Group 3"/>
          <p:cNvGrpSpPr/>
          <p:nvPr/>
        </p:nvGrpSpPr>
        <p:grpSpPr>
          <a:xfrm>
            <a:off x="616339" y="2570256"/>
            <a:ext cx="10280913" cy="4819852"/>
            <a:chOff x="0" y="0"/>
            <a:chExt cx="2707730" cy="1269426"/>
          </a:xfrm>
          <a:noFill/>
        </p:grpSpPr>
        <p:sp>
          <p:nvSpPr>
            <p:cNvPr id="4" name="Freeform 4"/>
            <p:cNvSpPr/>
            <p:nvPr/>
          </p:nvSpPr>
          <p:spPr>
            <a:xfrm>
              <a:off x="0" y="0"/>
              <a:ext cx="2707730" cy="1269426"/>
            </a:xfrm>
            <a:custGeom>
              <a:avLst/>
              <a:gdLst/>
              <a:ahLst/>
              <a:cxnLst/>
              <a:rect l="l" t="t" r="r" b="b"/>
              <a:pathLst>
                <a:path w="2707730" h="1269426">
                  <a:moveTo>
                    <a:pt x="6024" y="0"/>
                  </a:moveTo>
                  <a:lnTo>
                    <a:pt x="2701706" y="0"/>
                  </a:lnTo>
                  <a:cubicBezTo>
                    <a:pt x="2705033" y="0"/>
                    <a:pt x="2707730" y="2697"/>
                    <a:pt x="2707730" y="6024"/>
                  </a:cubicBezTo>
                  <a:lnTo>
                    <a:pt x="2707730" y="1263402"/>
                  </a:lnTo>
                  <a:cubicBezTo>
                    <a:pt x="2707730" y="1265000"/>
                    <a:pt x="2707096" y="1266532"/>
                    <a:pt x="2705966" y="1267662"/>
                  </a:cubicBezTo>
                  <a:cubicBezTo>
                    <a:pt x="2704836" y="1268791"/>
                    <a:pt x="2703304" y="1269426"/>
                    <a:pt x="2701706" y="1269426"/>
                  </a:cubicBezTo>
                  <a:lnTo>
                    <a:pt x="6024" y="1269426"/>
                  </a:lnTo>
                  <a:cubicBezTo>
                    <a:pt x="2697" y="1269426"/>
                    <a:pt x="0" y="1266729"/>
                    <a:pt x="0" y="1263402"/>
                  </a:cubicBezTo>
                  <a:lnTo>
                    <a:pt x="0" y="6024"/>
                  </a:lnTo>
                  <a:cubicBezTo>
                    <a:pt x="0" y="4427"/>
                    <a:pt x="635" y="2894"/>
                    <a:pt x="1764" y="1764"/>
                  </a:cubicBezTo>
                  <a:cubicBezTo>
                    <a:pt x="2894" y="635"/>
                    <a:pt x="4427" y="0"/>
                    <a:pt x="6024" y="0"/>
                  </a:cubicBezTo>
                  <a:close/>
                </a:path>
              </a:pathLst>
            </a:custGeom>
            <a:grpFill/>
            <a:ln>
              <a:solidFill>
                <a:srgbClr val="FFFFFF"/>
              </a:solidFill>
            </a:ln>
          </p:spPr>
        </p:sp>
        <p:sp>
          <p:nvSpPr>
            <p:cNvPr id="5" name="TextBox 5"/>
            <p:cNvSpPr txBox="1"/>
            <p:nvPr/>
          </p:nvSpPr>
          <p:spPr>
            <a:xfrm>
              <a:off x="0" y="-19050"/>
              <a:ext cx="812800" cy="831850"/>
            </a:xfrm>
            <a:prstGeom prst="rect">
              <a:avLst/>
            </a:prstGeom>
            <a:grpFill/>
            <a:ln>
              <a:noFill/>
            </a:ln>
          </p:spPr>
          <p:txBody>
            <a:bodyPr lIns="50800" tIns="50800" rIns="50800" bIns="50800" rtlCol="0" anchor="ctr"/>
            <a:lstStyle/>
            <a:p>
              <a:pPr algn="ctr">
                <a:lnSpc>
                  <a:spcPts val="2600"/>
                </a:lnSpc>
              </a:pPr>
              <a:endParaRPr dirty="0"/>
            </a:p>
          </p:txBody>
        </p:sp>
      </p:grpSp>
      <p:sp>
        <p:nvSpPr>
          <p:cNvPr id="6" name="AutoShape 6"/>
          <p:cNvSpPr/>
          <p:nvPr/>
        </p:nvSpPr>
        <p:spPr>
          <a:xfrm>
            <a:off x="11840335" y="-1406925"/>
            <a:ext cx="6447665" cy="11928634"/>
          </a:xfrm>
          <a:prstGeom prst="rect">
            <a:avLst/>
          </a:prstGeom>
          <a:solidFill>
            <a:srgbClr val="FFFFFF"/>
          </a:solidFill>
        </p:spPr>
      </p:sp>
      <p:pic>
        <p:nvPicPr>
          <p:cNvPr id="7" name="Picture 7"/>
          <p:cNvPicPr>
            <a:picLocks noChangeAspect="1"/>
          </p:cNvPicPr>
          <p:nvPr/>
        </p:nvPicPr>
        <p:blipFill>
          <a:blip r:embed="rId2"/>
          <a:srcRect/>
          <a:stretch>
            <a:fillRect/>
          </a:stretch>
        </p:blipFill>
        <p:spPr>
          <a:xfrm>
            <a:off x="13687358" y="427874"/>
            <a:ext cx="3571942" cy="1702254"/>
          </a:xfrm>
          <a:prstGeom prst="rect">
            <a:avLst/>
          </a:prstGeom>
        </p:spPr>
      </p:pic>
      <p:sp>
        <p:nvSpPr>
          <p:cNvPr id="8" name="AutoShape 8"/>
          <p:cNvSpPr/>
          <p:nvPr/>
        </p:nvSpPr>
        <p:spPr>
          <a:xfrm>
            <a:off x="292256" y="9391866"/>
            <a:ext cx="4004072" cy="0"/>
          </a:xfrm>
          <a:prstGeom prst="line">
            <a:avLst/>
          </a:prstGeom>
          <a:ln w="47625" cap="flat">
            <a:solidFill>
              <a:srgbClr val="FFFFFF"/>
            </a:solidFill>
            <a:prstDash val="solid"/>
            <a:headEnd type="none" w="sm" len="sm"/>
            <a:tailEnd type="none" w="sm" len="sm"/>
          </a:ln>
        </p:spPr>
      </p:sp>
      <p:grpSp>
        <p:nvGrpSpPr>
          <p:cNvPr id="9" name="Group 9"/>
          <p:cNvGrpSpPr/>
          <p:nvPr/>
        </p:nvGrpSpPr>
        <p:grpSpPr>
          <a:xfrm>
            <a:off x="1608917" y="7065190"/>
            <a:ext cx="8295757" cy="649836"/>
            <a:chOff x="0" y="0"/>
            <a:chExt cx="2184891" cy="171150"/>
          </a:xfrm>
        </p:grpSpPr>
        <p:sp>
          <p:nvSpPr>
            <p:cNvPr id="10" name="Freeform 10"/>
            <p:cNvSpPr/>
            <p:nvPr/>
          </p:nvSpPr>
          <p:spPr>
            <a:xfrm>
              <a:off x="0" y="0"/>
              <a:ext cx="2184891" cy="171150"/>
            </a:xfrm>
            <a:custGeom>
              <a:avLst/>
              <a:gdLst/>
              <a:ahLst/>
              <a:cxnLst/>
              <a:rect l="l" t="t" r="r" b="b"/>
              <a:pathLst>
                <a:path w="2184891" h="171150">
                  <a:moveTo>
                    <a:pt x="7466" y="0"/>
                  </a:moveTo>
                  <a:lnTo>
                    <a:pt x="2177425" y="0"/>
                  </a:lnTo>
                  <a:cubicBezTo>
                    <a:pt x="2181548" y="0"/>
                    <a:pt x="2184891" y="3343"/>
                    <a:pt x="2184891" y="7466"/>
                  </a:cubicBezTo>
                  <a:lnTo>
                    <a:pt x="2184891" y="163684"/>
                  </a:lnTo>
                  <a:cubicBezTo>
                    <a:pt x="2184891" y="165664"/>
                    <a:pt x="2184104" y="167563"/>
                    <a:pt x="2182704" y="168964"/>
                  </a:cubicBezTo>
                  <a:cubicBezTo>
                    <a:pt x="2181304" y="170364"/>
                    <a:pt x="2179405" y="171150"/>
                    <a:pt x="2177425" y="171150"/>
                  </a:cubicBezTo>
                  <a:lnTo>
                    <a:pt x="7466" y="171150"/>
                  </a:lnTo>
                  <a:cubicBezTo>
                    <a:pt x="3343" y="171150"/>
                    <a:pt x="0" y="167808"/>
                    <a:pt x="0" y="163684"/>
                  </a:cubicBezTo>
                  <a:lnTo>
                    <a:pt x="0" y="7466"/>
                  </a:lnTo>
                  <a:cubicBezTo>
                    <a:pt x="0" y="3343"/>
                    <a:pt x="3343" y="0"/>
                    <a:pt x="7466" y="0"/>
                  </a:cubicBezTo>
                  <a:close/>
                </a:path>
              </a:pathLst>
            </a:custGeom>
            <a:solidFill>
              <a:srgbClr val="FFFFFF"/>
            </a:solidFill>
          </p:spPr>
        </p:sp>
        <p:sp>
          <p:nvSpPr>
            <p:cNvPr id="11" name="TextBox 11"/>
            <p:cNvSpPr txBox="1"/>
            <p:nvPr/>
          </p:nvSpPr>
          <p:spPr>
            <a:xfrm>
              <a:off x="0" y="-19050"/>
              <a:ext cx="812800" cy="831850"/>
            </a:xfrm>
            <a:prstGeom prst="rect">
              <a:avLst/>
            </a:prstGeom>
          </p:spPr>
          <p:txBody>
            <a:bodyPr lIns="50800" tIns="50800" rIns="50800" bIns="50800" rtlCol="0" anchor="ctr"/>
            <a:lstStyle/>
            <a:p>
              <a:pPr algn="ctr">
                <a:lnSpc>
                  <a:spcPts val="2600"/>
                </a:lnSpc>
              </a:pPr>
              <a:endParaRPr dirty="0"/>
            </a:p>
          </p:txBody>
        </p:sp>
      </p:grpSp>
      <p:pic>
        <p:nvPicPr>
          <p:cNvPr id="12"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505628" y="3404630"/>
            <a:ext cx="7117079" cy="7117079"/>
          </a:xfrm>
          <a:prstGeom prst="rect">
            <a:avLst/>
          </a:prstGeom>
        </p:spPr>
      </p:pic>
      <p:sp>
        <p:nvSpPr>
          <p:cNvPr id="13" name="TextBox 13"/>
          <p:cNvSpPr txBox="1"/>
          <p:nvPr/>
        </p:nvSpPr>
        <p:spPr>
          <a:xfrm>
            <a:off x="830792" y="3086100"/>
            <a:ext cx="9849210" cy="3421380"/>
          </a:xfrm>
          <a:prstGeom prst="rect">
            <a:avLst/>
          </a:prstGeom>
        </p:spPr>
        <p:txBody>
          <a:bodyPr lIns="0" tIns="0" rIns="0" bIns="0" rtlCol="0" anchor="t">
            <a:spAutoFit/>
          </a:bodyPr>
          <a:lstStyle/>
          <a:p>
            <a:pPr algn="just">
              <a:lnSpc>
                <a:spcPts val="2730"/>
              </a:lnSpc>
            </a:pPr>
            <a:r>
              <a:rPr lang="es-SV" sz="2100" spc="-63" dirty="0" smtClean="0">
                <a:solidFill>
                  <a:srgbClr val="FFFFFF"/>
                </a:solidFill>
                <a:latin typeface="Montserrat"/>
              </a:rPr>
              <a:t>Es la autoridad registradora y acreditadora raíz, y la competente para la acreditación, control y vigilancia de los proveedores de los servicios de certificación electrónica y de almacenamiento de documentos electrónicos, de conformidad con la Ley de Firma Electrónica, su Reglamento, las normas y reglamentos técnicos correspondientes.</a:t>
            </a:r>
          </a:p>
          <a:p>
            <a:pPr algn="just">
              <a:lnSpc>
                <a:spcPts val="2730"/>
              </a:lnSpc>
            </a:pPr>
            <a:endParaRPr lang="es-SV" sz="2100" spc="-63" dirty="0" smtClean="0">
              <a:solidFill>
                <a:srgbClr val="FFFFFF"/>
              </a:solidFill>
              <a:latin typeface="Montserrat"/>
            </a:endParaRPr>
          </a:p>
          <a:p>
            <a:pPr algn="just">
              <a:lnSpc>
                <a:spcPts val="2730"/>
              </a:lnSpc>
            </a:pPr>
            <a:r>
              <a:rPr lang="es-SV" sz="2100" spc="-63" dirty="0" smtClean="0">
                <a:solidFill>
                  <a:srgbClr val="FFFFFF"/>
                </a:solidFill>
                <a:latin typeface="Montserrat"/>
              </a:rPr>
              <a:t>Está conformada por una Jefatura, quien depende jerárquicamente del Despacho Ministerial, y por el personal técnico y administrativo necesario para su buen funcionamiento.</a:t>
            </a:r>
          </a:p>
          <a:p>
            <a:pPr algn="just">
              <a:lnSpc>
                <a:spcPts val="2730"/>
              </a:lnSpc>
            </a:pPr>
            <a:endParaRPr lang="en-US" sz="2100" spc="-63" dirty="0">
              <a:solidFill>
                <a:srgbClr val="FFFFFF"/>
              </a:solidFill>
              <a:latin typeface="Montserrat"/>
            </a:endParaRPr>
          </a:p>
        </p:txBody>
      </p:sp>
      <p:sp>
        <p:nvSpPr>
          <p:cNvPr id="14" name="TextBox 14"/>
          <p:cNvSpPr txBox="1"/>
          <p:nvPr/>
        </p:nvSpPr>
        <p:spPr>
          <a:xfrm>
            <a:off x="1830469" y="7165114"/>
            <a:ext cx="8579872" cy="777240"/>
          </a:xfrm>
          <a:prstGeom prst="rect">
            <a:avLst/>
          </a:prstGeom>
        </p:spPr>
        <p:txBody>
          <a:bodyPr lIns="0" tIns="0" rIns="0" bIns="0" rtlCol="0" anchor="t">
            <a:spAutoFit/>
          </a:bodyPr>
          <a:lstStyle/>
          <a:p>
            <a:pPr>
              <a:lnSpc>
                <a:spcPts val="3150"/>
              </a:lnSpc>
            </a:pPr>
            <a:r>
              <a:rPr lang="en-US" sz="2100" spc="21" dirty="0">
                <a:solidFill>
                  <a:srgbClr val="20212A"/>
                </a:solidFill>
                <a:latin typeface="Montserrat Bold"/>
              </a:rPr>
              <a:t>JEFE DE UNIDAD: OSCAR HUMBERTO CRUZ GUARDADO</a:t>
            </a:r>
          </a:p>
          <a:p>
            <a:pPr>
              <a:lnSpc>
                <a:spcPts val="3150"/>
              </a:lnSpc>
            </a:pPr>
            <a:endParaRPr lang="en-US" sz="2100" spc="21" dirty="0">
              <a:solidFill>
                <a:srgbClr val="20212A"/>
              </a:solidFill>
              <a:latin typeface="Montserrat Bold"/>
            </a:endParaRPr>
          </a:p>
        </p:txBody>
      </p:sp>
      <p:sp>
        <p:nvSpPr>
          <p:cNvPr id="15" name="TextBox 15"/>
          <p:cNvSpPr txBox="1"/>
          <p:nvPr/>
        </p:nvSpPr>
        <p:spPr>
          <a:xfrm>
            <a:off x="400476" y="850650"/>
            <a:ext cx="11439859" cy="542651"/>
          </a:xfrm>
          <a:prstGeom prst="rect">
            <a:avLst/>
          </a:prstGeom>
        </p:spPr>
        <p:txBody>
          <a:bodyPr lIns="0" tIns="0" rIns="0" bIns="0" rtlCol="0" anchor="t">
            <a:spAutoFit/>
          </a:bodyPr>
          <a:lstStyle/>
          <a:p>
            <a:pPr algn="ctr">
              <a:lnSpc>
                <a:spcPts val="4297"/>
              </a:lnSpc>
            </a:pPr>
            <a:r>
              <a:rPr lang="en-US" sz="3642" spc="291" dirty="0">
                <a:solidFill>
                  <a:srgbClr val="FFFFFF"/>
                </a:solidFill>
                <a:latin typeface="RoxboroughCF Bold"/>
              </a:rPr>
              <a:t>UNIDAD DE FIRMA ELECTRÓNICA</a:t>
            </a:r>
          </a:p>
        </p:txBody>
      </p:sp>
      <p:sp>
        <p:nvSpPr>
          <p:cNvPr id="16" name="TextBox 16"/>
          <p:cNvSpPr txBox="1"/>
          <p:nvPr/>
        </p:nvSpPr>
        <p:spPr>
          <a:xfrm>
            <a:off x="1062875" y="9025789"/>
            <a:ext cx="2570134" cy="346249"/>
          </a:xfrm>
          <a:prstGeom prst="rect">
            <a:avLst/>
          </a:prstGeom>
        </p:spPr>
        <p:txBody>
          <a:bodyPr lIns="0" tIns="0" rIns="0" bIns="0" rtlCol="0" anchor="t">
            <a:spAutoFit/>
          </a:bodyPr>
          <a:lstStyle/>
          <a:p>
            <a:pPr marL="0" lvl="0" indent="0" algn="l">
              <a:lnSpc>
                <a:spcPts val="2730"/>
              </a:lnSpc>
              <a:spcBef>
                <a:spcPct val="0"/>
              </a:spcBef>
            </a:pPr>
            <a:r>
              <a:rPr lang="en-US" sz="2100" spc="-63" dirty="0">
                <a:solidFill>
                  <a:srgbClr val="FFFFFF"/>
                </a:solidFill>
                <a:latin typeface="Montserrat Semi-Bold"/>
              </a:rPr>
              <a:t>Femenino</a:t>
            </a:r>
          </a:p>
        </p:txBody>
      </p:sp>
      <p:sp>
        <p:nvSpPr>
          <p:cNvPr id="17" name="TextBox 17"/>
          <p:cNvSpPr txBox="1"/>
          <p:nvPr/>
        </p:nvSpPr>
        <p:spPr>
          <a:xfrm>
            <a:off x="3633009" y="8638951"/>
            <a:ext cx="400050" cy="314325"/>
          </a:xfrm>
          <a:prstGeom prst="rect">
            <a:avLst/>
          </a:prstGeom>
        </p:spPr>
        <p:txBody>
          <a:bodyPr lIns="0" tIns="0" rIns="0" bIns="0" rtlCol="0" anchor="t">
            <a:spAutoFit/>
          </a:bodyPr>
          <a:lstStyle/>
          <a:p>
            <a:pPr marL="0" lvl="0" indent="0">
              <a:lnSpc>
                <a:spcPts val="2520"/>
              </a:lnSpc>
              <a:spcBef>
                <a:spcPct val="0"/>
              </a:spcBef>
            </a:pPr>
            <a:r>
              <a:rPr lang="en-US" sz="2100" spc="-63" dirty="0">
                <a:solidFill>
                  <a:srgbClr val="FFFFFF"/>
                </a:solidFill>
                <a:latin typeface="Montserrat"/>
              </a:rPr>
              <a:t>3</a:t>
            </a:r>
          </a:p>
        </p:txBody>
      </p:sp>
      <p:sp>
        <p:nvSpPr>
          <p:cNvPr id="18" name="TextBox 18"/>
          <p:cNvSpPr txBox="1"/>
          <p:nvPr/>
        </p:nvSpPr>
        <p:spPr>
          <a:xfrm>
            <a:off x="1077925" y="8600851"/>
            <a:ext cx="2570134" cy="335280"/>
          </a:xfrm>
          <a:prstGeom prst="rect">
            <a:avLst/>
          </a:prstGeom>
        </p:spPr>
        <p:txBody>
          <a:bodyPr lIns="0" tIns="0" rIns="0" bIns="0" rtlCol="0" anchor="t">
            <a:spAutoFit/>
          </a:bodyPr>
          <a:lstStyle/>
          <a:p>
            <a:pPr marL="0" lvl="0" indent="0">
              <a:lnSpc>
                <a:spcPts val="2730"/>
              </a:lnSpc>
            </a:pPr>
            <a:r>
              <a:rPr lang="en-US" sz="2100" spc="-63" dirty="0">
                <a:solidFill>
                  <a:srgbClr val="FFFFFF"/>
                </a:solidFill>
                <a:latin typeface="Montserrat Semi-Bold"/>
              </a:rPr>
              <a:t>Masculino</a:t>
            </a:r>
          </a:p>
        </p:txBody>
      </p:sp>
      <p:sp>
        <p:nvSpPr>
          <p:cNvPr id="19" name="TextBox 19"/>
          <p:cNvSpPr txBox="1"/>
          <p:nvPr/>
        </p:nvSpPr>
        <p:spPr>
          <a:xfrm>
            <a:off x="3657584" y="9010426"/>
            <a:ext cx="428625" cy="314325"/>
          </a:xfrm>
          <a:prstGeom prst="rect">
            <a:avLst/>
          </a:prstGeom>
        </p:spPr>
        <p:txBody>
          <a:bodyPr lIns="0" tIns="0" rIns="0" bIns="0" rtlCol="0" anchor="t">
            <a:spAutoFit/>
          </a:bodyPr>
          <a:lstStyle/>
          <a:p>
            <a:pPr marL="0" lvl="0" indent="0">
              <a:lnSpc>
                <a:spcPts val="2520"/>
              </a:lnSpc>
              <a:spcBef>
                <a:spcPct val="0"/>
              </a:spcBef>
            </a:pPr>
            <a:r>
              <a:rPr lang="en-US" sz="2100" spc="-63" dirty="0">
                <a:solidFill>
                  <a:srgbClr val="FFFFFF"/>
                </a:solidFill>
                <a:latin typeface="Montserrat"/>
              </a:rPr>
              <a:t>3</a:t>
            </a:r>
          </a:p>
        </p:txBody>
      </p:sp>
      <p:sp>
        <p:nvSpPr>
          <p:cNvPr id="20" name="TextBox 20"/>
          <p:cNvSpPr txBox="1"/>
          <p:nvPr/>
        </p:nvSpPr>
        <p:spPr>
          <a:xfrm>
            <a:off x="8889748" y="9838856"/>
            <a:ext cx="6591155" cy="246970"/>
          </a:xfrm>
          <a:prstGeom prst="rect">
            <a:avLst/>
          </a:prstGeom>
        </p:spPr>
        <p:txBody>
          <a:bodyPr lIns="0" tIns="0" rIns="0" bIns="0" rtlCol="0" anchor="t">
            <a:spAutoFit/>
          </a:bodyPr>
          <a:lstStyle/>
          <a:p>
            <a:pPr marL="0" lvl="0" indent="0" algn="just">
              <a:lnSpc>
                <a:spcPts val="2019"/>
              </a:lnSpc>
            </a:pPr>
            <a:r>
              <a:rPr lang="en-US" sz="1553" spc="-46" dirty="0" err="1">
                <a:solidFill>
                  <a:srgbClr val="FFFFFF"/>
                </a:solidFill>
                <a:latin typeface="Montserrat Bold"/>
              </a:rPr>
              <a:t>Período</a:t>
            </a:r>
            <a:r>
              <a:rPr lang="en-US" sz="1553" spc="-46" dirty="0">
                <a:solidFill>
                  <a:srgbClr val="FFFFFF"/>
                </a:solidFill>
                <a:latin typeface="Montserrat Bold"/>
              </a:rPr>
              <a:t> </a:t>
            </a:r>
            <a:r>
              <a:rPr lang="en-US" sz="1553" spc="-46" dirty="0" smtClean="0">
                <a:solidFill>
                  <a:srgbClr val="FFFFFF"/>
                </a:solidFill>
                <a:latin typeface="Montserrat Bold"/>
              </a:rPr>
              <a:t>MAYO - JULIO 2022</a:t>
            </a:r>
            <a:endParaRPr lang="en-US" sz="1553" spc="-46" dirty="0">
              <a:solidFill>
                <a:srgbClr val="FFFFFF"/>
              </a:solidFill>
              <a:latin typeface="Montserrat Bold"/>
            </a:endParaRPr>
          </a:p>
        </p:txBody>
      </p:sp>
      <p:sp>
        <p:nvSpPr>
          <p:cNvPr id="21" name="TextBox 21"/>
          <p:cNvSpPr txBox="1"/>
          <p:nvPr/>
        </p:nvSpPr>
        <p:spPr>
          <a:xfrm>
            <a:off x="830792" y="9482303"/>
            <a:ext cx="4141473" cy="335280"/>
          </a:xfrm>
          <a:prstGeom prst="rect">
            <a:avLst/>
          </a:prstGeom>
        </p:spPr>
        <p:txBody>
          <a:bodyPr lIns="0" tIns="0" rIns="0" bIns="0" rtlCol="0" anchor="t">
            <a:spAutoFit/>
          </a:bodyPr>
          <a:lstStyle/>
          <a:p>
            <a:pPr marL="0" lvl="0" indent="0">
              <a:lnSpc>
                <a:spcPts val="2730"/>
              </a:lnSpc>
            </a:pPr>
            <a:r>
              <a:rPr lang="en-US" sz="2100" spc="-63" dirty="0">
                <a:solidFill>
                  <a:srgbClr val="FFFFFF"/>
                </a:solidFill>
                <a:latin typeface="Montserrat Semi-Bold"/>
              </a:rPr>
              <a:t>Total Empleados          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13943"/>
        </a:solidFill>
        <a:effectLst/>
      </p:bgPr>
    </p:bg>
    <p:spTree>
      <p:nvGrpSpPr>
        <p:cNvPr id="1" name=""/>
        <p:cNvGrpSpPr/>
        <p:nvPr/>
      </p:nvGrpSpPr>
      <p:grpSpPr>
        <a:xfrm>
          <a:off x="0" y="0"/>
          <a:ext cx="0" cy="0"/>
          <a:chOff x="0" y="0"/>
          <a:chExt cx="0" cy="0"/>
        </a:xfrm>
      </p:grpSpPr>
      <p:sp>
        <p:nvSpPr>
          <p:cNvPr id="2" name="AutoShape 2"/>
          <p:cNvSpPr/>
          <p:nvPr/>
        </p:nvSpPr>
        <p:spPr>
          <a:xfrm>
            <a:off x="3399171" y="1498076"/>
            <a:ext cx="5042459" cy="0"/>
          </a:xfrm>
          <a:prstGeom prst="line">
            <a:avLst/>
          </a:prstGeom>
          <a:ln w="47625" cap="flat">
            <a:solidFill>
              <a:srgbClr val="FFFFFF"/>
            </a:solidFill>
            <a:prstDash val="solid"/>
            <a:headEnd type="none" w="sm" len="sm"/>
            <a:tailEnd type="none" w="sm" len="sm"/>
          </a:ln>
        </p:spPr>
      </p:sp>
      <p:sp>
        <p:nvSpPr>
          <p:cNvPr id="4" name="Freeform 4"/>
          <p:cNvSpPr/>
          <p:nvPr/>
        </p:nvSpPr>
        <p:spPr>
          <a:xfrm>
            <a:off x="614941" y="2786955"/>
            <a:ext cx="10280913" cy="4566121"/>
          </a:xfrm>
          <a:custGeom>
            <a:avLst/>
            <a:gdLst/>
            <a:ahLst/>
            <a:cxnLst/>
            <a:rect l="l" t="t" r="r" b="b"/>
            <a:pathLst>
              <a:path w="2707730" h="1202600">
                <a:moveTo>
                  <a:pt x="6024" y="0"/>
                </a:moveTo>
                <a:lnTo>
                  <a:pt x="2701706" y="0"/>
                </a:lnTo>
                <a:cubicBezTo>
                  <a:pt x="2705033" y="0"/>
                  <a:pt x="2707730" y="2697"/>
                  <a:pt x="2707730" y="6024"/>
                </a:cubicBezTo>
                <a:lnTo>
                  <a:pt x="2707730" y="1196575"/>
                </a:lnTo>
                <a:cubicBezTo>
                  <a:pt x="2707730" y="1198173"/>
                  <a:pt x="2707096" y="1199705"/>
                  <a:pt x="2705966" y="1200835"/>
                </a:cubicBezTo>
                <a:cubicBezTo>
                  <a:pt x="2704836" y="1201965"/>
                  <a:pt x="2703304" y="1202600"/>
                  <a:pt x="2701706" y="1202600"/>
                </a:cubicBezTo>
                <a:lnTo>
                  <a:pt x="6024" y="1202600"/>
                </a:lnTo>
                <a:cubicBezTo>
                  <a:pt x="4427" y="1202600"/>
                  <a:pt x="2894" y="1201965"/>
                  <a:pt x="1764" y="1200835"/>
                </a:cubicBezTo>
                <a:cubicBezTo>
                  <a:pt x="635" y="1199705"/>
                  <a:pt x="0" y="1198173"/>
                  <a:pt x="0" y="1196575"/>
                </a:cubicBezTo>
                <a:lnTo>
                  <a:pt x="0" y="6024"/>
                </a:lnTo>
                <a:cubicBezTo>
                  <a:pt x="0" y="4427"/>
                  <a:pt x="635" y="2894"/>
                  <a:pt x="1764" y="1764"/>
                </a:cubicBezTo>
                <a:cubicBezTo>
                  <a:pt x="2894" y="635"/>
                  <a:pt x="4427" y="0"/>
                  <a:pt x="6024" y="0"/>
                </a:cubicBezTo>
                <a:close/>
              </a:path>
            </a:pathLst>
          </a:custGeom>
          <a:noFill/>
          <a:ln>
            <a:solidFill>
              <a:srgbClr val="FFFFFF"/>
            </a:solidFill>
          </a:ln>
        </p:spPr>
      </p:sp>
      <p:sp>
        <p:nvSpPr>
          <p:cNvPr id="6" name="AutoShape 6"/>
          <p:cNvSpPr/>
          <p:nvPr/>
        </p:nvSpPr>
        <p:spPr>
          <a:xfrm>
            <a:off x="11840335" y="-1406925"/>
            <a:ext cx="6447665" cy="11928634"/>
          </a:xfrm>
          <a:prstGeom prst="rect">
            <a:avLst/>
          </a:prstGeom>
          <a:solidFill>
            <a:srgbClr val="FFFFFF"/>
          </a:solidFill>
        </p:spPr>
      </p:sp>
      <p:pic>
        <p:nvPicPr>
          <p:cNvPr id="7" name="Picture 7"/>
          <p:cNvPicPr>
            <a:picLocks noChangeAspect="1"/>
          </p:cNvPicPr>
          <p:nvPr/>
        </p:nvPicPr>
        <p:blipFill>
          <a:blip r:embed="rId2"/>
          <a:srcRect/>
          <a:stretch>
            <a:fillRect/>
          </a:stretch>
        </p:blipFill>
        <p:spPr>
          <a:xfrm>
            <a:off x="13687358" y="427874"/>
            <a:ext cx="3571942" cy="1702254"/>
          </a:xfrm>
          <a:prstGeom prst="rect">
            <a:avLst/>
          </a:prstGeom>
        </p:spPr>
      </p:pic>
      <p:sp>
        <p:nvSpPr>
          <p:cNvPr id="8" name="AutoShape 8"/>
          <p:cNvSpPr/>
          <p:nvPr/>
        </p:nvSpPr>
        <p:spPr>
          <a:xfrm>
            <a:off x="292256" y="9391866"/>
            <a:ext cx="4004072" cy="0"/>
          </a:xfrm>
          <a:prstGeom prst="line">
            <a:avLst/>
          </a:prstGeom>
          <a:ln w="47625" cap="flat">
            <a:solidFill>
              <a:srgbClr val="FFFFFF"/>
            </a:solidFill>
            <a:prstDash val="solid"/>
            <a:headEnd type="none" w="sm" len="sm"/>
            <a:tailEnd type="none" w="sm" len="sm"/>
          </a:ln>
        </p:spPr>
      </p:sp>
      <p:sp>
        <p:nvSpPr>
          <p:cNvPr id="9" name="TextBox 9"/>
          <p:cNvSpPr txBox="1"/>
          <p:nvPr/>
        </p:nvSpPr>
        <p:spPr>
          <a:xfrm>
            <a:off x="830792" y="2941096"/>
            <a:ext cx="9849210" cy="3808735"/>
          </a:xfrm>
          <a:prstGeom prst="rect">
            <a:avLst/>
          </a:prstGeom>
        </p:spPr>
        <p:txBody>
          <a:bodyPr lIns="0" tIns="0" rIns="0" bIns="0" rtlCol="0" anchor="t">
            <a:spAutoFit/>
          </a:bodyPr>
          <a:lstStyle/>
          <a:p>
            <a:pPr algn="just">
              <a:lnSpc>
                <a:spcPts val="2730"/>
              </a:lnSpc>
            </a:pPr>
            <a:r>
              <a:rPr lang="es-SV" sz="2100" spc="-63" dirty="0" smtClean="0">
                <a:solidFill>
                  <a:srgbClr val="FFFFFF"/>
                </a:solidFill>
                <a:latin typeface="Montserrat"/>
              </a:rPr>
              <a:t>Tiene como objetivo la regulación y vigilancia de las actividades de importación, exportación, el depósito, transporte, distribución y comercialización de los productos de petróleo, en cumplimiento a lo establecido en la Ley Reguladora del Depósito, Transporte y Distribución de Productos de Petróleo y demás legislación relacionada al mercado de los hidrocarburos y exploración, explotación procesamiento y comercialización del sector minero no metálico. Administra el padrón de beneficiarios(as) del subsidio de GLP de forma transparente y eficaz, y atender a quienes soliciten ser beneficiarios(as); registrar y regular aquellos puntos de venta que forman parte del Sistema de Entrega del Subsidio al GLP, atender y tramitar las solicitudes de adhesión al mismo.</a:t>
            </a:r>
            <a:endParaRPr lang="es-SV" sz="2100" spc="-63" dirty="0">
              <a:solidFill>
                <a:srgbClr val="FFFFFF"/>
              </a:solidFill>
              <a:latin typeface="Montserrat"/>
            </a:endParaRPr>
          </a:p>
        </p:txBody>
      </p:sp>
      <p:grpSp>
        <p:nvGrpSpPr>
          <p:cNvPr id="10" name="Group 10"/>
          <p:cNvGrpSpPr/>
          <p:nvPr/>
        </p:nvGrpSpPr>
        <p:grpSpPr>
          <a:xfrm>
            <a:off x="2095932" y="6932473"/>
            <a:ext cx="7280831" cy="649836"/>
            <a:chOff x="0" y="0"/>
            <a:chExt cx="1917585" cy="171150"/>
          </a:xfrm>
        </p:grpSpPr>
        <p:sp>
          <p:nvSpPr>
            <p:cNvPr id="11" name="Freeform 11"/>
            <p:cNvSpPr/>
            <p:nvPr/>
          </p:nvSpPr>
          <p:spPr>
            <a:xfrm>
              <a:off x="0" y="0"/>
              <a:ext cx="1917585" cy="171150"/>
            </a:xfrm>
            <a:custGeom>
              <a:avLst/>
              <a:gdLst/>
              <a:ahLst/>
              <a:cxnLst/>
              <a:rect l="l" t="t" r="r" b="b"/>
              <a:pathLst>
                <a:path w="1917585" h="171150">
                  <a:moveTo>
                    <a:pt x="8507" y="0"/>
                  </a:moveTo>
                  <a:lnTo>
                    <a:pt x="1909079" y="0"/>
                  </a:lnTo>
                  <a:cubicBezTo>
                    <a:pt x="1911335" y="0"/>
                    <a:pt x="1913499" y="896"/>
                    <a:pt x="1915094" y="2492"/>
                  </a:cubicBezTo>
                  <a:cubicBezTo>
                    <a:pt x="1916689" y="4087"/>
                    <a:pt x="1917585" y="6251"/>
                    <a:pt x="1917585" y="8507"/>
                  </a:cubicBezTo>
                  <a:lnTo>
                    <a:pt x="1917585" y="162644"/>
                  </a:lnTo>
                  <a:cubicBezTo>
                    <a:pt x="1917585" y="167342"/>
                    <a:pt x="1913777" y="171150"/>
                    <a:pt x="1909079" y="171150"/>
                  </a:cubicBezTo>
                  <a:lnTo>
                    <a:pt x="8507" y="171150"/>
                  </a:lnTo>
                  <a:cubicBezTo>
                    <a:pt x="3809" y="171150"/>
                    <a:pt x="0" y="167342"/>
                    <a:pt x="0" y="162644"/>
                  </a:cubicBezTo>
                  <a:lnTo>
                    <a:pt x="0" y="8507"/>
                  </a:lnTo>
                  <a:cubicBezTo>
                    <a:pt x="0" y="6251"/>
                    <a:pt x="896" y="4087"/>
                    <a:pt x="2492" y="2492"/>
                  </a:cubicBezTo>
                  <a:cubicBezTo>
                    <a:pt x="4087" y="896"/>
                    <a:pt x="6251" y="0"/>
                    <a:pt x="8507" y="0"/>
                  </a:cubicBezTo>
                  <a:close/>
                </a:path>
              </a:pathLst>
            </a:custGeom>
            <a:solidFill>
              <a:srgbClr val="FFFFFF"/>
            </a:solidFill>
          </p:spPr>
        </p:sp>
        <p:sp>
          <p:nvSpPr>
            <p:cNvPr id="12" name="TextBox 12"/>
            <p:cNvSpPr txBox="1"/>
            <p:nvPr/>
          </p:nvSpPr>
          <p:spPr>
            <a:xfrm>
              <a:off x="0" y="-19050"/>
              <a:ext cx="812800" cy="831850"/>
            </a:xfrm>
            <a:prstGeom prst="rect">
              <a:avLst/>
            </a:prstGeom>
          </p:spPr>
          <p:txBody>
            <a:bodyPr lIns="50800" tIns="50800" rIns="50800" bIns="50800" rtlCol="0" anchor="ctr"/>
            <a:lstStyle/>
            <a:p>
              <a:pPr algn="ctr">
                <a:lnSpc>
                  <a:spcPts val="2600"/>
                </a:lnSpc>
              </a:pPr>
              <a:endParaRPr dirty="0"/>
            </a:p>
          </p:txBody>
        </p:sp>
      </p:grpSp>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2021110" y="4123946"/>
            <a:ext cx="6266890" cy="6266890"/>
          </a:xfrm>
          <a:prstGeom prst="rect">
            <a:avLst/>
          </a:prstGeom>
        </p:spPr>
      </p:pic>
      <p:sp>
        <p:nvSpPr>
          <p:cNvPr id="14" name="TextBox 14"/>
          <p:cNvSpPr txBox="1"/>
          <p:nvPr/>
        </p:nvSpPr>
        <p:spPr>
          <a:xfrm>
            <a:off x="2315982" y="7034540"/>
            <a:ext cx="6937350" cy="820738"/>
          </a:xfrm>
          <a:prstGeom prst="rect">
            <a:avLst/>
          </a:prstGeom>
        </p:spPr>
        <p:txBody>
          <a:bodyPr lIns="0" tIns="0" rIns="0" bIns="0" rtlCol="0" anchor="t">
            <a:spAutoFit/>
          </a:bodyPr>
          <a:lstStyle/>
          <a:p>
            <a:pPr>
              <a:lnSpc>
                <a:spcPts val="3150"/>
              </a:lnSpc>
            </a:pPr>
            <a:r>
              <a:rPr lang="en-US" sz="2100" spc="21" dirty="0">
                <a:solidFill>
                  <a:srgbClr val="20212A"/>
                </a:solidFill>
                <a:latin typeface="Montserrat Bold"/>
              </a:rPr>
              <a:t>DIRECTOR: </a:t>
            </a:r>
            <a:r>
              <a:rPr lang="en-US" sz="2100" spc="21" dirty="0" smtClean="0">
                <a:solidFill>
                  <a:srgbClr val="20212A"/>
                </a:solidFill>
                <a:latin typeface="Montserrat Bold"/>
              </a:rPr>
              <a:t>HENRY DANILO MÜLLER CORTEZ</a:t>
            </a:r>
            <a:endParaRPr lang="en-US" sz="2100" spc="21" dirty="0">
              <a:solidFill>
                <a:srgbClr val="20212A"/>
              </a:solidFill>
              <a:latin typeface="Montserrat Bold"/>
            </a:endParaRPr>
          </a:p>
          <a:p>
            <a:pPr>
              <a:lnSpc>
                <a:spcPts val="3150"/>
              </a:lnSpc>
            </a:pPr>
            <a:endParaRPr lang="en-US" sz="2100" spc="21" dirty="0">
              <a:solidFill>
                <a:srgbClr val="20212A"/>
              </a:solidFill>
              <a:latin typeface="Montserrat Bold"/>
            </a:endParaRPr>
          </a:p>
        </p:txBody>
      </p:sp>
      <p:sp>
        <p:nvSpPr>
          <p:cNvPr id="15" name="TextBox 15"/>
          <p:cNvSpPr txBox="1"/>
          <p:nvPr/>
        </p:nvSpPr>
        <p:spPr>
          <a:xfrm>
            <a:off x="400476" y="378855"/>
            <a:ext cx="11439859" cy="1628501"/>
          </a:xfrm>
          <a:prstGeom prst="rect">
            <a:avLst/>
          </a:prstGeom>
        </p:spPr>
        <p:txBody>
          <a:bodyPr lIns="0" tIns="0" rIns="0" bIns="0" rtlCol="0" anchor="t">
            <a:spAutoFit/>
          </a:bodyPr>
          <a:lstStyle/>
          <a:p>
            <a:pPr algn="ctr">
              <a:lnSpc>
                <a:spcPts val="4297"/>
              </a:lnSpc>
            </a:pPr>
            <a:r>
              <a:rPr lang="en-US" sz="3642" spc="291" dirty="0">
                <a:solidFill>
                  <a:srgbClr val="FFFFFF"/>
                </a:solidFill>
                <a:latin typeface="RoxboroughCF Bold"/>
              </a:rPr>
              <a:t>DIRECCIÓN DE </a:t>
            </a:r>
          </a:p>
          <a:p>
            <a:pPr algn="ctr">
              <a:lnSpc>
                <a:spcPts val="4297"/>
              </a:lnSpc>
            </a:pPr>
            <a:r>
              <a:rPr lang="en-US" sz="3642" spc="291" dirty="0">
                <a:solidFill>
                  <a:srgbClr val="FFFFFF"/>
                </a:solidFill>
                <a:latin typeface="RoxboroughCF Bold"/>
              </a:rPr>
              <a:t>HIDROCARBUROS Y MINAS</a:t>
            </a:r>
          </a:p>
          <a:p>
            <a:pPr algn="ctr">
              <a:lnSpc>
                <a:spcPts val="4297"/>
              </a:lnSpc>
            </a:pPr>
            <a:endParaRPr lang="en-US" sz="3642" spc="291" dirty="0">
              <a:solidFill>
                <a:srgbClr val="FFFFFF"/>
              </a:solidFill>
              <a:latin typeface="RoxboroughCF Bold"/>
            </a:endParaRPr>
          </a:p>
        </p:txBody>
      </p:sp>
      <p:sp>
        <p:nvSpPr>
          <p:cNvPr id="16" name="TextBox 16"/>
          <p:cNvSpPr txBox="1"/>
          <p:nvPr/>
        </p:nvSpPr>
        <p:spPr>
          <a:xfrm>
            <a:off x="1062875" y="9025789"/>
            <a:ext cx="2570134" cy="346249"/>
          </a:xfrm>
          <a:prstGeom prst="rect">
            <a:avLst/>
          </a:prstGeom>
        </p:spPr>
        <p:txBody>
          <a:bodyPr lIns="0" tIns="0" rIns="0" bIns="0" rtlCol="0" anchor="t">
            <a:spAutoFit/>
          </a:bodyPr>
          <a:lstStyle/>
          <a:p>
            <a:pPr marL="0" lvl="0" indent="0" algn="l">
              <a:lnSpc>
                <a:spcPts val="2730"/>
              </a:lnSpc>
              <a:spcBef>
                <a:spcPct val="0"/>
              </a:spcBef>
            </a:pPr>
            <a:r>
              <a:rPr lang="en-US" sz="2100" spc="-63" dirty="0">
                <a:solidFill>
                  <a:srgbClr val="FFFFFF"/>
                </a:solidFill>
                <a:latin typeface="Montserrat Semi-Bold"/>
              </a:rPr>
              <a:t>Femenino</a:t>
            </a:r>
          </a:p>
        </p:txBody>
      </p:sp>
      <p:sp>
        <p:nvSpPr>
          <p:cNvPr id="17" name="TextBox 17"/>
          <p:cNvSpPr txBox="1"/>
          <p:nvPr/>
        </p:nvSpPr>
        <p:spPr>
          <a:xfrm>
            <a:off x="3594909" y="8638951"/>
            <a:ext cx="400050" cy="320601"/>
          </a:xfrm>
          <a:prstGeom prst="rect">
            <a:avLst/>
          </a:prstGeom>
        </p:spPr>
        <p:txBody>
          <a:bodyPr lIns="0" tIns="0" rIns="0" bIns="0" rtlCol="0" anchor="t">
            <a:spAutoFit/>
          </a:bodyPr>
          <a:lstStyle/>
          <a:p>
            <a:pPr marL="0" lvl="0" indent="0">
              <a:lnSpc>
                <a:spcPts val="2520"/>
              </a:lnSpc>
              <a:spcBef>
                <a:spcPct val="0"/>
              </a:spcBef>
            </a:pPr>
            <a:r>
              <a:rPr lang="en-US" sz="2100" spc="-63" dirty="0" smtClean="0">
                <a:solidFill>
                  <a:srgbClr val="FFFFFF"/>
                </a:solidFill>
                <a:latin typeface="Montserrat"/>
              </a:rPr>
              <a:t>152</a:t>
            </a:r>
            <a:endParaRPr lang="en-US" sz="2100" spc="-63" dirty="0">
              <a:solidFill>
                <a:srgbClr val="FFFFFF"/>
              </a:solidFill>
              <a:latin typeface="Montserrat"/>
            </a:endParaRPr>
          </a:p>
        </p:txBody>
      </p:sp>
      <p:sp>
        <p:nvSpPr>
          <p:cNvPr id="18" name="TextBox 18"/>
          <p:cNvSpPr txBox="1"/>
          <p:nvPr/>
        </p:nvSpPr>
        <p:spPr>
          <a:xfrm>
            <a:off x="1077925" y="8600851"/>
            <a:ext cx="2570134" cy="335280"/>
          </a:xfrm>
          <a:prstGeom prst="rect">
            <a:avLst/>
          </a:prstGeom>
        </p:spPr>
        <p:txBody>
          <a:bodyPr lIns="0" tIns="0" rIns="0" bIns="0" rtlCol="0" anchor="t">
            <a:spAutoFit/>
          </a:bodyPr>
          <a:lstStyle/>
          <a:p>
            <a:pPr marL="0" lvl="0" indent="0">
              <a:lnSpc>
                <a:spcPts val="2730"/>
              </a:lnSpc>
            </a:pPr>
            <a:r>
              <a:rPr lang="en-US" sz="2100" spc="-63" dirty="0">
                <a:solidFill>
                  <a:srgbClr val="FFFFFF"/>
                </a:solidFill>
                <a:latin typeface="Montserrat Semi-Bold"/>
              </a:rPr>
              <a:t>Masculino</a:t>
            </a:r>
          </a:p>
        </p:txBody>
      </p:sp>
      <p:sp>
        <p:nvSpPr>
          <p:cNvPr id="19" name="TextBox 19"/>
          <p:cNvSpPr txBox="1"/>
          <p:nvPr/>
        </p:nvSpPr>
        <p:spPr>
          <a:xfrm>
            <a:off x="3657584" y="9010426"/>
            <a:ext cx="428625" cy="320601"/>
          </a:xfrm>
          <a:prstGeom prst="rect">
            <a:avLst/>
          </a:prstGeom>
        </p:spPr>
        <p:txBody>
          <a:bodyPr lIns="0" tIns="0" rIns="0" bIns="0" rtlCol="0" anchor="t">
            <a:spAutoFit/>
          </a:bodyPr>
          <a:lstStyle/>
          <a:p>
            <a:pPr marL="0" lvl="0" indent="0">
              <a:lnSpc>
                <a:spcPts val="2520"/>
              </a:lnSpc>
              <a:spcBef>
                <a:spcPct val="0"/>
              </a:spcBef>
            </a:pPr>
            <a:r>
              <a:rPr lang="en-US" sz="2100" spc="-63" dirty="0" smtClean="0">
                <a:solidFill>
                  <a:srgbClr val="FFFFFF"/>
                </a:solidFill>
                <a:latin typeface="Montserrat"/>
              </a:rPr>
              <a:t>67</a:t>
            </a:r>
            <a:endParaRPr lang="en-US" sz="2100" spc="-63" dirty="0">
              <a:solidFill>
                <a:srgbClr val="FFFFFF"/>
              </a:solidFill>
              <a:latin typeface="Montserrat"/>
            </a:endParaRPr>
          </a:p>
        </p:txBody>
      </p:sp>
      <p:sp>
        <p:nvSpPr>
          <p:cNvPr id="20" name="TextBox 20"/>
          <p:cNvSpPr txBox="1"/>
          <p:nvPr/>
        </p:nvSpPr>
        <p:spPr>
          <a:xfrm>
            <a:off x="8889748" y="9838856"/>
            <a:ext cx="6591155" cy="246970"/>
          </a:xfrm>
          <a:prstGeom prst="rect">
            <a:avLst/>
          </a:prstGeom>
        </p:spPr>
        <p:txBody>
          <a:bodyPr lIns="0" tIns="0" rIns="0" bIns="0" rtlCol="0" anchor="t">
            <a:spAutoFit/>
          </a:bodyPr>
          <a:lstStyle/>
          <a:p>
            <a:pPr marL="0" lvl="0" indent="0" algn="just">
              <a:lnSpc>
                <a:spcPts val="2019"/>
              </a:lnSpc>
            </a:pPr>
            <a:r>
              <a:rPr lang="en-US" sz="1553" spc="-46" dirty="0" err="1">
                <a:solidFill>
                  <a:srgbClr val="FFFFFF"/>
                </a:solidFill>
                <a:latin typeface="Montserrat Bold"/>
              </a:rPr>
              <a:t>Período</a:t>
            </a:r>
            <a:r>
              <a:rPr lang="en-US" sz="1553" spc="-46" dirty="0">
                <a:solidFill>
                  <a:srgbClr val="FFFFFF"/>
                </a:solidFill>
                <a:latin typeface="Montserrat Bold"/>
              </a:rPr>
              <a:t> </a:t>
            </a:r>
            <a:r>
              <a:rPr lang="en-US" sz="1553" spc="-46" dirty="0" smtClean="0">
                <a:solidFill>
                  <a:srgbClr val="FFFFFF"/>
                </a:solidFill>
                <a:latin typeface="Montserrat Bold"/>
              </a:rPr>
              <a:t>MAYO - JULIO 2022</a:t>
            </a:r>
            <a:endParaRPr lang="en-US" sz="1553" spc="-46" dirty="0">
              <a:solidFill>
                <a:srgbClr val="FFFFFF"/>
              </a:solidFill>
              <a:latin typeface="Montserrat Bold"/>
            </a:endParaRPr>
          </a:p>
        </p:txBody>
      </p:sp>
      <p:sp>
        <p:nvSpPr>
          <p:cNvPr id="21" name="TextBox 21"/>
          <p:cNvSpPr txBox="1"/>
          <p:nvPr/>
        </p:nvSpPr>
        <p:spPr>
          <a:xfrm>
            <a:off x="830792" y="9482303"/>
            <a:ext cx="4141473" cy="346249"/>
          </a:xfrm>
          <a:prstGeom prst="rect">
            <a:avLst/>
          </a:prstGeom>
        </p:spPr>
        <p:txBody>
          <a:bodyPr lIns="0" tIns="0" rIns="0" bIns="0" rtlCol="0" anchor="t">
            <a:spAutoFit/>
          </a:bodyPr>
          <a:lstStyle/>
          <a:p>
            <a:pPr marL="0" lvl="0" indent="0">
              <a:lnSpc>
                <a:spcPts val="2730"/>
              </a:lnSpc>
            </a:pPr>
            <a:r>
              <a:rPr lang="en-US" sz="2100" spc="-63" dirty="0">
                <a:solidFill>
                  <a:srgbClr val="FFFFFF"/>
                </a:solidFill>
                <a:latin typeface="Montserrat Semi-Bold"/>
              </a:rPr>
              <a:t>Total </a:t>
            </a:r>
            <a:r>
              <a:rPr lang="en-US" sz="2100" spc="-63" dirty="0" err="1">
                <a:solidFill>
                  <a:srgbClr val="FFFFFF"/>
                </a:solidFill>
                <a:latin typeface="Montserrat Semi-Bold"/>
              </a:rPr>
              <a:t>Empleados</a:t>
            </a:r>
            <a:r>
              <a:rPr lang="en-US" sz="2100" spc="-63" dirty="0">
                <a:solidFill>
                  <a:srgbClr val="FFFFFF"/>
                </a:solidFill>
                <a:latin typeface="Montserrat Semi-Bold"/>
              </a:rPr>
              <a:t>         </a:t>
            </a:r>
            <a:r>
              <a:rPr lang="en-US" sz="2100" spc="-63" dirty="0" smtClean="0">
                <a:solidFill>
                  <a:srgbClr val="FFFFFF"/>
                </a:solidFill>
                <a:latin typeface="Montserrat Semi-Bold"/>
              </a:rPr>
              <a:t>219</a:t>
            </a:r>
            <a:endParaRPr lang="en-US" sz="2100" spc="-63" dirty="0">
              <a:solidFill>
                <a:srgbClr val="FFFFFF"/>
              </a:solidFill>
              <a:latin typeface="Montserrat Semi-Bo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566492" y="-1641634"/>
            <a:ext cx="6721508" cy="11928634"/>
          </a:xfrm>
          <a:prstGeom prst="rect">
            <a:avLst/>
          </a:prstGeom>
          <a:solidFill>
            <a:srgbClr val="313944"/>
          </a:solidFill>
        </p:spPr>
      </p:sp>
      <p:sp>
        <p:nvSpPr>
          <p:cNvPr id="3" name="AutoShape 3"/>
          <p:cNvSpPr/>
          <p:nvPr/>
        </p:nvSpPr>
        <p:spPr>
          <a:xfrm>
            <a:off x="3249892" y="2266536"/>
            <a:ext cx="4940938" cy="0"/>
          </a:xfrm>
          <a:prstGeom prst="line">
            <a:avLst/>
          </a:prstGeom>
          <a:ln w="47625" cap="flat">
            <a:solidFill>
              <a:srgbClr val="313944"/>
            </a:solidFill>
            <a:prstDash val="solid"/>
            <a:headEnd type="none" w="sm" len="sm"/>
            <a:tailEnd type="none" w="sm" len="sm"/>
          </a:ln>
        </p:spPr>
      </p:sp>
      <p:grpSp>
        <p:nvGrpSpPr>
          <p:cNvPr id="4" name="Group 4"/>
          <p:cNvGrpSpPr/>
          <p:nvPr/>
        </p:nvGrpSpPr>
        <p:grpSpPr>
          <a:xfrm>
            <a:off x="1028700" y="2780886"/>
            <a:ext cx="9626540" cy="3957824"/>
            <a:chOff x="0" y="0"/>
            <a:chExt cx="2535385" cy="1042390"/>
          </a:xfrm>
        </p:grpSpPr>
        <p:sp>
          <p:nvSpPr>
            <p:cNvPr id="5" name="Freeform 5"/>
            <p:cNvSpPr/>
            <p:nvPr/>
          </p:nvSpPr>
          <p:spPr>
            <a:xfrm>
              <a:off x="0" y="0"/>
              <a:ext cx="2535385" cy="1042390"/>
            </a:xfrm>
            <a:custGeom>
              <a:avLst/>
              <a:gdLst/>
              <a:ahLst/>
              <a:cxnLst/>
              <a:rect l="l" t="t" r="r" b="b"/>
              <a:pathLst>
                <a:path w="2535385" h="1042390">
                  <a:moveTo>
                    <a:pt x="6434" y="0"/>
                  </a:moveTo>
                  <a:lnTo>
                    <a:pt x="2528951" y="0"/>
                  </a:lnTo>
                  <a:cubicBezTo>
                    <a:pt x="2530658" y="0"/>
                    <a:pt x="2532294" y="678"/>
                    <a:pt x="2533501" y="1884"/>
                  </a:cubicBezTo>
                  <a:cubicBezTo>
                    <a:pt x="2534707" y="3091"/>
                    <a:pt x="2535385" y="4727"/>
                    <a:pt x="2535385" y="6434"/>
                  </a:cubicBezTo>
                  <a:lnTo>
                    <a:pt x="2535385" y="1035956"/>
                  </a:lnTo>
                  <a:cubicBezTo>
                    <a:pt x="2535385" y="1039509"/>
                    <a:pt x="2532505" y="1042390"/>
                    <a:pt x="2528951" y="1042390"/>
                  </a:cubicBezTo>
                  <a:lnTo>
                    <a:pt x="6434" y="1042390"/>
                  </a:lnTo>
                  <a:cubicBezTo>
                    <a:pt x="4727" y="1042390"/>
                    <a:pt x="3091" y="1041712"/>
                    <a:pt x="1884" y="1040506"/>
                  </a:cubicBezTo>
                  <a:cubicBezTo>
                    <a:pt x="678" y="1039299"/>
                    <a:pt x="0" y="1037663"/>
                    <a:pt x="0" y="1035956"/>
                  </a:cubicBezTo>
                  <a:lnTo>
                    <a:pt x="0" y="6434"/>
                  </a:lnTo>
                  <a:cubicBezTo>
                    <a:pt x="0" y="2881"/>
                    <a:pt x="2881" y="0"/>
                    <a:pt x="6434" y="0"/>
                  </a:cubicBezTo>
                  <a:close/>
                </a:path>
              </a:pathLst>
            </a:custGeom>
            <a:solidFill>
              <a:srgbClr val="FFFFFF"/>
            </a:solidFill>
            <a:ln>
              <a:solidFill>
                <a:srgbClr val="000000"/>
              </a:solidFill>
            </a:ln>
          </p:spPr>
        </p:sp>
        <p:sp>
          <p:nvSpPr>
            <p:cNvPr id="6" name="TextBox 6"/>
            <p:cNvSpPr txBox="1"/>
            <p:nvPr/>
          </p:nvSpPr>
          <p:spPr>
            <a:xfrm>
              <a:off x="0" y="-19050"/>
              <a:ext cx="812800" cy="831850"/>
            </a:xfrm>
            <a:prstGeom prst="rect">
              <a:avLst/>
            </a:prstGeom>
          </p:spPr>
          <p:txBody>
            <a:bodyPr lIns="50800" tIns="50800" rIns="50800" bIns="50800" rtlCol="0" anchor="ctr"/>
            <a:lstStyle/>
            <a:p>
              <a:pPr algn="ctr">
                <a:lnSpc>
                  <a:spcPts val="2600"/>
                </a:lnSpc>
              </a:pPr>
              <a:endParaRPr dirty="0"/>
            </a:p>
          </p:txBody>
        </p:sp>
      </p:grpSp>
      <p:sp>
        <p:nvSpPr>
          <p:cNvPr id="7" name="AutoShape 7"/>
          <p:cNvSpPr/>
          <p:nvPr/>
        </p:nvSpPr>
        <p:spPr>
          <a:xfrm>
            <a:off x="292256" y="8974988"/>
            <a:ext cx="4004072" cy="0"/>
          </a:xfrm>
          <a:prstGeom prst="line">
            <a:avLst/>
          </a:prstGeom>
          <a:ln w="47625" cap="flat">
            <a:solidFill>
              <a:srgbClr val="727880"/>
            </a:solidFill>
            <a:prstDash val="solid"/>
            <a:headEnd type="none" w="sm" len="sm"/>
            <a:tailEnd type="none" w="sm" len="sm"/>
          </a:ln>
        </p:spPr>
      </p:sp>
      <p:grpSp>
        <p:nvGrpSpPr>
          <p:cNvPr id="8" name="Group 8"/>
          <p:cNvGrpSpPr/>
          <p:nvPr/>
        </p:nvGrpSpPr>
        <p:grpSpPr>
          <a:xfrm>
            <a:off x="2362992" y="6433910"/>
            <a:ext cx="6714736" cy="690566"/>
            <a:chOff x="0" y="0"/>
            <a:chExt cx="1768490" cy="181877"/>
          </a:xfrm>
        </p:grpSpPr>
        <p:sp>
          <p:nvSpPr>
            <p:cNvPr id="9" name="Freeform 9"/>
            <p:cNvSpPr/>
            <p:nvPr/>
          </p:nvSpPr>
          <p:spPr>
            <a:xfrm>
              <a:off x="0" y="0"/>
              <a:ext cx="1768490" cy="181877"/>
            </a:xfrm>
            <a:custGeom>
              <a:avLst/>
              <a:gdLst/>
              <a:ahLst/>
              <a:cxnLst/>
              <a:rect l="l" t="t" r="r" b="b"/>
              <a:pathLst>
                <a:path w="1768490" h="181877">
                  <a:moveTo>
                    <a:pt x="9224" y="0"/>
                  </a:moveTo>
                  <a:lnTo>
                    <a:pt x="1759266" y="0"/>
                  </a:lnTo>
                  <a:cubicBezTo>
                    <a:pt x="1764361" y="0"/>
                    <a:pt x="1768490" y="4130"/>
                    <a:pt x="1768490" y="9224"/>
                  </a:cubicBezTo>
                  <a:lnTo>
                    <a:pt x="1768490" y="172654"/>
                  </a:lnTo>
                  <a:cubicBezTo>
                    <a:pt x="1768490" y="177748"/>
                    <a:pt x="1764361" y="181877"/>
                    <a:pt x="1759266" y="181877"/>
                  </a:cubicBezTo>
                  <a:lnTo>
                    <a:pt x="9224" y="181877"/>
                  </a:lnTo>
                  <a:cubicBezTo>
                    <a:pt x="4130" y="181877"/>
                    <a:pt x="0" y="177748"/>
                    <a:pt x="0" y="172654"/>
                  </a:cubicBezTo>
                  <a:lnTo>
                    <a:pt x="0" y="9224"/>
                  </a:lnTo>
                  <a:cubicBezTo>
                    <a:pt x="0" y="4130"/>
                    <a:pt x="4130" y="0"/>
                    <a:pt x="9224" y="0"/>
                  </a:cubicBezTo>
                  <a:close/>
                </a:path>
              </a:pathLst>
            </a:custGeom>
            <a:solidFill>
              <a:srgbClr val="313944"/>
            </a:solidFill>
          </p:spPr>
        </p:sp>
        <p:sp>
          <p:nvSpPr>
            <p:cNvPr id="10" name="TextBox 10"/>
            <p:cNvSpPr txBox="1"/>
            <p:nvPr/>
          </p:nvSpPr>
          <p:spPr>
            <a:xfrm>
              <a:off x="0" y="-19050"/>
              <a:ext cx="812800" cy="831850"/>
            </a:xfrm>
            <a:prstGeom prst="rect">
              <a:avLst/>
            </a:prstGeom>
          </p:spPr>
          <p:txBody>
            <a:bodyPr lIns="50800" tIns="50800" rIns="50800" bIns="50800" rtlCol="0" anchor="ctr"/>
            <a:lstStyle/>
            <a:p>
              <a:pPr algn="ctr">
                <a:lnSpc>
                  <a:spcPts val="2600"/>
                </a:lnSpc>
              </a:pPr>
              <a:endParaRPr dirty="0"/>
            </a:p>
          </p:txBody>
        </p:sp>
      </p:grpSp>
      <p:pic>
        <p:nvPicPr>
          <p:cNvPr id="11" name="Picture 11"/>
          <p:cNvPicPr>
            <a:picLocks noChangeAspect="1"/>
          </p:cNvPicPr>
          <p:nvPr/>
        </p:nvPicPr>
        <p:blipFill>
          <a:blip r:embed="rId3"/>
          <a:srcRect/>
          <a:stretch>
            <a:fillRect/>
          </a:stretch>
        </p:blipFill>
        <p:spPr>
          <a:xfrm>
            <a:off x="13275062" y="523777"/>
            <a:ext cx="3436845" cy="1639271"/>
          </a:xfrm>
          <a:prstGeom prst="rect">
            <a:avLst/>
          </a:prstGeom>
        </p:spPr>
      </p:pic>
      <p:sp>
        <p:nvSpPr>
          <p:cNvPr id="13" name="TextBox 13"/>
          <p:cNvSpPr txBox="1"/>
          <p:nvPr/>
        </p:nvSpPr>
        <p:spPr>
          <a:xfrm>
            <a:off x="0" y="1038085"/>
            <a:ext cx="12452298" cy="1085576"/>
          </a:xfrm>
          <a:prstGeom prst="rect">
            <a:avLst/>
          </a:prstGeom>
        </p:spPr>
        <p:txBody>
          <a:bodyPr lIns="0" tIns="0" rIns="0" bIns="0" rtlCol="0" anchor="t">
            <a:spAutoFit/>
          </a:bodyPr>
          <a:lstStyle/>
          <a:p>
            <a:pPr algn="ctr">
              <a:lnSpc>
                <a:spcPts val="4297"/>
              </a:lnSpc>
            </a:pPr>
            <a:r>
              <a:rPr lang="en-US" sz="3642" spc="291" dirty="0">
                <a:solidFill>
                  <a:srgbClr val="313944"/>
                </a:solidFill>
                <a:latin typeface="RoxboroughCF"/>
              </a:rPr>
              <a:t>DIRECCIÓN GENERAL DE </a:t>
            </a:r>
          </a:p>
          <a:p>
            <a:pPr algn="ctr">
              <a:lnSpc>
                <a:spcPts val="4297"/>
              </a:lnSpc>
            </a:pPr>
            <a:r>
              <a:rPr lang="en-US" sz="3642" spc="291" dirty="0">
                <a:solidFill>
                  <a:srgbClr val="313944"/>
                </a:solidFill>
                <a:latin typeface="RoxboroughCF"/>
              </a:rPr>
              <a:t>ESTADÍSTICA Y CENSOS (DIGESTYC)</a:t>
            </a:r>
          </a:p>
        </p:txBody>
      </p:sp>
      <p:sp>
        <p:nvSpPr>
          <p:cNvPr id="14" name="TextBox 14"/>
          <p:cNvSpPr txBox="1"/>
          <p:nvPr/>
        </p:nvSpPr>
        <p:spPr>
          <a:xfrm>
            <a:off x="1302636" y="3056345"/>
            <a:ext cx="9208437" cy="3177540"/>
          </a:xfrm>
          <a:prstGeom prst="rect">
            <a:avLst/>
          </a:prstGeom>
        </p:spPr>
        <p:txBody>
          <a:bodyPr lIns="0" tIns="0" rIns="0" bIns="0" rtlCol="0" anchor="t">
            <a:spAutoFit/>
          </a:bodyPr>
          <a:lstStyle/>
          <a:p>
            <a:pPr algn="just">
              <a:lnSpc>
                <a:spcPts val="3149"/>
              </a:lnSpc>
            </a:pPr>
            <a:r>
              <a:rPr lang="es-SV" sz="2099" spc="20" dirty="0" smtClean="0">
                <a:solidFill>
                  <a:srgbClr val="20212A"/>
                </a:solidFill>
                <a:latin typeface="Montserrat"/>
              </a:rPr>
              <a:t>Tiene como objetivo coordinar el Sistema Estadístico Nacional e investigar y perfeccionar los métodos de planeamiento, recolección, compilación, tabulación, análisis, publicación y distribución de los datos estadísticos y censales del país, que sirvan de base para la planificación y toma de decisiones relativas al desarrollo económico y social de la República, en el marco de la Ley Orgánica del Servicio Estadístico.</a:t>
            </a:r>
          </a:p>
          <a:p>
            <a:pPr algn="just">
              <a:lnSpc>
                <a:spcPts val="3149"/>
              </a:lnSpc>
            </a:pPr>
            <a:endParaRPr lang="es-SV" sz="2099" spc="20" dirty="0">
              <a:solidFill>
                <a:srgbClr val="20212A"/>
              </a:solidFill>
              <a:latin typeface="Montserrat"/>
            </a:endParaRPr>
          </a:p>
        </p:txBody>
      </p:sp>
      <p:sp>
        <p:nvSpPr>
          <p:cNvPr id="15" name="TextBox 15"/>
          <p:cNvSpPr txBox="1"/>
          <p:nvPr/>
        </p:nvSpPr>
        <p:spPr>
          <a:xfrm>
            <a:off x="1062875" y="8608911"/>
            <a:ext cx="2570134" cy="346249"/>
          </a:xfrm>
          <a:prstGeom prst="rect">
            <a:avLst/>
          </a:prstGeom>
        </p:spPr>
        <p:txBody>
          <a:bodyPr lIns="0" tIns="0" rIns="0" bIns="0" rtlCol="0" anchor="t">
            <a:spAutoFit/>
          </a:bodyPr>
          <a:lstStyle/>
          <a:p>
            <a:pPr marL="0" lvl="0" indent="0" algn="l">
              <a:lnSpc>
                <a:spcPts val="2730"/>
              </a:lnSpc>
              <a:spcBef>
                <a:spcPct val="0"/>
              </a:spcBef>
            </a:pPr>
            <a:r>
              <a:rPr lang="en-US" sz="2100" spc="-63" dirty="0">
                <a:solidFill>
                  <a:srgbClr val="4D5A67"/>
                </a:solidFill>
                <a:latin typeface="Montserrat Semi-Bold"/>
              </a:rPr>
              <a:t>Femenino</a:t>
            </a:r>
          </a:p>
        </p:txBody>
      </p:sp>
      <p:sp>
        <p:nvSpPr>
          <p:cNvPr id="16" name="TextBox 16"/>
          <p:cNvSpPr txBox="1"/>
          <p:nvPr/>
        </p:nvSpPr>
        <p:spPr>
          <a:xfrm>
            <a:off x="3633009" y="8200801"/>
            <a:ext cx="400050" cy="320601"/>
          </a:xfrm>
          <a:prstGeom prst="rect">
            <a:avLst/>
          </a:prstGeom>
        </p:spPr>
        <p:txBody>
          <a:bodyPr lIns="0" tIns="0" rIns="0" bIns="0" rtlCol="0" anchor="t">
            <a:spAutoFit/>
          </a:bodyPr>
          <a:lstStyle/>
          <a:p>
            <a:pPr marL="0" lvl="0" indent="0">
              <a:lnSpc>
                <a:spcPts val="2520"/>
              </a:lnSpc>
              <a:spcBef>
                <a:spcPct val="0"/>
              </a:spcBef>
            </a:pPr>
            <a:r>
              <a:rPr lang="en-US" sz="2100" spc="-63" dirty="0" smtClean="0">
                <a:solidFill>
                  <a:srgbClr val="4D5A67"/>
                </a:solidFill>
                <a:latin typeface="Montserrat"/>
              </a:rPr>
              <a:t>154</a:t>
            </a:r>
            <a:endParaRPr lang="en-US" sz="2100" spc="-63" dirty="0">
              <a:solidFill>
                <a:srgbClr val="4D5A67"/>
              </a:solidFill>
              <a:latin typeface="Montserrat"/>
            </a:endParaRPr>
          </a:p>
        </p:txBody>
      </p:sp>
      <p:sp>
        <p:nvSpPr>
          <p:cNvPr id="17" name="TextBox 17"/>
          <p:cNvSpPr txBox="1"/>
          <p:nvPr/>
        </p:nvSpPr>
        <p:spPr>
          <a:xfrm>
            <a:off x="1077925" y="8183973"/>
            <a:ext cx="2570134" cy="335280"/>
          </a:xfrm>
          <a:prstGeom prst="rect">
            <a:avLst/>
          </a:prstGeom>
        </p:spPr>
        <p:txBody>
          <a:bodyPr lIns="0" tIns="0" rIns="0" bIns="0" rtlCol="0" anchor="t">
            <a:spAutoFit/>
          </a:bodyPr>
          <a:lstStyle/>
          <a:p>
            <a:pPr marL="0" lvl="0" indent="0">
              <a:lnSpc>
                <a:spcPts val="2730"/>
              </a:lnSpc>
            </a:pPr>
            <a:r>
              <a:rPr lang="en-US" sz="2100" spc="-63" dirty="0">
                <a:solidFill>
                  <a:srgbClr val="4D5A67"/>
                </a:solidFill>
                <a:latin typeface="Montserrat Semi-Bold"/>
              </a:rPr>
              <a:t>Masculino</a:t>
            </a:r>
          </a:p>
        </p:txBody>
      </p:sp>
      <p:sp>
        <p:nvSpPr>
          <p:cNvPr id="18" name="TextBox 18"/>
          <p:cNvSpPr txBox="1"/>
          <p:nvPr/>
        </p:nvSpPr>
        <p:spPr>
          <a:xfrm>
            <a:off x="3633009" y="8572276"/>
            <a:ext cx="428625" cy="320601"/>
          </a:xfrm>
          <a:prstGeom prst="rect">
            <a:avLst/>
          </a:prstGeom>
        </p:spPr>
        <p:txBody>
          <a:bodyPr lIns="0" tIns="0" rIns="0" bIns="0" rtlCol="0" anchor="t">
            <a:spAutoFit/>
          </a:bodyPr>
          <a:lstStyle/>
          <a:p>
            <a:pPr marL="0" lvl="0" indent="0">
              <a:lnSpc>
                <a:spcPts val="2520"/>
              </a:lnSpc>
              <a:spcBef>
                <a:spcPct val="0"/>
              </a:spcBef>
            </a:pPr>
            <a:r>
              <a:rPr lang="en-US" sz="2100" spc="-63" dirty="0" smtClean="0">
                <a:solidFill>
                  <a:srgbClr val="4D5A67"/>
                </a:solidFill>
                <a:latin typeface="Montserrat"/>
              </a:rPr>
              <a:t>102</a:t>
            </a:r>
            <a:endParaRPr lang="en-US" sz="2100" spc="-63" dirty="0">
              <a:solidFill>
                <a:srgbClr val="4D5A67"/>
              </a:solidFill>
              <a:latin typeface="Montserrat"/>
            </a:endParaRPr>
          </a:p>
        </p:txBody>
      </p:sp>
      <p:sp>
        <p:nvSpPr>
          <p:cNvPr id="19" name="TextBox 19"/>
          <p:cNvSpPr txBox="1"/>
          <p:nvPr/>
        </p:nvSpPr>
        <p:spPr>
          <a:xfrm>
            <a:off x="8270914" y="9838856"/>
            <a:ext cx="6591155" cy="246970"/>
          </a:xfrm>
          <a:prstGeom prst="rect">
            <a:avLst/>
          </a:prstGeom>
        </p:spPr>
        <p:txBody>
          <a:bodyPr lIns="0" tIns="0" rIns="0" bIns="0" rtlCol="0" anchor="t">
            <a:spAutoFit/>
          </a:bodyPr>
          <a:lstStyle/>
          <a:p>
            <a:pPr marL="0" lvl="0" indent="0" algn="just">
              <a:lnSpc>
                <a:spcPts val="2019"/>
              </a:lnSpc>
            </a:pPr>
            <a:r>
              <a:rPr lang="en-US" sz="1553" spc="-46" dirty="0" err="1">
                <a:solidFill>
                  <a:srgbClr val="4D5A67"/>
                </a:solidFill>
                <a:latin typeface="Montserrat Bold"/>
              </a:rPr>
              <a:t>Período</a:t>
            </a:r>
            <a:r>
              <a:rPr lang="en-US" sz="1553" spc="-46" dirty="0">
                <a:solidFill>
                  <a:srgbClr val="4D5A67"/>
                </a:solidFill>
                <a:latin typeface="Montserrat Bold"/>
              </a:rPr>
              <a:t> </a:t>
            </a:r>
            <a:r>
              <a:rPr lang="en-US" sz="1553" spc="-46" dirty="0" smtClean="0">
                <a:solidFill>
                  <a:srgbClr val="4D5A67"/>
                </a:solidFill>
                <a:latin typeface="Montserrat Bold"/>
              </a:rPr>
              <a:t>MAYO - JULIO 2022</a:t>
            </a:r>
            <a:endParaRPr lang="en-US" sz="1553" spc="-46" dirty="0">
              <a:solidFill>
                <a:srgbClr val="4D5A67"/>
              </a:solidFill>
              <a:latin typeface="Montserrat Bold"/>
            </a:endParaRPr>
          </a:p>
        </p:txBody>
      </p:sp>
      <p:sp>
        <p:nvSpPr>
          <p:cNvPr id="20" name="TextBox 20"/>
          <p:cNvSpPr txBox="1"/>
          <p:nvPr/>
        </p:nvSpPr>
        <p:spPr>
          <a:xfrm>
            <a:off x="830792" y="9105900"/>
            <a:ext cx="4141473" cy="346249"/>
          </a:xfrm>
          <a:prstGeom prst="rect">
            <a:avLst/>
          </a:prstGeom>
        </p:spPr>
        <p:txBody>
          <a:bodyPr lIns="0" tIns="0" rIns="0" bIns="0" rtlCol="0" anchor="t">
            <a:spAutoFit/>
          </a:bodyPr>
          <a:lstStyle/>
          <a:p>
            <a:pPr marL="0" lvl="0" indent="0">
              <a:lnSpc>
                <a:spcPts val="2730"/>
              </a:lnSpc>
            </a:pPr>
            <a:r>
              <a:rPr lang="en-US" sz="2100" spc="-63" dirty="0">
                <a:solidFill>
                  <a:srgbClr val="4D5A67"/>
                </a:solidFill>
                <a:latin typeface="Montserrat Semi-Bold"/>
              </a:rPr>
              <a:t>Total </a:t>
            </a:r>
            <a:r>
              <a:rPr lang="en-US" sz="2100" spc="-63" dirty="0" err="1">
                <a:solidFill>
                  <a:srgbClr val="4D5A67"/>
                </a:solidFill>
                <a:latin typeface="Montserrat Semi-Bold"/>
              </a:rPr>
              <a:t>Empleados</a:t>
            </a:r>
            <a:r>
              <a:rPr lang="en-US" sz="2100" spc="-63" dirty="0">
                <a:solidFill>
                  <a:srgbClr val="4D5A67"/>
                </a:solidFill>
                <a:latin typeface="Montserrat Semi-Bold"/>
              </a:rPr>
              <a:t>         </a:t>
            </a:r>
            <a:r>
              <a:rPr lang="en-US" sz="2100" spc="-63" dirty="0" smtClean="0">
                <a:solidFill>
                  <a:srgbClr val="4D5A67"/>
                </a:solidFill>
                <a:latin typeface="Montserrat Semi-Bold"/>
              </a:rPr>
              <a:t>256</a:t>
            </a:r>
            <a:endParaRPr lang="en-US" sz="2100" spc="-63" dirty="0">
              <a:solidFill>
                <a:srgbClr val="4D5A67"/>
              </a:solidFill>
              <a:latin typeface="Montserrat Semi-Bold"/>
            </a:endParaRPr>
          </a:p>
        </p:txBody>
      </p:sp>
      <p:sp>
        <p:nvSpPr>
          <p:cNvPr id="21" name="TextBox 21"/>
          <p:cNvSpPr txBox="1"/>
          <p:nvPr/>
        </p:nvSpPr>
        <p:spPr>
          <a:xfrm>
            <a:off x="2676893" y="6566789"/>
            <a:ext cx="8764768" cy="377190"/>
          </a:xfrm>
          <a:prstGeom prst="rect">
            <a:avLst/>
          </a:prstGeom>
        </p:spPr>
        <p:txBody>
          <a:bodyPr lIns="0" tIns="0" rIns="0" bIns="0" rtlCol="0" anchor="t">
            <a:spAutoFit/>
          </a:bodyPr>
          <a:lstStyle/>
          <a:p>
            <a:pPr>
              <a:lnSpc>
                <a:spcPts val="3150"/>
              </a:lnSpc>
            </a:pPr>
            <a:r>
              <a:rPr lang="en-US" sz="2100" spc="21" dirty="0">
                <a:solidFill>
                  <a:srgbClr val="FFFFFF"/>
                </a:solidFill>
                <a:latin typeface="Montserrat Bold"/>
              </a:rPr>
              <a:t>DIRECTOR: JUAN CARLOS SALMAN DUEÑAS </a:t>
            </a:r>
          </a:p>
        </p:txBody>
      </p:sp>
      <p:grpSp>
        <p:nvGrpSpPr>
          <p:cNvPr id="27" name="26 Grupo"/>
          <p:cNvGrpSpPr/>
          <p:nvPr/>
        </p:nvGrpSpPr>
        <p:grpSpPr>
          <a:xfrm>
            <a:off x="11314479" y="4233700"/>
            <a:ext cx="9321728" cy="6214485"/>
            <a:chOff x="11314479" y="4233700"/>
            <a:chExt cx="9321728" cy="6214485"/>
          </a:xfrm>
        </p:grpSpPr>
        <p:pic>
          <p:nvPicPr>
            <p:cNvPr id="25"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314479" y="4233700"/>
              <a:ext cx="9321728" cy="6214485"/>
            </a:xfrm>
            <a:prstGeom prst="rect">
              <a:avLst/>
            </a:prstGeom>
          </p:spPr>
        </p:pic>
        <p:sp>
          <p:nvSpPr>
            <p:cNvPr id="26" name="25 CuadroTexto"/>
            <p:cNvSpPr txBox="1"/>
            <p:nvPr/>
          </p:nvSpPr>
          <p:spPr>
            <a:xfrm>
              <a:off x="16154400" y="5295900"/>
              <a:ext cx="685800" cy="246221"/>
            </a:xfrm>
            <a:prstGeom prst="rect">
              <a:avLst/>
            </a:prstGeom>
            <a:solidFill>
              <a:schemeClr val="bg1"/>
            </a:solidFill>
          </p:spPr>
          <p:txBody>
            <a:bodyPr wrap="square" rtlCol="0">
              <a:spAutoFit/>
            </a:bodyPr>
            <a:lstStyle/>
            <a:p>
              <a:r>
                <a:rPr lang="es-SV" sz="1000" dirty="0" smtClean="0">
                  <a:solidFill>
                    <a:srgbClr val="313944"/>
                  </a:solidFill>
                </a:rPr>
                <a:t>DIGESTYC</a:t>
              </a:r>
              <a:endParaRPr lang="es-SV" sz="1000" dirty="0">
                <a:solidFill>
                  <a:srgbClr val="313944"/>
                </a:solidFil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566492" y="-1641634"/>
            <a:ext cx="6721508" cy="11928634"/>
          </a:xfrm>
          <a:prstGeom prst="rect">
            <a:avLst/>
          </a:prstGeom>
          <a:solidFill>
            <a:srgbClr val="313944"/>
          </a:solidFill>
        </p:spPr>
      </p:sp>
      <p:sp>
        <p:nvSpPr>
          <p:cNvPr id="3" name="AutoShape 3"/>
          <p:cNvSpPr/>
          <p:nvPr/>
        </p:nvSpPr>
        <p:spPr>
          <a:xfrm>
            <a:off x="3249892" y="2266536"/>
            <a:ext cx="4940938" cy="0"/>
          </a:xfrm>
          <a:prstGeom prst="line">
            <a:avLst/>
          </a:prstGeom>
          <a:ln w="47625" cap="flat">
            <a:solidFill>
              <a:srgbClr val="313944"/>
            </a:solidFill>
            <a:prstDash val="solid"/>
            <a:headEnd type="none" w="sm" len="sm"/>
            <a:tailEnd type="none" w="sm" len="sm"/>
          </a:ln>
        </p:spPr>
      </p:sp>
      <p:grpSp>
        <p:nvGrpSpPr>
          <p:cNvPr id="4" name="Group 4"/>
          <p:cNvGrpSpPr/>
          <p:nvPr/>
        </p:nvGrpSpPr>
        <p:grpSpPr>
          <a:xfrm>
            <a:off x="1028700" y="2780886"/>
            <a:ext cx="9626540" cy="4679348"/>
            <a:chOff x="0" y="0"/>
            <a:chExt cx="2535385" cy="1232421"/>
          </a:xfrm>
        </p:grpSpPr>
        <p:sp>
          <p:nvSpPr>
            <p:cNvPr id="5" name="Freeform 5"/>
            <p:cNvSpPr/>
            <p:nvPr/>
          </p:nvSpPr>
          <p:spPr>
            <a:xfrm>
              <a:off x="0" y="0"/>
              <a:ext cx="2535385" cy="1232421"/>
            </a:xfrm>
            <a:custGeom>
              <a:avLst/>
              <a:gdLst/>
              <a:ahLst/>
              <a:cxnLst/>
              <a:rect l="l" t="t" r="r" b="b"/>
              <a:pathLst>
                <a:path w="2535385" h="1232421">
                  <a:moveTo>
                    <a:pt x="6434" y="0"/>
                  </a:moveTo>
                  <a:lnTo>
                    <a:pt x="2528951" y="0"/>
                  </a:lnTo>
                  <a:cubicBezTo>
                    <a:pt x="2530658" y="0"/>
                    <a:pt x="2532294" y="678"/>
                    <a:pt x="2533501" y="1884"/>
                  </a:cubicBezTo>
                  <a:cubicBezTo>
                    <a:pt x="2534707" y="3091"/>
                    <a:pt x="2535385" y="4727"/>
                    <a:pt x="2535385" y="6434"/>
                  </a:cubicBezTo>
                  <a:lnTo>
                    <a:pt x="2535385" y="1225987"/>
                  </a:lnTo>
                  <a:cubicBezTo>
                    <a:pt x="2535385" y="1227693"/>
                    <a:pt x="2534707" y="1229330"/>
                    <a:pt x="2533501" y="1230536"/>
                  </a:cubicBezTo>
                  <a:cubicBezTo>
                    <a:pt x="2532294" y="1231743"/>
                    <a:pt x="2530658" y="1232421"/>
                    <a:pt x="2528951" y="1232421"/>
                  </a:cubicBezTo>
                  <a:lnTo>
                    <a:pt x="6434" y="1232421"/>
                  </a:lnTo>
                  <a:cubicBezTo>
                    <a:pt x="2881" y="1232421"/>
                    <a:pt x="0" y="1229540"/>
                    <a:pt x="0" y="1225987"/>
                  </a:cubicBezTo>
                  <a:lnTo>
                    <a:pt x="0" y="6434"/>
                  </a:lnTo>
                  <a:cubicBezTo>
                    <a:pt x="0" y="2881"/>
                    <a:pt x="2881" y="0"/>
                    <a:pt x="6434" y="0"/>
                  </a:cubicBezTo>
                  <a:close/>
                </a:path>
              </a:pathLst>
            </a:custGeom>
            <a:solidFill>
              <a:srgbClr val="FFFFFF"/>
            </a:solidFill>
            <a:ln>
              <a:solidFill>
                <a:srgbClr val="000000"/>
              </a:solidFill>
            </a:ln>
          </p:spPr>
        </p:sp>
        <p:sp>
          <p:nvSpPr>
            <p:cNvPr id="6" name="TextBox 6"/>
            <p:cNvSpPr txBox="1"/>
            <p:nvPr/>
          </p:nvSpPr>
          <p:spPr>
            <a:xfrm>
              <a:off x="0" y="-19050"/>
              <a:ext cx="812800" cy="831850"/>
            </a:xfrm>
            <a:prstGeom prst="rect">
              <a:avLst/>
            </a:prstGeom>
          </p:spPr>
          <p:txBody>
            <a:bodyPr lIns="50800" tIns="50800" rIns="50800" bIns="50800" rtlCol="0" anchor="ctr"/>
            <a:lstStyle/>
            <a:p>
              <a:pPr algn="ctr">
                <a:lnSpc>
                  <a:spcPts val="2600"/>
                </a:lnSpc>
              </a:pPr>
              <a:endParaRPr dirty="0"/>
            </a:p>
          </p:txBody>
        </p:sp>
      </p:grpSp>
      <p:sp>
        <p:nvSpPr>
          <p:cNvPr id="7" name="AutoShape 7"/>
          <p:cNvSpPr/>
          <p:nvPr/>
        </p:nvSpPr>
        <p:spPr>
          <a:xfrm>
            <a:off x="292256" y="9246454"/>
            <a:ext cx="4004072" cy="0"/>
          </a:xfrm>
          <a:prstGeom prst="line">
            <a:avLst/>
          </a:prstGeom>
          <a:ln w="47625" cap="flat">
            <a:solidFill>
              <a:srgbClr val="727880"/>
            </a:solidFill>
            <a:prstDash val="solid"/>
            <a:headEnd type="none" w="sm" len="sm"/>
            <a:tailEnd type="none" w="sm" len="sm"/>
          </a:ln>
        </p:spPr>
      </p:sp>
      <p:grpSp>
        <p:nvGrpSpPr>
          <p:cNvPr id="8" name="Group 8"/>
          <p:cNvGrpSpPr/>
          <p:nvPr/>
        </p:nvGrpSpPr>
        <p:grpSpPr>
          <a:xfrm>
            <a:off x="1665100" y="7114951"/>
            <a:ext cx="8574016" cy="690566"/>
            <a:chOff x="0" y="0"/>
            <a:chExt cx="2258177" cy="181877"/>
          </a:xfrm>
        </p:grpSpPr>
        <p:sp>
          <p:nvSpPr>
            <p:cNvPr id="9" name="Freeform 9"/>
            <p:cNvSpPr/>
            <p:nvPr/>
          </p:nvSpPr>
          <p:spPr>
            <a:xfrm>
              <a:off x="0" y="0"/>
              <a:ext cx="2258177" cy="181877"/>
            </a:xfrm>
            <a:custGeom>
              <a:avLst/>
              <a:gdLst/>
              <a:ahLst/>
              <a:cxnLst/>
              <a:rect l="l" t="t" r="r" b="b"/>
              <a:pathLst>
                <a:path w="2258177" h="181877">
                  <a:moveTo>
                    <a:pt x="7224" y="0"/>
                  </a:moveTo>
                  <a:lnTo>
                    <a:pt x="2250953" y="0"/>
                  </a:lnTo>
                  <a:cubicBezTo>
                    <a:pt x="2254943" y="0"/>
                    <a:pt x="2258177" y="3234"/>
                    <a:pt x="2258177" y="7224"/>
                  </a:cubicBezTo>
                  <a:lnTo>
                    <a:pt x="2258177" y="174654"/>
                  </a:lnTo>
                  <a:cubicBezTo>
                    <a:pt x="2258177" y="176570"/>
                    <a:pt x="2257416" y="178407"/>
                    <a:pt x="2256061" y="179762"/>
                  </a:cubicBezTo>
                  <a:cubicBezTo>
                    <a:pt x="2254707" y="181116"/>
                    <a:pt x="2252869" y="181877"/>
                    <a:pt x="2250953" y="181877"/>
                  </a:cubicBezTo>
                  <a:lnTo>
                    <a:pt x="7224" y="181877"/>
                  </a:lnTo>
                  <a:cubicBezTo>
                    <a:pt x="3234" y="181877"/>
                    <a:pt x="0" y="178643"/>
                    <a:pt x="0" y="174654"/>
                  </a:cubicBezTo>
                  <a:lnTo>
                    <a:pt x="0" y="7224"/>
                  </a:lnTo>
                  <a:cubicBezTo>
                    <a:pt x="0" y="3234"/>
                    <a:pt x="3234" y="0"/>
                    <a:pt x="7224" y="0"/>
                  </a:cubicBezTo>
                  <a:close/>
                </a:path>
              </a:pathLst>
            </a:custGeom>
            <a:solidFill>
              <a:srgbClr val="313944"/>
            </a:solidFill>
          </p:spPr>
        </p:sp>
        <p:sp>
          <p:nvSpPr>
            <p:cNvPr id="10" name="TextBox 10"/>
            <p:cNvSpPr txBox="1"/>
            <p:nvPr/>
          </p:nvSpPr>
          <p:spPr>
            <a:xfrm>
              <a:off x="0" y="-19050"/>
              <a:ext cx="812800" cy="831850"/>
            </a:xfrm>
            <a:prstGeom prst="rect">
              <a:avLst/>
            </a:prstGeom>
          </p:spPr>
          <p:txBody>
            <a:bodyPr lIns="50800" tIns="50800" rIns="50800" bIns="50800" rtlCol="0" anchor="ctr"/>
            <a:lstStyle/>
            <a:p>
              <a:pPr algn="ctr">
                <a:lnSpc>
                  <a:spcPts val="2600"/>
                </a:lnSpc>
              </a:pPr>
              <a:endParaRPr dirty="0"/>
            </a:p>
          </p:txBody>
        </p:sp>
      </p:grpSp>
      <p:pic>
        <p:nvPicPr>
          <p:cNvPr id="11" name="Picture 11"/>
          <p:cNvPicPr>
            <a:picLocks noChangeAspect="1"/>
          </p:cNvPicPr>
          <p:nvPr/>
        </p:nvPicPr>
        <p:blipFill>
          <a:blip r:embed="rId3"/>
          <a:srcRect/>
          <a:stretch>
            <a:fillRect/>
          </a:stretch>
        </p:blipFill>
        <p:spPr>
          <a:xfrm>
            <a:off x="13275062" y="523777"/>
            <a:ext cx="3436845" cy="1639271"/>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6866" r="10689"/>
          <a:stretch>
            <a:fillRect/>
          </a:stretch>
        </p:blipFill>
        <p:spPr>
          <a:xfrm>
            <a:off x="11566492" y="4609988"/>
            <a:ext cx="7049597" cy="5700492"/>
          </a:xfrm>
          <a:prstGeom prst="rect">
            <a:avLst/>
          </a:prstGeom>
        </p:spPr>
      </p:pic>
      <p:sp>
        <p:nvSpPr>
          <p:cNvPr id="13" name="TextBox 13"/>
          <p:cNvSpPr txBox="1"/>
          <p:nvPr/>
        </p:nvSpPr>
        <p:spPr>
          <a:xfrm>
            <a:off x="-319295" y="1038085"/>
            <a:ext cx="12452298" cy="1628501"/>
          </a:xfrm>
          <a:prstGeom prst="rect">
            <a:avLst/>
          </a:prstGeom>
        </p:spPr>
        <p:txBody>
          <a:bodyPr lIns="0" tIns="0" rIns="0" bIns="0" rtlCol="0" anchor="t">
            <a:spAutoFit/>
          </a:bodyPr>
          <a:lstStyle/>
          <a:p>
            <a:pPr algn="ctr">
              <a:lnSpc>
                <a:spcPts val="4297"/>
              </a:lnSpc>
            </a:pPr>
            <a:r>
              <a:rPr lang="en-US" sz="3642" spc="291" dirty="0">
                <a:solidFill>
                  <a:srgbClr val="313944"/>
                </a:solidFill>
                <a:latin typeface="RoxboroughCF"/>
              </a:rPr>
              <a:t>SUPERINTENDENCIA DE </a:t>
            </a:r>
          </a:p>
          <a:p>
            <a:pPr algn="ctr">
              <a:lnSpc>
                <a:spcPts val="4297"/>
              </a:lnSpc>
            </a:pPr>
            <a:r>
              <a:rPr lang="en-US" sz="3642" spc="291" dirty="0">
                <a:solidFill>
                  <a:srgbClr val="313944"/>
                </a:solidFill>
                <a:latin typeface="RoxboroughCF"/>
              </a:rPr>
              <a:t>OBLIGACIONES MERCANTILES</a:t>
            </a:r>
          </a:p>
          <a:p>
            <a:pPr algn="ctr">
              <a:lnSpc>
                <a:spcPts val="4297"/>
              </a:lnSpc>
            </a:pPr>
            <a:endParaRPr lang="en-US" sz="3642" spc="291" dirty="0">
              <a:solidFill>
                <a:srgbClr val="313944"/>
              </a:solidFill>
              <a:latin typeface="RoxboroughCF"/>
            </a:endParaRPr>
          </a:p>
        </p:txBody>
      </p:sp>
      <p:sp>
        <p:nvSpPr>
          <p:cNvPr id="14" name="TextBox 14"/>
          <p:cNvSpPr txBox="1"/>
          <p:nvPr/>
        </p:nvSpPr>
        <p:spPr>
          <a:xfrm>
            <a:off x="1237751" y="3070860"/>
            <a:ext cx="9208437" cy="3977640"/>
          </a:xfrm>
          <a:prstGeom prst="rect">
            <a:avLst/>
          </a:prstGeom>
        </p:spPr>
        <p:txBody>
          <a:bodyPr lIns="0" tIns="0" rIns="0" bIns="0" rtlCol="0" anchor="t">
            <a:spAutoFit/>
          </a:bodyPr>
          <a:lstStyle/>
          <a:p>
            <a:pPr algn="just">
              <a:lnSpc>
                <a:spcPts val="3149"/>
              </a:lnSpc>
            </a:pPr>
            <a:r>
              <a:rPr lang="es-SV" sz="2099" spc="20" dirty="0" smtClean="0">
                <a:solidFill>
                  <a:srgbClr val="20212A"/>
                </a:solidFill>
                <a:latin typeface="Montserrat"/>
              </a:rPr>
              <a:t>Tiene por objetivo vigilar el cumplimiento de las obligaciones mercantiles y contables de los comerciantes nacionales y extranjeros, y sus administradores, establecidas en el Código de Comercio, la Ley de la Superintendencia de Obligaciones Mercantiles y demás leyes mercantiles, a fin de contribuir al desarrollo de las actividades económicas del país.</a:t>
            </a:r>
          </a:p>
          <a:p>
            <a:pPr algn="just">
              <a:lnSpc>
                <a:spcPts val="3149"/>
              </a:lnSpc>
            </a:pPr>
            <a:r>
              <a:rPr lang="es-SV" sz="2099" spc="20" dirty="0" smtClean="0">
                <a:solidFill>
                  <a:srgbClr val="20212A"/>
                </a:solidFill>
                <a:latin typeface="Montserrat"/>
              </a:rPr>
              <a:t>La Superintendencia está liderada por un(a) Superintendente, quien depende jerárquicamente del Despacho Ministerial, y por el personal técnico y administrativo necesario para su buen funcionamiento.</a:t>
            </a:r>
            <a:endParaRPr lang="es-SV" sz="2099" spc="20" dirty="0">
              <a:solidFill>
                <a:srgbClr val="20212A"/>
              </a:solidFill>
              <a:latin typeface="Montserrat"/>
            </a:endParaRPr>
          </a:p>
        </p:txBody>
      </p:sp>
      <p:sp>
        <p:nvSpPr>
          <p:cNvPr id="15" name="TextBox 15"/>
          <p:cNvSpPr txBox="1"/>
          <p:nvPr/>
        </p:nvSpPr>
        <p:spPr>
          <a:xfrm>
            <a:off x="1062875" y="8880377"/>
            <a:ext cx="2570134" cy="346249"/>
          </a:xfrm>
          <a:prstGeom prst="rect">
            <a:avLst/>
          </a:prstGeom>
        </p:spPr>
        <p:txBody>
          <a:bodyPr lIns="0" tIns="0" rIns="0" bIns="0" rtlCol="0" anchor="t">
            <a:spAutoFit/>
          </a:bodyPr>
          <a:lstStyle/>
          <a:p>
            <a:pPr marL="0" lvl="0" indent="0" algn="l">
              <a:lnSpc>
                <a:spcPts val="2730"/>
              </a:lnSpc>
              <a:spcBef>
                <a:spcPct val="0"/>
              </a:spcBef>
            </a:pPr>
            <a:r>
              <a:rPr lang="en-US" sz="2100" spc="-63" dirty="0">
                <a:solidFill>
                  <a:srgbClr val="4D5A67"/>
                </a:solidFill>
                <a:latin typeface="Montserrat Semi-Bold"/>
              </a:rPr>
              <a:t>Femenino</a:t>
            </a:r>
          </a:p>
        </p:txBody>
      </p:sp>
      <p:sp>
        <p:nvSpPr>
          <p:cNvPr id="16" name="TextBox 16"/>
          <p:cNvSpPr txBox="1"/>
          <p:nvPr/>
        </p:nvSpPr>
        <p:spPr>
          <a:xfrm>
            <a:off x="3633009" y="8472267"/>
            <a:ext cx="400050" cy="314325"/>
          </a:xfrm>
          <a:prstGeom prst="rect">
            <a:avLst/>
          </a:prstGeom>
        </p:spPr>
        <p:txBody>
          <a:bodyPr lIns="0" tIns="0" rIns="0" bIns="0" rtlCol="0" anchor="t">
            <a:spAutoFit/>
          </a:bodyPr>
          <a:lstStyle/>
          <a:p>
            <a:pPr marL="0" lvl="0" indent="0">
              <a:lnSpc>
                <a:spcPts val="2520"/>
              </a:lnSpc>
              <a:spcBef>
                <a:spcPct val="0"/>
              </a:spcBef>
            </a:pPr>
            <a:r>
              <a:rPr lang="en-US" sz="2100" spc="-63" dirty="0">
                <a:solidFill>
                  <a:srgbClr val="4D5A67"/>
                </a:solidFill>
                <a:latin typeface="Montserrat"/>
              </a:rPr>
              <a:t>12</a:t>
            </a:r>
          </a:p>
        </p:txBody>
      </p:sp>
      <p:sp>
        <p:nvSpPr>
          <p:cNvPr id="17" name="TextBox 17"/>
          <p:cNvSpPr txBox="1"/>
          <p:nvPr/>
        </p:nvSpPr>
        <p:spPr>
          <a:xfrm>
            <a:off x="1077925" y="8455439"/>
            <a:ext cx="2570134" cy="335280"/>
          </a:xfrm>
          <a:prstGeom prst="rect">
            <a:avLst/>
          </a:prstGeom>
        </p:spPr>
        <p:txBody>
          <a:bodyPr lIns="0" tIns="0" rIns="0" bIns="0" rtlCol="0" anchor="t">
            <a:spAutoFit/>
          </a:bodyPr>
          <a:lstStyle/>
          <a:p>
            <a:pPr marL="0" lvl="0" indent="0">
              <a:lnSpc>
                <a:spcPts val="2730"/>
              </a:lnSpc>
            </a:pPr>
            <a:r>
              <a:rPr lang="en-US" sz="2100" spc="-63" dirty="0">
                <a:solidFill>
                  <a:srgbClr val="4D5A67"/>
                </a:solidFill>
                <a:latin typeface="Montserrat Semi-Bold"/>
              </a:rPr>
              <a:t>Masculino</a:t>
            </a:r>
          </a:p>
        </p:txBody>
      </p:sp>
      <p:sp>
        <p:nvSpPr>
          <p:cNvPr id="18" name="TextBox 18"/>
          <p:cNvSpPr txBox="1"/>
          <p:nvPr/>
        </p:nvSpPr>
        <p:spPr>
          <a:xfrm>
            <a:off x="3633009" y="8843742"/>
            <a:ext cx="428625" cy="314325"/>
          </a:xfrm>
          <a:prstGeom prst="rect">
            <a:avLst/>
          </a:prstGeom>
        </p:spPr>
        <p:txBody>
          <a:bodyPr lIns="0" tIns="0" rIns="0" bIns="0" rtlCol="0" anchor="t">
            <a:spAutoFit/>
          </a:bodyPr>
          <a:lstStyle/>
          <a:p>
            <a:pPr marL="0" lvl="0" indent="0">
              <a:lnSpc>
                <a:spcPts val="2520"/>
              </a:lnSpc>
              <a:spcBef>
                <a:spcPct val="0"/>
              </a:spcBef>
            </a:pPr>
            <a:r>
              <a:rPr lang="en-US" sz="2100" spc="-63" dirty="0">
                <a:solidFill>
                  <a:srgbClr val="4D5A67"/>
                </a:solidFill>
                <a:latin typeface="Montserrat"/>
              </a:rPr>
              <a:t>14</a:t>
            </a:r>
          </a:p>
        </p:txBody>
      </p:sp>
      <p:sp>
        <p:nvSpPr>
          <p:cNvPr id="19" name="TextBox 19"/>
          <p:cNvSpPr txBox="1"/>
          <p:nvPr/>
        </p:nvSpPr>
        <p:spPr>
          <a:xfrm>
            <a:off x="8270914" y="9838856"/>
            <a:ext cx="6591155" cy="246970"/>
          </a:xfrm>
          <a:prstGeom prst="rect">
            <a:avLst/>
          </a:prstGeom>
        </p:spPr>
        <p:txBody>
          <a:bodyPr lIns="0" tIns="0" rIns="0" bIns="0" rtlCol="0" anchor="t">
            <a:spAutoFit/>
          </a:bodyPr>
          <a:lstStyle/>
          <a:p>
            <a:pPr marL="0" lvl="0" indent="0" algn="just">
              <a:lnSpc>
                <a:spcPts val="2019"/>
              </a:lnSpc>
            </a:pPr>
            <a:r>
              <a:rPr lang="en-US" sz="1553" spc="-46" dirty="0" err="1">
                <a:solidFill>
                  <a:srgbClr val="4D5A67"/>
                </a:solidFill>
                <a:latin typeface="Montserrat Bold"/>
              </a:rPr>
              <a:t>Período</a:t>
            </a:r>
            <a:r>
              <a:rPr lang="en-US" sz="1553" spc="-46" dirty="0">
                <a:solidFill>
                  <a:srgbClr val="4D5A67"/>
                </a:solidFill>
                <a:latin typeface="Montserrat Bold"/>
              </a:rPr>
              <a:t> </a:t>
            </a:r>
            <a:r>
              <a:rPr lang="en-US" sz="1553" spc="-46" dirty="0" smtClean="0">
                <a:solidFill>
                  <a:srgbClr val="4D5A67"/>
                </a:solidFill>
                <a:latin typeface="Montserrat Bold"/>
              </a:rPr>
              <a:t>MAYO - JULIO 2022</a:t>
            </a:r>
            <a:endParaRPr lang="en-US" sz="1553" spc="-46" dirty="0">
              <a:solidFill>
                <a:srgbClr val="4D5A67"/>
              </a:solidFill>
              <a:latin typeface="Montserrat Bold"/>
            </a:endParaRPr>
          </a:p>
        </p:txBody>
      </p:sp>
      <p:sp>
        <p:nvSpPr>
          <p:cNvPr id="20" name="TextBox 20"/>
          <p:cNvSpPr txBox="1"/>
          <p:nvPr/>
        </p:nvSpPr>
        <p:spPr>
          <a:xfrm>
            <a:off x="830792" y="9336891"/>
            <a:ext cx="4141473" cy="335280"/>
          </a:xfrm>
          <a:prstGeom prst="rect">
            <a:avLst/>
          </a:prstGeom>
        </p:spPr>
        <p:txBody>
          <a:bodyPr lIns="0" tIns="0" rIns="0" bIns="0" rtlCol="0" anchor="t">
            <a:spAutoFit/>
          </a:bodyPr>
          <a:lstStyle/>
          <a:p>
            <a:pPr marL="0" lvl="0" indent="0">
              <a:lnSpc>
                <a:spcPts val="2730"/>
              </a:lnSpc>
            </a:pPr>
            <a:r>
              <a:rPr lang="en-US" sz="2100" spc="-63" dirty="0">
                <a:solidFill>
                  <a:srgbClr val="4D5A67"/>
                </a:solidFill>
                <a:latin typeface="Montserrat Semi-Bold"/>
              </a:rPr>
              <a:t>Total Empleados         26</a:t>
            </a:r>
          </a:p>
        </p:txBody>
      </p:sp>
      <p:sp>
        <p:nvSpPr>
          <p:cNvPr id="21" name="TextBox 21"/>
          <p:cNvSpPr txBox="1"/>
          <p:nvPr/>
        </p:nvSpPr>
        <p:spPr>
          <a:xfrm>
            <a:off x="1890472" y="7243064"/>
            <a:ext cx="8764768" cy="377190"/>
          </a:xfrm>
          <a:prstGeom prst="rect">
            <a:avLst/>
          </a:prstGeom>
        </p:spPr>
        <p:txBody>
          <a:bodyPr lIns="0" tIns="0" rIns="0" bIns="0" rtlCol="0" anchor="t">
            <a:spAutoFit/>
          </a:bodyPr>
          <a:lstStyle/>
          <a:p>
            <a:pPr>
              <a:lnSpc>
                <a:spcPts val="3150"/>
              </a:lnSpc>
            </a:pPr>
            <a:r>
              <a:rPr lang="en-US" sz="2100" spc="21" dirty="0">
                <a:solidFill>
                  <a:srgbClr val="FFFFFF"/>
                </a:solidFill>
                <a:latin typeface="Montserrat Bold"/>
              </a:rPr>
              <a:t>SUPERINTENDENTE: HUBERTO JOSUÉ MERLOS ESCOBAR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2644116" y="-1641634"/>
            <a:ext cx="5643884" cy="11928634"/>
          </a:xfrm>
          <a:prstGeom prst="rect">
            <a:avLst/>
          </a:prstGeom>
          <a:solidFill>
            <a:srgbClr val="313944"/>
          </a:solidFill>
        </p:spPr>
      </p:sp>
      <p:sp>
        <p:nvSpPr>
          <p:cNvPr id="3" name="AutoShape 3"/>
          <p:cNvSpPr/>
          <p:nvPr/>
        </p:nvSpPr>
        <p:spPr>
          <a:xfrm>
            <a:off x="3490270" y="1348038"/>
            <a:ext cx="4940938" cy="0"/>
          </a:xfrm>
          <a:prstGeom prst="line">
            <a:avLst/>
          </a:prstGeom>
          <a:ln w="47625" cap="flat">
            <a:solidFill>
              <a:srgbClr val="313944"/>
            </a:solidFill>
            <a:prstDash val="solid"/>
            <a:headEnd type="none" w="sm" len="sm"/>
            <a:tailEnd type="none" w="sm" len="sm"/>
          </a:ln>
        </p:spPr>
      </p:sp>
      <p:grpSp>
        <p:nvGrpSpPr>
          <p:cNvPr id="4" name="Group 4"/>
          <p:cNvGrpSpPr/>
          <p:nvPr/>
        </p:nvGrpSpPr>
        <p:grpSpPr>
          <a:xfrm>
            <a:off x="292256" y="1875682"/>
            <a:ext cx="12108020" cy="5901260"/>
            <a:chOff x="0" y="0"/>
            <a:chExt cx="3188944" cy="1554241"/>
          </a:xfrm>
        </p:grpSpPr>
        <p:sp>
          <p:nvSpPr>
            <p:cNvPr id="5" name="Freeform 5"/>
            <p:cNvSpPr/>
            <p:nvPr/>
          </p:nvSpPr>
          <p:spPr>
            <a:xfrm>
              <a:off x="0" y="0"/>
              <a:ext cx="3188944" cy="1554241"/>
            </a:xfrm>
            <a:custGeom>
              <a:avLst/>
              <a:gdLst/>
              <a:ahLst/>
              <a:cxnLst/>
              <a:rect l="l" t="t" r="r" b="b"/>
              <a:pathLst>
                <a:path w="3188944" h="1554241">
                  <a:moveTo>
                    <a:pt x="5115" y="0"/>
                  </a:moveTo>
                  <a:lnTo>
                    <a:pt x="3183828" y="0"/>
                  </a:lnTo>
                  <a:cubicBezTo>
                    <a:pt x="3185185" y="0"/>
                    <a:pt x="3186486" y="539"/>
                    <a:pt x="3187445" y="1498"/>
                  </a:cubicBezTo>
                  <a:cubicBezTo>
                    <a:pt x="3188405" y="2458"/>
                    <a:pt x="3188944" y="3759"/>
                    <a:pt x="3188944" y="5115"/>
                  </a:cubicBezTo>
                  <a:lnTo>
                    <a:pt x="3188944" y="1549126"/>
                  </a:lnTo>
                  <a:cubicBezTo>
                    <a:pt x="3188944" y="1550483"/>
                    <a:pt x="3188405" y="1551784"/>
                    <a:pt x="3187445" y="1552743"/>
                  </a:cubicBezTo>
                  <a:cubicBezTo>
                    <a:pt x="3186486" y="1553702"/>
                    <a:pt x="3185185" y="1554241"/>
                    <a:pt x="3183828" y="1554241"/>
                  </a:cubicBezTo>
                  <a:lnTo>
                    <a:pt x="5115" y="1554241"/>
                  </a:lnTo>
                  <a:cubicBezTo>
                    <a:pt x="2290" y="1554241"/>
                    <a:pt x="0" y="1551951"/>
                    <a:pt x="0" y="1549126"/>
                  </a:cubicBezTo>
                  <a:lnTo>
                    <a:pt x="0" y="5115"/>
                  </a:lnTo>
                  <a:cubicBezTo>
                    <a:pt x="0" y="3759"/>
                    <a:pt x="539" y="2458"/>
                    <a:pt x="1498" y="1498"/>
                  </a:cubicBezTo>
                  <a:cubicBezTo>
                    <a:pt x="2458" y="539"/>
                    <a:pt x="3759" y="0"/>
                    <a:pt x="5115" y="0"/>
                  </a:cubicBezTo>
                  <a:close/>
                </a:path>
              </a:pathLst>
            </a:custGeom>
            <a:solidFill>
              <a:srgbClr val="FFFFFF"/>
            </a:solidFill>
            <a:ln>
              <a:solidFill>
                <a:srgbClr val="000000"/>
              </a:solidFill>
            </a:ln>
          </p:spPr>
        </p:sp>
        <p:sp>
          <p:nvSpPr>
            <p:cNvPr id="6" name="TextBox 6"/>
            <p:cNvSpPr txBox="1"/>
            <p:nvPr/>
          </p:nvSpPr>
          <p:spPr>
            <a:xfrm>
              <a:off x="0" y="-19050"/>
              <a:ext cx="812800" cy="831850"/>
            </a:xfrm>
            <a:prstGeom prst="rect">
              <a:avLst/>
            </a:prstGeom>
          </p:spPr>
          <p:txBody>
            <a:bodyPr lIns="50800" tIns="50800" rIns="50800" bIns="50800" rtlCol="0" anchor="ctr"/>
            <a:lstStyle/>
            <a:p>
              <a:pPr algn="ctr">
                <a:lnSpc>
                  <a:spcPts val="2600"/>
                </a:lnSpc>
              </a:pPr>
              <a:endParaRPr dirty="0"/>
            </a:p>
          </p:txBody>
        </p:sp>
      </p:grpSp>
      <p:sp>
        <p:nvSpPr>
          <p:cNvPr id="7" name="AutoShape 7"/>
          <p:cNvSpPr/>
          <p:nvPr/>
        </p:nvSpPr>
        <p:spPr>
          <a:xfrm>
            <a:off x="292256" y="9432188"/>
            <a:ext cx="4004072" cy="0"/>
          </a:xfrm>
          <a:prstGeom prst="line">
            <a:avLst/>
          </a:prstGeom>
          <a:ln w="47625" cap="flat">
            <a:solidFill>
              <a:srgbClr val="727880"/>
            </a:solidFill>
            <a:prstDash val="solid"/>
            <a:headEnd type="none" w="sm" len="sm"/>
            <a:tailEnd type="none" w="sm" len="sm"/>
          </a:ln>
        </p:spPr>
      </p:sp>
      <p:grpSp>
        <p:nvGrpSpPr>
          <p:cNvPr id="8" name="Group 8"/>
          <p:cNvGrpSpPr/>
          <p:nvPr/>
        </p:nvGrpSpPr>
        <p:grpSpPr>
          <a:xfrm>
            <a:off x="2362992" y="7431659"/>
            <a:ext cx="7410182" cy="776776"/>
            <a:chOff x="0" y="0"/>
            <a:chExt cx="1951653" cy="204583"/>
          </a:xfrm>
        </p:grpSpPr>
        <p:sp>
          <p:nvSpPr>
            <p:cNvPr id="9" name="Freeform 9"/>
            <p:cNvSpPr/>
            <p:nvPr/>
          </p:nvSpPr>
          <p:spPr>
            <a:xfrm>
              <a:off x="0" y="0"/>
              <a:ext cx="1951653" cy="204583"/>
            </a:xfrm>
            <a:custGeom>
              <a:avLst/>
              <a:gdLst/>
              <a:ahLst/>
              <a:cxnLst/>
              <a:rect l="l" t="t" r="r" b="b"/>
              <a:pathLst>
                <a:path w="1951653" h="204583">
                  <a:moveTo>
                    <a:pt x="8358" y="0"/>
                  </a:moveTo>
                  <a:lnTo>
                    <a:pt x="1943295" y="0"/>
                  </a:lnTo>
                  <a:cubicBezTo>
                    <a:pt x="1947911" y="0"/>
                    <a:pt x="1951653" y="3742"/>
                    <a:pt x="1951653" y="8358"/>
                  </a:cubicBezTo>
                  <a:lnTo>
                    <a:pt x="1951653" y="196225"/>
                  </a:lnTo>
                  <a:cubicBezTo>
                    <a:pt x="1951653" y="198441"/>
                    <a:pt x="1950772" y="200567"/>
                    <a:pt x="1949205" y="202135"/>
                  </a:cubicBezTo>
                  <a:cubicBezTo>
                    <a:pt x="1947638" y="203702"/>
                    <a:pt x="1945511" y="204583"/>
                    <a:pt x="1943295" y="204583"/>
                  </a:cubicBezTo>
                  <a:lnTo>
                    <a:pt x="8358" y="204583"/>
                  </a:lnTo>
                  <a:cubicBezTo>
                    <a:pt x="6141" y="204583"/>
                    <a:pt x="4015" y="203702"/>
                    <a:pt x="2448" y="202135"/>
                  </a:cubicBezTo>
                  <a:cubicBezTo>
                    <a:pt x="881" y="200567"/>
                    <a:pt x="0" y="198441"/>
                    <a:pt x="0" y="196225"/>
                  </a:cubicBezTo>
                  <a:lnTo>
                    <a:pt x="0" y="8358"/>
                  </a:lnTo>
                  <a:cubicBezTo>
                    <a:pt x="0" y="6141"/>
                    <a:pt x="881" y="4015"/>
                    <a:pt x="2448" y="2448"/>
                  </a:cubicBezTo>
                  <a:cubicBezTo>
                    <a:pt x="4015" y="881"/>
                    <a:pt x="6141" y="0"/>
                    <a:pt x="8358" y="0"/>
                  </a:cubicBezTo>
                  <a:close/>
                </a:path>
              </a:pathLst>
            </a:custGeom>
            <a:solidFill>
              <a:srgbClr val="313944"/>
            </a:solidFill>
          </p:spPr>
        </p:sp>
        <p:sp>
          <p:nvSpPr>
            <p:cNvPr id="10" name="TextBox 10"/>
            <p:cNvSpPr txBox="1"/>
            <p:nvPr/>
          </p:nvSpPr>
          <p:spPr>
            <a:xfrm>
              <a:off x="0" y="-19050"/>
              <a:ext cx="812800" cy="831850"/>
            </a:xfrm>
            <a:prstGeom prst="rect">
              <a:avLst/>
            </a:prstGeom>
          </p:spPr>
          <p:txBody>
            <a:bodyPr lIns="50800" tIns="50800" rIns="50800" bIns="50800" rtlCol="0" anchor="ctr"/>
            <a:lstStyle/>
            <a:p>
              <a:pPr algn="ctr">
                <a:lnSpc>
                  <a:spcPts val="2600"/>
                </a:lnSpc>
              </a:pPr>
              <a:endParaRPr dirty="0"/>
            </a:p>
          </p:txBody>
        </p:sp>
      </p:grpSp>
      <p:pic>
        <p:nvPicPr>
          <p:cNvPr id="11" name="Picture 11"/>
          <p:cNvPicPr>
            <a:picLocks noChangeAspect="1"/>
          </p:cNvPicPr>
          <p:nvPr/>
        </p:nvPicPr>
        <p:blipFill>
          <a:blip r:embed="rId3"/>
          <a:srcRect/>
          <a:stretch>
            <a:fillRect/>
          </a:stretch>
        </p:blipFill>
        <p:spPr>
          <a:xfrm>
            <a:off x="13747636" y="528403"/>
            <a:ext cx="3436845" cy="1639271"/>
          </a:xfrm>
          <a:prstGeom prst="rect">
            <a:avLst/>
          </a:prstGeom>
        </p:spPr>
      </p:pic>
      <p:sp>
        <p:nvSpPr>
          <p:cNvPr id="12" name="TextBox 12"/>
          <p:cNvSpPr txBox="1"/>
          <p:nvPr/>
        </p:nvSpPr>
        <p:spPr>
          <a:xfrm>
            <a:off x="499472" y="2082419"/>
            <a:ext cx="11546767" cy="5177790"/>
          </a:xfrm>
          <a:prstGeom prst="rect">
            <a:avLst/>
          </a:prstGeom>
        </p:spPr>
        <p:txBody>
          <a:bodyPr lIns="0" tIns="0" rIns="0" bIns="0" rtlCol="0" anchor="t">
            <a:spAutoFit/>
          </a:bodyPr>
          <a:lstStyle/>
          <a:p>
            <a:pPr algn="just">
              <a:lnSpc>
                <a:spcPts val="3149"/>
              </a:lnSpc>
            </a:pPr>
            <a:r>
              <a:rPr lang="es-SV" sz="2099" spc="20" dirty="0" smtClean="0">
                <a:solidFill>
                  <a:srgbClr val="20212A"/>
                </a:solidFill>
                <a:latin typeface="Montserrat"/>
              </a:rPr>
              <a:t>Tiene por objetivo coordinar, dar seguimiento y contribuir a que las unidades que integran el Ministerio, funcionen eficientemente, proporcionándoles de manera oportuna, los servicios de apoyo necesarios para el desarrollo de sus acciones; así como velar por la correcta aplicación de las políticas y estrategias administrativas, financieras, y tecnológicas, considerando los lineamientos emanados del Despacho Ministerial y las normativas legales aplicables.</a:t>
            </a:r>
          </a:p>
          <a:p>
            <a:pPr algn="just">
              <a:lnSpc>
                <a:spcPts val="3149"/>
              </a:lnSpc>
            </a:pPr>
            <a:r>
              <a:rPr lang="es-SV" sz="2099" spc="20" dirty="0" smtClean="0">
                <a:solidFill>
                  <a:srgbClr val="20212A"/>
                </a:solidFill>
                <a:latin typeface="Montserrat"/>
              </a:rPr>
              <a:t>Está conformada por un Director(a) Ejecutivo, quien depende jerárquicamente del Despacho Ministerial, y por el personal técnico y administrativo necesario para su buen funcionamiento. Para el cumplimiento de sus objetivos y atribuciones cuenta con el apoyo de unidades técnicas y operativas, siendo estas las siguientes: Unidad Financiera Institucional, Unidad de Adquisiciones y Contrataciones Institucional, Talento Humano, Tecnologías de la Información y Administración, así como con las demás direcciones del MINEC en los casos que fuere pertinente.</a:t>
            </a:r>
            <a:endParaRPr lang="es-SV" sz="2099" spc="20" dirty="0">
              <a:solidFill>
                <a:srgbClr val="20212A"/>
              </a:solidFill>
              <a:latin typeface="Montserrat"/>
            </a:endParaRPr>
          </a:p>
        </p:txBody>
      </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203680" y="4322683"/>
            <a:ext cx="8799991" cy="5866661"/>
          </a:xfrm>
          <a:prstGeom prst="rect">
            <a:avLst/>
          </a:prstGeom>
        </p:spPr>
      </p:pic>
      <p:sp>
        <p:nvSpPr>
          <p:cNvPr id="14" name="TextBox 14"/>
          <p:cNvSpPr txBox="1"/>
          <p:nvPr/>
        </p:nvSpPr>
        <p:spPr>
          <a:xfrm>
            <a:off x="-265410" y="705867"/>
            <a:ext cx="12452298" cy="551433"/>
          </a:xfrm>
          <a:prstGeom prst="rect">
            <a:avLst/>
          </a:prstGeom>
        </p:spPr>
        <p:txBody>
          <a:bodyPr lIns="0" tIns="0" rIns="0" bIns="0" rtlCol="0" anchor="t">
            <a:spAutoFit/>
          </a:bodyPr>
          <a:lstStyle/>
          <a:p>
            <a:pPr algn="ctr">
              <a:lnSpc>
                <a:spcPts val="4297"/>
              </a:lnSpc>
            </a:pPr>
            <a:r>
              <a:rPr lang="en-US" sz="3642" spc="291" dirty="0">
                <a:solidFill>
                  <a:srgbClr val="313944"/>
                </a:solidFill>
                <a:latin typeface="RoxboroughCF"/>
              </a:rPr>
              <a:t>DIRECCIÓN </a:t>
            </a:r>
            <a:r>
              <a:rPr lang="en-US" sz="3642" spc="291" dirty="0" smtClean="0">
                <a:solidFill>
                  <a:srgbClr val="313944"/>
                </a:solidFill>
                <a:latin typeface="RoxboroughCF"/>
              </a:rPr>
              <a:t>EJECUTIVA</a:t>
            </a:r>
            <a:endParaRPr lang="en-US" sz="3642" spc="291" dirty="0">
              <a:solidFill>
                <a:srgbClr val="313944"/>
              </a:solidFill>
              <a:latin typeface="RoxboroughCF"/>
            </a:endParaRPr>
          </a:p>
        </p:txBody>
      </p:sp>
      <p:sp>
        <p:nvSpPr>
          <p:cNvPr id="15" name="TextBox 15"/>
          <p:cNvSpPr txBox="1"/>
          <p:nvPr/>
        </p:nvSpPr>
        <p:spPr>
          <a:xfrm>
            <a:off x="1062875" y="9066111"/>
            <a:ext cx="2570134" cy="346249"/>
          </a:xfrm>
          <a:prstGeom prst="rect">
            <a:avLst/>
          </a:prstGeom>
        </p:spPr>
        <p:txBody>
          <a:bodyPr lIns="0" tIns="0" rIns="0" bIns="0" rtlCol="0" anchor="t">
            <a:spAutoFit/>
          </a:bodyPr>
          <a:lstStyle/>
          <a:p>
            <a:pPr marL="0" lvl="0" indent="0" algn="l">
              <a:lnSpc>
                <a:spcPts val="2730"/>
              </a:lnSpc>
              <a:spcBef>
                <a:spcPct val="0"/>
              </a:spcBef>
            </a:pPr>
            <a:r>
              <a:rPr lang="en-US" sz="2100" spc="-63" dirty="0">
                <a:solidFill>
                  <a:srgbClr val="4D5A67"/>
                </a:solidFill>
                <a:latin typeface="Montserrat Semi-Bold"/>
              </a:rPr>
              <a:t>Femenino</a:t>
            </a:r>
          </a:p>
        </p:txBody>
      </p:sp>
      <p:sp>
        <p:nvSpPr>
          <p:cNvPr id="16" name="TextBox 16"/>
          <p:cNvSpPr txBox="1"/>
          <p:nvPr/>
        </p:nvSpPr>
        <p:spPr>
          <a:xfrm>
            <a:off x="3633009" y="8658001"/>
            <a:ext cx="400050" cy="314325"/>
          </a:xfrm>
          <a:prstGeom prst="rect">
            <a:avLst/>
          </a:prstGeom>
        </p:spPr>
        <p:txBody>
          <a:bodyPr lIns="0" tIns="0" rIns="0" bIns="0" rtlCol="0" anchor="t">
            <a:spAutoFit/>
          </a:bodyPr>
          <a:lstStyle/>
          <a:p>
            <a:pPr marL="0" lvl="0" indent="0">
              <a:lnSpc>
                <a:spcPts val="2520"/>
              </a:lnSpc>
              <a:spcBef>
                <a:spcPct val="0"/>
              </a:spcBef>
            </a:pPr>
            <a:r>
              <a:rPr lang="en-US" sz="2100" spc="-63" dirty="0">
                <a:solidFill>
                  <a:srgbClr val="4D5A67"/>
                </a:solidFill>
                <a:latin typeface="Montserrat"/>
              </a:rPr>
              <a:t>1</a:t>
            </a:r>
          </a:p>
        </p:txBody>
      </p:sp>
      <p:sp>
        <p:nvSpPr>
          <p:cNvPr id="17" name="TextBox 17"/>
          <p:cNvSpPr txBox="1"/>
          <p:nvPr/>
        </p:nvSpPr>
        <p:spPr>
          <a:xfrm>
            <a:off x="1077925" y="8641173"/>
            <a:ext cx="2570134" cy="335280"/>
          </a:xfrm>
          <a:prstGeom prst="rect">
            <a:avLst/>
          </a:prstGeom>
        </p:spPr>
        <p:txBody>
          <a:bodyPr lIns="0" tIns="0" rIns="0" bIns="0" rtlCol="0" anchor="t">
            <a:spAutoFit/>
          </a:bodyPr>
          <a:lstStyle/>
          <a:p>
            <a:pPr marL="0" lvl="0" indent="0">
              <a:lnSpc>
                <a:spcPts val="2730"/>
              </a:lnSpc>
            </a:pPr>
            <a:r>
              <a:rPr lang="en-US" sz="2100" spc="-63" dirty="0">
                <a:solidFill>
                  <a:srgbClr val="4D5A67"/>
                </a:solidFill>
                <a:latin typeface="Montserrat Semi-Bold"/>
              </a:rPr>
              <a:t>Masculino</a:t>
            </a:r>
          </a:p>
        </p:txBody>
      </p:sp>
      <p:sp>
        <p:nvSpPr>
          <p:cNvPr id="18" name="TextBox 18"/>
          <p:cNvSpPr txBox="1"/>
          <p:nvPr/>
        </p:nvSpPr>
        <p:spPr>
          <a:xfrm>
            <a:off x="3642534" y="9029476"/>
            <a:ext cx="428625" cy="314325"/>
          </a:xfrm>
          <a:prstGeom prst="rect">
            <a:avLst/>
          </a:prstGeom>
        </p:spPr>
        <p:txBody>
          <a:bodyPr lIns="0" tIns="0" rIns="0" bIns="0" rtlCol="0" anchor="t">
            <a:spAutoFit/>
          </a:bodyPr>
          <a:lstStyle/>
          <a:p>
            <a:pPr marL="0" lvl="0" indent="0">
              <a:lnSpc>
                <a:spcPts val="2520"/>
              </a:lnSpc>
              <a:spcBef>
                <a:spcPct val="0"/>
              </a:spcBef>
            </a:pPr>
            <a:r>
              <a:rPr lang="en-US" sz="2100" spc="-63" dirty="0">
                <a:solidFill>
                  <a:srgbClr val="4D5A67"/>
                </a:solidFill>
                <a:latin typeface="Montserrat"/>
              </a:rPr>
              <a:t>1</a:t>
            </a:r>
          </a:p>
        </p:txBody>
      </p:sp>
      <p:sp>
        <p:nvSpPr>
          <p:cNvPr id="19" name="TextBox 19"/>
          <p:cNvSpPr txBox="1"/>
          <p:nvPr/>
        </p:nvSpPr>
        <p:spPr>
          <a:xfrm>
            <a:off x="9773175" y="9838856"/>
            <a:ext cx="6591155" cy="246970"/>
          </a:xfrm>
          <a:prstGeom prst="rect">
            <a:avLst/>
          </a:prstGeom>
        </p:spPr>
        <p:txBody>
          <a:bodyPr lIns="0" tIns="0" rIns="0" bIns="0" rtlCol="0" anchor="t">
            <a:spAutoFit/>
          </a:bodyPr>
          <a:lstStyle/>
          <a:p>
            <a:pPr marL="0" lvl="0" indent="0" algn="just">
              <a:lnSpc>
                <a:spcPts val="2019"/>
              </a:lnSpc>
            </a:pPr>
            <a:r>
              <a:rPr lang="en-US" sz="1553" spc="-46" dirty="0" err="1">
                <a:solidFill>
                  <a:srgbClr val="4D5A67"/>
                </a:solidFill>
                <a:latin typeface="Montserrat Bold"/>
              </a:rPr>
              <a:t>Período</a:t>
            </a:r>
            <a:r>
              <a:rPr lang="en-US" sz="1553" spc="-46" dirty="0">
                <a:solidFill>
                  <a:srgbClr val="4D5A67"/>
                </a:solidFill>
                <a:latin typeface="Montserrat Bold"/>
              </a:rPr>
              <a:t> </a:t>
            </a:r>
            <a:r>
              <a:rPr lang="en-US" sz="1553" spc="-46" dirty="0" smtClean="0">
                <a:solidFill>
                  <a:srgbClr val="4D5A67"/>
                </a:solidFill>
                <a:latin typeface="Montserrat Bold"/>
              </a:rPr>
              <a:t>MAYO - JULIO 2022</a:t>
            </a:r>
            <a:endParaRPr lang="en-US" sz="1553" spc="-46" dirty="0">
              <a:solidFill>
                <a:srgbClr val="4D5A67"/>
              </a:solidFill>
              <a:latin typeface="Montserrat Bold"/>
            </a:endParaRPr>
          </a:p>
        </p:txBody>
      </p:sp>
      <p:sp>
        <p:nvSpPr>
          <p:cNvPr id="20" name="TextBox 20"/>
          <p:cNvSpPr txBox="1"/>
          <p:nvPr/>
        </p:nvSpPr>
        <p:spPr>
          <a:xfrm>
            <a:off x="830792" y="9522626"/>
            <a:ext cx="4141473" cy="335280"/>
          </a:xfrm>
          <a:prstGeom prst="rect">
            <a:avLst/>
          </a:prstGeom>
        </p:spPr>
        <p:txBody>
          <a:bodyPr lIns="0" tIns="0" rIns="0" bIns="0" rtlCol="0" anchor="t">
            <a:spAutoFit/>
          </a:bodyPr>
          <a:lstStyle/>
          <a:p>
            <a:pPr marL="0" lvl="0" indent="0">
              <a:lnSpc>
                <a:spcPts val="2730"/>
              </a:lnSpc>
            </a:pPr>
            <a:r>
              <a:rPr lang="en-US" sz="2100" spc="-63" dirty="0">
                <a:solidFill>
                  <a:srgbClr val="4D5A67"/>
                </a:solidFill>
                <a:latin typeface="Montserrat Semi-Bold"/>
              </a:rPr>
              <a:t>Total Empleados         2</a:t>
            </a:r>
          </a:p>
        </p:txBody>
      </p:sp>
      <p:sp>
        <p:nvSpPr>
          <p:cNvPr id="21" name="TextBox 21"/>
          <p:cNvSpPr txBox="1"/>
          <p:nvPr/>
        </p:nvSpPr>
        <p:spPr>
          <a:xfrm>
            <a:off x="2801724" y="7559772"/>
            <a:ext cx="8764768" cy="377190"/>
          </a:xfrm>
          <a:prstGeom prst="rect">
            <a:avLst/>
          </a:prstGeom>
        </p:spPr>
        <p:txBody>
          <a:bodyPr lIns="0" tIns="0" rIns="0" bIns="0" rtlCol="0" anchor="t">
            <a:spAutoFit/>
          </a:bodyPr>
          <a:lstStyle/>
          <a:p>
            <a:pPr>
              <a:lnSpc>
                <a:spcPts val="3150"/>
              </a:lnSpc>
            </a:pPr>
            <a:r>
              <a:rPr lang="en-US" sz="2100" spc="21" dirty="0">
                <a:solidFill>
                  <a:srgbClr val="FFFFFF"/>
                </a:solidFill>
                <a:latin typeface="Montserrat Bold"/>
              </a:rPr>
              <a:t>DIRECTOR: DAVID ALONSO ARTEAGA ZAMORA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787241" y="-1155859"/>
            <a:ext cx="4941305" cy="11928634"/>
          </a:xfrm>
          <a:prstGeom prst="rect">
            <a:avLst/>
          </a:prstGeom>
          <a:solidFill>
            <a:srgbClr val="313944"/>
          </a:solidFill>
        </p:spPr>
      </p:sp>
      <p:pic>
        <p:nvPicPr>
          <p:cNvPr id="3" name="Picture 3"/>
          <p:cNvPicPr>
            <a:picLocks noChangeAspect="1"/>
          </p:cNvPicPr>
          <p:nvPr/>
        </p:nvPicPr>
        <p:blipFill>
          <a:blip r:embed="rId2"/>
          <a:srcRect/>
          <a:stretch>
            <a:fillRect/>
          </a:stretch>
        </p:blipFill>
        <p:spPr>
          <a:xfrm>
            <a:off x="371387" y="316968"/>
            <a:ext cx="3460066" cy="1650347"/>
          </a:xfrm>
          <a:prstGeom prst="rect">
            <a:avLst/>
          </a:prstGeom>
        </p:spPr>
      </p:pic>
      <p:sp>
        <p:nvSpPr>
          <p:cNvPr id="4" name="TextBox 4"/>
          <p:cNvSpPr txBox="1"/>
          <p:nvPr/>
        </p:nvSpPr>
        <p:spPr>
          <a:xfrm>
            <a:off x="496652" y="6625610"/>
            <a:ext cx="3209537" cy="1846659"/>
          </a:xfrm>
          <a:prstGeom prst="rect">
            <a:avLst/>
          </a:prstGeom>
        </p:spPr>
        <p:txBody>
          <a:bodyPr lIns="0" tIns="0" rIns="0" bIns="0" rtlCol="0" anchor="t">
            <a:spAutoFit/>
          </a:bodyPr>
          <a:lstStyle/>
          <a:p>
            <a:pPr>
              <a:lnSpc>
                <a:spcPts val="4799"/>
              </a:lnSpc>
            </a:pPr>
            <a:r>
              <a:rPr lang="en-US" sz="3199" spc="31" dirty="0">
                <a:solidFill>
                  <a:srgbClr val="FFFFFF"/>
                </a:solidFill>
                <a:latin typeface="Montserrat"/>
              </a:rPr>
              <a:t>Estructura Organizativa MINEC.</a:t>
            </a:r>
          </a:p>
        </p:txBody>
      </p:sp>
      <p:sp>
        <p:nvSpPr>
          <p:cNvPr id="5" name="AutoShape 5"/>
          <p:cNvSpPr/>
          <p:nvPr/>
        </p:nvSpPr>
        <p:spPr>
          <a:xfrm>
            <a:off x="446425" y="8389640"/>
            <a:ext cx="2473973" cy="0"/>
          </a:xfrm>
          <a:prstGeom prst="line">
            <a:avLst/>
          </a:prstGeom>
          <a:ln w="47625" cap="flat">
            <a:solidFill>
              <a:srgbClr val="FFFFFF"/>
            </a:solidFill>
            <a:prstDash val="solid"/>
            <a:headEnd type="none" w="sm" len="sm"/>
            <a:tailEnd type="none" w="sm" len="sm"/>
          </a:ln>
        </p:spPr>
      </p:sp>
      <p:grpSp>
        <p:nvGrpSpPr>
          <p:cNvPr id="9" name="8 Grupo"/>
          <p:cNvGrpSpPr/>
          <p:nvPr/>
        </p:nvGrpSpPr>
        <p:grpSpPr>
          <a:xfrm>
            <a:off x="4154064" y="1142139"/>
            <a:ext cx="14014801" cy="8725761"/>
            <a:chOff x="4154064" y="1142139"/>
            <a:chExt cx="14014801" cy="8725761"/>
          </a:xfrm>
        </p:grpSpPr>
        <p:pic>
          <p:nvPicPr>
            <p:cNvPr id="7" name="6 Imagen"/>
            <p:cNvPicPr>
              <a:picLocks noChangeAspect="1"/>
            </p:cNvPicPr>
            <p:nvPr/>
          </p:nvPicPr>
          <p:blipFill rotWithShape="1">
            <a:blip r:embed="rId3" cstate="print">
              <a:extLst>
                <a:ext uri="{28A0092B-C50C-407E-A947-70E740481C1C}">
                  <a14:useLocalDpi xmlns:a14="http://schemas.microsoft.com/office/drawing/2010/main" val="0"/>
                </a:ext>
              </a:extLst>
            </a:blip>
            <a:srcRect l="7795" t="13042" r="8961"/>
            <a:stretch/>
          </p:blipFill>
          <p:spPr>
            <a:xfrm>
              <a:off x="4154064" y="1142139"/>
              <a:ext cx="13993030" cy="8491357"/>
            </a:xfrm>
            <a:prstGeom prst="rect">
              <a:avLst/>
            </a:prstGeom>
          </p:spPr>
        </p:pic>
        <p:sp>
          <p:nvSpPr>
            <p:cNvPr id="8" name="7 Rectángulo"/>
            <p:cNvSpPr/>
            <p:nvPr/>
          </p:nvSpPr>
          <p:spPr>
            <a:xfrm>
              <a:off x="4154064" y="9568904"/>
              <a:ext cx="14014801" cy="2989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566492" y="-1641634"/>
            <a:ext cx="6721508" cy="11928634"/>
          </a:xfrm>
          <a:prstGeom prst="rect">
            <a:avLst/>
          </a:prstGeom>
          <a:solidFill>
            <a:srgbClr val="313944"/>
          </a:solidFill>
        </p:spPr>
      </p:sp>
      <p:sp>
        <p:nvSpPr>
          <p:cNvPr id="3" name="AutoShape 3"/>
          <p:cNvSpPr/>
          <p:nvPr/>
        </p:nvSpPr>
        <p:spPr>
          <a:xfrm>
            <a:off x="3249892" y="2266536"/>
            <a:ext cx="4940938" cy="0"/>
          </a:xfrm>
          <a:prstGeom prst="line">
            <a:avLst/>
          </a:prstGeom>
          <a:ln w="47625" cap="flat">
            <a:solidFill>
              <a:srgbClr val="313944"/>
            </a:solidFill>
            <a:prstDash val="solid"/>
            <a:headEnd type="none" w="sm" len="sm"/>
            <a:tailEnd type="none" w="sm" len="sm"/>
          </a:ln>
        </p:spPr>
      </p:sp>
      <p:grpSp>
        <p:nvGrpSpPr>
          <p:cNvPr id="4" name="Group 4"/>
          <p:cNvGrpSpPr/>
          <p:nvPr/>
        </p:nvGrpSpPr>
        <p:grpSpPr>
          <a:xfrm>
            <a:off x="1028700" y="2780886"/>
            <a:ext cx="9626540" cy="3957824"/>
            <a:chOff x="0" y="0"/>
            <a:chExt cx="2535385" cy="1042390"/>
          </a:xfrm>
        </p:grpSpPr>
        <p:sp>
          <p:nvSpPr>
            <p:cNvPr id="5" name="Freeform 5"/>
            <p:cNvSpPr/>
            <p:nvPr/>
          </p:nvSpPr>
          <p:spPr>
            <a:xfrm>
              <a:off x="0" y="0"/>
              <a:ext cx="2535385" cy="1042390"/>
            </a:xfrm>
            <a:custGeom>
              <a:avLst/>
              <a:gdLst/>
              <a:ahLst/>
              <a:cxnLst/>
              <a:rect l="l" t="t" r="r" b="b"/>
              <a:pathLst>
                <a:path w="2535385" h="1042390">
                  <a:moveTo>
                    <a:pt x="6434" y="0"/>
                  </a:moveTo>
                  <a:lnTo>
                    <a:pt x="2528951" y="0"/>
                  </a:lnTo>
                  <a:cubicBezTo>
                    <a:pt x="2530658" y="0"/>
                    <a:pt x="2532294" y="678"/>
                    <a:pt x="2533501" y="1884"/>
                  </a:cubicBezTo>
                  <a:cubicBezTo>
                    <a:pt x="2534707" y="3091"/>
                    <a:pt x="2535385" y="4727"/>
                    <a:pt x="2535385" y="6434"/>
                  </a:cubicBezTo>
                  <a:lnTo>
                    <a:pt x="2535385" y="1035956"/>
                  </a:lnTo>
                  <a:cubicBezTo>
                    <a:pt x="2535385" y="1039509"/>
                    <a:pt x="2532505" y="1042390"/>
                    <a:pt x="2528951" y="1042390"/>
                  </a:cubicBezTo>
                  <a:lnTo>
                    <a:pt x="6434" y="1042390"/>
                  </a:lnTo>
                  <a:cubicBezTo>
                    <a:pt x="4727" y="1042390"/>
                    <a:pt x="3091" y="1041712"/>
                    <a:pt x="1884" y="1040506"/>
                  </a:cubicBezTo>
                  <a:cubicBezTo>
                    <a:pt x="678" y="1039299"/>
                    <a:pt x="0" y="1037663"/>
                    <a:pt x="0" y="1035956"/>
                  </a:cubicBezTo>
                  <a:lnTo>
                    <a:pt x="0" y="6434"/>
                  </a:lnTo>
                  <a:cubicBezTo>
                    <a:pt x="0" y="2881"/>
                    <a:pt x="2881" y="0"/>
                    <a:pt x="6434" y="0"/>
                  </a:cubicBezTo>
                  <a:close/>
                </a:path>
              </a:pathLst>
            </a:custGeom>
            <a:solidFill>
              <a:srgbClr val="FFFFFF"/>
            </a:solidFill>
            <a:ln>
              <a:solidFill>
                <a:srgbClr val="000000"/>
              </a:solidFill>
            </a:ln>
          </p:spPr>
        </p:sp>
        <p:sp>
          <p:nvSpPr>
            <p:cNvPr id="6" name="TextBox 6"/>
            <p:cNvSpPr txBox="1"/>
            <p:nvPr/>
          </p:nvSpPr>
          <p:spPr>
            <a:xfrm>
              <a:off x="0" y="-19050"/>
              <a:ext cx="812800" cy="831850"/>
            </a:xfrm>
            <a:prstGeom prst="rect">
              <a:avLst/>
            </a:prstGeom>
          </p:spPr>
          <p:txBody>
            <a:bodyPr lIns="50800" tIns="50800" rIns="50800" bIns="50800" rtlCol="0" anchor="ctr"/>
            <a:lstStyle/>
            <a:p>
              <a:pPr algn="ctr">
                <a:lnSpc>
                  <a:spcPts val="2600"/>
                </a:lnSpc>
              </a:pPr>
              <a:endParaRPr dirty="0"/>
            </a:p>
          </p:txBody>
        </p:sp>
      </p:grpSp>
      <p:sp>
        <p:nvSpPr>
          <p:cNvPr id="7" name="AutoShape 7"/>
          <p:cNvSpPr/>
          <p:nvPr/>
        </p:nvSpPr>
        <p:spPr>
          <a:xfrm>
            <a:off x="292256" y="8974988"/>
            <a:ext cx="4004072" cy="0"/>
          </a:xfrm>
          <a:prstGeom prst="line">
            <a:avLst/>
          </a:prstGeom>
          <a:ln w="47625" cap="flat">
            <a:solidFill>
              <a:srgbClr val="727880"/>
            </a:solidFill>
            <a:prstDash val="solid"/>
            <a:headEnd type="none" w="sm" len="sm"/>
            <a:tailEnd type="none" w="sm" len="sm"/>
          </a:ln>
        </p:spPr>
      </p:sp>
      <p:grpSp>
        <p:nvGrpSpPr>
          <p:cNvPr id="8" name="Group 8"/>
          <p:cNvGrpSpPr/>
          <p:nvPr/>
        </p:nvGrpSpPr>
        <p:grpSpPr>
          <a:xfrm>
            <a:off x="1274061" y="6433910"/>
            <a:ext cx="8986602" cy="628686"/>
            <a:chOff x="0" y="0"/>
            <a:chExt cx="2366842" cy="165580"/>
          </a:xfrm>
        </p:grpSpPr>
        <p:sp>
          <p:nvSpPr>
            <p:cNvPr id="9" name="Freeform 9"/>
            <p:cNvSpPr/>
            <p:nvPr/>
          </p:nvSpPr>
          <p:spPr>
            <a:xfrm>
              <a:off x="0" y="0"/>
              <a:ext cx="2366842" cy="165580"/>
            </a:xfrm>
            <a:custGeom>
              <a:avLst/>
              <a:gdLst/>
              <a:ahLst/>
              <a:cxnLst/>
              <a:rect l="l" t="t" r="r" b="b"/>
              <a:pathLst>
                <a:path w="2366842" h="165580">
                  <a:moveTo>
                    <a:pt x="6892" y="0"/>
                  </a:moveTo>
                  <a:lnTo>
                    <a:pt x="2359950" y="0"/>
                  </a:lnTo>
                  <a:cubicBezTo>
                    <a:pt x="2363756" y="0"/>
                    <a:pt x="2366842" y="3086"/>
                    <a:pt x="2366842" y="6892"/>
                  </a:cubicBezTo>
                  <a:lnTo>
                    <a:pt x="2366842" y="158688"/>
                  </a:lnTo>
                  <a:cubicBezTo>
                    <a:pt x="2366842" y="160516"/>
                    <a:pt x="2366116" y="162269"/>
                    <a:pt x="2364823" y="163561"/>
                  </a:cubicBezTo>
                  <a:cubicBezTo>
                    <a:pt x="2363531" y="164854"/>
                    <a:pt x="2361778" y="165580"/>
                    <a:pt x="2359950" y="165580"/>
                  </a:cubicBezTo>
                  <a:lnTo>
                    <a:pt x="6892" y="165580"/>
                  </a:lnTo>
                  <a:cubicBezTo>
                    <a:pt x="5064" y="165580"/>
                    <a:pt x="3311" y="164854"/>
                    <a:pt x="2019" y="163561"/>
                  </a:cubicBezTo>
                  <a:cubicBezTo>
                    <a:pt x="726" y="162269"/>
                    <a:pt x="0" y="160516"/>
                    <a:pt x="0" y="158688"/>
                  </a:cubicBezTo>
                  <a:lnTo>
                    <a:pt x="0" y="6892"/>
                  </a:lnTo>
                  <a:cubicBezTo>
                    <a:pt x="0" y="5064"/>
                    <a:pt x="726" y="3311"/>
                    <a:pt x="2019" y="2019"/>
                  </a:cubicBezTo>
                  <a:cubicBezTo>
                    <a:pt x="3311" y="726"/>
                    <a:pt x="5064" y="0"/>
                    <a:pt x="6892" y="0"/>
                  </a:cubicBezTo>
                  <a:close/>
                </a:path>
              </a:pathLst>
            </a:custGeom>
            <a:solidFill>
              <a:srgbClr val="313944"/>
            </a:solidFill>
          </p:spPr>
        </p:sp>
        <p:sp>
          <p:nvSpPr>
            <p:cNvPr id="10" name="TextBox 10"/>
            <p:cNvSpPr txBox="1"/>
            <p:nvPr/>
          </p:nvSpPr>
          <p:spPr>
            <a:xfrm>
              <a:off x="0" y="-19050"/>
              <a:ext cx="812800" cy="831850"/>
            </a:xfrm>
            <a:prstGeom prst="rect">
              <a:avLst/>
            </a:prstGeom>
          </p:spPr>
          <p:txBody>
            <a:bodyPr lIns="50800" tIns="50800" rIns="50800" bIns="50800" rtlCol="0" anchor="ctr"/>
            <a:lstStyle/>
            <a:p>
              <a:pPr algn="ctr">
                <a:lnSpc>
                  <a:spcPts val="2600"/>
                </a:lnSpc>
              </a:pPr>
              <a:endParaRPr dirty="0"/>
            </a:p>
          </p:txBody>
        </p:sp>
      </p:grpSp>
      <p:pic>
        <p:nvPicPr>
          <p:cNvPr id="11" name="Picture 11"/>
          <p:cNvPicPr>
            <a:picLocks noChangeAspect="1"/>
          </p:cNvPicPr>
          <p:nvPr/>
        </p:nvPicPr>
        <p:blipFill>
          <a:blip r:embed="rId3"/>
          <a:srcRect/>
          <a:stretch>
            <a:fillRect/>
          </a:stretch>
        </p:blipFill>
        <p:spPr>
          <a:xfrm>
            <a:off x="13275062" y="523777"/>
            <a:ext cx="3436845" cy="1639271"/>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338560" y="3337560"/>
            <a:ext cx="6949440" cy="6949440"/>
          </a:xfrm>
          <a:prstGeom prst="rect">
            <a:avLst/>
          </a:prstGeom>
        </p:spPr>
      </p:pic>
      <p:sp>
        <p:nvSpPr>
          <p:cNvPr id="13" name="TextBox 13"/>
          <p:cNvSpPr txBox="1"/>
          <p:nvPr/>
        </p:nvSpPr>
        <p:spPr>
          <a:xfrm>
            <a:off x="0" y="1038085"/>
            <a:ext cx="12452298" cy="1085576"/>
          </a:xfrm>
          <a:prstGeom prst="rect">
            <a:avLst/>
          </a:prstGeom>
        </p:spPr>
        <p:txBody>
          <a:bodyPr lIns="0" tIns="0" rIns="0" bIns="0" rtlCol="0" anchor="t">
            <a:spAutoFit/>
          </a:bodyPr>
          <a:lstStyle/>
          <a:p>
            <a:pPr algn="ctr">
              <a:lnSpc>
                <a:spcPts val="4297"/>
              </a:lnSpc>
            </a:pPr>
            <a:r>
              <a:rPr lang="en-US" sz="3642" spc="291" dirty="0">
                <a:solidFill>
                  <a:srgbClr val="313944"/>
                </a:solidFill>
                <a:latin typeface="RoxboroughCF"/>
              </a:rPr>
              <a:t>UNIDAD DE ADQUISICIONES Y CONTRATACIONES INSTITUCIONAL</a:t>
            </a:r>
          </a:p>
        </p:txBody>
      </p:sp>
      <p:sp>
        <p:nvSpPr>
          <p:cNvPr id="14" name="TextBox 14"/>
          <p:cNvSpPr txBox="1"/>
          <p:nvPr/>
        </p:nvSpPr>
        <p:spPr>
          <a:xfrm>
            <a:off x="1274061" y="3056345"/>
            <a:ext cx="9208437" cy="2782813"/>
          </a:xfrm>
          <a:prstGeom prst="rect">
            <a:avLst/>
          </a:prstGeom>
        </p:spPr>
        <p:txBody>
          <a:bodyPr lIns="0" tIns="0" rIns="0" bIns="0" rtlCol="0" anchor="t">
            <a:spAutoFit/>
          </a:bodyPr>
          <a:lstStyle/>
          <a:p>
            <a:pPr algn="just">
              <a:lnSpc>
                <a:spcPts val="3149"/>
              </a:lnSpc>
            </a:pPr>
            <a:r>
              <a:rPr lang="es-SV" sz="2099" spc="20" dirty="0" smtClean="0">
                <a:solidFill>
                  <a:srgbClr val="20212A"/>
                </a:solidFill>
                <a:latin typeface="Montserrat"/>
              </a:rPr>
              <a:t>Tiene como objetivo impulsar la descentralización operativa y realizar todas las actividades relacionadas con la gestión de adquisiciones y contrataciones de obras, bienes y servicios.</a:t>
            </a:r>
          </a:p>
          <a:p>
            <a:pPr algn="just">
              <a:lnSpc>
                <a:spcPts val="3149"/>
              </a:lnSpc>
            </a:pPr>
            <a:endParaRPr lang="es-SV" sz="2099" spc="20" dirty="0" smtClean="0">
              <a:solidFill>
                <a:srgbClr val="20212A"/>
              </a:solidFill>
              <a:latin typeface="Montserrat"/>
            </a:endParaRPr>
          </a:p>
          <a:p>
            <a:pPr algn="just">
              <a:lnSpc>
                <a:spcPts val="3149"/>
              </a:lnSpc>
            </a:pPr>
            <a:r>
              <a:rPr lang="es-SV" sz="2099" spc="20" dirty="0" smtClean="0">
                <a:solidFill>
                  <a:srgbClr val="20212A"/>
                </a:solidFill>
                <a:latin typeface="Montserrat"/>
              </a:rPr>
              <a:t>Está integrada por un(a) Jefe(a), así como por el personal técnico y administrativo necesario para su buen funcionamiento. Depende jerárquicamente de la Dirección Ejecutiva.</a:t>
            </a:r>
            <a:endParaRPr lang="es-SV" sz="2099" spc="20" dirty="0">
              <a:solidFill>
                <a:srgbClr val="20212A"/>
              </a:solidFill>
              <a:latin typeface="Montserrat"/>
            </a:endParaRPr>
          </a:p>
        </p:txBody>
      </p:sp>
      <p:sp>
        <p:nvSpPr>
          <p:cNvPr id="15" name="TextBox 15"/>
          <p:cNvSpPr txBox="1"/>
          <p:nvPr/>
        </p:nvSpPr>
        <p:spPr>
          <a:xfrm>
            <a:off x="1062875" y="8608911"/>
            <a:ext cx="2570134" cy="346249"/>
          </a:xfrm>
          <a:prstGeom prst="rect">
            <a:avLst/>
          </a:prstGeom>
        </p:spPr>
        <p:txBody>
          <a:bodyPr lIns="0" tIns="0" rIns="0" bIns="0" rtlCol="0" anchor="t">
            <a:spAutoFit/>
          </a:bodyPr>
          <a:lstStyle/>
          <a:p>
            <a:pPr marL="0" lvl="0" indent="0" algn="l">
              <a:lnSpc>
                <a:spcPts val="2730"/>
              </a:lnSpc>
              <a:spcBef>
                <a:spcPct val="0"/>
              </a:spcBef>
            </a:pPr>
            <a:r>
              <a:rPr lang="en-US" sz="2100" spc="-63" dirty="0">
                <a:solidFill>
                  <a:srgbClr val="4D5A67"/>
                </a:solidFill>
                <a:latin typeface="Montserrat Semi-Bold"/>
              </a:rPr>
              <a:t>Femenino</a:t>
            </a:r>
          </a:p>
        </p:txBody>
      </p:sp>
      <p:sp>
        <p:nvSpPr>
          <p:cNvPr id="16" name="TextBox 16"/>
          <p:cNvSpPr txBox="1"/>
          <p:nvPr/>
        </p:nvSpPr>
        <p:spPr>
          <a:xfrm>
            <a:off x="3633009" y="8200801"/>
            <a:ext cx="400050" cy="314325"/>
          </a:xfrm>
          <a:prstGeom prst="rect">
            <a:avLst/>
          </a:prstGeom>
        </p:spPr>
        <p:txBody>
          <a:bodyPr lIns="0" tIns="0" rIns="0" bIns="0" rtlCol="0" anchor="t">
            <a:spAutoFit/>
          </a:bodyPr>
          <a:lstStyle/>
          <a:p>
            <a:pPr marL="0" lvl="0" indent="0">
              <a:lnSpc>
                <a:spcPts val="2520"/>
              </a:lnSpc>
              <a:spcBef>
                <a:spcPct val="0"/>
              </a:spcBef>
            </a:pPr>
            <a:r>
              <a:rPr lang="en-US" sz="2100" spc="-63" dirty="0">
                <a:solidFill>
                  <a:srgbClr val="4D5A67"/>
                </a:solidFill>
                <a:latin typeface="Montserrat"/>
              </a:rPr>
              <a:t>9</a:t>
            </a:r>
          </a:p>
        </p:txBody>
      </p:sp>
      <p:sp>
        <p:nvSpPr>
          <p:cNvPr id="17" name="TextBox 17"/>
          <p:cNvSpPr txBox="1"/>
          <p:nvPr/>
        </p:nvSpPr>
        <p:spPr>
          <a:xfrm>
            <a:off x="1077925" y="8183973"/>
            <a:ext cx="2570134" cy="335280"/>
          </a:xfrm>
          <a:prstGeom prst="rect">
            <a:avLst/>
          </a:prstGeom>
        </p:spPr>
        <p:txBody>
          <a:bodyPr lIns="0" tIns="0" rIns="0" bIns="0" rtlCol="0" anchor="t">
            <a:spAutoFit/>
          </a:bodyPr>
          <a:lstStyle/>
          <a:p>
            <a:pPr marL="0" lvl="0" indent="0">
              <a:lnSpc>
                <a:spcPts val="2730"/>
              </a:lnSpc>
            </a:pPr>
            <a:r>
              <a:rPr lang="en-US" sz="2100" spc="-63" dirty="0">
                <a:solidFill>
                  <a:srgbClr val="4D5A67"/>
                </a:solidFill>
                <a:latin typeface="Montserrat Semi-Bold"/>
              </a:rPr>
              <a:t>Masculino</a:t>
            </a:r>
          </a:p>
        </p:txBody>
      </p:sp>
      <p:sp>
        <p:nvSpPr>
          <p:cNvPr id="18" name="TextBox 18"/>
          <p:cNvSpPr txBox="1"/>
          <p:nvPr/>
        </p:nvSpPr>
        <p:spPr>
          <a:xfrm>
            <a:off x="3633009" y="8572276"/>
            <a:ext cx="428625" cy="320601"/>
          </a:xfrm>
          <a:prstGeom prst="rect">
            <a:avLst/>
          </a:prstGeom>
        </p:spPr>
        <p:txBody>
          <a:bodyPr lIns="0" tIns="0" rIns="0" bIns="0" rtlCol="0" anchor="t">
            <a:spAutoFit/>
          </a:bodyPr>
          <a:lstStyle/>
          <a:p>
            <a:pPr marL="0" lvl="0" indent="0">
              <a:lnSpc>
                <a:spcPts val="2520"/>
              </a:lnSpc>
              <a:spcBef>
                <a:spcPct val="0"/>
              </a:spcBef>
            </a:pPr>
            <a:r>
              <a:rPr lang="en-US" sz="2100" spc="-63" dirty="0" smtClean="0">
                <a:solidFill>
                  <a:srgbClr val="4D5A67"/>
                </a:solidFill>
                <a:latin typeface="Montserrat"/>
              </a:rPr>
              <a:t>7</a:t>
            </a:r>
            <a:endParaRPr lang="en-US" sz="2100" spc="-63" dirty="0">
              <a:solidFill>
                <a:srgbClr val="4D5A67"/>
              </a:solidFill>
              <a:latin typeface="Montserrat"/>
            </a:endParaRPr>
          </a:p>
        </p:txBody>
      </p:sp>
      <p:sp>
        <p:nvSpPr>
          <p:cNvPr id="19" name="TextBox 19"/>
          <p:cNvSpPr txBox="1"/>
          <p:nvPr/>
        </p:nvSpPr>
        <p:spPr>
          <a:xfrm>
            <a:off x="8270914" y="9838856"/>
            <a:ext cx="6591155" cy="246970"/>
          </a:xfrm>
          <a:prstGeom prst="rect">
            <a:avLst/>
          </a:prstGeom>
        </p:spPr>
        <p:txBody>
          <a:bodyPr lIns="0" tIns="0" rIns="0" bIns="0" rtlCol="0" anchor="t">
            <a:spAutoFit/>
          </a:bodyPr>
          <a:lstStyle/>
          <a:p>
            <a:pPr marL="0" lvl="0" indent="0" algn="just">
              <a:lnSpc>
                <a:spcPts val="2019"/>
              </a:lnSpc>
            </a:pPr>
            <a:r>
              <a:rPr lang="en-US" sz="1553" spc="-46" dirty="0" err="1">
                <a:solidFill>
                  <a:srgbClr val="4D5A67"/>
                </a:solidFill>
                <a:latin typeface="Montserrat Bold"/>
              </a:rPr>
              <a:t>Período</a:t>
            </a:r>
            <a:r>
              <a:rPr lang="en-US" sz="1553" spc="-46" dirty="0">
                <a:solidFill>
                  <a:srgbClr val="4D5A67"/>
                </a:solidFill>
                <a:latin typeface="Montserrat Bold"/>
              </a:rPr>
              <a:t> </a:t>
            </a:r>
            <a:r>
              <a:rPr lang="en-US" sz="1553" spc="-46" dirty="0" smtClean="0">
                <a:solidFill>
                  <a:srgbClr val="4D5A67"/>
                </a:solidFill>
                <a:latin typeface="Montserrat Bold"/>
              </a:rPr>
              <a:t>MAYO - JULIO 2022</a:t>
            </a:r>
            <a:endParaRPr lang="en-US" sz="1553" spc="-46" dirty="0">
              <a:solidFill>
                <a:srgbClr val="4D5A67"/>
              </a:solidFill>
              <a:latin typeface="Montserrat Bold"/>
            </a:endParaRPr>
          </a:p>
        </p:txBody>
      </p:sp>
      <p:sp>
        <p:nvSpPr>
          <p:cNvPr id="20" name="TextBox 20"/>
          <p:cNvSpPr txBox="1"/>
          <p:nvPr/>
        </p:nvSpPr>
        <p:spPr>
          <a:xfrm>
            <a:off x="830792" y="9065426"/>
            <a:ext cx="4141473" cy="346249"/>
          </a:xfrm>
          <a:prstGeom prst="rect">
            <a:avLst/>
          </a:prstGeom>
        </p:spPr>
        <p:txBody>
          <a:bodyPr lIns="0" tIns="0" rIns="0" bIns="0" rtlCol="0" anchor="t">
            <a:spAutoFit/>
          </a:bodyPr>
          <a:lstStyle/>
          <a:p>
            <a:pPr marL="0" lvl="0" indent="0">
              <a:lnSpc>
                <a:spcPts val="2730"/>
              </a:lnSpc>
            </a:pPr>
            <a:r>
              <a:rPr lang="en-US" sz="2100" spc="-63" dirty="0">
                <a:solidFill>
                  <a:srgbClr val="4D5A67"/>
                </a:solidFill>
                <a:latin typeface="Montserrat Semi-Bold"/>
              </a:rPr>
              <a:t>Total </a:t>
            </a:r>
            <a:r>
              <a:rPr lang="en-US" sz="2100" spc="-63" dirty="0" err="1">
                <a:solidFill>
                  <a:srgbClr val="4D5A67"/>
                </a:solidFill>
                <a:latin typeface="Montserrat Semi-Bold"/>
              </a:rPr>
              <a:t>Empleados</a:t>
            </a:r>
            <a:r>
              <a:rPr lang="en-US" sz="2100" spc="-63" dirty="0">
                <a:solidFill>
                  <a:srgbClr val="4D5A67"/>
                </a:solidFill>
                <a:latin typeface="Montserrat Semi-Bold"/>
              </a:rPr>
              <a:t>         </a:t>
            </a:r>
            <a:r>
              <a:rPr lang="en-US" sz="2100" spc="-63" dirty="0" smtClean="0">
                <a:solidFill>
                  <a:srgbClr val="4D5A67"/>
                </a:solidFill>
                <a:latin typeface="Montserrat Semi-Bold"/>
              </a:rPr>
              <a:t>16</a:t>
            </a:r>
            <a:endParaRPr lang="en-US" sz="2100" spc="-63" dirty="0">
              <a:solidFill>
                <a:srgbClr val="4D5A67"/>
              </a:solidFill>
              <a:latin typeface="Montserrat Semi-Bold"/>
            </a:endParaRPr>
          </a:p>
        </p:txBody>
      </p:sp>
      <p:sp>
        <p:nvSpPr>
          <p:cNvPr id="21" name="TextBox 21"/>
          <p:cNvSpPr txBox="1"/>
          <p:nvPr/>
        </p:nvSpPr>
        <p:spPr>
          <a:xfrm>
            <a:off x="1495895" y="6562023"/>
            <a:ext cx="8764768" cy="377190"/>
          </a:xfrm>
          <a:prstGeom prst="rect">
            <a:avLst/>
          </a:prstGeom>
        </p:spPr>
        <p:txBody>
          <a:bodyPr lIns="0" tIns="0" rIns="0" bIns="0" rtlCol="0" anchor="t">
            <a:spAutoFit/>
          </a:bodyPr>
          <a:lstStyle/>
          <a:p>
            <a:pPr>
              <a:lnSpc>
                <a:spcPts val="3150"/>
              </a:lnSpc>
            </a:pPr>
            <a:r>
              <a:rPr lang="en-US" sz="2100" spc="21" dirty="0">
                <a:solidFill>
                  <a:srgbClr val="FFFFFF"/>
                </a:solidFill>
                <a:latin typeface="Montserrat Bold"/>
              </a:rPr>
              <a:t>JEFE DE UNIDAD: MARÍA GUADALUPE MORÁN DE ALBERGUE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313943"/>
        </a:solidFill>
        <a:effectLst/>
      </p:bgPr>
    </p:bg>
    <p:spTree>
      <p:nvGrpSpPr>
        <p:cNvPr id="1" name=""/>
        <p:cNvGrpSpPr/>
        <p:nvPr/>
      </p:nvGrpSpPr>
      <p:grpSpPr>
        <a:xfrm>
          <a:off x="0" y="0"/>
          <a:ext cx="0" cy="0"/>
          <a:chOff x="0" y="0"/>
          <a:chExt cx="0" cy="0"/>
        </a:xfrm>
      </p:grpSpPr>
      <p:sp>
        <p:nvSpPr>
          <p:cNvPr id="2" name="AutoShape 2"/>
          <p:cNvSpPr/>
          <p:nvPr/>
        </p:nvSpPr>
        <p:spPr>
          <a:xfrm>
            <a:off x="3399171" y="1498076"/>
            <a:ext cx="5042459" cy="0"/>
          </a:xfrm>
          <a:prstGeom prst="line">
            <a:avLst/>
          </a:prstGeom>
          <a:ln w="47625" cap="flat">
            <a:solidFill>
              <a:srgbClr val="FFFFFF"/>
            </a:solidFill>
            <a:prstDash val="solid"/>
            <a:headEnd type="none" w="sm" len="sm"/>
            <a:tailEnd type="none" w="sm" len="sm"/>
          </a:ln>
        </p:spPr>
      </p:sp>
      <p:grpSp>
        <p:nvGrpSpPr>
          <p:cNvPr id="3" name="Group 3"/>
          <p:cNvGrpSpPr/>
          <p:nvPr/>
        </p:nvGrpSpPr>
        <p:grpSpPr>
          <a:xfrm>
            <a:off x="616339" y="2570256"/>
            <a:ext cx="10280913" cy="4313959"/>
            <a:chOff x="0" y="0"/>
            <a:chExt cx="2707730" cy="1136187"/>
          </a:xfrm>
          <a:noFill/>
        </p:grpSpPr>
        <p:sp>
          <p:nvSpPr>
            <p:cNvPr id="4" name="Freeform 4"/>
            <p:cNvSpPr/>
            <p:nvPr/>
          </p:nvSpPr>
          <p:spPr>
            <a:xfrm>
              <a:off x="0" y="0"/>
              <a:ext cx="2707730" cy="1136187"/>
            </a:xfrm>
            <a:custGeom>
              <a:avLst/>
              <a:gdLst/>
              <a:ahLst/>
              <a:cxnLst/>
              <a:rect l="l" t="t" r="r" b="b"/>
              <a:pathLst>
                <a:path w="2707730" h="1136187">
                  <a:moveTo>
                    <a:pt x="6024" y="0"/>
                  </a:moveTo>
                  <a:lnTo>
                    <a:pt x="2701706" y="0"/>
                  </a:lnTo>
                  <a:cubicBezTo>
                    <a:pt x="2705033" y="0"/>
                    <a:pt x="2707730" y="2697"/>
                    <a:pt x="2707730" y="6024"/>
                  </a:cubicBezTo>
                  <a:lnTo>
                    <a:pt x="2707730" y="1130162"/>
                  </a:lnTo>
                  <a:cubicBezTo>
                    <a:pt x="2707730" y="1133490"/>
                    <a:pt x="2705033" y="1136187"/>
                    <a:pt x="2701706" y="1136187"/>
                  </a:cubicBezTo>
                  <a:lnTo>
                    <a:pt x="6024" y="1136187"/>
                  </a:lnTo>
                  <a:cubicBezTo>
                    <a:pt x="4427" y="1136187"/>
                    <a:pt x="2894" y="1135552"/>
                    <a:pt x="1764" y="1134422"/>
                  </a:cubicBezTo>
                  <a:cubicBezTo>
                    <a:pt x="635" y="1133292"/>
                    <a:pt x="0" y="1131760"/>
                    <a:pt x="0" y="1130162"/>
                  </a:cubicBezTo>
                  <a:lnTo>
                    <a:pt x="0" y="6024"/>
                  </a:lnTo>
                  <a:cubicBezTo>
                    <a:pt x="0" y="4427"/>
                    <a:pt x="635" y="2894"/>
                    <a:pt x="1764" y="1764"/>
                  </a:cubicBezTo>
                  <a:cubicBezTo>
                    <a:pt x="2894" y="635"/>
                    <a:pt x="4427" y="0"/>
                    <a:pt x="6024" y="0"/>
                  </a:cubicBezTo>
                  <a:close/>
                </a:path>
              </a:pathLst>
            </a:custGeom>
            <a:grpFill/>
            <a:ln>
              <a:solidFill>
                <a:srgbClr val="FFFFFF"/>
              </a:solidFill>
            </a:ln>
          </p:spPr>
        </p:sp>
        <p:sp>
          <p:nvSpPr>
            <p:cNvPr id="5" name="TextBox 5"/>
            <p:cNvSpPr txBox="1"/>
            <p:nvPr/>
          </p:nvSpPr>
          <p:spPr>
            <a:xfrm>
              <a:off x="0" y="-19050"/>
              <a:ext cx="812800" cy="831850"/>
            </a:xfrm>
            <a:prstGeom prst="rect">
              <a:avLst/>
            </a:prstGeom>
            <a:grpFill/>
            <a:ln>
              <a:noFill/>
            </a:ln>
          </p:spPr>
          <p:txBody>
            <a:bodyPr lIns="50800" tIns="50800" rIns="50800" bIns="50800" rtlCol="0" anchor="ctr"/>
            <a:lstStyle/>
            <a:p>
              <a:pPr algn="ctr">
                <a:lnSpc>
                  <a:spcPts val="2600"/>
                </a:lnSpc>
              </a:pPr>
              <a:endParaRPr dirty="0"/>
            </a:p>
          </p:txBody>
        </p:sp>
      </p:grpSp>
      <p:sp>
        <p:nvSpPr>
          <p:cNvPr id="6" name="AutoShape 6"/>
          <p:cNvSpPr/>
          <p:nvPr/>
        </p:nvSpPr>
        <p:spPr>
          <a:xfrm>
            <a:off x="11840335" y="-1406925"/>
            <a:ext cx="6447665" cy="11928634"/>
          </a:xfrm>
          <a:prstGeom prst="rect">
            <a:avLst/>
          </a:prstGeom>
          <a:solidFill>
            <a:srgbClr val="FFFFFF"/>
          </a:solidFill>
        </p:spPr>
      </p:sp>
      <p:pic>
        <p:nvPicPr>
          <p:cNvPr id="7" name="Picture 7"/>
          <p:cNvPicPr>
            <a:picLocks noChangeAspect="1"/>
          </p:cNvPicPr>
          <p:nvPr/>
        </p:nvPicPr>
        <p:blipFill>
          <a:blip r:embed="rId2"/>
          <a:srcRect/>
          <a:stretch>
            <a:fillRect/>
          </a:stretch>
        </p:blipFill>
        <p:spPr>
          <a:xfrm>
            <a:off x="13687358" y="427874"/>
            <a:ext cx="3571942" cy="1702254"/>
          </a:xfrm>
          <a:prstGeom prst="rect">
            <a:avLst/>
          </a:prstGeom>
        </p:spPr>
      </p:pic>
      <p:sp>
        <p:nvSpPr>
          <p:cNvPr id="8" name="AutoShape 8"/>
          <p:cNvSpPr/>
          <p:nvPr/>
        </p:nvSpPr>
        <p:spPr>
          <a:xfrm>
            <a:off x="292256" y="9391866"/>
            <a:ext cx="4004072" cy="0"/>
          </a:xfrm>
          <a:prstGeom prst="line">
            <a:avLst/>
          </a:prstGeom>
          <a:ln w="47625" cap="flat">
            <a:solidFill>
              <a:srgbClr val="FFFFFF"/>
            </a:solidFill>
            <a:prstDash val="solid"/>
            <a:headEnd type="none" w="sm" len="sm"/>
            <a:tailEnd type="none" w="sm" len="sm"/>
          </a:ln>
        </p:spPr>
      </p:sp>
      <p:grpSp>
        <p:nvGrpSpPr>
          <p:cNvPr id="9" name="Group 9"/>
          <p:cNvGrpSpPr/>
          <p:nvPr/>
        </p:nvGrpSpPr>
        <p:grpSpPr>
          <a:xfrm>
            <a:off x="1608917" y="6619201"/>
            <a:ext cx="7535083" cy="649836"/>
            <a:chOff x="0" y="0"/>
            <a:chExt cx="1984549" cy="171150"/>
          </a:xfrm>
        </p:grpSpPr>
        <p:sp>
          <p:nvSpPr>
            <p:cNvPr id="10" name="Freeform 10"/>
            <p:cNvSpPr/>
            <p:nvPr/>
          </p:nvSpPr>
          <p:spPr>
            <a:xfrm>
              <a:off x="0" y="0"/>
              <a:ext cx="1984549" cy="171150"/>
            </a:xfrm>
            <a:custGeom>
              <a:avLst/>
              <a:gdLst/>
              <a:ahLst/>
              <a:cxnLst/>
              <a:rect l="l" t="t" r="r" b="b"/>
              <a:pathLst>
                <a:path w="1984549" h="171150">
                  <a:moveTo>
                    <a:pt x="8220" y="0"/>
                  </a:moveTo>
                  <a:lnTo>
                    <a:pt x="1976329" y="0"/>
                  </a:lnTo>
                  <a:cubicBezTo>
                    <a:pt x="1978509" y="0"/>
                    <a:pt x="1980600" y="866"/>
                    <a:pt x="1982141" y="2407"/>
                  </a:cubicBezTo>
                  <a:cubicBezTo>
                    <a:pt x="1983683" y="3949"/>
                    <a:pt x="1984549" y="6040"/>
                    <a:pt x="1984549" y="8220"/>
                  </a:cubicBezTo>
                  <a:lnTo>
                    <a:pt x="1984549" y="162931"/>
                  </a:lnTo>
                  <a:cubicBezTo>
                    <a:pt x="1984549" y="165111"/>
                    <a:pt x="1983683" y="167201"/>
                    <a:pt x="1982141" y="168743"/>
                  </a:cubicBezTo>
                  <a:cubicBezTo>
                    <a:pt x="1980600" y="170284"/>
                    <a:pt x="1978509" y="171150"/>
                    <a:pt x="1976329" y="171150"/>
                  </a:cubicBezTo>
                  <a:lnTo>
                    <a:pt x="8220" y="171150"/>
                  </a:lnTo>
                  <a:cubicBezTo>
                    <a:pt x="6040" y="171150"/>
                    <a:pt x="3949" y="170284"/>
                    <a:pt x="2407" y="168743"/>
                  </a:cubicBezTo>
                  <a:cubicBezTo>
                    <a:pt x="866" y="167201"/>
                    <a:pt x="0" y="165111"/>
                    <a:pt x="0" y="162931"/>
                  </a:cubicBezTo>
                  <a:lnTo>
                    <a:pt x="0" y="8220"/>
                  </a:lnTo>
                  <a:cubicBezTo>
                    <a:pt x="0" y="6040"/>
                    <a:pt x="866" y="3949"/>
                    <a:pt x="2407" y="2407"/>
                  </a:cubicBezTo>
                  <a:cubicBezTo>
                    <a:pt x="3949" y="866"/>
                    <a:pt x="6040" y="0"/>
                    <a:pt x="8220" y="0"/>
                  </a:cubicBezTo>
                  <a:close/>
                </a:path>
              </a:pathLst>
            </a:custGeom>
            <a:solidFill>
              <a:srgbClr val="FFFFFF"/>
            </a:solidFill>
          </p:spPr>
        </p:sp>
        <p:sp>
          <p:nvSpPr>
            <p:cNvPr id="11" name="TextBox 11"/>
            <p:cNvSpPr txBox="1"/>
            <p:nvPr/>
          </p:nvSpPr>
          <p:spPr>
            <a:xfrm>
              <a:off x="0" y="-19050"/>
              <a:ext cx="812800" cy="831850"/>
            </a:xfrm>
            <a:prstGeom prst="rect">
              <a:avLst/>
            </a:prstGeom>
          </p:spPr>
          <p:txBody>
            <a:bodyPr lIns="50800" tIns="50800" rIns="50800" bIns="50800" rtlCol="0" anchor="ctr"/>
            <a:lstStyle/>
            <a:p>
              <a:pPr algn="ctr">
                <a:lnSpc>
                  <a:spcPts val="2600"/>
                </a:lnSpc>
              </a:pPr>
              <a:endParaRPr dirty="0"/>
            </a:p>
          </p:txBody>
        </p:sp>
      </p:grpSp>
      <p:pic>
        <p:nvPicPr>
          <p:cNvPr id="12" name="Picture 12"/>
          <p:cNvPicPr>
            <a:picLocks noChangeAspect="1"/>
          </p:cNvPicPr>
          <p:nvPr/>
        </p:nvPicPr>
        <p:blipFill>
          <a:blip r:embed="rId3"/>
          <a:srcRect t="258"/>
          <a:stretch>
            <a:fillRect/>
          </a:stretch>
        </p:blipFill>
        <p:spPr>
          <a:xfrm>
            <a:off x="11949574" y="4162493"/>
            <a:ext cx="6229186" cy="6213088"/>
          </a:xfrm>
          <a:prstGeom prst="rect">
            <a:avLst/>
          </a:prstGeom>
        </p:spPr>
      </p:pic>
      <p:sp>
        <p:nvSpPr>
          <p:cNvPr id="13" name="TextBox 13"/>
          <p:cNvSpPr txBox="1"/>
          <p:nvPr/>
        </p:nvSpPr>
        <p:spPr>
          <a:xfrm>
            <a:off x="830792" y="2979420"/>
            <a:ext cx="9849210" cy="3116238"/>
          </a:xfrm>
          <a:prstGeom prst="rect">
            <a:avLst/>
          </a:prstGeom>
        </p:spPr>
        <p:txBody>
          <a:bodyPr lIns="0" tIns="0" rIns="0" bIns="0" rtlCol="0" anchor="t">
            <a:spAutoFit/>
          </a:bodyPr>
          <a:lstStyle/>
          <a:p>
            <a:pPr algn="just">
              <a:lnSpc>
                <a:spcPts val="2730"/>
              </a:lnSpc>
            </a:pPr>
            <a:r>
              <a:rPr lang="es-SV" sz="2100" spc="-63" dirty="0" smtClean="0">
                <a:solidFill>
                  <a:srgbClr val="FFFFFF"/>
                </a:solidFill>
                <a:latin typeface="Montserrat"/>
              </a:rPr>
              <a:t>Tiene por objetivo desarrollar el proceso administrativo financiero del presupuesto del MINEC, con eficiencia, eficacia y transparencia, generando la información financiera institucional de forma integrada, para apoyar la toma de decisiones de la Administración Superior, velando por el fiel cumplimiento de las disposiciones legales y técnicas vigentes.</a:t>
            </a:r>
          </a:p>
          <a:p>
            <a:pPr algn="just">
              <a:lnSpc>
                <a:spcPts val="2730"/>
              </a:lnSpc>
            </a:pPr>
            <a:endParaRPr lang="es-SV" sz="2100" spc="-63" dirty="0" smtClean="0">
              <a:solidFill>
                <a:srgbClr val="FFFFFF"/>
              </a:solidFill>
              <a:latin typeface="Montserrat"/>
            </a:endParaRPr>
          </a:p>
          <a:p>
            <a:pPr algn="just">
              <a:lnSpc>
                <a:spcPts val="2730"/>
              </a:lnSpc>
            </a:pPr>
            <a:r>
              <a:rPr lang="es-SV" sz="2100" spc="-63" dirty="0" smtClean="0">
                <a:solidFill>
                  <a:srgbClr val="FFFFFF"/>
                </a:solidFill>
                <a:latin typeface="Montserrat"/>
              </a:rPr>
              <a:t>Está integrada por un(a) Jefe(a), así como el personal técnico y administrativo necesario para su buen funcionamiento. Depende jerárquicamente de la Dirección Ejecutiva</a:t>
            </a:r>
            <a:endParaRPr lang="es-SV" sz="2100" spc="-63" dirty="0">
              <a:solidFill>
                <a:srgbClr val="FFFFFF"/>
              </a:solidFill>
              <a:latin typeface="Montserrat"/>
            </a:endParaRPr>
          </a:p>
        </p:txBody>
      </p:sp>
      <p:sp>
        <p:nvSpPr>
          <p:cNvPr id="14" name="TextBox 14"/>
          <p:cNvSpPr txBox="1"/>
          <p:nvPr/>
        </p:nvSpPr>
        <p:spPr>
          <a:xfrm>
            <a:off x="1721741" y="6705621"/>
            <a:ext cx="8579872" cy="374333"/>
          </a:xfrm>
          <a:prstGeom prst="rect">
            <a:avLst/>
          </a:prstGeom>
        </p:spPr>
        <p:txBody>
          <a:bodyPr lIns="0" tIns="0" rIns="0" bIns="0" rtlCol="0" anchor="t">
            <a:spAutoFit/>
          </a:bodyPr>
          <a:lstStyle/>
          <a:p>
            <a:pPr>
              <a:lnSpc>
                <a:spcPts val="3150"/>
              </a:lnSpc>
            </a:pPr>
            <a:r>
              <a:rPr lang="en-US" sz="2100" spc="21" dirty="0">
                <a:solidFill>
                  <a:srgbClr val="20212A"/>
                </a:solidFill>
                <a:latin typeface="Montserrat Bold"/>
              </a:rPr>
              <a:t>JEFE DE UNIDAD: FIDELINA DEL CARMEN </a:t>
            </a:r>
            <a:r>
              <a:rPr lang="en-US" sz="2100" spc="21" dirty="0" smtClean="0">
                <a:solidFill>
                  <a:srgbClr val="20212A"/>
                </a:solidFill>
                <a:latin typeface="Montserrat Bold"/>
              </a:rPr>
              <a:t>MENDOZA </a:t>
            </a:r>
            <a:endParaRPr lang="en-US" sz="2100" spc="21" dirty="0">
              <a:solidFill>
                <a:srgbClr val="20212A"/>
              </a:solidFill>
              <a:latin typeface="Montserrat Bold"/>
            </a:endParaRPr>
          </a:p>
        </p:txBody>
      </p:sp>
      <p:sp>
        <p:nvSpPr>
          <p:cNvPr id="15" name="TextBox 15"/>
          <p:cNvSpPr txBox="1"/>
          <p:nvPr/>
        </p:nvSpPr>
        <p:spPr>
          <a:xfrm>
            <a:off x="400476" y="850650"/>
            <a:ext cx="11439859" cy="542651"/>
          </a:xfrm>
          <a:prstGeom prst="rect">
            <a:avLst/>
          </a:prstGeom>
        </p:spPr>
        <p:txBody>
          <a:bodyPr lIns="0" tIns="0" rIns="0" bIns="0" rtlCol="0" anchor="t">
            <a:spAutoFit/>
          </a:bodyPr>
          <a:lstStyle/>
          <a:p>
            <a:pPr algn="ctr">
              <a:lnSpc>
                <a:spcPts val="4297"/>
              </a:lnSpc>
            </a:pPr>
            <a:r>
              <a:rPr lang="en-US" sz="3642" spc="291" dirty="0">
                <a:solidFill>
                  <a:srgbClr val="FFFFFF"/>
                </a:solidFill>
                <a:latin typeface="RoxboroughCF Bold"/>
              </a:rPr>
              <a:t>UNIDAD FINANCIERA INSTITUCIONAL</a:t>
            </a:r>
          </a:p>
        </p:txBody>
      </p:sp>
      <p:sp>
        <p:nvSpPr>
          <p:cNvPr id="16" name="TextBox 16"/>
          <p:cNvSpPr txBox="1"/>
          <p:nvPr/>
        </p:nvSpPr>
        <p:spPr>
          <a:xfrm>
            <a:off x="1062875" y="9025789"/>
            <a:ext cx="2570134" cy="346249"/>
          </a:xfrm>
          <a:prstGeom prst="rect">
            <a:avLst/>
          </a:prstGeom>
        </p:spPr>
        <p:txBody>
          <a:bodyPr lIns="0" tIns="0" rIns="0" bIns="0" rtlCol="0" anchor="t">
            <a:spAutoFit/>
          </a:bodyPr>
          <a:lstStyle/>
          <a:p>
            <a:pPr marL="0" lvl="0" indent="0" algn="l">
              <a:lnSpc>
                <a:spcPts val="2730"/>
              </a:lnSpc>
              <a:spcBef>
                <a:spcPct val="0"/>
              </a:spcBef>
            </a:pPr>
            <a:r>
              <a:rPr lang="en-US" sz="2100" spc="-63" dirty="0">
                <a:solidFill>
                  <a:srgbClr val="FFFFFF"/>
                </a:solidFill>
                <a:latin typeface="Montserrat Semi-Bold"/>
              </a:rPr>
              <a:t>Femenino</a:t>
            </a:r>
          </a:p>
        </p:txBody>
      </p:sp>
      <p:sp>
        <p:nvSpPr>
          <p:cNvPr id="17" name="TextBox 17"/>
          <p:cNvSpPr txBox="1"/>
          <p:nvPr/>
        </p:nvSpPr>
        <p:spPr>
          <a:xfrm>
            <a:off x="3633009" y="8638951"/>
            <a:ext cx="400050" cy="314325"/>
          </a:xfrm>
          <a:prstGeom prst="rect">
            <a:avLst/>
          </a:prstGeom>
        </p:spPr>
        <p:txBody>
          <a:bodyPr lIns="0" tIns="0" rIns="0" bIns="0" rtlCol="0" anchor="t">
            <a:spAutoFit/>
          </a:bodyPr>
          <a:lstStyle/>
          <a:p>
            <a:pPr marL="0" lvl="0" indent="0">
              <a:lnSpc>
                <a:spcPts val="2520"/>
              </a:lnSpc>
              <a:spcBef>
                <a:spcPct val="0"/>
              </a:spcBef>
            </a:pPr>
            <a:r>
              <a:rPr lang="en-US" sz="2100" spc="-63" dirty="0">
                <a:solidFill>
                  <a:srgbClr val="FFFFFF"/>
                </a:solidFill>
                <a:latin typeface="Montserrat"/>
              </a:rPr>
              <a:t>11</a:t>
            </a:r>
          </a:p>
        </p:txBody>
      </p:sp>
      <p:sp>
        <p:nvSpPr>
          <p:cNvPr id="18" name="TextBox 18"/>
          <p:cNvSpPr txBox="1"/>
          <p:nvPr/>
        </p:nvSpPr>
        <p:spPr>
          <a:xfrm>
            <a:off x="1077925" y="8600851"/>
            <a:ext cx="2570134" cy="335280"/>
          </a:xfrm>
          <a:prstGeom prst="rect">
            <a:avLst/>
          </a:prstGeom>
        </p:spPr>
        <p:txBody>
          <a:bodyPr lIns="0" tIns="0" rIns="0" bIns="0" rtlCol="0" anchor="t">
            <a:spAutoFit/>
          </a:bodyPr>
          <a:lstStyle/>
          <a:p>
            <a:pPr marL="0" lvl="0" indent="0">
              <a:lnSpc>
                <a:spcPts val="2730"/>
              </a:lnSpc>
            </a:pPr>
            <a:r>
              <a:rPr lang="en-US" sz="2100" spc="-63" dirty="0">
                <a:solidFill>
                  <a:srgbClr val="FFFFFF"/>
                </a:solidFill>
                <a:latin typeface="Montserrat Semi-Bold"/>
              </a:rPr>
              <a:t>Masculino</a:t>
            </a:r>
          </a:p>
        </p:txBody>
      </p:sp>
      <p:sp>
        <p:nvSpPr>
          <p:cNvPr id="19" name="TextBox 19"/>
          <p:cNvSpPr txBox="1"/>
          <p:nvPr/>
        </p:nvSpPr>
        <p:spPr>
          <a:xfrm>
            <a:off x="3657584" y="9010426"/>
            <a:ext cx="428625" cy="320601"/>
          </a:xfrm>
          <a:prstGeom prst="rect">
            <a:avLst/>
          </a:prstGeom>
        </p:spPr>
        <p:txBody>
          <a:bodyPr lIns="0" tIns="0" rIns="0" bIns="0" rtlCol="0" anchor="t">
            <a:spAutoFit/>
          </a:bodyPr>
          <a:lstStyle/>
          <a:p>
            <a:pPr marL="0" lvl="0" indent="0">
              <a:lnSpc>
                <a:spcPts val="2520"/>
              </a:lnSpc>
              <a:spcBef>
                <a:spcPct val="0"/>
              </a:spcBef>
            </a:pPr>
            <a:r>
              <a:rPr lang="en-US" sz="2100" spc="-63" dirty="0">
                <a:solidFill>
                  <a:srgbClr val="FFFFFF"/>
                </a:solidFill>
                <a:latin typeface="Montserrat"/>
              </a:rPr>
              <a:t>8</a:t>
            </a:r>
          </a:p>
        </p:txBody>
      </p:sp>
      <p:sp>
        <p:nvSpPr>
          <p:cNvPr id="20" name="TextBox 20"/>
          <p:cNvSpPr txBox="1"/>
          <p:nvPr/>
        </p:nvSpPr>
        <p:spPr>
          <a:xfrm>
            <a:off x="8889748" y="9838856"/>
            <a:ext cx="6591155" cy="246970"/>
          </a:xfrm>
          <a:prstGeom prst="rect">
            <a:avLst/>
          </a:prstGeom>
        </p:spPr>
        <p:txBody>
          <a:bodyPr lIns="0" tIns="0" rIns="0" bIns="0" rtlCol="0" anchor="t">
            <a:spAutoFit/>
          </a:bodyPr>
          <a:lstStyle/>
          <a:p>
            <a:pPr marL="0" lvl="0" indent="0" algn="just">
              <a:lnSpc>
                <a:spcPts val="2019"/>
              </a:lnSpc>
            </a:pPr>
            <a:r>
              <a:rPr lang="en-US" sz="1553" spc="-46" dirty="0" err="1">
                <a:solidFill>
                  <a:srgbClr val="FFFFFF"/>
                </a:solidFill>
                <a:latin typeface="Montserrat Bold"/>
              </a:rPr>
              <a:t>Período</a:t>
            </a:r>
            <a:r>
              <a:rPr lang="en-US" sz="1553" spc="-46" dirty="0">
                <a:solidFill>
                  <a:srgbClr val="FFFFFF"/>
                </a:solidFill>
                <a:latin typeface="Montserrat Bold"/>
              </a:rPr>
              <a:t> </a:t>
            </a:r>
            <a:r>
              <a:rPr lang="en-US" sz="1553" spc="-46" dirty="0" smtClean="0">
                <a:solidFill>
                  <a:srgbClr val="FFFFFF"/>
                </a:solidFill>
                <a:latin typeface="Montserrat Bold"/>
              </a:rPr>
              <a:t>MAYO - JULIO 2022</a:t>
            </a:r>
            <a:endParaRPr lang="en-US" sz="1553" spc="-46" dirty="0">
              <a:solidFill>
                <a:srgbClr val="FFFFFF"/>
              </a:solidFill>
              <a:latin typeface="Montserrat Bold"/>
            </a:endParaRPr>
          </a:p>
        </p:txBody>
      </p:sp>
      <p:sp>
        <p:nvSpPr>
          <p:cNvPr id="21" name="TextBox 21"/>
          <p:cNvSpPr txBox="1"/>
          <p:nvPr/>
        </p:nvSpPr>
        <p:spPr>
          <a:xfrm>
            <a:off x="830792" y="9482303"/>
            <a:ext cx="4141473" cy="346249"/>
          </a:xfrm>
          <a:prstGeom prst="rect">
            <a:avLst/>
          </a:prstGeom>
        </p:spPr>
        <p:txBody>
          <a:bodyPr lIns="0" tIns="0" rIns="0" bIns="0" rtlCol="0" anchor="t">
            <a:spAutoFit/>
          </a:bodyPr>
          <a:lstStyle/>
          <a:p>
            <a:pPr marL="0" lvl="0" indent="0">
              <a:lnSpc>
                <a:spcPts val="2730"/>
              </a:lnSpc>
            </a:pPr>
            <a:r>
              <a:rPr lang="en-US" sz="2100" spc="-63" dirty="0">
                <a:solidFill>
                  <a:srgbClr val="FFFFFF"/>
                </a:solidFill>
                <a:latin typeface="Montserrat Semi-Bold"/>
              </a:rPr>
              <a:t>Total </a:t>
            </a:r>
            <a:r>
              <a:rPr lang="en-US" sz="2100" spc="-63" dirty="0" err="1">
                <a:solidFill>
                  <a:srgbClr val="FFFFFF"/>
                </a:solidFill>
                <a:latin typeface="Montserrat Semi-Bold"/>
              </a:rPr>
              <a:t>Empleados</a:t>
            </a:r>
            <a:r>
              <a:rPr lang="en-US" sz="2100" spc="-63" dirty="0">
                <a:solidFill>
                  <a:srgbClr val="FFFFFF"/>
                </a:solidFill>
                <a:latin typeface="Montserrat Semi-Bold"/>
              </a:rPr>
              <a:t>          </a:t>
            </a:r>
            <a:r>
              <a:rPr lang="en-US" sz="2100" spc="-63" dirty="0" smtClean="0">
                <a:solidFill>
                  <a:srgbClr val="FFFFFF"/>
                </a:solidFill>
                <a:latin typeface="Montserrat Semi-Bold"/>
              </a:rPr>
              <a:t>19</a:t>
            </a:r>
            <a:endParaRPr lang="en-US" sz="2100" spc="-63" dirty="0">
              <a:solidFill>
                <a:srgbClr val="FFFFFF"/>
              </a:solidFill>
              <a:latin typeface="Montserrat Semi-Bo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313943"/>
        </a:solidFill>
        <a:effectLst/>
      </p:bgPr>
    </p:bg>
    <p:spTree>
      <p:nvGrpSpPr>
        <p:cNvPr id="1" name=""/>
        <p:cNvGrpSpPr/>
        <p:nvPr/>
      </p:nvGrpSpPr>
      <p:grpSpPr>
        <a:xfrm>
          <a:off x="0" y="0"/>
          <a:ext cx="0" cy="0"/>
          <a:chOff x="0" y="0"/>
          <a:chExt cx="0" cy="0"/>
        </a:xfrm>
      </p:grpSpPr>
      <p:sp>
        <p:nvSpPr>
          <p:cNvPr id="2" name="AutoShape 2"/>
          <p:cNvSpPr/>
          <p:nvPr/>
        </p:nvSpPr>
        <p:spPr>
          <a:xfrm>
            <a:off x="3399171" y="1498076"/>
            <a:ext cx="5042459" cy="0"/>
          </a:xfrm>
          <a:prstGeom prst="line">
            <a:avLst/>
          </a:prstGeom>
          <a:ln w="47625" cap="flat">
            <a:solidFill>
              <a:srgbClr val="FFFFFF"/>
            </a:solidFill>
            <a:prstDash val="solid"/>
            <a:headEnd type="none" w="sm" len="sm"/>
            <a:tailEnd type="none" w="sm" len="sm"/>
          </a:ln>
        </p:spPr>
      </p:sp>
      <p:grpSp>
        <p:nvGrpSpPr>
          <p:cNvPr id="3" name="Group 3"/>
          <p:cNvGrpSpPr/>
          <p:nvPr/>
        </p:nvGrpSpPr>
        <p:grpSpPr>
          <a:xfrm>
            <a:off x="614941" y="2786955"/>
            <a:ext cx="10280913" cy="4566121"/>
            <a:chOff x="0" y="0"/>
            <a:chExt cx="2707730" cy="1202600"/>
          </a:xfrm>
          <a:noFill/>
        </p:grpSpPr>
        <p:sp>
          <p:nvSpPr>
            <p:cNvPr id="4" name="Freeform 4"/>
            <p:cNvSpPr/>
            <p:nvPr/>
          </p:nvSpPr>
          <p:spPr>
            <a:xfrm>
              <a:off x="0" y="0"/>
              <a:ext cx="2707730" cy="1202600"/>
            </a:xfrm>
            <a:custGeom>
              <a:avLst/>
              <a:gdLst/>
              <a:ahLst/>
              <a:cxnLst/>
              <a:rect l="l" t="t" r="r" b="b"/>
              <a:pathLst>
                <a:path w="2707730" h="1202600">
                  <a:moveTo>
                    <a:pt x="6024" y="0"/>
                  </a:moveTo>
                  <a:lnTo>
                    <a:pt x="2701706" y="0"/>
                  </a:lnTo>
                  <a:cubicBezTo>
                    <a:pt x="2705033" y="0"/>
                    <a:pt x="2707730" y="2697"/>
                    <a:pt x="2707730" y="6024"/>
                  </a:cubicBezTo>
                  <a:lnTo>
                    <a:pt x="2707730" y="1196575"/>
                  </a:lnTo>
                  <a:cubicBezTo>
                    <a:pt x="2707730" y="1198173"/>
                    <a:pt x="2707096" y="1199705"/>
                    <a:pt x="2705966" y="1200835"/>
                  </a:cubicBezTo>
                  <a:cubicBezTo>
                    <a:pt x="2704836" y="1201965"/>
                    <a:pt x="2703304" y="1202600"/>
                    <a:pt x="2701706" y="1202600"/>
                  </a:cubicBezTo>
                  <a:lnTo>
                    <a:pt x="6024" y="1202600"/>
                  </a:lnTo>
                  <a:cubicBezTo>
                    <a:pt x="4427" y="1202600"/>
                    <a:pt x="2894" y="1201965"/>
                    <a:pt x="1764" y="1200835"/>
                  </a:cubicBezTo>
                  <a:cubicBezTo>
                    <a:pt x="635" y="1199705"/>
                    <a:pt x="0" y="1198173"/>
                    <a:pt x="0" y="1196575"/>
                  </a:cubicBezTo>
                  <a:lnTo>
                    <a:pt x="0" y="6024"/>
                  </a:lnTo>
                  <a:cubicBezTo>
                    <a:pt x="0" y="4427"/>
                    <a:pt x="635" y="2894"/>
                    <a:pt x="1764" y="1764"/>
                  </a:cubicBezTo>
                  <a:cubicBezTo>
                    <a:pt x="2894" y="635"/>
                    <a:pt x="4427" y="0"/>
                    <a:pt x="6024" y="0"/>
                  </a:cubicBezTo>
                  <a:close/>
                </a:path>
              </a:pathLst>
            </a:custGeom>
            <a:grpFill/>
            <a:ln>
              <a:solidFill>
                <a:srgbClr val="FFFFFF"/>
              </a:solidFill>
            </a:ln>
          </p:spPr>
        </p:sp>
        <p:sp>
          <p:nvSpPr>
            <p:cNvPr id="5" name="TextBox 5"/>
            <p:cNvSpPr txBox="1"/>
            <p:nvPr/>
          </p:nvSpPr>
          <p:spPr>
            <a:xfrm>
              <a:off x="0" y="-19050"/>
              <a:ext cx="812800" cy="831850"/>
            </a:xfrm>
            <a:prstGeom prst="rect">
              <a:avLst/>
            </a:prstGeom>
            <a:grpFill/>
            <a:ln>
              <a:noFill/>
            </a:ln>
          </p:spPr>
          <p:txBody>
            <a:bodyPr lIns="50800" tIns="50800" rIns="50800" bIns="50800" rtlCol="0" anchor="ctr"/>
            <a:lstStyle/>
            <a:p>
              <a:pPr algn="ctr">
                <a:lnSpc>
                  <a:spcPts val="2600"/>
                </a:lnSpc>
              </a:pPr>
              <a:endParaRPr dirty="0"/>
            </a:p>
          </p:txBody>
        </p:sp>
      </p:grpSp>
      <p:sp>
        <p:nvSpPr>
          <p:cNvPr id="6" name="AutoShape 6"/>
          <p:cNvSpPr/>
          <p:nvPr/>
        </p:nvSpPr>
        <p:spPr>
          <a:xfrm>
            <a:off x="11840335" y="-1406925"/>
            <a:ext cx="6447665" cy="11928634"/>
          </a:xfrm>
          <a:prstGeom prst="rect">
            <a:avLst/>
          </a:prstGeom>
          <a:solidFill>
            <a:srgbClr val="FFFFFF"/>
          </a:solidFill>
        </p:spPr>
      </p:sp>
      <p:pic>
        <p:nvPicPr>
          <p:cNvPr id="7" name="Picture 7"/>
          <p:cNvPicPr>
            <a:picLocks noChangeAspect="1"/>
          </p:cNvPicPr>
          <p:nvPr/>
        </p:nvPicPr>
        <p:blipFill>
          <a:blip r:embed="rId2"/>
          <a:srcRect/>
          <a:stretch>
            <a:fillRect/>
          </a:stretch>
        </p:blipFill>
        <p:spPr>
          <a:xfrm>
            <a:off x="13687358" y="427874"/>
            <a:ext cx="3571942" cy="1702254"/>
          </a:xfrm>
          <a:prstGeom prst="rect">
            <a:avLst/>
          </a:prstGeom>
        </p:spPr>
      </p:pic>
      <p:sp>
        <p:nvSpPr>
          <p:cNvPr id="8" name="AutoShape 8"/>
          <p:cNvSpPr/>
          <p:nvPr/>
        </p:nvSpPr>
        <p:spPr>
          <a:xfrm>
            <a:off x="292256" y="9391866"/>
            <a:ext cx="4004072" cy="0"/>
          </a:xfrm>
          <a:prstGeom prst="line">
            <a:avLst/>
          </a:prstGeom>
          <a:ln w="47625" cap="flat">
            <a:solidFill>
              <a:srgbClr val="FFFFFF"/>
            </a:solidFill>
            <a:prstDash val="solid"/>
            <a:headEnd type="none" w="sm" len="sm"/>
            <a:tailEnd type="none" w="sm" len="sm"/>
          </a:ln>
        </p:spPr>
      </p:sp>
      <p:sp>
        <p:nvSpPr>
          <p:cNvPr id="9" name="TextBox 9"/>
          <p:cNvSpPr txBox="1"/>
          <p:nvPr/>
        </p:nvSpPr>
        <p:spPr>
          <a:xfrm>
            <a:off x="830792" y="3055620"/>
            <a:ext cx="9849210" cy="3808735"/>
          </a:xfrm>
          <a:prstGeom prst="rect">
            <a:avLst/>
          </a:prstGeom>
        </p:spPr>
        <p:txBody>
          <a:bodyPr lIns="0" tIns="0" rIns="0" bIns="0" rtlCol="0" anchor="t">
            <a:spAutoFit/>
          </a:bodyPr>
          <a:lstStyle/>
          <a:p>
            <a:pPr algn="just">
              <a:lnSpc>
                <a:spcPts val="2730"/>
              </a:lnSpc>
            </a:pPr>
            <a:r>
              <a:rPr lang="es-SV" sz="2100" spc="-63" dirty="0" smtClean="0">
                <a:solidFill>
                  <a:srgbClr val="FFFFFF"/>
                </a:solidFill>
                <a:latin typeface="Montserrat" panose="00000500000000000000" pitchFamily="2" charset="0"/>
              </a:rPr>
              <a:t>Tiene como objetivo implementar acciones que garanticen que el talento humano cumpla con las competencias necesarias para desarrollar las responsabilidades asignadas en su puesto de trabajo, contribuyendo al logro de los objetivos, metas, misión y visión institucional, así como también velando por la aplicación de políticas y estrategias en la gestión del talento humano, cumpliendo las disposiciones legales aplicables.</a:t>
            </a:r>
          </a:p>
          <a:p>
            <a:pPr algn="just">
              <a:lnSpc>
                <a:spcPts val="2730"/>
              </a:lnSpc>
            </a:pPr>
            <a:endParaRPr lang="es-SV" sz="2100" spc="-63" dirty="0" smtClean="0">
              <a:solidFill>
                <a:srgbClr val="FFFFFF"/>
              </a:solidFill>
              <a:latin typeface="Montserrat" panose="00000500000000000000" pitchFamily="2" charset="0"/>
            </a:endParaRPr>
          </a:p>
          <a:p>
            <a:pPr algn="just">
              <a:lnSpc>
                <a:spcPts val="2730"/>
              </a:lnSpc>
            </a:pPr>
            <a:r>
              <a:rPr lang="es-SV" sz="2100" spc="-63" dirty="0" smtClean="0">
                <a:solidFill>
                  <a:srgbClr val="FFFFFF"/>
                </a:solidFill>
                <a:latin typeface="Montserrat" panose="00000500000000000000" pitchFamily="2" charset="0"/>
              </a:rPr>
              <a:t>Está integrada por un Director (a), así como por el personal técnico y administrativo necesario para su buen funcionamiento. Depende jerárquicamente de la Dirección Ejecutiva.</a:t>
            </a:r>
          </a:p>
          <a:p>
            <a:pPr algn="just">
              <a:lnSpc>
                <a:spcPts val="2730"/>
              </a:lnSpc>
            </a:pPr>
            <a:endParaRPr lang="es-SV" sz="2100" spc="-63" dirty="0">
              <a:solidFill>
                <a:srgbClr val="FFFFFF"/>
              </a:solidFill>
              <a:latin typeface="Montserrat Bold"/>
            </a:endParaRPr>
          </a:p>
        </p:txBody>
      </p:sp>
      <p:grpSp>
        <p:nvGrpSpPr>
          <p:cNvPr id="10" name="Group 10"/>
          <p:cNvGrpSpPr/>
          <p:nvPr/>
        </p:nvGrpSpPr>
        <p:grpSpPr>
          <a:xfrm>
            <a:off x="2095932" y="6932473"/>
            <a:ext cx="7280831" cy="649836"/>
            <a:chOff x="0" y="0"/>
            <a:chExt cx="1917585" cy="171150"/>
          </a:xfrm>
        </p:grpSpPr>
        <p:sp>
          <p:nvSpPr>
            <p:cNvPr id="11" name="Freeform 11"/>
            <p:cNvSpPr/>
            <p:nvPr/>
          </p:nvSpPr>
          <p:spPr>
            <a:xfrm>
              <a:off x="0" y="0"/>
              <a:ext cx="1917585" cy="171150"/>
            </a:xfrm>
            <a:custGeom>
              <a:avLst/>
              <a:gdLst/>
              <a:ahLst/>
              <a:cxnLst/>
              <a:rect l="l" t="t" r="r" b="b"/>
              <a:pathLst>
                <a:path w="1917585" h="171150">
                  <a:moveTo>
                    <a:pt x="8507" y="0"/>
                  </a:moveTo>
                  <a:lnTo>
                    <a:pt x="1909079" y="0"/>
                  </a:lnTo>
                  <a:cubicBezTo>
                    <a:pt x="1911335" y="0"/>
                    <a:pt x="1913499" y="896"/>
                    <a:pt x="1915094" y="2492"/>
                  </a:cubicBezTo>
                  <a:cubicBezTo>
                    <a:pt x="1916689" y="4087"/>
                    <a:pt x="1917585" y="6251"/>
                    <a:pt x="1917585" y="8507"/>
                  </a:cubicBezTo>
                  <a:lnTo>
                    <a:pt x="1917585" y="162644"/>
                  </a:lnTo>
                  <a:cubicBezTo>
                    <a:pt x="1917585" y="167342"/>
                    <a:pt x="1913777" y="171150"/>
                    <a:pt x="1909079" y="171150"/>
                  </a:cubicBezTo>
                  <a:lnTo>
                    <a:pt x="8507" y="171150"/>
                  </a:lnTo>
                  <a:cubicBezTo>
                    <a:pt x="3809" y="171150"/>
                    <a:pt x="0" y="167342"/>
                    <a:pt x="0" y="162644"/>
                  </a:cubicBezTo>
                  <a:lnTo>
                    <a:pt x="0" y="8507"/>
                  </a:lnTo>
                  <a:cubicBezTo>
                    <a:pt x="0" y="6251"/>
                    <a:pt x="896" y="4087"/>
                    <a:pt x="2492" y="2492"/>
                  </a:cubicBezTo>
                  <a:cubicBezTo>
                    <a:pt x="4087" y="896"/>
                    <a:pt x="6251" y="0"/>
                    <a:pt x="8507" y="0"/>
                  </a:cubicBezTo>
                  <a:close/>
                </a:path>
              </a:pathLst>
            </a:custGeom>
            <a:solidFill>
              <a:srgbClr val="FFFFFF"/>
            </a:solidFill>
          </p:spPr>
        </p:sp>
        <p:sp>
          <p:nvSpPr>
            <p:cNvPr id="12" name="TextBox 12"/>
            <p:cNvSpPr txBox="1"/>
            <p:nvPr/>
          </p:nvSpPr>
          <p:spPr>
            <a:xfrm>
              <a:off x="0" y="-19050"/>
              <a:ext cx="812800" cy="831850"/>
            </a:xfrm>
            <a:prstGeom prst="rect">
              <a:avLst/>
            </a:prstGeom>
          </p:spPr>
          <p:txBody>
            <a:bodyPr lIns="50800" tIns="50800" rIns="50800" bIns="50800" rtlCol="0" anchor="ctr"/>
            <a:lstStyle/>
            <a:p>
              <a:pPr algn="ctr">
                <a:lnSpc>
                  <a:spcPts val="2600"/>
                </a:lnSpc>
              </a:pPr>
              <a:endParaRPr dirty="0"/>
            </a:p>
          </p:txBody>
        </p:sp>
      </p:grpSp>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611015" y="3380696"/>
            <a:ext cx="6906304" cy="6906304"/>
          </a:xfrm>
          <a:prstGeom prst="rect">
            <a:avLst/>
          </a:prstGeom>
        </p:spPr>
      </p:pic>
      <p:sp>
        <p:nvSpPr>
          <p:cNvPr id="14" name="TextBox 14"/>
          <p:cNvSpPr txBox="1"/>
          <p:nvPr/>
        </p:nvSpPr>
        <p:spPr>
          <a:xfrm>
            <a:off x="2315982" y="7034540"/>
            <a:ext cx="6937350" cy="777240"/>
          </a:xfrm>
          <a:prstGeom prst="rect">
            <a:avLst/>
          </a:prstGeom>
        </p:spPr>
        <p:txBody>
          <a:bodyPr lIns="0" tIns="0" rIns="0" bIns="0" rtlCol="0" anchor="t">
            <a:spAutoFit/>
          </a:bodyPr>
          <a:lstStyle/>
          <a:p>
            <a:pPr>
              <a:lnSpc>
                <a:spcPts val="3150"/>
              </a:lnSpc>
            </a:pPr>
            <a:r>
              <a:rPr lang="en-US" sz="2100" spc="21" dirty="0">
                <a:solidFill>
                  <a:srgbClr val="20212A"/>
                </a:solidFill>
                <a:latin typeface="Montserrat Bold"/>
              </a:rPr>
              <a:t>DIRECTORA: ELISA MARIA CAMPOS SALVADOR </a:t>
            </a:r>
          </a:p>
          <a:p>
            <a:pPr>
              <a:lnSpc>
                <a:spcPts val="3150"/>
              </a:lnSpc>
            </a:pPr>
            <a:endParaRPr lang="en-US" sz="2100" spc="21" dirty="0">
              <a:solidFill>
                <a:srgbClr val="20212A"/>
              </a:solidFill>
              <a:latin typeface="Montserrat Bold"/>
            </a:endParaRPr>
          </a:p>
        </p:txBody>
      </p:sp>
      <p:sp>
        <p:nvSpPr>
          <p:cNvPr id="15" name="TextBox 15"/>
          <p:cNvSpPr txBox="1"/>
          <p:nvPr/>
        </p:nvSpPr>
        <p:spPr>
          <a:xfrm>
            <a:off x="292256" y="812550"/>
            <a:ext cx="11439859" cy="551433"/>
          </a:xfrm>
          <a:prstGeom prst="rect">
            <a:avLst/>
          </a:prstGeom>
        </p:spPr>
        <p:txBody>
          <a:bodyPr lIns="0" tIns="0" rIns="0" bIns="0" rtlCol="0" anchor="t">
            <a:spAutoFit/>
          </a:bodyPr>
          <a:lstStyle/>
          <a:p>
            <a:pPr algn="ctr">
              <a:lnSpc>
                <a:spcPts val="4297"/>
              </a:lnSpc>
            </a:pPr>
            <a:r>
              <a:rPr lang="en-US" sz="3642" spc="291" dirty="0" smtClean="0">
                <a:solidFill>
                  <a:srgbClr val="FFFFFF"/>
                </a:solidFill>
                <a:latin typeface="RoxboroughCF Bold"/>
              </a:rPr>
              <a:t>DIRECCIÓN DE TALENTO </a:t>
            </a:r>
            <a:r>
              <a:rPr lang="en-US" sz="3642" spc="291" dirty="0">
                <a:solidFill>
                  <a:srgbClr val="FFFFFF"/>
                </a:solidFill>
                <a:latin typeface="RoxboroughCF Bold"/>
              </a:rPr>
              <a:t>HUMANO</a:t>
            </a:r>
          </a:p>
        </p:txBody>
      </p:sp>
      <p:sp>
        <p:nvSpPr>
          <p:cNvPr id="16" name="TextBox 16"/>
          <p:cNvSpPr txBox="1"/>
          <p:nvPr/>
        </p:nvSpPr>
        <p:spPr>
          <a:xfrm>
            <a:off x="1062875" y="9025789"/>
            <a:ext cx="2570134" cy="346249"/>
          </a:xfrm>
          <a:prstGeom prst="rect">
            <a:avLst/>
          </a:prstGeom>
        </p:spPr>
        <p:txBody>
          <a:bodyPr lIns="0" tIns="0" rIns="0" bIns="0" rtlCol="0" anchor="t">
            <a:spAutoFit/>
          </a:bodyPr>
          <a:lstStyle/>
          <a:p>
            <a:pPr marL="0" lvl="0" indent="0" algn="l">
              <a:lnSpc>
                <a:spcPts val="2730"/>
              </a:lnSpc>
              <a:spcBef>
                <a:spcPct val="0"/>
              </a:spcBef>
            </a:pPr>
            <a:r>
              <a:rPr lang="en-US" sz="2100" spc="-63" dirty="0">
                <a:solidFill>
                  <a:srgbClr val="FFFFFF"/>
                </a:solidFill>
                <a:latin typeface="Montserrat Semi-Bold"/>
              </a:rPr>
              <a:t>Femenino</a:t>
            </a:r>
          </a:p>
        </p:txBody>
      </p:sp>
      <p:sp>
        <p:nvSpPr>
          <p:cNvPr id="17" name="TextBox 17"/>
          <p:cNvSpPr txBox="1"/>
          <p:nvPr/>
        </p:nvSpPr>
        <p:spPr>
          <a:xfrm>
            <a:off x="3594909" y="8638951"/>
            <a:ext cx="400050" cy="314325"/>
          </a:xfrm>
          <a:prstGeom prst="rect">
            <a:avLst/>
          </a:prstGeom>
        </p:spPr>
        <p:txBody>
          <a:bodyPr lIns="0" tIns="0" rIns="0" bIns="0" rtlCol="0" anchor="t">
            <a:spAutoFit/>
          </a:bodyPr>
          <a:lstStyle/>
          <a:p>
            <a:pPr marL="0" lvl="0" indent="0">
              <a:lnSpc>
                <a:spcPts val="2520"/>
              </a:lnSpc>
              <a:spcBef>
                <a:spcPct val="0"/>
              </a:spcBef>
            </a:pPr>
            <a:r>
              <a:rPr lang="en-US" sz="2100" spc="-63" dirty="0">
                <a:solidFill>
                  <a:srgbClr val="FFFFFF"/>
                </a:solidFill>
                <a:latin typeface="Montserrat"/>
              </a:rPr>
              <a:t>3</a:t>
            </a:r>
          </a:p>
        </p:txBody>
      </p:sp>
      <p:sp>
        <p:nvSpPr>
          <p:cNvPr id="18" name="TextBox 18"/>
          <p:cNvSpPr txBox="1"/>
          <p:nvPr/>
        </p:nvSpPr>
        <p:spPr>
          <a:xfrm>
            <a:off x="1077925" y="8600851"/>
            <a:ext cx="2570134" cy="335280"/>
          </a:xfrm>
          <a:prstGeom prst="rect">
            <a:avLst/>
          </a:prstGeom>
        </p:spPr>
        <p:txBody>
          <a:bodyPr lIns="0" tIns="0" rIns="0" bIns="0" rtlCol="0" anchor="t">
            <a:spAutoFit/>
          </a:bodyPr>
          <a:lstStyle/>
          <a:p>
            <a:pPr marL="0" lvl="0" indent="0">
              <a:lnSpc>
                <a:spcPts val="2730"/>
              </a:lnSpc>
            </a:pPr>
            <a:r>
              <a:rPr lang="en-US" sz="2100" spc="-63" dirty="0">
                <a:solidFill>
                  <a:srgbClr val="FFFFFF"/>
                </a:solidFill>
                <a:latin typeface="Montserrat Semi-Bold"/>
              </a:rPr>
              <a:t>Masculino</a:t>
            </a:r>
          </a:p>
        </p:txBody>
      </p:sp>
      <p:sp>
        <p:nvSpPr>
          <p:cNvPr id="19" name="TextBox 19"/>
          <p:cNvSpPr txBox="1"/>
          <p:nvPr/>
        </p:nvSpPr>
        <p:spPr>
          <a:xfrm>
            <a:off x="3566334" y="9010426"/>
            <a:ext cx="428625" cy="320601"/>
          </a:xfrm>
          <a:prstGeom prst="rect">
            <a:avLst/>
          </a:prstGeom>
        </p:spPr>
        <p:txBody>
          <a:bodyPr lIns="0" tIns="0" rIns="0" bIns="0" rtlCol="0" anchor="t">
            <a:spAutoFit/>
          </a:bodyPr>
          <a:lstStyle/>
          <a:p>
            <a:pPr marL="0" lvl="0" indent="0">
              <a:lnSpc>
                <a:spcPts val="2520"/>
              </a:lnSpc>
              <a:spcBef>
                <a:spcPct val="0"/>
              </a:spcBef>
            </a:pPr>
            <a:r>
              <a:rPr lang="en-US" sz="2100" spc="-63" dirty="0" smtClean="0">
                <a:solidFill>
                  <a:srgbClr val="FFFFFF"/>
                </a:solidFill>
                <a:latin typeface="Montserrat"/>
              </a:rPr>
              <a:t>11</a:t>
            </a:r>
            <a:endParaRPr lang="en-US" sz="2100" spc="-63" dirty="0">
              <a:solidFill>
                <a:srgbClr val="FFFFFF"/>
              </a:solidFill>
              <a:latin typeface="Montserrat"/>
            </a:endParaRPr>
          </a:p>
        </p:txBody>
      </p:sp>
      <p:sp>
        <p:nvSpPr>
          <p:cNvPr id="20" name="TextBox 20"/>
          <p:cNvSpPr txBox="1"/>
          <p:nvPr/>
        </p:nvSpPr>
        <p:spPr>
          <a:xfrm>
            <a:off x="8889748" y="9838856"/>
            <a:ext cx="6591155" cy="246970"/>
          </a:xfrm>
          <a:prstGeom prst="rect">
            <a:avLst/>
          </a:prstGeom>
        </p:spPr>
        <p:txBody>
          <a:bodyPr lIns="0" tIns="0" rIns="0" bIns="0" rtlCol="0" anchor="t">
            <a:spAutoFit/>
          </a:bodyPr>
          <a:lstStyle/>
          <a:p>
            <a:pPr marL="0" lvl="0" indent="0" algn="just">
              <a:lnSpc>
                <a:spcPts val="2019"/>
              </a:lnSpc>
            </a:pPr>
            <a:r>
              <a:rPr lang="en-US" sz="1553" spc="-46" dirty="0" err="1">
                <a:solidFill>
                  <a:srgbClr val="FFFFFF"/>
                </a:solidFill>
                <a:latin typeface="Montserrat Bold"/>
              </a:rPr>
              <a:t>Período</a:t>
            </a:r>
            <a:r>
              <a:rPr lang="en-US" sz="1553" spc="-46" dirty="0">
                <a:solidFill>
                  <a:srgbClr val="FFFFFF"/>
                </a:solidFill>
                <a:latin typeface="Montserrat Bold"/>
              </a:rPr>
              <a:t> </a:t>
            </a:r>
            <a:r>
              <a:rPr lang="en-US" sz="1553" spc="-46" dirty="0" smtClean="0">
                <a:solidFill>
                  <a:srgbClr val="FFFFFF"/>
                </a:solidFill>
                <a:latin typeface="Montserrat Bold"/>
              </a:rPr>
              <a:t>MAYO - JULIO 2022</a:t>
            </a:r>
            <a:endParaRPr lang="en-US" sz="1553" spc="-46" dirty="0">
              <a:solidFill>
                <a:srgbClr val="FFFFFF"/>
              </a:solidFill>
              <a:latin typeface="Montserrat Bold"/>
            </a:endParaRPr>
          </a:p>
        </p:txBody>
      </p:sp>
      <p:sp>
        <p:nvSpPr>
          <p:cNvPr id="21" name="TextBox 21"/>
          <p:cNvSpPr txBox="1"/>
          <p:nvPr/>
        </p:nvSpPr>
        <p:spPr>
          <a:xfrm>
            <a:off x="830792" y="9482303"/>
            <a:ext cx="4141473" cy="346249"/>
          </a:xfrm>
          <a:prstGeom prst="rect">
            <a:avLst/>
          </a:prstGeom>
        </p:spPr>
        <p:txBody>
          <a:bodyPr lIns="0" tIns="0" rIns="0" bIns="0" rtlCol="0" anchor="t">
            <a:spAutoFit/>
          </a:bodyPr>
          <a:lstStyle/>
          <a:p>
            <a:pPr marL="0" lvl="0" indent="0">
              <a:lnSpc>
                <a:spcPts val="2730"/>
              </a:lnSpc>
            </a:pPr>
            <a:r>
              <a:rPr lang="en-US" sz="2100" spc="-63" dirty="0">
                <a:solidFill>
                  <a:srgbClr val="FFFFFF"/>
                </a:solidFill>
                <a:latin typeface="Montserrat Semi-Bold"/>
              </a:rPr>
              <a:t>Total </a:t>
            </a:r>
            <a:r>
              <a:rPr lang="en-US" sz="2100" spc="-63" dirty="0" err="1">
                <a:solidFill>
                  <a:srgbClr val="FFFFFF"/>
                </a:solidFill>
                <a:latin typeface="Montserrat Semi-Bold"/>
              </a:rPr>
              <a:t>Empleados</a:t>
            </a:r>
            <a:r>
              <a:rPr lang="en-US" sz="2100" spc="-63" dirty="0">
                <a:solidFill>
                  <a:srgbClr val="FFFFFF"/>
                </a:solidFill>
                <a:latin typeface="Montserrat Semi-Bold"/>
              </a:rPr>
              <a:t>         </a:t>
            </a:r>
            <a:r>
              <a:rPr lang="en-US" sz="2100" spc="-63" dirty="0" smtClean="0">
                <a:solidFill>
                  <a:srgbClr val="FFFFFF"/>
                </a:solidFill>
                <a:latin typeface="Montserrat Semi-Bold"/>
              </a:rPr>
              <a:t>14</a:t>
            </a:r>
            <a:endParaRPr lang="en-US" sz="2100" spc="-63" dirty="0">
              <a:solidFill>
                <a:srgbClr val="FFFFFF"/>
              </a:solidFill>
              <a:latin typeface="Montserrat Semi-Bo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566492" y="-1641634"/>
            <a:ext cx="6721508" cy="11928634"/>
          </a:xfrm>
          <a:prstGeom prst="rect">
            <a:avLst/>
          </a:prstGeom>
          <a:solidFill>
            <a:srgbClr val="313944"/>
          </a:solidFill>
        </p:spPr>
      </p:sp>
      <p:sp>
        <p:nvSpPr>
          <p:cNvPr id="3" name="AutoShape 3"/>
          <p:cNvSpPr/>
          <p:nvPr/>
        </p:nvSpPr>
        <p:spPr>
          <a:xfrm>
            <a:off x="3249892" y="2266536"/>
            <a:ext cx="4940938" cy="0"/>
          </a:xfrm>
          <a:prstGeom prst="line">
            <a:avLst/>
          </a:prstGeom>
          <a:ln w="47625" cap="flat">
            <a:solidFill>
              <a:srgbClr val="313944"/>
            </a:solidFill>
            <a:prstDash val="solid"/>
            <a:headEnd type="none" w="sm" len="sm"/>
            <a:tailEnd type="none" w="sm" len="sm"/>
          </a:ln>
        </p:spPr>
      </p:sp>
      <p:grpSp>
        <p:nvGrpSpPr>
          <p:cNvPr id="4" name="Group 4"/>
          <p:cNvGrpSpPr/>
          <p:nvPr/>
        </p:nvGrpSpPr>
        <p:grpSpPr>
          <a:xfrm>
            <a:off x="1028700" y="3337560"/>
            <a:ext cx="9626540" cy="3052967"/>
            <a:chOff x="0" y="0"/>
            <a:chExt cx="2535385" cy="804074"/>
          </a:xfrm>
        </p:grpSpPr>
        <p:sp>
          <p:nvSpPr>
            <p:cNvPr id="5" name="Freeform 5"/>
            <p:cNvSpPr/>
            <p:nvPr/>
          </p:nvSpPr>
          <p:spPr>
            <a:xfrm>
              <a:off x="0" y="0"/>
              <a:ext cx="2535385" cy="804074"/>
            </a:xfrm>
            <a:custGeom>
              <a:avLst/>
              <a:gdLst/>
              <a:ahLst/>
              <a:cxnLst/>
              <a:rect l="l" t="t" r="r" b="b"/>
              <a:pathLst>
                <a:path w="2535385" h="804074">
                  <a:moveTo>
                    <a:pt x="6434" y="0"/>
                  </a:moveTo>
                  <a:lnTo>
                    <a:pt x="2528951" y="0"/>
                  </a:lnTo>
                  <a:cubicBezTo>
                    <a:pt x="2530658" y="0"/>
                    <a:pt x="2532294" y="678"/>
                    <a:pt x="2533501" y="1884"/>
                  </a:cubicBezTo>
                  <a:cubicBezTo>
                    <a:pt x="2534707" y="3091"/>
                    <a:pt x="2535385" y="4727"/>
                    <a:pt x="2535385" y="6434"/>
                  </a:cubicBezTo>
                  <a:lnTo>
                    <a:pt x="2535385" y="797640"/>
                  </a:lnTo>
                  <a:cubicBezTo>
                    <a:pt x="2535385" y="801193"/>
                    <a:pt x="2532505" y="804074"/>
                    <a:pt x="2528951" y="804074"/>
                  </a:cubicBezTo>
                  <a:lnTo>
                    <a:pt x="6434" y="804074"/>
                  </a:lnTo>
                  <a:cubicBezTo>
                    <a:pt x="4727" y="804074"/>
                    <a:pt x="3091" y="803396"/>
                    <a:pt x="1884" y="802189"/>
                  </a:cubicBezTo>
                  <a:cubicBezTo>
                    <a:pt x="678" y="800983"/>
                    <a:pt x="0" y="799346"/>
                    <a:pt x="0" y="797640"/>
                  </a:cubicBezTo>
                  <a:lnTo>
                    <a:pt x="0" y="6434"/>
                  </a:lnTo>
                  <a:cubicBezTo>
                    <a:pt x="0" y="2881"/>
                    <a:pt x="2881" y="0"/>
                    <a:pt x="6434" y="0"/>
                  </a:cubicBezTo>
                  <a:close/>
                </a:path>
              </a:pathLst>
            </a:custGeom>
            <a:solidFill>
              <a:srgbClr val="FFFFFF"/>
            </a:solidFill>
            <a:ln>
              <a:solidFill>
                <a:srgbClr val="000000"/>
              </a:solidFill>
            </a:ln>
          </p:spPr>
        </p:sp>
        <p:sp>
          <p:nvSpPr>
            <p:cNvPr id="6" name="TextBox 6"/>
            <p:cNvSpPr txBox="1"/>
            <p:nvPr/>
          </p:nvSpPr>
          <p:spPr>
            <a:xfrm>
              <a:off x="0" y="-19050"/>
              <a:ext cx="812800" cy="831850"/>
            </a:xfrm>
            <a:prstGeom prst="rect">
              <a:avLst/>
            </a:prstGeom>
          </p:spPr>
          <p:txBody>
            <a:bodyPr lIns="50800" tIns="50800" rIns="50800" bIns="50800" rtlCol="0" anchor="ctr"/>
            <a:lstStyle/>
            <a:p>
              <a:pPr algn="ctr">
                <a:lnSpc>
                  <a:spcPts val="2600"/>
                </a:lnSpc>
              </a:pPr>
              <a:endParaRPr dirty="0"/>
            </a:p>
          </p:txBody>
        </p:sp>
      </p:grpSp>
      <p:sp>
        <p:nvSpPr>
          <p:cNvPr id="7" name="AutoShape 7"/>
          <p:cNvSpPr/>
          <p:nvPr/>
        </p:nvSpPr>
        <p:spPr>
          <a:xfrm>
            <a:off x="292256" y="8974988"/>
            <a:ext cx="4004072" cy="0"/>
          </a:xfrm>
          <a:prstGeom prst="line">
            <a:avLst/>
          </a:prstGeom>
          <a:ln w="47625" cap="flat">
            <a:solidFill>
              <a:srgbClr val="727880"/>
            </a:solidFill>
            <a:prstDash val="solid"/>
            <a:headEnd type="none" w="sm" len="sm"/>
            <a:tailEnd type="none" w="sm" len="sm"/>
          </a:ln>
        </p:spPr>
      </p:sp>
      <p:grpSp>
        <p:nvGrpSpPr>
          <p:cNvPr id="8" name="Group 8"/>
          <p:cNvGrpSpPr/>
          <p:nvPr/>
        </p:nvGrpSpPr>
        <p:grpSpPr>
          <a:xfrm>
            <a:off x="1495895" y="6107124"/>
            <a:ext cx="7648105" cy="628686"/>
            <a:chOff x="0" y="0"/>
            <a:chExt cx="2014316" cy="165580"/>
          </a:xfrm>
        </p:grpSpPr>
        <p:sp>
          <p:nvSpPr>
            <p:cNvPr id="9" name="Freeform 9"/>
            <p:cNvSpPr/>
            <p:nvPr/>
          </p:nvSpPr>
          <p:spPr>
            <a:xfrm>
              <a:off x="0" y="0"/>
              <a:ext cx="2014316" cy="165580"/>
            </a:xfrm>
            <a:custGeom>
              <a:avLst/>
              <a:gdLst/>
              <a:ahLst/>
              <a:cxnLst/>
              <a:rect l="l" t="t" r="r" b="b"/>
              <a:pathLst>
                <a:path w="2014316" h="165580">
                  <a:moveTo>
                    <a:pt x="8098" y="0"/>
                  </a:moveTo>
                  <a:lnTo>
                    <a:pt x="2006217" y="0"/>
                  </a:lnTo>
                  <a:cubicBezTo>
                    <a:pt x="2008365" y="0"/>
                    <a:pt x="2010425" y="853"/>
                    <a:pt x="2011944" y="2372"/>
                  </a:cubicBezTo>
                  <a:cubicBezTo>
                    <a:pt x="2013462" y="3891"/>
                    <a:pt x="2014316" y="5950"/>
                    <a:pt x="2014316" y="8098"/>
                  </a:cubicBezTo>
                  <a:lnTo>
                    <a:pt x="2014316" y="157482"/>
                  </a:lnTo>
                  <a:cubicBezTo>
                    <a:pt x="2014316" y="161954"/>
                    <a:pt x="2010690" y="165580"/>
                    <a:pt x="2006217" y="165580"/>
                  </a:cubicBezTo>
                  <a:lnTo>
                    <a:pt x="8098" y="165580"/>
                  </a:lnTo>
                  <a:cubicBezTo>
                    <a:pt x="3626" y="165580"/>
                    <a:pt x="0" y="161954"/>
                    <a:pt x="0" y="157482"/>
                  </a:cubicBezTo>
                  <a:lnTo>
                    <a:pt x="0" y="8098"/>
                  </a:lnTo>
                  <a:cubicBezTo>
                    <a:pt x="0" y="3626"/>
                    <a:pt x="3626" y="0"/>
                    <a:pt x="8098" y="0"/>
                  </a:cubicBezTo>
                  <a:close/>
                </a:path>
              </a:pathLst>
            </a:custGeom>
            <a:solidFill>
              <a:srgbClr val="313944"/>
            </a:solidFill>
          </p:spPr>
        </p:sp>
        <p:sp>
          <p:nvSpPr>
            <p:cNvPr id="10" name="TextBox 10"/>
            <p:cNvSpPr txBox="1"/>
            <p:nvPr/>
          </p:nvSpPr>
          <p:spPr>
            <a:xfrm>
              <a:off x="0" y="-19050"/>
              <a:ext cx="812800" cy="831850"/>
            </a:xfrm>
            <a:prstGeom prst="rect">
              <a:avLst/>
            </a:prstGeom>
          </p:spPr>
          <p:txBody>
            <a:bodyPr lIns="50800" tIns="50800" rIns="50800" bIns="50800" rtlCol="0" anchor="ctr"/>
            <a:lstStyle/>
            <a:p>
              <a:pPr algn="ctr">
                <a:lnSpc>
                  <a:spcPts val="2600"/>
                </a:lnSpc>
              </a:pPr>
              <a:endParaRPr dirty="0"/>
            </a:p>
          </p:txBody>
        </p:sp>
      </p:grpSp>
      <p:pic>
        <p:nvPicPr>
          <p:cNvPr id="11" name="Picture 11"/>
          <p:cNvPicPr>
            <a:picLocks noChangeAspect="1"/>
          </p:cNvPicPr>
          <p:nvPr/>
        </p:nvPicPr>
        <p:blipFill>
          <a:blip r:embed="rId3"/>
          <a:srcRect/>
          <a:stretch>
            <a:fillRect/>
          </a:stretch>
        </p:blipFill>
        <p:spPr>
          <a:xfrm>
            <a:off x="13275062" y="523777"/>
            <a:ext cx="3436845" cy="1639271"/>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566492" y="3051627"/>
            <a:ext cx="7368366" cy="7368366"/>
          </a:xfrm>
          <a:prstGeom prst="rect">
            <a:avLst/>
          </a:prstGeom>
        </p:spPr>
      </p:pic>
      <p:sp>
        <p:nvSpPr>
          <p:cNvPr id="13" name="TextBox 13"/>
          <p:cNvSpPr txBox="1"/>
          <p:nvPr/>
        </p:nvSpPr>
        <p:spPr>
          <a:xfrm>
            <a:off x="-505788" y="1126717"/>
            <a:ext cx="12452298" cy="1102866"/>
          </a:xfrm>
          <a:prstGeom prst="rect">
            <a:avLst/>
          </a:prstGeom>
        </p:spPr>
        <p:txBody>
          <a:bodyPr lIns="0" tIns="0" rIns="0" bIns="0" rtlCol="0" anchor="t">
            <a:spAutoFit/>
          </a:bodyPr>
          <a:lstStyle/>
          <a:p>
            <a:pPr algn="ctr">
              <a:lnSpc>
                <a:spcPts val="4297"/>
              </a:lnSpc>
            </a:pPr>
            <a:r>
              <a:rPr lang="en-US" sz="3642" spc="291" dirty="0" smtClean="0">
                <a:solidFill>
                  <a:srgbClr val="313944"/>
                </a:solidFill>
                <a:latin typeface="RoxboroughCF"/>
              </a:rPr>
              <a:t>DIRECCIÓN DE TECNOLOGÍAS</a:t>
            </a:r>
          </a:p>
          <a:p>
            <a:pPr algn="ctr">
              <a:lnSpc>
                <a:spcPts val="4297"/>
              </a:lnSpc>
            </a:pPr>
            <a:r>
              <a:rPr lang="en-US" sz="3642" spc="291" dirty="0" smtClean="0">
                <a:solidFill>
                  <a:srgbClr val="313944"/>
                </a:solidFill>
                <a:latin typeface="RoxboroughCF"/>
              </a:rPr>
              <a:t>DE </a:t>
            </a:r>
            <a:r>
              <a:rPr lang="en-US" sz="3642" spc="291" dirty="0">
                <a:solidFill>
                  <a:srgbClr val="313944"/>
                </a:solidFill>
                <a:latin typeface="RoxboroughCF"/>
              </a:rPr>
              <a:t>LA INFORMACIÓN </a:t>
            </a:r>
          </a:p>
        </p:txBody>
      </p:sp>
      <p:sp>
        <p:nvSpPr>
          <p:cNvPr id="14" name="TextBox 14"/>
          <p:cNvSpPr txBox="1"/>
          <p:nvPr/>
        </p:nvSpPr>
        <p:spPr>
          <a:xfrm>
            <a:off x="1274061" y="3456395"/>
            <a:ext cx="9208437" cy="2377440"/>
          </a:xfrm>
          <a:prstGeom prst="rect">
            <a:avLst/>
          </a:prstGeom>
        </p:spPr>
        <p:txBody>
          <a:bodyPr lIns="0" tIns="0" rIns="0" bIns="0" rtlCol="0" anchor="t">
            <a:spAutoFit/>
          </a:bodyPr>
          <a:lstStyle/>
          <a:p>
            <a:pPr algn="just">
              <a:lnSpc>
                <a:spcPts val="3149"/>
              </a:lnSpc>
            </a:pPr>
            <a:r>
              <a:rPr lang="es-SV" sz="2099" spc="20" dirty="0" smtClean="0">
                <a:solidFill>
                  <a:srgbClr val="20212A"/>
                </a:solidFill>
                <a:latin typeface="Montserrat"/>
              </a:rPr>
              <a:t>Tiene por objetivo administrar y modernizar la gestión del Ministerio de Economía a través de la automatización integral de los procesos de las distintas unidades que lo conforman, brindando los servicios de análisis y desarrollo de sistemas; e infraestructura tecnológica, soporte y asesoría con el propósito de facilitar el logro de los objetivos institucionales</a:t>
            </a:r>
            <a:endParaRPr lang="es-SV" sz="2099" spc="20" dirty="0">
              <a:solidFill>
                <a:srgbClr val="20212A"/>
              </a:solidFill>
              <a:latin typeface="Montserrat"/>
            </a:endParaRPr>
          </a:p>
        </p:txBody>
      </p:sp>
      <p:sp>
        <p:nvSpPr>
          <p:cNvPr id="15" name="TextBox 15"/>
          <p:cNvSpPr txBox="1"/>
          <p:nvPr/>
        </p:nvSpPr>
        <p:spPr>
          <a:xfrm>
            <a:off x="1062875" y="8608911"/>
            <a:ext cx="2570134" cy="346249"/>
          </a:xfrm>
          <a:prstGeom prst="rect">
            <a:avLst/>
          </a:prstGeom>
        </p:spPr>
        <p:txBody>
          <a:bodyPr lIns="0" tIns="0" rIns="0" bIns="0" rtlCol="0" anchor="t">
            <a:spAutoFit/>
          </a:bodyPr>
          <a:lstStyle/>
          <a:p>
            <a:pPr marL="0" lvl="0" indent="0" algn="l">
              <a:lnSpc>
                <a:spcPts val="2730"/>
              </a:lnSpc>
              <a:spcBef>
                <a:spcPct val="0"/>
              </a:spcBef>
            </a:pPr>
            <a:r>
              <a:rPr lang="en-US" sz="2100" spc="-63" dirty="0">
                <a:solidFill>
                  <a:srgbClr val="4D5A67"/>
                </a:solidFill>
                <a:latin typeface="Montserrat Semi-Bold"/>
              </a:rPr>
              <a:t>Femenino</a:t>
            </a:r>
          </a:p>
        </p:txBody>
      </p:sp>
      <p:sp>
        <p:nvSpPr>
          <p:cNvPr id="16" name="TextBox 16"/>
          <p:cNvSpPr txBox="1"/>
          <p:nvPr/>
        </p:nvSpPr>
        <p:spPr>
          <a:xfrm>
            <a:off x="3633009" y="8200801"/>
            <a:ext cx="400050" cy="320601"/>
          </a:xfrm>
          <a:prstGeom prst="rect">
            <a:avLst/>
          </a:prstGeom>
        </p:spPr>
        <p:txBody>
          <a:bodyPr lIns="0" tIns="0" rIns="0" bIns="0" rtlCol="0" anchor="t">
            <a:spAutoFit/>
          </a:bodyPr>
          <a:lstStyle/>
          <a:p>
            <a:pPr marL="0" lvl="0" indent="0">
              <a:lnSpc>
                <a:spcPts val="2520"/>
              </a:lnSpc>
              <a:spcBef>
                <a:spcPct val="0"/>
              </a:spcBef>
            </a:pPr>
            <a:r>
              <a:rPr lang="en-US" sz="2100" spc="-63" dirty="0">
                <a:solidFill>
                  <a:srgbClr val="4D5A67"/>
                </a:solidFill>
                <a:latin typeface="Montserrat"/>
              </a:rPr>
              <a:t>9</a:t>
            </a:r>
          </a:p>
        </p:txBody>
      </p:sp>
      <p:sp>
        <p:nvSpPr>
          <p:cNvPr id="17" name="TextBox 17"/>
          <p:cNvSpPr txBox="1"/>
          <p:nvPr/>
        </p:nvSpPr>
        <p:spPr>
          <a:xfrm>
            <a:off x="1077925" y="8183973"/>
            <a:ext cx="2570134" cy="335280"/>
          </a:xfrm>
          <a:prstGeom prst="rect">
            <a:avLst/>
          </a:prstGeom>
        </p:spPr>
        <p:txBody>
          <a:bodyPr lIns="0" tIns="0" rIns="0" bIns="0" rtlCol="0" anchor="t">
            <a:spAutoFit/>
          </a:bodyPr>
          <a:lstStyle/>
          <a:p>
            <a:pPr marL="0" lvl="0" indent="0">
              <a:lnSpc>
                <a:spcPts val="2730"/>
              </a:lnSpc>
            </a:pPr>
            <a:r>
              <a:rPr lang="en-US" sz="2100" spc="-63" dirty="0">
                <a:solidFill>
                  <a:srgbClr val="4D5A67"/>
                </a:solidFill>
                <a:latin typeface="Montserrat Semi-Bold"/>
              </a:rPr>
              <a:t>Masculino</a:t>
            </a:r>
          </a:p>
        </p:txBody>
      </p:sp>
      <p:sp>
        <p:nvSpPr>
          <p:cNvPr id="18" name="TextBox 18"/>
          <p:cNvSpPr txBox="1"/>
          <p:nvPr/>
        </p:nvSpPr>
        <p:spPr>
          <a:xfrm>
            <a:off x="3633009" y="8572276"/>
            <a:ext cx="428625" cy="314325"/>
          </a:xfrm>
          <a:prstGeom prst="rect">
            <a:avLst/>
          </a:prstGeom>
        </p:spPr>
        <p:txBody>
          <a:bodyPr lIns="0" tIns="0" rIns="0" bIns="0" rtlCol="0" anchor="t">
            <a:spAutoFit/>
          </a:bodyPr>
          <a:lstStyle/>
          <a:p>
            <a:pPr marL="0" lvl="0" indent="0">
              <a:lnSpc>
                <a:spcPts val="2520"/>
              </a:lnSpc>
              <a:spcBef>
                <a:spcPct val="0"/>
              </a:spcBef>
            </a:pPr>
            <a:r>
              <a:rPr lang="en-US" sz="2100" spc="-63" dirty="0">
                <a:solidFill>
                  <a:srgbClr val="4D5A67"/>
                </a:solidFill>
                <a:latin typeface="Montserrat"/>
              </a:rPr>
              <a:t>4</a:t>
            </a:r>
          </a:p>
        </p:txBody>
      </p:sp>
      <p:sp>
        <p:nvSpPr>
          <p:cNvPr id="19" name="TextBox 19"/>
          <p:cNvSpPr txBox="1"/>
          <p:nvPr/>
        </p:nvSpPr>
        <p:spPr>
          <a:xfrm>
            <a:off x="8270914" y="9838856"/>
            <a:ext cx="6591155" cy="246970"/>
          </a:xfrm>
          <a:prstGeom prst="rect">
            <a:avLst/>
          </a:prstGeom>
        </p:spPr>
        <p:txBody>
          <a:bodyPr lIns="0" tIns="0" rIns="0" bIns="0" rtlCol="0" anchor="t">
            <a:spAutoFit/>
          </a:bodyPr>
          <a:lstStyle/>
          <a:p>
            <a:pPr marL="0" lvl="0" indent="0" algn="just">
              <a:lnSpc>
                <a:spcPts val="2019"/>
              </a:lnSpc>
            </a:pPr>
            <a:r>
              <a:rPr lang="en-US" sz="1553" spc="-46" dirty="0" err="1">
                <a:solidFill>
                  <a:srgbClr val="4D5A67"/>
                </a:solidFill>
                <a:latin typeface="Montserrat Bold"/>
              </a:rPr>
              <a:t>Período</a:t>
            </a:r>
            <a:r>
              <a:rPr lang="en-US" sz="1553" spc="-46" dirty="0">
                <a:solidFill>
                  <a:srgbClr val="4D5A67"/>
                </a:solidFill>
                <a:latin typeface="Montserrat Bold"/>
              </a:rPr>
              <a:t> </a:t>
            </a:r>
            <a:r>
              <a:rPr lang="en-US" sz="1553" spc="-46" dirty="0" smtClean="0">
                <a:solidFill>
                  <a:srgbClr val="4D5A67"/>
                </a:solidFill>
                <a:latin typeface="Montserrat Bold"/>
              </a:rPr>
              <a:t>MAYO - JULIO 2022</a:t>
            </a:r>
            <a:endParaRPr lang="en-US" sz="1553" spc="-46" dirty="0">
              <a:solidFill>
                <a:srgbClr val="4D5A67"/>
              </a:solidFill>
              <a:latin typeface="Montserrat Bold"/>
            </a:endParaRPr>
          </a:p>
        </p:txBody>
      </p:sp>
      <p:sp>
        <p:nvSpPr>
          <p:cNvPr id="20" name="TextBox 20"/>
          <p:cNvSpPr txBox="1"/>
          <p:nvPr/>
        </p:nvSpPr>
        <p:spPr>
          <a:xfrm>
            <a:off x="830792" y="9065426"/>
            <a:ext cx="4141473" cy="346249"/>
          </a:xfrm>
          <a:prstGeom prst="rect">
            <a:avLst/>
          </a:prstGeom>
        </p:spPr>
        <p:txBody>
          <a:bodyPr lIns="0" tIns="0" rIns="0" bIns="0" rtlCol="0" anchor="t">
            <a:spAutoFit/>
          </a:bodyPr>
          <a:lstStyle/>
          <a:p>
            <a:pPr marL="0" lvl="0" indent="0">
              <a:lnSpc>
                <a:spcPts val="2730"/>
              </a:lnSpc>
            </a:pPr>
            <a:r>
              <a:rPr lang="en-US" sz="2100" spc="-63" dirty="0">
                <a:solidFill>
                  <a:srgbClr val="4D5A67"/>
                </a:solidFill>
                <a:latin typeface="Montserrat Semi-Bold"/>
              </a:rPr>
              <a:t>Total </a:t>
            </a:r>
            <a:r>
              <a:rPr lang="en-US" sz="2100" spc="-63" dirty="0" err="1">
                <a:solidFill>
                  <a:srgbClr val="4D5A67"/>
                </a:solidFill>
                <a:latin typeface="Montserrat Semi-Bold"/>
              </a:rPr>
              <a:t>Empleados</a:t>
            </a:r>
            <a:r>
              <a:rPr lang="en-US" sz="2100" spc="-63" dirty="0">
                <a:solidFill>
                  <a:srgbClr val="4D5A67"/>
                </a:solidFill>
                <a:latin typeface="Montserrat Semi-Bold"/>
              </a:rPr>
              <a:t>         </a:t>
            </a:r>
            <a:r>
              <a:rPr lang="en-US" sz="2100" spc="-63" dirty="0" smtClean="0">
                <a:solidFill>
                  <a:srgbClr val="4D5A67"/>
                </a:solidFill>
                <a:latin typeface="Montserrat Semi-Bold"/>
              </a:rPr>
              <a:t>13</a:t>
            </a:r>
            <a:endParaRPr lang="en-US" sz="2100" spc="-63" dirty="0">
              <a:solidFill>
                <a:srgbClr val="4D5A67"/>
              </a:solidFill>
              <a:latin typeface="Montserrat Semi-Bold"/>
            </a:endParaRPr>
          </a:p>
        </p:txBody>
      </p:sp>
      <p:sp>
        <p:nvSpPr>
          <p:cNvPr id="21" name="TextBox 21"/>
          <p:cNvSpPr txBox="1"/>
          <p:nvPr/>
        </p:nvSpPr>
        <p:spPr>
          <a:xfrm>
            <a:off x="1606813" y="6204297"/>
            <a:ext cx="8764768" cy="377190"/>
          </a:xfrm>
          <a:prstGeom prst="rect">
            <a:avLst/>
          </a:prstGeom>
        </p:spPr>
        <p:txBody>
          <a:bodyPr lIns="0" tIns="0" rIns="0" bIns="0" rtlCol="0" anchor="t">
            <a:spAutoFit/>
          </a:bodyPr>
          <a:lstStyle/>
          <a:p>
            <a:pPr>
              <a:lnSpc>
                <a:spcPts val="3150"/>
              </a:lnSpc>
            </a:pPr>
            <a:r>
              <a:rPr lang="en-US" sz="2100" spc="21" dirty="0" smtClean="0">
                <a:solidFill>
                  <a:srgbClr val="FFFFFF"/>
                </a:solidFill>
                <a:latin typeface="Montserrat Bold"/>
              </a:rPr>
              <a:t>DIRECTOR/A:</a:t>
            </a:r>
            <a:endParaRPr lang="en-US" sz="2100" spc="21" dirty="0">
              <a:solidFill>
                <a:srgbClr val="FFFFFF"/>
              </a:solidFill>
              <a:latin typeface="Montserrat Bo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313943"/>
        </a:solidFill>
        <a:effectLst/>
      </p:bgPr>
    </p:bg>
    <p:spTree>
      <p:nvGrpSpPr>
        <p:cNvPr id="1" name=""/>
        <p:cNvGrpSpPr/>
        <p:nvPr/>
      </p:nvGrpSpPr>
      <p:grpSpPr>
        <a:xfrm>
          <a:off x="0" y="0"/>
          <a:ext cx="0" cy="0"/>
          <a:chOff x="0" y="0"/>
          <a:chExt cx="0" cy="0"/>
        </a:xfrm>
      </p:grpSpPr>
      <p:sp>
        <p:nvSpPr>
          <p:cNvPr id="2" name="AutoShape 2"/>
          <p:cNvSpPr/>
          <p:nvPr/>
        </p:nvSpPr>
        <p:spPr>
          <a:xfrm>
            <a:off x="3399171" y="1498076"/>
            <a:ext cx="5042459" cy="0"/>
          </a:xfrm>
          <a:prstGeom prst="line">
            <a:avLst/>
          </a:prstGeom>
          <a:ln w="47625" cap="flat">
            <a:solidFill>
              <a:srgbClr val="FFFFFF"/>
            </a:solidFill>
            <a:prstDash val="solid"/>
            <a:headEnd type="none" w="sm" len="sm"/>
            <a:tailEnd type="none" w="sm" len="sm"/>
          </a:ln>
        </p:spPr>
      </p:sp>
      <p:sp>
        <p:nvSpPr>
          <p:cNvPr id="4" name="Freeform 4"/>
          <p:cNvSpPr/>
          <p:nvPr/>
        </p:nvSpPr>
        <p:spPr>
          <a:xfrm>
            <a:off x="399090" y="2691270"/>
            <a:ext cx="10280913" cy="4014106"/>
          </a:xfrm>
          <a:custGeom>
            <a:avLst/>
            <a:gdLst/>
            <a:ahLst/>
            <a:cxnLst/>
            <a:rect l="l" t="t" r="r" b="b"/>
            <a:pathLst>
              <a:path w="2707730" h="1057213">
                <a:moveTo>
                  <a:pt x="6024" y="0"/>
                </a:moveTo>
                <a:lnTo>
                  <a:pt x="2701706" y="0"/>
                </a:lnTo>
                <a:cubicBezTo>
                  <a:pt x="2705033" y="0"/>
                  <a:pt x="2707730" y="2697"/>
                  <a:pt x="2707730" y="6024"/>
                </a:cubicBezTo>
                <a:lnTo>
                  <a:pt x="2707730" y="1051189"/>
                </a:lnTo>
                <a:cubicBezTo>
                  <a:pt x="2707730" y="1052786"/>
                  <a:pt x="2707096" y="1054319"/>
                  <a:pt x="2705966" y="1055448"/>
                </a:cubicBezTo>
                <a:cubicBezTo>
                  <a:pt x="2704836" y="1056578"/>
                  <a:pt x="2703304" y="1057213"/>
                  <a:pt x="2701706" y="1057213"/>
                </a:cubicBezTo>
                <a:lnTo>
                  <a:pt x="6024" y="1057213"/>
                </a:lnTo>
                <a:cubicBezTo>
                  <a:pt x="2697" y="1057213"/>
                  <a:pt x="0" y="1054516"/>
                  <a:pt x="0" y="1051189"/>
                </a:cubicBezTo>
                <a:lnTo>
                  <a:pt x="0" y="6024"/>
                </a:lnTo>
                <a:cubicBezTo>
                  <a:pt x="0" y="4427"/>
                  <a:pt x="635" y="2894"/>
                  <a:pt x="1764" y="1764"/>
                </a:cubicBezTo>
                <a:cubicBezTo>
                  <a:pt x="2894" y="635"/>
                  <a:pt x="4427" y="0"/>
                  <a:pt x="6024" y="0"/>
                </a:cubicBezTo>
                <a:close/>
              </a:path>
            </a:pathLst>
          </a:custGeom>
          <a:noFill/>
          <a:ln>
            <a:solidFill>
              <a:srgbClr val="FFFFFF"/>
            </a:solidFill>
          </a:ln>
        </p:spPr>
      </p:sp>
      <p:sp>
        <p:nvSpPr>
          <p:cNvPr id="6" name="AutoShape 6"/>
          <p:cNvSpPr/>
          <p:nvPr/>
        </p:nvSpPr>
        <p:spPr>
          <a:xfrm>
            <a:off x="11840335" y="-1406925"/>
            <a:ext cx="6447665" cy="11928634"/>
          </a:xfrm>
          <a:prstGeom prst="rect">
            <a:avLst/>
          </a:prstGeom>
          <a:solidFill>
            <a:srgbClr val="FFFFFF"/>
          </a:solidFill>
        </p:spPr>
      </p:sp>
      <p:pic>
        <p:nvPicPr>
          <p:cNvPr id="7" name="Picture 7"/>
          <p:cNvPicPr>
            <a:picLocks noChangeAspect="1"/>
          </p:cNvPicPr>
          <p:nvPr/>
        </p:nvPicPr>
        <p:blipFill>
          <a:blip r:embed="rId2"/>
          <a:srcRect/>
          <a:stretch>
            <a:fillRect/>
          </a:stretch>
        </p:blipFill>
        <p:spPr>
          <a:xfrm>
            <a:off x="13687358" y="427874"/>
            <a:ext cx="3571942" cy="1702254"/>
          </a:xfrm>
          <a:prstGeom prst="rect">
            <a:avLst/>
          </a:prstGeom>
        </p:spPr>
      </p:pic>
      <p:sp>
        <p:nvSpPr>
          <p:cNvPr id="8" name="AutoShape 8"/>
          <p:cNvSpPr/>
          <p:nvPr/>
        </p:nvSpPr>
        <p:spPr>
          <a:xfrm>
            <a:off x="292256" y="9391866"/>
            <a:ext cx="4004072" cy="0"/>
          </a:xfrm>
          <a:prstGeom prst="line">
            <a:avLst/>
          </a:prstGeom>
          <a:ln w="47625" cap="flat">
            <a:solidFill>
              <a:srgbClr val="FFFFFF"/>
            </a:solidFill>
            <a:prstDash val="solid"/>
            <a:headEnd type="none" w="sm" len="sm"/>
            <a:tailEnd type="none" w="sm" len="sm"/>
          </a:ln>
        </p:spPr>
      </p:sp>
      <p:sp>
        <p:nvSpPr>
          <p:cNvPr id="9" name="TextBox 9"/>
          <p:cNvSpPr txBox="1"/>
          <p:nvPr/>
        </p:nvSpPr>
        <p:spPr>
          <a:xfrm>
            <a:off x="830792" y="2941096"/>
            <a:ext cx="9516010" cy="3116238"/>
          </a:xfrm>
          <a:prstGeom prst="rect">
            <a:avLst/>
          </a:prstGeom>
        </p:spPr>
        <p:txBody>
          <a:bodyPr lIns="0" tIns="0" rIns="0" bIns="0" rtlCol="0" anchor="t">
            <a:spAutoFit/>
          </a:bodyPr>
          <a:lstStyle/>
          <a:p>
            <a:pPr algn="just">
              <a:lnSpc>
                <a:spcPts val="2730"/>
              </a:lnSpc>
            </a:pPr>
            <a:r>
              <a:rPr lang="es-SV" sz="2100" spc="-63" dirty="0" smtClean="0">
                <a:solidFill>
                  <a:srgbClr val="FFFFFF"/>
                </a:solidFill>
                <a:latin typeface="Montserrat" panose="00000500000000000000" pitchFamily="2" charset="0"/>
              </a:rPr>
              <a:t>Tiene por objetivo contribuir a que las unidades que integran el MINEC, funcionen eficientemente, proporcionándoles de manera oportuna, los servicios administrativos de apoyo, velando por la correcta aplicación de políticas y estrategias administrativas, cumpliendo con las normativas legales aplicables.</a:t>
            </a:r>
          </a:p>
          <a:p>
            <a:pPr algn="just">
              <a:lnSpc>
                <a:spcPts val="2730"/>
              </a:lnSpc>
            </a:pPr>
            <a:endParaRPr lang="es-SV" sz="2100" spc="-63" dirty="0" smtClean="0">
              <a:solidFill>
                <a:srgbClr val="FFFFFF"/>
              </a:solidFill>
              <a:latin typeface="Montserrat" panose="00000500000000000000" pitchFamily="2" charset="0"/>
            </a:endParaRPr>
          </a:p>
          <a:p>
            <a:pPr algn="just">
              <a:lnSpc>
                <a:spcPts val="2730"/>
              </a:lnSpc>
            </a:pPr>
            <a:r>
              <a:rPr lang="es-SV" sz="2100" spc="-63" dirty="0" smtClean="0">
                <a:solidFill>
                  <a:srgbClr val="FFFFFF"/>
                </a:solidFill>
                <a:latin typeface="Montserrat" panose="00000500000000000000" pitchFamily="2" charset="0"/>
              </a:rPr>
              <a:t>Está integrada por un(a) Director(a), y por el personal técnico y administrativo para su buen funcionamiento. Depende jerárquicamente de la Dirección Ejecutiva</a:t>
            </a:r>
            <a:endParaRPr lang="es-SV" sz="2100" spc="-63" dirty="0">
              <a:solidFill>
                <a:srgbClr val="FFFFFF"/>
              </a:solidFill>
              <a:latin typeface="Montserrat Bold"/>
            </a:endParaRPr>
          </a:p>
        </p:txBody>
      </p:sp>
      <p:grpSp>
        <p:nvGrpSpPr>
          <p:cNvPr id="10" name="Group 10"/>
          <p:cNvGrpSpPr/>
          <p:nvPr/>
        </p:nvGrpSpPr>
        <p:grpSpPr>
          <a:xfrm>
            <a:off x="2095932" y="6352951"/>
            <a:ext cx="7280831" cy="649836"/>
            <a:chOff x="0" y="0"/>
            <a:chExt cx="1917585" cy="171150"/>
          </a:xfrm>
        </p:grpSpPr>
        <p:sp>
          <p:nvSpPr>
            <p:cNvPr id="11" name="Freeform 11"/>
            <p:cNvSpPr/>
            <p:nvPr/>
          </p:nvSpPr>
          <p:spPr>
            <a:xfrm>
              <a:off x="0" y="0"/>
              <a:ext cx="1917585" cy="171150"/>
            </a:xfrm>
            <a:custGeom>
              <a:avLst/>
              <a:gdLst/>
              <a:ahLst/>
              <a:cxnLst/>
              <a:rect l="l" t="t" r="r" b="b"/>
              <a:pathLst>
                <a:path w="1917585" h="171150">
                  <a:moveTo>
                    <a:pt x="8507" y="0"/>
                  </a:moveTo>
                  <a:lnTo>
                    <a:pt x="1909079" y="0"/>
                  </a:lnTo>
                  <a:cubicBezTo>
                    <a:pt x="1911335" y="0"/>
                    <a:pt x="1913499" y="896"/>
                    <a:pt x="1915094" y="2492"/>
                  </a:cubicBezTo>
                  <a:cubicBezTo>
                    <a:pt x="1916689" y="4087"/>
                    <a:pt x="1917585" y="6251"/>
                    <a:pt x="1917585" y="8507"/>
                  </a:cubicBezTo>
                  <a:lnTo>
                    <a:pt x="1917585" y="162644"/>
                  </a:lnTo>
                  <a:cubicBezTo>
                    <a:pt x="1917585" y="167342"/>
                    <a:pt x="1913777" y="171150"/>
                    <a:pt x="1909079" y="171150"/>
                  </a:cubicBezTo>
                  <a:lnTo>
                    <a:pt x="8507" y="171150"/>
                  </a:lnTo>
                  <a:cubicBezTo>
                    <a:pt x="3809" y="171150"/>
                    <a:pt x="0" y="167342"/>
                    <a:pt x="0" y="162644"/>
                  </a:cubicBezTo>
                  <a:lnTo>
                    <a:pt x="0" y="8507"/>
                  </a:lnTo>
                  <a:cubicBezTo>
                    <a:pt x="0" y="6251"/>
                    <a:pt x="896" y="4087"/>
                    <a:pt x="2492" y="2492"/>
                  </a:cubicBezTo>
                  <a:cubicBezTo>
                    <a:pt x="4087" y="896"/>
                    <a:pt x="6251" y="0"/>
                    <a:pt x="8507" y="0"/>
                  </a:cubicBezTo>
                  <a:close/>
                </a:path>
              </a:pathLst>
            </a:custGeom>
            <a:solidFill>
              <a:srgbClr val="FFFFFF"/>
            </a:solidFill>
          </p:spPr>
        </p:sp>
        <p:sp>
          <p:nvSpPr>
            <p:cNvPr id="12" name="TextBox 12"/>
            <p:cNvSpPr txBox="1"/>
            <p:nvPr/>
          </p:nvSpPr>
          <p:spPr>
            <a:xfrm>
              <a:off x="0" y="-19050"/>
              <a:ext cx="812800" cy="831850"/>
            </a:xfrm>
            <a:prstGeom prst="rect">
              <a:avLst/>
            </a:prstGeom>
          </p:spPr>
          <p:txBody>
            <a:bodyPr lIns="50800" tIns="50800" rIns="50800" bIns="50800" rtlCol="0" anchor="ctr"/>
            <a:lstStyle/>
            <a:p>
              <a:pPr algn="ctr">
                <a:lnSpc>
                  <a:spcPts val="2600"/>
                </a:lnSpc>
              </a:pPr>
              <a:endParaRPr dirty="0"/>
            </a:p>
          </p:txBody>
        </p:sp>
      </p:grpSp>
      <p:pic>
        <p:nvPicPr>
          <p:cNvPr id="13" name="Picture 13"/>
          <p:cNvPicPr>
            <a:picLocks noChangeAspect="1"/>
          </p:cNvPicPr>
          <p:nvPr/>
        </p:nvPicPr>
        <p:blipFill>
          <a:blip r:embed="rId3"/>
          <a:srcRect/>
          <a:stretch>
            <a:fillRect/>
          </a:stretch>
        </p:blipFill>
        <p:spPr>
          <a:xfrm>
            <a:off x="11840335" y="4312712"/>
            <a:ext cx="6489773" cy="6489773"/>
          </a:xfrm>
          <a:prstGeom prst="rect">
            <a:avLst/>
          </a:prstGeom>
        </p:spPr>
      </p:pic>
      <p:sp>
        <p:nvSpPr>
          <p:cNvPr id="14" name="TextBox 14"/>
          <p:cNvSpPr txBox="1"/>
          <p:nvPr/>
        </p:nvSpPr>
        <p:spPr>
          <a:xfrm>
            <a:off x="2362992" y="6488206"/>
            <a:ext cx="6937350" cy="377190"/>
          </a:xfrm>
          <a:prstGeom prst="rect">
            <a:avLst/>
          </a:prstGeom>
        </p:spPr>
        <p:txBody>
          <a:bodyPr lIns="0" tIns="0" rIns="0" bIns="0" rtlCol="0" anchor="t">
            <a:spAutoFit/>
          </a:bodyPr>
          <a:lstStyle/>
          <a:p>
            <a:pPr>
              <a:lnSpc>
                <a:spcPts val="3150"/>
              </a:lnSpc>
            </a:pPr>
            <a:r>
              <a:rPr lang="en-US" sz="2100" spc="21" dirty="0">
                <a:solidFill>
                  <a:srgbClr val="20212A"/>
                </a:solidFill>
                <a:latin typeface="Montserrat"/>
              </a:rPr>
              <a:t>DIRECTORA: EVA GERARDINE MENJIVAR LEIVA</a:t>
            </a:r>
          </a:p>
        </p:txBody>
      </p:sp>
      <p:sp>
        <p:nvSpPr>
          <p:cNvPr id="15" name="TextBox 15"/>
          <p:cNvSpPr txBox="1"/>
          <p:nvPr/>
        </p:nvSpPr>
        <p:spPr>
          <a:xfrm>
            <a:off x="292256" y="812550"/>
            <a:ext cx="11439859" cy="551433"/>
          </a:xfrm>
          <a:prstGeom prst="rect">
            <a:avLst/>
          </a:prstGeom>
        </p:spPr>
        <p:txBody>
          <a:bodyPr lIns="0" tIns="0" rIns="0" bIns="0" rtlCol="0" anchor="t">
            <a:spAutoFit/>
          </a:bodyPr>
          <a:lstStyle/>
          <a:p>
            <a:pPr algn="ctr">
              <a:lnSpc>
                <a:spcPts val="4297"/>
              </a:lnSpc>
            </a:pPr>
            <a:r>
              <a:rPr lang="en-US" sz="3642" spc="291" dirty="0" smtClean="0">
                <a:solidFill>
                  <a:srgbClr val="FFFFFF"/>
                </a:solidFill>
                <a:latin typeface="RoxboroughCF Bold"/>
              </a:rPr>
              <a:t>DIRECCIÓN DE ADMINISTRACIÓN</a:t>
            </a:r>
            <a:endParaRPr lang="en-US" sz="3642" spc="291" dirty="0">
              <a:solidFill>
                <a:srgbClr val="FFFFFF"/>
              </a:solidFill>
              <a:latin typeface="RoxboroughCF Bold"/>
            </a:endParaRPr>
          </a:p>
        </p:txBody>
      </p:sp>
      <p:sp>
        <p:nvSpPr>
          <p:cNvPr id="16" name="TextBox 16"/>
          <p:cNvSpPr txBox="1"/>
          <p:nvPr/>
        </p:nvSpPr>
        <p:spPr>
          <a:xfrm>
            <a:off x="1062875" y="9025789"/>
            <a:ext cx="2570134" cy="346249"/>
          </a:xfrm>
          <a:prstGeom prst="rect">
            <a:avLst/>
          </a:prstGeom>
        </p:spPr>
        <p:txBody>
          <a:bodyPr lIns="0" tIns="0" rIns="0" bIns="0" rtlCol="0" anchor="t">
            <a:spAutoFit/>
          </a:bodyPr>
          <a:lstStyle/>
          <a:p>
            <a:pPr marL="0" lvl="0" indent="0" algn="l">
              <a:lnSpc>
                <a:spcPts val="2730"/>
              </a:lnSpc>
              <a:spcBef>
                <a:spcPct val="0"/>
              </a:spcBef>
            </a:pPr>
            <a:r>
              <a:rPr lang="en-US" sz="2100" spc="-63" dirty="0">
                <a:solidFill>
                  <a:srgbClr val="FFFFFF"/>
                </a:solidFill>
                <a:latin typeface="Montserrat Semi-Bold"/>
              </a:rPr>
              <a:t>Femenino</a:t>
            </a:r>
          </a:p>
        </p:txBody>
      </p:sp>
      <p:sp>
        <p:nvSpPr>
          <p:cNvPr id="17" name="TextBox 17"/>
          <p:cNvSpPr txBox="1"/>
          <p:nvPr/>
        </p:nvSpPr>
        <p:spPr>
          <a:xfrm>
            <a:off x="3566334" y="8638951"/>
            <a:ext cx="400050" cy="320601"/>
          </a:xfrm>
          <a:prstGeom prst="rect">
            <a:avLst/>
          </a:prstGeom>
        </p:spPr>
        <p:txBody>
          <a:bodyPr lIns="0" tIns="0" rIns="0" bIns="0" rtlCol="0" anchor="t">
            <a:spAutoFit/>
          </a:bodyPr>
          <a:lstStyle/>
          <a:p>
            <a:pPr marL="0" lvl="0" indent="0">
              <a:lnSpc>
                <a:spcPts val="2520"/>
              </a:lnSpc>
              <a:spcBef>
                <a:spcPct val="0"/>
              </a:spcBef>
            </a:pPr>
            <a:r>
              <a:rPr lang="en-US" sz="2100" spc="-63" dirty="0" smtClean="0">
                <a:solidFill>
                  <a:srgbClr val="FFFFFF"/>
                </a:solidFill>
                <a:latin typeface="Montserrat"/>
              </a:rPr>
              <a:t>43</a:t>
            </a:r>
            <a:endParaRPr lang="en-US" sz="2100" spc="-63" dirty="0">
              <a:solidFill>
                <a:srgbClr val="FFFFFF"/>
              </a:solidFill>
              <a:latin typeface="Montserrat"/>
            </a:endParaRPr>
          </a:p>
        </p:txBody>
      </p:sp>
      <p:sp>
        <p:nvSpPr>
          <p:cNvPr id="18" name="TextBox 18"/>
          <p:cNvSpPr txBox="1"/>
          <p:nvPr/>
        </p:nvSpPr>
        <p:spPr>
          <a:xfrm>
            <a:off x="1077925" y="8600851"/>
            <a:ext cx="2570134" cy="335280"/>
          </a:xfrm>
          <a:prstGeom prst="rect">
            <a:avLst/>
          </a:prstGeom>
        </p:spPr>
        <p:txBody>
          <a:bodyPr lIns="0" tIns="0" rIns="0" bIns="0" rtlCol="0" anchor="t">
            <a:spAutoFit/>
          </a:bodyPr>
          <a:lstStyle/>
          <a:p>
            <a:pPr marL="0" lvl="0" indent="0">
              <a:lnSpc>
                <a:spcPts val="2730"/>
              </a:lnSpc>
            </a:pPr>
            <a:r>
              <a:rPr lang="en-US" sz="2100" spc="-63" dirty="0">
                <a:solidFill>
                  <a:srgbClr val="FFFFFF"/>
                </a:solidFill>
                <a:latin typeface="Montserrat Semi-Bold"/>
              </a:rPr>
              <a:t>Masculino</a:t>
            </a:r>
          </a:p>
        </p:txBody>
      </p:sp>
      <p:sp>
        <p:nvSpPr>
          <p:cNvPr id="19" name="TextBox 19"/>
          <p:cNvSpPr txBox="1"/>
          <p:nvPr/>
        </p:nvSpPr>
        <p:spPr>
          <a:xfrm>
            <a:off x="3566334" y="9010426"/>
            <a:ext cx="428625" cy="320601"/>
          </a:xfrm>
          <a:prstGeom prst="rect">
            <a:avLst/>
          </a:prstGeom>
        </p:spPr>
        <p:txBody>
          <a:bodyPr lIns="0" tIns="0" rIns="0" bIns="0" rtlCol="0" anchor="t">
            <a:spAutoFit/>
          </a:bodyPr>
          <a:lstStyle/>
          <a:p>
            <a:pPr marL="0" lvl="0" indent="0">
              <a:lnSpc>
                <a:spcPts val="2520"/>
              </a:lnSpc>
              <a:spcBef>
                <a:spcPct val="0"/>
              </a:spcBef>
            </a:pPr>
            <a:r>
              <a:rPr lang="en-US" sz="2100" spc="-63" dirty="0" smtClean="0">
                <a:solidFill>
                  <a:srgbClr val="FFFFFF"/>
                </a:solidFill>
                <a:latin typeface="Montserrat"/>
              </a:rPr>
              <a:t>19</a:t>
            </a:r>
            <a:endParaRPr lang="en-US" sz="2100" spc="-63" dirty="0">
              <a:solidFill>
                <a:srgbClr val="FFFFFF"/>
              </a:solidFill>
              <a:latin typeface="Montserrat"/>
            </a:endParaRPr>
          </a:p>
        </p:txBody>
      </p:sp>
      <p:sp>
        <p:nvSpPr>
          <p:cNvPr id="20" name="TextBox 20"/>
          <p:cNvSpPr txBox="1"/>
          <p:nvPr/>
        </p:nvSpPr>
        <p:spPr>
          <a:xfrm>
            <a:off x="8889748" y="9838856"/>
            <a:ext cx="6591155" cy="246970"/>
          </a:xfrm>
          <a:prstGeom prst="rect">
            <a:avLst/>
          </a:prstGeom>
        </p:spPr>
        <p:txBody>
          <a:bodyPr lIns="0" tIns="0" rIns="0" bIns="0" rtlCol="0" anchor="t">
            <a:spAutoFit/>
          </a:bodyPr>
          <a:lstStyle/>
          <a:p>
            <a:pPr marL="0" lvl="0" indent="0" algn="just">
              <a:lnSpc>
                <a:spcPts val="2019"/>
              </a:lnSpc>
            </a:pPr>
            <a:r>
              <a:rPr lang="en-US" sz="1553" spc="-46" dirty="0" err="1">
                <a:solidFill>
                  <a:srgbClr val="FFFFFF"/>
                </a:solidFill>
                <a:latin typeface="Montserrat Bold"/>
              </a:rPr>
              <a:t>Período</a:t>
            </a:r>
            <a:r>
              <a:rPr lang="en-US" sz="1553" spc="-46" dirty="0">
                <a:solidFill>
                  <a:srgbClr val="FFFFFF"/>
                </a:solidFill>
                <a:latin typeface="Montserrat Bold"/>
              </a:rPr>
              <a:t> </a:t>
            </a:r>
            <a:r>
              <a:rPr lang="en-US" sz="1553" spc="-46" dirty="0" smtClean="0">
                <a:solidFill>
                  <a:srgbClr val="FFFFFF"/>
                </a:solidFill>
                <a:latin typeface="Montserrat Bold"/>
              </a:rPr>
              <a:t>MAYO - JULIO 2022</a:t>
            </a:r>
            <a:endParaRPr lang="en-US" sz="1553" spc="-46" dirty="0">
              <a:solidFill>
                <a:srgbClr val="FFFFFF"/>
              </a:solidFill>
              <a:latin typeface="Montserrat Bold"/>
            </a:endParaRPr>
          </a:p>
        </p:txBody>
      </p:sp>
      <p:sp>
        <p:nvSpPr>
          <p:cNvPr id="21" name="TextBox 21"/>
          <p:cNvSpPr txBox="1"/>
          <p:nvPr/>
        </p:nvSpPr>
        <p:spPr>
          <a:xfrm>
            <a:off x="830792" y="9482303"/>
            <a:ext cx="4141473" cy="346249"/>
          </a:xfrm>
          <a:prstGeom prst="rect">
            <a:avLst/>
          </a:prstGeom>
        </p:spPr>
        <p:txBody>
          <a:bodyPr lIns="0" tIns="0" rIns="0" bIns="0" rtlCol="0" anchor="t">
            <a:spAutoFit/>
          </a:bodyPr>
          <a:lstStyle/>
          <a:p>
            <a:pPr marL="0" lvl="0" indent="0">
              <a:lnSpc>
                <a:spcPts val="2730"/>
              </a:lnSpc>
            </a:pPr>
            <a:r>
              <a:rPr lang="en-US" sz="2100" spc="-63" dirty="0">
                <a:solidFill>
                  <a:srgbClr val="FFFFFF"/>
                </a:solidFill>
                <a:latin typeface="Montserrat Semi-Bold"/>
              </a:rPr>
              <a:t>Total </a:t>
            </a:r>
            <a:r>
              <a:rPr lang="en-US" sz="2100" spc="-63" dirty="0" err="1">
                <a:solidFill>
                  <a:srgbClr val="FFFFFF"/>
                </a:solidFill>
                <a:latin typeface="Montserrat Semi-Bold"/>
              </a:rPr>
              <a:t>Empleados</a:t>
            </a:r>
            <a:r>
              <a:rPr lang="en-US" sz="2100" spc="-63" dirty="0">
                <a:solidFill>
                  <a:srgbClr val="FFFFFF"/>
                </a:solidFill>
                <a:latin typeface="Montserrat Semi-Bold"/>
              </a:rPr>
              <a:t>         </a:t>
            </a:r>
            <a:r>
              <a:rPr lang="en-US" sz="2100" spc="-63" dirty="0" smtClean="0">
                <a:solidFill>
                  <a:srgbClr val="FFFFFF"/>
                </a:solidFill>
                <a:latin typeface="Montserrat Semi-Bold"/>
              </a:rPr>
              <a:t>62</a:t>
            </a:r>
            <a:endParaRPr lang="en-US" sz="2100" spc="-63" dirty="0">
              <a:solidFill>
                <a:srgbClr val="FFFFFF"/>
              </a:solidFill>
              <a:latin typeface="Montserrat Semi-Bo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31394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6950458" y="2949958"/>
            <a:ext cx="4387085" cy="43870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1767206"/>
          </a:xfrm>
          <a:prstGeom prst="rect">
            <a:avLst/>
          </a:prstGeom>
          <a:solidFill>
            <a:srgbClr val="313944"/>
          </a:solidFill>
        </p:spPr>
      </p:sp>
      <p:pic>
        <p:nvPicPr>
          <p:cNvPr id="3" name="Picture 3"/>
          <p:cNvPicPr>
            <a:picLocks noChangeAspect="1"/>
          </p:cNvPicPr>
          <p:nvPr/>
        </p:nvPicPr>
        <p:blipFill>
          <a:blip r:embed="rId3"/>
          <a:srcRect/>
          <a:stretch>
            <a:fillRect/>
          </a:stretch>
        </p:blipFill>
        <p:spPr>
          <a:xfrm>
            <a:off x="14461103" y="69707"/>
            <a:ext cx="3173141" cy="1513492"/>
          </a:xfrm>
          <a:prstGeom prst="rect">
            <a:avLst/>
          </a:prstGeom>
        </p:spPr>
      </p:pic>
      <p:sp>
        <p:nvSpPr>
          <p:cNvPr id="4" name="AutoShape 4"/>
          <p:cNvSpPr/>
          <p:nvPr/>
        </p:nvSpPr>
        <p:spPr>
          <a:xfrm>
            <a:off x="4256611" y="1333500"/>
            <a:ext cx="5801789" cy="0"/>
          </a:xfrm>
          <a:prstGeom prst="line">
            <a:avLst/>
          </a:prstGeom>
          <a:ln w="47625" cap="flat">
            <a:solidFill>
              <a:srgbClr val="FFFFFF"/>
            </a:solidFill>
            <a:prstDash val="solid"/>
            <a:headEnd type="none" w="sm" len="sm"/>
            <a:tailEnd type="none" w="sm" len="sm"/>
          </a:ln>
        </p:spPr>
      </p:sp>
      <p:sp>
        <p:nvSpPr>
          <p:cNvPr id="5" name="TextBox 5"/>
          <p:cNvSpPr txBox="1"/>
          <p:nvPr/>
        </p:nvSpPr>
        <p:spPr>
          <a:xfrm>
            <a:off x="0" y="713883"/>
            <a:ext cx="12529326" cy="511810"/>
          </a:xfrm>
          <a:prstGeom prst="rect">
            <a:avLst/>
          </a:prstGeom>
        </p:spPr>
        <p:txBody>
          <a:bodyPr lIns="0" tIns="0" rIns="0" bIns="0" rtlCol="0" anchor="t">
            <a:spAutoFit/>
          </a:bodyPr>
          <a:lstStyle/>
          <a:p>
            <a:pPr algn="ctr">
              <a:lnSpc>
                <a:spcPts val="4159"/>
              </a:lnSpc>
              <a:spcBef>
                <a:spcPct val="0"/>
              </a:spcBef>
            </a:pPr>
            <a:r>
              <a:rPr lang="es-SV" sz="3199" spc="-95" dirty="0" smtClean="0">
                <a:solidFill>
                  <a:srgbClr val="FFFFFF"/>
                </a:solidFill>
                <a:latin typeface="Montserrat Bold"/>
              </a:rPr>
              <a:t>Cantidad de empleados por Unidad</a:t>
            </a:r>
            <a:endParaRPr lang="es-SV" sz="3199" spc="-95" dirty="0">
              <a:solidFill>
                <a:srgbClr val="FFFFFF"/>
              </a:solidFill>
              <a:latin typeface="Montserrat Bold"/>
            </a:endParaRPr>
          </a:p>
        </p:txBody>
      </p:sp>
      <p:graphicFrame>
        <p:nvGraphicFramePr>
          <p:cNvPr id="158" name="Tabla 157"/>
          <p:cNvGraphicFramePr>
            <a:graphicFrameLocks noGrp="1"/>
          </p:cNvGraphicFramePr>
          <p:nvPr>
            <p:extLst>
              <p:ext uri="{D42A27DB-BD31-4B8C-83A1-F6EECF244321}">
                <p14:modId xmlns:p14="http://schemas.microsoft.com/office/powerpoint/2010/main" val="4092531436"/>
              </p:ext>
            </p:extLst>
          </p:nvPr>
        </p:nvGraphicFramePr>
        <p:xfrm>
          <a:off x="631677" y="2095004"/>
          <a:ext cx="17024645" cy="7884688"/>
        </p:xfrm>
        <a:graphic>
          <a:graphicData uri="http://schemas.openxmlformats.org/drawingml/2006/table">
            <a:tbl>
              <a:tblPr firstRow="1" bandRow="1">
                <a:tableStyleId>{5940675A-B579-460E-94D1-54222C63F5DA}</a:tableStyleId>
              </a:tblPr>
              <a:tblGrid>
                <a:gridCol w="1273323">
                  <a:extLst>
                    <a:ext uri="{9D8B030D-6E8A-4147-A177-3AD203B41FA5}">
                      <a16:colId xmlns:a16="http://schemas.microsoft.com/office/drawing/2014/main" val="521306249"/>
                    </a:ext>
                  </a:extLst>
                </a:gridCol>
                <a:gridCol w="7848600">
                  <a:extLst>
                    <a:ext uri="{9D8B030D-6E8A-4147-A177-3AD203B41FA5}">
                      <a16:colId xmlns:a16="http://schemas.microsoft.com/office/drawing/2014/main" val="1940062658"/>
                    </a:ext>
                  </a:extLst>
                </a:gridCol>
                <a:gridCol w="2362200">
                  <a:extLst>
                    <a:ext uri="{9D8B030D-6E8A-4147-A177-3AD203B41FA5}">
                      <a16:colId xmlns:a16="http://schemas.microsoft.com/office/drawing/2014/main" val="2557215723"/>
                    </a:ext>
                  </a:extLst>
                </a:gridCol>
                <a:gridCol w="2743200">
                  <a:extLst>
                    <a:ext uri="{9D8B030D-6E8A-4147-A177-3AD203B41FA5}">
                      <a16:colId xmlns:a16="http://schemas.microsoft.com/office/drawing/2014/main" val="3626522388"/>
                    </a:ext>
                  </a:extLst>
                </a:gridCol>
                <a:gridCol w="2797322">
                  <a:extLst>
                    <a:ext uri="{9D8B030D-6E8A-4147-A177-3AD203B41FA5}">
                      <a16:colId xmlns:a16="http://schemas.microsoft.com/office/drawing/2014/main" val="4102489641"/>
                    </a:ext>
                  </a:extLst>
                </a:gridCol>
              </a:tblGrid>
              <a:tr h="492793">
                <a:tc rowSpan="2">
                  <a:txBody>
                    <a:bodyPr/>
                    <a:lstStyle/>
                    <a:p>
                      <a:pPr algn="ctr"/>
                      <a:r>
                        <a:rPr lang="es-SV" dirty="0" smtClean="0">
                          <a:solidFill>
                            <a:srgbClr val="313944"/>
                          </a:solidFill>
                          <a:latin typeface="Montserrat SemiBold" panose="00000700000000000000" pitchFamily="2" charset="0"/>
                        </a:rPr>
                        <a:t>Número</a:t>
                      </a:r>
                      <a:endParaRPr lang="es-SV" dirty="0">
                        <a:solidFill>
                          <a:srgbClr val="313944"/>
                        </a:solidFill>
                        <a:latin typeface="Montserrat SemiBold" panose="000007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s-SV" dirty="0" smtClean="0">
                          <a:solidFill>
                            <a:srgbClr val="313944"/>
                          </a:solidFill>
                          <a:latin typeface="Montserrat SemiBold" panose="00000700000000000000" pitchFamily="2" charset="0"/>
                        </a:rPr>
                        <a:t>Unidad Organizativa</a:t>
                      </a:r>
                      <a:endParaRPr lang="es-SV" dirty="0">
                        <a:solidFill>
                          <a:srgbClr val="313944"/>
                        </a:solidFill>
                        <a:latin typeface="Montserrat SemiBold" panose="000007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s-SV" dirty="0" smtClean="0">
                          <a:solidFill>
                            <a:srgbClr val="313944"/>
                          </a:solidFill>
                          <a:latin typeface="Montserrat SemiBold" panose="00000700000000000000" pitchFamily="2" charset="0"/>
                        </a:rPr>
                        <a:t>Número de colaboradores</a:t>
                      </a:r>
                      <a:endParaRPr lang="es-SV" dirty="0">
                        <a:solidFill>
                          <a:srgbClr val="313944"/>
                        </a:solidFill>
                        <a:latin typeface="Montserrat SemiBold" panose="000007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s-SV" dirty="0" smtClean="0">
                          <a:solidFill>
                            <a:srgbClr val="313944"/>
                          </a:solidFill>
                          <a:latin typeface="Montserrat SemiBold" panose="00000700000000000000" pitchFamily="2" charset="0"/>
                        </a:rPr>
                        <a:t>Género</a:t>
                      </a:r>
                      <a:endParaRPr lang="es-SV" dirty="0">
                        <a:solidFill>
                          <a:srgbClr val="313944"/>
                        </a:solidFill>
                        <a:latin typeface="Montserrat SemiBold" panose="000007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SV" dirty="0"/>
                    </a:p>
                  </a:txBody>
                  <a:tcPr/>
                </a:tc>
                <a:extLst>
                  <a:ext uri="{0D108BD9-81ED-4DB2-BD59-A6C34878D82A}">
                    <a16:rowId xmlns:a16="http://schemas.microsoft.com/office/drawing/2014/main" val="1114384731"/>
                  </a:ext>
                </a:extLst>
              </a:tr>
              <a:tr h="492793">
                <a:tc vMerge="1">
                  <a:txBody>
                    <a:bodyPr/>
                    <a:lstStyle/>
                    <a:p>
                      <a:pPr algn="ctr"/>
                      <a:endParaRPr lang="es-SV" dirty="0"/>
                    </a:p>
                  </a:txBody>
                  <a:tcPr/>
                </a:tc>
                <a:tc vMerge="1">
                  <a:txBody>
                    <a:bodyPr/>
                    <a:lstStyle/>
                    <a:p>
                      <a:pPr algn="ctr"/>
                      <a:endParaRPr lang="es-SV" dirty="0"/>
                    </a:p>
                  </a:txBody>
                  <a:tcPr/>
                </a:tc>
                <a:tc vMerge="1">
                  <a:txBody>
                    <a:bodyPr/>
                    <a:lstStyle/>
                    <a:p>
                      <a:pPr algn="ctr"/>
                      <a:endParaRPr lang="es-SV" dirty="0"/>
                    </a:p>
                  </a:txBody>
                  <a:tcPr/>
                </a:tc>
                <a:tc>
                  <a:txBody>
                    <a:bodyPr/>
                    <a:lstStyle/>
                    <a:p>
                      <a:pPr algn="ctr"/>
                      <a:r>
                        <a:rPr lang="es-SV" dirty="0" smtClean="0">
                          <a:solidFill>
                            <a:srgbClr val="313944"/>
                          </a:solidFill>
                          <a:latin typeface="Montserrat Medium" panose="00000600000000000000" pitchFamily="2" charset="0"/>
                        </a:rPr>
                        <a:t>Femenino</a:t>
                      </a:r>
                      <a:endParaRPr lang="es-SV" dirty="0">
                        <a:solidFill>
                          <a:srgbClr val="313944"/>
                        </a:solidFill>
                        <a:latin typeface="Montserrat Medium" panose="000006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SV" dirty="0" smtClean="0">
                          <a:solidFill>
                            <a:srgbClr val="313944"/>
                          </a:solidFill>
                          <a:latin typeface="Montserrat Medium" panose="00000600000000000000" pitchFamily="2" charset="0"/>
                        </a:rPr>
                        <a:t>Masculino</a:t>
                      </a:r>
                      <a:endParaRPr lang="es-SV" dirty="0">
                        <a:solidFill>
                          <a:srgbClr val="313944"/>
                        </a:solidFill>
                        <a:latin typeface="Montserrat Medium" panose="000006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7067238"/>
                  </a:ext>
                </a:extLst>
              </a:tr>
              <a:tr h="492793">
                <a:tc>
                  <a:txBody>
                    <a:bodyPr/>
                    <a:lstStyle/>
                    <a:p>
                      <a:pPr algn="ctr"/>
                      <a:r>
                        <a:rPr lang="es-SV" dirty="0" smtClean="0">
                          <a:solidFill>
                            <a:srgbClr val="313944"/>
                          </a:solidFill>
                          <a:latin typeface="Montserrat SemiBold" panose="00000700000000000000" pitchFamily="2" charset="0"/>
                        </a:rPr>
                        <a:t>1</a:t>
                      </a:r>
                      <a:endParaRPr lang="es-SV" dirty="0">
                        <a:solidFill>
                          <a:srgbClr val="313944"/>
                        </a:solidFill>
                        <a:latin typeface="Montserrat SemiBold" panose="000007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SV" dirty="0" smtClean="0">
                          <a:solidFill>
                            <a:srgbClr val="313944"/>
                          </a:solidFill>
                          <a:latin typeface="Montserrat" panose="00000500000000000000" pitchFamily="2" charset="0"/>
                        </a:rPr>
                        <a:t>Despacho Ministra de Economía</a:t>
                      </a:r>
                      <a:endParaRPr lang="es-SV" dirty="0">
                        <a:solidFill>
                          <a:srgbClr val="313944"/>
                        </a:solidFill>
                        <a:latin typeface="Montserrat" panose="000005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dirty="0">
                          <a:solidFill>
                            <a:srgbClr val="000000"/>
                          </a:solidFill>
                          <a:effectLst/>
                          <a:latin typeface="Montserrat" panose="020B0604020202020204" charset="0"/>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a:solidFill>
                            <a:srgbClr val="000000"/>
                          </a:solidFill>
                          <a:effectLst/>
                          <a:latin typeface="Montserrat" panose="020B0604020202020204" charset="0"/>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a:solidFill>
                            <a:srgbClr val="000000"/>
                          </a:solidFill>
                          <a:effectLst/>
                          <a:latin typeface="Montserrat" panose="020B0604020202020204" charset="0"/>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1448855"/>
                  </a:ext>
                </a:extLst>
              </a:tr>
              <a:tr h="492793">
                <a:tc>
                  <a:txBody>
                    <a:bodyPr/>
                    <a:lstStyle/>
                    <a:p>
                      <a:pPr algn="ctr"/>
                      <a:r>
                        <a:rPr lang="es-SV" dirty="0" smtClean="0">
                          <a:solidFill>
                            <a:srgbClr val="313944"/>
                          </a:solidFill>
                          <a:latin typeface="Montserrat SemiBold" panose="00000700000000000000" pitchFamily="2" charset="0"/>
                        </a:rPr>
                        <a:t>2</a:t>
                      </a:r>
                      <a:endParaRPr lang="es-SV" dirty="0">
                        <a:solidFill>
                          <a:srgbClr val="313944"/>
                        </a:solidFill>
                        <a:latin typeface="Montserrat SemiBold" panose="000007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SV" dirty="0" smtClean="0">
                          <a:solidFill>
                            <a:srgbClr val="313944"/>
                          </a:solidFill>
                          <a:latin typeface="Montserrat" panose="00000500000000000000" pitchFamily="2" charset="0"/>
                        </a:rPr>
                        <a:t>Despacho Viceministro de Economía</a:t>
                      </a:r>
                      <a:endParaRPr lang="es-SV" dirty="0">
                        <a:solidFill>
                          <a:srgbClr val="313944"/>
                        </a:solidFill>
                        <a:latin typeface="Montserrat" panose="000005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dirty="0">
                          <a:solidFill>
                            <a:srgbClr val="000000"/>
                          </a:solidFill>
                          <a:effectLst/>
                          <a:latin typeface="Montserrat" panose="020B060402020202020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a:solidFill>
                            <a:srgbClr val="000000"/>
                          </a:solidFill>
                          <a:effectLst/>
                          <a:latin typeface="Montserrat" panose="020B060402020202020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a:solidFill>
                            <a:srgbClr val="000000"/>
                          </a:solidFill>
                          <a:effectLst/>
                          <a:latin typeface="Montserrat" panose="020B0604020202020204"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2672426"/>
                  </a:ext>
                </a:extLst>
              </a:tr>
              <a:tr h="492793">
                <a:tc>
                  <a:txBody>
                    <a:bodyPr/>
                    <a:lstStyle/>
                    <a:p>
                      <a:pPr algn="ctr"/>
                      <a:r>
                        <a:rPr lang="es-SV" dirty="0" smtClean="0">
                          <a:solidFill>
                            <a:srgbClr val="313944"/>
                          </a:solidFill>
                          <a:latin typeface="Montserrat SemiBold" panose="00000700000000000000" pitchFamily="2" charset="0"/>
                        </a:rPr>
                        <a:t>3</a:t>
                      </a:r>
                      <a:endParaRPr lang="es-SV" dirty="0">
                        <a:solidFill>
                          <a:srgbClr val="313944"/>
                        </a:solidFill>
                        <a:latin typeface="Montserrat SemiBold" panose="000007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SV" dirty="0" smtClean="0">
                          <a:solidFill>
                            <a:srgbClr val="313944"/>
                          </a:solidFill>
                          <a:latin typeface="Montserrat" panose="00000500000000000000" pitchFamily="2" charset="0"/>
                        </a:rPr>
                        <a:t>Unidad de Auditoría Interna</a:t>
                      </a:r>
                      <a:endParaRPr lang="es-SV" dirty="0">
                        <a:solidFill>
                          <a:srgbClr val="313944"/>
                        </a:solidFill>
                        <a:latin typeface="Montserrat" panose="000005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dirty="0">
                          <a:solidFill>
                            <a:srgbClr val="000000"/>
                          </a:solidFill>
                          <a:effectLst/>
                          <a:latin typeface="Montserrat" panose="020B0604020202020204" charset="0"/>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dirty="0">
                          <a:solidFill>
                            <a:srgbClr val="000000"/>
                          </a:solidFill>
                          <a:effectLst/>
                          <a:latin typeface="Montserrat" panose="020B060402020202020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s-SV" sz="1800" b="0" i="0" u="none" strike="noStrike" dirty="0">
                          <a:solidFill>
                            <a:srgbClr val="000000"/>
                          </a:solidFill>
                          <a:effectLst/>
                          <a:latin typeface="Montserrat" panose="020B0604020202020204" charset="0"/>
                        </a:rPr>
                        <a:t>5</a:t>
                      </a:r>
                      <a:endParaRPr lang="es-SV" sz="1800" kern="1200" dirty="0">
                        <a:solidFill>
                          <a:srgbClr val="313944"/>
                        </a:solidFill>
                        <a:latin typeface="Montserrat" panose="00000500000000000000" pitchFamily="2"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1223784"/>
                  </a:ext>
                </a:extLst>
              </a:tr>
              <a:tr h="492793">
                <a:tc>
                  <a:txBody>
                    <a:bodyPr/>
                    <a:lstStyle/>
                    <a:p>
                      <a:pPr algn="ctr"/>
                      <a:r>
                        <a:rPr lang="es-SV" dirty="0" smtClean="0">
                          <a:solidFill>
                            <a:srgbClr val="313944"/>
                          </a:solidFill>
                          <a:latin typeface="Montserrat SemiBold" panose="00000700000000000000" pitchFamily="2" charset="0"/>
                        </a:rPr>
                        <a:t>4</a:t>
                      </a:r>
                      <a:endParaRPr lang="es-SV" dirty="0">
                        <a:solidFill>
                          <a:srgbClr val="313944"/>
                        </a:solidFill>
                        <a:latin typeface="Montserrat SemiBold" panose="000007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SV" dirty="0" smtClean="0">
                          <a:solidFill>
                            <a:srgbClr val="313944"/>
                          </a:solidFill>
                          <a:latin typeface="Montserrat" panose="00000500000000000000" pitchFamily="2" charset="0"/>
                        </a:rPr>
                        <a:t>Unidad Ambiental</a:t>
                      </a:r>
                      <a:endParaRPr lang="es-SV" dirty="0">
                        <a:solidFill>
                          <a:srgbClr val="313944"/>
                        </a:solidFill>
                        <a:latin typeface="Montserrat" panose="000005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a:solidFill>
                            <a:srgbClr val="000000"/>
                          </a:solidFill>
                          <a:effectLst/>
                          <a:latin typeface="Montserrat" panose="020B060402020202020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dirty="0">
                          <a:solidFill>
                            <a:srgbClr val="000000"/>
                          </a:solidFill>
                          <a:effectLst/>
                          <a:latin typeface="Montserrat" panose="020B060402020202020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dirty="0">
                          <a:solidFill>
                            <a:srgbClr val="000000"/>
                          </a:solidFill>
                          <a:effectLst/>
                          <a:latin typeface="Montserrat" panose="020B0604020202020204"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1978815"/>
                  </a:ext>
                </a:extLst>
              </a:tr>
              <a:tr h="492793">
                <a:tc>
                  <a:txBody>
                    <a:bodyPr/>
                    <a:lstStyle/>
                    <a:p>
                      <a:pPr algn="ctr"/>
                      <a:r>
                        <a:rPr lang="es-SV" dirty="0" smtClean="0">
                          <a:solidFill>
                            <a:srgbClr val="313944"/>
                          </a:solidFill>
                          <a:latin typeface="Montserrat SemiBold" panose="00000700000000000000" pitchFamily="2" charset="0"/>
                        </a:rPr>
                        <a:t>5</a:t>
                      </a:r>
                      <a:endParaRPr lang="es-SV" dirty="0">
                        <a:solidFill>
                          <a:srgbClr val="313944"/>
                        </a:solidFill>
                        <a:latin typeface="Montserrat SemiBold" panose="000007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SV" dirty="0" smtClean="0">
                          <a:solidFill>
                            <a:srgbClr val="313944"/>
                          </a:solidFill>
                          <a:latin typeface="Montserrat" panose="00000500000000000000" pitchFamily="2" charset="0"/>
                        </a:rPr>
                        <a:t>Unidad de Acceso a la</a:t>
                      </a:r>
                      <a:r>
                        <a:rPr lang="es-SV" baseline="0" dirty="0" smtClean="0">
                          <a:solidFill>
                            <a:srgbClr val="313944"/>
                          </a:solidFill>
                          <a:latin typeface="Montserrat" panose="00000500000000000000" pitchFamily="2" charset="0"/>
                        </a:rPr>
                        <a:t> Información Pública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a:solidFill>
                            <a:srgbClr val="000000"/>
                          </a:solidFill>
                          <a:effectLst/>
                          <a:latin typeface="Montserrat" panose="020B0604020202020204" charset="0"/>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dirty="0">
                          <a:solidFill>
                            <a:srgbClr val="000000"/>
                          </a:solidFill>
                          <a:effectLst/>
                          <a:latin typeface="Montserrat" panose="020B060402020202020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dirty="0">
                          <a:solidFill>
                            <a:srgbClr val="000000"/>
                          </a:solidFill>
                          <a:effectLst/>
                          <a:latin typeface="Montserrat" panose="020B060402020202020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3104932"/>
                  </a:ext>
                </a:extLst>
              </a:tr>
              <a:tr h="492793">
                <a:tc>
                  <a:txBody>
                    <a:bodyPr/>
                    <a:lstStyle/>
                    <a:p>
                      <a:pPr algn="ctr"/>
                      <a:r>
                        <a:rPr lang="es-SV" dirty="0" smtClean="0">
                          <a:solidFill>
                            <a:srgbClr val="313944"/>
                          </a:solidFill>
                          <a:latin typeface="Montserrat SemiBold" panose="00000700000000000000" pitchFamily="2" charset="0"/>
                        </a:rPr>
                        <a:t>6</a:t>
                      </a:r>
                      <a:endParaRPr lang="es-SV" dirty="0">
                        <a:solidFill>
                          <a:srgbClr val="313944"/>
                        </a:solidFill>
                        <a:latin typeface="Montserrat SemiBold" panose="000007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SV" dirty="0" smtClean="0">
                          <a:solidFill>
                            <a:srgbClr val="313944"/>
                          </a:solidFill>
                          <a:latin typeface="Montserrat" panose="00000500000000000000" pitchFamily="2" charset="0"/>
                        </a:rPr>
                        <a:t>Unidad de</a:t>
                      </a:r>
                      <a:r>
                        <a:rPr lang="es-SV" baseline="0" dirty="0" smtClean="0">
                          <a:solidFill>
                            <a:srgbClr val="313944"/>
                          </a:solidFill>
                          <a:latin typeface="Montserrat" panose="00000500000000000000" pitchFamily="2" charset="0"/>
                        </a:rPr>
                        <a:t> Género</a:t>
                      </a:r>
                      <a:endParaRPr lang="es-SV" dirty="0">
                        <a:solidFill>
                          <a:srgbClr val="313944"/>
                        </a:solidFill>
                        <a:latin typeface="Montserrat" panose="000005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a:solidFill>
                            <a:srgbClr val="000000"/>
                          </a:solidFill>
                          <a:effectLst/>
                          <a:latin typeface="Montserrat" panose="020B060402020202020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dirty="0">
                          <a:solidFill>
                            <a:srgbClr val="000000"/>
                          </a:solidFill>
                          <a:effectLst/>
                          <a:latin typeface="Montserrat" panose="020B060402020202020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dirty="0">
                          <a:solidFill>
                            <a:srgbClr val="000000"/>
                          </a:solidFill>
                          <a:effectLst/>
                          <a:latin typeface="Montserrat" panose="020B0604020202020204"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1809866"/>
                  </a:ext>
                </a:extLst>
              </a:tr>
              <a:tr h="492793">
                <a:tc>
                  <a:txBody>
                    <a:bodyPr/>
                    <a:lstStyle/>
                    <a:p>
                      <a:pPr algn="ctr"/>
                      <a:r>
                        <a:rPr lang="es-SV" dirty="0" smtClean="0">
                          <a:solidFill>
                            <a:srgbClr val="313944"/>
                          </a:solidFill>
                          <a:latin typeface="Montserrat SemiBold" panose="00000700000000000000" pitchFamily="2" charset="0"/>
                        </a:rPr>
                        <a:t>7</a:t>
                      </a:r>
                      <a:endParaRPr lang="es-SV" dirty="0">
                        <a:solidFill>
                          <a:srgbClr val="313944"/>
                        </a:solidFill>
                        <a:latin typeface="Montserrat SemiBold" panose="000007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SV" dirty="0" smtClean="0">
                          <a:solidFill>
                            <a:srgbClr val="313944"/>
                          </a:solidFill>
                          <a:latin typeface="Montserrat" panose="00000500000000000000" pitchFamily="2" charset="0"/>
                        </a:rPr>
                        <a:t>Dirección</a:t>
                      </a:r>
                      <a:r>
                        <a:rPr lang="es-SV" baseline="0" dirty="0" smtClean="0">
                          <a:solidFill>
                            <a:srgbClr val="313944"/>
                          </a:solidFill>
                          <a:latin typeface="Montserrat" panose="00000500000000000000" pitchFamily="2" charset="0"/>
                        </a:rPr>
                        <a:t> de Comunicaciones</a:t>
                      </a:r>
                      <a:endParaRPr lang="es-SV" dirty="0">
                        <a:solidFill>
                          <a:srgbClr val="313944"/>
                        </a:solidFill>
                        <a:latin typeface="Montserrat" panose="000005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a:solidFill>
                            <a:srgbClr val="000000"/>
                          </a:solidFill>
                          <a:effectLst/>
                          <a:latin typeface="Montserrat" panose="020B0604020202020204" charset="0"/>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dirty="0">
                          <a:solidFill>
                            <a:srgbClr val="000000"/>
                          </a:solidFill>
                          <a:effectLst/>
                          <a:latin typeface="Montserrat" panose="020B060402020202020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dirty="0">
                          <a:solidFill>
                            <a:srgbClr val="000000"/>
                          </a:solidFill>
                          <a:effectLst/>
                          <a:latin typeface="Montserrat" panose="020B0604020202020204" charset="0"/>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9943130"/>
                  </a:ext>
                </a:extLst>
              </a:tr>
              <a:tr h="492793">
                <a:tc>
                  <a:txBody>
                    <a:bodyPr/>
                    <a:lstStyle/>
                    <a:p>
                      <a:pPr algn="ctr"/>
                      <a:r>
                        <a:rPr lang="es-SV" dirty="0" smtClean="0">
                          <a:solidFill>
                            <a:srgbClr val="313944"/>
                          </a:solidFill>
                          <a:latin typeface="Montserrat SemiBold" panose="00000700000000000000" pitchFamily="2" charset="0"/>
                        </a:rPr>
                        <a:t>8</a:t>
                      </a:r>
                      <a:endParaRPr lang="es-SV" dirty="0">
                        <a:solidFill>
                          <a:srgbClr val="313944"/>
                        </a:solidFill>
                        <a:latin typeface="Montserrat SemiBold" panose="000007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SV" dirty="0" smtClean="0">
                          <a:solidFill>
                            <a:srgbClr val="313944"/>
                          </a:solidFill>
                          <a:latin typeface="Montserrat" panose="00000500000000000000" pitchFamily="2" charset="0"/>
                        </a:rPr>
                        <a:t>Dirección de Asuntos Jurídicos</a:t>
                      </a:r>
                      <a:endParaRPr lang="es-SV" dirty="0">
                        <a:solidFill>
                          <a:srgbClr val="313944"/>
                        </a:solidFill>
                        <a:latin typeface="Montserrat" panose="000005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dirty="0">
                          <a:solidFill>
                            <a:srgbClr val="000000"/>
                          </a:solidFill>
                          <a:effectLst/>
                          <a:latin typeface="Montserrat" panose="020B0604020202020204" charset="0"/>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dirty="0">
                          <a:solidFill>
                            <a:srgbClr val="000000"/>
                          </a:solidFill>
                          <a:effectLst/>
                          <a:latin typeface="Montserrat" panose="020B0604020202020204" charset="0"/>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dirty="0">
                          <a:solidFill>
                            <a:srgbClr val="000000"/>
                          </a:solidFill>
                          <a:effectLst/>
                          <a:latin typeface="Montserrat" panose="020B060402020202020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9763087"/>
                  </a:ext>
                </a:extLst>
              </a:tr>
              <a:tr h="492793">
                <a:tc>
                  <a:txBody>
                    <a:bodyPr/>
                    <a:lstStyle/>
                    <a:p>
                      <a:pPr algn="ctr"/>
                      <a:r>
                        <a:rPr lang="es-SV" dirty="0" smtClean="0">
                          <a:solidFill>
                            <a:srgbClr val="313944"/>
                          </a:solidFill>
                          <a:latin typeface="Montserrat SemiBold" panose="00000700000000000000" pitchFamily="2" charset="0"/>
                        </a:rPr>
                        <a:t>9</a:t>
                      </a:r>
                      <a:endParaRPr lang="es-SV" dirty="0">
                        <a:solidFill>
                          <a:srgbClr val="313944"/>
                        </a:solidFill>
                        <a:latin typeface="Montserrat SemiBold" panose="000007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SV" dirty="0" smtClean="0">
                          <a:solidFill>
                            <a:srgbClr val="313944"/>
                          </a:solidFill>
                          <a:latin typeface="Montserrat" panose="00000500000000000000" pitchFamily="2" charset="0"/>
                        </a:rPr>
                        <a:t>Dirección de Inteligencia</a:t>
                      </a:r>
                      <a:r>
                        <a:rPr lang="es-SV" baseline="0" dirty="0" smtClean="0">
                          <a:solidFill>
                            <a:srgbClr val="313944"/>
                          </a:solidFill>
                          <a:latin typeface="Montserrat" panose="00000500000000000000" pitchFamily="2" charset="0"/>
                        </a:rPr>
                        <a:t> y Política Económica</a:t>
                      </a:r>
                      <a:endParaRPr lang="es-SV" dirty="0">
                        <a:solidFill>
                          <a:srgbClr val="313944"/>
                        </a:solidFill>
                        <a:latin typeface="Montserrat" panose="000005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a:solidFill>
                            <a:srgbClr val="000000"/>
                          </a:solidFill>
                          <a:effectLst/>
                          <a:latin typeface="Montserrat" panose="020B0604020202020204" charset="0"/>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dirty="0">
                          <a:solidFill>
                            <a:srgbClr val="000000"/>
                          </a:solidFill>
                          <a:effectLst/>
                          <a:latin typeface="Montserrat" panose="020B0604020202020204" charset="0"/>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dirty="0">
                          <a:solidFill>
                            <a:srgbClr val="000000"/>
                          </a:solidFill>
                          <a:effectLst/>
                          <a:latin typeface="Montserrat" panose="020B060402020202020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509914"/>
                  </a:ext>
                </a:extLst>
              </a:tr>
              <a:tr h="492793">
                <a:tc>
                  <a:txBody>
                    <a:bodyPr/>
                    <a:lstStyle/>
                    <a:p>
                      <a:pPr algn="ctr"/>
                      <a:r>
                        <a:rPr lang="es-SV" dirty="0" smtClean="0">
                          <a:solidFill>
                            <a:srgbClr val="313944"/>
                          </a:solidFill>
                          <a:latin typeface="Montserrat SemiBold" panose="00000700000000000000" pitchFamily="2" charset="0"/>
                        </a:rPr>
                        <a:t>10</a:t>
                      </a:r>
                      <a:endParaRPr lang="es-SV" dirty="0">
                        <a:solidFill>
                          <a:srgbClr val="313944"/>
                        </a:solidFill>
                        <a:latin typeface="Montserrat SemiBold" panose="000007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SV" dirty="0" smtClean="0">
                          <a:solidFill>
                            <a:srgbClr val="313944"/>
                          </a:solidFill>
                          <a:latin typeface="Montserrat" panose="00000500000000000000" pitchFamily="2" charset="0"/>
                        </a:rPr>
                        <a:t>Dirección de Planificación y Gestión</a:t>
                      </a:r>
                      <a:r>
                        <a:rPr lang="es-SV" baseline="0" dirty="0" smtClean="0">
                          <a:solidFill>
                            <a:srgbClr val="313944"/>
                          </a:solidFill>
                          <a:latin typeface="Montserrat" panose="00000500000000000000" pitchFamily="2" charset="0"/>
                        </a:rPr>
                        <a:t> de Calidad</a:t>
                      </a:r>
                      <a:endParaRPr lang="es-SV" dirty="0">
                        <a:solidFill>
                          <a:srgbClr val="313944"/>
                        </a:solidFill>
                        <a:latin typeface="Montserrat" panose="000005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a:solidFill>
                            <a:srgbClr val="000000"/>
                          </a:solidFill>
                          <a:effectLst/>
                          <a:latin typeface="Montserrat" panose="020B0604020202020204" charset="0"/>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dirty="0">
                          <a:solidFill>
                            <a:srgbClr val="000000"/>
                          </a:solidFill>
                          <a:effectLst/>
                          <a:latin typeface="Montserrat" panose="020B060402020202020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dirty="0">
                          <a:solidFill>
                            <a:srgbClr val="000000"/>
                          </a:solidFill>
                          <a:effectLst/>
                          <a:latin typeface="Montserrat" panose="020B060402020202020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1180820"/>
                  </a:ext>
                </a:extLst>
              </a:tr>
              <a:tr h="492793">
                <a:tc>
                  <a:txBody>
                    <a:bodyPr/>
                    <a:lstStyle/>
                    <a:p>
                      <a:pPr algn="ctr"/>
                      <a:r>
                        <a:rPr lang="es-SV" dirty="0" smtClean="0">
                          <a:solidFill>
                            <a:srgbClr val="313944"/>
                          </a:solidFill>
                          <a:latin typeface="Montserrat SemiBold" panose="00000700000000000000" pitchFamily="2" charset="0"/>
                        </a:rPr>
                        <a:t>11</a:t>
                      </a:r>
                      <a:endParaRPr lang="es-SV" dirty="0">
                        <a:solidFill>
                          <a:srgbClr val="313944"/>
                        </a:solidFill>
                        <a:latin typeface="Montserrat SemiBold" panose="000007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SV" dirty="0" smtClean="0">
                          <a:solidFill>
                            <a:srgbClr val="313944"/>
                          </a:solidFill>
                          <a:latin typeface="Montserrat" panose="00000500000000000000" pitchFamily="2" charset="0"/>
                        </a:rPr>
                        <a:t>Dirección de Cooperación Externa</a:t>
                      </a:r>
                      <a:endParaRPr lang="es-SV" dirty="0">
                        <a:solidFill>
                          <a:srgbClr val="313944"/>
                        </a:solidFill>
                        <a:latin typeface="Montserrat" panose="000005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a:solidFill>
                            <a:srgbClr val="000000"/>
                          </a:solidFill>
                          <a:effectLst/>
                          <a:latin typeface="Montserrat" panose="020B0604020202020204" charset="0"/>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dirty="0">
                          <a:solidFill>
                            <a:srgbClr val="000000"/>
                          </a:solidFill>
                          <a:effectLst/>
                          <a:latin typeface="Montserrat" panose="020B060402020202020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dirty="0">
                          <a:solidFill>
                            <a:srgbClr val="000000"/>
                          </a:solidFill>
                          <a:effectLst/>
                          <a:latin typeface="Montserrat" panose="020B060402020202020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3196274"/>
                  </a:ext>
                </a:extLst>
              </a:tr>
              <a:tr h="492793">
                <a:tc>
                  <a:txBody>
                    <a:bodyPr/>
                    <a:lstStyle/>
                    <a:p>
                      <a:pPr algn="ctr"/>
                      <a:r>
                        <a:rPr lang="es-SV" dirty="0" smtClean="0">
                          <a:solidFill>
                            <a:srgbClr val="313944"/>
                          </a:solidFill>
                          <a:latin typeface="Montserrat SemiBold" panose="00000700000000000000" pitchFamily="2" charset="0"/>
                        </a:rPr>
                        <a:t>12</a:t>
                      </a:r>
                      <a:endParaRPr lang="es-SV" dirty="0">
                        <a:solidFill>
                          <a:srgbClr val="313944"/>
                        </a:solidFill>
                        <a:latin typeface="Montserrat SemiBold" panose="000007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SV" dirty="0" smtClean="0">
                          <a:solidFill>
                            <a:srgbClr val="313944"/>
                          </a:solidFill>
                          <a:latin typeface="Montserrat" panose="00000500000000000000" pitchFamily="2" charset="0"/>
                        </a:rPr>
                        <a:t>Dirección de Política</a:t>
                      </a:r>
                      <a:r>
                        <a:rPr lang="es-SV" baseline="0" dirty="0" smtClean="0">
                          <a:solidFill>
                            <a:srgbClr val="313944"/>
                          </a:solidFill>
                          <a:latin typeface="Montserrat" panose="00000500000000000000" pitchFamily="2" charset="0"/>
                        </a:rPr>
                        <a:t> Comercial</a:t>
                      </a:r>
                      <a:endParaRPr lang="es-SV" dirty="0">
                        <a:solidFill>
                          <a:srgbClr val="313944"/>
                        </a:solidFill>
                        <a:latin typeface="Montserrat" panose="000005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a:solidFill>
                            <a:srgbClr val="000000"/>
                          </a:solidFill>
                          <a:effectLst/>
                          <a:latin typeface="Montserrat" panose="020B0604020202020204" charset="0"/>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dirty="0">
                          <a:solidFill>
                            <a:srgbClr val="000000"/>
                          </a:solidFill>
                          <a:effectLst/>
                          <a:latin typeface="Montserrat" panose="020B0604020202020204" charset="0"/>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dirty="0">
                          <a:solidFill>
                            <a:srgbClr val="000000"/>
                          </a:solidFill>
                          <a:effectLst/>
                          <a:latin typeface="Montserrat" panose="020B0604020202020204" charset="0"/>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2373496"/>
                  </a:ext>
                </a:extLst>
              </a:tr>
              <a:tr h="492793">
                <a:tc>
                  <a:txBody>
                    <a:bodyPr/>
                    <a:lstStyle/>
                    <a:p>
                      <a:pPr algn="ctr"/>
                      <a:r>
                        <a:rPr lang="es-SV" dirty="0" smtClean="0">
                          <a:solidFill>
                            <a:srgbClr val="313944"/>
                          </a:solidFill>
                          <a:latin typeface="Montserrat SemiBold" panose="00000700000000000000" pitchFamily="2" charset="0"/>
                        </a:rPr>
                        <a:t>13</a:t>
                      </a:r>
                      <a:endParaRPr lang="es-SV" dirty="0">
                        <a:solidFill>
                          <a:srgbClr val="313944"/>
                        </a:solidFill>
                        <a:latin typeface="Montserrat SemiBold" panose="000007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SV" dirty="0" smtClean="0">
                          <a:solidFill>
                            <a:srgbClr val="313944"/>
                          </a:solidFill>
                          <a:latin typeface="Montserrat" panose="00000500000000000000" pitchFamily="2" charset="0"/>
                        </a:rPr>
                        <a:t>Dirección de Administración de Tratados Comerciales</a:t>
                      </a:r>
                      <a:endParaRPr lang="es-SV" dirty="0">
                        <a:solidFill>
                          <a:srgbClr val="313944"/>
                        </a:solidFill>
                        <a:latin typeface="Montserrat" panose="000005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a:solidFill>
                            <a:srgbClr val="000000"/>
                          </a:solidFill>
                          <a:effectLst/>
                          <a:latin typeface="Montserrat" panose="020B0604020202020204" charset="0"/>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dirty="0">
                          <a:solidFill>
                            <a:srgbClr val="000000"/>
                          </a:solidFill>
                          <a:effectLst/>
                          <a:latin typeface="Montserrat" panose="020B0604020202020204" charset="0"/>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dirty="0">
                          <a:solidFill>
                            <a:srgbClr val="000000"/>
                          </a:solidFill>
                          <a:effectLst/>
                          <a:latin typeface="Montserrat" panose="020B060402020202020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6094375"/>
                  </a:ext>
                </a:extLst>
              </a:tr>
              <a:tr h="492793">
                <a:tc>
                  <a:txBody>
                    <a:bodyPr/>
                    <a:lstStyle/>
                    <a:p>
                      <a:pPr algn="ctr"/>
                      <a:r>
                        <a:rPr lang="es-SV" dirty="0" smtClean="0">
                          <a:solidFill>
                            <a:srgbClr val="313944"/>
                          </a:solidFill>
                          <a:latin typeface="Montserrat SemiBold" panose="00000700000000000000" pitchFamily="2" charset="0"/>
                        </a:rPr>
                        <a:t>14</a:t>
                      </a:r>
                      <a:endParaRPr lang="es-SV" dirty="0">
                        <a:solidFill>
                          <a:srgbClr val="313944"/>
                        </a:solidFill>
                        <a:latin typeface="Montserrat SemiBold" panose="000007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SV" dirty="0" smtClean="0">
                          <a:solidFill>
                            <a:srgbClr val="313944"/>
                          </a:solidFill>
                          <a:latin typeface="Montserrat" panose="00000500000000000000" pitchFamily="2" charset="0"/>
                        </a:rPr>
                        <a:t>Representación permanente MINEC ante OMC-OMPI</a:t>
                      </a:r>
                      <a:endParaRPr lang="es-SV" dirty="0">
                        <a:solidFill>
                          <a:srgbClr val="313944"/>
                        </a:solidFill>
                        <a:latin typeface="Montserrat" panose="000005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a:solidFill>
                            <a:srgbClr val="000000"/>
                          </a:solidFill>
                          <a:effectLst/>
                          <a:latin typeface="Montserrat" panose="020B060402020202020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dirty="0">
                          <a:solidFill>
                            <a:srgbClr val="000000"/>
                          </a:solidFill>
                          <a:effectLst/>
                          <a:latin typeface="Montserrat" panose="020B060402020202020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dirty="0">
                          <a:solidFill>
                            <a:srgbClr val="000000"/>
                          </a:solidFill>
                          <a:effectLst/>
                          <a:latin typeface="Montserrat" panose="020B0604020202020204"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7228516"/>
                  </a:ext>
                </a:extLst>
              </a:tr>
            </a:tbl>
          </a:graphicData>
        </a:graphic>
      </p:graphicFrame>
    </p:spTree>
    <p:extLst>
      <p:ext uri="{BB962C8B-B14F-4D97-AF65-F5344CB8AC3E}">
        <p14:creationId xmlns:p14="http://schemas.microsoft.com/office/powerpoint/2010/main" val="296987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1767206"/>
          </a:xfrm>
          <a:prstGeom prst="rect">
            <a:avLst/>
          </a:prstGeom>
          <a:solidFill>
            <a:srgbClr val="313944"/>
          </a:solidFill>
        </p:spPr>
      </p:sp>
      <p:pic>
        <p:nvPicPr>
          <p:cNvPr id="3" name="Picture 3"/>
          <p:cNvPicPr>
            <a:picLocks noChangeAspect="1"/>
          </p:cNvPicPr>
          <p:nvPr/>
        </p:nvPicPr>
        <p:blipFill>
          <a:blip r:embed="rId2"/>
          <a:srcRect/>
          <a:stretch>
            <a:fillRect/>
          </a:stretch>
        </p:blipFill>
        <p:spPr>
          <a:xfrm>
            <a:off x="14461103" y="69707"/>
            <a:ext cx="3173141" cy="1513492"/>
          </a:xfrm>
          <a:prstGeom prst="rect">
            <a:avLst/>
          </a:prstGeom>
        </p:spPr>
      </p:pic>
      <p:sp>
        <p:nvSpPr>
          <p:cNvPr id="4" name="AutoShape 4"/>
          <p:cNvSpPr/>
          <p:nvPr/>
        </p:nvSpPr>
        <p:spPr>
          <a:xfrm>
            <a:off x="4256611" y="1333500"/>
            <a:ext cx="5801789" cy="0"/>
          </a:xfrm>
          <a:prstGeom prst="line">
            <a:avLst/>
          </a:prstGeom>
          <a:ln w="47625" cap="flat">
            <a:solidFill>
              <a:srgbClr val="FFFFFF"/>
            </a:solidFill>
            <a:prstDash val="solid"/>
            <a:headEnd type="none" w="sm" len="sm"/>
            <a:tailEnd type="none" w="sm" len="sm"/>
          </a:ln>
        </p:spPr>
      </p:sp>
      <p:sp>
        <p:nvSpPr>
          <p:cNvPr id="5" name="TextBox 5"/>
          <p:cNvSpPr txBox="1"/>
          <p:nvPr/>
        </p:nvSpPr>
        <p:spPr>
          <a:xfrm>
            <a:off x="0" y="713883"/>
            <a:ext cx="12529326" cy="511810"/>
          </a:xfrm>
          <a:prstGeom prst="rect">
            <a:avLst/>
          </a:prstGeom>
        </p:spPr>
        <p:txBody>
          <a:bodyPr lIns="0" tIns="0" rIns="0" bIns="0" rtlCol="0" anchor="t">
            <a:spAutoFit/>
          </a:bodyPr>
          <a:lstStyle/>
          <a:p>
            <a:pPr algn="ctr">
              <a:lnSpc>
                <a:spcPts val="4159"/>
              </a:lnSpc>
              <a:spcBef>
                <a:spcPct val="0"/>
              </a:spcBef>
            </a:pPr>
            <a:r>
              <a:rPr lang="es-SV" sz="3199" spc="-95" dirty="0" smtClean="0">
                <a:solidFill>
                  <a:srgbClr val="FFFFFF"/>
                </a:solidFill>
                <a:latin typeface="Montserrat Bold"/>
              </a:rPr>
              <a:t>Cantidad de empleados por Unidad</a:t>
            </a:r>
            <a:endParaRPr lang="es-SV" sz="3199" spc="-95" dirty="0">
              <a:solidFill>
                <a:srgbClr val="FFFFFF"/>
              </a:solidFill>
              <a:latin typeface="Montserrat Bold"/>
            </a:endParaRPr>
          </a:p>
        </p:txBody>
      </p:sp>
      <p:graphicFrame>
        <p:nvGraphicFramePr>
          <p:cNvPr id="158" name="Tabla 157"/>
          <p:cNvGraphicFramePr>
            <a:graphicFrameLocks noGrp="1"/>
          </p:cNvGraphicFramePr>
          <p:nvPr>
            <p:extLst>
              <p:ext uri="{D42A27DB-BD31-4B8C-83A1-F6EECF244321}">
                <p14:modId xmlns:p14="http://schemas.microsoft.com/office/powerpoint/2010/main" val="1596592345"/>
              </p:ext>
            </p:extLst>
          </p:nvPr>
        </p:nvGraphicFramePr>
        <p:xfrm>
          <a:off x="631677" y="2095004"/>
          <a:ext cx="17024645" cy="7391895"/>
        </p:xfrm>
        <a:graphic>
          <a:graphicData uri="http://schemas.openxmlformats.org/drawingml/2006/table">
            <a:tbl>
              <a:tblPr firstRow="1" bandRow="1">
                <a:tableStyleId>{5940675A-B579-460E-94D1-54222C63F5DA}</a:tableStyleId>
              </a:tblPr>
              <a:tblGrid>
                <a:gridCol w="1273323">
                  <a:extLst>
                    <a:ext uri="{9D8B030D-6E8A-4147-A177-3AD203B41FA5}">
                      <a16:colId xmlns:a16="http://schemas.microsoft.com/office/drawing/2014/main" val="521306249"/>
                    </a:ext>
                  </a:extLst>
                </a:gridCol>
                <a:gridCol w="7848600">
                  <a:extLst>
                    <a:ext uri="{9D8B030D-6E8A-4147-A177-3AD203B41FA5}">
                      <a16:colId xmlns:a16="http://schemas.microsoft.com/office/drawing/2014/main" val="1940062658"/>
                    </a:ext>
                  </a:extLst>
                </a:gridCol>
                <a:gridCol w="2362200">
                  <a:extLst>
                    <a:ext uri="{9D8B030D-6E8A-4147-A177-3AD203B41FA5}">
                      <a16:colId xmlns:a16="http://schemas.microsoft.com/office/drawing/2014/main" val="2557215723"/>
                    </a:ext>
                  </a:extLst>
                </a:gridCol>
                <a:gridCol w="2743200">
                  <a:extLst>
                    <a:ext uri="{9D8B030D-6E8A-4147-A177-3AD203B41FA5}">
                      <a16:colId xmlns:a16="http://schemas.microsoft.com/office/drawing/2014/main" val="3626522388"/>
                    </a:ext>
                  </a:extLst>
                </a:gridCol>
                <a:gridCol w="2797322">
                  <a:extLst>
                    <a:ext uri="{9D8B030D-6E8A-4147-A177-3AD203B41FA5}">
                      <a16:colId xmlns:a16="http://schemas.microsoft.com/office/drawing/2014/main" val="4102489641"/>
                    </a:ext>
                  </a:extLst>
                </a:gridCol>
              </a:tblGrid>
              <a:tr h="492793">
                <a:tc rowSpan="2">
                  <a:txBody>
                    <a:bodyPr/>
                    <a:lstStyle/>
                    <a:p>
                      <a:pPr algn="ctr"/>
                      <a:r>
                        <a:rPr lang="es-SV" dirty="0" smtClean="0">
                          <a:solidFill>
                            <a:srgbClr val="313944"/>
                          </a:solidFill>
                          <a:latin typeface="Montserrat SemiBold" panose="00000700000000000000" pitchFamily="2" charset="0"/>
                        </a:rPr>
                        <a:t>Número</a:t>
                      </a:r>
                      <a:endParaRPr lang="es-SV" dirty="0">
                        <a:solidFill>
                          <a:srgbClr val="313944"/>
                        </a:solidFill>
                        <a:latin typeface="Montserrat SemiBold" panose="000007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s-SV" dirty="0" smtClean="0">
                          <a:solidFill>
                            <a:srgbClr val="313944"/>
                          </a:solidFill>
                          <a:latin typeface="Montserrat SemiBold" panose="00000700000000000000" pitchFamily="2" charset="0"/>
                        </a:rPr>
                        <a:t>Unidad Organizativa</a:t>
                      </a:r>
                      <a:endParaRPr lang="es-SV" dirty="0">
                        <a:solidFill>
                          <a:srgbClr val="313944"/>
                        </a:solidFill>
                        <a:latin typeface="Montserrat SemiBold" panose="000007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s-SV" dirty="0" smtClean="0">
                          <a:solidFill>
                            <a:srgbClr val="313944"/>
                          </a:solidFill>
                          <a:latin typeface="Montserrat SemiBold" panose="00000700000000000000" pitchFamily="2" charset="0"/>
                        </a:rPr>
                        <a:t>Número de colaboradores</a:t>
                      </a:r>
                      <a:endParaRPr lang="es-SV" dirty="0">
                        <a:solidFill>
                          <a:srgbClr val="313944"/>
                        </a:solidFill>
                        <a:latin typeface="Montserrat SemiBold" panose="000007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s-SV" dirty="0" smtClean="0">
                          <a:solidFill>
                            <a:srgbClr val="313944"/>
                          </a:solidFill>
                          <a:latin typeface="Montserrat SemiBold" panose="00000700000000000000" pitchFamily="2" charset="0"/>
                        </a:rPr>
                        <a:t>Género</a:t>
                      </a:r>
                      <a:endParaRPr lang="es-SV" dirty="0">
                        <a:solidFill>
                          <a:srgbClr val="313944"/>
                        </a:solidFill>
                        <a:latin typeface="Montserrat SemiBold" panose="000007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SV" dirty="0"/>
                    </a:p>
                  </a:txBody>
                  <a:tcPr/>
                </a:tc>
                <a:extLst>
                  <a:ext uri="{0D108BD9-81ED-4DB2-BD59-A6C34878D82A}">
                    <a16:rowId xmlns:a16="http://schemas.microsoft.com/office/drawing/2014/main" val="1114384731"/>
                  </a:ext>
                </a:extLst>
              </a:tr>
              <a:tr h="492793">
                <a:tc vMerge="1">
                  <a:txBody>
                    <a:bodyPr/>
                    <a:lstStyle/>
                    <a:p>
                      <a:pPr algn="ctr"/>
                      <a:endParaRPr lang="es-SV" dirty="0"/>
                    </a:p>
                  </a:txBody>
                  <a:tcPr/>
                </a:tc>
                <a:tc vMerge="1">
                  <a:txBody>
                    <a:bodyPr/>
                    <a:lstStyle/>
                    <a:p>
                      <a:pPr algn="ctr"/>
                      <a:endParaRPr lang="es-SV" dirty="0"/>
                    </a:p>
                  </a:txBody>
                  <a:tcPr/>
                </a:tc>
                <a:tc vMerge="1">
                  <a:txBody>
                    <a:bodyPr/>
                    <a:lstStyle/>
                    <a:p>
                      <a:pPr algn="ctr"/>
                      <a:endParaRPr lang="es-SV" dirty="0"/>
                    </a:p>
                  </a:txBody>
                  <a:tcPr/>
                </a:tc>
                <a:tc>
                  <a:txBody>
                    <a:bodyPr/>
                    <a:lstStyle/>
                    <a:p>
                      <a:pPr algn="ctr"/>
                      <a:r>
                        <a:rPr lang="es-SV" dirty="0" smtClean="0">
                          <a:solidFill>
                            <a:srgbClr val="313944"/>
                          </a:solidFill>
                          <a:latin typeface="Montserrat Medium" panose="00000600000000000000" pitchFamily="2" charset="0"/>
                        </a:rPr>
                        <a:t>Femenino</a:t>
                      </a:r>
                      <a:endParaRPr lang="es-SV" dirty="0">
                        <a:solidFill>
                          <a:srgbClr val="313944"/>
                        </a:solidFill>
                        <a:latin typeface="Montserrat Medium" panose="000006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SV" dirty="0" smtClean="0">
                          <a:solidFill>
                            <a:srgbClr val="313944"/>
                          </a:solidFill>
                          <a:latin typeface="Montserrat Medium" panose="00000600000000000000" pitchFamily="2" charset="0"/>
                        </a:rPr>
                        <a:t>Masculino</a:t>
                      </a:r>
                      <a:endParaRPr lang="es-SV" dirty="0">
                        <a:solidFill>
                          <a:srgbClr val="313944"/>
                        </a:solidFill>
                        <a:latin typeface="Montserrat Medium" panose="000006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7067238"/>
                  </a:ext>
                </a:extLst>
              </a:tr>
              <a:tr h="492793">
                <a:tc>
                  <a:txBody>
                    <a:bodyPr/>
                    <a:lstStyle/>
                    <a:p>
                      <a:pPr algn="ctr"/>
                      <a:r>
                        <a:rPr lang="es-SV" dirty="0" smtClean="0">
                          <a:solidFill>
                            <a:srgbClr val="313944"/>
                          </a:solidFill>
                          <a:latin typeface="Montserrat SemiBold" panose="00000700000000000000" pitchFamily="2" charset="0"/>
                        </a:rPr>
                        <a:t>15</a:t>
                      </a:r>
                      <a:endParaRPr lang="es-SV" dirty="0">
                        <a:solidFill>
                          <a:srgbClr val="313944"/>
                        </a:solidFill>
                        <a:latin typeface="Montserrat SemiBold" panose="000007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SV" dirty="0" smtClean="0">
                          <a:solidFill>
                            <a:srgbClr val="313944"/>
                          </a:solidFill>
                          <a:latin typeface="Montserrat" panose="00000500000000000000" pitchFamily="2" charset="0"/>
                        </a:rPr>
                        <a:t>Dirección de Inversiones</a:t>
                      </a:r>
                      <a:endParaRPr lang="es-SV" dirty="0">
                        <a:solidFill>
                          <a:srgbClr val="313944"/>
                        </a:solidFill>
                        <a:latin typeface="Montserrat" panose="000005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dirty="0">
                          <a:solidFill>
                            <a:srgbClr val="000000"/>
                          </a:solidFill>
                          <a:effectLst/>
                          <a:latin typeface="Montserrat" panose="020B0604020202020204" charset="0"/>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a:solidFill>
                            <a:srgbClr val="000000"/>
                          </a:solidFill>
                          <a:effectLst/>
                          <a:latin typeface="Montserrat" panose="020B0604020202020204" charset="0"/>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a:solidFill>
                            <a:srgbClr val="000000"/>
                          </a:solidFill>
                          <a:effectLst/>
                          <a:latin typeface="Montserrat" panose="020B0604020202020204" charset="0"/>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1448855"/>
                  </a:ext>
                </a:extLst>
              </a:tr>
              <a:tr h="492793">
                <a:tc>
                  <a:txBody>
                    <a:bodyPr/>
                    <a:lstStyle/>
                    <a:p>
                      <a:pPr algn="ctr"/>
                      <a:r>
                        <a:rPr lang="es-SV" dirty="0" smtClean="0">
                          <a:solidFill>
                            <a:srgbClr val="313944"/>
                          </a:solidFill>
                          <a:latin typeface="Montserrat SemiBold" panose="00000700000000000000" pitchFamily="2" charset="0"/>
                        </a:rPr>
                        <a:t>16</a:t>
                      </a:r>
                      <a:endParaRPr lang="es-SV" dirty="0">
                        <a:solidFill>
                          <a:srgbClr val="313944"/>
                        </a:solidFill>
                        <a:latin typeface="Montserrat SemiBold" panose="000007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SV" dirty="0" smtClean="0">
                          <a:solidFill>
                            <a:srgbClr val="313944"/>
                          </a:solidFill>
                          <a:latin typeface="Montserrat" panose="00000500000000000000" pitchFamily="2" charset="0"/>
                        </a:rPr>
                        <a:t>Dirección de Innovación y Competitividad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a:solidFill>
                            <a:srgbClr val="000000"/>
                          </a:solidFill>
                          <a:effectLst/>
                          <a:latin typeface="Montserrat" panose="020B0604020202020204" charset="0"/>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a:solidFill>
                            <a:srgbClr val="000000"/>
                          </a:solidFill>
                          <a:effectLst/>
                          <a:latin typeface="Montserrat" panose="020B0604020202020204" charset="0"/>
                        </a:rPr>
                        <a:t>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a:solidFill>
                            <a:srgbClr val="000000"/>
                          </a:solidFill>
                          <a:effectLst/>
                          <a:latin typeface="Montserrat" panose="020B0604020202020204" charset="0"/>
                        </a:rPr>
                        <a:t>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2672426"/>
                  </a:ext>
                </a:extLst>
              </a:tr>
              <a:tr h="492793">
                <a:tc>
                  <a:txBody>
                    <a:bodyPr/>
                    <a:lstStyle/>
                    <a:p>
                      <a:pPr algn="ctr"/>
                      <a:r>
                        <a:rPr lang="es-SV" dirty="0" smtClean="0">
                          <a:solidFill>
                            <a:srgbClr val="313944"/>
                          </a:solidFill>
                          <a:latin typeface="Montserrat SemiBold" panose="00000700000000000000" pitchFamily="2" charset="0"/>
                        </a:rPr>
                        <a:t>17</a:t>
                      </a:r>
                      <a:endParaRPr lang="es-SV" dirty="0">
                        <a:solidFill>
                          <a:srgbClr val="313944"/>
                        </a:solidFill>
                        <a:latin typeface="Montserrat SemiBold" panose="000007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SV" dirty="0" smtClean="0">
                          <a:solidFill>
                            <a:srgbClr val="313944"/>
                          </a:solidFill>
                          <a:latin typeface="Montserrat" panose="00000500000000000000" pitchFamily="2" charset="0"/>
                        </a:rPr>
                        <a:t>Unidad de Firma Electrónica</a:t>
                      </a:r>
                      <a:endParaRPr lang="es-SV" dirty="0">
                        <a:solidFill>
                          <a:srgbClr val="313944"/>
                        </a:solidFill>
                        <a:latin typeface="Montserrat" panose="000005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a:solidFill>
                            <a:srgbClr val="000000"/>
                          </a:solidFill>
                          <a:effectLst/>
                          <a:latin typeface="Montserrat" panose="020B0604020202020204" charset="0"/>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a:solidFill>
                            <a:srgbClr val="000000"/>
                          </a:solidFill>
                          <a:effectLst/>
                          <a:latin typeface="Montserrat" panose="020B060402020202020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a:solidFill>
                            <a:srgbClr val="000000"/>
                          </a:solidFill>
                          <a:effectLst/>
                          <a:latin typeface="Montserrat" panose="020B060402020202020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1223784"/>
                  </a:ext>
                </a:extLst>
              </a:tr>
              <a:tr h="492793">
                <a:tc>
                  <a:txBody>
                    <a:bodyPr/>
                    <a:lstStyle/>
                    <a:p>
                      <a:pPr algn="ctr"/>
                      <a:r>
                        <a:rPr lang="es-SV" dirty="0" smtClean="0">
                          <a:solidFill>
                            <a:srgbClr val="313944"/>
                          </a:solidFill>
                          <a:latin typeface="Montserrat SemiBold" panose="00000700000000000000" pitchFamily="2" charset="0"/>
                        </a:rPr>
                        <a:t>18</a:t>
                      </a:r>
                      <a:endParaRPr lang="es-SV" dirty="0">
                        <a:solidFill>
                          <a:srgbClr val="313944"/>
                        </a:solidFill>
                        <a:latin typeface="Montserrat SemiBold" panose="000007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SV" dirty="0" smtClean="0">
                          <a:solidFill>
                            <a:srgbClr val="313944"/>
                          </a:solidFill>
                          <a:latin typeface="Montserrat" panose="00000500000000000000" pitchFamily="2" charset="0"/>
                        </a:rPr>
                        <a:t>Dirección de Hidrocarburos y Minas</a:t>
                      </a:r>
                      <a:endParaRPr lang="es-SV" dirty="0">
                        <a:solidFill>
                          <a:srgbClr val="313944"/>
                        </a:solidFill>
                        <a:latin typeface="Montserrat" panose="000005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a:solidFill>
                            <a:srgbClr val="000000"/>
                          </a:solidFill>
                          <a:effectLst/>
                          <a:latin typeface="Montserrat" panose="020B0604020202020204" charset="0"/>
                        </a:rPr>
                        <a:t>219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a:solidFill>
                            <a:srgbClr val="000000"/>
                          </a:solidFill>
                          <a:effectLst/>
                          <a:latin typeface="Montserrat" panose="020B0604020202020204" charset="0"/>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a:solidFill>
                            <a:srgbClr val="000000"/>
                          </a:solidFill>
                          <a:effectLst/>
                          <a:latin typeface="Montserrat" panose="020B0604020202020204" charset="0"/>
                        </a:rPr>
                        <a:t>152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1978815"/>
                  </a:ext>
                </a:extLst>
              </a:tr>
              <a:tr h="492793">
                <a:tc>
                  <a:txBody>
                    <a:bodyPr/>
                    <a:lstStyle/>
                    <a:p>
                      <a:pPr algn="ctr"/>
                      <a:r>
                        <a:rPr lang="es-SV" dirty="0" smtClean="0">
                          <a:solidFill>
                            <a:srgbClr val="313944"/>
                          </a:solidFill>
                          <a:latin typeface="Montserrat SemiBold" panose="00000700000000000000" pitchFamily="2" charset="0"/>
                        </a:rPr>
                        <a:t>19</a:t>
                      </a:r>
                      <a:endParaRPr lang="es-SV" dirty="0">
                        <a:solidFill>
                          <a:srgbClr val="313944"/>
                        </a:solidFill>
                        <a:latin typeface="Montserrat SemiBold" panose="000007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SV" dirty="0" smtClean="0">
                          <a:solidFill>
                            <a:srgbClr val="313944"/>
                          </a:solidFill>
                          <a:latin typeface="Montserrat" panose="00000500000000000000" pitchFamily="2" charset="0"/>
                        </a:rPr>
                        <a:t>Dirección General de Estadística y Censos</a:t>
                      </a:r>
                      <a:endParaRPr lang="es-SV" dirty="0">
                        <a:solidFill>
                          <a:srgbClr val="313944"/>
                        </a:solidFill>
                        <a:latin typeface="Montserrat" panose="000005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a:solidFill>
                            <a:srgbClr val="000000"/>
                          </a:solidFill>
                          <a:effectLst/>
                          <a:latin typeface="Montserrat" panose="020B0604020202020204" charset="0"/>
                        </a:rPr>
                        <a:t>256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a:solidFill>
                            <a:srgbClr val="000000"/>
                          </a:solidFill>
                          <a:effectLst/>
                          <a:latin typeface="Montserrat" panose="020B0604020202020204" charset="0"/>
                        </a:rPr>
                        <a:t>102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a:solidFill>
                            <a:srgbClr val="000000"/>
                          </a:solidFill>
                          <a:effectLst/>
                          <a:latin typeface="Montserrat" panose="020B0604020202020204" charset="0"/>
                        </a:rPr>
                        <a:t>154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3104932"/>
                  </a:ext>
                </a:extLst>
              </a:tr>
              <a:tr h="492793">
                <a:tc>
                  <a:txBody>
                    <a:bodyPr/>
                    <a:lstStyle/>
                    <a:p>
                      <a:pPr algn="ctr"/>
                      <a:r>
                        <a:rPr lang="es-SV" dirty="0" smtClean="0">
                          <a:solidFill>
                            <a:srgbClr val="313944"/>
                          </a:solidFill>
                          <a:latin typeface="Montserrat SemiBold" panose="00000700000000000000" pitchFamily="2" charset="0"/>
                        </a:rPr>
                        <a:t>20</a:t>
                      </a:r>
                      <a:endParaRPr lang="es-SV" dirty="0">
                        <a:solidFill>
                          <a:srgbClr val="313944"/>
                        </a:solidFill>
                        <a:latin typeface="Montserrat SemiBold" panose="000007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SV" dirty="0" smtClean="0">
                          <a:solidFill>
                            <a:srgbClr val="313944"/>
                          </a:solidFill>
                          <a:latin typeface="Montserrat" panose="00000500000000000000" pitchFamily="2" charset="0"/>
                        </a:rPr>
                        <a:t>Superintendencia de Obligaciones</a:t>
                      </a:r>
                      <a:r>
                        <a:rPr lang="es-SV" baseline="0" dirty="0" smtClean="0">
                          <a:solidFill>
                            <a:srgbClr val="313944"/>
                          </a:solidFill>
                          <a:latin typeface="Montserrat" panose="00000500000000000000" pitchFamily="2" charset="0"/>
                        </a:rPr>
                        <a:t> Mercantiles</a:t>
                      </a:r>
                      <a:endParaRPr lang="es-SV" dirty="0">
                        <a:solidFill>
                          <a:srgbClr val="313944"/>
                        </a:solidFill>
                        <a:latin typeface="Montserrat" panose="000005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a:solidFill>
                            <a:srgbClr val="000000"/>
                          </a:solidFill>
                          <a:effectLst/>
                          <a:latin typeface="Montserrat" panose="020B0604020202020204" charset="0"/>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a:solidFill>
                            <a:srgbClr val="000000"/>
                          </a:solidFill>
                          <a:effectLst/>
                          <a:latin typeface="Montserrat" panose="020B0604020202020204" charset="0"/>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a:solidFill>
                            <a:srgbClr val="000000"/>
                          </a:solidFill>
                          <a:effectLst/>
                          <a:latin typeface="Montserrat" panose="020B0604020202020204" charset="0"/>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1809866"/>
                  </a:ext>
                </a:extLst>
              </a:tr>
              <a:tr h="492793">
                <a:tc>
                  <a:txBody>
                    <a:bodyPr/>
                    <a:lstStyle/>
                    <a:p>
                      <a:pPr algn="ctr"/>
                      <a:r>
                        <a:rPr lang="es-SV" dirty="0" smtClean="0">
                          <a:solidFill>
                            <a:srgbClr val="313944"/>
                          </a:solidFill>
                          <a:latin typeface="Montserrat SemiBold" panose="00000700000000000000" pitchFamily="2" charset="0"/>
                        </a:rPr>
                        <a:t>21</a:t>
                      </a:r>
                      <a:endParaRPr lang="es-SV" dirty="0">
                        <a:solidFill>
                          <a:srgbClr val="313944"/>
                        </a:solidFill>
                        <a:latin typeface="Montserrat SemiBold" panose="000007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SV" dirty="0" smtClean="0">
                          <a:solidFill>
                            <a:srgbClr val="313944"/>
                          </a:solidFill>
                          <a:latin typeface="Montserrat" panose="00000500000000000000" pitchFamily="2" charset="0"/>
                        </a:rPr>
                        <a:t>Dirección Ejecutiva</a:t>
                      </a:r>
                      <a:endParaRPr lang="es-SV" dirty="0">
                        <a:solidFill>
                          <a:srgbClr val="313944"/>
                        </a:solidFill>
                        <a:latin typeface="Montserrat" panose="000005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a:solidFill>
                            <a:srgbClr val="000000"/>
                          </a:solidFill>
                          <a:effectLst/>
                          <a:latin typeface="Montserrat" panose="020B060402020202020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a:solidFill>
                            <a:srgbClr val="000000"/>
                          </a:solidFill>
                          <a:effectLst/>
                          <a:latin typeface="Montserrat" panose="020B060402020202020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a:solidFill>
                            <a:srgbClr val="000000"/>
                          </a:solidFill>
                          <a:effectLst/>
                          <a:latin typeface="Montserrat" panose="020B060402020202020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9943130"/>
                  </a:ext>
                </a:extLst>
              </a:tr>
              <a:tr h="492793">
                <a:tc>
                  <a:txBody>
                    <a:bodyPr/>
                    <a:lstStyle/>
                    <a:p>
                      <a:pPr algn="ctr"/>
                      <a:r>
                        <a:rPr lang="es-SV" dirty="0" smtClean="0">
                          <a:solidFill>
                            <a:srgbClr val="313944"/>
                          </a:solidFill>
                          <a:latin typeface="Montserrat SemiBold" panose="00000700000000000000" pitchFamily="2" charset="0"/>
                        </a:rPr>
                        <a:t>22</a:t>
                      </a:r>
                      <a:endParaRPr lang="es-SV" dirty="0">
                        <a:solidFill>
                          <a:srgbClr val="313944"/>
                        </a:solidFill>
                        <a:latin typeface="Montserrat SemiBold" panose="000007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SV" dirty="0" smtClean="0">
                          <a:solidFill>
                            <a:srgbClr val="313944"/>
                          </a:solidFill>
                          <a:latin typeface="Montserrat" panose="00000500000000000000" pitchFamily="2" charset="0"/>
                        </a:rPr>
                        <a:t>Unidad de Adquisiciones</a:t>
                      </a:r>
                      <a:r>
                        <a:rPr lang="es-SV" baseline="0" dirty="0" smtClean="0">
                          <a:solidFill>
                            <a:srgbClr val="313944"/>
                          </a:solidFill>
                          <a:latin typeface="Montserrat" panose="00000500000000000000" pitchFamily="2" charset="0"/>
                        </a:rPr>
                        <a:t> y Contrataciones Institucional</a:t>
                      </a:r>
                      <a:endParaRPr lang="es-SV" dirty="0">
                        <a:solidFill>
                          <a:srgbClr val="313944"/>
                        </a:solidFill>
                        <a:latin typeface="Montserrat" panose="000005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a:solidFill>
                            <a:srgbClr val="000000"/>
                          </a:solidFill>
                          <a:effectLst/>
                          <a:latin typeface="Montserrat" panose="020B0604020202020204" charset="0"/>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a:solidFill>
                            <a:srgbClr val="000000"/>
                          </a:solidFill>
                          <a:effectLst/>
                          <a:latin typeface="Montserrat" panose="020B0604020202020204" charset="0"/>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a:solidFill>
                            <a:srgbClr val="000000"/>
                          </a:solidFill>
                          <a:effectLst/>
                          <a:latin typeface="Montserrat" panose="020B0604020202020204" charset="0"/>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9763087"/>
                  </a:ext>
                </a:extLst>
              </a:tr>
              <a:tr h="492793">
                <a:tc>
                  <a:txBody>
                    <a:bodyPr/>
                    <a:lstStyle/>
                    <a:p>
                      <a:pPr algn="ctr"/>
                      <a:r>
                        <a:rPr lang="es-SV" dirty="0" smtClean="0">
                          <a:solidFill>
                            <a:srgbClr val="313944"/>
                          </a:solidFill>
                          <a:latin typeface="Montserrat SemiBold" panose="00000700000000000000" pitchFamily="2" charset="0"/>
                        </a:rPr>
                        <a:t>23</a:t>
                      </a:r>
                      <a:endParaRPr lang="es-SV" dirty="0">
                        <a:solidFill>
                          <a:srgbClr val="313944"/>
                        </a:solidFill>
                        <a:latin typeface="Montserrat SemiBold" panose="000007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SV" dirty="0" smtClean="0">
                          <a:solidFill>
                            <a:srgbClr val="313944"/>
                          </a:solidFill>
                          <a:latin typeface="Montserrat" panose="00000500000000000000" pitchFamily="2" charset="0"/>
                        </a:rPr>
                        <a:t>Unidad Financiera Institucional</a:t>
                      </a:r>
                      <a:endParaRPr lang="es-SV" dirty="0">
                        <a:solidFill>
                          <a:srgbClr val="313944"/>
                        </a:solidFill>
                        <a:latin typeface="Montserrat" panose="000005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a:solidFill>
                            <a:srgbClr val="000000"/>
                          </a:solidFill>
                          <a:effectLst/>
                          <a:latin typeface="Montserrat" panose="020B0604020202020204" charset="0"/>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a:solidFill>
                            <a:srgbClr val="000000"/>
                          </a:solidFill>
                          <a:effectLst/>
                          <a:latin typeface="Montserrat" panose="020B0604020202020204" charset="0"/>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a:solidFill>
                            <a:srgbClr val="000000"/>
                          </a:solidFill>
                          <a:effectLst/>
                          <a:latin typeface="Montserrat" panose="020B0604020202020204" charset="0"/>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509914"/>
                  </a:ext>
                </a:extLst>
              </a:tr>
              <a:tr h="492793">
                <a:tc>
                  <a:txBody>
                    <a:bodyPr/>
                    <a:lstStyle/>
                    <a:p>
                      <a:pPr algn="ctr"/>
                      <a:r>
                        <a:rPr lang="es-SV" dirty="0" smtClean="0">
                          <a:solidFill>
                            <a:srgbClr val="313944"/>
                          </a:solidFill>
                          <a:latin typeface="Montserrat SemiBold" panose="00000700000000000000" pitchFamily="2" charset="0"/>
                        </a:rPr>
                        <a:t>24</a:t>
                      </a:r>
                      <a:endParaRPr lang="es-SV" dirty="0">
                        <a:solidFill>
                          <a:srgbClr val="313944"/>
                        </a:solidFill>
                        <a:latin typeface="Montserrat SemiBold" panose="000007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SV" dirty="0" smtClean="0">
                          <a:solidFill>
                            <a:srgbClr val="313944"/>
                          </a:solidFill>
                          <a:latin typeface="Montserrat" panose="00000500000000000000" pitchFamily="2" charset="0"/>
                        </a:rPr>
                        <a:t>Dirección de Talento Humano</a:t>
                      </a:r>
                      <a:endParaRPr lang="es-SV" dirty="0">
                        <a:solidFill>
                          <a:srgbClr val="313944"/>
                        </a:solidFill>
                        <a:latin typeface="Montserrat" panose="000005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a:solidFill>
                            <a:srgbClr val="000000"/>
                          </a:solidFill>
                          <a:effectLst/>
                          <a:latin typeface="Montserrat" panose="020B0604020202020204" charset="0"/>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a:solidFill>
                            <a:srgbClr val="000000"/>
                          </a:solidFill>
                          <a:effectLst/>
                          <a:latin typeface="Montserrat" panose="020B0604020202020204" charset="0"/>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a:solidFill>
                            <a:srgbClr val="000000"/>
                          </a:solidFill>
                          <a:effectLst/>
                          <a:latin typeface="Montserrat" panose="020B060402020202020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1180820"/>
                  </a:ext>
                </a:extLst>
              </a:tr>
              <a:tr h="492793">
                <a:tc>
                  <a:txBody>
                    <a:bodyPr/>
                    <a:lstStyle/>
                    <a:p>
                      <a:pPr algn="ctr"/>
                      <a:r>
                        <a:rPr lang="es-SV" dirty="0" smtClean="0">
                          <a:solidFill>
                            <a:srgbClr val="313944"/>
                          </a:solidFill>
                          <a:latin typeface="Montserrat SemiBold" panose="00000700000000000000" pitchFamily="2" charset="0"/>
                        </a:rPr>
                        <a:t>25</a:t>
                      </a:r>
                      <a:endParaRPr lang="es-SV" dirty="0">
                        <a:solidFill>
                          <a:srgbClr val="313944"/>
                        </a:solidFill>
                        <a:latin typeface="Montserrat SemiBold" panose="000007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SV" dirty="0" smtClean="0">
                          <a:solidFill>
                            <a:srgbClr val="313944"/>
                          </a:solidFill>
                          <a:latin typeface="Montserrat" panose="00000500000000000000" pitchFamily="2" charset="0"/>
                        </a:rPr>
                        <a:t>Dirección de Tecnologías</a:t>
                      </a:r>
                      <a:r>
                        <a:rPr lang="es-SV" baseline="0" dirty="0" smtClean="0">
                          <a:solidFill>
                            <a:srgbClr val="313944"/>
                          </a:solidFill>
                          <a:latin typeface="Montserrat" panose="00000500000000000000" pitchFamily="2" charset="0"/>
                        </a:rPr>
                        <a:t> de la Información</a:t>
                      </a:r>
                      <a:endParaRPr lang="es-SV" dirty="0">
                        <a:solidFill>
                          <a:srgbClr val="313944"/>
                        </a:solidFill>
                        <a:latin typeface="Montserrat" panose="000005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a:solidFill>
                            <a:srgbClr val="000000"/>
                          </a:solidFill>
                          <a:effectLst/>
                          <a:latin typeface="Montserrat" panose="020B0604020202020204" charset="0"/>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a:solidFill>
                            <a:srgbClr val="000000"/>
                          </a:solidFill>
                          <a:effectLst/>
                          <a:latin typeface="Montserrat" panose="020B060402020202020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a:solidFill>
                            <a:srgbClr val="000000"/>
                          </a:solidFill>
                          <a:effectLst/>
                          <a:latin typeface="Montserrat" panose="020B0604020202020204" charset="0"/>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3196274"/>
                  </a:ext>
                </a:extLst>
              </a:tr>
              <a:tr h="492793">
                <a:tc>
                  <a:txBody>
                    <a:bodyPr/>
                    <a:lstStyle/>
                    <a:p>
                      <a:pPr algn="ctr"/>
                      <a:r>
                        <a:rPr lang="es-SV" dirty="0" smtClean="0">
                          <a:solidFill>
                            <a:srgbClr val="313944"/>
                          </a:solidFill>
                          <a:latin typeface="Montserrat SemiBold" panose="00000700000000000000" pitchFamily="2" charset="0"/>
                        </a:rPr>
                        <a:t>26</a:t>
                      </a:r>
                      <a:endParaRPr lang="es-SV" dirty="0">
                        <a:solidFill>
                          <a:srgbClr val="313944"/>
                        </a:solidFill>
                        <a:latin typeface="Montserrat SemiBold" panose="000007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SV" dirty="0" smtClean="0">
                          <a:solidFill>
                            <a:srgbClr val="313944"/>
                          </a:solidFill>
                          <a:latin typeface="Montserrat" panose="00000500000000000000" pitchFamily="2" charset="0"/>
                        </a:rPr>
                        <a:t>Dirección de Administración</a:t>
                      </a:r>
                      <a:endParaRPr lang="es-SV" dirty="0">
                        <a:solidFill>
                          <a:srgbClr val="313944"/>
                        </a:solidFill>
                        <a:latin typeface="Montserrat" panose="000005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a:solidFill>
                            <a:srgbClr val="000000"/>
                          </a:solidFill>
                          <a:effectLst/>
                          <a:latin typeface="Montserrat" panose="020B0604020202020204" charset="0"/>
                        </a:rPr>
                        <a:t>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a:solidFill>
                            <a:srgbClr val="000000"/>
                          </a:solidFill>
                          <a:effectLst/>
                          <a:latin typeface="Montserrat" panose="020B0604020202020204" charset="0"/>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800" b="0" i="0" u="none" strike="noStrike">
                          <a:solidFill>
                            <a:srgbClr val="000000"/>
                          </a:solidFill>
                          <a:effectLst/>
                          <a:latin typeface="Montserrat" panose="020B0604020202020204" charset="0"/>
                        </a:rPr>
                        <a:t>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2373496"/>
                  </a:ext>
                </a:extLst>
              </a:tr>
              <a:tr h="492793">
                <a:tc>
                  <a:txBody>
                    <a:bodyPr/>
                    <a:lstStyle/>
                    <a:p>
                      <a:pPr algn="ctr"/>
                      <a:endParaRPr lang="es-SV" dirty="0">
                        <a:solidFill>
                          <a:srgbClr val="313944"/>
                        </a:solidFill>
                        <a:latin typeface="Montserrat SemiBold" panose="000007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SV" dirty="0" smtClean="0">
                          <a:solidFill>
                            <a:schemeClr val="bg1"/>
                          </a:solidFill>
                          <a:latin typeface="Montserrat" panose="00000500000000000000" pitchFamily="2" charset="0"/>
                        </a:rPr>
                        <a:t>Total</a:t>
                      </a:r>
                      <a:endParaRPr lang="es-SV" dirty="0">
                        <a:solidFill>
                          <a:schemeClr val="bg1"/>
                        </a:solidFill>
                        <a:latin typeface="Montserrat" panose="000005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13944"/>
                    </a:solidFill>
                  </a:tcPr>
                </a:tc>
                <a:tc>
                  <a:txBody>
                    <a:bodyPr/>
                    <a:lstStyle/>
                    <a:p>
                      <a:pPr algn="ctr" fontAlgn="ctr"/>
                      <a:r>
                        <a:rPr lang="es-SV" sz="1800" b="0" i="0" u="none" strike="noStrike">
                          <a:solidFill>
                            <a:srgbClr val="FFFFFF"/>
                          </a:solidFill>
                          <a:effectLst/>
                          <a:latin typeface="Montserrat" panose="020B0604020202020204" charset="0"/>
                        </a:rPr>
                        <a:t>831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13944"/>
                    </a:solidFill>
                  </a:tcPr>
                </a:tc>
                <a:tc>
                  <a:txBody>
                    <a:bodyPr/>
                    <a:lstStyle/>
                    <a:p>
                      <a:pPr algn="ctr" fontAlgn="ctr"/>
                      <a:r>
                        <a:rPr lang="es-SV" sz="1800" b="0" i="0" u="none" strike="noStrike">
                          <a:solidFill>
                            <a:srgbClr val="FFFFFF"/>
                          </a:solidFill>
                          <a:effectLst/>
                          <a:latin typeface="Montserrat" panose="020B0604020202020204" charset="0"/>
                        </a:rPr>
                        <a:t>347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13944"/>
                    </a:solidFill>
                  </a:tcPr>
                </a:tc>
                <a:tc>
                  <a:txBody>
                    <a:bodyPr/>
                    <a:lstStyle/>
                    <a:p>
                      <a:pPr algn="ctr" fontAlgn="ctr"/>
                      <a:r>
                        <a:rPr lang="es-SV" sz="1800" b="0" i="0" u="none" strike="noStrike" dirty="0">
                          <a:solidFill>
                            <a:srgbClr val="FFFFFF"/>
                          </a:solidFill>
                          <a:effectLst/>
                          <a:latin typeface="Montserrat" panose="020B0604020202020204" charset="0"/>
                        </a:rPr>
                        <a:t>484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13944"/>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33325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3346695" y="-1641634"/>
            <a:ext cx="4941305" cy="11928634"/>
          </a:xfrm>
          <a:prstGeom prst="rect">
            <a:avLst/>
          </a:prstGeom>
          <a:solidFill>
            <a:srgbClr val="313944"/>
          </a:solidFill>
        </p:spPr>
      </p:sp>
      <p:sp>
        <p:nvSpPr>
          <p:cNvPr id="3" name="TextBox 3"/>
          <p:cNvSpPr txBox="1"/>
          <p:nvPr/>
        </p:nvSpPr>
        <p:spPr>
          <a:xfrm>
            <a:off x="485836" y="517862"/>
            <a:ext cx="12452298" cy="542651"/>
          </a:xfrm>
          <a:prstGeom prst="rect">
            <a:avLst/>
          </a:prstGeom>
        </p:spPr>
        <p:txBody>
          <a:bodyPr lIns="0" tIns="0" rIns="0" bIns="0" rtlCol="0" anchor="t">
            <a:spAutoFit/>
          </a:bodyPr>
          <a:lstStyle/>
          <a:p>
            <a:pPr algn="ctr">
              <a:lnSpc>
                <a:spcPts val="4297"/>
              </a:lnSpc>
            </a:pPr>
            <a:r>
              <a:rPr lang="en-US" sz="3642" spc="291" dirty="0">
                <a:solidFill>
                  <a:srgbClr val="313944"/>
                </a:solidFill>
                <a:latin typeface="RoxboroughCF"/>
              </a:rPr>
              <a:t>ATRIBUCIONES DE LA MINISTRA DE ECONOMÍA</a:t>
            </a:r>
          </a:p>
        </p:txBody>
      </p:sp>
      <p:sp>
        <p:nvSpPr>
          <p:cNvPr id="4" name="AutoShape 4"/>
          <p:cNvSpPr/>
          <p:nvPr/>
        </p:nvSpPr>
        <p:spPr>
          <a:xfrm>
            <a:off x="1028700" y="1060514"/>
            <a:ext cx="10207101" cy="0"/>
          </a:xfrm>
          <a:prstGeom prst="line">
            <a:avLst/>
          </a:prstGeom>
          <a:ln w="47625" cap="flat">
            <a:solidFill>
              <a:srgbClr val="313944"/>
            </a:solidFill>
            <a:prstDash val="solid"/>
            <a:headEnd type="none" w="sm" len="sm"/>
            <a:tailEnd type="none" w="sm" len="sm"/>
          </a:ln>
        </p:spPr>
      </p:sp>
      <p:grpSp>
        <p:nvGrpSpPr>
          <p:cNvPr id="5" name="Group 5"/>
          <p:cNvGrpSpPr/>
          <p:nvPr/>
        </p:nvGrpSpPr>
        <p:grpSpPr>
          <a:xfrm>
            <a:off x="171070" y="1278924"/>
            <a:ext cx="12890995" cy="8559368"/>
            <a:chOff x="0" y="0"/>
            <a:chExt cx="3395159" cy="2254319"/>
          </a:xfrm>
        </p:grpSpPr>
        <p:sp>
          <p:nvSpPr>
            <p:cNvPr id="6" name="Freeform 6"/>
            <p:cNvSpPr/>
            <p:nvPr/>
          </p:nvSpPr>
          <p:spPr>
            <a:xfrm>
              <a:off x="0" y="0"/>
              <a:ext cx="3395159" cy="2254319"/>
            </a:xfrm>
            <a:custGeom>
              <a:avLst/>
              <a:gdLst/>
              <a:ahLst/>
              <a:cxnLst/>
              <a:rect l="l" t="t" r="r" b="b"/>
              <a:pathLst>
                <a:path w="3395159" h="2254319">
                  <a:moveTo>
                    <a:pt x="4805" y="0"/>
                  </a:moveTo>
                  <a:lnTo>
                    <a:pt x="3390355" y="0"/>
                  </a:lnTo>
                  <a:cubicBezTo>
                    <a:pt x="3391629" y="0"/>
                    <a:pt x="3392851" y="506"/>
                    <a:pt x="3393752" y="1407"/>
                  </a:cubicBezTo>
                  <a:cubicBezTo>
                    <a:pt x="3394653" y="2308"/>
                    <a:pt x="3395159" y="3530"/>
                    <a:pt x="3395159" y="4805"/>
                  </a:cubicBezTo>
                  <a:lnTo>
                    <a:pt x="3395159" y="2249515"/>
                  </a:lnTo>
                  <a:cubicBezTo>
                    <a:pt x="3395159" y="2252168"/>
                    <a:pt x="3393008" y="2254319"/>
                    <a:pt x="3390355" y="2254319"/>
                  </a:cubicBezTo>
                  <a:lnTo>
                    <a:pt x="4805" y="2254319"/>
                  </a:lnTo>
                  <a:cubicBezTo>
                    <a:pt x="2151" y="2254319"/>
                    <a:pt x="0" y="2252168"/>
                    <a:pt x="0" y="2249515"/>
                  </a:cubicBezTo>
                  <a:lnTo>
                    <a:pt x="0" y="4805"/>
                  </a:lnTo>
                  <a:cubicBezTo>
                    <a:pt x="0" y="2151"/>
                    <a:pt x="2151" y="0"/>
                    <a:pt x="4805" y="0"/>
                  </a:cubicBezTo>
                  <a:close/>
                </a:path>
              </a:pathLst>
            </a:custGeom>
            <a:solidFill>
              <a:srgbClr val="FFFFFF"/>
            </a:solidFill>
            <a:ln>
              <a:solidFill>
                <a:srgbClr val="000000"/>
              </a:solidFill>
            </a:ln>
          </p:spPr>
        </p:sp>
        <p:sp>
          <p:nvSpPr>
            <p:cNvPr id="7" name="TextBox 7"/>
            <p:cNvSpPr txBox="1"/>
            <p:nvPr/>
          </p:nvSpPr>
          <p:spPr>
            <a:xfrm>
              <a:off x="0" y="-19050"/>
              <a:ext cx="812800" cy="831850"/>
            </a:xfrm>
            <a:prstGeom prst="rect">
              <a:avLst/>
            </a:prstGeom>
          </p:spPr>
          <p:txBody>
            <a:bodyPr lIns="50800" tIns="50800" rIns="50800" bIns="50800" rtlCol="0" anchor="ctr"/>
            <a:lstStyle/>
            <a:p>
              <a:pPr algn="ctr">
                <a:lnSpc>
                  <a:spcPts val="2600"/>
                </a:lnSpc>
              </a:pPr>
              <a:endParaRPr dirty="0"/>
            </a:p>
          </p:txBody>
        </p:sp>
      </p:grpSp>
      <p:sp>
        <p:nvSpPr>
          <p:cNvPr id="8" name="TextBox 8"/>
          <p:cNvSpPr txBox="1"/>
          <p:nvPr/>
        </p:nvSpPr>
        <p:spPr>
          <a:xfrm>
            <a:off x="171070" y="1324269"/>
            <a:ext cx="12700161" cy="8430577"/>
          </a:xfrm>
          <a:prstGeom prst="rect">
            <a:avLst/>
          </a:prstGeom>
        </p:spPr>
        <p:txBody>
          <a:bodyPr lIns="0" tIns="0" rIns="0" bIns="0" rtlCol="0" anchor="t">
            <a:spAutoFit/>
          </a:bodyPr>
          <a:lstStyle/>
          <a:p>
            <a:pPr marL="453390" lvl="1" indent="-226695" algn="just">
              <a:lnSpc>
                <a:spcPts val="3149"/>
              </a:lnSpc>
              <a:buFont typeface="Arial"/>
              <a:buChar char="•"/>
            </a:pPr>
            <a:r>
              <a:rPr lang="es-SV" sz="2099" spc="20" dirty="0" smtClean="0">
                <a:solidFill>
                  <a:srgbClr val="20212A"/>
                </a:solidFill>
                <a:latin typeface="Montserrat"/>
              </a:rPr>
              <a:t>Dirigir el desarrollo y cumplimiento de las funciones generales asignadas al Ministerio, y para el caso, ejercer jurisdicción en todas las unidades y dependencias orgánicas del mismo; así como en la Representación Permanente del MINEC ante la OMC y OMPI, ubicada en Ginebra, Suiza;</a:t>
            </a:r>
          </a:p>
          <a:p>
            <a:pPr marL="453390" lvl="1" indent="-226695" algn="just">
              <a:lnSpc>
                <a:spcPts val="3149"/>
              </a:lnSpc>
              <a:buFont typeface="Arial"/>
              <a:buChar char="•"/>
            </a:pPr>
            <a:r>
              <a:rPr lang="es-SV" sz="2099" spc="20" dirty="0" smtClean="0">
                <a:solidFill>
                  <a:srgbClr val="20212A"/>
                </a:solidFill>
                <a:latin typeface="Montserrat"/>
              </a:rPr>
              <a:t>Velar por el estricto cumplimiento de las leyes, la probidad administrativa y la correcta inversión de los fondos públicos en los negocios confiados a su cargo;</a:t>
            </a:r>
          </a:p>
          <a:p>
            <a:pPr marL="453390" lvl="1" indent="-226695" algn="just">
              <a:lnSpc>
                <a:spcPts val="3149"/>
              </a:lnSpc>
              <a:buFont typeface="Arial"/>
              <a:buChar char="•"/>
            </a:pPr>
            <a:r>
              <a:rPr lang="es-SV" sz="2099" spc="20" dirty="0" smtClean="0">
                <a:solidFill>
                  <a:srgbClr val="20212A"/>
                </a:solidFill>
                <a:latin typeface="Montserrat"/>
              </a:rPr>
              <a:t>Refrendar los decretos y acuerdos dictados por el Presidente de la República, relacionados con su Despacho y los que emita el Consejo de Ministros, así como dictar los acuerdos, resoluciones, circulares u otras disposiciones ministeriales de los asuntos de este Ramo;</a:t>
            </a:r>
          </a:p>
          <a:p>
            <a:pPr marL="453390" lvl="1" indent="-226695" algn="just">
              <a:lnSpc>
                <a:spcPts val="3149"/>
              </a:lnSpc>
              <a:buFont typeface="Arial"/>
              <a:buChar char="•"/>
            </a:pPr>
            <a:r>
              <a:rPr lang="es-SV" sz="2099" spc="20" dirty="0" smtClean="0">
                <a:solidFill>
                  <a:srgbClr val="20212A"/>
                </a:solidFill>
                <a:latin typeface="Montserrat"/>
              </a:rPr>
              <a:t>Dirigir el Sistema de Planificación Estratégico y Seguimiento del Plan Quinquenal y Anual del MINEC;</a:t>
            </a:r>
          </a:p>
          <a:p>
            <a:pPr marL="453390" lvl="1" indent="-226695" algn="just">
              <a:lnSpc>
                <a:spcPts val="3149"/>
              </a:lnSpc>
              <a:buFont typeface="Arial"/>
              <a:buChar char="•"/>
            </a:pPr>
            <a:r>
              <a:rPr lang="es-SV" sz="2099" spc="20" dirty="0" smtClean="0">
                <a:solidFill>
                  <a:srgbClr val="20212A"/>
                </a:solidFill>
                <a:latin typeface="Montserrat"/>
              </a:rPr>
              <a:t>Impulsar el Proceso de Calidad en la Gestión Pública tanto del Ministerio como de las Instituciones Adscritas que preside;</a:t>
            </a:r>
          </a:p>
          <a:p>
            <a:pPr marL="453390" lvl="1" indent="-226695" algn="just">
              <a:lnSpc>
                <a:spcPts val="3149"/>
              </a:lnSpc>
              <a:buFont typeface="Arial"/>
              <a:buChar char="•"/>
            </a:pPr>
            <a:r>
              <a:rPr lang="es-SV" sz="2099" spc="20" dirty="0" smtClean="0">
                <a:solidFill>
                  <a:srgbClr val="20212A"/>
                </a:solidFill>
                <a:latin typeface="Montserrat"/>
              </a:rPr>
              <a:t>Impulsar la inversión nacional y extranjera;</a:t>
            </a:r>
          </a:p>
          <a:p>
            <a:pPr marL="453390" lvl="1" indent="-226695" algn="just">
              <a:lnSpc>
                <a:spcPts val="3149"/>
              </a:lnSpc>
              <a:buFont typeface="Arial"/>
              <a:buChar char="•"/>
            </a:pPr>
            <a:r>
              <a:rPr lang="es-SV" sz="2099" spc="20" dirty="0" smtClean="0">
                <a:solidFill>
                  <a:srgbClr val="20212A"/>
                </a:solidFill>
                <a:latin typeface="Montserrat"/>
              </a:rPr>
              <a:t>Delegar las funciones de gestión administrativa de conformidad con la ley;</a:t>
            </a:r>
          </a:p>
          <a:p>
            <a:pPr marL="453390" lvl="1" indent="-226695" algn="just">
              <a:lnSpc>
                <a:spcPts val="3149"/>
              </a:lnSpc>
              <a:buFont typeface="Arial"/>
              <a:buChar char="•"/>
            </a:pPr>
            <a:r>
              <a:rPr lang="es-SV" sz="2099" spc="20" dirty="0" smtClean="0">
                <a:solidFill>
                  <a:srgbClr val="20212A"/>
                </a:solidFill>
                <a:latin typeface="Montserrat"/>
              </a:rPr>
              <a:t>Nombrar y remover a los funcionarios (as), empleados (as) de este Ramo, cuando le corresponda hacerlo conforme a la ley;</a:t>
            </a:r>
          </a:p>
          <a:p>
            <a:pPr marL="453390" lvl="1" indent="-226695" algn="just">
              <a:lnSpc>
                <a:spcPts val="3149"/>
              </a:lnSpc>
              <a:buFont typeface="Arial"/>
              <a:buChar char="•"/>
            </a:pPr>
            <a:r>
              <a:rPr lang="es-SV" sz="2099" spc="20" dirty="0" smtClean="0">
                <a:solidFill>
                  <a:srgbClr val="20212A"/>
                </a:solidFill>
                <a:latin typeface="Montserrat"/>
              </a:rPr>
              <a:t>Crear y suprimir unidades y dependencias administrativas del Ministerio; y,</a:t>
            </a:r>
          </a:p>
          <a:p>
            <a:pPr marL="453390" lvl="1" indent="-226695" algn="just">
              <a:lnSpc>
                <a:spcPts val="3149"/>
              </a:lnSpc>
              <a:buFont typeface="Arial"/>
              <a:buChar char="•"/>
            </a:pPr>
            <a:r>
              <a:rPr lang="es-SV" sz="2099" spc="20" dirty="0" smtClean="0">
                <a:solidFill>
                  <a:srgbClr val="20212A"/>
                </a:solidFill>
                <a:latin typeface="Montserrat"/>
              </a:rPr>
              <a:t>Resolver las solicitudes y los recursos que se presenten en contra de los actos administrativas, de conformidad a las leyes respectivas.</a:t>
            </a:r>
            <a:endParaRPr lang="es-SV" sz="2099" spc="20" dirty="0">
              <a:solidFill>
                <a:srgbClr val="20212A"/>
              </a:solidFill>
              <a:latin typeface="Montserrat"/>
            </a:endParaRPr>
          </a:p>
        </p:txBody>
      </p:sp>
      <p:pic>
        <p:nvPicPr>
          <p:cNvPr id="9" name="Picture 9"/>
          <p:cNvPicPr>
            <a:picLocks noChangeAspect="1"/>
          </p:cNvPicPr>
          <p:nvPr/>
        </p:nvPicPr>
        <p:blipFill>
          <a:blip r:embed="rId3"/>
          <a:srcRect l="58701" t="13517"/>
          <a:stretch>
            <a:fillRect/>
          </a:stretch>
        </p:blipFill>
        <p:spPr>
          <a:xfrm>
            <a:off x="13346695" y="1619250"/>
            <a:ext cx="5934653" cy="9667622"/>
          </a:xfrm>
          <a:prstGeom prst="rect">
            <a:avLst/>
          </a:prstGeom>
        </p:spPr>
      </p:pic>
      <p:pic>
        <p:nvPicPr>
          <p:cNvPr id="10" name="Picture 10"/>
          <p:cNvPicPr>
            <a:picLocks noChangeAspect="1"/>
          </p:cNvPicPr>
          <p:nvPr/>
        </p:nvPicPr>
        <p:blipFill>
          <a:blip r:embed="rId4"/>
          <a:srcRect/>
          <a:stretch>
            <a:fillRect/>
          </a:stretch>
        </p:blipFill>
        <p:spPr>
          <a:xfrm>
            <a:off x="14397376" y="146400"/>
            <a:ext cx="3436845" cy="16392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13943"/>
        </a:solidFill>
        <a:effectLst/>
      </p:bgPr>
    </p:bg>
    <p:spTree>
      <p:nvGrpSpPr>
        <p:cNvPr id="1" name=""/>
        <p:cNvGrpSpPr/>
        <p:nvPr/>
      </p:nvGrpSpPr>
      <p:grpSpPr>
        <a:xfrm>
          <a:off x="0" y="0"/>
          <a:ext cx="0" cy="0"/>
          <a:chOff x="0" y="0"/>
          <a:chExt cx="0" cy="0"/>
        </a:xfrm>
      </p:grpSpPr>
      <p:sp>
        <p:nvSpPr>
          <p:cNvPr id="2" name="AutoShape 2"/>
          <p:cNvSpPr/>
          <p:nvPr/>
        </p:nvSpPr>
        <p:spPr>
          <a:xfrm>
            <a:off x="1028700" y="1034215"/>
            <a:ext cx="10207101" cy="0"/>
          </a:xfrm>
          <a:prstGeom prst="line">
            <a:avLst/>
          </a:prstGeom>
          <a:ln w="47625" cap="flat">
            <a:solidFill>
              <a:srgbClr val="FFFFFF"/>
            </a:solidFill>
            <a:prstDash val="solid"/>
            <a:headEnd type="none" w="sm" len="sm"/>
            <a:tailEnd type="none" w="sm" len="sm"/>
          </a:ln>
        </p:spPr>
      </p:sp>
      <p:sp>
        <p:nvSpPr>
          <p:cNvPr id="4" name="Freeform 4"/>
          <p:cNvSpPr/>
          <p:nvPr/>
        </p:nvSpPr>
        <p:spPr>
          <a:xfrm>
            <a:off x="613630" y="1349677"/>
            <a:ext cx="11353649" cy="6925264"/>
          </a:xfrm>
          <a:custGeom>
            <a:avLst/>
            <a:gdLst/>
            <a:ahLst/>
            <a:cxnLst/>
            <a:rect l="l" t="t" r="r" b="b"/>
            <a:pathLst>
              <a:path w="2942597" h="1823938">
                <a:moveTo>
                  <a:pt x="5543" y="0"/>
                </a:moveTo>
                <a:lnTo>
                  <a:pt x="2937054" y="0"/>
                </a:lnTo>
                <a:cubicBezTo>
                  <a:pt x="2940115" y="0"/>
                  <a:pt x="2942597" y="2482"/>
                  <a:pt x="2942597" y="5543"/>
                </a:cubicBezTo>
                <a:lnTo>
                  <a:pt x="2942597" y="1818394"/>
                </a:lnTo>
                <a:cubicBezTo>
                  <a:pt x="2942597" y="1819865"/>
                  <a:pt x="2942013" y="1821275"/>
                  <a:pt x="2940974" y="1822314"/>
                </a:cubicBezTo>
                <a:cubicBezTo>
                  <a:pt x="2939934" y="1823354"/>
                  <a:pt x="2938524" y="1823938"/>
                  <a:pt x="2937054" y="1823938"/>
                </a:cubicBezTo>
                <a:lnTo>
                  <a:pt x="5543" y="1823938"/>
                </a:lnTo>
                <a:cubicBezTo>
                  <a:pt x="4073" y="1823938"/>
                  <a:pt x="2663" y="1823354"/>
                  <a:pt x="1624" y="1822314"/>
                </a:cubicBezTo>
                <a:cubicBezTo>
                  <a:pt x="584" y="1821275"/>
                  <a:pt x="0" y="1819865"/>
                  <a:pt x="0" y="1818394"/>
                </a:cubicBezTo>
                <a:lnTo>
                  <a:pt x="0" y="5543"/>
                </a:lnTo>
                <a:cubicBezTo>
                  <a:pt x="0" y="4073"/>
                  <a:pt x="584" y="2663"/>
                  <a:pt x="1624" y="1624"/>
                </a:cubicBezTo>
                <a:cubicBezTo>
                  <a:pt x="2663" y="584"/>
                  <a:pt x="4073" y="0"/>
                  <a:pt x="5543" y="0"/>
                </a:cubicBezTo>
                <a:close/>
              </a:path>
            </a:pathLst>
          </a:custGeom>
          <a:noFill/>
          <a:ln>
            <a:solidFill>
              <a:srgbClr val="FFFFFF"/>
            </a:solidFill>
          </a:ln>
        </p:spPr>
      </p:sp>
      <p:sp>
        <p:nvSpPr>
          <p:cNvPr id="6" name="TextBox 6"/>
          <p:cNvSpPr txBox="1"/>
          <p:nvPr/>
        </p:nvSpPr>
        <p:spPr>
          <a:xfrm>
            <a:off x="773263" y="1598030"/>
            <a:ext cx="10919970" cy="6212470"/>
          </a:xfrm>
          <a:prstGeom prst="rect">
            <a:avLst/>
          </a:prstGeom>
        </p:spPr>
        <p:txBody>
          <a:bodyPr wrap="square" lIns="0" tIns="0" rIns="0" bIns="0" rtlCol="0" anchor="t">
            <a:spAutoFit/>
          </a:bodyPr>
          <a:lstStyle/>
          <a:p>
            <a:pPr algn="just">
              <a:lnSpc>
                <a:spcPts val="2730"/>
              </a:lnSpc>
            </a:pPr>
            <a:r>
              <a:rPr lang="es-SV" sz="2100" spc="-63" dirty="0" smtClean="0">
                <a:solidFill>
                  <a:srgbClr val="FFFFFF"/>
                </a:solidFill>
                <a:latin typeface="Montserrat" panose="00000500000000000000" pitchFamily="2" charset="0"/>
              </a:rPr>
              <a:t>Dentro de los principales objetivos de MlNEC, se encuentran: </a:t>
            </a:r>
          </a:p>
          <a:p>
            <a:pPr algn="just">
              <a:lnSpc>
                <a:spcPts val="2730"/>
              </a:lnSpc>
            </a:pPr>
            <a:endParaRPr lang="es-SV" sz="2100" spc="-63" dirty="0" smtClean="0">
              <a:solidFill>
                <a:srgbClr val="FFFFFF"/>
              </a:solidFill>
              <a:latin typeface="Montserrat" panose="00000500000000000000" pitchFamily="2" charset="0"/>
            </a:endParaRPr>
          </a:p>
          <a:p>
            <a:pPr marL="453390" lvl="1" indent="-226695" algn="just">
              <a:lnSpc>
                <a:spcPts val="2730"/>
              </a:lnSpc>
              <a:buFont typeface="Arial"/>
              <a:buChar char="•"/>
            </a:pPr>
            <a:r>
              <a:rPr lang="es-SV" sz="2100" spc="-63" dirty="0" smtClean="0">
                <a:solidFill>
                  <a:srgbClr val="FFFFFF"/>
                </a:solidFill>
                <a:latin typeface="Montserrat" panose="00000500000000000000" pitchFamily="2" charset="0"/>
              </a:rPr>
              <a:t>Fomentar la diversificación y transformación de la matriz productiva, con bienes y servicios de mayor valor agregado que diversifique la oferta exportable y el empleo;</a:t>
            </a:r>
          </a:p>
          <a:p>
            <a:pPr marL="453390" lvl="1" indent="-226695" algn="just">
              <a:lnSpc>
                <a:spcPts val="2730"/>
              </a:lnSpc>
              <a:buFont typeface="Arial"/>
              <a:buChar char="•"/>
            </a:pPr>
            <a:r>
              <a:rPr lang="es-SV" sz="2100" spc="-63" dirty="0" smtClean="0">
                <a:solidFill>
                  <a:srgbClr val="FFFFFF"/>
                </a:solidFill>
                <a:latin typeface="Montserrat" panose="00000500000000000000" pitchFamily="2" charset="0"/>
              </a:rPr>
              <a:t>Articular las dinámicas de la economía territorial para el desarrollo competitivo de las MIPYMES;</a:t>
            </a:r>
          </a:p>
          <a:p>
            <a:pPr marL="453390" lvl="1" indent="-226695" algn="just">
              <a:lnSpc>
                <a:spcPts val="2730"/>
              </a:lnSpc>
              <a:buFont typeface="Arial"/>
              <a:buChar char="•"/>
            </a:pPr>
            <a:r>
              <a:rPr lang="es-SV" sz="2100" spc="-63" dirty="0" smtClean="0">
                <a:solidFill>
                  <a:srgbClr val="FFFFFF"/>
                </a:solidFill>
                <a:latin typeface="Montserrat" panose="00000500000000000000" pitchFamily="2" charset="0"/>
              </a:rPr>
              <a:t>Aumentar la inversión nacional y extranjera, promoviendo la facilitación del comercio, los trámites empresariales y la seguridad jurídica para potenciar las exportaciones;</a:t>
            </a:r>
          </a:p>
          <a:p>
            <a:pPr marL="453390" lvl="1" indent="-226695" algn="just">
              <a:lnSpc>
                <a:spcPts val="2730"/>
              </a:lnSpc>
              <a:buFont typeface="Arial"/>
              <a:buChar char="•"/>
            </a:pPr>
            <a:r>
              <a:rPr lang="es-SV" sz="2100" spc="-63" dirty="0" smtClean="0">
                <a:solidFill>
                  <a:srgbClr val="FFFFFF"/>
                </a:solidFill>
                <a:latin typeface="Montserrat" panose="00000500000000000000" pitchFamily="2" charset="0"/>
              </a:rPr>
              <a:t>Fortalecer las relaciones económicas con América Latina, El Caribe, Asia; avanzar hacia la integración económica centroamericana y aprovechar los acuerdos y tratados comerciales existentes para los productos y servicios salvadoreños;</a:t>
            </a:r>
          </a:p>
          <a:p>
            <a:pPr marL="453390" lvl="1" indent="-226695" algn="just">
              <a:lnSpc>
                <a:spcPts val="2730"/>
              </a:lnSpc>
              <a:buFont typeface="Arial"/>
              <a:buChar char="•"/>
            </a:pPr>
            <a:r>
              <a:rPr lang="es-SV" sz="2100" spc="-63" dirty="0" smtClean="0">
                <a:solidFill>
                  <a:srgbClr val="FFFFFF"/>
                </a:solidFill>
                <a:latin typeface="Montserrat" panose="00000500000000000000" pitchFamily="2" charset="0"/>
              </a:rPr>
              <a:t>Modernizar el marco legal e institucional del MINEC para mejorar la calidad de los bienes y servicios entregados a la ciudadanía;</a:t>
            </a:r>
          </a:p>
          <a:p>
            <a:pPr marL="453390" lvl="1" indent="-226695" algn="just">
              <a:lnSpc>
                <a:spcPts val="2730"/>
              </a:lnSpc>
              <a:buFont typeface="Arial"/>
              <a:buChar char="•"/>
            </a:pPr>
            <a:r>
              <a:rPr lang="es-SV" sz="2100" spc="-63" dirty="0" smtClean="0">
                <a:solidFill>
                  <a:srgbClr val="FFFFFF"/>
                </a:solidFill>
                <a:latin typeface="Montserrat" panose="00000500000000000000" pitchFamily="2" charset="0"/>
              </a:rPr>
              <a:t>Cumplir y hacer cumplir todas las disposiciones legales y reglamentarias que se relacionen con el desempeño de sus funciones; y,</a:t>
            </a:r>
          </a:p>
          <a:p>
            <a:pPr marL="453390" lvl="1" indent="-226695" algn="just">
              <a:lnSpc>
                <a:spcPts val="2730"/>
              </a:lnSpc>
              <a:buFont typeface="Arial"/>
              <a:buChar char="•"/>
            </a:pPr>
            <a:r>
              <a:rPr lang="es-SV" sz="2100" spc="-63" dirty="0" smtClean="0">
                <a:solidFill>
                  <a:srgbClr val="FFFFFF"/>
                </a:solidFill>
                <a:latin typeface="Montserrat" panose="00000500000000000000" pitchFamily="2" charset="0"/>
              </a:rPr>
              <a:t>Actuar como medio de comunicación del Órgano Ejecutivo en lo relacionado al Ramo de Economía.</a:t>
            </a:r>
            <a:endParaRPr lang="es-SV" sz="2100" spc="-63" dirty="0">
              <a:solidFill>
                <a:srgbClr val="FFFFFF"/>
              </a:solidFill>
              <a:latin typeface="Montserrat" panose="00000500000000000000" pitchFamily="2" charset="0"/>
            </a:endParaRPr>
          </a:p>
        </p:txBody>
      </p:sp>
      <p:sp>
        <p:nvSpPr>
          <p:cNvPr id="7" name="AutoShape 7"/>
          <p:cNvSpPr/>
          <p:nvPr/>
        </p:nvSpPr>
        <p:spPr>
          <a:xfrm>
            <a:off x="12891224" y="-1406925"/>
            <a:ext cx="5396776" cy="11928634"/>
          </a:xfrm>
          <a:prstGeom prst="rect">
            <a:avLst/>
          </a:prstGeom>
          <a:solidFill>
            <a:srgbClr val="F7F7F7"/>
          </a:solidFill>
        </p:spPr>
      </p:sp>
      <p:pic>
        <p:nvPicPr>
          <p:cNvPr id="8" name="Picture 8"/>
          <p:cNvPicPr>
            <a:picLocks noChangeAspect="1"/>
          </p:cNvPicPr>
          <p:nvPr/>
        </p:nvPicPr>
        <p:blipFill>
          <a:blip r:embed="rId2"/>
          <a:srcRect l="32387" t="24907" r="5319"/>
          <a:stretch>
            <a:fillRect/>
          </a:stretch>
        </p:blipFill>
        <p:spPr>
          <a:xfrm>
            <a:off x="12891224" y="2605222"/>
            <a:ext cx="9063641" cy="9833385"/>
          </a:xfrm>
          <a:prstGeom prst="rect">
            <a:avLst/>
          </a:prstGeom>
        </p:spPr>
      </p:pic>
      <p:pic>
        <p:nvPicPr>
          <p:cNvPr id="9" name="Picture 9"/>
          <p:cNvPicPr>
            <a:picLocks noChangeAspect="1"/>
          </p:cNvPicPr>
          <p:nvPr/>
        </p:nvPicPr>
        <p:blipFill>
          <a:blip r:embed="rId3"/>
          <a:srcRect/>
          <a:stretch>
            <a:fillRect/>
          </a:stretch>
        </p:blipFill>
        <p:spPr>
          <a:xfrm>
            <a:off x="13851102" y="375485"/>
            <a:ext cx="3571942" cy="1702254"/>
          </a:xfrm>
          <a:prstGeom prst="rect">
            <a:avLst/>
          </a:prstGeom>
        </p:spPr>
      </p:pic>
      <p:sp>
        <p:nvSpPr>
          <p:cNvPr id="10" name="TextBox 10"/>
          <p:cNvSpPr txBox="1"/>
          <p:nvPr/>
        </p:nvSpPr>
        <p:spPr>
          <a:xfrm>
            <a:off x="253374" y="434413"/>
            <a:ext cx="11439859" cy="542651"/>
          </a:xfrm>
          <a:prstGeom prst="rect">
            <a:avLst/>
          </a:prstGeom>
        </p:spPr>
        <p:txBody>
          <a:bodyPr lIns="0" tIns="0" rIns="0" bIns="0" rtlCol="0" anchor="t">
            <a:spAutoFit/>
          </a:bodyPr>
          <a:lstStyle/>
          <a:p>
            <a:pPr algn="ctr">
              <a:lnSpc>
                <a:spcPts val="4297"/>
              </a:lnSpc>
            </a:pPr>
            <a:r>
              <a:rPr lang="en-US" sz="3642" spc="291" dirty="0">
                <a:solidFill>
                  <a:srgbClr val="FFFFFF"/>
                </a:solidFill>
                <a:latin typeface="RoxboroughCF"/>
              </a:rPr>
              <a:t>DESPACHO MINISTERIAL</a:t>
            </a:r>
          </a:p>
        </p:txBody>
      </p:sp>
      <p:grpSp>
        <p:nvGrpSpPr>
          <p:cNvPr id="22" name="Grupo 21"/>
          <p:cNvGrpSpPr/>
          <p:nvPr/>
        </p:nvGrpSpPr>
        <p:grpSpPr>
          <a:xfrm>
            <a:off x="937539" y="7852464"/>
            <a:ext cx="7703631" cy="3158436"/>
            <a:chOff x="790973" y="8054900"/>
            <a:chExt cx="7703631" cy="3158436"/>
          </a:xfrm>
        </p:grpSpPr>
        <p:grpSp>
          <p:nvGrpSpPr>
            <p:cNvPr id="11" name="Group 11"/>
            <p:cNvGrpSpPr/>
            <p:nvPr/>
          </p:nvGrpSpPr>
          <p:grpSpPr>
            <a:xfrm>
              <a:off x="790973" y="8054900"/>
              <a:ext cx="6290680" cy="3158436"/>
              <a:chOff x="0" y="-19050"/>
              <a:chExt cx="1656804" cy="831850"/>
            </a:xfrm>
          </p:grpSpPr>
          <p:sp>
            <p:nvSpPr>
              <p:cNvPr id="12" name="Freeform 12"/>
              <p:cNvSpPr/>
              <p:nvPr/>
            </p:nvSpPr>
            <p:spPr>
              <a:xfrm>
                <a:off x="0" y="0"/>
                <a:ext cx="1656804" cy="166258"/>
              </a:xfrm>
              <a:custGeom>
                <a:avLst/>
                <a:gdLst/>
                <a:ahLst/>
                <a:cxnLst/>
                <a:rect l="l" t="t" r="r" b="b"/>
                <a:pathLst>
                  <a:path w="1656804" h="166258">
                    <a:moveTo>
                      <a:pt x="9846" y="0"/>
                    </a:moveTo>
                    <a:lnTo>
                      <a:pt x="1646959" y="0"/>
                    </a:lnTo>
                    <a:cubicBezTo>
                      <a:pt x="1649570" y="0"/>
                      <a:pt x="1652074" y="1037"/>
                      <a:pt x="1653921" y="2884"/>
                    </a:cubicBezTo>
                    <a:cubicBezTo>
                      <a:pt x="1655767" y="4730"/>
                      <a:pt x="1656804" y="7234"/>
                      <a:pt x="1656804" y="9846"/>
                    </a:cubicBezTo>
                    <a:lnTo>
                      <a:pt x="1656804" y="156413"/>
                    </a:lnTo>
                    <a:cubicBezTo>
                      <a:pt x="1656804" y="159024"/>
                      <a:pt x="1655767" y="161528"/>
                      <a:pt x="1653921" y="163375"/>
                    </a:cubicBezTo>
                    <a:cubicBezTo>
                      <a:pt x="1652074" y="165221"/>
                      <a:pt x="1649570" y="166258"/>
                      <a:pt x="1646959" y="166258"/>
                    </a:cubicBezTo>
                    <a:lnTo>
                      <a:pt x="9846" y="166258"/>
                    </a:lnTo>
                    <a:cubicBezTo>
                      <a:pt x="7234" y="166258"/>
                      <a:pt x="4730" y="165221"/>
                      <a:pt x="2884" y="163375"/>
                    </a:cubicBezTo>
                    <a:cubicBezTo>
                      <a:pt x="1037" y="161528"/>
                      <a:pt x="0" y="159024"/>
                      <a:pt x="0" y="156413"/>
                    </a:cubicBezTo>
                    <a:lnTo>
                      <a:pt x="0" y="9846"/>
                    </a:lnTo>
                    <a:cubicBezTo>
                      <a:pt x="0" y="7234"/>
                      <a:pt x="1037" y="4730"/>
                      <a:pt x="2884" y="2884"/>
                    </a:cubicBezTo>
                    <a:cubicBezTo>
                      <a:pt x="4730" y="1037"/>
                      <a:pt x="7234" y="0"/>
                      <a:pt x="9846" y="0"/>
                    </a:cubicBezTo>
                    <a:close/>
                  </a:path>
                </a:pathLst>
              </a:custGeom>
              <a:solidFill>
                <a:srgbClr val="FFFFFF"/>
              </a:solidFill>
            </p:spPr>
          </p:sp>
          <p:sp>
            <p:nvSpPr>
              <p:cNvPr id="13" name="TextBox 13"/>
              <p:cNvSpPr txBox="1"/>
              <p:nvPr/>
            </p:nvSpPr>
            <p:spPr>
              <a:xfrm>
                <a:off x="0" y="-19050"/>
                <a:ext cx="812800" cy="831850"/>
              </a:xfrm>
              <a:prstGeom prst="rect">
                <a:avLst/>
              </a:prstGeom>
            </p:spPr>
            <p:txBody>
              <a:bodyPr lIns="50800" tIns="50800" rIns="50800" bIns="50800" rtlCol="0" anchor="ctr"/>
              <a:lstStyle/>
              <a:p>
                <a:pPr algn="ctr">
                  <a:lnSpc>
                    <a:spcPts val="2600"/>
                  </a:lnSpc>
                </a:pPr>
                <a:endParaRPr dirty="0"/>
              </a:p>
            </p:txBody>
          </p:sp>
        </p:grpSp>
        <p:sp>
          <p:nvSpPr>
            <p:cNvPr id="14" name="TextBox 14"/>
            <p:cNvSpPr txBox="1"/>
            <p:nvPr/>
          </p:nvSpPr>
          <p:spPr>
            <a:xfrm>
              <a:off x="1028700" y="8225693"/>
              <a:ext cx="7465904" cy="377190"/>
            </a:xfrm>
            <a:prstGeom prst="rect">
              <a:avLst/>
            </a:prstGeom>
          </p:spPr>
          <p:txBody>
            <a:bodyPr lIns="0" tIns="0" rIns="0" bIns="0" rtlCol="0" anchor="t">
              <a:spAutoFit/>
            </a:bodyPr>
            <a:lstStyle/>
            <a:p>
              <a:pPr>
                <a:lnSpc>
                  <a:spcPts val="3150"/>
                </a:lnSpc>
              </a:pPr>
              <a:r>
                <a:rPr lang="en-US" sz="2100" spc="21" dirty="0">
                  <a:solidFill>
                    <a:srgbClr val="20212A"/>
                  </a:solidFill>
                  <a:latin typeface="Montserrat"/>
                </a:rPr>
                <a:t>MINISTRA: MARÍA LUISA HAYEM BREVÉ</a:t>
              </a:r>
            </a:p>
          </p:txBody>
        </p:sp>
      </p:grpSp>
      <p:sp>
        <p:nvSpPr>
          <p:cNvPr id="15" name="TextBox 15"/>
          <p:cNvSpPr txBox="1"/>
          <p:nvPr/>
        </p:nvSpPr>
        <p:spPr>
          <a:xfrm>
            <a:off x="9397147" y="9147078"/>
            <a:ext cx="2570134" cy="335280"/>
          </a:xfrm>
          <a:prstGeom prst="rect">
            <a:avLst/>
          </a:prstGeom>
        </p:spPr>
        <p:txBody>
          <a:bodyPr lIns="0" tIns="0" rIns="0" bIns="0" rtlCol="0" anchor="t">
            <a:spAutoFit/>
          </a:bodyPr>
          <a:lstStyle/>
          <a:p>
            <a:pPr marL="0" lvl="0" indent="0" algn="l">
              <a:lnSpc>
                <a:spcPts val="2730"/>
              </a:lnSpc>
              <a:spcBef>
                <a:spcPct val="0"/>
              </a:spcBef>
            </a:pPr>
            <a:r>
              <a:rPr lang="en-US" sz="2100" spc="-63" dirty="0">
                <a:solidFill>
                  <a:srgbClr val="FFFFFF"/>
                </a:solidFill>
                <a:latin typeface="Montserrat Semi-Bold"/>
              </a:rPr>
              <a:t>Femenino</a:t>
            </a:r>
          </a:p>
        </p:txBody>
      </p:sp>
      <p:sp>
        <p:nvSpPr>
          <p:cNvPr id="16" name="TextBox 16"/>
          <p:cNvSpPr txBox="1"/>
          <p:nvPr/>
        </p:nvSpPr>
        <p:spPr>
          <a:xfrm>
            <a:off x="11967280" y="8738967"/>
            <a:ext cx="400050" cy="320601"/>
          </a:xfrm>
          <a:prstGeom prst="rect">
            <a:avLst/>
          </a:prstGeom>
        </p:spPr>
        <p:txBody>
          <a:bodyPr lIns="0" tIns="0" rIns="0" bIns="0" rtlCol="0" anchor="t">
            <a:spAutoFit/>
          </a:bodyPr>
          <a:lstStyle/>
          <a:p>
            <a:pPr marL="0" lvl="0" indent="0">
              <a:lnSpc>
                <a:spcPts val="2520"/>
              </a:lnSpc>
              <a:spcBef>
                <a:spcPct val="0"/>
              </a:spcBef>
            </a:pPr>
            <a:r>
              <a:rPr lang="en-US" sz="2100" spc="-63" dirty="0" smtClean="0">
                <a:solidFill>
                  <a:srgbClr val="FFFFFF"/>
                </a:solidFill>
                <a:latin typeface="Montserrat"/>
              </a:rPr>
              <a:t>7 </a:t>
            </a:r>
            <a:endParaRPr lang="en-US" sz="2100" spc="-63" dirty="0">
              <a:solidFill>
                <a:srgbClr val="FFFFFF"/>
              </a:solidFill>
              <a:latin typeface="Montserrat"/>
            </a:endParaRPr>
          </a:p>
        </p:txBody>
      </p:sp>
      <p:sp>
        <p:nvSpPr>
          <p:cNvPr id="17" name="TextBox 17"/>
          <p:cNvSpPr txBox="1"/>
          <p:nvPr/>
        </p:nvSpPr>
        <p:spPr>
          <a:xfrm>
            <a:off x="9412197" y="8722140"/>
            <a:ext cx="2570134" cy="335280"/>
          </a:xfrm>
          <a:prstGeom prst="rect">
            <a:avLst/>
          </a:prstGeom>
        </p:spPr>
        <p:txBody>
          <a:bodyPr lIns="0" tIns="0" rIns="0" bIns="0" rtlCol="0" anchor="t">
            <a:spAutoFit/>
          </a:bodyPr>
          <a:lstStyle/>
          <a:p>
            <a:pPr marL="0" lvl="0" indent="0">
              <a:lnSpc>
                <a:spcPts val="2730"/>
              </a:lnSpc>
            </a:pPr>
            <a:r>
              <a:rPr lang="en-US" sz="2100" spc="-63" dirty="0">
                <a:solidFill>
                  <a:srgbClr val="FFFFFF"/>
                </a:solidFill>
                <a:latin typeface="Montserrat Semi-Bold"/>
              </a:rPr>
              <a:t>Masculino</a:t>
            </a:r>
          </a:p>
        </p:txBody>
      </p:sp>
      <p:sp>
        <p:nvSpPr>
          <p:cNvPr id="18" name="TextBox 18"/>
          <p:cNvSpPr txBox="1"/>
          <p:nvPr/>
        </p:nvSpPr>
        <p:spPr>
          <a:xfrm>
            <a:off x="11967280" y="9110442"/>
            <a:ext cx="428625" cy="320601"/>
          </a:xfrm>
          <a:prstGeom prst="rect">
            <a:avLst/>
          </a:prstGeom>
        </p:spPr>
        <p:txBody>
          <a:bodyPr wrap="square" lIns="0" tIns="0" rIns="0" bIns="0" rtlCol="0" anchor="t">
            <a:spAutoFit/>
          </a:bodyPr>
          <a:lstStyle/>
          <a:p>
            <a:pPr marL="0" lvl="0" indent="0">
              <a:lnSpc>
                <a:spcPts val="2520"/>
              </a:lnSpc>
              <a:spcBef>
                <a:spcPct val="0"/>
              </a:spcBef>
            </a:pPr>
            <a:r>
              <a:rPr lang="en-US" sz="2100" spc="-63" smtClean="0">
                <a:solidFill>
                  <a:srgbClr val="FFFFFF"/>
                </a:solidFill>
                <a:latin typeface="Montserrat"/>
              </a:rPr>
              <a:t>8 </a:t>
            </a:r>
            <a:endParaRPr lang="en-US" sz="2100" spc="-63" dirty="0">
              <a:solidFill>
                <a:srgbClr val="FFFFFF"/>
              </a:solidFill>
              <a:latin typeface="Montserrat"/>
            </a:endParaRPr>
          </a:p>
        </p:txBody>
      </p:sp>
      <p:sp>
        <p:nvSpPr>
          <p:cNvPr id="19" name="TextBox 19"/>
          <p:cNvSpPr txBox="1"/>
          <p:nvPr/>
        </p:nvSpPr>
        <p:spPr>
          <a:xfrm>
            <a:off x="253374" y="9870769"/>
            <a:ext cx="6591155" cy="246970"/>
          </a:xfrm>
          <a:prstGeom prst="rect">
            <a:avLst/>
          </a:prstGeom>
        </p:spPr>
        <p:txBody>
          <a:bodyPr lIns="0" tIns="0" rIns="0" bIns="0" rtlCol="0" anchor="t">
            <a:spAutoFit/>
          </a:bodyPr>
          <a:lstStyle/>
          <a:p>
            <a:pPr marL="0" lvl="0" indent="0" algn="just">
              <a:lnSpc>
                <a:spcPts val="2019"/>
              </a:lnSpc>
            </a:pPr>
            <a:r>
              <a:rPr lang="en-US" sz="1553" spc="-46" dirty="0" err="1">
                <a:solidFill>
                  <a:srgbClr val="FFFFFF"/>
                </a:solidFill>
                <a:latin typeface="Montserrat Bold"/>
              </a:rPr>
              <a:t>Período</a:t>
            </a:r>
            <a:r>
              <a:rPr lang="en-US" sz="1553" spc="-46" dirty="0">
                <a:solidFill>
                  <a:srgbClr val="FFFFFF"/>
                </a:solidFill>
                <a:latin typeface="Montserrat Bold"/>
              </a:rPr>
              <a:t> </a:t>
            </a:r>
            <a:r>
              <a:rPr lang="en-US" sz="1553" spc="-46" dirty="0" smtClean="0">
                <a:solidFill>
                  <a:srgbClr val="FFFFFF"/>
                </a:solidFill>
                <a:latin typeface="Montserrat Bold"/>
              </a:rPr>
              <a:t>MAYO - JULIO 2022</a:t>
            </a:r>
            <a:endParaRPr lang="en-US" sz="1553" spc="-46" dirty="0">
              <a:solidFill>
                <a:srgbClr val="FFFFFF"/>
              </a:solidFill>
              <a:latin typeface="Montserrat Bold"/>
            </a:endParaRPr>
          </a:p>
        </p:txBody>
      </p:sp>
      <p:sp>
        <p:nvSpPr>
          <p:cNvPr id="20" name="AutoShape 20"/>
          <p:cNvSpPr/>
          <p:nvPr/>
        </p:nvSpPr>
        <p:spPr>
          <a:xfrm>
            <a:off x="8626528" y="9513155"/>
            <a:ext cx="4004072" cy="0"/>
          </a:xfrm>
          <a:prstGeom prst="line">
            <a:avLst/>
          </a:prstGeom>
          <a:ln w="47625" cap="flat">
            <a:solidFill>
              <a:srgbClr val="FFFFFF"/>
            </a:solidFill>
            <a:prstDash val="solid"/>
            <a:headEnd type="none" w="sm" len="sm"/>
            <a:tailEnd type="none" w="sm" len="sm"/>
          </a:ln>
        </p:spPr>
      </p:sp>
      <p:sp>
        <p:nvSpPr>
          <p:cNvPr id="21" name="TextBox 21"/>
          <p:cNvSpPr txBox="1"/>
          <p:nvPr/>
        </p:nvSpPr>
        <p:spPr>
          <a:xfrm>
            <a:off x="9165064" y="9603592"/>
            <a:ext cx="4141473" cy="346249"/>
          </a:xfrm>
          <a:prstGeom prst="rect">
            <a:avLst/>
          </a:prstGeom>
        </p:spPr>
        <p:txBody>
          <a:bodyPr lIns="0" tIns="0" rIns="0" bIns="0" rtlCol="0" anchor="t">
            <a:spAutoFit/>
          </a:bodyPr>
          <a:lstStyle/>
          <a:p>
            <a:pPr marL="0" lvl="0" indent="0">
              <a:lnSpc>
                <a:spcPts val="2730"/>
              </a:lnSpc>
            </a:pPr>
            <a:r>
              <a:rPr lang="en-US" sz="2100" spc="-63" dirty="0">
                <a:solidFill>
                  <a:srgbClr val="FFFFFF"/>
                </a:solidFill>
                <a:latin typeface="Montserrat Semi-Bold"/>
              </a:rPr>
              <a:t>Total </a:t>
            </a:r>
            <a:r>
              <a:rPr lang="en-US" sz="2100" spc="-63" dirty="0" err="1">
                <a:solidFill>
                  <a:srgbClr val="FFFFFF"/>
                </a:solidFill>
                <a:latin typeface="Montserrat Semi-Bold"/>
              </a:rPr>
              <a:t>Empleados</a:t>
            </a:r>
            <a:r>
              <a:rPr lang="en-US" sz="2100" spc="-63" dirty="0">
                <a:solidFill>
                  <a:srgbClr val="FFFFFF"/>
                </a:solidFill>
                <a:latin typeface="Montserrat Semi-Bold"/>
              </a:rPr>
              <a:t>          </a:t>
            </a:r>
            <a:r>
              <a:rPr lang="en-US" sz="2100" spc="-63" dirty="0" smtClean="0">
                <a:solidFill>
                  <a:srgbClr val="FFFFFF"/>
                </a:solidFill>
                <a:latin typeface="Montserrat Semi-Bold"/>
              </a:rPr>
              <a:t>15</a:t>
            </a:r>
            <a:endParaRPr lang="en-US" sz="2100" spc="-63" dirty="0">
              <a:solidFill>
                <a:srgbClr val="FFFFFF"/>
              </a:solidFill>
              <a:latin typeface="Montserrat Semi-Bo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6961" y="1627517"/>
            <a:ext cx="10207101" cy="0"/>
          </a:xfrm>
          <a:prstGeom prst="line">
            <a:avLst/>
          </a:prstGeom>
          <a:ln w="47625" cap="flat">
            <a:solidFill>
              <a:srgbClr val="303744"/>
            </a:solidFill>
            <a:prstDash val="solid"/>
            <a:headEnd type="none" w="sm" len="sm"/>
            <a:tailEnd type="none" w="sm" len="sm"/>
          </a:ln>
        </p:spPr>
      </p:sp>
      <p:pic>
        <p:nvPicPr>
          <p:cNvPr id="3" name="Picture 3"/>
          <p:cNvPicPr>
            <a:picLocks noChangeAspect="1"/>
          </p:cNvPicPr>
          <p:nvPr/>
        </p:nvPicPr>
        <p:blipFill>
          <a:blip r:embed="rId3"/>
          <a:srcRect/>
          <a:stretch>
            <a:fillRect/>
          </a:stretch>
        </p:blipFill>
        <p:spPr>
          <a:xfrm>
            <a:off x="11666368" y="3736321"/>
            <a:ext cx="7175033" cy="7175033"/>
          </a:xfrm>
          <a:prstGeom prst="rect">
            <a:avLst/>
          </a:prstGeom>
        </p:spPr>
      </p:pic>
      <p:grpSp>
        <p:nvGrpSpPr>
          <p:cNvPr id="4" name="Group 4"/>
          <p:cNvGrpSpPr/>
          <p:nvPr/>
        </p:nvGrpSpPr>
        <p:grpSpPr>
          <a:xfrm>
            <a:off x="537505" y="2020744"/>
            <a:ext cx="11350148" cy="6151590"/>
            <a:chOff x="0" y="0"/>
            <a:chExt cx="2989339" cy="1620172"/>
          </a:xfrm>
        </p:grpSpPr>
        <p:sp>
          <p:nvSpPr>
            <p:cNvPr id="5" name="Freeform 5"/>
            <p:cNvSpPr/>
            <p:nvPr/>
          </p:nvSpPr>
          <p:spPr>
            <a:xfrm>
              <a:off x="0" y="0"/>
              <a:ext cx="2989339" cy="1620172"/>
            </a:xfrm>
            <a:custGeom>
              <a:avLst/>
              <a:gdLst/>
              <a:ahLst/>
              <a:cxnLst/>
              <a:rect l="l" t="t" r="r" b="b"/>
              <a:pathLst>
                <a:path w="2989339" h="1620172">
                  <a:moveTo>
                    <a:pt x="5457" y="0"/>
                  </a:moveTo>
                  <a:lnTo>
                    <a:pt x="2983883" y="0"/>
                  </a:lnTo>
                  <a:cubicBezTo>
                    <a:pt x="2986896" y="0"/>
                    <a:pt x="2989339" y="2443"/>
                    <a:pt x="2989339" y="5457"/>
                  </a:cubicBezTo>
                  <a:lnTo>
                    <a:pt x="2989339" y="1614715"/>
                  </a:lnTo>
                  <a:cubicBezTo>
                    <a:pt x="2989339" y="1617729"/>
                    <a:pt x="2986896" y="1620172"/>
                    <a:pt x="2983883" y="1620172"/>
                  </a:cubicBezTo>
                  <a:lnTo>
                    <a:pt x="5457" y="1620172"/>
                  </a:lnTo>
                  <a:cubicBezTo>
                    <a:pt x="2443" y="1620172"/>
                    <a:pt x="0" y="1617729"/>
                    <a:pt x="0" y="1614715"/>
                  </a:cubicBezTo>
                  <a:lnTo>
                    <a:pt x="0" y="5457"/>
                  </a:lnTo>
                  <a:cubicBezTo>
                    <a:pt x="0" y="2443"/>
                    <a:pt x="2443" y="0"/>
                    <a:pt x="5457" y="0"/>
                  </a:cubicBezTo>
                  <a:close/>
                </a:path>
              </a:pathLst>
            </a:custGeom>
            <a:solidFill>
              <a:srgbClr val="FFFFFF"/>
            </a:solidFill>
            <a:ln>
              <a:solidFill>
                <a:srgbClr val="000000"/>
              </a:solidFill>
            </a:ln>
          </p:spPr>
        </p:sp>
        <p:sp>
          <p:nvSpPr>
            <p:cNvPr id="6" name="TextBox 6"/>
            <p:cNvSpPr txBox="1"/>
            <p:nvPr/>
          </p:nvSpPr>
          <p:spPr>
            <a:xfrm>
              <a:off x="0" y="-19050"/>
              <a:ext cx="812800" cy="831850"/>
            </a:xfrm>
            <a:prstGeom prst="rect">
              <a:avLst/>
            </a:prstGeom>
          </p:spPr>
          <p:txBody>
            <a:bodyPr lIns="50800" tIns="50800" rIns="50800" bIns="50800" rtlCol="0" anchor="ctr"/>
            <a:lstStyle/>
            <a:p>
              <a:pPr algn="ctr">
                <a:lnSpc>
                  <a:spcPts val="2600"/>
                </a:lnSpc>
              </a:pPr>
              <a:endParaRPr dirty="0"/>
            </a:p>
          </p:txBody>
        </p:sp>
      </p:grpSp>
      <p:pic>
        <p:nvPicPr>
          <p:cNvPr id="7" name="Picture 7"/>
          <p:cNvPicPr>
            <a:picLocks noChangeAspect="1"/>
          </p:cNvPicPr>
          <p:nvPr/>
        </p:nvPicPr>
        <p:blipFill>
          <a:blip r:embed="rId4"/>
          <a:srcRect/>
          <a:stretch>
            <a:fillRect/>
          </a:stretch>
        </p:blipFill>
        <p:spPr>
          <a:xfrm>
            <a:off x="13391662" y="177573"/>
            <a:ext cx="3867638" cy="1843171"/>
          </a:xfrm>
          <a:prstGeom prst="rect">
            <a:avLst/>
          </a:prstGeom>
        </p:spPr>
      </p:pic>
      <p:sp>
        <p:nvSpPr>
          <p:cNvPr id="8" name="TextBox 8"/>
          <p:cNvSpPr txBox="1"/>
          <p:nvPr/>
        </p:nvSpPr>
        <p:spPr>
          <a:xfrm>
            <a:off x="594655" y="2314099"/>
            <a:ext cx="11071713" cy="5601652"/>
          </a:xfrm>
          <a:prstGeom prst="rect">
            <a:avLst/>
          </a:prstGeom>
        </p:spPr>
        <p:txBody>
          <a:bodyPr lIns="0" tIns="0" rIns="0" bIns="0" rtlCol="0" anchor="t">
            <a:spAutoFit/>
          </a:bodyPr>
          <a:lstStyle/>
          <a:p>
            <a:pPr marL="453390" lvl="1" indent="-226695" algn="just">
              <a:lnSpc>
                <a:spcPts val="3149"/>
              </a:lnSpc>
              <a:buFont typeface="Arial"/>
              <a:buChar char="•"/>
            </a:pPr>
            <a:r>
              <a:rPr lang="es-SV" sz="2099" spc="20" dirty="0" smtClean="0">
                <a:solidFill>
                  <a:srgbClr val="303744"/>
                </a:solidFill>
                <a:latin typeface="Montserrat"/>
              </a:rPr>
              <a:t>Colabora con el Ministro o Ministra en la coordinación de la ejecución de las políticas, programas, proyectos y actividades que desarrollan las dependencias y unidades administrativas del Ramo de Economía, todo ello enmarcado en la normativa legal vigente. Sus atribuciones se refieren a:</a:t>
            </a:r>
          </a:p>
          <a:p>
            <a:pPr marL="453390" lvl="1" indent="-226695" algn="just">
              <a:lnSpc>
                <a:spcPts val="3149"/>
              </a:lnSpc>
              <a:buFont typeface="Arial"/>
              <a:buChar char="•"/>
            </a:pPr>
            <a:r>
              <a:rPr lang="es-SV" sz="2099" spc="20" dirty="0" smtClean="0">
                <a:solidFill>
                  <a:srgbClr val="303744"/>
                </a:solidFill>
                <a:latin typeface="Montserrat"/>
              </a:rPr>
              <a:t>Participar con el Ministro o Ministra en la elaboración propuestas de políticas, programas, proyectos de ley, de tratados, convenios o acuerdos, reglamentos, informes, resoluciones, instructivos, circulares y demás instrumentos relacionados con su gestión;</a:t>
            </a:r>
          </a:p>
          <a:p>
            <a:pPr marL="453390" lvl="1" indent="-226695" algn="just">
              <a:lnSpc>
                <a:spcPts val="3149"/>
              </a:lnSpc>
              <a:buFont typeface="Arial"/>
              <a:buChar char="•"/>
            </a:pPr>
            <a:r>
              <a:rPr lang="es-SV" sz="2099" spc="20" dirty="0" smtClean="0">
                <a:solidFill>
                  <a:srgbClr val="303744"/>
                </a:solidFill>
                <a:latin typeface="Montserrat"/>
              </a:rPr>
              <a:t>Coordinar la ejecución de los programas y actividades de orden técnico, administrativo y de política que correspondan a las dependencias y demás unidades administrativas;</a:t>
            </a:r>
          </a:p>
          <a:p>
            <a:pPr marL="453390" lvl="1" indent="-226695" algn="just">
              <a:lnSpc>
                <a:spcPts val="3149"/>
              </a:lnSpc>
              <a:buFont typeface="Arial"/>
              <a:buChar char="•"/>
            </a:pPr>
            <a:r>
              <a:rPr lang="es-SV" sz="2099" spc="20" dirty="0" smtClean="0">
                <a:solidFill>
                  <a:srgbClr val="303744"/>
                </a:solidFill>
                <a:latin typeface="Montserrat"/>
              </a:rPr>
              <a:t>Integrar planes operativos de trabajo e informes de labores; y,</a:t>
            </a:r>
          </a:p>
          <a:p>
            <a:pPr marL="453390" lvl="1" indent="-226695" algn="just">
              <a:lnSpc>
                <a:spcPts val="3149"/>
              </a:lnSpc>
              <a:buFont typeface="Arial"/>
              <a:buChar char="•"/>
            </a:pPr>
            <a:r>
              <a:rPr lang="es-SV" sz="2099" spc="20" dirty="0" smtClean="0">
                <a:solidFill>
                  <a:srgbClr val="303744"/>
                </a:solidFill>
                <a:latin typeface="Montserrat"/>
              </a:rPr>
              <a:t>Las demás que le asignen las leyes y reglamentos, y las que les delegue el Ministro o Ministra.</a:t>
            </a:r>
            <a:endParaRPr lang="es-SV" sz="2099" spc="20" dirty="0">
              <a:solidFill>
                <a:srgbClr val="303744"/>
              </a:solidFill>
              <a:latin typeface="Montserrat"/>
            </a:endParaRPr>
          </a:p>
        </p:txBody>
      </p:sp>
      <p:sp>
        <p:nvSpPr>
          <p:cNvPr id="9" name="TextBox 9"/>
          <p:cNvSpPr txBox="1"/>
          <p:nvPr/>
        </p:nvSpPr>
        <p:spPr>
          <a:xfrm>
            <a:off x="410583" y="1002125"/>
            <a:ext cx="11439859" cy="600817"/>
          </a:xfrm>
          <a:prstGeom prst="rect">
            <a:avLst/>
          </a:prstGeom>
        </p:spPr>
        <p:txBody>
          <a:bodyPr lIns="0" tIns="0" rIns="0" bIns="0" rtlCol="0" anchor="t">
            <a:spAutoFit/>
          </a:bodyPr>
          <a:lstStyle/>
          <a:p>
            <a:pPr algn="ctr">
              <a:lnSpc>
                <a:spcPts val="4769"/>
              </a:lnSpc>
            </a:pPr>
            <a:r>
              <a:rPr lang="en-US" sz="4042" spc="323" dirty="0">
                <a:solidFill>
                  <a:srgbClr val="303744"/>
                </a:solidFill>
                <a:latin typeface="RoxboroughCF"/>
              </a:rPr>
              <a:t>ATRIBUCIONES DEL VICEMINISTRO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13943"/>
        </a:solidFill>
        <a:effectLst/>
      </p:bgPr>
    </p:bg>
    <p:spTree>
      <p:nvGrpSpPr>
        <p:cNvPr id="1" name=""/>
        <p:cNvGrpSpPr/>
        <p:nvPr/>
      </p:nvGrpSpPr>
      <p:grpSpPr>
        <a:xfrm>
          <a:off x="0" y="0"/>
          <a:ext cx="0" cy="0"/>
          <a:chOff x="0" y="0"/>
          <a:chExt cx="0" cy="0"/>
        </a:xfrm>
      </p:grpSpPr>
      <p:sp>
        <p:nvSpPr>
          <p:cNvPr id="2" name="AutoShape 2"/>
          <p:cNvSpPr/>
          <p:nvPr/>
        </p:nvSpPr>
        <p:spPr>
          <a:xfrm>
            <a:off x="1175801" y="2177753"/>
            <a:ext cx="10207101" cy="0"/>
          </a:xfrm>
          <a:prstGeom prst="line">
            <a:avLst/>
          </a:prstGeom>
          <a:ln w="47625" cap="flat">
            <a:solidFill>
              <a:srgbClr val="FFFFFF"/>
            </a:solidFill>
            <a:prstDash val="solid"/>
            <a:headEnd type="none" w="sm" len="sm"/>
            <a:tailEnd type="none" w="sm" len="sm"/>
          </a:ln>
        </p:spPr>
      </p:sp>
      <p:sp>
        <p:nvSpPr>
          <p:cNvPr id="4" name="Freeform 4"/>
          <p:cNvSpPr/>
          <p:nvPr/>
        </p:nvSpPr>
        <p:spPr>
          <a:xfrm>
            <a:off x="1156028" y="2699405"/>
            <a:ext cx="9632966" cy="2977495"/>
          </a:xfrm>
          <a:custGeom>
            <a:avLst/>
            <a:gdLst/>
            <a:ahLst/>
            <a:cxnLst/>
            <a:rect l="l" t="t" r="r" b="b"/>
            <a:pathLst>
              <a:path w="2537078" h="741245">
                <a:moveTo>
                  <a:pt x="6430" y="0"/>
                </a:moveTo>
                <a:lnTo>
                  <a:pt x="2530648" y="0"/>
                </a:lnTo>
                <a:cubicBezTo>
                  <a:pt x="2534199" y="0"/>
                  <a:pt x="2537078" y="2879"/>
                  <a:pt x="2537078" y="6430"/>
                </a:cubicBezTo>
                <a:lnTo>
                  <a:pt x="2537078" y="734816"/>
                </a:lnTo>
                <a:cubicBezTo>
                  <a:pt x="2537078" y="738367"/>
                  <a:pt x="2534199" y="741245"/>
                  <a:pt x="2530648" y="741245"/>
                </a:cubicBezTo>
                <a:lnTo>
                  <a:pt x="6430" y="741245"/>
                </a:lnTo>
                <a:cubicBezTo>
                  <a:pt x="2879" y="741245"/>
                  <a:pt x="0" y="738367"/>
                  <a:pt x="0" y="734816"/>
                </a:cubicBezTo>
                <a:lnTo>
                  <a:pt x="0" y="6430"/>
                </a:lnTo>
                <a:cubicBezTo>
                  <a:pt x="0" y="2879"/>
                  <a:pt x="2879" y="0"/>
                  <a:pt x="6430" y="0"/>
                </a:cubicBezTo>
                <a:close/>
              </a:path>
            </a:pathLst>
          </a:custGeom>
          <a:noFill/>
          <a:ln>
            <a:solidFill>
              <a:srgbClr val="FFFFFF"/>
            </a:solidFill>
          </a:ln>
        </p:spPr>
      </p:sp>
      <p:sp>
        <p:nvSpPr>
          <p:cNvPr id="6" name="AutoShape 6"/>
          <p:cNvSpPr/>
          <p:nvPr/>
        </p:nvSpPr>
        <p:spPr>
          <a:xfrm>
            <a:off x="11840335" y="-1406925"/>
            <a:ext cx="6447665" cy="11928634"/>
          </a:xfrm>
          <a:prstGeom prst="rect">
            <a:avLst/>
          </a:prstGeom>
          <a:solidFill>
            <a:srgbClr val="F7F7F7"/>
          </a:solidFill>
        </p:spPr>
      </p:sp>
      <p:pic>
        <p:nvPicPr>
          <p:cNvPr id="7" name="Picture 7"/>
          <p:cNvPicPr>
            <a:picLocks noChangeAspect="1"/>
          </p:cNvPicPr>
          <p:nvPr/>
        </p:nvPicPr>
        <p:blipFill>
          <a:blip r:embed="rId2"/>
          <a:srcRect/>
          <a:stretch>
            <a:fillRect/>
          </a:stretch>
        </p:blipFill>
        <p:spPr>
          <a:xfrm>
            <a:off x="13851102" y="375485"/>
            <a:ext cx="3571942" cy="1702254"/>
          </a:xfrm>
          <a:prstGeom prst="rect">
            <a:avLst/>
          </a:prstGeom>
        </p:spPr>
      </p:pic>
      <p:sp>
        <p:nvSpPr>
          <p:cNvPr id="11" name="AutoShape 11"/>
          <p:cNvSpPr/>
          <p:nvPr/>
        </p:nvSpPr>
        <p:spPr>
          <a:xfrm>
            <a:off x="292256" y="8974988"/>
            <a:ext cx="4004072" cy="0"/>
          </a:xfrm>
          <a:prstGeom prst="line">
            <a:avLst/>
          </a:prstGeom>
          <a:ln w="47625" cap="flat">
            <a:solidFill>
              <a:srgbClr val="FFFFFF"/>
            </a:solidFill>
            <a:prstDash val="solid"/>
            <a:headEnd type="none" w="sm" len="sm"/>
            <a:tailEnd type="none" w="sm" len="sm"/>
          </a:ln>
        </p:spPr>
      </p:sp>
      <p:pic>
        <p:nvPicPr>
          <p:cNvPr id="12"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382903" y="2735848"/>
            <a:ext cx="7785861" cy="7785861"/>
          </a:xfrm>
          <a:prstGeom prst="rect">
            <a:avLst/>
          </a:prstGeom>
        </p:spPr>
      </p:pic>
      <p:grpSp>
        <p:nvGrpSpPr>
          <p:cNvPr id="13" name="Group 13"/>
          <p:cNvGrpSpPr/>
          <p:nvPr/>
        </p:nvGrpSpPr>
        <p:grpSpPr>
          <a:xfrm rot="-641694">
            <a:off x="13320399" y="3584962"/>
            <a:ext cx="812570" cy="834174"/>
            <a:chOff x="0" y="0"/>
            <a:chExt cx="214010" cy="219700"/>
          </a:xfrm>
        </p:grpSpPr>
        <p:sp>
          <p:nvSpPr>
            <p:cNvPr id="14" name="Freeform 14"/>
            <p:cNvSpPr/>
            <p:nvPr/>
          </p:nvSpPr>
          <p:spPr>
            <a:xfrm>
              <a:off x="0" y="0"/>
              <a:ext cx="214010" cy="219700"/>
            </a:xfrm>
            <a:custGeom>
              <a:avLst/>
              <a:gdLst/>
              <a:ahLst/>
              <a:cxnLst/>
              <a:rect l="l" t="t" r="r" b="b"/>
              <a:pathLst>
                <a:path w="214010" h="219700">
                  <a:moveTo>
                    <a:pt x="76222" y="0"/>
                  </a:moveTo>
                  <a:lnTo>
                    <a:pt x="137789" y="0"/>
                  </a:lnTo>
                  <a:cubicBezTo>
                    <a:pt x="179885" y="0"/>
                    <a:pt x="214010" y="34126"/>
                    <a:pt x="214010" y="76222"/>
                  </a:cubicBezTo>
                  <a:lnTo>
                    <a:pt x="214010" y="143479"/>
                  </a:lnTo>
                  <a:cubicBezTo>
                    <a:pt x="214010" y="185575"/>
                    <a:pt x="179885" y="219700"/>
                    <a:pt x="137789" y="219700"/>
                  </a:cubicBezTo>
                  <a:lnTo>
                    <a:pt x="76222" y="219700"/>
                  </a:lnTo>
                  <a:cubicBezTo>
                    <a:pt x="34126" y="219700"/>
                    <a:pt x="0" y="185575"/>
                    <a:pt x="0" y="143479"/>
                  </a:cubicBezTo>
                  <a:lnTo>
                    <a:pt x="0" y="76222"/>
                  </a:lnTo>
                  <a:cubicBezTo>
                    <a:pt x="0" y="34126"/>
                    <a:pt x="34126" y="0"/>
                    <a:pt x="76222" y="0"/>
                  </a:cubicBezTo>
                  <a:close/>
                </a:path>
              </a:pathLst>
            </a:custGeom>
            <a:solidFill>
              <a:srgbClr val="4D5A67"/>
            </a:solidFill>
          </p:spPr>
        </p:sp>
        <p:sp>
          <p:nvSpPr>
            <p:cNvPr id="15" name="TextBox 15"/>
            <p:cNvSpPr txBox="1"/>
            <p:nvPr/>
          </p:nvSpPr>
          <p:spPr>
            <a:xfrm>
              <a:off x="0" y="-19050"/>
              <a:ext cx="812800" cy="831850"/>
            </a:xfrm>
            <a:prstGeom prst="rect">
              <a:avLst/>
            </a:prstGeom>
          </p:spPr>
          <p:txBody>
            <a:bodyPr lIns="50800" tIns="50800" rIns="50800" bIns="50800" rtlCol="0" anchor="ctr"/>
            <a:lstStyle/>
            <a:p>
              <a:pPr algn="ctr">
                <a:lnSpc>
                  <a:spcPts val="2600"/>
                </a:lnSpc>
              </a:pPr>
              <a:endParaRPr dirty="0"/>
            </a:p>
          </p:txBody>
        </p:sp>
      </p:grpSp>
      <p:pic>
        <p:nvPicPr>
          <p:cNvPr id="16" name="Picture 16"/>
          <p:cNvPicPr>
            <a:picLocks noChangeAspect="1"/>
          </p:cNvPicPr>
          <p:nvPr/>
        </p:nvPicPr>
        <p:blipFill>
          <a:blip r:embed="rId5"/>
          <a:srcRect/>
          <a:stretch>
            <a:fillRect/>
          </a:stretch>
        </p:blipFill>
        <p:spPr>
          <a:xfrm rot="-1012278">
            <a:off x="13337754" y="3760088"/>
            <a:ext cx="709604" cy="709604"/>
          </a:xfrm>
          <a:prstGeom prst="rect">
            <a:avLst/>
          </a:prstGeom>
        </p:spPr>
      </p:pic>
      <p:sp>
        <p:nvSpPr>
          <p:cNvPr id="17" name="TextBox 17"/>
          <p:cNvSpPr txBox="1"/>
          <p:nvPr/>
        </p:nvSpPr>
        <p:spPr>
          <a:xfrm>
            <a:off x="1440786" y="3009900"/>
            <a:ext cx="9061353" cy="2057486"/>
          </a:xfrm>
          <a:prstGeom prst="rect">
            <a:avLst/>
          </a:prstGeom>
        </p:spPr>
        <p:txBody>
          <a:bodyPr wrap="square" lIns="0" tIns="0" rIns="0" bIns="0" rtlCol="0" anchor="t">
            <a:spAutoFit/>
          </a:bodyPr>
          <a:lstStyle/>
          <a:p>
            <a:pPr algn="just">
              <a:lnSpc>
                <a:spcPts val="2730"/>
              </a:lnSpc>
            </a:pPr>
            <a:r>
              <a:rPr lang="es-SV" sz="2100" spc="-63" dirty="0" smtClean="0">
                <a:solidFill>
                  <a:srgbClr val="FFFFFF"/>
                </a:solidFill>
                <a:latin typeface="Montserrat" panose="00000500000000000000" pitchFamily="2" charset="0"/>
              </a:rPr>
              <a:t>Para el mejor cumplimiento de sus objetivos, funciones y atribuciones, cuenta con el apoyo de las Direcciones y unidades asesoras, técnicas y operativas siguientes: Inteligencia Competitiva, Política Comercial, Administración de Tratados Comerciales, la Representación Permanente del MINEC ante la Organización Mundial del Comercio OMC y la Organización Mundial de la Propiedad Intelectual OMPI.</a:t>
            </a:r>
          </a:p>
        </p:txBody>
      </p:sp>
      <p:sp>
        <p:nvSpPr>
          <p:cNvPr id="18" name="TextBox 18"/>
          <p:cNvSpPr txBox="1"/>
          <p:nvPr/>
        </p:nvSpPr>
        <p:spPr>
          <a:xfrm>
            <a:off x="400476" y="1577952"/>
            <a:ext cx="11439859" cy="542651"/>
          </a:xfrm>
          <a:prstGeom prst="rect">
            <a:avLst/>
          </a:prstGeom>
        </p:spPr>
        <p:txBody>
          <a:bodyPr lIns="0" tIns="0" rIns="0" bIns="0" rtlCol="0" anchor="t">
            <a:spAutoFit/>
          </a:bodyPr>
          <a:lstStyle/>
          <a:p>
            <a:pPr algn="ctr">
              <a:lnSpc>
                <a:spcPts val="4297"/>
              </a:lnSpc>
            </a:pPr>
            <a:r>
              <a:rPr lang="en-US" sz="3642" spc="291" dirty="0">
                <a:solidFill>
                  <a:srgbClr val="FFFFFF"/>
                </a:solidFill>
                <a:latin typeface="RoxboroughCF"/>
              </a:rPr>
              <a:t>VICEMINISTRO DE ECONOMÍA</a:t>
            </a:r>
          </a:p>
        </p:txBody>
      </p:sp>
      <p:grpSp>
        <p:nvGrpSpPr>
          <p:cNvPr id="26" name="Grupo 25"/>
          <p:cNvGrpSpPr/>
          <p:nvPr/>
        </p:nvGrpSpPr>
        <p:grpSpPr>
          <a:xfrm>
            <a:off x="2002743" y="5369964"/>
            <a:ext cx="7835555" cy="611736"/>
            <a:chOff x="2002743" y="5143500"/>
            <a:chExt cx="7835555" cy="611736"/>
          </a:xfrm>
        </p:grpSpPr>
        <p:grpSp>
          <p:nvGrpSpPr>
            <p:cNvPr id="8" name="Group 8"/>
            <p:cNvGrpSpPr/>
            <p:nvPr/>
          </p:nvGrpSpPr>
          <p:grpSpPr>
            <a:xfrm>
              <a:off x="2002743" y="5143500"/>
              <a:ext cx="7835555" cy="611736"/>
              <a:chOff x="0" y="0"/>
              <a:chExt cx="2063685" cy="161116"/>
            </a:xfrm>
          </p:grpSpPr>
          <p:sp>
            <p:nvSpPr>
              <p:cNvPr id="9" name="Freeform 9"/>
              <p:cNvSpPr/>
              <p:nvPr/>
            </p:nvSpPr>
            <p:spPr>
              <a:xfrm>
                <a:off x="0" y="0"/>
                <a:ext cx="2063685" cy="161116"/>
              </a:xfrm>
              <a:custGeom>
                <a:avLst/>
                <a:gdLst/>
                <a:ahLst/>
                <a:cxnLst/>
                <a:rect l="l" t="t" r="r" b="b"/>
                <a:pathLst>
                  <a:path w="2063685" h="161116">
                    <a:moveTo>
                      <a:pt x="7904" y="0"/>
                    </a:moveTo>
                    <a:lnTo>
                      <a:pt x="2055781" y="0"/>
                    </a:lnTo>
                    <a:cubicBezTo>
                      <a:pt x="2060146" y="0"/>
                      <a:pt x="2063685" y="3539"/>
                      <a:pt x="2063685" y="7904"/>
                    </a:cubicBezTo>
                    <a:lnTo>
                      <a:pt x="2063685" y="153211"/>
                    </a:lnTo>
                    <a:cubicBezTo>
                      <a:pt x="2063685" y="157577"/>
                      <a:pt x="2060146" y="161116"/>
                      <a:pt x="2055781" y="161116"/>
                    </a:cubicBezTo>
                    <a:lnTo>
                      <a:pt x="7904" y="161116"/>
                    </a:lnTo>
                    <a:cubicBezTo>
                      <a:pt x="3539" y="161116"/>
                      <a:pt x="0" y="157577"/>
                      <a:pt x="0" y="153211"/>
                    </a:cubicBezTo>
                    <a:lnTo>
                      <a:pt x="0" y="7904"/>
                    </a:lnTo>
                    <a:cubicBezTo>
                      <a:pt x="0" y="3539"/>
                      <a:pt x="3539" y="0"/>
                      <a:pt x="7904" y="0"/>
                    </a:cubicBezTo>
                    <a:close/>
                  </a:path>
                </a:pathLst>
              </a:custGeom>
              <a:solidFill>
                <a:srgbClr val="FFFFFF"/>
              </a:solidFill>
            </p:spPr>
          </p:sp>
          <p:sp>
            <p:nvSpPr>
              <p:cNvPr id="10" name="TextBox 10"/>
              <p:cNvSpPr txBox="1"/>
              <p:nvPr/>
            </p:nvSpPr>
            <p:spPr>
              <a:xfrm>
                <a:off x="0" y="-19050"/>
                <a:ext cx="812800" cy="831850"/>
              </a:xfrm>
              <a:prstGeom prst="rect">
                <a:avLst/>
              </a:prstGeom>
            </p:spPr>
            <p:txBody>
              <a:bodyPr lIns="50800" tIns="50800" rIns="50800" bIns="50800" rtlCol="0" anchor="ctr"/>
              <a:lstStyle/>
              <a:p>
                <a:pPr algn="ctr">
                  <a:lnSpc>
                    <a:spcPts val="2600"/>
                  </a:lnSpc>
                </a:pPr>
                <a:endParaRPr dirty="0"/>
              </a:p>
            </p:txBody>
          </p:sp>
        </p:grpSp>
        <p:sp>
          <p:nvSpPr>
            <p:cNvPr id="19" name="TextBox 19"/>
            <p:cNvSpPr txBox="1"/>
            <p:nvPr/>
          </p:nvSpPr>
          <p:spPr>
            <a:xfrm>
              <a:off x="2130071" y="5232198"/>
              <a:ext cx="7465904" cy="377190"/>
            </a:xfrm>
            <a:prstGeom prst="rect">
              <a:avLst/>
            </a:prstGeom>
          </p:spPr>
          <p:txBody>
            <a:bodyPr lIns="0" tIns="0" rIns="0" bIns="0" rtlCol="0" anchor="t">
              <a:spAutoFit/>
            </a:bodyPr>
            <a:lstStyle/>
            <a:p>
              <a:pPr>
                <a:lnSpc>
                  <a:spcPts val="3150"/>
                </a:lnSpc>
              </a:pPr>
              <a:r>
                <a:rPr lang="en-US" sz="2100" spc="21" dirty="0" smtClean="0">
                  <a:solidFill>
                    <a:srgbClr val="20212A"/>
                  </a:solidFill>
                  <a:latin typeface="Montserrat"/>
                </a:rPr>
                <a:t>VICEMINISTRO/A: </a:t>
              </a:r>
              <a:endParaRPr lang="en-US" sz="2100" spc="21" dirty="0">
                <a:solidFill>
                  <a:srgbClr val="20212A"/>
                </a:solidFill>
                <a:latin typeface="Montserrat"/>
              </a:endParaRPr>
            </a:p>
          </p:txBody>
        </p:sp>
      </p:grpSp>
      <p:sp>
        <p:nvSpPr>
          <p:cNvPr id="20" name="TextBox 20"/>
          <p:cNvSpPr txBox="1"/>
          <p:nvPr/>
        </p:nvSpPr>
        <p:spPr>
          <a:xfrm>
            <a:off x="1062875" y="8608911"/>
            <a:ext cx="2570134" cy="346249"/>
          </a:xfrm>
          <a:prstGeom prst="rect">
            <a:avLst/>
          </a:prstGeom>
        </p:spPr>
        <p:txBody>
          <a:bodyPr lIns="0" tIns="0" rIns="0" bIns="0" rtlCol="0" anchor="t">
            <a:spAutoFit/>
          </a:bodyPr>
          <a:lstStyle/>
          <a:p>
            <a:pPr marL="0" lvl="0" indent="0" algn="l">
              <a:lnSpc>
                <a:spcPts val="2730"/>
              </a:lnSpc>
              <a:spcBef>
                <a:spcPct val="0"/>
              </a:spcBef>
            </a:pPr>
            <a:r>
              <a:rPr lang="en-US" sz="2100" spc="-63" dirty="0">
                <a:solidFill>
                  <a:srgbClr val="FFFFFF"/>
                </a:solidFill>
                <a:latin typeface="Montserrat Semi-Bold"/>
              </a:rPr>
              <a:t>Femenino</a:t>
            </a:r>
          </a:p>
        </p:txBody>
      </p:sp>
      <p:sp>
        <p:nvSpPr>
          <p:cNvPr id="21" name="TextBox 21"/>
          <p:cNvSpPr txBox="1"/>
          <p:nvPr/>
        </p:nvSpPr>
        <p:spPr>
          <a:xfrm>
            <a:off x="3633009" y="8200801"/>
            <a:ext cx="400050" cy="320601"/>
          </a:xfrm>
          <a:prstGeom prst="rect">
            <a:avLst/>
          </a:prstGeom>
        </p:spPr>
        <p:txBody>
          <a:bodyPr lIns="0" tIns="0" rIns="0" bIns="0" rtlCol="0" anchor="t">
            <a:spAutoFit/>
          </a:bodyPr>
          <a:lstStyle/>
          <a:p>
            <a:pPr marL="0" lvl="0" indent="0">
              <a:lnSpc>
                <a:spcPts val="2520"/>
              </a:lnSpc>
              <a:spcBef>
                <a:spcPct val="0"/>
              </a:spcBef>
            </a:pPr>
            <a:r>
              <a:rPr lang="en-US" sz="2100" spc="-63" dirty="0" smtClean="0">
                <a:solidFill>
                  <a:srgbClr val="FFFFFF"/>
                </a:solidFill>
                <a:latin typeface="Montserrat"/>
              </a:rPr>
              <a:t>0 </a:t>
            </a:r>
            <a:endParaRPr lang="en-US" sz="2100" spc="-63" dirty="0">
              <a:solidFill>
                <a:srgbClr val="FFFFFF"/>
              </a:solidFill>
              <a:latin typeface="Montserrat"/>
            </a:endParaRPr>
          </a:p>
        </p:txBody>
      </p:sp>
      <p:sp>
        <p:nvSpPr>
          <p:cNvPr id="22" name="TextBox 22"/>
          <p:cNvSpPr txBox="1"/>
          <p:nvPr/>
        </p:nvSpPr>
        <p:spPr>
          <a:xfrm>
            <a:off x="1077925" y="8183973"/>
            <a:ext cx="2570134" cy="335280"/>
          </a:xfrm>
          <a:prstGeom prst="rect">
            <a:avLst/>
          </a:prstGeom>
        </p:spPr>
        <p:txBody>
          <a:bodyPr lIns="0" tIns="0" rIns="0" bIns="0" rtlCol="0" anchor="t">
            <a:spAutoFit/>
          </a:bodyPr>
          <a:lstStyle/>
          <a:p>
            <a:pPr marL="0" lvl="0" indent="0">
              <a:lnSpc>
                <a:spcPts val="2730"/>
              </a:lnSpc>
            </a:pPr>
            <a:r>
              <a:rPr lang="es-SV" sz="2100" spc="-63" dirty="0" smtClean="0">
                <a:solidFill>
                  <a:srgbClr val="FFFFFF"/>
                </a:solidFill>
                <a:latin typeface="Montserrat Semi-Bold"/>
              </a:rPr>
              <a:t>Masculino</a:t>
            </a:r>
            <a:endParaRPr lang="es-SV" sz="2100" spc="-63" dirty="0">
              <a:solidFill>
                <a:srgbClr val="FFFFFF"/>
              </a:solidFill>
              <a:latin typeface="Montserrat Semi-Bold"/>
            </a:endParaRPr>
          </a:p>
        </p:txBody>
      </p:sp>
      <p:sp>
        <p:nvSpPr>
          <p:cNvPr id="23" name="TextBox 23"/>
          <p:cNvSpPr txBox="1"/>
          <p:nvPr/>
        </p:nvSpPr>
        <p:spPr>
          <a:xfrm>
            <a:off x="3633009" y="8572276"/>
            <a:ext cx="428625" cy="314325"/>
          </a:xfrm>
          <a:prstGeom prst="rect">
            <a:avLst/>
          </a:prstGeom>
        </p:spPr>
        <p:txBody>
          <a:bodyPr lIns="0" tIns="0" rIns="0" bIns="0" rtlCol="0" anchor="t">
            <a:spAutoFit/>
          </a:bodyPr>
          <a:lstStyle/>
          <a:p>
            <a:pPr marL="0" lvl="0" indent="0">
              <a:lnSpc>
                <a:spcPts val="2520"/>
              </a:lnSpc>
              <a:spcBef>
                <a:spcPct val="0"/>
              </a:spcBef>
            </a:pPr>
            <a:r>
              <a:rPr lang="en-US" sz="2100" spc="-63" dirty="0">
                <a:solidFill>
                  <a:srgbClr val="FFFFFF"/>
                </a:solidFill>
                <a:latin typeface="Montserrat"/>
              </a:rPr>
              <a:t>2 </a:t>
            </a:r>
          </a:p>
        </p:txBody>
      </p:sp>
      <p:sp>
        <p:nvSpPr>
          <p:cNvPr id="24" name="TextBox 24"/>
          <p:cNvSpPr txBox="1"/>
          <p:nvPr/>
        </p:nvSpPr>
        <p:spPr>
          <a:xfrm>
            <a:off x="8889748" y="9838856"/>
            <a:ext cx="6591155" cy="246970"/>
          </a:xfrm>
          <a:prstGeom prst="rect">
            <a:avLst/>
          </a:prstGeom>
        </p:spPr>
        <p:txBody>
          <a:bodyPr lIns="0" tIns="0" rIns="0" bIns="0" rtlCol="0" anchor="t">
            <a:spAutoFit/>
          </a:bodyPr>
          <a:lstStyle/>
          <a:p>
            <a:pPr marL="0" lvl="0" indent="0" algn="just">
              <a:lnSpc>
                <a:spcPts val="2019"/>
              </a:lnSpc>
            </a:pPr>
            <a:r>
              <a:rPr lang="en-US" sz="1553" spc="-46" dirty="0" err="1">
                <a:solidFill>
                  <a:srgbClr val="FFFFFF"/>
                </a:solidFill>
                <a:latin typeface="Montserrat Bold"/>
              </a:rPr>
              <a:t>Período</a:t>
            </a:r>
            <a:r>
              <a:rPr lang="en-US" sz="1553" spc="-46" dirty="0">
                <a:solidFill>
                  <a:srgbClr val="FFFFFF"/>
                </a:solidFill>
                <a:latin typeface="Montserrat Bold"/>
              </a:rPr>
              <a:t> </a:t>
            </a:r>
            <a:r>
              <a:rPr lang="en-US" sz="1553" spc="-46" dirty="0" smtClean="0">
                <a:solidFill>
                  <a:srgbClr val="FFFFFF"/>
                </a:solidFill>
                <a:latin typeface="Montserrat Bold"/>
              </a:rPr>
              <a:t>MAYO - JULIO 2022</a:t>
            </a:r>
            <a:endParaRPr lang="en-US" sz="1553" spc="-46" dirty="0">
              <a:solidFill>
                <a:srgbClr val="FFFFFF"/>
              </a:solidFill>
              <a:latin typeface="Montserrat Bold"/>
            </a:endParaRPr>
          </a:p>
        </p:txBody>
      </p:sp>
      <p:sp>
        <p:nvSpPr>
          <p:cNvPr id="25" name="TextBox 25"/>
          <p:cNvSpPr txBox="1"/>
          <p:nvPr/>
        </p:nvSpPr>
        <p:spPr>
          <a:xfrm>
            <a:off x="830792" y="9065426"/>
            <a:ext cx="4141473" cy="346249"/>
          </a:xfrm>
          <a:prstGeom prst="rect">
            <a:avLst/>
          </a:prstGeom>
        </p:spPr>
        <p:txBody>
          <a:bodyPr lIns="0" tIns="0" rIns="0" bIns="0" rtlCol="0" anchor="t">
            <a:spAutoFit/>
          </a:bodyPr>
          <a:lstStyle/>
          <a:p>
            <a:pPr marL="0" lvl="0" indent="0">
              <a:lnSpc>
                <a:spcPts val="2730"/>
              </a:lnSpc>
            </a:pPr>
            <a:r>
              <a:rPr lang="en-US" sz="2100" spc="-63" dirty="0">
                <a:solidFill>
                  <a:srgbClr val="FFFFFF"/>
                </a:solidFill>
                <a:latin typeface="Montserrat Semi-Bold"/>
              </a:rPr>
              <a:t>Total </a:t>
            </a:r>
            <a:r>
              <a:rPr lang="en-US" sz="2100" spc="-63" dirty="0" err="1">
                <a:solidFill>
                  <a:srgbClr val="FFFFFF"/>
                </a:solidFill>
                <a:latin typeface="Montserrat Semi-Bold"/>
              </a:rPr>
              <a:t>Empleados</a:t>
            </a:r>
            <a:r>
              <a:rPr lang="en-US" sz="2100" spc="-63" dirty="0">
                <a:solidFill>
                  <a:srgbClr val="FFFFFF"/>
                </a:solidFill>
                <a:latin typeface="Montserrat Semi-Bold"/>
              </a:rPr>
              <a:t>         </a:t>
            </a:r>
            <a:r>
              <a:rPr lang="en-US" sz="2100" spc="-63" dirty="0" smtClean="0">
                <a:solidFill>
                  <a:srgbClr val="FFFFFF"/>
                </a:solidFill>
                <a:latin typeface="Montserrat Semi-Bold"/>
              </a:rPr>
              <a:t>2</a:t>
            </a:r>
            <a:endParaRPr lang="en-US" sz="2100" spc="-63" dirty="0">
              <a:solidFill>
                <a:srgbClr val="FFFFFF"/>
              </a:solidFill>
              <a:latin typeface="Montserrat Semi-Bo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TotalTime>
  <Words>3581</Words>
  <Application>Microsoft Office PowerPoint</Application>
  <PresentationFormat>Personalizado</PresentationFormat>
  <Paragraphs>493</Paragraphs>
  <Slides>35</Slides>
  <Notes>16</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35</vt:i4>
      </vt:variant>
    </vt:vector>
  </HeadingPairs>
  <TitlesOfParts>
    <vt:vector size="46" baseType="lpstr">
      <vt:lpstr>Open Sans</vt:lpstr>
      <vt:lpstr>Montserrat SemiBold</vt:lpstr>
      <vt:lpstr>Montserrat Medium</vt:lpstr>
      <vt:lpstr>RoxboroughCF Bold</vt:lpstr>
      <vt:lpstr>Montserrat Bold</vt:lpstr>
      <vt:lpstr>Montserrat Semi-Bold</vt:lpstr>
      <vt:lpstr>Calibri</vt:lpstr>
      <vt:lpstr>Arial</vt:lpstr>
      <vt:lpstr>RoxboroughCF</vt:lpstr>
      <vt:lpstr>Montserrat</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Organigrama MINEC</dc:title>
  <dc:creator>Frida Umaña</dc:creator>
  <cp:lastModifiedBy>Luis Alberto Orellana Abarca</cp:lastModifiedBy>
  <cp:revision>41</cp:revision>
  <dcterms:created xsi:type="dcterms:W3CDTF">2006-08-16T00:00:00Z</dcterms:created>
  <dcterms:modified xsi:type="dcterms:W3CDTF">2022-07-14T17:16:55Z</dcterms:modified>
  <dc:identifier>DAFE_2QvJO4</dc:identifier>
</cp:coreProperties>
</file>