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7" r:id="rId1"/>
  </p:sldMasterIdLst>
  <p:notesMasterIdLst>
    <p:notesMasterId r:id="rId39"/>
  </p:notesMasterIdLst>
  <p:sldIdLst>
    <p:sldId id="256" r:id="rId2"/>
    <p:sldId id="257" r:id="rId3"/>
    <p:sldId id="259" r:id="rId4"/>
    <p:sldId id="261" r:id="rId5"/>
    <p:sldId id="285" r:id="rId6"/>
    <p:sldId id="263" r:id="rId7"/>
    <p:sldId id="286" r:id="rId8"/>
    <p:sldId id="264" r:id="rId9"/>
    <p:sldId id="265" r:id="rId10"/>
    <p:sldId id="262" r:id="rId11"/>
    <p:sldId id="267" r:id="rId12"/>
    <p:sldId id="315" r:id="rId13"/>
    <p:sldId id="287" r:id="rId14"/>
    <p:sldId id="288" r:id="rId15"/>
    <p:sldId id="289" r:id="rId16"/>
    <p:sldId id="290" r:id="rId17"/>
    <p:sldId id="291" r:id="rId18"/>
    <p:sldId id="292" r:id="rId19"/>
    <p:sldId id="295" r:id="rId20"/>
    <p:sldId id="294" r:id="rId21"/>
    <p:sldId id="293" r:id="rId22"/>
    <p:sldId id="298" r:id="rId23"/>
    <p:sldId id="297" r:id="rId24"/>
    <p:sldId id="296" r:id="rId25"/>
    <p:sldId id="299" r:id="rId26"/>
    <p:sldId id="300" r:id="rId27"/>
    <p:sldId id="302" r:id="rId28"/>
    <p:sldId id="301" r:id="rId29"/>
    <p:sldId id="303" r:id="rId30"/>
    <p:sldId id="304" r:id="rId31"/>
    <p:sldId id="305" r:id="rId32"/>
    <p:sldId id="306" r:id="rId33"/>
    <p:sldId id="307" r:id="rId34"/>
    <p:sldId id="308" r:id="rId35"/>
    <p:sldId id="311" r:id="rId36"/>
    <p:sldId id="310" r:id="rId37"/>
    <p:sldId id="313" r:id="rId38"/>
  </p:sldIdLst>
  <p:sldSz cx="9144000" cy="5143500" type="screen16x9"/>
  <p:notesSz cx="7010400" cy="9296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22820923-A090-47E7-B13E-437F914144BA}">
  <a:tblStyle styleId="{22820923-A090-47E7-B13E-437F914144BA}"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BC89EF96-8CEA-46FF-86C4-4CE0E7609802}" styleName="Estilo claro 3 - Acento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0" d="100"/>
          <a:sy n="100" d="100"/>
        </p:scale>
        <p:origin x="-294" y="-65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01040" y="4415790"/>
            <a:ext cx="5608320" cy="4183380"/>
          </a:xfrm>
          <a:prstGeom prst="rect">
            <a:avLst/>
          </a:prstGeom>
          <a:noFill/>
          <a:ln>
            <a:noFill/>
          </a:ln>
        </p:spPr>
        <p:txBody>
          <a:bodyPr spcFirstLastPara="1" wrap="square" lIns="93162" tIns="93162" rIns="93162" bIns="93162"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extLst>
      <p:ext uri="{BB962C8B-B14F-4D97-AF65-F5344CB8AC3E}">
        <p14:creationId xmlns:p14="http://schemas.microsoft.com/office/powerpoint/2010/main" val="3898255306"/>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35f391192_00: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 name="Google Shape;124;g35f391192_00: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p:cNvGrpSpPr/>
        <p:nvPr/>
      </p:nvGrpSpPr>
      <p:grpSpPr>
        <a:xfrm>
          <a:off x="0" y="0"/>
          <a:ext cx="0" cy="0"/>
          <a:chOff x="0" y="0"/>
          <a:chExt cx="0" cy="0"/>
        </a:xfrm>
      </p:grpSpPr>
      <p:sp>
        <p:nvSpPr>
          <p:cNvPr id="222" name="Google Shape;222;g35f391192_073: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3" name="Google Shape;223;g35f391192_073: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g3606f1c2d_30: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9" name="Google Shape;129;g3606f1c2d_30: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g35f391192_04: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5" name="Google Shape;145;g35f391192_04: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g35ed75ccf_01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2" name="Google Shape;172;g35ed75ccf_01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p: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5" name="Google Shape;165;p: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g35f391192_017: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2" name="Google Shape;192;g35f391192_017: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g35f391192_017: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2" name="Google Shape;192;g35f391192_017: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Google Shape;199;g35f391192_04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0" name="Google Shape;200;g35f391192_04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Google Shape;208;g35f391192_057: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9" name="Google Shape;209;g35f391192_057: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g35ed75ccf_01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2" name="Google Shape;172;g35ed75ccf_01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bg>
      <p:bgPr>
        <a:gradFill>
          <a:gsLst>
            <a:gs pos="0">
              <a:srgbClr val="4F5876"/>
            </a:gs>
            <a:gs pos="100000">
              <a:srgbClr val="1D1F25"/>
            </a:gs>
          </a:gsLst>
          <a:path path="circle">
            <a:fillToRect l="50000" t="50000" r="50000" b="50000"/>
          </a:path>
          <a:tileRect/>
        </a:gradFill>
        <a:effectLst/>
      </p:bgPr>
    </p:bg>
    <p:spTree>
      <p:nvGrpSpPr>
        <p:cNvPr id="1" name="Shape 9"/>
        <p:cNvGrpSpPr/>
        <p:nvPr/>
      </p:nvGrpSpPr>
      <p:grpSpPr>
        <a:xfrm>
          <a:off x="0" y="0"/>
          <a:ext cx="0" cy="0"/>
          <a:chOff x="0" y="0"/>
          <a:chExt cx="0" cy="0"/>
        </a:xfrm>
      </p:grpSpPr>
      <p:grpSp>
        <p:nvGrpSpPr>
          <p:cNvPr id="10" name="Google Shape;10;p2"/>
          <p:cNvGrpSpPr/>
          <p:nvPr/>
        </p:nvGrpSpPr>
        <p:grpSpPr>
          <a:xfrm rot="10800000">
            <a:off x="6904227" y="249339"/>
            <a:ext cx="2034302" cy="2271600"/>
            <a:chOff x="208025" y="2621275"/>
            <a:chExt cx="2034302" cy="2271600"/>
          </a:xfrm>
        </p:grpSpPr>
        <p:sp>
          <p:nvSpPr>
            <p:cNvPr id="11" name="Google Shape;11;p2"/>
            <p:cNvSpPr/>
            <p:nvPr/>
          </p:nvSpPr>
          <p:spPr>
            <a:xfrm rot="-5400000" flipH="1">
              <a:off x="89375" y="2739925"/>
              <a:ext cx="2271600" cy="2034300"/>
            </a:xfrm>
            <a:prstGeom prst="parallelogram">
              <a:avLst>
                <a:gd name="adj" fmla="val 22770"/>
              </a:avLst>
            </a:prstGeom>
            <a:gradFill>
              <a:gsLst>
                <a:gs pos="0">
                  <a:schemeClr val="accent2"/>
                </a:gs>
                <a:gs pos="100000">
                  <a:schemeClr val="accent3"/>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 name="Google Shape;12;p2"/>
            <p:cNvSpPr/>
            <p:nvPr/>
          </p:nvSpPr>
          <p:spPr>
            <a:xfrm rot="10800000">
              <a:off x="617527" y="4047646"/>
              <a:ext cx="1624800" cy="380700"/>
            </a:xfrm>
            <a:prstGeom prst="rtTriangle">
              <a:avLst/>
            </a:prstGeom>
            <a:gradFill>
              <a:gsLst>
                <a:gs pos="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13" name="Google Shape;13;p2"/>
          <p:cNvGrpSpPr/>
          <p:nvPr/>
        </p:nvGrpSpPr>
        <p:grpSpPr>
          <a:xfrm>
            <a:off x="208025" y="2621275"/>
            <a:ext cx="2034302" cy="2271600"/>
            <a:chOff x="208025" y="2621275"/>
            <a:chExt cx="2034302" cy="2271600"/>
          </a:xfrm>
        </p:grpSpPr>
        <p:sp>
          <p:nvSpPr>
            <p:cNvPr id="14" name="Google Shape;14;p2"/>
            <p:cNvSpPr/>
            <p:nvPr/>
          </p:nvSpPr>
          <p:spPr>
            <a:xfrm rot="-5400000" flipH="1">
              <a:off x="89375" y="2739925"/>
              <a:ext cx="2271600" cy="2034300"/>
            </a:xfrm>
            <a:prstGeom prst="parallelogram">
              <a:avLst>
                <a:gd name="adj" fmla="val 22770"/>
              </a:avLst>
            </a:prstGeom>
            <a:gradFill>
              <a:gsLst>
                <a:gs pos="0">
                  <a:schemeClr val="accent1"/>
                </a:gs>
                <a:gs pos="29000">
                  <a:schemeClr val="accent2"/>
                </a:gs>
                <a:gs pos="100000">
                  <a:schemeClr val="accent3"/>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 name="Google Shape;15;p2"/>
            <p:cNvSpPr/>
            <p:nvPr/>
          </p:nvSpPr>
          <p:spPr>
            <a:xfrm rot="10800000">
              <a:off x="617527" y="4047646"/>
              <a:ext cx="1624800" cy="380700"/>
            </a:xfrm>
            <a:prstGeom prst="rtTriangle">
              <a:avLst/>
            </a:prstGeom>
            <a:gradFill>
              <a:gsLst>
                <a:gs pos="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16" name="Google Shape;16;p2"/>
          <p:cNvSpPr/>
          <p:nvPr/>
        </p:nvSpPr>
        <p:spPr>
          <a:xfrm rot="10800000" flipH="1">
            <a:off x="624300" y="1092075"/>
            <a:ext cx="7895400" cy="2959200"/>
          </a:xfrm>
          <a:prstGeom prst="rect">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7" name="Google Shape;17;p2"/>
          <p:cNvSpPr txBox="1">
            <a:spLocks noGrp="1"/>
          </p:cNvSpPr>
          <p:nvPr>
            <p:ph type="ctrTitle"/>
          </p:nvPr>
        </p:nvSpPr>
        <p:spPr>
          <a:xfrm>
            <a:off x="1101000" y="1738825"/>
            <a:ext cx="6942000" cy="1665900"/>
          </a:xfrm>
          <a:prstGeom prst="rect">
            <a:avLst/>
          </a:prstGeom>
        </p:spPr>
        <p:txBody>
          <a:bodyPr spcFirstLastPara="1" wrap="square" lIns="0" tIns="0" rIns="0" bIns="0" anchor="ctr" anchorCtr="0">
            <a:noAutofit/>
          </a:bodyPr>
          <a:lstStyle>
            <a:lvl1pPr lvl="0" algn="ctr">
              <a:spcBef>
                <a:spcPts val="0"/>
              </a:spcBef>
              <a:spcAft>
                <a:spcPts val="0"/>
              </a:spcAft>
              <a:buSzPts val="6000"/>
              <a:buNone/>
              <a:defRPr sz="6000"/>
            </a:lvl1pPr>
            <a:lvl2pPr lvl="1" algn="ctr">
              <a:spcBef>
                <a:spcPts val="0"/>
              </a:spcBef>
              <a:spcAft>
                <a:spcPts val="0"/>
              </a:spcAft>
              <a:buSzPts val="6000"/>
              <a:buNone/>
              <a:defRPr sz="6000"/>
            </a:lvl2pPr>
            <a:lvl3pPr lvl="2" algn="ctr">
              <a:spcBef>
                <a:spcPts val="0"/>
              </a:spcBef>
              <a:spcAft>
                <a:spcPts val="0"/>
              </a:spcAft>
              <a:buSzPts val="6000"/>
              <a:buNone/>
              <a:defRPr sz="6000"/>
            </a:lvl3pPr>
            <a:lvl4pPr lvl="3" algn="ctr">
              <a:spcBef>
                <a:spcPts val="0"/>
              </a:spcBef>
              <a:spcAft>
                <a:spcPts val="0"/>
              </a:spcAft>
              <a:buSzPts val="6000"/>
              <a:buNone/>
              <a:defRPr sz="6000"/>
            </a:lvl4pPr>
            <a:lvl5pPr lvl="4" algn="ctr">
              <a:spcBef>
                <a:spcPts val="0"/>
              </a:spcBef>
              <a:spcAft>
                <a:spcPts val="0"/>
              </a:spcAft>
              <a:buSzPts val="6000"/>
              <a:buNone/>
              <a:defRPr sz="6000"/>
            </a:lvl5pPr>
            <a:lvl6pPr lvl="5" algn="ctr">
              <a:spcBef>
                <a:spcPts val="0"/>
              </a:spcBef>
              <a:spcAft>
                <a:spcPts val="0"/>
              </a:spcAft>
              <a:buSzPts val="6000"/>
              <a:buNone/>
              <a:defRPr sz="6000"/>
            </a:lvl6pPr>
            <a:lvl7pPr lvl="6" algn="ctr">
              <a:spcBef>
                <a:spcPts val="0"/>
              </a:spcBef>
              <a:spcAft>
                <a:spcPts val="0"/>
              </a:spcAft>
              <a:buSzPts val="6000"/>
              <a:buNone/>
              <a:defRPr sz="6000"/>
            </a:lvl7pPr>
            <a:lvl8pPr lvl="7" algn="ctr">
              <a:spcBef>
                <a:spcPts val="0"/>
              </a:spcBef>
              <a:spcAft>
                <a:spcPts val="0"/>
              </a:spcAft>
              <a:buSzPts val="6000"/>
              <a:buNone/>
              <a:defRPr sz="6000"/>
            </a:lvl8pPr>
            <a:lvl9pPr lvl="8" algn="ctr">
              <a:spcBef>
                <a:spcPts val="0"/>
              </a:spcBef>
              <a:spcAft>
                <a:spcPts val="0"/>
              </a:spcAft>
              <a:buSzPts val="6000"/>
              <a:buNone/>
              <a:defRPr sz="60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 1 column" type="tx">
  <p:cSld name="TITLE_AND_BODY">
    <p:spTree>
      <p:nvGrpSpPr>
        <p:cNvPr id="1" name="Shape 37"/>
        <p:cNvGrpSpPr/>
        <p:nvPr/>
      </p:nvGrpSpPr>
      <p:grpSpPr>
        <a:xfrm>
          <a:off x="0" y="0"/>
          <a:ext cx="0" cy="0"/>
          <a:chOff x="0" y="0"/>
          <a:chExt cx="0" cy="0"/>
        </a:xfrm>
      </p:grpSpPr>
      <p:grpSp>
        <p:nvGrpSpPr>
          <p:cNvPr id="38" name="Google Shape;38;p5"/>
          <p:cNvGrpSpPr/>
          <p:nvPr/>
        </p:nvGrpSpPr>
        <p:grpSpPr>
          <a:xfrm>
            <a:off x="0" y="277661"/>
            <a:ext cx="7817376" cy="1293452"/>
            <a:chOff x="0" y="277661"/>
            <a:chExt cx="7817376" cy="1293452"/>
          </a:xfrm>
        </p:grpSpPr>
        <p:sp>
          <p:nvSpPr>
            <p:cNvPr id="39" name="Google Shape;39;p5"/>
            <p:cNvSpPr/>
            <p:nvPr/>
          </p:nvSpPr>
          <p:spPr>
            <a:xfrm rot="-5400000" flipH="1">
              <a:off x="112050" y="481364"/>
              <a:ext cx="977700" cy="1201800"/>
            </a:xfrm>
            <a:prstGeom prst="parallelogram">
              <a:avLst>
                <a:gd name="adj" fmla="val 10943"/>
              </a:avLst>
            </a:prstGeom>
            <a:gradFill>
              <a:gsLst>
                <a:gs pos="0">
                  <a:schemeClr val="accent1"/>
                </a:gs>
                <a:gs pos="29000">
                  <a:schemeClr val="accent2"/>
                </a:gs>
                <a:gs pos="100000">
                  <a:schemeClr val="accent3"/>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0" name="Google Shape;40;p5"/>
            <p:cNvSpPr/>
            <p:nvPr/>
          </p:nvSpPr>
          <p:spPr>
            <a:xfrm rot="10800000">
              <a:off x="278209" y="1169850"/>
              <a:ext cx="927900" cy="2979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41" name="Google Shape;41;p5"/>
            <p:cNvGrpSpPr/>
            <p:nvPr/>
          </p:nvGrpSpPr>
          <p:grpSpPr>
            <a:xfrm>
              <a:off x="284659" y="277661"/>
              <a:ext cx="7532717" cy="895903"/>
              <a:chOff x="0" y="266575"/>
              <a:chExt cx="6046490" cy="1687200"/>
            </a:xfrm>
          </p:grpSpPr>
          <p:sp>
            <p:nvSpPr>
              <p:cNvPr id="42" name="Google Shape;42;p5"/>
              <p:cNvSpPr/>
              <p:nvPr/>
            </p:nvSpPr>
            <p:spPr>
              <a:xfrm rot="10800000" flipH="1">
                <a:off x="0" y="266575"/>
                <a:ext cx="5867700" cy="1687200"/>
              </a:xfrm>
              <a:prstGeom prst="rect">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3" name="Google Shape;43;p5"/>
              <p:cNvSpPr/>
              <p:nvPr/>
            </p:nvSpPr>
            <p:spPr>
              <a:xfrm rot="10800000">
                <a:off x="5864390" y="266658"/>
                <a:ext cx="182100" cy="1684500"/>
              </a:xfrm>
              <a:prstGeom prst="triangle">
                <a:avLst>
                  <a:gd name="adj" fmla="val 100000"/>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grpSp>
        <p:nvGrpSpPr>
          <p:cNvPr id="44" name="Google Shape;44;p5"/>
          <p:cNvGrpSpPr/>
          <p:nvPr/>
        </p:nvGrpSpPr>
        <p:grpSpPr>
          <a:xfrm rot="10800000" flipH="1">
            <a:off x="8543953" y="4243733"/>
            <a:ext cx="600055" cy="374899"/>
            <a:chOff x="5211448" y="3165393"/>
            <a:chExt cx="1477967" cy="784800"/>
          </a:xfrm>
        </p:grpSpPr>
        <p:sp>
          <p:nvSpPr>
            <p:cNvPr id="45" name="Google Shape;45;p5"/>
            <p:cNvSpPr/>
            <p:nvPr/>
          </p:nvSpPr>
          <p:spPr>
            <a:xfrm rot="-5400000" flipH="1">
              <a:off x="5558565" y="2819343"/>
              <a:ext cx="784800" cy="1476900"/>
            </a:xfrm>
            <a:prstGeom prst="triangle">
              <a:avLst>
                <a:gd name="adj" fmla="val 50000"/>
              </a:avLst>
            </a:prstGeom>
            <a:gradFill>
              <a:gsLst>
                <a:gs pos="0">
                  <a:schemeClr val="accent1"/>
                </a:gs>
                <a:gs pos="100000">
                  <a:schemeClr val="accent2"/>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6" name="Google Shape;46;p5"/>
            <p:cNvSpPr/>
            <p:nvPr/>
          </p:nvSpPr>
          <p:spPr>
            <a:xfrm rot="10800000" flipH="1">
              <a:off x="5211448" y="3169975"/>
              <a:ext cx="1477800" cy="3897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47" name="Google Shape;47;p5"/>
          <p:cNvGrpSpPr/>
          <p:nvPr/>
        </p:nvGrpSpPr>
        <p:grpSpPr>
          <a:xfrm flipH="1">
            <a:off x="8385351" y="4612318"/>
            <a:ext cx="758573" cy="531131"/>
            <a:chOff x="0" y="266575"/>
            <a:chExt cx="7503194" cy="1687200"/>
          </a:xfrm>
        </p:grpSpPr>
        <p:sp>
          <p:nvSpPr>
            <p:cNvPr id="48" name="Google Shape;48;p5"/>
            <p:cNvSpPr/>
            <p:nvPr/>
          </p:nvSpPr>
          <p:spPr>
            <a:xfrm rot="10800000" flipH="1">
              <a:off x="0" y="266575"/>
              <a:ext cx="5867700" cy="1687200"/>
            </a:xfrm>
            <a:prstGeom prst="rect">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9" name="Google Shape;49;p5"/>
            <p:cNvSpPr/>
            <p:nvPr/>
          </p:nvSpPr>
          <p:spPr>
            <a:xfrm rot="10800000">
              <a:off x="5808794" y="266660"/>
              <a:ext cx="1694400" cy="1684500"/>
            </a:xfrm>
            <a:prstGeom prst="triangle">
              <a:avLst>
                <a:gd name="adj" fmla="val 100000"/>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50" name="Google Shape;50;p5"/>
          <p:cNvSpPr txBox="1">
            <a:spLocks noGrp="1"/>
          </p:cNvSpPr>
          <p:nvPr>
            <p:ph type="title"/>
          </p:nvPr>
        </p:nvSpPr>
        <p:spPr>
          <a:xfrm>
            <a:off x="533400" y="277650"/>
            <a:ext cx="6840600" cy="895800"/>
          </a:xfrm>
          <a:prstGeom prst="rect">
            <a:avLst/>
          </a:prstGeom>
        </p:spPr>
        <p:txBody>
          <a:bodyPr spcFirstLastPara="1" wrap="square" lIns="0" tIns="0" rIns="0" bIns="0" anchor="ctr"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51" name="Google Shape;51;p5"/>
          <p:cNvSpPr txBox="1">
            <a:spLocks noGrp="1"/>
          </p:cNvSpPr>
          <p:nvPr>
            <p:ph type="body" idx="1"/>
          </p:nvPr>
        </p:nvSpPr>
        <p:spPr>
          <a:xfrm>
            <a:off x="1206100" y="1706200"/>
            <a:ext cx="7026900" cy="3064800"/>
          </a:xfrm>
          <a:prstGeom prst="rect">
            <a:avLst/>
          </a:prstGeom>
        </p:spPr>
        <p:txBody>
          <a:bodyPr spcFirstLastPara="1" wrap="square" lIns="0" tIns="0" rIns="0" bIns="0" anchor="t" anchorCtr="0">
            <a:noAutofit/>
          </a:bodyPr>
          <a:lstStyle>
            <a:lvl1pPr marL="457200" lvl="0" indent="-381000">
              <a:spcBef>
                <a:spcPts val="600"/>
              </a:spcBef>
              <a:spcAft>
                <a:spcPts val="0"/>
              </a:spcAft>
              <a:buSzPts val="24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81000">
              <a:spcBef>
                <a:spcPts val="0"/>
              </a:spcBef>
              <a:spcAft>
                <a:spcPts val="0"/>
              </a:spcAft>
              <a:buSzPts val="2400"/>
              <a:buChar char="▸"/>
              <a:defRPr/>
            </a:lvl5pPr>
            <a:lvl6pPr marL="2743200" lvl="5" indent="-381000">
              <a:spcBef>
                <a:spcPts val="0"/>
              </a:spcBef>
              <a:spcAft>
                <a:spcPts val="0"/>
              </a:spcAft>
              <a:buSzPts val="2400"/>
              <a:buChar char="▸"/>
              <a:defRPr/>
            </a:lvl6pPr>
            <a:lvl7pPr marL="3200400" lvl="6" indent="-381000">
              <a:spcBef>
                <a:spcPts val="0"/>
              </a:spcBef>
              <a:spcAft>
                <a:spcPts val="0"/>
              </a:spcAft>
              <a:buSzPts val="2400"/>
              <a:buChar char="▸"/>
              <a:defRPr/>
            </a:lvl7pPr>
            <a:lvl8pPr marL="3657600" lvl="7" indent="-381000">
              <a:spcBef>
                <a:spcPts val="0"/>
              </a:spcBef>
              <a:spcAft>
                <a:spcPts val="0"/>
              </a:spcAft>
              <a:buSzPts val="2400"/>
              <a:buChar char="▸"/>
              <a:defRPr/>
            </a:lvl8pPr>
            <a:lvl9pPr marL="4114800" lvl="8" indent="-381000">
              <a:spcBef>
                <a:spcPts val="0"/>
              </a:spcBef>
              <a:spcAft>
                <a:spcPts val="0"/>
              </a:spcAft>
              <a:buSzPts val="2400"/>
              <a:buChar char="▸"/>
              <a:defRPr/>
            </a:lvl9pPr>
          </a:lstStyle>
          <a:p>
            <a:endParaRPr/>
          </a:p>
        </p:txBody>
      </p:sp>
      <p:sp>
        <p:nvSpPr>
          <p:cNvPr id="52" name="Google Shape;52;p5"/>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 2 columns" type="twoColTx">
  <p:cSld name="TITLE_AND_TWO_COLUMNS">
    <p:spTree>
      <p:nvGrpSpPr>
        <p:cNvPr id="1" name="Shape 53"/>
        <p:cNvGrpSpPr/>
        <p:nvPr/>
      </p:nvGrpSpPr>
      <p:grpSpPr>
        <a:xfrm>
          <a:off x="0" y="0"/>
          <a:ext cx="0" cy="0"/>
          <a:chOff x="0" y="0"/>
          <a:chExt cx="0" cy="0"/>
        </a:xfrm>
      </p:grpSpPr>
      <p:sp>
        <p:nvSpPr>
          <p:cNvPr id="54" name="Google Shape;54;p6"/>
          <p:cNvSpPr/>
          <p:nvPr/>
        </p:nvSpPr>
        <p:spPr>
          <a:xfrm rot="-5400000" flipH="1">
            <a:off x="112050" y="481364"/>
            <a:ext cx="977700" cy="1201800"/>
          </a:xfrm>
          <a:prstGeom prst="parallelogram">
            <a:avLst>
              <a:gd name="adj" fmla="val 10943"/>
            </a:avLst>
          </a:prstGeom>
          <a:gradFill>
            <a:gsLst>
              <a:gs pos="0">
                <a:schemeClr val="accent1"/>
              </a:gs>
              <a:gs pos="29000">
                <a:schemeClr val="accent2"/>
              </a:gs>
              <a:gs pos="100000">
                <a:schemeClr val="accent3"/>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5" name="Google Shape;55;p6"/>
          <p:cNvSpPr/>
          <p:nvPr/>
        </p:nvSpPr>
        <p:spPr>
          <a:xfrm rot="10800000">
            <a:off x="278209" y="1169850"/>
            <a:ext cx="927900" cy="2979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56" name="Google Shape;56;p6"/>
          <p:cNvGrpSpPr/>
          <p:nvPr/>
        </p:nvGrpSpPr>
        <p:grpSpPr>
          <a:xfrm>
            <a:off x="284659" y="277661"/>
            <a:ext cx="7532717" cy="895903"/>
            <a:chOff x="0" y="266575"/>
            <a:chExt cx="6046490" cy="1687200"/>
          </a:xfrm>
        </p:grpSpPr>
        <p:sp>
          <p:nvSpPr>
            <p:cNvPr id="57" name="Google Shape;57;p6"/>
            <p:cNvSpPr/>
            <p:nvPr/>
          </p:nvSpPr>
          <p:spPr>
            <a:xfrm rot="10800000" flipH="1">
              <a:off x="0" y="266575"/>
              <a:ext cx="5867700" cy="1687200"/>
            </a:xfrm>
            <a:prstGeom prst="rect">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8" name="Google Shape;58;p6"/>
            <p:cNvSpPr/>
            <p:nvPr/>
          </p:nvSpPr>
          <p:spPr>
            <a:xfrm rot="10800000">
              <a:off x="5864390" y="266658"/>
              <a:ext cx="182100" cy="1684500"/>
            </a:xfrm>
            <a:prstGeom prst="triangle">
              <a:avLst>
                <a:gd name="adj" fmla="val 100000"/>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59" name="Google Shape;59;p6"/>
          <p:cNvGrpSpPr/>
          <p:nvPr/>
        </p:nvGrpSpPr>
        <p:grpSpPr>
          <a:xfrm rot="10800000" flipH="1">
            <a:off x="8543953" y="4243733"/>
            <a:ext cx="600055" cy="374899"/>
            <a:chOff x="5211448" y="3165393"/>
            <a:chExt cx="1477967" cy="784800"/>
          </a:xfrm>
        </p:grpSpPr>
        <p:sp>
          <p:nvSpPr>
            <p:cNvPr id="60" name="Google Shape;60;p6"/>
            <p:cNvSpPr/>
            <p:nvPr/>
          </p:nvSpPr>
          <p:spPr>
            <a:xfrm rot="-5400000" flipH="1">
              <a:off x="5558565" y="2819343"/>
              <a:ext cx="784800" cy="1476900"/>
            </a:xfrm>
            <a:prstGeom prst="triangle">
              <a:avLst>
                <a:gd name="adj" fmla="val 50000"/>
              </a:avLst>
            </a:prstGeom>
            <a:gradFill>
              <a:gsLst>
                <a:gs pos="0">
                  <a:schemeClr val="accent1"/>
                </a:gs>
                <a:gs pos="100000">
                  <a:schemeClr val="accent2"/>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1" name="Google Shape;61;p6"/>
            <p:cNvSpPr/>
            <p:nvPr/>
          </p:nvSpPr>
          <p:spPr>
            <a:xfrm rot="10800000" flipH="1">
              <a:off x="5211448" y="3169975"/>
              <a:ext cx="1477800" cy="3897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62" name="Google Shape;62;p6"/>
          <p:cNvGrpSpPr/>
          <p:nvPr/>
        </p:nvGrpSpPr>
        <p:grpSpPr>
          <a:xfrm flipH="1">
            <a:off x="8385351" y="4612318"/>
            <a:ext cx="758573" cy="531131"/>
            <a:chOff x="0" y="266575"/>
            <a:chExt cx="7503194" cy="1687200"/>
          </a:xfrm>
        </p:grpSpPr>
        <p:sp>
          <p:nvSpPr>
            <p:cNvPr id="63" name="Google Shape;63;p6"/>
            <p:cNvSpPr/>
            <p:nvPr/>
          </p:nvSpPr>
          <p:spPr>
            <a:xfrm rot="10800000" flipH="1">
              <a:off x="0" y="266575"/>
              <a:ext cx="5867700" cy="1687200"/>
            </a:xfrm>
            <a:prstGeom prst="rect">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4" name="Google Shape;64;p6"/>
            <p:cNvSpPr/>
            <p:nvPr/>
          </p:nvSpPr>
          <p:spPr>
            <a:xfrm rot="10800000">
              <a:off x="5808794" y="266660"/>
              <a:ext cx="1694400" cy="1684500"/>
            </a:xfrm>
            <a:prstGeom prst="triangle">
              <a:avLst>
                <a:gd name="adj" fmla="val 100000"/>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65" name="Google Shape;65;p6"/>
          <p:cNvSpPr txBox="1">
            <a:spLocks noGrp="1"/>
          </p:cNvSpPr>
          <p:nvPr>
            <p:ph type="title"/>
          </p:nvPr>
        </p:nvSpPr>
        <p:spPr>
          <a:xfrm>
            <a:off x="533400" y="277650"/>
            <a:ext cx="6840600" cy="895800"/>
          </a:xfrm>
          <a:prstGeom prst="rect">
            <a:avLst/>
          </a:prstGeom>
        </p:spPr>
        <p:txBody>
          <a:bodyPr spcFirstLastPara="1" wrap="square" lIns="0" tIns="0" rIns="0" bIns="0" anchor="ctr"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66" name="Google Shape;66;p6"/>
          <p:cNvSpPr txBox="1">
            <a:spLocks noGrp="1"/>
          </p:cNvSpPr>
          <p:nvPr>
            <p:ph type="body" idx="1"/>
          </p:nvPr>
        </p:nvSpPr>
        <p:spPr>
          <a:xfrm>
            <a:off x="1206100" y="1706200"/>
            <a:ext cx="3336900" cy="3064800"/>
          </a:xfrm>
          <a:prstGeom prst="rect">
            <a:avLst/>
          </a:prstGeom>
        </p:spPr>
        <p:txBody>
          <a:bodyPr spcFirstLastPara="1" wrap="square" lIns="0" tIns="0" rIns="0" bIns="0" anchor="t" anchorCtr="0">
            <a:noAutofit/>
          </a:bodyPr>
          <a:lstStyle>
            <a:lvl1pPr marL="457200" lvl="0" indent="-355600">
              <a:spcBef>
                <a:spcPts val="600"/>
              </a:spcBef>
              <a:spcAft>
                <a:spcPts val="0"/>
              </a:spcAft>
              <a:buSzPts val="2000"/>
              <a:buChar char="⊳"/>
              <a:defRPr sz="2000"/>
            </a:lvl1pPr>
            <a:lvl2pPr marL="914400" lvl="1" indent="-355600">
              <a:spcBef>
                <a:spcPts val="0"/>
              </a:spcBef>
              <a:spcAft>
                <a:spcPts val="0"/>
              </a:spcAft>
              <a:buSzPts val="2000"/>
              <a:buChar char="▸"/>
              <a:defRPr sz="2000"/>
            </a:lvl2pPr>
            <a:lvl3pPr marL="1371600" lvl="2" indent="-355600">
              <a:spcBef>
                <a:spcPts val="0"/>
              </a:spcBef>
              <a:spcAft>
                <a:spcPts val="0"/>
              </a:spcAft>
              <a:buSzPts val="2000"/>
              <a:buChar char="▸"/>
              <a:defRPr sz="2000"/>
            </a:lvl3pPr>
            <a:lvl4pPr marL="1828800" lvl="3" indent="-355600">
              <a:spcBef>
                <a:spcPts val="0"/>
              </a:spcBef>
              <a:spcAft>
                <a:spcPts val="0"/>
              </a:spcAft>
              <a:buSzPts val="2000"/>
              <a:buChar char="▸"/>
              <a:defRPr sz="2000"/>
            </a:lvl4pPr>
            <a:lvl5pPr marL="2286000" lvl="4" indent="-355600">
              <a:spcBef>
                <a:spcPts val="0"/>
              </a:spcBef>
              <a:spcAft>
                <a:spcPts val="0"/>
              </a:spcAft>
              <a:buSzPts val="2000"/>
              <a:buChar char="▸"/>
              <a:defRPr sz="2000"/>
            </a:lvl5pPr>
            <a:lvl6pPr marL="2743200" lvl="5" indent="-355600">
              <a:spcBef>
                <a:spcPts val="0"/>
              </a:spcBef>
              <a:spcAft>
                <a:spcPts val="0"/>
              </a:spcAft>
              <a:buSzPts val="2000"/>
              <a:buChar char="▸"/>
              <a:defRPr sz="2000"/>
            </a:lvl6pPr>
            <a:lvl7pPr marL="3200400" lvl="6" indent="-355600">
              <a:spcBef>
                <a:spcPts val="0"/>
              </a:spcBef>
              <a:spcAft>
                <a:spcPts val="0"/>
              </a:spcAft>
              <a:buSzPts val="2000"/>
              <a:buChar char="▸"/>
              <a:defRPr sz="2000"/>
            </a:lvl7pPr>
            <a:lvl8pPr marL="3657600" lvl="7" indent="-355600">
              <a:spcBef>
                <a:spcPts val="0"/>
              </a:spcBef>
              <a:spcAft>
                <a:spcPts val="0"/>
              </a:spcAft>
              <a:buSzPts val="2000"/>
              <a:buChar char="▸"/>
              <a:defRPr sz="2000"/>
            </a:lvl8pPr>
            <a:lvl9pPr marL="4114800" lvl="8" indent="-355600">
              <a:spcBef>
                <a:spcPts val="0"/>
              </a:spcBef>
              <a:spcAft>
                <a:spcPts val="0"/>
              </a:spcAft>
              <a:buSzPts val="2000"/>
              <a:buChar char="▸"/>
              <a:defRPr sz="2000"/>
            </a:lvl9pPr>
          </a:lstStyle>
          <a:p>
            <a:endParaRPr/>
          </a:p>
        </p:txBody>
      </p:sp>
      <p:sp>
        <p:nvSpPr>
          <p:cNvPr id="67" name="Google Shape;67;p6"/>
          <p:cNvSpPr txBox="1">
            <a:spLocks noGrp="1"/>
          </p:cNvSpPr>
          <p:nvPr>
            <p:ph type="body" idx="2"/>
          </p:nvPr>
        </p:nvSpPr>
        <p:spPr>
          <a:xfrm>
            <a:off x="4896145" y="1706200"/>
            <a:ext cx="3336900" cy="3064800"/>
          </a:xfrm>
          <a:prstGeom prst="rect">
            <a:avLst/>
          </a:prstGeom>
        </p:spPr>
        <p:txBody>
          <a:bodyPr spcFirstLastPara="1" wrap="square" lIns="0" tIns="0" rIns="0" bIns="0" anchor="t" anchorCtr="0">
            <a:noAutofit/>
          </a:bodyPr>
          <a:lstStyle>
            <a:lvl1pPr marL="457200" lvl="0" indent="-355600">
              <a:spcBef>
                <a:spcPts val="600"/>
              </a:spcBef>
              <a:spcAft>
                <a:spcPts val="0"/>
              </a:spcAft>
              <a:buSzPts val="2000"/>
              <a:buChar char="⊳"/>
              <a:defRPr sz="2000"/>
            </a:lvl1pPr>
            <a:lvl2pPr marL="914400" lvl="1" indent="-355600">
              <a:spcBef>
                <a:spcPts val="0"/>
              </a:spcBef>
              <a:spcAft>
                <a:spcPts val="0"/>
              </a:spcAft>
              <a:buSzPts val="2000"/>
              <a:buChar char="▸"/>
              <a:defRPr sz="2000"/>
            </a:lvl2pPr>
            <a:lvl3pPr marL="1371600" lvl="2" indent="-355600">
              <a:spcBef>
                <a:spcPts val="0"/>
              </a:spcBef>
              <a:spcAft>
                <a:spcPts val="0"/>
              </a:spcAft>
              <a:buSzPts val="2000"/>
              <a:buChar char="▸"/>
              <a:defRPr sz="2000"/>
            </a:lvl3pPr>
            <a:lvl4pPr marL="1828800" lvl="3" indent="-355600">
              <a:spcBef>
                <a:spcPts val="0"/>
              </a:spcBef>
              <a:spcAft>
                <a:spcPts val="0"/>
              </a:spcAft>
              <a:buSzPts val="2000"/>
              <a:buChar char="▸"/>
              <a:defRPr sz="2000"/>
            </a:lvl4pPr>
            <a:lvl5pPr marL="2286000" lvl="4" indent="-355600">
              <a:spcBef>
                <a:spcPts val="0"/>
              </a:spcBef>
              <a:spcAft>
                <a:spcPts val="0"/>
              </a:spcAft>
              <a:buSzPts val="2000"/>
              <a:buChar char="▸"/>
              <a:defRPr sz="2000"/>
            </a:lvl5pPr>
            <a:lvl6pPr marL="2743200" lvl="5" indent="-355600">
              <a:spcBef>
                <a:spcPts val="0"/>
              </a:spcBef>
              <a:spcAft>
                <a:spcPts val="0"/>
              </a:spcAft>
              <a:buSzPts val="2000"/>
              <a:buChar char="▸"/>
              <a:defRPr sz="2000"/>
            </a:lvl6pPr>
            <a:lvl7pPr marL="3200400" lvl="6" indent="-355600">
              <a:spcBef>
                <a:spcPts val="0"/>
              </a:spcBef>
              <a:spcAft>
                <a:spcPts val="0"/>
              </a:spcAft>
              <a:buSzPts val="2000"/>
              <a:buChar char="▸"/>
              <a:defRPr sz="2000"/>
            </a:lvl7pPr>
            <a:lvl8pPr marL="3657600" lvl="7" indent="-355600">
              <a:spcBef>
                <a:spcPts val="0"/>
              </a:spcBef>
              <a:spcAft>
                <a:spcPts val="0"/>
              </a:spcAft>
              <a:buSzPts val="2000"/>
              <a:buChar char="▸"/>
              <a:defRPr sz="2000"/>
            </a:lvl8pPr>
            <a:lvl9pPr marL="4114800" lvl="8" indent="-355600">
              <a:spcBef>
                <a:spcPts val="0"/>
              </a:spcBef>
              <a:spcAft>
                <a:spcPts val="0"/>
              </a:spcAft>
              <a:buSzPts val="2000"/>
              <a:buChar char="▸"/>
              <a:defRPr sz="2000"/>
            </a:lvl9pPr>
          </a:lstStyle>
          <a:p>
            <a:endParaRPr/>
          </a:p>
        </p:txBody>
      </p:sp>
      <p:sp>
        <p:nvSpPr>
          <p:cNvPr id="68" name="Google Shape;68;p6"/>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 3 columns">
  <p:cSld name="TITLE_AND_TWO_COLUMNS_1">
    <p:spTree>
      <p:nvGrpSpPr>
        <p:cNvPr id="1" name="Shape 69"/>
        <p:cNvGrpSpPr/>
        <p:nvPr/>
      </p:nvGrpSpPr>
      <p:grpSpPr>
        <a:xfrm>
          <a:off x="0" y="0"/>
          <a:ext cx="0" cy="0"/>
          <a:chOff x="0" y="0"/>
          <a:chExt cx="0" cy="0"/>
        </a:xfrm>
      </p:grpSpPr>
      <p:sp>
        <p:nvSpPr>
          <p:cNvPr id="70" name="Google Shape;70;p7"/>
          <p:cNvSpPr/>
          <p:nvPr/>
        </p:nvSpPr>
        <p:spPr>
          <a:xfrm rot="-5400000" flipH="1">
            <a:off x="112050" y="481364"/>
            <a:ext cx="977700" cy="1201800"/>
          </a:xfrm>
          <a:prstGeom prst="parallelogram">
            <a:avLst>
              <a:gd name="adj" fmla="val 10943"/>
            </a:avLst>
          </a:prstGeom>
          <a:gradFill>
            <a:gsLst>
              <a:gs pos="0">
                <a:schemeClr val="accent1"/>
              </a:gs>
              <a:gs pos="29000">
                <a:schemeClr val="accent2"/>
              </a:gs>
              <a:gs pos="100000">
                <a:schemeClr val="accent3"/>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1" name="Google Shape;71;p7"/>
          <p:cNvSpPr/>
          <p:nvPr/>
        </p:nvSpPr>
        <p:spPr>
          <a:xfrm rot="10800000">
            <a:off x="278209" y="1169850"/>
            <a:ext cx="927900" cy="2979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72" name="Google Shape;72;p7"/>
          <p:cNvGrpSpPr/>
          <p:nvPr/>
        </p:nvGrpSpPr>
        <p:grpSpPr>
          <a:xfrm>
            <a:off x="284659" y="277661"/>
            <a:ext cx="7532717" cy="895903"/>
            <a:chOff x="0" y="266575"/>
            <a:chExt cx="6046490" cy="1687200"/>
          </a:xfrm>
        </p:grpSpPr>
        <p:sp>
          <p:nvSpPr>
            <p:cNvPr id="73" name="Google Shape;73;p7"/>
            <p:cNvSpPr/>
            <p:nvPr/>
          </p:nvSpPr>
          <p:spPr>
            <a:xfrm rot="10800000" flipH="1">
              <a:off x="0" y="266575"/>
              <a:ext cx="5867700" cy="1687200"/>
            </a:xfrm>
            <a:prstGeom prst="rect">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4" name="Google Shape;74;p7"/>
            <p:cNvSpPr/>
            <p:nvPr/>
          </p:nvSpPr>
          <p:spPr>
            <a:xfrm rot="10800000">
              <a:off x="5864390" y="266658"/>
              <a:ext cx="182100" cy="1684500"/>
            </a:xfrm>
            <a:prstGeom prst="triangle">
              <a:avLst>
                <a:gd name="adj" fmla="val 100000"/>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75" name="Google Shape;75;p7"/>
          <p:cNvGrpSpPr/>
          <p:nvPr/>
        </p:nvGrpSpPr>
        <p:grpSpPr>
          <a:xfrm rot="10800000" flipH="1">
            <a:off x="8543953" y="4243733"/>
            <a:ext cx="600055" cy="374899"/>
            <a:chOff x="5211448" y="3165393"/>
            <a:chExt cx="1477967" cy="784800"/>
          </a:xfrm>
        </p:grpSpPr>
        <p:sp>
          <p:nvSpPr>
            <p:cNvPr id="76" name="Google Shape;76;p7"/>
            <p:cNvSpPr/>
            <p:nvPr/>
          </p:nvSpPr>
          <p:spPr>
            <a:xfrm rot="-5400000" flipH="1">
              <a:off x="5558565" y="2819343"/>
              <a:ext cx="784800" cy="1476900"/>
            </a:xfrm>
            <a:prstGeom prst="triangle">
              <a:avLst>
                <a:gd name="adj" fmla="val 50000"/>
              </a:avLst>
            </a:prstGeom>
            <a:gradFill>
              <a:gsLst>
                <a:gs pos="0">
                  <a:schemeClr val="accent1"/>
                </a:gs>
                <a:gs pos="100000">
                  <a:schemeClr val="accent2"/>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7" name="Google Shape;77;p7"/>
            <p:cNvSpPr/>
            <p:nvPr/>
          </p:nvSpPr>
          <p:spPr>
            <a:xfrm rot="10800000" flipH="1">
              <a:off x="5211448" y="3169975"/>
              <a:ext cx="1477800" cy="3897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78" name="Google Shape;78;p7"/>
          <p:cNvGrpSpPr/>
          <p:nvPr/>
        </p:nvGrpSpPr>
        <p:grpSpPr>
          <a:xfrm flipH="1">
            <a:off x="8385351" y="4612318"/>
            <a:ext cx="758573" cy="531131"/>
            <a:chOff x="0" y="266575"/>
            <a:chExt cx="7503194" cy="1687200"/>
          </a:xfrm>
        </p:grpSpPr>
        <p:sp>
          <p:nvSpPr>
            <p:cNvPr id="79" name="Google Shape;79;p7"/>
            <p:cNvSpPr/>
            <p:nvPr/>
          </p:nvSpPr>
          <p:spPr>
            <a:xfrm rot="10800000" flipH="1">
              <a:off x="0" y="266575"/>
              <a:ext cx="5867700" cy="1687200"/>
            </a:xfrm>
            <a:prstGeom prst="rect">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0" name="Google Shape;80;p7"/>
            <p:cNvSpPr/>
            <p:nvPr/>
          </p:nvSpPr>
          <p:spPr>
            <a:xfrm rot="10800000">
              <a:off x="5808794" y="266660"/>
              <a:ext cx="1694400" cy="1684500"/>
            </a:xfrm>
            <a:prstGeom prst="triangle">
              <a:avLst>
                <a:gd name="adj" fmla="val 100000"/>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81" name="Google Shape;81;p7"/>
          <p:cNvSpPr txBox="1">
            <a:spLocks noGrp="1"/>
          </p:cNvSpPr>
          <p:nvPr>
            <p:ph type="title"/>
          </p:nvPr>
        </p:nvSpPr>
        <p:spPr>
          <a:xfrm>
            <a:off x="533400" y="277650"/>
            <a:ext cx="6840600" cy="895800"/>
          </a:xfrm>
          <a:prstGeom prst="rect">
            <a:avLst/>
          </a:prstGeom>
        </p:spPr>
        <p:txBody>
          <a:bodyPr spcFirstLastPara="1" wrap="square" lIns="0" tIns="0" rIns="0" bIns="0" anchor="ctr" anchorCtr="0">
            <a:noAutofit/>
          </a:bodyPr>
          <a:lstStyle>
            <a:lvl1pPr lvl="0" rtl="0">
              <a:spcBef>
                <a:spcPts val="0"/>
              </a:spcBef>
              <a:spcAft>
                <a:spcPts val="0"/>
              </a:spcAft>
              <a:buSzPts val="3200"/>
              <a:buNone/>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endParaRPr/>
          </a:p>
        </p:txBody>
      </p:sp>
      <p:sp>
        <p:nvSpPr>
          <p:cNvPr id="82" name="Google Shape;82;p7"/>
          <p:cNvSpPr txBox="1">
            <a:spLocks noGrp="1"/>
          </p:cNvSpPr>
          <p:nvPr>
            <p:ph type="body" idx="1"/>
          </p:nvPr>
        </p:nvSpPr>
        <p:spPr>
          <a:xfrm>
            <a:off x="1201800" y="1706200"/>
            <a:ext cx="2147400" cy="3064800"/>
          </a:xfrm>
          <a:prstGeom prst="rect">
            <a:avLst/>
          </a:prstGeom>
        </p:spPr>
        <p:txBody>
          <a:bodyPr spcFirstLastPara="1" wrap="square" lIns="0" tIns="0" rIns="0" bIns="0" anchor="t" anchorCtr="0">
            <a:noAutofit/>
          </a:bodyPr>
          <a:lstStyle>
            <a:lvl1pPr marL="457200" lvl="0" indent="-342900" rtl="0">
              <a:spcBef>
                <a:spcPts val="600"/>
              </a:spcBef>
              <a:spcAft>
                <a:spcPts val="0"/>
              </a:spcAft>
              <a:buSzPts val="1800"/>
              <a:buChar char="⊳"/>
              <a:defRPr sz="1800"/>
            </a:lvl1pPr>
            <a:lvl2pPr marL="914400" lvl="1" indent="-342900" rtl="0">
              <a:spcBef>
                <a:spcPts val="0"/>
              </a:spcBef>
              <a:spcAft>
                <a:spcPts val="0"/>
              </a:spcAft>
              <a:buSzPts val="1800"/>
              <a:buChar char="▸"/>
              <a:defRPr sz="1800"/>
            </a:lvl2pPr>
            <a:lvl3pPr marL="1371600" lvl="2" indent="-342900" rtl="0">
              <a:spcBef>
                <a:spcPts val="0"/>
              </a:spcBef>
              <a:spcAft>
                <a:spcPts val="0"/>
              </a:spcAft>
              <a:buSzPts val="1800"/>
              <a:buChar char="▸"/>
              <a:defRPr sz="1800"/>
            </a:lvl3pPr>
            <a:lvl4pPr marL="1828800" lvl="3" indent="-342900" rtl="0">
              <a:spcBef>
                <a:spcPts val="0"/>
              </a:spcBef>
              <a:spcAft>
                <a:spcPts val="0"/>
              </a:spcAft>
              <a:buSzPts val="1800"/>
              <a:buChar char="▸"/>
              <a:defRPr sz="1800"/>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a:p>
        </p:txBody>
      </p:sp>
      <p:sp>
        <p:nvSpPr>
          <p:cNvPr id="83" name="Google Shape;83;p7"/>
          <p:cNvSpPr txBox="1">
            <a:spLocks noGrp="1"/>
          </p:cNvSpPr>
          <p:nvPr>
            <p:ph type="body" idx="2"/>
          </p:nvPr>
        </p:nvSpPr>
        <p:spPr>
          <a:xfrm>
            <a:off x="3643672" y="1706200"/>
            <a:ext cx="2147400" cy="3064800"/>
          </a:xfrm>
          <a:prstGeom prst="rect">
            <a:avLst/>
          </a:prstGeom>
        </p:spPr>
        <p:txBody>
          <a:bodyPr spcFirstLastPara="1" wrap="square" lIns="0" tIns="0" rIns="0" bIns="0" anchor="t" anchorCtr="0">
            <a:noAutofit/>
          </a:bodyPr>
          <a:lstStyle>
            <a:lvl1pPr marL="457200" lvl="0" indent="-342900" rtl="0">
              <a:spcBef>
                <a:spcPts val="600"/>
              </a:spcBef>
              <a:spcAft>
                <a:spcPts val="0"/>
              </a:spcAft>
              <a:buSzPts val="1800"/>
              <a:buChar char="⊳"/>
              <a:defRPr sz="1800"/>
            </a:lvl1pPr>
            <a:lvl2pPr marL="914400" lvl="1" indent="-342900" rtl="0">
              <a:spcBef>
                <a:spcPts val="0"/>
              </a:spcBef>
              <a:spcAft>
                <a:spcPts val="0"/>
              </a:spcAft>
              <a:buSzPts val="1800"/>
              <a:buChar char="▸"/>
              <a:defRPr sz="1800"/>
            </a:lvl2pPr>
            <a:lvl3pPr marL="1371600" lvl="2" indent="-342900" rtl="0">
              <a:spcBef>
                <a:spcPts val="0"/>
              </a:spcBef>
              <a:spcAft>
                <a:spcPts val="0"/>
              </a:spcAft>
              <a:buSzPts val="1800"/>
              <a:buChar char="▸"/>
              <a:defRPr sz="1800"/>
            </a:lvl3pPr>
            <a:lvl4pPr marL="1828800" lvl="3" indent="-342900" rtl="0">
              <a:spcBef>
                <a:spcPts val="0"/>
              </a:spcBef>
              <a:spcAft>
                <a:spcPts val="0"/>
              </a:spcAft>
              <a:buSzPts val="1800"/>
              <a:buChar char="▸"/>
              <a:defRPr sz="1800"/>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a:p>
        </p:txBody>
      </p:sp>
      <p:sp>
        <p:nvSpPr>
          <p:cNvPr id="84" name="Google Shape;84;p7"/>
          <p:cNvSpPr txBox="1">
            <a:spLocks noGrp="1"/>
          </p:cNvSpPr>
          <p:nvPr>
            <p:ph type="body" idx="3"/>
          </p:nvPr>
        </p:nvSpPr>
        <p:spPr>
          <a:xfrm>
            <a:off x="6085544" y="1706200"/>
            <a:ext cx="2147400" cy="3064800"/>
          </a:xfrm>
          <a:prstGeom prst="rect">
            <a:avLst/>
          </a:prstGeom>
        </p:spPr>
        <p:txBody>
          <a:bodyPr spcFirstLastPara="1" wrap="square" lIns="0" tIns="0" rIns="0" bIns="0" anchor="t" anchorCtr="0">
            <a:noAutofit/>
          </a:bodyPr>
          <a:lstStyle>
            <a:lvl1pPr marL="457200" lvl="0" indent="-342900" rtl="0">
              <a:spcBef>
                <a:spcPts val="600"/>
              </a:spcBef>
              <a:spcAft>
                <a:spcPts val="0"/>
              </a:spcAft>
              <a:buSzPts val="1800"/>
              <a:buChar char="⊳"/>
              <a:defRPr sz="1800"/>
            </a:lvl1pPr>
            <a:lvl2pPr marL="914400" lvl="1" indent="-342900" rtl="0">
              <a:spcBef>
                <a:spcPts val="0"/>
              </a:spcBef>
              <a:spcAft>
                <a:spcPts val="0"/>
              </a:spcAft>
              <a:buSzPts val="1800"/>
              <a:buChar char="▸"/>
              <a:defRPr sz="1800"/>
            </a:lvl2pPr>
            <a:lvl3pPr marL="1371600" lvl="2" indent="-342900" rtl="0">
              <a:spcBef>
                <a:spcPts val="0"/>
              </a:spcBef>
              <a:spcAft>
                <a:spcPts val="0"/>
              </a:spcAft>
              <a:buSzPts val="1800"/>
              <a:buChar char="▸"/>
              <a:defRPr sz="1800"/>
            </a:lvl3pPr>
            <a:lvl4pPr marL="1828800" lvl="3" indent="-342900" rtl="0">
              <a:spcBef>
                <a:spcPts val="0"/>
              </a:spcBef>
              <a:spcAft>
                <a:spcPts val="0"/>
              </a:spcAft>
              <a:buSzPts val="1800"/>
              <a:buChar char="▸"/>
              <a:defRPr sz="1800"/>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a:p>
        </p:txBody>
      </p:sp>
      <p:sp>
        <p:nvSpPr>
          <p:cNvPr id="85" name="Google Shape;85;p7"/>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86"/>
        <p:cNvGrpSpPr/>
        <p:nvPr/>
      </p:nvGrpSpPr>
      <p:grpSpPr>
        <a:xfrm>
          <a:off x="0" y="0"/>
          <a:ext cx="0" cy="0"/>
          <a:chOff x="0" y="0"/>
          <a:chExt cx="0" cy="0"/>
        </a:xfrm>
      </p:grpSpPr>
      <p:sp>
        <p:nvSpPr>
          <p:cNvPr id="87" name="Google Shape;87;p8"/>
          <p:cNvSpPr/>
          <p:nvPr/>
        </p:nvSpPr>
        <p:spPr>
          <a:xfrm rot="-5400000" flipH="1">
            <a:off x="112050" y="481364"/>
            <a:ext cx="977700" cy="1201800"/>
          </a:xfrm>
          <a:prstGeom prst="parallelogram">
            <a:avLst>
              <a:gd name="adj" fmla="val 10943"/>
            </a:avLst>
          </a:prstGeom>
          <a:gradFill>
            <a:gsLst>
              <a:gs pos="0">
                <a:schemeClr val="accent1"/>
              </a:gs>
              <a:gs pos="29000">
                <a:schemeClr val="accent2"/>
              </a:gs>
              <a:gs pos="100000">
                <a:schemeClr val="accent3"/>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8" name="Google Shape;88;p8"/>
          <p:cNvSpPr/>
          <p:nvPr/>
        </p:nvSpPr>
        <p:spPr>
          <a:xfrm rot="10800000">
            <a:off x="278209" y="1169850"/>
            <a:ext cx="927900" cy="2979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89" name="Google Shape;89;p8"/>
          <p:cNvGrpSpPr/>
          <p:nvPr/>
        </p:nvGrpSpPr>
        <p:grpSpPr>
          <a:xfrm>
            <a:off x="284659" y="277661"/>
            <a:ext cx="7532717" cy="895903"/>
            <a:chOff x="0" y="266575"/>
            <a:chExt cx="6046490" cy="1687200"/>
          </a:xfrm>
        </p:grpSpPr>
        <p:sp>
          <p:nvSpPr>
            <p:cNvPr id="90" name="Google Shape;90;p8"/>
            <p:cNvSpPr/>
            <p:nvPr/>
          </p:nvSpPr>
          <p:spPr>
            <a:xfrm rot="10800000" flipH="1">
              <a:off x="0" y="266575"/>
              <a:ext cx="5867700" cy="1687200"/>
            </a:xfrm>
            <a:prstGeom prst="rect">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1" name="Google Shape;91;p8"/>
            <p:cNvSpPr/>
            <p:nvPr/>
          </p:nvSpPr>
          <p:spPr>
            <a:xfrm rot="10800000">
              <a:off x="5864390" y="266658"/>
              <a:ext cx="182100" cy="1684500"/>
            </a:xfrm>
            <a:prstGeom prst="triangle">
              <a:avLst>
                <a:gd name="adj" fmla="val 100000"/>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92" name="Google Shape;92;p8"/>
          <p:cNvGrpSpPr/>
          <p:nvPr/>
        </p:nvGrpSpPr>
        <p:grpSpPr>
          <a:xfrm rot="10800000" flipH="1">
            <a:off x="8543953" y="4243733"/>
            <a:ext cx="600055" cy="374899"/>
            <a:chOff x="5211448" y="3165393"/>
            <a:chExt cx="1477967" cy="784800"/>
          </a:xfrm>
        </p:grpSpPr>
        <p:sp>
          <p:nvSpPr>
            <p:cNvPr id="93" name="Google Shape;93;p8"/>
            <p:cNvSpPr/>
            <p:nvPr/>
          </p:nvSpPr>
          <p:spPr>
            <a:xfrm rot="-5400000" flipH="1">
              <a:off x="5558565" y="2819343"/>
              <a:ext cx="784800" cy="1476900"/>
            </a:xfrm>
            <a:prstGeom prst="triangle">
              <a:avLst>
                <a:gd name="adj" fmla="val 50000"/>
              </a:avLst>
            </a:prstGeom>
            <a:gradFill>
              <a:gsLst>
                <a:gs pos="0">
                  <a:schemeClr val="accent1"/>
                </a:gs>
                <a:gs pos="100000">
                  <a:schemeClr val="accent2"/>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4" name="Google Shape;94;p8"/>
            <p:cNvSpPr/>
            <p:nvPr/>
          </p:nvSpPr>
          <p:spPr>
            <a:xfrm rot="10800000" flipH="1">
              <a:off x="5211448" y="3169975"/>
              <a:ext cx="1477800" cy="3897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95" name="Google Shape;95;p8"/>
          <p:cNvGrpSpPr/>
          <p:nvPr/>
        </p:nvGrpSpPr>
        <p:grpSpPr>
          <a:xfrm flipH="1">
            <a:off x="8385351" y="4612318"/>
            <a:ext cx="758573" cy="531131"/>
            <a:chOff x="0" y="266575"/>
            <a:chExt cx="7503194" cy="1687200"/>
          </a:xfrm>
        </p:grpSpPr>
        <p:sp>
          <p:nvSpPr>
            <p:cNvPr id="96" name="Google Shape;96;p8"/>
            <p:cNvSpPr/>
            <p:nvPr/>
          </p:nvSpPr>
          <p:spPr>
            <a:xfrm rot="10800000" flipH="1">
              <a:off x="0" y="266575"/>
              <a:ext cx="5867700" cy="1687200"/>
            </a:xfrm>
            <a:prstGeom prst="rect">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7" name="Google Shape;97;p8"/>
            <p:cNvSpPr/>
            <p:nvPr/>
          </p:nvSpPr>
          <p:spPr>
            <a:xfrm rot="10800000">
              <a:off x="5808794" y="266660"/>
              <a:ext cx="1694400" cy="1684500"/>
            </a:xfrm>
            <a:prstGeom prst="triangle">
              <a:avLst>
                <a:gd name="adj" fmla="val 100000"/>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98" name="Google Shape;98;p8"/>
          <p:cNvSpPr txBox="1">
            <a:spLocks noGrp="1"/>
          </p:cNvSpPr>
          <p:nvPr>
            <p:ph type="title"/>
          </p:nvPr>
        </p:nvSpPr>
        <p:spPr>
          <a:xfrm>
            <a:off x="533400" y="277650"/>
            <a:ext cx="6840600" cy="895800"/>
          </a:xfrm>
          <a:prstGeom prst="rect">
            <a:avLst/>
          </a:prstGeom>
        </p:spPr>
        <p:txBody>
          <a:bodyPr spcFirstLastPara="1" wrap="square" lIns="0" tIns="0" rIns="0" bIns="0" anchor="ctr"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99" name="Google Shape;99;p8"/>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08"/>
        <p:cNvGrpSpPr/>
        <p:nvPr/>
      </p:nvGrpSpPr>
      <p:grpSpPr>
        <a:xfrm>
          <a:off x="0" y="0"/>
          <a:ext cx="0" cy="0"/>
          <a:chOff x="0" y="0"/>
          <a:chExt cx="0" cy="0"/>
        </a:xfrm>
      </p:grpSpPr>
      <p:grpSp>
        <p:nvGrpSpPr>
          <p:cNvPr id="109" name="Google Shape;109;p10"/>
          <p:cNvGrpSpPr/>
          <p:nvPr/>
        </p:nvGrpSpPr>
        <p:grpSpPr>
          <a:xfrm rot="10800000" flipH="1">
            <a:off x="8543953" y="4243733"/>
            <a:ext cx="600055" cy="374899"/>
            <a:chOff x="5211448" y="3165393"/>
            <a:chExt cx="1477967" cy="784800"/>
          </a:xfrm>
        </p:grpSpPr>
        <p:sp>
          <p:nvSpPr>
            <p:cNvPr id="110" name="Google Shape;110;p10"/>
            <p:cNvSpPr/>
            <p:nvPr/>
          </p:nvSpPr>
          <p:spPr>
            <a:xfrm rot="-5400000" flipH="1">
              <a:off x="5558565" y="2819343"/>
              <a:ext cx="784800" cy="1476900"/>
            </a:xfrm>
            <a:prstGeom prst="triangle">
              <a:avLst>
                <a:gd name="adj" fmla="val 50000"/>
              </a:avLst>
            </a:prstGeom>
            <a:gradFill>
              <a:gsLst>
                <a:gs pos="0">
                  <a:schemeClr val="accent1"/>
                </a:gs>
                <a:gs pos="100000">
                  <a:schemeClr val="accent2"/>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1" name="Google Shape;111;p10"/>
            <p:cNvSpPr/>
            <p:nvPr/>
          </p:nvSpPr>
          <p:spPr>
            <a:xfrm rot="10800000" flipH="1">
              <a:off x="5211448" y="3169975"/>
              <a:ext cx="1477800" cy="3897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112" name="Google Shape;112;p10"/>
          <p:cNvGrpSpPr/>
          <p:nvPr/>
        </p:nvGrpSpPr>
        <p:grpSpPr>
          <a:xfrm flipH="1">
            <a:off x="8385351" y="4612318"/>
            <a:ext cx="758573" cy="531131"/>
            <a:chOff x="0" y="266575"/>
            <a:chExt cx="7503194" cy="1687200"/>
          </a:xfrm>
        </p:grpSpPr>
        <p:sp>
          <p:nvSpPr>
            <p:cNvPr id="113" name="Google Shape;113;p10"/>
            <p:cNvSpPr/>
            <p:nvPr/>
          </p:nvSpPr>
          <p:spPr>
            <a:xfrm rot="10800000" flipH="1">
              <a:off x="0" y="266575"/>
              <a:ext cx="5867700" cy="1687200"/>
            </a:xfrm>
            <a:prstGeom prst="rect">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4" name="Google Shape;114;p10"/>
            <p:cNvSpPr/>
            <p:nvPr/>
          </p:nvSpPr>
          <p:spPr>
            <a:xfrm rot="10800000">
              <a:off x="5808794" y="266660"/>
              <a:ext cx="1694400" cy="1684500"/>
            </a:xfrm>
            <a:prstGeom prst="triangle">
              <a:avLst>
                <a:gd name="adj" fmla="val 100000"/>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115" name="Google Shape;115;p10"/>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dirty="0"/>
          </a:p>
        </p:txBody>
      </p:sp>
      <p:grpSp>
        <p:nvGrpSpPr>
          <p:cNvPr id="116" name="Google Shape;116;p10"/>
          <p:cNvGrpSpPr/>
          <p:nvPr/>
        </p:nvGrpSpPr>
        <p:grpSpPr>
          <a:xfrm flipH="1">
            <a:off x="1" y="524824"/>
            <a:ext cx="600055" cy="374899"/>
            <a:chOff x="5211448" y="3165393"/>
            <a:chExt cx="1477967" cy="784800"/>
          </a:xfrm>
        </p:grpSpPr>
        <p:sp>
          <p:nvSpPr>
            <p:cNvPr id="117" name="Google Shape;117;p10"/>
            <p:cNvSpPr/>
            <p:nvPr/>
          </p:nvSpPr>
          <p:spPr>
            <a:xfrm rot="-5400000" flipH="1">
              <a:off x="5558565" y="2819343"/>
              <a:ext cx="784800" cy="1476900"/>
            </a:xfrm>
            <a:prstGeom prst="triangle">
              <a:avLst>
                <a:gd name="adj" fmla="val 50000"/>
              </a:avLst>
            </a:prstGeom>
            <a:gradFill>
              <a:gsLst>
                <a:gs pos="0">
                  <a:schemeClr val="accent1"/>
                </a:gs>
                <a:gs pos="100000">
                  <a:schemeClr val="accent2"/>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8" name="Google Shape;118;p10"/>
            <p:cNvSpPr/>
            <p:nvPr/>
          </p:nvSpPr>
          <p:spPr>
            <a:xfrm rot="10800000" flipH="1">
              <a:off x="5211448" y="3169975"/>
              <a:ext cx="1477800" cy="3897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119" name="Google Shape;119;p10"/>
          <p:cNvGrpSpPr/>
          <p:nvPr/>
        </p:nvGrpSpPr>
        <p:grpSpPr>
          <a:xfrm rot="10800000" flipH="1">
            <a:off x="84" y="8"/>
            <a:ext cx="758573" cy="531131"/>
            <a:chOff x="0" y="266575"/>
            <a:chExt cx="7503194" cy="1687200"/>
          </a:xfrm>
        </p:grpSpPr>
        <p:sp>
          <p:nvSpPr>
            <p:cNvPr id="120" name="Google Shape;120;p10"/>
            <p:cNvSpPr/>
            <p:nvPr/>
          </p:nvSpPr>
          <p:spPr>
            <a:xfrm rot="10800000" flipH="1">
              <a:off x="0" y="266575"/>
              <a:ext cx="5867700" cy="1687200"/>
            </a:xfrm>
            <a:prstGeom prst="rect">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1" name="Google Shape;121;p10"/>
            <p:cNvSpPr/>
            <p:nvPr/>
          </p:nvSpPr>
          <p:spPr>
            <a:xfrm rot="10800000">
              <a:off x="5808794" y="266660"/>
              <a:ext cx="1694400" cy="1684500"/>
            </a:xfrm>
            <a:prstGeom prst="triangle">
              <a:avLst>
                <a:gd name="adj" fmla="val 100000"/>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533400" y="277650"/>
            <a:ext cx="6840600"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lvl1pPr lvl="0">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1pPr>
            <a:lvl2pPr lvl="1">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2pPr>
            <a:lvl3pPr lvl="2">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3pPr>
            <a:lvl4pPr lvl="3">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4pPr>
            <a:lvl5pPr lvl="4">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5pPr>
            <a:lvl6pPr lvl="5">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6pPr>
            <a:lvl7pPr lvl="6">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7pPr>
            <a:lvl8pPr lvl="7">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8pPr>
            <a:lvl9pPr lvl="8">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9pPr>
          </a:lstStyle>
          <a:p>
            <a:endParaRPr/>
          </a:p>
        </p:txBody>
      </p:sp>
      <p:sp>
        <p:nvSpPr>
          <p:cNvPr id="7" name="Google Shape;7;p1"/>
          <p:cNvSpPr txBox="1">
            <a:spLocks noGrp="1"/>
          </p:cNvSpPr>
          <p:nvPr>
            <p:ph type="body" idx="1"/>
          </p:nvPr>
        </p:nvSpPr>
        <p:spPr>
          <a:xfrm>
            <a:off x="1470125" y="1553800"/>
            <a:ext cx="6915300" cy="3064800"/>
          </a:xfrm>
          <a:prstGeom prst="rect">
            <a:avLst/>
          </a:prstGeom>
          <a:noFill/>
          <a:ln>
            <a:noFill/>
          </a:ln>
        </p:spPr>
        <p:txBody>
          <a:bodyPr spcFirstLastPara="1" wrap="square" lIns="0" tIns="0" rIns="0" bIns="0" anchor="t" anchorCtr="0">
            <a:noAutofit/>
          </a:bodyPr>
          <a:lstStyle>
            <a:lvl1pPr marL="457200" lvl="0" indent="-381000">
              <a:lnSpc>
                <a:spcPct val="115000"/>
              </a:lnSpc>
              <a:spcBef>
                <a:spcPts val="600"/>
              </a:spcBef>
              <a:spcAft>
                <a:spcPts val="0"/>
              </a:spcAft>
              <a:buClr>
                <a:schemeClr val="accent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1pPr>
            <a:lvl2pPr marL="914400" lvl="1" indent="-317500">
              <a:lnSpc>
                <a:spcPct val="115000"/>
              </a:lnSpc>
              <a:spcBef>
                <a:spcPts val="0"/>
              </a:spcBef>
              <a:spcAft>
                <a:spcPts val="0"/>
              </a:spcAft>
              <a:buClr>
                <a:schemeClr val="accent1"/>
              </a:buClr>
              <a:buSzPts val="1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2pPr>
            <a:lvl3pPr marL="1371600" lvl="2" indent="-317500">
              <a:lnSpc>
                <a:spcPct val="115000"/>
              </a:lnSpc>
              <a:spcBef>
                <a:spcPts val="0"/>
              </a:spcBef>
              <a:spcAft>
                <a:spcPts val="0"/>
              </a:spcAft>
              <a:buClr>
                <a:schemeClr val="accent1"/>
              </a:buClr>
              <a:buSzPts val="1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3pPr>
            <a:lvl4pPr marL="1828800" lvl="3" indent="-317500">
              <a:lnSpc>
                <a:spcPct val="115000"/>
              </a:lnSpc>
              <a:spcBef>
                <a:spcPts val="0"/>
              </a:spcBef>
              <a:spcAft>
                <a:spcPts val="0"/>
              </a:spcAft>
              <a:buClr>
                <a:schemeClr val="accent1"/>
              </a:buClr>
              <a:buSzPts val="1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4pPr>
            <a:lvl5pPr marL="2286000" lvl="4" indent="-381000">
              <a:lnSpc>
                <a:spcPct val="115000"/>
              </a:lnSpc>
              <a:spcBef>
                <a:spcPts val="0"/>
              </a:spcBef>
              <a:spcAft>
                <a:spcPts val="0"/>
              </a:spcAft>
              <a:buClr>
                <a:schemeClr val="dk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5pPr>
            <a:lvl6pPr marL="2743200" lvl="5" indent="-381000">
              <a:lnSpc>
                <a:spcPct val="115000"/>
              </a:lnSpc>
              <a:spcBef>
                <a:spcPts val="0"/>
              </a:spcBef>
              <a:spcAft>
                <a:spcPts val="0"/>
              </a:spcAft>
              <a:buClr>
                <a:schemeClr val="dk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6pPr>
            <a:lvl7pPr marL="3200400" lvl="6" indent="-381000">
              <a:lnSpc>
                <a:spcPct val="115000"/>
              </a:lnSpc>
              <a:spcBef>
                <a:spcPts val="0"/>
              </a:spcBef>
              <a:spcAft>
                <a:spcPts val="0"/>
              </a:spcAft>
              <a:buClr>
                <a:schemeClr val="dk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7pPr>
            <a:lvl8pPr marL="3657600" lvl="7" indent="-381000">
              <a:lnSpc>
                <a:spcPct val="115000"/>
              </a:lnSpc>
              <a:spcBef>
                <a:spcPts val="0"/>
              </a:spcBef>
              <a:spcAft>
                <a:spcPts val="0"/>
              </a:spcAft>
              <a:buClr>
                <a:schemeClr val="dk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8pPr>
            <a:lvl9pPr marL="4114800" lvl="8" indent="-381000">
              <a:lnSpc>
                <a:spcPct val="115000"/>
              </a:lnSpc>
              <a:spcBef>
                <a:spcPts val="0"/>
              </a:spcBef>
              <a:spcAft>
                <a:spcPts val="0"/>
              </a:spcAft>
              <a:buClr>
                <a:schemeClr val="dk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9pPr>
          </a:lstStyle>
          <a:p>
            <a:endParaRPr/>
          </a:p>
        </p:txBody>
      </p:sp>
      <p:sp>
        <p:nvSpPr>
          <p:cNvPr id="8" name="Google Shape;8;p1"/>
          <p:cNvSpPr txBox="1">
            <a:spLocks noGrp="1"/>
          </p:cNvSpPr>
          <p:nvPr>
            <p:ph type="sldNum" idx="12"/>
          </p:nvPr>
        </p:nvSpPr>
        <p:spPr>
          <a:xfrm>
            <a:off x="8543950" y="4612325"/>
            <a:ext cx="485400" cy="531000"/>
          </a:xfrm>
          <a:prstGeom prst="rect">
            <a:avLst/>
          </a:prstGeom>
          <a:noFill/>
          <a:ln>
            <a:noFill/>
          </a:ln>
        </p:spPr>
        <p:txBody>
          <a:bodyPr spcFirstLastPara="1" wrap="square" lIns="0" tIns="0" rIns="0" bIns="0" anchor="ctr" anchorCtr="0">
            <a:noAutofit/>
          </a:bodyPr>
          <a:lstStyle>
            <a:lvl1pPr lvl="0" algn="r">
              <a:buNone/>
              <a:defRPr sz="1300">
                <a:solidFill>
                  <a:schemeClr val="lt1"/>
                </a:solidFill>
                <a:latin typeface="Encode Sans Semi Condensed SemiBold"/>
                <a:ea typeface="Encode Sans Semi Condensed SemiBold"/>
                <a:cs typeface="Encode Sans Semi Condensed SemiBold"/>
                <a:sym typeface="Encode Sans Semi Condensed SemiBold"/>
              </a:defRPr>
            </a:lvl1pPr>
            <a:lvl2pPr lvl="1" algn="r">
              <a:buNone/>
              <a:defRPr sz="1300">
                <a:solidFill>
                  <a:schemeClr val="lt1"/>
                </a:solidFill>
                <a:latin typeface="Encode Sans Semi Condensed SemiBold"/>
                <a:ea typeface="Encode Sans Semi Condensed SemiBold"/>
                <a:cs typeface="Encode Sans Semi Condensed SemiBold"/>
                <a:sym typeface="Encode Sans Semi Condensed SemiBold"/>
              </a:defRPr>
            </a:lvl2pPr>
            <a:lvl3pPr lvl="2" algn="r">
              <a:buNone/>
              <a:defRPr sz="1300">
                <a:solidFill>
                  <a:schemeClr val="lt1"/>
                </a:solidFill>
                <a:latin typeface="Encode Sans Semi Condensed SemiBold"/>
                <a:ea typeface="Encode Sans Semi Condensed SemiBold"/>
                <a:cs typeface="Encode Sans Semi Condensed SemiBold"/>
                <a:sym typeface="Encode Sans Semi Condensed SemiBold"/>
              </a:defRPr>
            </a:lvl3pPr>
            <a:lvl4pPr lvl="3" algn="r">
              <a:buNone/>
              <a:defRPr sz="1300">
                <a:solidFill>
                  <a:schemeClr val="lt1"/>
                </a:solidFill>
                <a:latin typeface="Encode Sans Semi Condensed SemiBold"/>
                <a:ea typeface="Encode Sans Semi Condensed SemiBold"/>
                <a:cs typeface="Encode Sans Semi Condensed SemiBold"/>
                <a:sym typeface="Encode Sans Semi Condensed SemiBold"/>
              </a:defRPr>
            </a:lvl4pPr>
            <a:lvl5pPr lvl="4" algn="r">
              <a:buNone/>
              <a:defRPr sz="1300">
                <a:solidFill>
                  <a:schemeClr val="lt1"/>
                </a:solidFill>
                <a:latin typeface="Encode Sans Semi Condensed SemiBold"/>
                <a:ea typeface="Encode Sans Semi Condensed SemiBold"/>
                <a:cs typeface="Encode Sans Semi Condensed SemiBold"/>
                <a:sym typeface="Encode Sans Semi Condensed SemiBold"/>
              </a:defRPr>
            </a:lvl5pPr>
            <a:lvl6pPr lvl="5" algn="r">
              <a:buNone/>
              <a:defRPr sz="1300">
                <a:solidFill>
                  <a:schemeClr val="lt1"/>
                </a:solidFill>
                <a:latin typeface="Encode Sans Semi Condensed SemiBold"/>
                <a:ea typeface="Encode Sans Semi Condensed SemiBold"/>
                <a:cs typeface="Encode Sans Semi Condensed SemiBold"/>
                <a:sym typeface="Encode Sans Semi Condensed SemiBold"/>
              </a:defRPr>
            </a:lvl6pPr>
            <a:lvl7pPr lvl="6" algn="r">
              <a:buNone/>
              <a:defRPr sz="1300">
                <a:solidFill>
                  <a:schemeClr val="lt1"/>
                </a:solidFill>
                <a:latin typeface="Encode Sans Semi Condensed SemiBold"/>
                <a:ea typeface="Encode Sans Semi Condensed SemiBold"/>
                <a:cs typeface="Encode Sans Semi Condensed SemiBold"/>
                <a:sym typeface="Encode Sans Semi Condensed SemiBold"/>
              </a:defRPr>
            </a:lvl7pPr>
            <a:lvl8pPr lvl="7" algn="r">
              <a:buNone/>
              <a:defRPr sz="1300">
                <a:solidFill>
                  <a:schemeClr val="lt1"/>
                </a:solidFill>
                <a:latin typeface="Encode Sans Semi Condensed SemiBold"/>
                <a:ea typeface="Encode Sans Semi Condensed SemiBold"/>
                <a:cs typeface="Encode Sans Semi Condensed SemiBold"/>
                <a:sym typeface="Encode Sans Semi Condensed SemiBold"/>
              </a:defRPr>
            </a:lvl8pPr>
            <a:lvl9pPr lvl="8" algn="r">
              <a:buNone/>
              <a:defRPr sz="1300">
                <a:solidFill>
                  <a:schemeClr val="lt1"/>
                </a:solidFill>
                <a:latin typeface="Encode Sans Semi Condensed SemiBold"/>
                <a:ea typeface="Encode Sans Semi Condensed SemiBold"/>
                <a:cs typeface="Encode Sans Semi Condensed SemiBold"/>
                <a:sym typeface="Encode Sans Semi Condensed SemiBold"/>
              </a:defRPr>
            </a:lvl9pPr>
          </a:lstStyle>
          <a:p>
            <a:pPr marL="0" lvl="0" indent="0" algn="r" rtl="0">
              <a:spcBef>
                <a:spcPts val="0"/>
              </a:spcBef>
              <a:spcAft>
                <a:spcPts val="0"/>
              </a:spcAft>
              <a:buNone/>
            </a:pPr>
            <a:fld id="{00000000-1234-1234-1234-123412341234}" type="slidenum">
              <a:rPr lang="en"/>
              <a:t>‹Nº›</a:t>
            </a:fld>
            <a:endParaRPr dirty="0"/>
          </a:p>
        </p:txBody>
      </p:sp>
    </p:spTree>
  </p:cSld>
  <p:clrMap bg1="lt1" tx1="dk1" bg2="dk2" tx2="lt2" accent1="accent1" accent2="accent2" accent3="accent3" accent4="accent4" accent5="accent5" accent6="accent6" hlink="hlink" folHlink="folHlink"/>
  <p:sldLayoutIdLst>
    <p:sldLayoutId id="2147483648" r:id="rId1"/>
    <p:sldLayoutId id="2147483651" r:id="rId2"/>
    <p:sldLayoutId id="2147483652" r:id="rId3"/>
    <p:sldLayoutId id="2147483653" r:id="rId4"/>
    <p:sldLayoutId id="2147483654" r:id="rId5"/>
    <p:sldLayoutId id="2147483656" r:id="rId6"/>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6.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bwMode="gray">
      <p:bgPr>
        <a:gradFill>
          <a:gsLst>
            <a:gs pos="0">
              <a:srgbClr val="4F5876"/>
            </a:gs>
            <a:gs pos="100000">
              <a:srgbClr val="1D1F25"/>
            </a:gs>
          </a:gsLst>
          <a:path path="circle">
            <a:fillToRect l="50000" t="50000" r="50000" b="50000"/>
          </a:path>
        </a:gradFill>
        <a:effectLst/>
      </p:bgPr>
    </p:bg>
    <p:spTree>
      <p:nvGrpSpPr>
        <p:cNvPr id="1" name="Shape 125"/>
        <p:cNvGrpSpPr/>
        <p:nvPr/>
      </p:nvGrpSpPr>
      <p:grpSpPr>
        <a:xfrm>
          <a:off x="0" y="0"/>
          <a:ext cx="0" cy="0"/>
          <a:chOff x="0" y="0"/>
          <a:chExt cx="0" cy="0"/>
        </a:xfrm>
      </p:grpSpPr>
      <p:sp>
        <p:nvSpPr>
          <p:cNvPr id="126" name="Google Shape;126;p11"/>
          <p:cNvSpPr txBox="1">
            <a:spLocks noGrp="1"/>
          </p:cNvSpPr>
          <p:nvPr>
            <p:ph type="ctrTitle"/>
          </p:nvPr>
        </p:nvSpPr>
        <p:spPr>
          <a:xfrm>
            <a:off x="1115616" y="1275606"/>
            <a:ext cx="7143408" cy="2592288"/>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 sz="4400" b="1" dirty="0" smtClean="0">
                <a:latin typeface="Calibri" pitchFamily="34" charset="0"/>
                <a:cs typeface="Calibri" pitchFamily="34" charset="0"/>
              </a:rPr>
              <a:t>ORGANIGRAMA</a:t>
            </a:r>
            <a:br>
              <a:rPr lang="en" sz="4400" b="1" dirty="0" smtClean="0">
                <a:latin typeface="Calibri" pitchFamily="34" charset="0"/>
                <a:cs typeface="Calibri" pitchFamily="34" charset="0"/>
              </a:rPr>
            </a:br>
            <a:r>
              <a:rPr lang="en" sz="4400" b="1" dirty="0" smtClean="0">
                <a:latin typeface="Calibri" pitchFamily="34" charset="0"/>
                <a:cs typeface="Calibri" pitchFamily="34" charset="0"/>
              </a:rPr>
              <a:t> </a:t>
            </a:r>
            <a:br>
              <a:rPr lang="en" sz="4400" b="1" dirty="0" smtClean="0">
                <a:latin typeface="Calibri" pitchFamily="34" charset="0"/>
                <a:cs typeface="Calibri" pitchFamily="34" charset="0"/>
              </a:rPr>
            </a:br>
            <a:r>
              <a:rPr lang="en" sz="4400" b="1" dirty="0" smtClean="0">
                <a:latin typeface="Calibri" pitchFamily="34" charset="0"/>
                <a:cs typeface="Calibri" pitchFamily="34" charset="0"/>
              </a:rPr>
              <a:t> PERÍODO:                               </a:t>
            </a:r>
            <a:r>
              <a:rPr lang="es-SV" sz="4400" b="1" dirty="0" smtClean="0">
                <a:latin typeface="Calibri" pitchFamily="34" charset="0"/>
                <a:cs typeface="Calibri" pitchFamily="34" charset="0"/>
              </a:rPr>
              <a:t>Febrero - Abril 2022</a:t>
            </a:r>
            <a:endParaRPr sz="4400" b="1" dirty="0">
              <a:latin typeface="Calibri" pitchFamily="34" charset="0"/>
              <a:cs typeface="Calibri" pitchFamily="34" charset="0"/>
            </a:endParaRPr>
          </a:p>
        </p:txBody>
      </p:sp>
      <p:pic>
        <p:nvPicPr>
          <p:cNvPr id="4" name="3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512" y="-20538"/>
            <a:ext cx="1872208" cy="1031665"/>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rgbClr val="4F5876"/>
            </a:gs>
            <a:gs pos="100000">
              <a:srgbClr val="1D1F25"/>
            </a:gs>
          </a:gsLst>
          <a:path path="circle">
            <a:fillToRect l="50000" t="50000" r="50000" b="50000"/>
          </a:path>
          <a:tileRect/>
        </a:gradFill>
        <a:effectLst/>
      </p:bgPr>
    </p:bg>
    <p:spTree>
      <p:nvGrpSpPr>
        <p:cNvPr id="1" name="Shape 173"/>
        <p:cNvGrpSpPr/>
        <p:nvPr/>
      </p:nvGrpSpPr>
      <p:grpSpPr>
        <a:xfrm>
          <a:off x="0" y="0"/>
          <a:ext cx="0" cy="0"/>
          <a:chOff x="0" y="0"/>
          <a:chExt cx="0" cy="0"/>
        </a:xfrm>
      </p:grpSpPr>
      <p:sp>
        <p:nvSpPr>
          <p:cNvPr id="174" name="Google Shape;174;p17"/>
          <p:cNvSpPr txBox="1">
            <a:spLocks noGrp="1"/>
          </p:cNvSpPr>
          <p:nvPr>
            <p:ph type="ctrTitle" idx="4294967295"/>
          </p:nvPr>
        </p:nvSpPr>
        <p:spPr>
          <a:xfrm>
            <a:off x="683568" y="483518"/>
            <a:ext cx="7848872" cy="2232248"/>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 sz="5000" b="1" dirty="0" smtClean="0">
                <a:solidFill>
                  <a:schemeClr val="bg1"/>
                </a:solidFill>
                <a:latin typeface="Calibri" pitchFamily="34" charset="0"/>
                <a:cs typeface="Calibri" pitchFamily="34" charset="0"/>
              </a:rPr>
              <a:t>UNIDADES ORGANIZATIVAS DEL MINEC </a:t>
            </a:r>
            <a:endParaRPr sz="5000" b="1" dirty="0">
              <a:solidFill>
                <a:schemeClr val="bg1"/>
              </a:solidFill>
              <a:latin typeface="Calibri" pitchFamily="34" charset="0"/>
              <a:cs typeface="Calibri" pitchFamily="34" charset="0"/>
            </a:endParaRPr>
          </a:p>
        </p:txBody>
      </p:sp>
      <p:sp>
        <p:nvSpPr>
          <p:cNvPr id="176" name="Google Shape;176;p17"/>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10</a:t>
            </a:fld>
            <a:endParaRPr dirty="0"/>
          </a:p>
        </p:txBody>
      </p:sp>
      <p:sp>
        <p:nvSpPr>
          <p:cNvPr id="18" name="Rectangle 3"/>
          <p:cNvSpPr txBox="1">
            <a:spLocks noChangeArrowheads="1"/>
          </p:cNvSpPr>
          <p:nvPr/>
        </p:nvSpPr>
        <p:spPr>
          <a:xfrm>
            <a:off x="1763688" y="3076097"/>
            <a:ext cx="5400600" cy="122413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bg1"/>
                </a:solidFill>
                <a:latin typeface="Calibri" pitchFamily="34" charset="0"/>
                <a:cs typeface="Calibri" pitchFamily="34" charset="0"/>
              </a:rPr>
              <a:t>Para cumplir con los objetivos y atribuciones que le señalan las Leyes de la República, el Reglamento Interno del Órgano Ejecutivo y el presente Reglamento, el Despacho Ministerial se apoya en la gestión técnica-operativa interna que realizan las unidades y direcciones asesoras, técnicas, operativas y administrativas siguientes:</a:t>
            </a:r>
            <a:endParaRPr lang="es-SV" sz="1200" dirty="0" smtClean="0">
              <a:solidFill>
                <a:schemeClr val="bg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24"/>
        <p:cNvGrpSpPr/>
        <p:nvPr/>
      </p:nvGrpSpPr>
      <p:grpSpPr>
        <a:xfrm>
          <a:off x="0" y="0"/>
          <a:ext cx="0" cy="0"/>
          <a:chOff x="0" y="0"/>
          <a:chExt cx="0" cy="0"/>
        </a:xfrm>
      </p:grpSpPr>
      <p:sp>
        <p:nvSpPr>
          <p:cNvPr id="226" name="Google Shape;226;p22"/>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11</a:t>
            </a:fld>
            <a:endParaRPr dirty="0"/>
          </a:p>
        </p:txBody>
      </p:sp>
      <p:sp>
        <p:nvSpPr>
          <p:cNvPr id="18" name="Rectangle 3"/>
          <p:cNvSpPr txBox="1">
            <a:spLocks noChangeArrowheads="1"/>
          </p:cNvSpPr>
          <p:nvPr/>
        </p:nvSpPr>
        <p:spPr>
          <a:xfrm>
            <a:off x="1566601" y="1608376"/>
            <a:ext cx="5760640" cy="256598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propiciar la transparencia institucional por medio del cumplimiento a la Ley </a:t>
            </a:r>
            <a:r>
              <a:rPr lang="es-SV" sz="1100" dirty="0" smtClean="0">
                <a:solidFill>
                  <a:schemeClr val="tx1"/>
                </a:solidFill>
                <a:latin typeface="Calibri" pitchFamily="34" charset="0"/>
                <a:cs typeface="Calibri" pitchFamily="34" charset="0"/>
              </a:rPr>
              <a:t>de Acceso </a:t>
            </a:r>
            <a:r>
              <a:rPr lang="es-SV" sz="1100" dirty="0">
                <a:solidFill>
                  <a:schemeClr val="tx1"/>
                </a:solidFill>
                <a:latin typeface="Calibri" pitchFamily="34" charset="0"/>
                <a:cs typeface="Calibri" pitchFamily="34" charset="0"/>
              </a:rPr>
              <a:t>a la Información Pública, mediante procedimientos sencillos y expeditos. Está </a:t>
            </a:r>
            <a:r>
              <a:rPr lang="es-SV" sz="1100" dirty="0" smtClean="0">
                <a:solidFill>
                  <a:schemeClr val="tx1"/>
                </a:solidFill>
                <a:latin typeface="Calibri" pitchFamily="34" charset="0"/>
                <a:cs typeface="Calibri" pitchFamily="34" charset="0"/>
              </a:rPr>
              <a:t>conformada por </a:t>
            </a:r>
            <a:r>
              <a:rPr lang="es-SV" sz="1100" dirty="0">
                <a:solidFill>
                  <a:schemeClr val="tx1"/>
                </a:solidFill>
                <a:latin typeface="Calibri" pitchFamily="34" charset="0"/>
                <a:cs typeface="Calibri" pitchFamily="34" charset="0"/>
              </a:rPr>
              <a:t>un Oficial de Información, quien depende jerárquicamente del Despacho Ministerial, y por </a:t>
            </a:r>
            <a:r>
              <a:rPr lang="es-SV" sz="1100" dirty="0" smtClean="0">
                <a:solidFill>
                  <a:schemeClr val="tx1"/>
                </a:solidFill>
                <a:latin typeface="Calibri" pitchFamily="34" charset="0"/>
                <a:cs typeface="Calibri" pitchFamily="34" charset="0"/>
              </a:rPr>
              <a:t>el personal </a:t>
            </a:r>
            <a:r>
              <a:rPr lang="es-SV" sz="1100" dirty="0">
                <a:solidFill>
                  <a:schemeClr val="tx1"/>
                </a:solidFill>
                <a:latin typeface="Calibri" pitchFamily="34" charset="0"/>
                <a:cs typeface="Calibri" pitchFamily="34" charset="0"/>
              </a:rPr>
              <a:t>técnico y administrativo necesario para su </a:t>
            </a:r>
            <a:r>
              <a:rPr lang="es-SV" sz="1100" dirty="0" smtClean="0">
                <a:solidFill>
                  <a:schemeClr val="tx1"/>
                </a:solidFill>
                <a:latin typeface="Calibri" pitchFamily="34" charset="0"/>
                <a:cs typeface="Calibri" pitchFamily="34" charset="0"/>
              </a:rPr>
              <a:t>buen funcionamiento.</a:t>
            </a:r>
          </a:p>
          <a:p>
            <a:pPr algn="just">
              <a:lnSpc>
                <a:spcPct val="150000"/>
              </a:lnSpc>
            </a:pPr>
            <a:r>
              <a:rPr lang="es-SV" sz="1100" dirty="0" smtClean="0">
                <a:solidFill>
                  <a:schemeClr val="tx1"/>
                </a:solidFill>
                <a:latin typeface="Calibri" pitchFamily="34" charset="0"/>
                <a:cs typeface="Calibri" pitchFamily="34" charset="0"/>
              </a:rPr>
              <a:t> </a:t>
            </a:r>
            <a:r>
              <a:rPr lang="es-SV" sz="1100" dirty="0">
                <a:solidFill>
                  <a:schemeClr val="tx1"/>
                </a:solidFill>
                <a:latin typeface="Calibri" pitchFamily="34" charset="0"/>
                <a:cs typeface="Calibri" pitchFamily="34" charset="0"/>
              </a:rPr>
              <a:t/>
            </a:r>
            <a:br>
              <a:rPr lang="es-SV" sz="1100" dirty="0">
                <a:solidFill>
                  <a:schemeClr val="tx1"/>
                </a:solidFill>
                <a:latin typeface="Calibri" pitchFamily="34" charset="0"/>
                <a:cs typeface="Calibri" pitchFamily="34" charset="0"/>
              </a:rPr>
            </a:br>
            <a:endParaRPr lang="es-SV" sz="1100" dirty="0" smtClean="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Directora</a:t>
            </a:r>
            <a:r>
              <a:rPr lang="es-SV" sz="1200" b="1" dirty="0">
                <a:solidFill>
                  <a:srgbClr val="0070C0"/>
                </a:solidFill>
                <a:latin typeface="Calibri" pitchFamily="34" charset="0"/>
                <a:cs typeface="Calibri" pitchFamily="34" charset="0"/>
              </a:rPr>
              <a:t>: Laura Alicia Quintanilla de Arias</a:t>
            </a: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19" name="Google Shape;195;p18"/>
          <p:cNvSpPr txBox="1">
            <a:spLocks/>
          </p:cNvSpPr>
          <p:nvPr/>
        </p:nvSpPr>
        <p:spPr>
          <a:xfrm>
            <a:off x="1187624"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UNIDAD DE ACCESO                                        A LA INFORMACIÓN PÚBLICA</a:t>
            </a:r>
            <a:endParaRPr lang="es-SV" sz="2300" b="1" dirty="0">
              <a:solidFill>
                <a:schemeClr val="tx1"/>
              </a:solidFill>
            </a:endParaRPr>
          </a:p>
        </p:txBody>
      </p:sp>
      <p:sp>
        <p:nvSpPr>
          <p:cNvPr id="5" name="Rectangle 3"/>
          <p:cNvSpPr txBox="1">
            <a:spLocks noChangeArrowheads="1"/>
          </p:cNvSpPr>
          <p:nvPr/>
        </p:nvSpPr>
        <p:spPr>
          <a:xfrm>
            <a:off x="5415508" y="3481375"/>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FEB &amp; ABR 2022</a:t>
            </a:r>
          </a:p>
          <a:p>
            <a:pPr algn="l">
              <a:lnSpc>
                <a:spcPct val="150000"/>
              </a:lnSpc>
            </a:pPr>
            <a:r>
              <a:rPr lang="es-SV" sz="1100" dirty="0" smtClean="0">
                <a:solidFill>
                  <a:schemeClr val="tx1"/>
                </a:solidFill>
                <a:latin typeface="Calibri" pitchFamily="34" charset="0"/>
                <a:cs typeface="Calibri" pitchFamily="34" charset="0"/>
              </a:rPr>
              <a:t>Masculino: 3</a:t>
            </a:r>
          </a:p>
          <a:p>
            <a:pPr algn="l">
              <a:lnSpc>
                <a:spcPct val="150000"/>
              </a:lnSpc>
            </a:pPr>
            <a:r>
              <a:rPr lang="es-SV" sz="1100" dirty="0" smtClean="0">
                <a:solidFill>
                  <a:schemeClr val="tx1"/>
                </a:solidFill>
                <a:latin typeface="Calibri" pitchFamily="34" charset="0"/>
                <a:cs typeface="Calibri" pitchFamily="34" charset="0"/>
              </a:rPr>
              <a:t>Femenino: 4</a:t>
            </a:r>
          </a:p>
          <a:p>
            <a:pPr algn="l">
              <a:lnSpc>
                <a:spcPct val="150000"/>
              </a:lnSpc>
            </a:pPr>
            <a:r>
              <a:rPr lang="es-SV" sz="1100" dirty="0" smtClean="0">
                <a:solidFill>
                  <a:schemeClr val="tx1"/>
                </a:solidFill>
                <a:latin typeface="Calibri" pitchFamily="34" charset="0"/>
                <a:cs typeface="Calibri" pitchFamily="34" charset="0"/>
              </a:rPr>
              <a:t>Total de empleados: 7</a:t>
            </a:r>
            <a:endParaRPr lang="es-SV" sz="1100" dirty="0">
              <a:solidFill>
                <a:schemeClr val="tx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12</a:t>
            </a:fld>
            <a:endParaRPr dirty="0"/>
          </a:p>
        </p:txBody>
      </p:sp>
      <p:sp>
        <p:nvSpPr>
          <p:cNvPr id="6" name="Rectangle 3"/>
          <p:cNvSpPr txBox="1">
            <a:spLocks noChangeArrowheads="1"/>
          </p:cNvSpPr>
          <p:nvPr/>
        </p:nvSpPr>
        <p:spPr>
          <a:xfrm>
            <a:off x="1356331" y="1347614"/>
            <a:ext cx="5761175" cy="2376264"/>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asesorar, coordinar y monitorear la incorporación transversal del Principio de </a:t>
            </a:r>
          </a:p>
          <a:p>
            <a:pPr algn="just">
              <a:lnSpc>
                <a:spcPct val="150000"/>
              </a:lnSpc>
            </a:pPr>
            <a:r>
              <a:rPr lang="es-SV" sz="1100" dirty="0">
                <a:solidFill>
                  <a:schemeClr val="tx1"/>
                </a:solidFill>
                <a:latin typeface="Calibri" pitchFamily="34" charset="0"/>
                <a:cs typeface="Calibri" pitchFamily="34" charset="0"/>
              </a:rPr>
              <a:t>Igualdad y No Discriminación, en las políticas, planes, programas, proyectos, </a:t>
            </a:r>
            <a:r>
              <a:rPr lang="es-SV" sz="1100" dirty="0" smtClean="0">
                <a:solidFill>
                  <a:schemeClr val="tx1"/>
                </a:solidFill>
                <a:latin typeface="Calibri" pitchFamily="34" charset="0"/>
                <a:cs typeface="Calibri" pitchFamily="34" charset="0"/>
              </a:rPr>
              <a:t>normativas y  </a:t>
            </a:r>
            <a:r>
              <a:rPr lang="es-SV" sz="1100" dirty="0">
                <a:solidFill>
                  <a:schemeClr val="tx1"/>
                </a:solidFill>
                <a:latin typeface="Calibri" pitchFamily="34" charset="0"/>
                <a:cs typeface="Calibri" pitchFamily="34" charset="0"/>
              </a:rPr>
              <a:t>acciones desarrolladas en el ejercicio de las competencias </a:t>
            </a:r>
            <a:r>
              <a:rPr lang="es-SV" sz="1100" dirty="0" smtClean="0">
                <a:solidFill>
                  <a:schemeClr val="tx1"/>
                </a:solidFill>
                <a:latin typeface="Calibri" pitchFamily="34" charset="0"/>
                <a:cs typeface="Calibri" pitchFamily="34" charset="0"/>
              </a:rPr>
              <a:t>institucionales </a:t>
            </a:r>
            <a:r>
              <a:rPr lang="es-SV" sz="1100" dirty="0">
                <a:solidFill>
                  <a:schemeClr val="tx1"/>
                </a:solidFill>
                <a:latin typeface="Calibri" pitchFamily="34" charset="0"/>
                <a:cs typeface="Calibri" pitchFamily="34" charset="0"/>
              </a:rPr>
              <a:t>del MINEC. </a:t>
            </a:r>
            <a:r>
              <a:rPr lang="es-SV" sz="1100" dirty="0" smtClean="0">
                <a:solidFill>
                  <a:schemeClr val="tx1"/>
                </a:solidFill>
                <a:latin typeface="Calibri" pitchFamily="34" charset="0"/>
                <a:cs typeface="Calibri" pitchFamily="34" charset="0"/>
              </a:rPr>
              <a:t>Está conformada </a:t>
            </a:r>
            <a:r>
              <a:rPr lang="es-SV" sz="1100" dirty="0">
                <a:solidFill>
                  <a:schemeClr val="tx1"/>
                </a:solidFill>
                <a:latin typeface="Calibri" pitchFamily="34" charset="0"/>
                <a:cs typeface="Calibri" pitchFamily="34" charset="0"/>
              </a:rPr>
              <a:t>por una Jefatura, quien depende jerárquicamente del </a:t>
            </a:r>
            <a:r>
              <a:rPr lang="es-SV" sz="1100" dirty="0" smtClean="0">
                <a:solidFill>
                  <a:schemeClr val="tx1"/>
                </a:solidFill>
                <a:latin typeface="Calibri" pitchFamily="34" charset="0"/>
                <a:cs typeface="Calibri" pitchFamily="34" charset="0"/>
              </a:rPr>
              <a:t>Despacho </a:t>
            </a:r>
            <a:r>
              <a:rPr lang="es-SV" sz="1100" dirty="0">
                <a:solidFill>
                  <a:schemeClr val="tx1"/>
                </a:solidFill>
                <a:latin typeface="Calibri" pitchFamily="34" charset="0"/>
                <a:cs typeface="Calibri" pitchFamily="34" charset="0"/>
              </a:rPr>
              <a:t>Ministerial, y </a:t>
            </a:r>
            <a:r>
              <a:rPr lang="es-SV" sz="1100" dirty="0" smtClean="0">
                <a:solidFill>
                  <a:schemeClr val="tx1"/>
                </a:solidFill>
                <a:latin typeface="Calibri" pitchFamily="34" charset="0"/>
                <a:cs typeface="Calibri" pitchFamily="34" charset="0"/>
              </a:rPr>
              <a:t>por </a:t>
            </a:r>
            <a:r>
              <a:rPr lang="es-SV" sz="1100" dirty="0">
                <a:solidFill>
                  <a:schemeClr val="tx1"/>
                </a:solidFill>
                <a:latin typeface="Calibri" pitchFamily="34" charset="0"/>
                <a:cs typeface="Calibri" pitchFamily="34" charset="0"/>
              </a:rPr>
              <a:t>el </a:t>
            </a:r>
            <a:r>
              <a:rPr lang="es-SV" sz="1100" dirty="0" smtClean="0">
                <a:solidFill>
                  <a:schemeClr val="tx1"/>
                </a:solidFill>
                <a:latin typeface="Calibri" pitchFamily="34" charset="0"/>
                <a:cs typeface="Calibri" pitchFamily="34" charset="0"/>
              </a:rPr>
              <a:t>  </a:t>
            </a:r>
            <a:r>
              <a:rPr lang="es-SV" sz="1100" dirty="0">
                <a:solidFill>
                  <a:schemeClr val="tx1"/>
                </a:solidFill>
                <a:latin typeface="Calibri" pitchFamily="34" charset="0"/>
                <a:cs typeface="Calibri" pitchFamily="34" charset="0"/>
              </a:rPr>
              <a:t>personal técnico y administrativo necesario para su buen </a:t>
            </a:r>
            <a:r>
              <a:rPr lang="es-SV" sz="1100" dirty="0" smtClean="0">
                <a:solidFill>
                  <a:schemeClr val="tx1"/>
                </a:solidFill>
                <a:latin typeface="Calibri" pitchFamily="34" charset="0"/>
                <a:cs typeface="Calibri" pitchFamily="34" charset="0"/>
              </a:rPr>
              <a:t>funcionamiento.</a:t>
            </a:r>
            <a:endParaRPr lang="es-SV" sz="1100" dirty="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Jefa de unidad: Elena Marisol Gómez Luna</a:t>
            </a: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7" name="Google Shape;195;p18"/>
          <p:cNvSpPr txBox="1">
            <a:spLocks/>
          </p:cNvSpPr>
          <p:nvPr/>
        </p:nvSpPr>
        <p:spPr>
          <a:xfrm>
            <a:off x="1187624"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UNIDAD DE GENERO</a:t>
            </a:r>
            <a:endParaRPr lang="es-SV" sz="2300" b="1" dirty="0">
              <a:solidFill>
                <a:schemeClr val="tx1"/>
              </a:solidFill>
            </a:endParaRPr>
          </a:p>
        </p:txBody>
      </p:sp>
      <p:sp>
        <p:nvSpPr>
          <p:cNvPr id="5" name="Rectangle 3"/>
          <p:cNvSpPr txBox="1">
            <a:spLocks noChangeArrowheads="1"/>
          </p:cNvSpPr>
          <p:nvPr/>
        </p:nvSpPr>
        <p:spPr>
          <a:xfrm>
            <a:off x="5202520" y="3224592"/>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FEB &amp; ABR 2022</a:t>
            </a:r>
          </a:p>
          <a:p>
            <a:pPr algn="l">
              <a:lnSpc>
                <a:spcPct val="150000"/>
              </a:lnSpc>
            </a:pPr>
            <a:r>
              <a:rPr lang="es-SV" sz="1100" dirty="0" smtClean="0">
                <a:solidFill>
                  <a:schemeClr val="tx1"/>
                </a:solidFill>
                <a:latin typeface="Calibri" pitchFamily="34" charset="0"/>
                <a:cs typeface="Calibri" pitchFamily="34" charset="0"/>
              </a:rPr>
              <a:t>Masculino: 0</a:t>
            </a:r>
          </a:p>
          <a:p>
            <a:pPr algn="l">
              <a:lnSpc>
                <a:spcPct val="150000"/>
              </a:lnSpc>
            </a:pPr>
            <a:r>
              <a:rPr lang="es-SV" sz="1100" dirty="0" smtClean="0">
                <a:solidFill>
                  <a:schemeClr val="tx1"/>
                </a:solidFill>
                <a:latin typeface="Calibri" pitchFamily="34" charset="0"/>
                <a:cs typeface="Calibri" pitchFamily="34" charset="0"/>
              </a:rPr>
              <a:t>Femenino: 3</a:t>
            </a:r>
          </a:p>
          <a:p>
            <a:pPr algn="l">
              <a:lnSpc>
                <a:spcPct val="150000"/>
              </a:lnSpc>
            </a:pPr>
            <a:r>
              <a:rPr lang="es-SV" sz="1100" dirty="0" smtClean="0">
                <a:solidFill>
                  <a:schemeClr val="tx1"/>
                </a:solidFill>
                <a:latin typeface="Calibri" pitchFamily="34" charset="0"/>
                <a:cs typeface="Calibri" pitchFamily="34" charset="0"/>
              </a:rPr>
              <a:t>Total de empleados: 3</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7292381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13</a:t>
            </a:fld>
            <a:endParaRPr dirty="0"/>
          </a:p>
        </p:txBody>
      </p:sp>
      <p:sp>
        <p:nvSpPr>
          <p:cNvPr id="6" name="Rectangle 3"/>
          <p:cNvSpPr txBox="1">
            <a:spLocks noChangeArrowheads="1"/>
          </p:cNvSpPr>
          <p:nvPr/>
        </p:nvSpPr>
        <p:spPr>
          <a:xfrm>
            <a:off x="1894400" y="1707654"/>
            <a:ext cx="5400600" cy="2063177"/>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por objetivo velar por la buena imagen institucional ante la </a:t>
            </a:r>
            <a:r>
              <a:rPr lang="es-SV" sz="1100" dirty="0" smtClean="0">
                <a:solidFill>
                  <a:schemeClr val="tx1"/>
                </a:solidFill>
                <a:latin typeface="Calibri" pitchFamily="34" charset="0"/>
                <a:cs typeface="Calibri" pitchFamily="34" charset="0"/>
              </a:rPr>
              <a:t>opinión </a:t>
            </a:r>
            <a:r>
              <a:rPr lang="es-SV" sz="1100" dirty="0">
                <a:solidFill>
                  <a:schemeClr val="tx1"/>
                </a:solidFill>
                <a:latin typeface="Calibri" pitchFamily="34" charset="0"/>
                <a:cs typeface="Calibri" pitchFamily="34" charset="0"/>
              </a:rPr>
              <a:t>pública y </a:t>
            </a:r>
            <a:r>
              <a:rPr lang="es-SV" sz="1100" dirty="0" smtClean="0">
                <a:solidFill>
                  <a:schemeClr val="tx1"/>
                </a:solidFill>
                <a:latin typeface="Calibri" pitchFamily="34" charset="0"/>
                <a:cs typeface="Calibri" pitchFamily="34" charset="0"/>
              </a:rPr>
              <a:t>mantener una  adecuada </a:t>
            </a:r>
            <a:r>
              <a:rPr lang="es-SV" sz="1100" dirty="0">
                <a:solidFill>
                  <a:schemeClr val="tx1"/>
                </a:solidFill>
                <a:latin typeface="Calibri" pitchFamily="34" charset="0"/>
                <a:cs typeface="Calibri" pitchFamily="34" charset="0"/>
              </a:rPr>
              <a:t>comunicación interna y externa, especialmente con los diferentes medios de </a:t>
            </a:r>
            <a:r>
              <a:rPr lang="es-SV" sz="1100" dirty="0" smtClean="0">
                <a:solidFill>
                  <a:schemeClr val="tx1"/>
                </a:solidFill>
                <a:latin typeface="Calibri" pitchFamily="34" charset="0"/>
                <a:cs typeface="Calibri" pitchFamily="34" charset="0"/>
              </a:rPr>
              <a:t>comunicación </a:t>
            </a:r>
            <a:r>
              <a:rPr lang="es-SV" sz="1100" dirty="0">
                <a:solidFill>
                  <a:schemeClr val="tx1"/>
                </a:solidFill>
                <a:latin typeface="Calibri" pitchFamily="34" charset="0"/>
                <a:cs typeface="Calibri" pitchFamily="34" charset="0"/>
              </a:rPr>
              <a:t>y otras instituciones relacionadas al quehacer </a:t>
            </a:r>
            <a:r>
              <a:rPr lang="es-SV" sz="1100" dirty="0" smtClean="0">
                <a:solidFill>
                  <a:schemeClr val="tx1"/>
                </a:solidFill>
                <a:latin typeface="Calibri" pitchFamily="34" charset="0"/>
                <a:cs typeface="Calibri" pitchFamily="34" charset="0"/>
              </a:rPr>
              <a:t>institucional.</a:t>
            </a:r>
          </a:p>
          <a:p>
            <a:pPr algn="just">
              <a:lnSpc>
                <a:spcPct val="150000"/>
              </a:lnSpc>
            </a:pPr>
            <a:endParaRPr lang="es-SV" sz="1100" dirty="0" smtClean="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r>
              <a:rPr lang="es-SV" sz="1100" dirty="0">
                <a:solidFill>
                  <a:schemeClr val="tx1"/>
                </a:solidFill>
                <a:latin typeface="Calibri" pitchFamily="34" charset="0"/>
                <a:cs typeface="Calibri" pitchFamily="34" charset="0"/>
              </a:rPr>
              <a:t> </a:t>
            </a:r>
            <a:br>
              <a:rPr lang="es-SV" sz="1100" dirty="0">
                <a:solidFill>
                  <a:schemeClr val="tx1"/>
                </a:solidFill>
                <a:latin typeface="Calibri" pitchFamily="34" charset="0"/>
                <a:cs typeface="Calibri" pitchFamily="34" charset="0"/>
              </a:rPr>
            </a:br>
            <a:r>
              <a:rPr lang="es-SV" sz="1200" b="1" dirty="0">
                <a:solidFill>
                  <a:srgbClr val="0070C0"/>
                </a:solidFill>
                <a:latin typeface="Calibri" pitchFamily="34" charset="0"/>
                <a:cs typeface="Calibri" pitchFamily="34" charset="0"/>
              </a:rPr>
              <a:t>Directora: Jessica Liliana </a:t>
            </a:r>
            <a:r>
              <a:rPr lang="es-SV" sz="1200" b="1" dirty="0" err="1">
                <a:solidFill>
                  <a:srgbClr val="0070C0"/>
                </a:solidFill>
                <a:latin typeface="Calibri" pitchFamily="34" charset="0"/>
                <a:cs typeface="Calibri" pitchFamily="34" charset="0"/>
              </a:rPr>
              <a:t>Barillas</a:t>
            </a:r>
            <a:r>
              <a:rPr lang="es-SV" sz="1200" b="1" dirty="0">
                <a:solidFill>
                  <a:srgbClr val="0070C0"/>
                </a:solidFill>
                <a:latin typeface="Calibri" pitchFamily="34" charset="0"/>
                <a:cs typeface="Calibri" pitchFamily="34" charset="0"/>
              </a:rPr>
              <a:t> de Salcedo</a:t>
            </a:r>
          </a:p>
          <a:p>
            <a:pPr algn="just"/>
            <a:endParaRPr lang="es-SV" sz="1200" b="1" dirty="0">
              <a:solidFill>
                <a:srgbClr val="0070C0"/>
              </a:solidFill>
              <a:latin typeface="Calibri" pitchFamily="34" charset="0"/>
              <a:cs typeface="Calibri" pitchFamily="34" charset="0"/>
            </a:endParaRP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7" name="Google Shape;195;p18"/>
          <p:cNvSpPr txBox="1">
            <a:spLocks/>
          </p:cNvSpPr>
          <p:nvPr/>
        </p:nvSpPr>
        <p:spPr>
          <a:xfrm>
            <a:off x="1187624"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COMUNICACIONES</a:t>
            </a:r>
            <a:endParaRPr lang="es-SV" sz="2300" b="1" dirty="0">
              <a:solidFill>
                <a:schemeClr val="tx1"/>
              </a:solidFill>
            </a:endParaRPr>
          </a:p>
        </p:txBody>
      </p:sp>
      <p:sp>
        <p:nvSpPr>
          <p:cNvPr id="5" name="Rectangle 3"/>
          <p:cNvSpPr txBox="1">
            <a:spLocks noChangeArrowheads="1"/>
          </p:cNvSpPr>
          <p:nvPr/>
        </p:nvSpPr>
        <p:spPr>
          <a:xfrm>
            <a:off x="5292080" y="3075806"/>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FEB &amp; ABR 2022</a:t>
            </a:r>
          </a:p>
          <a:p>
            <a:pPr algn="l">
              <a:lnSpc>
                <a:spcPct val="150000"/>
              </a:lnSpc>
            </a:pPr>
            <a:r>
              <a:rPr lang="es-SV" sz="1100" dirty="0" smtClean="0">
                <a:solidFill>
                  <a:schemeClr val="tx1"/>
                </a:solidFill>
                <a:latin typeface="Calibri" pitchFamily="34" charset="0"/>
                <a:cs typeface="Calibri" pitchFamily="34" charset="0"/>
              </a:rPr>
              <a:t>Masculino: 5</a:t>
            </a:r>
          </a:p>
          <a:p>
            <a:pPr algn="l">
              <a:lnSpc>
                <a:spcPct val="150000"/>
              </a:lnSpc>
            </a:pPr>
            <a:r>
              <a:rPr lang="es-SV" sz="1100" dirty="0" smtClean="0">
                <a:solidFill>
                  <a:schemeClr val="tx1"/>
                </a:solidFill>
                <a:latin typeface="Calibri" pitchFamily="34" charset="0"/>
                <a:cs typeface="Calibri" pitchFamily="34" charset="0"/>
              </a:rPr>
              <a:t>Femenino: </a:t>
            </a:r>
            <a:r>
              <a:rPr lang="es-SV" sz="1100" dirty="0">
                <a:solidFill>
                  <a:schemeClr val="tx1"/>
                </a:solidFill>
                <a:latin typeface="Calibri" pitchFamily="34" charset="0"/>
                <a:cs typeface="Calibri" pitchFamily="34" charset="0"/>
              </a:rPr>
              <a:t>3</a:t>
            </a:r>
            <a:endParaRPr lang="es-SV" sz="1100"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Total de empleados: </a:t>
            </a:r>
            <a:r>
              <a:rPr lang="es-SV" sz="1100" dirty="0">
                <a:solidFill>
                  <a:schemeClr val="tx1"/>
                </a:solidFill>
                <a:latin typeface="Calibri" pitchFamily="34" charset="0"/>
                <a:cs typeface="Calibri" pitchFamily="34" charset="0"/>
              </a:rPr>
              <a:t>8</a:t>
            </a:r>
          </a:p>
        </p:txBody>
      </p:sp>
    </p:spTree>
    <p:extLst>
      <p:ext uri="{BB962C8B-B14F-4D97-AF65-F5344CB8AC3E}">
        <p14:creationId xmlns:p14="http://schemas.microsoft.com/office/powerpoint/2010/main" val="49134729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14</a:t>
            </a:fld>
            <a:endParaRPr dirty="0"/>
          </a:p>
        </p:txBody>
      </p:sp>
      <p:sp>
        <p:nvSpPr>
          <p:cNvPr id="6" name="Rectangle 3"/>
          <p:cNvSpPr txBox="1">
            <a:spLocks noChangeArrowheads="1"/>
          </p:cNvSpPr>
          <p:nvPr/>
        </p:nvSpPr>
        <p:spPr>
          <a:xfrm>
            <a:off x="1205686" y="1707654"/>
            <a:ext cx="6174626" cy="2063177"/>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por objetivo supervisar, coordinar y dar seguimiento a </a:t>
            </a:r>
            <a:r>
              <a:rPr lang="es-SV" sz="1100" dirty="0" smtClean="0">
                <a:solidFill>
                  <a:schemeClr val="tx1"/>
                </a:solidFill>
                <a:latin typeface="Calibri" pitchFamily="34" charset="0"/>
                <a:cs typeface="Calibri" pitchFamily="34" charset="0"/>
              </a:rPr>
              <a:t>las políticas, </a:t>
            </a:r>
            <a:r>
              <a:rPr lang="es-SV" sz="1100" dirty="0">
                <a:solidFill>
                  <a:schemeClr val="tx1"/>
                </a:solidFill>
                <a:latin typeface="Calibri" pitchFamily="34" charset="0"/>
                <a:cs typeface="Calibri" pitchFamily="34" charset="0"/>
              </a:rPr>
              <a:t>planes, </a:t>
            </a:r>
            <a:r>
              <a:rPr lang="es-SV" sz="1100" dirty="0" smtClean="0">
                <a:solidFill>
                  <a:schemeClr val="tx1"/>
                </a:solidFill>
                <a:latin typeface="Calibri" pitchFamily="34" charset="0"/>
                <a:cs typeface="Calibri" pitchFamily="34" charset="0"/>
              </a:rPr>
              <a:t>programas,  proyectos </a:t>
            </a:r>
            <a:r>
              <a:rPr lang="es-SV" sz="1100" dirty="0">
                <a:solidFill>
                  <a:schemeClr val="tx1"/>
                </a:solidFill>
                <a:latin typeface="Calibri" pitchFamily="34" charset="0"/>
                <a:cs typeface="Calibri" pitchFamily="34" charset="0"/>
              </a:rPr>
              <a:t>y acciones ambientales dentro de la institución; </a:t>
            </a:r>
            <a:r>
              <a:rPr lang="es-SV" sz="1100" dirty="0" smtClean="0">
                <a:solidFill>
                  <a:schemeClr val="tx1"/>
                </a:solidFill>
                <a:latin typeface="Calibri" pitchFamily="34" charset="0"/>
                <a:cs typeface="Calibri" pitchFamily="34" charset="0"/>
              </a:rPr>
              <a:t>velar</a:t>
            </a:r>
            <a:r>
              <a:rPr lang="es-SV" sz="1100" dirty="0">
                <a:solidFill>
                  <a:schemeClr val="tx1"/>
                </a:solidFill>
                <a:latin typeface="Calibri" pitchFamily="34" charset="0"/>
                <a:cs typeface="Calibri" pitchFamily="34" charset="0"/>
              </a:rPr>
              <a:t> </a:t>
            </a:r>
            <a:r>
              <a:rPr lang="es-SV" sz="1100" dirty="0" smtClean="0">
                <a:solidFill>
                  <a:schemeClr val="tx1"/>
                </a:solidFill>
                <a:latin typeface="Calibri" pitchFamily="34" charset="0"/>
                <a:cs typeface="Calibri" pitchFamily="34" charset="0"/>
              </a:rPr>
              <a:t>por el cumplimiento </a:t>
            </a:r>
            <a:r>
              <a:rPr lang="es-SV" sz="1100" dirty="0">
                <a:solidFill>
                  <a:schemeClr val="tx1"/>
                </a:solidFill>
                <a:latin typeface="Calibri" pitchFamily="34" charset="0"/>
                <a:cs typeface="Calibri" pitchFamily="34" charset="0"/>
              </a:rPr>
              <a:t>de </a:t>
            </a:r>
            <a:r>
              <a:rPr lang="es-SV" sz="1100" dirty="0" smtClean="0">
                <a:solidFill>
                  <a:schemeClr val="tx1"/>
                </a:solidFill>
                <a:latin typeface="Calibri" pitchFamily="34" charset="0"/>
                <a:cs typeface="Calibri" pitchFamily="34" charset="0"/>
              </a:rPr>
              <a:t>las normas y </a:t>
            </a:r>
            <a:r>
              <a:rPr lang="es-SV" sz="1100" dirty="0">
                <a:solidFill>
                  <a:schemeClr val="tx1"/>
                </a:solidFill>
                <a:latin typeface="Calibri" pitchFamily="34" charset="0"/>
                <a:cs typeface="Calibri" pitchFamily="34" charset="0"/>
              </a:rPr>
              <a:t>regulaciones ambientales de la misma y asegurar la </a:t>
            </a:r>
            <a:r>
              <a:rPr lang="es-SV" sz="1100" dirty="0" smtClean="0">
                <a:solidFill>
                  <a:schemeClr val="tx1"/>
                </a:solidFill>
                <a:latin typeface="Calibri" pitchFamily="34" charset="0"/>
                <a:cs typeface="Calibri" pitchFamily="34" charset="0"/>
              </a:rPr>
              <a:t>necesaria  coordinación interinstitucional en la </a:t>
            </a:r>
            <a:r>
              <a:rPr lang="es-SV" sz="1100" dirty="0">
                <a:solidFill>
                  <a:schemeClr val="tx1"/>
                </a:solidFill>
                <a:latin typeface="Calibri" pitchFamily="34" charset="0"/>
                <a:cs typeface="Calibri" pitchFamily="34" charset="0"/>
              </a:rPr>
              <a:t>gestión ambiental de acuerdo a las directrices emitidas por el Ministerio de Medio </a:t>
            </a:r>
            <a:r>
              <a:rPr lang="es-SV" sz="1100" dirty="0" smtClean="0">
                <a:solidFill>
                  <a:schemeClr val="tx1"/>
                </a:solidFill>
                <a:latin typeface="Calibri" pitchFamily="34" charset="0"/>
                <a:cs typeface="Calibri" pitchFamily="34" charset="0"/>
              </a:rPr>
              <a:t>Ambiente  y  Recursos </a:t>
            </a:r>
            <a:r>
              <a:rPr lang="es-SV" sz="1100" dirty="0">
                <a:solidFill>
                  <a:schemeClr val="tx1"/>
                </a:solidFill>
                <a:latin typeface="Calibri" pitchFamily="34" charset="0"/>
                <a:cs typeface="Calibri" pitchFamily="34" charset="0"/>
              </a:rPr>
              <a:t>Naturales. </a:t>
            </a:r>
            <a:endParaRPr lang="es-SV" sz="1100" dirty="0" smtClean="0">
              <a:solidFill>
                <a:schemeClr val="tx1"/>
              </a:solidFill>
              <a:latin typeface="Calibri" pitchFamily="34" charset="0"/>
              <a:cs typeface="Calibri" pitchFamily="34" charset="0"/>
            </a:endParaRPr>
          </a:p>
          <a:p>
            <a:pPr algn="just">
              <a:lnSpc>
                <a:spcPct val="150000"/>
              </a:lnSpc>
            </a:pPr>
            <a:endParaRPr lang="es-SV" sz="1200" b="1" dirty="0">
              <a:solidFill>
                <a:srgbClr val="0070C0"/>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Jefa de unidad: María Soledad Martínez de Carranza</a:t>
            </a: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UNIDAD AMBIENTAL </a:t>
            </a:r>
            <a:endParaRPr lang="es-SV" sz="2300" b="1" dirty="0">
              <a:solidFill>
                <a:schemeClr val="tx1"/>
              </a:solidFill>
            </a:endParaRPr>
          </a:p>
        </p:txBody>
      </p:sp>
      <p:sp>
        <p:nvSpPr>
          <p:cNvPr id="5" name="Rectangle 3"/>
          <p:cNvSpPr txBox="1">
            <a:spLocks noChangeArrowheads="1"/>
          </p:cNvSpPr>
          <p:nvPr/>
        </p:nvSpPr>
        <p:spPr>
          <a:xfrm>
            <a:off x="5277762" y="3219822"/>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FEB &amp; ABR 2022</a:t>
            </a:r>
          </a:p>
          <a:p>
            <a:pPr algn="l">
              <a:lnSpc>
                <a:spcPct val="150000"/>
              </a:lnSpc>
            </a:pPr>
            <a:r>
              <a:rPr lang="es-SV" sz="1100" dirty="0" smtClean="0">
                <a:solidFill>
                  <a:schemeClr val="tx1"/>
                </a:solidFill>
                <a:latin typeface="Calibri" pitchFamily="34" charset="0"/>
                <a:cs typeface="Calibri" pitchFamily="34" charset="0"/>
              </a:rPr>
              <a:t>Masculino: 0</a:t>
            </a:r>
          </a:p>
          <a:p>
            <a:pPr algn="l">
              <a:lnSpc>
                <a:spcPct val="150000"/>
              </a:lnSpc>
            </a:pPr>
            <a:r>
              <a:rPr lang="es-SV" sz="1100" dirty="0" smtClean="0">
                <a:solidFill>
                  <a:schemeClr val="tx1"/>
                </a:solidFill>
                <a:latin typeface="Calibri" pitchFamily="34" charset="0"/>
                <a:cs typeface="Calibri" pitchFamily="34" charset="0"/>
              </a:rPr>
              <a:t>Femenino: 3</a:t>
            </a:r>
          </a:p>
          <a:p>
            <a:pPr algn="l">
              <a:lnSpc>
                <a:spcPct val="150000"/>
              </a:lnSpc>
            </a:pPr>
            <a:r>
              <a:rPr lang="es-SV" sz="1100" dirty="0" smtClean="0">
                <a:solidFill>
                  <a:schemeClr val="tx1"/>
                </a:solidFill>
                <a:latin typeface="Calibri" pitchFamily="34" charset="0"/>
                <a:cs typeface="Calibri" pitchFamily="34" charset="0"/>
              </a:rPr>
              <a:t>Total de empleados: 3</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428443968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15</a:t>
            </a:fld>
            <a:endParaRPr dirty="0"/>
          </a:p>
        </p:txBody>
      </p:sp>
      <p:sp>
        <p:nvSpPr>
          <p:cNvPr id="6" name="Rectangle 3"/>
          <p:cNvSpPr txBox="1">
            <a:spLocks noChangeArrowheads="1"/>
          </p:cNvSpPr>
          <p:nvPr/>
        </p:nvSpPr>
        <p:spPr>
          <a:xfrm>
            <a:off x="1286272" y="1203598"/>
            <a:ext cx="6270848" cy="2063177"/>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objetivos evaluar a posteriori la eficacia del sistema de control interno, la administración de riesgos, la efectividad en las operaciones y el cumplimiento de leyes y reglamentos aplicables; incluyendo actividades de asesoramiento y servicio de consultoría a las áreas objeto de auditoría, encaminadas a la mejora continua de las actividades y en el fortalecimiento de controles en el MINEC.  Realiza su actividad de manera independiente y objetiva de conformidad a la Ley de la Corte de Cuentas de la República y Normas de Auditoría Interna del Sector Gubernamental</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conformada por una Jefatura quien depende jerárquicamente del Despacho Ministerial, y por el personal técnico y administrativo necesario para su buen funcionamiento; su operatividad esta descrita en el Manual de Auditoría Interna del MINEC.</a:t>
            </a:r>
          </a:p>
          <a:p>
            <a:pPr algn="just">
              <a:lnSpc>
                <a:spcPct val="150000"/>
              </a:lnSpc>
            </a:pPr>
            <a:r>
              <a:rPr lang="es-SV" sz="1100" dirty="0">
                <a:solidFill>
                  <a:schemeClr val="tx1"/>
                </a:solidFill>
                <a:latin typeface="Calibri" pitchFamily="34" charset="0"/>
                <a:cs typeface="Calibri" pitchFamily="34" charset="0"/>
              </a:rPr>
              <a:t/>
            </a:r>
            <a:br>
              <a:rPr lang="es-SV" sz="1100" dirty="0">
                <a:solidFill>
                  <a:schemeClr val="tx1"/>
                </a:solidFill>
                <a:latin typeface="Calibri" pitchFamily="34" charset="0"/>
                <a:cs typeface="Calibri" pitchFamily="34" charset="0"/>
              </a:rPr>
            </a:br>
            <a:r>
              <a:rPr lang="es-SV" sz="1200" b="1" dirty="0" smtClean="0">
                <a:solidFill>
                  <a:srgbClr val="0070C0"/>
                </a:solidFill>
                <a:latin typeface="Calibri" pitchFamily="34" charset="0"/>
                <a:cs typeface="Calibri" pitchFamily="34" charset="0"/>
              </a:rPr>
              <a:t>Jefe de Unidad: </a:t>
            </a:r>
            <a:r>
              <a:rPr lang="es-SV" sz="1200" b="1" dirty="0">
                <a:solidFill>
                  <a:srgbClr val="0070C0"/>
                </a:solidFill>
                <a:latin typeface="Calibri" pitchFamily="34" charset="0"/>
                <a:cs typeface="Calibri" pitchFamily="34" charset="0"/>
              </a:rPr>
              <a:t>Manuel Ernesto Meléndez </a:t>
            </a:r>
            <a:r>
              <a:rPr lang="es-SV" sz="1200" b="1" dirty="0" smtClean="0">
                <a:solidFill>
                  <a:srgbClr val="0070C0"/>
                </a:solidFill>
                <a:latin typeface="Calibri" pitchFamily="34" charset="0"/>
                <a:cs typeface="Calibri" pitchFamily="34" charset="0"/>
              </a:rPr>
              <a:t>Palacios</a:t>
            </a:r>
            <a:endParaRPr lang="es-SV" sz="1200" b="1" dirty="0">
              <a:solidFill>
                <a:srgbClr val="0070C0"/>
              </a:solidFill>
              <a:latin typeface="Calibri" pitchFamily="34" charset="0"/>
              <a:cs typeface="Calibri" pitchFamily="34" charset="0"/>
            </a:endParaRP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7" name="Google Shape;195;p18"/>
          <p:cNvSpPr txBox="1">
            <a:spLocks/>
          </p:cNvSpPr>
          <p:nvPr/>
        </p:nvSpPr>
        <p:spPr>
          <a:xfrm>
            <a:off x="1286272" y="267494"/>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UNIDAD AUDITORIA INTERNA </a:t>
            </a:r>
            <a:endParaRPr lang="es-SV" sz="2300" b="1" dirty="0">
              <a:solidFill>
                <a:schemeClr val="tx1"/>
              </a:solidFill>
            </a:endParaRPr>
          </a:p>
        </p:txBody>
      </p:sp>
      <p:sp>
        <p:nvSpPr>
          <p:cNvPr id="5" name="Rectangle 3"/>
          <p:cNvSpPr txBox="1">
            <a:spLocks noChangeArrowheads="1"/>
          </p:cNvSpPr>
          <p:nvPr/>
        </p:nvSpPr>
        <p:spPr>
          <a:xfrm>
            <a:off x="5220072" y="3584632"/>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FEB &amp; ABR 2022</a:t>
            </a:r>
          </a:p>
          <a:p>
            <a:pPr algn="l">
              <a:lnSpc>
                <a:spcPct val="150000"/>
              </a:lnSpc>
            </a:pPr>
            <a:r>
              <a:rPr lang="es-SV" sz="1100" dirty="0" smtClean="0">
                <a:solidFill>
                  <a:schemeClr val="tx1"/>
                </a:solidFill>
                <a:latin typeface="Calibri" pitchFamily="34" charset="0"/>
                <a:cs typeface="Calibri" pitchFamily="34" charset="0"/>
              </a:rPr>
              <a:t>Masculino: </a:t>
            </a:r>
            <a:r>
              <a:rPr lang="es-SV" sz="1100" dirty="0">
                <a:solidFill>
                  <a:schemeClr val="tx1"/>
                </a:solidFill>
                <a:latin typeface="Calibri" pitchFamily="34" charset="0"/>
                <a:cs typeface="Calibri" pitchFamily="34" charset="0"/>
              </a:rPr>
              <a:t>5</a:t>
            </a:r>
            <a:endParaRPr lang="es-SV" sz="1100"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Femenino: 3</a:t>
            </a:r>
          </a:p>
          <a:p>
            <a:pPr algn="l">
              <a:lnSpc>
                <a:spcPct val="150000"/>
              </a:lnSpc>
            </a:pPr>
            <a:r>
              <a:rPr lang="es-SV" sz="1100" dirty="0" smtClean="0">
                <a:solidFill>
                  <a:schemeClr val="tx1"/>
                </a:solidFill>
                <a:latin typeface="Calibri" pitchFamily="34" charset="0"/>
                <a:cs typeface="Calibri" pitchFamily="34" charset="0"/>
              </a:rPr>
              <a:t>Total de empleados: 8</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409938840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16</a:t>
            </a:fld>
            <a:endParaRPr dirty="0"/>
          </a:p>
        </p:txBody>
      </p:sp>
      <p:sp>
        <p:nvSpPr>
          <p:cNvPr id="6" name="Rectangle 3"/>
          <p:cNvSpPr txBox="1">
            <a:spLocks noChangeArrowheads="1"/>
          </p:cNvSpPr>
          <p:nvPr/>
        </p:nvSpPr>
        <p:spPr>
          <a:xfrm>
            <a:off x="1721396" y="1851670"/>
            <a:ext cx="5400600" cy="2063177"/>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Apoyar a los niveles jerárquicos superiores del MINEC en los procesos de toma de decisiones, mediante la aplicación de mecanismos de coordinación e información que faciliten la planificación estratégica operativa y el fortalecimientos institucional.</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r>
              <a:rPr lang="es-SV" sz="1100" b="1" dirty="0" smtClean="0">
                <a:solidFill>
                  <a:srgbClr val="0070C0"/>
                </a:solidFill>
                <a:latin typeface="Calibri" pitchFamily="34" charset="0"/>
                <a:cs typeface="Calibri" pitchFamily="34" charset="0"/>
              </a:rPr>
              <a:t>Directora: Arlen Tatiana Gámez Mejía  </a:t>
            </a:r>
            <a:endParaRPr lang="es-SV" sz="1100" b="1" dirty="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PLANIFICACIÓN Y DESARROLLO INSTITUCIONAL</a:t>
            </a:r>
            <a:endParaRPr lang="es-SV" sz="2300" b="1" dirty="0">
              <a:solidFill>
                <a:schemeClr val="tx1"/>
              </a:solidFill>
            </a:endParaRPr>
          </a:p>
        </p:txBody>
      </p:sp>
      <p:sp>
        <p:nvSpPr>
          <p:cNvPr id="5" name="Rectangle 3"/>
          <p:cNvSpPr txBox="1">
            <a:spLocks noChangeArrowheads="1"/>
          </p:cNvSpPr>
          <p:nvPr/>
        </p:nvSpPr>
        <p:spPr>
          <a:xfrm>
            <a:off x="5220072" y="3197152"/>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FEB &amp; ABR 2022</a:t>
            </a:r>
          </a:p>
          <a:p>
            <a:pPr algn="l">
              <a:lnSpc>
                <a:spcPct val="150000"/>
              </a:lnSpc>
            </a:pPr>
            <a:r>
              <a:rPr lang="es-SV" sz="1100" dirty="0" smtClean="0">
                <a:solidFill>
                  <a:schemeClr val="tx1"/>
                </a:solidFill>
                <a:latin typeface="Calibri" pitchFamily="34" charset="0"/>
                <a:cs typeface="Calibri" pitchFamily="34" charset="0"/>
              </a:rPr>
              <a:t>Masculino: 4</a:t>
            </a:r>
          </a:p>
          <a:p>
            <a:pPr algn="l">
              <a:lnSpc>
                <a:spcPct val="150000"/>
              </a:lnSpc>
            </a:pPr>
            <a:r>
              <a:rPr lang="es-SV" sz="1100" dirty="0" smtClean="0">
                <a:solidFill>
                  <a:schemeClr val="tx1"/>
                </a:solidFill>
                <a:latin typeface="Calibri" pitchFamily="34" charset="0"/>
                <a:cs typeface="Calibri" pitchFamily="34" charset="0"/>
              </a:rPr>
              <a:t>Femenino: 4</a:t>
            </a:r>
          </a:p>
          <a:p>
            <a:pPr algn="l">
              <a:lnSpc>
                <a:spcPct val="150000"/>
              </a:lnSpc>
            </a:pPr>
            <a:r>
              <a:rPr lang="es-SV" sz="1100" dirty="0" smtClean="0">
                <a:solidFill>
                  <a:schemeClr val="tx1"/>
                </a:solidFill>
                <a:latin typeface="Calibri" pitchFamily="34" charset="0"/>
                <a:cs typeface="Calibri" pitchFamily="34" charset="0"/>
              </a:rPr>
              <a:t>Total de empleados: </a:t>
            </a:r>
            <a:r>
              <a:rPr lang="es-SV" sz="1100" dirty="0">
                <a:solidFill>
                  <a:schemeClr val="tx1"/>
                </a:solidFill>
                <a:latin typeface="Calibri" pitchFamily="34" charset="0"/>
                <a:cs typeface="Calibri" pitchFamily="34" charset="0"/>
              </a:rPr>
              <a:t>8</a:t>
            </a:r>
          </a:p>
        </p:txBody>
      </p:sp>
    </p:spTree>
    <p:extLst>
      <p:ext uri="{BB962C8B-B14F-4D97-AF65-F5344CB8AC3E}">
        <p14:creationId xmlns:p14="http://schemas.microsoft.com/office/powerpoint/2010/main" val="238127184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17</a:t>
            </a:fld>
            <a:endParaRPr dirty="0"/>
          </a:p>
        </p:txBody>
      </p:sp>
      <p:sp>
        <p:nvSpPr>
          <p:cNvPr id="6" name="Rectangle 3"/>
          <p:cNvSpPr txBox="1">
            <a:spLocks noChangeArrowheads="1"/>
          </p:cNvSpPr>
          <p:nvPr/>
        </p:nvSpPr>
        <p:spPr>
          <a:xfrm>
            <a:off x="1640810" y="1635646"/>
            <a:ext cx="5400600" cy="2063177"/>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garantizar que las acciones institucionales se realicen dentro del marco </a:t>
            </a:r>
            <a:r>
              <a:rPr lang="es-SV" sz="1100" dirty="0" smtClean="0">
                <a:solidFill>
                  <a:schemeClr val="tx1"/>
                </a:solidFill>
                <a:latin typeface="Calibri" pitchFamily="34" charset="0"/>
                <a:cs typeface="Calibri" pitchFamily="34" charset="0"/>
              </a:rPr>
              <a:t>legal, así </a:t>
            </a:r>
            <a:r>
              <a:rPr lang="es-SV" sz="1100" dirty="0">
                <a:solidFill>
                  <a:schemeClr val="tx1"/>
                </a:solidFill>
                <a:latin typeface="Calibri" pitchFamily="34" charset="0"/>
                <a:cs typeface="Calibri" pitchFamily="34" charset="0"/>
              </a:rPr>
              <a:t>como brindar asesoramiento y emitir opinión legal en asuntos jurídicos y normativos que requieren los o las Titulares y las unidades organizativas, según sea solicitado.</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Directora: Martha Elizabeth Solis </a:t>
            </a:r>
            <a:r>
              <a:rPr lang="es-SV" sz="1200" b="1" dirty="0" smtClean="0">
                <a:solidFill>
                  <a:srgbClr val="0070C0"/>
                </a:solidFill>
                <a:latin typeface="Calibri" pitchFamily="34" charset="0"/>
                <a:cs typeface="Calibri" pitchFamily="34" charset="0"/>
              </a:rPr>
              <a:t>Jiménez</a:t>
            </a:r>
            <a:endParaRPr lang="es-SV" sz="1200" b="1" dirty="0">
              <a:solidFill>
                <a:srgbClr val="0070C0"/>
              </a:solidFill>
              <a:latin typeface="Calibri" pitchFamily="34" charset="0"/>
              <a:cs typeface="Calibri" pitchFamily="34" charset="0"/>
            </a:endParaRP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ASUNTOS JURÍDICOS</a:t>
            </a:r>
            <a:endParaRPr lang="es-SV" sz="2300" b="1" dirty="0">
              <a:solidFill>
                <a:schemeClr val="tx1"/>
              </a:solidFill>
            </a:endParaRPr>
          </a:p>
        </p:txBody>
      </p:sp>
      <p:sp>
        <p:nvSpPr>
          <p:cNvPr id="5" name="Rectangle 3"/>
          <p:cNvSpPr txBox="1">
            <a:spLocks noChangeArrowheads="1"/>
          </p:cNvSpPr>
          <p:nvPr/>
        </p:nvSpPr>
        <p:spPr>
          <a:xfrm>
            <a:off x="5292080" y="3276580"/>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FEB &amp; ABR 2022</a:t>
            </a:r>
          </a:p>
          <a:p>
            <a:pPr algn="l">
              <a:lnSpc>
                <a:spcPct val="150000"/>
              </a:lnSpc>
            </a:pPr>
            <a:r>
              <a:rPr lang="es-SV" sz="1100" dirty="0" smtClean="0">
                <a:solidFill>
                  <a:schemeClr val="tx1"/>
                </a:solidFill>
                <a:latin typeface="Calibri" pitchFamily="34" charset="0"/>
                <a:cs typeface="Calibri" pitchFamily="34" charset="0"/>
              </a:rPr>
              <a:t>Masculino: 4</a:t>
            </a:r>
          </a:p>
          <a:p>
            <a:pPr algn="l">
              <a:lnSpc>
                <a:spcPct val="150000"/>
              </a:lnSpc>
            </a:pPr>
            <a:r>
              <a:rPr lang="es-SV" sz="1100" dirty="0" smtClean="0">
                <a:solidFill>
                  <a:schemeClr val="tx1"/>
                </a:solidFill>
                <a:latin typeface="Calibri" pitchFamily="34" charset="0"/>
                <a:cs typeface="Calibri" pitchFamily="34" charset="0"/>
              </a:rPr>
              <a:t>Femenino: 4</a:t>
            </a:r>
          </a:p>
          <a:p>
            <a:pPr algn="l">
              <a:lnSpc>
                <a:spcPct val="150000"/>
              </a:lnSpc>
            </a:pPr>
            <a:r>
              <a:rPr lang="es-SV" sz="1100" dirty="0" smtClean="0">
                <a:solidFill>
                  <a:schemeClr val="tx1"/>
                </a:solidFill>
                <a:latin typeface="Calibri" pitchFamily="34" charset="0"/>
                <a:cs typeface="Calibri" pitchFamily="34" charset="0"/>
              </a:rPr>
              <a:t>Total de empleados: 4</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346812393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18</a:t>
            </a:fld>
            <a:endParaRPr dirty="0"/>
          </a:p>
        </p:txBody>
      </p:sp>
      <p:sp>
        <p:nvSpPr>
          <p:cNvPr id="6" name="Rectangle 3"/>
          <p:cNvSpPr txBox="1">
            <a:spLocks noChangeArrowheads="1"/>
          </p:cNvSpPr>
          <p:nvPr/>
        </p:nvSpPr>
        <p:spPr>
          <a:xfrm>
            <a:off x="1475656" y="1436471"/>
            <a:ext cx="5832648" cy="2232248"/>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objetivos gestionar y apoyar a las unidades ejecutoras en la búsqueda de </a:t>
            </a:r>
            <a:r>
              <a:rPr lang="es-SV" sz="1100" dirty="0" smtClean="0">
                <a:solidFill>
                  <a:schemeClr val="tx1"/>
                </a:solidFill>
                <a:latin typeface="Calibri" pitchFamily="34" charset="0"/>
                <a:cs typeface="Calibri" pitchFamily="34" charset="0"/>
              </a:rPr>
              <a:t>cooperación técnica </a:t>
            </a:r>
            <a:r>
              <a:rPr lang="es-SV" sz="1100" dirty="0">
                <a:solidFill>
                  <a:schemeClr val="tx1"/>
                </a:solidFill>
                <a:latin typeface="Calibri" pitchFamily="34" charset="0"/>
                <a:cs typeface="Calibri" pitchFamily="34" charset="0"/>
              </a:rPr>
              <a:t>o financiera reembolsable o no reembolsable con agencias de cooperación </a:t>
            </a:r>
            <a:r>
              <a:rPr lang="es-SV" sz="1100" dirty="0" smtClean="0">
                <a:solidFill>
                  <a:schemeClr val="tx1"/>
                </a:solidFill>
                <a:latin typeface="Calibri" pitchFamily="34" charset="0"/>
                <a:cs typeface="Calibri" pitchFamily="34" charset="0"/>
              </a:rPr>
              <a:t>estatales, multilaterales</a:t>
            </a:r>
            <a:r>
              <a:rPr lang="es-SV" sz="1100" dirty="0">
                <a:solidFill>
                  <a:schemeClr val="tx1"/>
                </a:solidFill>
                <a:latin typeface="Calibri" pitchFamily="34" charset="0"/>
                <a:cs typeface="Calibri" pitchFamily="34" charset="0"/>
              </a:rPr>
              <a:t>, entidades privadas, entre otras, así como coordinar los procesos de </a:t>
            </a:r>
            <a:r>
              <a:rPr lang="es-SV" sz="1100" dirty="0" smtClean="0">
                <a:solidFill>
                  <a:schemeClr val="tx1"/>
                </a:solidFill>
                <a:latin typeface="Calibri" pitchFamily="34" charset="0"/>
                <a:cs typeface="Calibri" pitchFamily="34" charset="0"/>
              </a:rPr>
              <a:t>gestión, ejecución</a:t>
            </a:r>
            <a:r>
              <a:rPr lang="es-SV" sz="1100" dirty="0">
                <a:solidFill>
                  <a:schemeClr val="tx1"/>
                </a:solidFill>
                <a:latin typeface="Calibri" pitchFamily="34" charset="0"/>
                <a:cs typeface="Calibri" pitchFamily="34" charset="0"/>
              </a:rPr>
              <a:t>, administración y liquidación de programas y proyectos financiados con recursos </a:t>
            </a:r>
            <a:r>
              <a:rPr lang="es-SV" sz="1100" dirty="0" smtClean="0">
                <a:solidFill>
                  <a:schemeClr val="tx1"/>
                </a:solidFill>
                <a:latin typeface="Calibri" pitchFamily="34" charset="0"/>
                <a:cs typeface="Calibri" pitchFamily="34" charset="0"/>
              </a:rPr>
              <a:t>de cooperación </a:t>
            </a:r>
            <a:r>
              <a:rPr lang="es-SV" sz="1100" dirty="0">
                <a:solidFill>
                  <a:schemeClr val="tx1"/>
                </a:solidFill>
                <a:latin typeface="Calibri" pitchFamily="34" charset="0"/>
                <a:cs typeface="Calibri" pitchFamily="34" charset="0"/>
              </a:rPr>
              <a:t>externa. </a:t>
            </a:r>
            <a:endParaRPr lang="es-SV" sz="1100" dirty="0" smtClean="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
            </a:r>
            <a:br>
              <a:rPr lang="es-SV" sz="1100" dirty="0">
                <a:solidFill>
                  <a:schemeClr val="tx1"/>
                </a:solidFill>
                <a:latin typeface="Calibri" pitchFamily="34" charset="0"/>
                <a:cs typeface="Calibri" pitchFamily="34" charset="0"/>
              </a:rPr>
            </a:br>
            <a:r>
              <a:rPr lang="es-SV" sz="1200" b="1" dirty="0">
                <a:solidFill>
                  <a:srgbClr val="0070C0"/>
                </a:solidFill>
                <a:latin typeface="Calibri" pitchFamily="34" charset="0"/>
                <a:cs typeface="Calibri" pitchFamily="34" charset="0"/>
              </a:rPr>
              <a:t>Jefe de unidad: Gertrudis Patricia </a:t>
            </a:r>
            <a:r>
              <a:rPr lang="es-SV" sz="1200" b="1" dirty="0" smtClean="0">
                <a:solidFill>
                  <a:srgbClr val="0070C0"/>
                </a:solidFill>
                <a:latin typeface="Calibri" pitchFamily="34" charset="0"/>
                <a:cs typeface="Calibri" pitchFamily="34" charset="0"/>
              </a:rPr>
              <a:t>Avilés </a:t>
            </a:r>
            <a:r>
              <a:rPr lang="es-SV" sz="1200" b="1" dirty="0">
                <a:solidFill>
                  <a:srgbClr val="0070C0"/>
                </a:solidFill>
                <a:latin typeface="Calibri" pitchFamily="34" charset="0"/>
                <a:cs typeface="Calibri" pitchFamily="34" charset="0"/>
              </a:rPr>
              <a:t>de Moran</a:t>
            </a: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COOPERACIÓN EXTERNA</a:t>
            </a:r>
            <a:endParaRPr lang="es-SV" sz="2300" b="1" dirty="0">
              <a:solidFill>
                <a:schemeClr val="tx1"/>
              </a:solidFill>
            </a:endParaRPr>
          </a:p>
        </p:txBody>
      </p:sp>
      <p:sp>
        <p:nvSpPr>
          <p:cNvPr id="5" name="Rectangle 3"/>
          <p:cNvSpPr txBox="1">
            <a:spLocks noChangeArrowheads="1"/>
          </p:cNvSpPr>
          <p:nvPr/>
        </p:nvSpPr>
        <p:spPr>
          <a:xfrm>
            <a:off x="5436096" y="3291830"/>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FEB &amp; ABR 2022</a:t>
            </a:r>
          </a:p>
          <a:p>
            <a:pPr algn="l">
              <a:lnSpc>
                <a:spcPct val="150000"/>
              </a:lnSpc>
            </a:pPr>
            <a:r>
              <a:rPr lang="es-SV" sz="1100" dirty="0" smtClean="0">
                <a:solidFill>
                  <a:schemeClr val="tx1"/>
                </a:solidFill>
                <a:latin typeface="Calibri" pitchFamily="34" charset="0"/>
                <a:cs typeface="Calibri" pitchFamily="34" charset="0"/>
              </a:rPr>
              <a:t>Masculino: 2</a:t>
            </a:r>
          </a:p>
          <a:p>
            <a:pPr algn="l">
              <a:lnSpc>
                <a:spcPct val="150000"/>
              </a:lnSpc>
            </a:pPr>
            <a:r>
              <a:rPr lang="es-SV" sz="1100" dirty="0" smtClean="0">
                <a:solidFill>
                  <a:schemeClr val="tx1"/>
                </a:solidFill>
                <a:latin typeface="Calibri" pitchFamily="34" charset="0"/>
                <a:cs typeface="Calibri" pitchFamily="34" charset="0"/>
              </a:rPr>
              <a:t>Femenino: </a:t>
            </a:r>
            <a:r>
              <a:rPr lang="es-SV" sz="1100" dirty="0">
                <a:solidFill>
                  <a:schemeClr val="tx1"/>
                </a:solidFill>
                <a:latin typeface="Calibri" pitchFamily="34" charset="0"/>
                <a:cs typeface="Calibri" pitchFamily="34" charset="0"/>
              </a:rPr>
              <a:t>4</a:t>
            </a:r>
            <a:endParaRPr lang="es-SV" sz="1100"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Total de empleados: 6</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58674449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19</a:t>
            </a:fld>
            <a:endParaRPr dirty="0"/>
          </a:p>
        </p:txBody>
      </p:sp>
      <p:sp>
        <p:nvSpPr>
          <p:cNvPr id="6" name="Rectangle 3"/>
          <p:cNvSpPr txBox="1">
            <a:spLocks noChangeArrowheads="1"/>
          </p:cNvSpPr>
          <p:nvPr/>
        </p:nvSpPr>
        <p:spPr>
          <a:xfrm>
            <a:off x="1211014" y="1203598"/>
            <a:ext cx="6099542" cy="3312368"/>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impulsar la innovación productiva y mejorar la competitividad empresarial para  generar mayor crecimiento económico y empleo; mediante la gestión de inteligencia económica con base en el entorno nacional e internacional; y, el diseño, coordinación, monitoreo y evaluación de políticas públicas que propicien: los encadenamientos productivos, la transformación digital, y el fortalecimiento de capacidades y competencias empresariales; en el marco de la Ley de Fomento a la Producción y otras iniciativas nacionales para el desarrollo productivo del país</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 Director (a) General, quien depende jerárquicamente del Despacho Ministerial, y por el personal técnico y administrativo necesario para su buen funcionamiento; procurara la ejecución coordinada del trabajo de la Dirección de Innovación Productiva y Competitividad Empresarial y la Dirección de Inteligencia y Política Económica; así como con las demás direcciones del MINEC en los casos que fuere pertinente</a:t>
            </a:r>
            <a:r>
              <a:rPr lang="es-SV" sz="1100" dirty="0" smtClean="0">
                <a:solidFill>
                  <a:schemeClr val="tx1"/>
                </a:solidFill>
                <a:latin typeface="Calibri" pitchFamily="34" charset="0"/>
                <a:cs typeface="Calibri" pitchFamily="34" charset="0"/>
              </a:rPr>
              <a:t>.</a:t>
            </a:r>
          </a:p>
          <a:p>
            <a:pPr algn="just">
              <a:lnSpc>
                <a:spcPct val="150000"/>
              </a:lnSpc>
            </a:pPr>
            <a:r>
              <a:rPr lang="es-SV" sz="1200" b="1" dirty="0" smtClean="0">
                <a:solidFill>
                  <a:srgbClr val="0070C0"/>
                </a:solidFill>
                <a:latin typeface="Calibri" pitchFamily="34" charset="0"/>
                <a:cs typeface="Calibri" pitchFamily="34" charset="0"/>
              </a:rPr>
              <a:t>Directora: Andrea </a:t>
            </a:r>
            <a:r>
              <a:rPr lang="es-SV" sz="1200" b="1" dirty="0">
                <a:solidFill>
                  <a:srgbClr val="0070C0"/>
                </a:solidFill>
                <a:latin typeface="Calibri" pitchFamily="34" charset="0"/>
                <a:cs typeface="Calibri" pitchFamily="34" charset="0"/>
              </a:rPr>
              <a:t>Abigail Pérez de Novoa</a:t>
            </a: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DIRECCIÓN GENERAL DE INNOVACIÓN Y COMPETITIVIDAD</a:t>
            </a:r>
            <a:endParaRPr lang="es-SV" sz="2300" b="1" dirty="0">
              <a:solidFill>
                <a:schemeClr val="tx1"/>
              </a:solidFill>
            </a:endParaRPr>
          </a:p>
        </p:txBody>
      </p:sp>
      <p:sp>
        <p:nvSpPr>
          <p:cNvPr id="5" name="Rectangle 3"/>
          <p:cNvSpPr txBox="1">
            <a:spLocks noChangeArrowheads="1"/>
          </p:cNvSpPr>
          <p:nvPr/>
        </p:nvSpPr>
        <p:spPr>
          <a:xfrm>
            <a:off x="4716016" y="3795886"/>
            <a:ext cx="2088232" cy="1203598"/>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FEB &amp; ABR 2022</a:t>
            </a:r>
          </a:p>
          <a:p>
            <a:pPr algn="l">
              <a:lnSpc>
                <a:spcPct val="150000"/>
              </a:lnSpc>
            </a:pPr>
            <a:r>
              <a:rPr lang="es-SV" sz="1100" dirty="0" smtClean="0">
                <a:solidFill>
                  <a:schemeClr val="tx1"/>
                </a:solidFill>
                <a:latin typeface="Calibri" pitchFamily="34" charset="0"/>
                <a:cs typeface="Calibri" pitchFamily="34" charset="0"/>
              </a:rPr>
              <a:t>Masculino: 13</a:t>
            </a:r>
          </a:p>
          <a:p>
            <a:pPr algn="l">
              <a:lnSpc>
                <a:spcPct val="150000"/>
              </a:lnSpc>
            </a:pPr>
            <a:r>
              <a:rPr lang="es-SV" sz="1100" dirty="0" smtClean="0">
                <a:solidFill>
                  <a:schemeClr val="tx1"/>
                </a:solidFill>
                <a:latin typeface="Calibri" pitchFamily="34" charset="0"/>
                <a:cs typeface="Calibri" pitchFamily="34" charset="0"/>
              </a:rPr>
              <a:t>Femenino: 9</a:t>
            </a:r>
          </a:p>
          <a:p>
            <a:pPr algn="l">
              <a:lnSpc>
                <a:spcPct val="150000"/>
              </a:lnSpc>
            </a:pPr>
            <a:r>
              <a:rPr lang="es-SV" sz="1100" dirty="0" smtClean="0">
                <a:solidFill>
                  <a:schemeClr val="tx1"/>
                </a:solidFill>
                <a:latin typeface="Calibri" pitchFamily="34" charset="0"/>
                <a:cs typeface="Calibri" pitchFamily="34" charset="0"/>
              </a:rPr>
              <a:t>Total de empleados: 22</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35001751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12"/>
          <p:cNvSpPr txBox="1">
            <a:spLocks noGrp="1"/>
          </p:cNvSpPr>
          <p:nvPr>
            <p:ph type="title"/>
          </p:nvPr>
        </p:nvSpPr>
        <p:spPr>
          <a:xfrm>
            <a:off x="533400" y="277650"/>
            <a:ext cx="6840600" cy="895800"/>
          </a:xfrm>
          <a:prstGeom prst="rect">
            <a:avLst/>
          </a:prstGeom>
        </p:spPr>
        <p:txBody>
          <a:bodyPr spcFirstLastPara="1" wrap="square" lIns="0" tIns="0" rIns="0" bIns="0" anchor="ctr" anchorCtr="0">
            <a:noAutofit/>
          </a:bodyPr>
          <a:lstStyle/>
          <a:p>
            <a:pPr marL="0" lvl="0" indent="0" algn="l" rtl="0">
              <a:spcBef>
                <a:spcPts val="0"/>
              </a:spcBef>
              <a:spcAft>
                <a:spcPts val="0"/>
              </a:spcAft>
              <a:buNone/>
            </a:pPr>
            <a:r>
              <a:rPr lang="en" b="1" dirty="0" smtClean="0">
                <a:solidFill>
                  <a:schemeClr val="tx1"/>
                </a:solidFill>
              </a:rPr>
              <a:t>CONTENIDO:</a:t>
            </a:r>
            <a:endParaRPr b="1" dirty="0">
              <a:solidFill>
                <a:schemeClr val="tx1"/>
              </a:solidFill>
            </a:endParaRPr>
          </a:p>
        </p:txBody>
      </p:sp>
      <p:sp>
        <p:nvSpPr>
          <p:cNvPr id="135" name="Google Shape;135;p12"/>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a:t>
            </a:fld>
            <a:endParaRPr dirty="0"/>
          </a:p>
        </p:txBody>
      </p:sp>
      <p:sp>
        <p:nvSpPr>
          <p:cNvPr id="3" name="2 Marcador de texto"/>
          <p:cNvSpPr>
            <a:spLocks noGrp="1"/>
          </p:cNvSpPr>
          <p:nvPr>
            <p:ph type="body" idx="2"/>
          </p:nvPr>
        </p:nvSpPr>
        <p:spPr>
          <a:xfrm>
            <a:off x="899592" y="2139702"/>
            <a:ext cx="6912768" cy="1728192"/>
          </a:xfrm>
        </p:spPr>
        <p:txBody>
          <a:bodyPr/>
          <a:lstStyle/>
          <a:p>
            <a:pPr marL="285750" indent="-285750">
              <a:buFont typeface="Arial" pitchFamily="34" charset="0"/>
              <a:buChar char="•"/>
            </a:pPr>
            <a:r>
              <a:rPr lang="es-SV" dirty="0">
                <a:latin typeface="Calibri" pitchFamily="34" charset="0"/>
                <a:cs typeface="Calibri" pitchFamily="34" charset="0"/>
              </a:rPr>
              <a:t>Organigrama </a:t>
            </a:r>
            <a:r>
              <a:rPr lang="es-SV" dirty="0" smtClean="0">
                <a:latin typeface="Calibri" pitchFamily="34" charset="0"/>
                <a:cs typeface="Calibri" pitchFamily="34" charset="0"/>
              </a:rPr>
              <a:t>institucional</a:t>
            </a:r>
            <a:endParaRPr lang="es-SV" dirty="0">
              <a:latin typeface="Calibri" pitchFamily="34" charset="0"/>
              <a:cs typeface="Calibri" pitchFamily="34" charset="0"/>
            </a:endParaRPr>
          </a:p>
          <a:p>
            <a:pPr marL="285750" indent="-285750">
              <a:buFont typeface="Arial" pitchFamily="34" charset="0"/>
              <a:buChar char="•"/>
            </a:pPr>
            <a:r>
              <a:rPr lang="es-SV" dirty="0">
                <a:latin typeface="Calibri" pitchFamily="34" charset="0"/>
                <a:cs typeface="Calibri" pitchFamily="34" charset="0"/>
              </a:rPr>
              <a:t>Número de colaboradores por Unidad y desagregada por sexo.</a:t>
            </a:r>
          </a:p>
          <a:p>
            <a:pPr marL="285750" indent="-285750">
              <a:buFont typeface="Arial" pitchFamily="34" charset="0"/>
              <a:buChar char="•"/>
            </a:pPr>
            <a:r>
              <a:rPr lang="es-SV" dirty="0">
                <a:latin typeface="Calibri" pitchFamily="34" charset="0"/>
                <a:cs typeface="Calibri" pitchFamily="34" charset="0"/>
              </a:rPr>
              <a:t>Descripción de atribuciones de las Unidades Administrativas </a:t>
            </a:r>
          </a:p>
        </p:txBody>
      </p:sp>
      <p:pic>
        <p:nvPicPr>
          <p:cNvPr id="10" name="9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17686" y="1203598"/>
            <a:ext cx="2090818" cy="1152128"/>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20</a:t>
            </a:fld>
            <a:endParaRPr dirty="0"/>
          </a:p>
        </p:txBody>
      </p:sp>
      <p:sp>
        <p:nvSpPr>
          <p:cNvPr id="6" name="Rectangle 3"/>
          <p:cNvSpPr txBox="1">
            <a:spLocks noChangeArrowheads="1"/>
          </p:cNvSpPr>
          <p:nvPr/>
        </p:nvSpPr>
        <p:spPr>
          <a:xfrm>
            <a:off x="1205686" y="1203598"/>
            <a:ext cx="6552728" cy="333290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smtClean="0">
                <a:solidFill>
                  <a:schemeClr val="tx1"/>
                </a:solidFill>
                <a:latin typeface="Calibri" pitchFamily="34" charset="0"/>
                <a:cs typeface="Calibri" pitchFamily="34" charset="0"/>
              </a:rPr>
              <a:t>Tiene </a:t>
            </a:r>
            <a:r>
              <a:rPr lang="es-SV" sz="1100" dirty="0">
                <a:solidFill>
                  <a:schemeClr val="tx1"/>
                </a:solidFill>
                <a:latin typeface="Calibri" pitchFamily="34" charset="0"/>
                <a:cs typeface="Calibri" pitchFamily="34" charset="0"/>
              </a:rPr>
              <a:t>como objetivo ejecutar políticas públicas, estrategias y  programas que impulsen la innovación productiva y mejoren la competitividad empresarial, para generar mayor crecimiento económico y empleo; mediante la asesoría y asistencia técnica para el fortalecimiento a los encadenamientos productivos y el impulso de la transformación digital; el otorgamiento de cofinanciamiento no reembolsable; la capacitación y formación profesional orientada al fortalecimiento de capacidades y competencias empresariales; así como, la vinculación y articulación con entidades del sector público, sector privado, academia y actores de interés</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 Director(a), así como por el personal técnico y administrativo necesario para su buen funcionamiento. Depende jerárquicamente de la Dirección General de Innovación y Competitividad</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r>
              <a:rPr lang="es-SV" sz="1200" b="1" dirty="0">
                <a:solidFill>
                  <a:srgbClr val="0070C0"/>
                </a:solidFill>
                <a:latin typeface="Calibri" pitchFamily="34" charset="0"/>
                <a:cs typeface="Calibri" pitchFamily="34" charset="0"/>
              </a:rPr>
              <a:t>Director</a:t>
            </a:r>
            <a:r>
              <a:rPr lang="es-SV" sz="1200" b="1" dirty="0" smtClean="0">
                <a:solidFill>
                  <a:srgbClr val="0070C0"/>
                </a:solidFill>
                <a:latin typeface="Calibri" pitchFamily="34" charset="0"/>
                <a:cs typeface="Calibri" pitchFamily="34" charset="0"/>
              </a:rPr>
              <a:t>: En espera de nombramiento</a:t>
            </a: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INNOVACIÓN PRODUCTIVA Y COMPETITIVIDAD EMPRESARIAL</a:t>
            </a:r>
            <a:endParaRPr lang="es-SV" sz="2300" b="1" dirty="0">
              <a:solidFill>
                <a:schemeClr val="tx1"/>
              </a:solidFill>
            </a:endParaRPr>
          </a:p>
        </p:txBody>
      </p:sp>
      <p:sp>
        <p:nvSpPr>
          <p:cNvPr id="5" name="Rectangle 3"/>
          <p:cNvSpPr txBox="1">
            <a:spLocks noChangeArrowheads="1"/>
          </p:cNvSpPr>
          <p:nvPr/>
        </p:nvSpPr>
        <p:spPr>
          <a:xfrm>
            <a:off x="5796136" y="3579862"/>
            <a:ext cx="2088232" cy="1296144"/>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FEB &amp; ABR 2022</a:t>
            </a:r>
          </a:p>
          <a:p>
            <a:pPr algn="l">
              <a:lnSpc>
                <a:spcPct val="150000"/>
              </a:lnSpc>
            </a:pPr>
            <a:r>
              <a:rPr lang="es-SV" sz="1100" dirty="0" smtClean="0">
                <a:solidFill>
                  <a:schemeClr val="tx1"/>
                </a:solidFill>
                <a:latin typeface="Calibri" pitchFamily="34" charset="0"/>
                <a:cs typeface="Calibri" pitchFamily="34" charset="0"/>
              </a:rPr>
              <a:t>Masculino: 19</a:t>
            </a:r>
          </a:p>
          <a:p>
            <a:pPr algn="l">
              <a:lnSpc>
                <a:spcPct val="150000"/>
              </a:lnSpc>
            </a:pPr>
            <a:r>
              <a:rPr lang="es-SV" sz="1100" dirty="0" smtClean="0">
                <a:solidFill>
                  <a:schemeClr val="tx1"/>
                </a:solidFill>
                <a:latin typeface="Calibri" pitchFamily="34" charset="0"/>
                <a:cs typeface="Calibri" pitchFamily="34" charset="0"/>
              </a:rPr>
              <a:t>Femenino: 25</a:t>
            </a:r>
          </a:p>
          <a:p>
            <a:pPr algn="l">
              <a:lnSpc>
                <a:spcPct val="150000"/>
              </a:lnSpc>
            </a:pPr>
            <a:r>
              <a:rPr lang="es-SV" sz="1100" dirty="0" smtClean="0">
                <a:solidFill>
                  <a:schemeClr val="tx1"/>
                </a:solidFill>
                <a:latin typeface="Calibri" pitchFamily="34" charset="0"/>
                <a:cs typeface="Calibri" pitchFamily="34" charset="0"/>
              </a:rPr>
              <a:t>Total de empleados: 44</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340614811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21</a:t>
            </a:fld>
            <a:endParaRPr dirty="0"/>
          </a:p>
        </p:txBody>
      </p:sp>
      <p:sp>
        <p:nvSpPr>
          <p:cNvPr id="6" name="Rectangle 3"/>
          <p:cNvSpPr txBox="1">
            <a:spLocks noChangeArrowheads="1"/>
          </p:cNvSpPr>
          <p:nvPr/>
        </p:nvSpPr>
        <p:spPr>
          <a:xfrm>
            <a:off x="1211838" y="1347614"/>
            <a:ext cx="6264696" cy="3456384"/>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smtClean="0">
                <a:solidFill>
                  <a:schemeClr val="tx1"/>
                </a:solidFill>
                <a:latin typeface="Calibri" pitchFamily="34" charset="0"/>
                <a:cs typeface="Calibri" pitchFamily="34" charset="0"/>
              </a:rPr>
              <a:t>Tiene </a:t>
            </a:r>
            <a:r>
              <a:rPr lang="es-SV" sz="1100" dirty="0">
                <a:solidFill>
                  <a:schemeClr val="tx1"/>
                </a:solidFill>
                <a:latin typeface="Calibri" pitchFamily="34" charset="0"/>
                <a:cs typeface="Calibri" pitchFamily="34" charset="0"/>
              </a:rPr>
              <a:t>como objetivo proveer inteligencia económica con base en el entorno nacional e internacional, para la toma de decisiones y la elaboración de políticas públicas efectivas que promuevan el crecimiento económico sostenible e inclusivo; desarrollando investigaciones y estudios en temas económicos, comerciales y de competitividad; así como el monitoreo permanente del entorno nacional e internacional, para el análisis prospectivo de la economía para  el diseño e implementación de políticas públicas.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conformada por un Director(a), así como por el personal técnico y administrativo necesario para su buen funcionamiento. Depende jerárquicamente de la Dirección General de Innovación y Competitividad</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Directora: Paola </a:t>
            </a:r>
            <a:r>
              <a:rPr lang="es-SV" sz="1200" b="1" dirty="0">
                <a:solidFill>
                  <a:srgbClr val="0070C0"/>
                </a:solidFill>
                <a:latin typeface="Calibri" pitchFamily="34" charset="0"/>
                <a:cs typeface="Calibri" pitchFamily="34" charset="0"/>
              </a:rPr>
              <a:t>Alejandra Peña Ahues</a:t>
            </a:r>
          </a:p>
          <a:p>
            <a:pPr algn="just">
              <a:lnSpc>
                <a:spcPct val="150000"/>
              </a:lnSpc>
            </a:pP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INTELIGENCIA POLÍTICA Y ECONÓMICA</a:t>
            </a:r>
            <a:endParaRPr lang="es-SV" sz="2300" b="1" dirty="0">
              <a:solidFill>
                <a:schemeClr val="tx1"/>
              </a:solidFill>
            </a:endParaRPr>
          </a:p>
        </p:txBody>
      </p:sp>
      <p:sp>
        <p:nvSpPr>
          <p:cNvPr id="5" name="Rectangle 3"/>
          <p:cNvSpPr txBox="1">
            <a:spLocks noChangeArrowheads="1"/>
          </p:cNvSpPr>
          <p:nvPr/>
        </p:nvSpPr>
        <p:spPr>
          <a:xfrm>
            <a:off x="5580112" y="3507854"/>
            <a:ext cx="2088232" cy="122413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FEB &amp; ABR 2022</a:t>
            </a:r>
          </a:p>
          <a:p>
            <a:pPr algn="l">
              <a:lnSpc>
                <a:spcPct val="150000"/>
              </a:lnSpc>
            </a:pPr>
            <a:r>
              <a:rPr lang="es-SV" sz="1100" dirty="0" smtClean="0">
                <a:solidFill>
                  <a:schemeClr val="tx1"/>
                </a:solidFill>
                <a:latin typeface="Calibri" pitchFamily="34" charset="0"/>
                <a:cs typeface="Calibri" pitchFamily="34" charset="0"/>
              </a:rPr>
              <a:t>Masculino: 4</a:t>
            </a:r>
          </a:p>
          <a:p>
            <a:pPr algn="l">
              <a:lnSpc>
                <a:spcPct val="150000"/>
              </a:lnSpc>
            </a:pPr>
            <a:r>
              <a:rPr lang="es-SV" sz="1100" dirty="0" smtClean="0">
                <a:solidFill>
                  <a:schemeClr val="tx1"/>
                </a:solidFill>
                <a:latin typeface="Calibri" pitchFamily="34" charset="0"/>
                <a:cs typeface="Calibri" pitchFamily="34" charset="0"/>
              </a:rPr>
              <a:t>Femenino: </a:t>
            </a:r>
            <a:r>
              <a:rPr lang="es-SV" sz="1100" dirty="0">
                <a:solidFill>
                  <a:schemeClr val="tx1"/>
                </a:solidFill>
                <a:latin typeface="Calibri" pitchFamily="34" charset="0"/>
                <a:cs typeface="Calibri" pitchFamily="34" charset="0"/>
              </a:rPr>
              <a:t>8</a:t>
            </a:r>
            <a:endParaRPr lang="es-SV" sz="1100"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Total de empleados: 12</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15693347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22</a:t>
            </a:fld>
            <a:endParaRPr dirty="0"/>
          </a:p>
        </p:txBody>
      </p:sp>
      <p:sp>
        <p:nvSpPr>
          <p:cNvPr id="6" name="Rectangle 3"/>
          <p:cNvSpPr txBox="1">
            <a:spLocks noChangeArrowheads="1"/>
          </p:cNvSpPr>
          <p:nvPr/>
        </p:nvSpPr>
        <p:spPr>
          <a:xfrm>
            <a:off x="1259632" y="1275606"/>
            <a:ext cx="6264696" cy="3456384"/>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smtClean="0">
                <a:solidFill>
                  <a:schemeClr val="tx1"/>
                </a:solidFill>
                <a:latin typeface="Calibri" pitchFamily="34" charset="0"/>
                <a:cs typeface="Calibri" pitchFamily="34" charset="0"/>
              </a:rPr>
              <a:t>Tiene </a:t>
            </a:r>
            <a:r>
              <a:rPr lang="es-SV" sz="1100" dirty="0">
                <a:solidFill>
                  <a:schemeClr val="tx1"/>
                </a:solidFill>
                <a:latin typeface="Calibri" pitchFamily="34" charset="0"/>
                <a:cs typeface="Calibri" pitchFamily="34" charset="0"/>
              </a:rPr>
              <a:t>como objetivo proponer al Despacho Ministerial los elementos que se requieran para definir la política comercial, las negociaciones internacionales y regionales y la política de inversiones del país, así como asegurar la ejecución de las mismas y la implementación de los acuerdos comerciales, convenios, tratados y demás instrumentos en materia de comercio exterior e inversiones</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 Director(a) General, quien depende jerárquicamente del Despacho Ministerial, y por el personal técnico y administrativo necesario para su buen funcionamiento; procurara la ejecución coordinada del trabajo de la Dirección de Política Comercial, Dirección de Administración de Tratados Comerciales, Dirección de Inversiones, la Representación Permanente del MINEC ante la Organización Mundial del Comercio OMC y la Organización Mundial de la Propiedad Intelectual OMPI; así como con las demás direcciones del MINEC en los casos que fuere pertinente</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r>
              <a:rPr lang="es-SV" sz="1200" b="1" dirty="0" smtClean="0">
                <a:solidFill>
                  <a:srgbClr val="0070C0"/>
                </a:solidFill>
                <a:latin typeface="Calibri" pitchFamily="34" charset="0"/>
                <a:cs typeface="Calibri" pitchFamily="34" charset="0"/>
              </a:rPr>
              <a:t>Director: </a:t>
            </a:r>
            <a:r>
              <a:rPr lang="es-SV" sz="1200" b="1" dirty="0" smtClean="0">
                <a:solidFill>
                  <a:srgbClr val="0070C0"/>
                </a:solidFill>
                <a:latin typeface="Calibri" pitchFamily="34" charset="0"/>
                <a:cs typeface="Calibri" pitchFamily="34" charset="0"/>
              </a:rPr>
              <a:t>En espera de nombramiento</a:t>
            </a:r>
            <a:endParaRPr lang="es-SV" sz="1200" b="1" dirty="0">
              <a:solidFill>
                <a:srgbClr val="0070C0"/>
              </a:solidFill>
              <a:latin typeface="Calibri" pitchFamily="34" charset="0"/>
              <a:cs typeface="Calibri" pitchFamily="34" charset="0"/>
            </a:endParaRPr>
          </a:p>
          <a:p>
            <a:pPr algn="just"/>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DIRECCIÓN GENERAL DE COMERCIO EXTERIOR E INVERSIONES</a:t>
            </a:r>
            <a:endParaRPr lang="es-SV" sz="2300" b="1" dirty="0">
              <a:solidFill>
                <a:schemeClr val="tx1"/>
              </a:solidFill>
            </a:endParaRPr>
          </a:p>
        </p:txBody>
      </p:sp>
      <p:sp>
        <p:nvSpPr>
          <p:cNvPr id="5" name="Rectangle 3"/>
          <p:cNvSpPr txBox="1">
            <a:spLocks noChangeArrowheads="1"/>
          </p:cNvSpPr>
          <p:nvPr/>
        </p:nvSpPr>
        <p:spPr>
          <a:xfrm>
            <a:off x="5652120" y="3651870"/>
            <a:ext cx="2232248" cy="122413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FEB &amp; ABR 2022</a:t>
            </a:r>
          </a:p>
          <a:p>
            <a:pPr algn="l">
              <a:lnSpc>
                <a:spcPct val="150000"/>
              </a:lnSpc>
            </a:pPr>
            <a:r>
              <a:rPr lang="es-SV" sz="1100" dirty="0" smtClean="0">
                <a:solidFill>
                  <a:schemeClr val="tx1"/>
                </a:solidFill>
                <a:latin typeface="Calibri" pitchFamily="34" charset="0"/>
                <a:cs typeface="Calibri" pitchFamily="34" charset="0"/>
              </a:rPr>
              <a:t>Masculino: 0</a:t>
            </a:r>
          </a:p>
          <a:p>
            <a:pPr algn="l">
              <a:lnSpc>
                <a:spcPct val="150000"/>
              </a:lnSpc>
            </a:pPr>
            <a:r>
              <a:rPr lang="es-SV" sz="1100" dirty="0" smtClean="0">
                <a:solidFill>
                  <a:schemeClr val="tx1"/>
                </a:solidFill>
                <a:latin typeface="Calibri" pitchFamily="34" charset="0"/>
                <a:cs typeface="Calibri" pitchFamily="34" charset="0"/>
              </a:rPr>
              <a:t>Femenino: 0</a:t>
            </a:r>
          </a:p>
          <a:p>
            <a:pPr algn="l">
              <a:lnSpc>
                <a:spcPct val="150000"/>
              </a:lnSpc>
            </a:pPr>
            <a:r>
              <a:rPr lang="es-SV" sz="1100" dirty="0" smtClean="0">
                <a:solidFill>
                  <a:schemeClr val="tx1"/>
                </a:solidFill>
                <a:latin typeface="Calibri" pitchFamily="34" charset="0"/>
                <a:cs typeface="Calibri" pitchFamily="34" charset="0"/>
              </a:rPr>
              <a:t>Total de empleados: 0</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262442765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23</a:t>
            </a:fld>
            <a:endParaRPr dirty="0"/>
          </a:p>
        </p:txBody>
      </p:sp>
      <p:sp>
        <p:nvSpPr>
          <p:cNvPr id="6" name="Rectangle 3"/>
          <p:cNvSpPr txBox="1">
            <a:spLocks noChangeArrowheads="1"/>
          </p:cNvSpPr>
          <p:nvPr/>
        </p:nvSpPr>
        <p:spPr>
          <a:xfrm>
            <a:off x="1376675" y="1347614"/>
            <a:ext cx="5928870" cy="2808312"/>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ejecutar la política comercial del país, el fortalecimiento de los flujos de comercio e inversión, el desarrollo de las negociaciones comerciales con otros países y organismos multilaterales;  apoyar las iniciativas y proyectos que impulsen y fortalezcan la Integración Económica Centroamericana; así como desarrollar todas aquellas iniciativas y proyectos enfocados al fortalecimiento y cumplimiento de compromisos en materia de facilitación del comercio y  la propiedad intelectual, a nivel nacional, regional y multilateral.</a:t>
            </a:r>
            <a:endParaRPr lang="es-SV" sz="1100" dirty="0" smtClean="0">
              <a:solidFill>
                <a:schemeClr val="tx1"/>
              </a:solidFill>
              <a:latin typeface="Calibri" pitchFamily="34" charset="0"/>
              <a:cs typeface="Calibri" pitchFamily="34" charset="0"/>
            </a:endParaRPr>
          </a:p>
          <a:p>
            <a:pPr algn="just"/>
            <a:endParaRPr lang="es-SV" sz="1100" dirty="0">
              <a:solidFill>
                <a:schemeClr val="tx1"/>
              </a:solidFill>
              <a:latin typeface="Calibri" pitchFamily="34" charset="0"/>
              <a:cs typeface="Calibri" pitchFamily="34" charset="0"/>
            </a:endParaRPr>
          </a:p>
          <a:p>
            <a:pPr algn="just"/>
            <a:r>
              <a:rPr lang="es-SV" sz="1200" b="1" dirty="0">
                <a:solidFill>
                  <a:srgbClr val="0070C0"/>
                </a:solidFill>
                <a:latin typeface="Calibri" pitchFamily="34" charset="0"/>
                <a:cs typeface="Calibri" pitchFamily="34" charset="0"/>
              </a:rPr>
              <a:t>Director: </a:t>
            </a:r>
            <a:r>
              <a:rPr lang="es-SV" sz="1200" b="1" dirty="0" smtClean="0">
                <a:solidFill>
                  <a:srgbClr val="0070C0"/>
                </a:solidFill>
                <a:latin typeface="Calibri" pitchFamily="34" charset="0"/>
                <a:cs typeface="Calibri" pitchFamily="34" charset="0"/>
              </a:rPr>
              <a:t>Raquel </a:t>
            </a:r>
            <a:r>
              <a:rPr lang="es-SV" sz="1200" b="1" dirty="0">
                <a:solidFill>
                  <a:srgbClr val="0070C0"/>
                </a:solidFill>
                <a:latin typeface="Calibri" pitchFamily="34" charset="0"/>
                <a:cs typeface="Calibri" pitchFamily="34" charset="0"/>
              </a:rPr>
              <a:t>Martínez </a:t>
            </a:r>
            <a:r>
              <a:rPr lang="es-SV" sz="1200" b="1" dirty="0" err="1" smtClean="0">
                <a:solidFill>
                  <a:srgbClr val="0070C0"/>
                </a:solidFill>
                <a:latin typeface="Calibri" pitchFamily="34" charset="0"/>
                <a:cs typeface="Calibri" pitchFamily="34" charset="0"/>
              </a:rPr>
              <a:t>Martínez</a:t>
            </a:r>
            <a:r>
              <a:rPr lang="es-SV" sz="1200" b="1" dirty="0" smtClean="0">
                <a:solidFill>
                  <a:srgbClr val="0070C0"/>
                </a:solidFill>
                <a:latin typeface="Calibri" pitchFamily="34" charset="0"/>
                <a:cs typeface="Calibri" pitchFamily="34" charset="0"/>
              </a:rPr>
              <a:t> </a:t>
            </a:r>
          </a:p>
          <a:p>
            <a:pPr algn="just"/>
            <a:endParaRPr lang="es-SV" sz="1200" b="1" dirty="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POLÍTICA COMERCIAL</a:t>
            </a:r>
            <a:endParaRPr lang="es-SV" sz="2300" b="1" dirty="0">
              <a:solidFill>
                <a:schemeClr val="tx1"/>
              </a:solidFill>
            </a:endParaRPr>
          </a:p>
        </p:txBody>
      </p:sp>
      <p:sp>
        <p:nvSpPr>
          <p:cNvPr id="5" name="Rectangle 3"/>
          <p:cNvSpPr txBox="1">
            <a:spLocks noChangeArrowheads="1"/>
          </p:cNvSpPr>
          <p:nvPr/>
        </p:nvSpPr>
        <p:spPr>
          <a:xfrm>
            <a:off x="5366071" y="2787774"/>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FEB &amp; ABR 2022</a:t>
            </a:r>
          </a:p>
          <a:p>
            <a:pPr algn="l">
              <a:lnSpc>
                <a:spcPct val="150000"/>
              </a:lnSpc>
            </a:pPr>
            <a:r>
              <a:rPr lang="es-SV" sz="1100" dirty="0" smtClean="0">
                <a:solidFill>
                  <a:schemeClr val="tx1"/>
                </a:solidFill>
                <a:latin typeface="Calibri" pitchFamily="34" charset="0"/>
                <a:cs typeface="Calibri" pitchFamily="34" charset="0"/>
              </a:rPr>
              <a:t>Masculino: 8</a:t>
            </a:r>
          </a:p>
          <a:p>
            <a:pPr algn="l">
              <a:lnSpc>
                <a:spcPct val="150000"/>
              </a:lnSpc>
            </a:pPr>
            <a:r>
              <a:rPr lang="es-SV" sz="1100" dirty="0" smtClean="0">
                <a:solidFill>
                  <a:schemeClr val="tx1"/>
                </a:solidFill>
                <a:latin typeface="Calibri" pitchFamily="34" charset="0"/>
                <a:cs typeface="Calibri" pitchFamily="34" charset="0"/>
              </a:rPr>
              <a:t>Femenino: 7</a:t>
            </a:r>
          </a:p>
          <a:p>
            <a:pPr algn="l">
              <a:lnSpc>
                <a:spcPct val="150000"/>
              </a:lnSpc>
            </a:pPr>
            <a:r>
              <a:rPr lang="es-SV" sz="1100" dirty="0" smtClean="0">
                <a:solidFill>
                  <a:schemeClr val="tx1"/>
                </a:solidFill>
                <a:latin typeface="Calibri" pitchFamily="34" charset="0"/>
                <a:cs typeface="Calibri" pitchFamily="34" charset="0"/>
              </a:rPr>
              <a:t>Total de empleados: 15</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236575120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24</a:t>
            </a:fld>
            <a:endParaRPr dirty="0"/>
          </a:p>
        </p:txBody>
      </p:sp>
      <p:sp>
        <p:nvSpPr>
          <p:cNvPr id="6" name="Rectangle 3"/>
          <p:cNvSpPr txBox="1">
            <a:spLocks noChangeArrowheads="1"/>
          </p:cNvSpPr>
          <p:nvPr/>
        </p:nvSpPr>
        <p:spPr>
          <a:xfrm>
            <a:off x="1403648" y="1491630"/>
            <a:ext cx="6264696" cy="2808312"/>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dar cumplimiento a las obligaciones administrativas que surjan a partir de los acuerdos comerciales suscritos por El Salvador; realizar las gestiones para el  cumplimiento de dichas obligaciones por parte de sus socios comerciales; llevar a cabo los procedimientos administrativos para desarrollar las investigaciones en materia de defensa comercial o medidas de salvaguardia, eliminación de barreras al comercio, la prestación de asistencia técnica en materia de origen de las mercancías y la participación en diferentes comités nacionales e internacionales.</a:t>
            </a:r>
            <a:endParaRPr lang="es-SV" sz="1100" dirty="0" smtClean="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Directora</a:t>
            </a:r>
            <a:r>
              <a:rPr lang="pt-BR" sz="1200" b="1" dirty="0" smtClean="0">
                <a:solidFill>
                  <a:srgbClr val="0070C0"/>
                </a:solidFill>
                <a:latin typeface="Calibri" pitchFamily="34" charset="0"/>
                <a:cs typeface="Calibri" pitchFamily="34" charset="0"/>
              </a:rPr>
              <a:t>: </a:t>
            </a:r>
            <a:r>
              <a:rPr lang="pt-BR" sz="1200" b="1" dirty="0">
                <a:solidFill>
                  <a:srgbClr val="0070C0"/>
                </a:solidFill>
                <a:latin typeface="Calibri" pitchFamily="34" charset="0"/>
                <a:cs typeface="Calibri" pitchFamily="34" charset="0"/>
              </a:rPr>
              <a:t>Marta Rosa Margarita </a:t>
            </a:r>
            <a:r>
              <a:rPr lang="es-SV" sz="1200" b="1" dirty="0" smtClean="0">
                <a:solidFill>
                  <a:srgbClr val="0070C0"/>
                </a:solidFill>
                <a:latin typeface="Calibri" pitchFamily="34" charset="0"/>
                <a:cs typeface="Calibri" pitchFamily="34" charset="0"/>
              </a:rPr>
              <a:t>Ortez</a:t>
            </a:r>
            <a:r>
              <a:rPr lang="pt-BR" sz="1200" b="1" dirty="0" smtClean="0">
                <a:solidFill>
                  <a:srgbClr val="0070C0"/>
                </a:solidFill>
                <a:latin typeface="Calibri" pitchFamily="34" charset="0"/>
                <a:cs typeface="Calibri" pitchFamily="34" charset="0"/>
              </a:rPr>
              <a:t> </a:t>
            </a:r>
            <a:r>
              <a:rPr lang="es-SV" sz="1200" b="1" dirty="0" smtClean="0">
                <a:solidFill>
                  <a:srgbClr val="0070C0"/>
                </a:solidFill>
                <a:latin typeface="Calibri" pitchFamily="34" charset="0"/>
                <a:cs typeface="Calibri" pitchFamily="34" charset="0"/>
              </a:rPr>
              <a:t>Quintanar</a:t>
            </a:r>
            <a:endParaRPr lang="es-SV" sz="1200" b="1" dirty="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DIRECCIÓN DE ADMINISTRACIÓN Y TRATADOS COMERCIALES</a:t>
            </a:r>
            <a:endParaRPr lang="es-SV" sz="2300" b="1" dirty="0">
              <a:solidFill>
                <a:schemeClr val="tx1"/>
              </a:solidFill>
            </a:endParaRPr>
          </a:p>
        </p:txBody>
      </p:sp>
      <p:sp>
        <p:nvSpPr>
          <p:cNvPr id="5" name="Rectangle 3"/>
          <p:cNvSpPr txBox="1">
            <a:spLocks noChangeArrowheads="1"/>
          </p:cNvSpPr>
          <p:nvPr/>
        </p:nvSpPr>
        <p:spPr>
          <a:xfrm>
            <a:off x="5796136" y="3438231"/>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FEB &amp; ABR 2022</a:t>
            </a:r>
          </a:p>
          <a:p>
            <a:pPr algn="l">
              <a:lnSpc>
                <a:spcPct val="150000"/>
              </a:lnSpc>
            </a:pPr>
            <a:r>
              <a:rPr lang="es-SV" sz="1100" dirty="0" smtClean="0">
                <a:solidFill>
                  <a:schemeClr val="tx1"/>
                </a:solidFill>
                <a:latin typeface="Calibri" pitchFamily="34" charset="0"/>
                <a:cs typeface="Calibri" pitchFamily="34" charset="0"/>
              </a:rPr>
              <a:t>Masculino: 2</a:t>
            </a:r>
          </a:p>
          <a:p>
            <a:pPr algn="l">
              <a:lnSpc>
                <a:spcPct val="150000"/>
              </a:lnSpc>
            </a:pPr>
            <a:r>
              <a:rPr lang="es-SV" sz="1100" dirty="0" smtClean="0">
                <a:solidFill>
                  <a:schemeClr val="tx1"/>
                </a:solidFill>
                <a:latin typeface="Calibri" pitchFamily="34" charset="0"/>
                <a:cs typeface="Calibri" pitchFamily="34" charset="0"/>
              </a:rPr>
              <a:t>Femenino: 9</a:t>
            </a:r>
          </a:p>
          <a:p>
            <a:pPr algn="l">
              <a:lnSpc>
                <a:spcPct val="150000"/>
              </a:lnSpc>
            </a:pPr>
            <a:r>
              <a:rPr lang="es-SV" sz="1100" dirty="0" smtClean="0">
                <a:solidFill>
                  <a:schemeClr val="tx1"/>
                </a:solidFill>
                <a:latin typeface="Calibri" pitchFamily="34" charset="0"/>
                <a:cs typeface="Calibri" pitchFamily="34" charset="0"/>
              </a:rPr>
              <a:t>Total de empleados: 11</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418218409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25</a:t>
            </a:fld>
            <a:endParaRPr dirty="0"/>
          </a:p>
        </p:txBody>
      </p:sp>
      <p:sp>
        <p:nvSpPr>
          <p:cNvPr id="6" name="Rectangle 3"/>
          <p:cNvSpPr txBox="1">
            <a:spLocks noChangeArrowheads="1"/>
          </p:cNvSpPr>
          <p:nvPr/>
        </p:nvSpPr>
        <p:spPr>
          <a:xfrm>
            <a:off x="1331640" y="1491630"/>
            <a:ext cx="6264696" cy="2952328"/>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por objetivo apoyar al sector empresarial para incrementar la producción de bienes y servicios, el mejoramiento de su productividad y competitividad en el mercado nacional e internacional, facilitando el desarrollo de exportaciones y las inversiones generadoras de empleo, bajo un esquema transparente de acción que impida la existencia de barreras discrecionales a los agentes económicos.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 Director(a), así como por del personal técnico y administrativo necesario para su buen funcionamiento. Depende jerárquicamente de la Dirección General de Comercio Exterior e Inversiones</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Directora</a:t>
            </a:r>
            <a:r>
              <a:rPr lang="es-SV" sz="1200" b="1" dirty="0" smtClean="0">
                <a:solidFill>
                  <a:srgbClr val="0070C0"/>
                </a:solidFill>
                <a:latin typeface="Calibri" pitchFamily="34" charset="0"/>
                <a:cs typeface="Calibri" pitchFamily="34" charset="0"/>
              </a:rPr>
              <a:t>: En espera de nombramiento </a:t>
            </a:r>
            <a:endParaRPr lang="es-SV" sz="1200" b="1" dirty="0">
              <a:solidFill>
                <a:srgbClr val="0070C0"/>
              </a:solidFill>
              <a:latin typeface="Calibri" pitchFamily="34" charset="0"/>
              <a:cs typeface="Calibri" pitchFamily="34" charset="0"/>
            </a:endParaRPr>
          </a:p>
          <a:p>
            <a:pPr algn="just">
              <a:lnSpc>
                <a:spcPct val="150000"/>
              </a:lnSpc>
            </a:pP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INVERSIONES</a:t>
            </a:r>
            <a:endParaRPr lang="es-SV" sz="2300" b="1" dirty="0">
              <a:solidFill>
                <a:schemeClr val="tx1"/>
              </a:solidFill>
            </a:endParaRPr>
          </a:p>
        </p:txBody>
      </p:sp>
      <p:sp>
        <p:nvSpPr>
          <p:cNvPr id="5" name="Rectangle 3"/>
          <p:cNvSpPr txBox="1">
            <a:spLocks noChangeArrowheads="1"/>
          </p:cNvSpPr>
          <p:nvPr/>
        </p:nvSpPr>
        <p:spPr>
          <a:xfrm>
            <a:off x="5724128" y="3651870"/>
            <a:ext cx="2016224"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FEB &amp; ABR 2022 </a:t>
            </a:r>
          </a:p>
          <a:p>
            <a:pPr algn="l">
              <a:lnSpc>
                <a:spcPct val="150000"/>
              </a:lnSpc>
            </a:pPr>
            <a:r>
              <a:rPr lang="es-SV" sz="1100" dirty="0" smtClean="0">
                <a:solidFill>
                  <a:schemeClr val="tx1"/>
                </a:solidFill>
                <a:latin typeface="Calibri" pitchFamily="34" charset="0"/>
                <a:cs typeface="Calibri" pitchFamily="34" charset="0"/>
              </a:rPr>
              <a:t>Masculino: 8</a:t>
            </a:r>
          </a:p>
          <a:p>
            <a:pPr algn="l">
              <a:lnSpc>
                <a:spcPct val="150000"/>
              </a:lnSpc>
            </a:pPr>
            <a:r>
              <a:rPr lang="es-SV" sz="1100" dirty="0" smtClean="0">
                <a:solidFill>
                  <a:schemeClr val="tx1"/>
                </a:solidFill>
                <a:latin typeface="Calibri" pitchFamily="34" charset="0"/>
                <a:cs typeface="Calibri" pitchFamily="34" charset="0"/>
              </a:rPr>
              <a:t>Femenino: 11</a:t>
            </a:r>
          </a:p>
          <a:p>
            <a:pPr algn="l">
              <a:lnSpc>
                <a:spcPct val="150000"/>
              </a:lnSpc>
            </a:pPr>
            <a:r>
              <a:rPr lang="es-SV" sz="1100" dirty="0" smtClean="0">
                <a:solidFill>
                  <a:schemeClr val="tx1"/>
                </a:solidFill>
                <a:latin typeface="Calibri" pitchFamily="34" charset="0"/>
                <a:cs typeface="Calibri" pitchFamily="34" charset="0"/>
              </a:rPr>
              <a:t>Total de empleados: 19</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26306398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26</a:t>
            </a:fld>
            <a:endParaRPr dirty="0"/>
          </a:p>
        </p:txBody>
      </p:sp>
      <p:sp>
        <p:nvSpPr>
          <p:cNvPr id="6" name="Rectangle 3"/>
          <p:cNvSpPr txBox="1">
            <a:spLocks noChangeArrowheads="1"/>
          </p:cNvSpPr>
          <p:nvPr/>
        </p:nvSpPr>
        <p:spPr>
          <a:xfrm>
            <a:off x="1475656" y="1491630"/>
            <a:ext cx="6174626" cy="230425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Con sede en Ginebra, Suiza, tiene como objetivo asegurar la efectiva participación de El Salvador en las negociaciones comerciales que se llevan a cabo en el Marco de la Organización Mundial del Comercio y la Organización Mundial de la Propiedad Intelectual, así como promover la adecuada aplicación y seguimiento con los entes nacionales correspondientes de los resultados derivados de los actuales y futuros acuerdos que surjan de las mencionadas organizaciones</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Representante del Ministerio de Economía </a:t>
            </a:r>
            <a:r>
              <a:rPr lang="es-SV" sz="1200" b="1" dirty="0" smtClean="0">
                <a:solidFill>
                  <a:srgbClr val="0070C0"/>
                </a:solidFill>
                <a:latin typeface="Calibri" pitchFamily="34" charset="0"/>
                <a:cs typeface="Calibri" pitchFamily="34" charset="0"/>
              </a:rPr>
              <a:t>ante </a:t>
            </a:r>
            <a:r>
              <a:rPr lang="es-SV" sz="1200" b="1" dirty="0">
                <a:solidFill>
                  <a:srgbClr val="0070C0"/>
                </a:solidFill>
                <a:latin typeface="Calibri" pitchFamily="34" charset="0"/>
                <a:cs typeface="Calibri" pitchFamily="34" charset="0"/>
              </a:rPr>
              <a:t>la OMC Y OMPI: Ana Patricia Benedetti</a:t>
            </a:r>
          </a:p>
        </p:txBody>
      </p:sp>
      <p:sp>
        <p:nvSpPr>
          <p:cNvPr id="7" name="Google Shape;195;p18"/>
          <p:cNvSpPr txBox="1">
            <a:spLocks/>
          </p:cNvSpPr>
          <p:nvPr/>
        </p:nvSpPr>
        <p:spPr>
          <a:xfrm>
            <a:off x="971600" y="339502"/>
            <a:ext cx="6606674"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1700" b="1" dirty="0" smtClean="0">
                <a:solidFill>
                  <a:schemeClr val="tx1"/>
                </a:solidFill>
              </a:rPr>
              <a:t>REPRESENTACIÓN PERMANENTE DEL MINEC ANTE LA ORGANIZACIÓN MUNDIAL DE COMERCIO (OMC) Y LA ORGANIZACIÓN MUNDIAL DE  LA PROPIEDAD INTELECTUAL</a:t>
            </a:r>
            <a:endParaRPr lang="es-SV" sz="1700" b="1" dirty="0">
              <a:solidFill>
                <a:schemeClr val="tx1"/>
              </a:solidFill>
            </a:endParaRPr>
          </a:p>
        </p:txBody>
      </p:sp>
      <p:sp>
        <p:nvSpPr>
          <p:cNvPr id="5" name="Rectangle 3"/>
          <p:cNvSpPr txBox="1">
            <a:spLocks noChangeArrowheads="1"/>
          </p:cNvSpPr>
          <p:nvPr/>
        </p:nvSpPr>
        <p:spPr>
          <a:xfrm>
            <a:off x="5796136" y="3723878"/>
            <a:ext cx="2016224" cy="1221751"/>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FEB &amp; ABR 2022</a:t>
            </a:r>
          </a:p>
          <a:p>
            <a:pPr algn="l">
              <a:lnSpc>
                <a:spcPct val="150000"/>
              </a:lnSpc>
            </a:pPr>
            <a:r>
              <a:rPr lang="es-SV" sz="1100" dirty="0" smtClean="0">
                <a:solidFill>
                  <a:schemeClr val="tx1"/>
                </a:solidFill>
                <a:latin typeface="Calibri" pitchFamily="34" charset="0"/>
                <a:cs typeface="Calibri" pitchFamily="34" charset="0"/>
              </a:rPr>
              <a:t>Masculino: 1</a:t>
            </a:r>
          </a:p>
          <a:p>
            <a:pPr algn="l">
              <a:lnSpc>
                <a:spcPct val="150000"/>
              </a:lnSpc>
            </a:pPr>
            <a:r>
              <a:rPr lang="es-SV" sz="1100" dirty="0" smtClean="0">
                <a:solidFill>
                  <a:schemeClr val="tx1"/>
                </a:solidFill>
                <a:latin typeface="Calibri" pitchFamily="34" charset="0"/>
                <a:cs typeface="Calibri" pitchFamily="34" charset="0"/>
              </a:rPr>
              <a:t>Femenino: 2</a:t>
            </a:r>
          </a:p>
          <a:p>
            <a:pPr algn="l">
              <a:lnSpc>
                <a:spcPct val="150000"/>
              </a:lnSpc>
            </a:pPr>
            <a:r>
              <a:rPr lang="es-SV" sz="1100" dirty="0" smtClean="0">
                <a:solidFill>
                  <a:schemeClr val="tx1"/>
                </a:solidFill>
                <a:latin typeface="Calibri" pitchFamily="34" charset="0"/>
                <a:cs typeface="Calibri" pitchFamily="34" charset="0"/>
              </a:rPr>
              <a:t>Total de empleados: 3</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284419395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27</a:t>
            </a:fld>
            <a:endParaRPr dirty="0"/>
          </a:p>
        </p:txBody>
      </p:sp>
      <p:sp>
        <p:nvSpPr>
          <p:cNvPr id="6" name="Rectangle 3"/>
          <p:cNvSpPr txBox="1">
            <a:spLocks noChangeArrowheads="1"/>
          </p:cNvSpPr>
          <p:nvPr/>
        </p:nvSpPr>
        <p:spPr>
          <a:xfrm>
            <a:off x="1604806" y="1419622"/>
            <a:ext cx="5871728" cy="252028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coordinar el Sistema Estadístico Nacional e investigar y perfeccionar los métodos de planeamiento, recolección, compilación, tabulación, análisis, publicación y distribución de los datos estadísticos y censales del país, que sirvan de base para la planificación y toma de decisiones relativas al desarrollo económico y social de la República, en el marco de la Ley Orgánica del Servicio Estadístico</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Director: Juan Carlos Salman Dueñas </a:t>
            </a: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DIRECCIÓN GENERAL DE ESTADÍSTICA Y CENSOS (DIGESTYC)</a:t>
            </a:r>
            <a:endParaRPr lang="es-SV" sz="2300" b="1" dirty="0">
              <a:solidFill>
                <a:schemeClr val="tx1"/>
              </a:solidFill>
            </a:endParaRPr>
          </a:p>
        </p:txBody>
      </p:sp>
      <p:sp>
        <p:nvSpPr>
          <p:cNvPr id="5" name="Rectangle 3"/>
          <p:cNvSpPr txBox="1">
            <a:spLocks noChangeArrowheads="1"/>
          </p:cNvSpPr>
          <p:nvPr/>
        </p:nvSpPr>
        <p:spPr>
          <a:xfrm>
            <a:off x="5436096" y="2931790"/>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FEB &amp; ABR 2022</a:t>
            </a:r>
          </a:p>
          <a:p>
            <a:pPr algn="l">
              <a:lnSpc>
                <a:spcPct val="150000"/>
              </a:lnSpc>
            </a:pPr>
            <a:r>
              <a:rPr lang="es-SV" sz="1100" dirty="0" smtClean="0">
                <a:solidFill>
                  <a:schemeClr val="tx1"/>
                </a:solidFill>
                <a:latin typeface="Calibri" pitchFamily="34" charset="0"/>
                <a:cs typeface="Calibri" pitchFamily="34" charset="0"/>
              </a:rPr>
              <a:t>Masculino: 156</a:t>
            </a:r>
          </a:p>
          <a:p>
            <a:pPr algn="l">
              <a:lnSpc>
                <a:spcPct val="150000"/>
              </a:lnSpc>
            </a:pPr>
            <a:r>
              <a:rPr lang="es-SV" sz="1100" dirty="0" smtClean="0">
                <a:solidFill>
                  <a:schemeClr val="tx1"/>
                </a:solidFill>
                <a:latin typeface="Calibri" pitchFamily="34" charset="0"/>
                <a:cs typeface="Calibri" pitchFamily="34" charset="0"/>
              </a:rPr>
              <a:t>Femenino: 103</a:t>
            </a:r>
          </a:p>
          <a:p>
            <a:pPr algn="l">
              <a:lnSpc>
                <a:spcPct val="150000"/>
              </a:lnSpc>
            </a:pPr>
            <a:r>
              <a:rPr lang="es-SV" sz="1100" dirty="0" smtClean="0">
                <a:solidFill>
                  <a:schemeClr val="tx1"/>
                </a:solidFill>
                <a:latin typeface="Calibri" pitchFamily="34" charset="0"/>
                <a:cs typeface="Calibri" pitchFamily="34" charset="0"/>
              </a:rPr>
              <a:t>Total de empleados: 259</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29914365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28</a:t>
            </a:fld>
            <a:endParaRPr dirty="0"/>
          </a:p>
        </p:txBody>
      </p:sp>
      <p:sp>
        <p:nvSpPr>
          <p:cNvPr id="6" name="Rectangle 3"/>
          <p:cNvSpPr txBox="1">
            <a:spLocks noChangeArrowheads="1"/>
          </p:cNvSpPr>
          <p:nvPr/>
        </p:nvSpPr>
        <p:spPr>
          <a:xfrm>
            <a:off x="1331640" y="1347614"/>
            <a:ext cx="6144894" cy="288032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la regulación y vigilancia de las actividades de importación, exportación, el depósito, transporte, distribución y comercialización de los productos de petróleo, en cumplimiento a lo establecido en la Ley Reguladora del Depósito, Transporte y Distribución de Productos de Petróleo y demás legislación relacionada al mercado de los hidrocarburos y exploración, explotación procesamiento y comercialización del sector minero no metálico. Administra el padrón de beneficiarios(as) del subsidio de GLP de forma transparente y eficaz, y atender a quienes soliciten ser beneficiarios(as); registrar y regular aquellos puntos de venta que forman parte del Sistema de Entrega del Subsidio al GLP, atender y tramitar las solicitudes de adhesión al mismo</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Director</a:t>
            </a:r>
            <a:r>
              <a:rPr lang="pt-BR" sz="1200" b="1" dirty="0" smtClean="0">
                <a:solidFill>
                  <a:srgbClr val="0070C0"/>
                </a:solidFill>
                <a:latin typeface="Calibri" pitchFamily="34" charset="0"/>
                <a:cs typeface="Calibri" pitchFamily="34" charset="0"/>
              </a:rPr>
              <a:t>: </a:t>
            </a:r>
            <a:r>
              <a:rPr lang="pt-BR" sz="1200" b="1" dirty="0">
                <a:solidFill>
                  <a:srgbClr val="0070C0"/>
                </a:solidFill>
                <a:latin typeface="Calibri" pitchFamily="34" charset="0"/>
                <a:cs typeface="Calibri" pitchFamily="34" charset="0"/>
              </a:rPr>
              <a:t>Henry Danilo Müller </a:t>
            </a:r>
            <a:r>
              <a:rPr lang="pt-BR" sz="1200" b="1" dirty="0" smtClean="0">
                <a:solidFill>
                  <a:srgbClr val="0070C0"/>
                </a:solidFill>
                <a:latin typeface="Calibri" pitchFamily="34" charset="0"/>
                <a:cs typeface="Calibri" pitchFamily="34" charset="0"/>
              </a:rPr>
              <a:t>Cortez</a:t>
            </a:r>
            <a:endParaRPr lang="es-SV" sz="1200" b="1" dirty="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DIRECCIÓN DE HIDROCARBUROS Y MINAS</a:t>
            </a:r>
            <a:endParaRPr lang="es-SV" sz="2300" b="1" dirty="0">
              <a:solidFill>
                <a:schemeClr val="tx1"/>
              </a:solidFill>
            </a:endParaRPr>
          </a:p>
        </p:txBody>
      </p:sp>
      <p:sp>
        <p:nvSpPr>
          <p:cNvPr id="5" name="Rectangle 3"/>
          <p:cNvSpPr txBox="1">
            <a:spLocks noChangeArrowheads="1"/>
          </p:cNvSpPr>
          <p:nvPr/>
        </p:nvSpPr>
        <p:spPr>
          <a:xfrm>
            <a:off x="5508104" y="3651870"/>
            <a:ext cx="2088232" cy="1239904"/>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FEB &amp; ABR 2022</a:t>
            </a:r>
          </a:p>
          <a:p>
            <a:pPr algn="l">
              <a:lnSpc>
                <a:spcPct val="150000"/>
              </a:lnSpc>
            </a:pPr>
            <a:r>
              <a:rPr lang="es-SV" sz="1100" dirty="0" smtClean="0">
                <a:solidFill>
                  <a:schemeClr val="tx1"/>
                </a:solidFill>
                <a:latin typeface="Calibri" pitchFamily="34" charset="0"/>
                <a:cs typeface="Calibri" pitchFamily="34" charset="0"/>
              </a:rPr>
              <a:t>Masculino: 152</a:t>
            </a:r>
          </a:p>
          <a:p>
            <a:pPr algn="l">
              <a:lnSpc>
                <a:spcPct val="150000"/>
              </a:lnSpc>
            </a:pPr>
            <a:r>
              <a:rPr lang="es-SV" sz="1100" dirty="0" smtClean="0">
                <a:solidFill>
                  <a:schemeClr val="tx1"/>
                </a:solidFill>
                <a:latin typeface="Calibri" pitchFamily="34" charset="0"/>
                <a:cs typeface="Calibri" pitchFamily="34" charset="0"/>
              </a:rPr>
              <a:t>Femenino: 69</a:t>
            </a:r>
          </a:p>
          <a:p>
            <a:pPr algn="l">
              <a:lnSpc>
                <a:spcPct val="150000"/>
              </a:lnSpc>
            </a:pPr>
            <a:r>
              <a:rPr lang="es-SV" sz="1100" dirty="0" smtClean="0">
                <a:solidFill>
                  <a:schemeClr val="tx1"/>
                </a:solidFill>
                <a:latin typeface="Calibri" pitchFamily="34" charset="0"/>
                <a:cs typeface="Calibri" pitchFamily="34" charset="0"/>
              </a:rPr>
              <a:t>Total de empleados: 221</a:t>
            </a:r>
          </a:p>
          <a:p>
            <a:pPr algn="l">
              <a:lnSpc>
                <a:spcPct val="150000"/>
              </a:lnSpc>
            </a:pP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61455858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29</a:t>
            </a:fld>
            <a:endParaRPr dirty="0"/>
          </a:p>
        </p:txBody>
      </p:sp>
      <p:sp>
        <p:nvSpPr>
          <p:cNvPr id="6" name="Rectangle 3"/>
          <p:cNvSpPr txBox="1">
            <a:spLocks noChangeArrowheads="1"/>
          </p:cNvSpPr>
          <p:nvPr/>
        </p:nvSpPr>
        <p:spPr>
          <a:xfrm>
            <a:off x="1475656" y="1419622"/>
            <a:ext cx="5928870" cy="3168352"/>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por objetivo vigilar el cumplimiento de las obligaciones mercantiles y contables de los comerciantes nacionales y extranjeros, y sus administradores, establecidas en el Código de Comercio, la Ley de la Superintendencia de Obligaciones Mercantiles y demás leyes mercantiles, a fin de contribuir al desarrollo de las actividades económicas del país.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La Superintendencia está liderada por un o una Superintendente, quien depende jerárquicamente del Despacho Ministerial, y por el personal técnico y administrativo necesario para su buen funcionamiento</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Superintendente: Huberto </a:t>
            </a:r>
            <a:r>
              <a:rPr lang="es-SV" sz="1200" b="1" dirty="0">
                <a:solidFill>
                  <a:srgbClr val="0070C0"/>
                </a:solidFill>
                <a:latin typeface="Calibri" pitchFamily="34" charset="0"/>
                <a:cs typeface="Calibri" pitchFamily="34" charset="0"/>
              </a:rPr>
              <a:t>Josué Merlos Escobar</a:t>
            </a: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SUPERINTENDENCIA DE OBLIGACIONES MERCANTILES</a:t>
            </a:r>
            <a:endParaRPr lang="es-SV" sz="2300" b="1" dirty="0">
              <a:solidFill>
                <a:schemeClr val="tx1"/>
              </a:solidFill>
            </a:endParaRPr>
          </a:p>
        </p:txBody>
      </p:sp>
      <p:sp>
        <p:nvSpPr>
          <p:cNvPr id="5" name="Rectangle 3"/>
          <p:cNvSpPr txBox="1">
            <a:spLocks noChangeArrowheads="1"/>
          </p:cNvSpPr>
          <p:nvPr/>
        </p:nvSpPr>
        <p:spPr>
          <a:xfrm>
            <a:off x="5508104" y="3584632"/>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FEB &amp; ABR 2022</a:t>
            </a:r>
          </a:p>
          <a:p>
            <a:pPr algn="l">
              <a:lnSpc>
                <a:spcPct val="150000"/>
              </a:lnSpc>
            </a:pPr>
            <a:r>
              <a:rPr lang="es-SV" sz="1100" dirty="0" smtClean="0">
                <a:solidFill>
                  <a:schemeClr val="tx1"/>
                </a:solidFill>
                <a:latin typeface="Calibri" pitchFamily="34" charset="0"/>
                <a:cs typeface="Calibri" pitchFamily="34" charset="0"/>
              </a:rPr>
              <a:t>Masculino: 12</a:t>
            </a:r>
          </a:p>
          <a:p>
            <a:pPr algn="l">
              <a:lnSpc>
                <a:spcPct val="150000"/>
              </a:lnSpc>
            </a:pPr>
            <a:r>
              <a:rPr lang="es-SV" sz="1100" dirty="0" smtClean="0">
                <a:solidFill>
                  <a:schemeClr val="tx1"/>
                </a:solidFill>
                <a:latin typeface="Calibri" pitchFamily="34" charset="0"/>
                <a:cs typeface="Calibri" pitchFamily="34" charset="0"/>
              </a:rPr>
              <a:t>Femenino: 14</a:t>
            </a:r>
          </a:p>
          <a:p>
            <a:pPr algn="l">
              <a:lnSpc>
                <a:spcPct val="150000"/>
              </a:lnSpc>
            </a:pPr>
            <a:r>
              <a:rPr lang="es-SV" sz="1100" dirty="0" smtClean="0">
                <a:solidFill>
                  <a:schemeClr val="tx1"/>
                </a:solidFill>
                <a:latin typeface="Calibri" pitchFamily="34" charset="0"/>
                <a:cs typeface="Calibri" pitchFamily="34" charset="0"/>
              </a:rPr>
              <a:t>Total de empleados: 26</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35463005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grpSp>
        <p:nvGrpSpPr>
          <p:cNvPr id="147" name="Google Shape;147;p14"/>
          <p:cNvGrpSpPr/>
          <p:nvPr/>
        </p:nvGrpSpPr>
        <p:grpSpPr>
          <a:xfrm rot="16200000">
            <a:off x="-1826114" y="1693859"/>
            <a:ext cx="4395686" cy="816480"/>
            <a:chOff x="0" y="1715400"/>
            <a:chExt cx="4395686" cy="816480"/>
          </a:xfrm>
        </p:grpSpPr>
        <p:sp>
          <p:nvSpPr>
            <p:cNvPr id="148" name="Google Shape;148;p14"/>
            <p:cNvSpPr/>
            <p:nvPr/>
          </p:nvSpPr>
          <p:spPr>
            <a:xfrm rot="5400000">
              <a:off x="3486236" y="1622430"/>
              <a:ext cx="617100" cy="1201800"/>
            </a:xfrm>
            <a:prstGeom prst="parallelogram">
              <a:avLst>
                <a:gd name="adj" fmla="val 10943"/>
              </a:avLst>
            </a:prstGeom>
            <a:gradFill>
              <a:gsLst>
                <a:gs pos="0">
                  <a:schemeClr val="accent1"/>
                </a:gs>
                <a:gs pos="29000">
                  <a:schemeClr val="accent2"/>
                </a:gs>
                <a:gs pos="100000">
                  <a:schemeClr val="accent3"/>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9" name="Google Shape;149;p14"/>
            <p:cNvSpPr/>
            <p:nvPr/>
          </p:nvSpPr>
          <p:spPr>
            <a:xfrm rot="10800000" flipH="1">
              <a:off x="3189575" y="2278442"/>
              <a:ext cx="927900" cy="1881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0" name="Google Shape;150;p14"/>
            <p:cNvSpPr/>
            <p:nvPr/>
          </p:nvSpPr>
          <p:spPr>
            <a:xfrm rot="-5400000" flipH="1">
              <a:off x="292350" y="1622430"/>
              <a:ext cx="617100" cy="1201800"/>
            </a:xfrm>
            <a:prstGeom prst="parallelogram">
              <a:avLst>
                <a:gd name="adj" fmla="val 10943"/>
              </a:avLst>
            </a:prstGeom>
            <a:gradFill>
              <a:gsLst>
                <a:gs pos="0">
                  <a:schemeClr val="accent1"/>
                </a:gs>
                <a:gs pos="29000">
                  <a:schemeClr val="accent2"/>
                </a:gs>
                <a:gs pos="100000">
                  <a:schemeClr val="accent3"/>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1" name="Google Shape;151;p14"/>
            <p:cNvSpPr/>
            <p:nvPr/>
          </p:nvSpPr>
          <p:spPr>
            <a:xfrm rot="10800000">
              <a:off x="278211" y="2278442"/>
              <a:ext cx="927900" cy="1881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2" name="Google Shape;152;p14"/>
            <p:cNvSpPr/>
            <p:nvPr/>
          </p:nvSpPr>
          <p:spPr>
            <a:xfrm rot="10800000" flipH="1">
              <a:off x="281975" y="1715400"/>
              <a:ext cx="3840000" cy="565500"/>
            </a:xfrm>
            <a:prstGeom prst="rect">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156" name="Google Shape;156;p14"/>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a:t>
            </a:fld>
            <a:endParaRPr dirty="0"/>
          </a:p>
        </p:txBody>
      </p:sp>
      <p:sp>
        <p:nvSpPr>
          <p:cNvPr id="12" name="Google Shape;131;p12"/>
          <p:cNvSpPr txBox="1">
            <a:spLocks/>
          </p:cNvSpPr>
          <p:nvPr/>
        </p:nvSpPr>
        <p:spPr>
          <a:xfrm>
            <a:off x="-36512" y="642367"/>
            <a:ext cx="506772" cy="3081511"/>
          </a:xfrm>
          <a:prstGeom prst="rect">
            <a:avLst/>
          </a:prstGeom>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s-SV" sz="1800" b="1" dirty="0" smtClean="0">
                <a:solidFill>
                  <a:schemeClr val="tx1"/>
                </a:solidFill>
                <a:latin typeface="Calibri" pitchFamily="34" charset="0"/>
                <a:cs typeface="Calibri" pitchFamily="34" charset="0"/>
              </a:rPr>
              <a:t>O</a:t>
            </a:r>
          </a:p>
          <a:p>
            <a:pPr algn="ctr"/>
            <a:r>
              <a:rPr lang="es-SV" sz="1800" b="1" dirty="0" smtClean="0">
                <a:solidFill>
                  <a:schemeClr val="tx1"/>
                </a:solidFill>
                <a:latin typeface="Calibri" pitchFamily="34" charset="0"/>
                <a:cs typeface="Calibri" pitchFamily="34" charset="0"/>
              </a:rPr>
              <a:t>R</a:t>
            </a:r>
          </a:p>
          <a:p>
            <a:pPr algn="ctr"/>
            <a:r>
              <a:rPr lang="es-SV" sz="1800" b="1" dirty="0" smtClean="0">
                <a:solidFill>
                  <a:schemeClr val="tx1"/>
                </a:solidFill>
                <a:latin typeface="Calibri" pitchFamily="34" charset="0"/>
                <a:cs typeface="Calibri" pitchFamily="34" charset="0"/>
              </a:rPr>
              <a:t>G</a:t>
            </a:r>
          </a:p>
          <a:p>
            <a:pPr algn="ctr"/>
            <a:r>
              <a:rPr lang="es-SV" sz="1800" b="1" dirty="0" smtClean="0">
                <a:solidFill>
                  <a:schemeClr val="tx1"/>
                </a:solidFill>
                <a:latin typeface="Calibri" pitchFamily="34" charset="0"/>
                <a:cs typeface="Calibri" pitchFamily="34" charset="0"/>
              </a:rPr>
              <a:t>A</a:t>
            </a:r>
          </a:p>
          <a:p>
            <a:pPr algn="ctr"/>
            <a:r>
              <a:rPr lang="es-SV" sz="1800" b="1" dirty="0" smtClean="0">
                <a:solidFill>
                  <a:schemeClr val="tx1"/>
                </a:solidFill>
                <a:latin typeface="Calibri" pitchFamily="34" charset="0"/>
                <a:cs typeface="Calibri" pitchFamily="34" charset="0"/>
              </a:rPr>
              <a:t>N</a:t>
            </a:r>
          </a:p>
          <a:p>
            <a:pPr algn="ctr"/>
            <a:r>
              <a:rPr lang="es-SV" sz="1800" b="1" dirty="0" smtClean="0">
                <a:solidFill>
                  <a:schemeClr val="tx1"/>
                </a:solidFill>
                <a:latin typeface="Calibri" pitchFamily="34" charset="0"/>
                <a:cs typeface="Calibri" pitchFamily="34" charset="0"/>
              </a:rPr>
              <a:t>I</a:t>
            </a:r>
          </a:p>
          <a:p>
            <a:pPr algn="ctr"/>
            <a:r>
              <a:rPr lang="es-SV" sz="1800" b="1" dirty="0" smtClean="0">
                <a:solidFill>
                  <a:schemeClr val="tx1"/>
                </a:solidFill>
                <a:latin typeface="Calibri" pitchFamily="34" charset="0"/>
                <a:cs typeface="Calibri" pitchFamily="34" charset="0"/>
              </a:rPr>
              <a:t>G</a:t>
            </a:r>
          </a:p>
          <a:p>
            <a:pPr algn="ctr"/>
            <a:r>
              <a:rPr lang="es-SV" sz="1800" b="1" dirty="0" smtClean="0">
                <a:solidFill>
                  <a:schemeClr val="tx1"/>
                </a:solidFill>
                <a:latin typeface="Calibri" pitchFamily="34" charset="0"/>
                <a:cs typeface="Calibri" pitchFamily="34" charset="0"/>
              </a:rPr>
              <a:t>R</a:t>
            </a:r>
          </a:p>
          <a:p>
            <a:pPr algn="ctr"/>
            <a:r>
              <a:rPr lang="es-SV" sz="1800" b="1" dirty="0" smtClean="0">
                <a:solidFill>
                  <a:schemeClr val="tx1"/>
                </a:solidFill>
                <a:latin typeface="Calibri" pitchFamily="34" charset="0"/>
                <a:cs typeface="Calibri" pitchFamily="34" charset="0"/>
              </a:rPr>
              <a:t>A</a:t>
            </a:r>
          </a:p>
          <a:p>
            <a:pPr algn="ctr"/>
            <a:r>
              <a:rPr lang="es-SV" sz="1800" b="1" dirty="0" smtClean="0">
                <a:solidFill>
                  <a:schemeClr val="tx1"/>
                </a:solidFill>
                <a:latin typeface="Calibri" pitchFamily="34" charset="0"/>
                <a:cs typeface="Calibri" pitchFamily="34" charset="0"/>
              </a:rPr>
              <a:t>M</a:t>
            </a:r>
          </a:p>
          <a:p>
            <a:pPr algn="ctr"/>
            <a:r>
              <a:rPr lang="es-SV" sz="1800" b="1" dirty="0" smtClean="0">
                <a:solidFill>
                  <a:schemeClr val="tx1"/>
                </a:solidFill>
                <a:latin typeface="Calibri" pitchFamily="34" charset="0"/>
                <a:cs typeface="Calibri" pitchFamily="34" charset="0"/>
              </a:rPr>
              <a:t>A</a:t>
            </a:r>
            <a:endParaRPr lang="es-SV" sz="1800" b="1" dirty="0">
              <a:solidFill>
                <a:schemeClr val="tx1"/>
              </a:solidFill>
              <a:latin typeface="Calibri" pitchFamily="34" charset="0"/>
              <a:cs typeface="Calibri" pitchFamily="34" charset="0"/>
            </a:endParaRPr>
          </a:p>
        </p:txBody>
      </p:sp>
      <p:pic>
        <p:nvPicPr>
          <p:cNvPr id="102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1546" r="1567"/>
          <a:stretch/>
        </p:blipFill>
        <p:spPr bwMode="auto">
          <a:xfrm>
            <a:off x="1115615" y="-24496"/>
            <a:ext cx="7416825" cy="5184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30</a:t>
            </a:fld>
            <a:endParaRPr dirty="0"/>
          </a:p>
        </p:txBody>
      </p:sp>
      <p:sp>
        <p:nvSpPr>
          <p:cNvPr id="6" name="Rectangle 3"/>
          <p:cNvSpPr txBox="1">
            <a:spLocks noChangeArrowheads="1"/>
          </p:cNvSpPr>
          <p:nvPr/>
        </p:nvSpPr>
        <p:spPr>
          <a:xfrm>
            <a:off x="1547664" y="1491630"/>
            <a:ext cx="5832648" cy="3168352"/>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Es la autoridad registradora y acreditadora raíz, y la competente para la acreditación, control y vigilancia de los proveedores de los servicios de certificación electrónica y de almacenamiento de documentos electrónicos, de conformidad con la Ley de Firma Electrónica, su Reglamento, las normas y reglamentos técnicos correspondientes.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conformada por una Jefatura, quien depende jerárquicamente del Despacho Ministerial, y por el personal técnico y administrativo necesario para su buen funcionamiento</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Jefe de </a:t>
            </a:r>
            <a:r>
              <a:rPr lang="es-SV" sz="1200" b="1" dirty="0">
                <a:solidFill>
                  <a:srgbClr val="0070C0"/>
                </a:solidFill>
                <a:latin typeface="Calibri" pitchFamily="34" charset="0"/>
                <a:cs typeface="Calibri" pitchFamily="34" charset="0"/>
              </a:rPr>
              <a:t>Unidad: Oscar Humberto Cruz Guardado</a:t>
            </a: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UNIDAD DE FIRMA ELECTRÓNICA</a:t>
            </a:r>
            <a:endParaRPr lang="es-SV" sz="2300" b="1" dirty="0">
              <a:solidFill>
                <a:schemeClr val="tx1"/>
              </a:solidFill>
            </a:endParaRPr>
          </a:p>
        </p:txBody>
      </p:sp>
      <p:sp>
        <p:nvSpPr>
          <p:cNvPr id="5" name="Rectangle 3"/>
          <p:cNvSpPr txBox="1">
            <a:spLocks noChangeArrowheads="1"/>
          </p:cNvSpPr>
          <p:nvPr/>
        </p:nvSpPr>
        <p:spPr>
          <a:xfrm>
            <a:off x="5508104" y="3438231"/>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FEB &amp; ABR 2022</a:t>
            </a:r>
          </a:p>
          <a:p>
            <a:pPr algn="l">
              <a:lnSpc>
                <a:spcPct val="150000"/>
              </a:lnSpc>
            </a:pPr>
            <a:r>
              <a:rPr lang="es-SV" sz="1100" dirty="0" smtClean="0">
                <a:solidFill>
                  <a:schemeClr val="tx1"/>
                </a:solidFill>
                <a:latin typeface="Calibri" pitchFamily="34" charset="0"/>
                <a:cs typeface="Calibri" pitchFamily="34" charset="0"/>
              </a:rPr>
              <a:t>Masculino: 3</a:t>
            </a:r>
          </a:p>
          <a:p>
            <a:pPr algn="l">
              <a:lnSpc>
                <a:spcPct val="150000"/>
              </a:lnSpc>
            </a:pPr>
            <a:r>
              <a:rPr lang="es-SV" sz="1100" dirty="0" smtClean="0">
                <a:solidFill>
                  <a:schemeClr val="tx1"/>
                </a:solidFill>
                <a:latin typeface="Calibri" pitchFamily="34" charset="0"/>
                <a:cs typeface="Calibri" pitchFamily="34" charset="0"/>
              </a:rPr>
              <a:t>Femenino: 3</a:t>
            </a:r>
          </a:p>
          <a:p>
            <a:pPr algn="l">
              <a:lnSpc>
                <a:spcPct val="150000"/>
              </a:lnSpc>
            </a:pPr>
            <a:r>
              <a:rPr lang="es-SV" sz="1100" dirty="0" smtClean="0">
                <a:solidFill>
                  <a:schemeClr val="tx1"/>
                </a:solidFill>
                <a:latin typeface="Calibri" pitchFamily="34" charset="0"/>
                <a:cs typeface="Calibri" pitchFamily="34" charset="0"/>
              </a:rPr>
              <a:t>Total de empleados: 6</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214874995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31</a:t>
            </a:fld>
            <a:endParaRPr dirty="0"/>
          </a:p>
        </p:txBody>
      </p:sp>
      <p:sp>
        <p:nvSpPr>
          <p:cNvPr id="6" name="Rectangle 3"/>
          <p:cNvSpPr txBox="1">
            <a:spLocks noChangeArrowheads="1"/>
          </p:cNvSpPr>
          <p:nvPr/>
        </p:nvSpPr>
        <p:spPr>
          <a:xfrm>
            <a:off x="1205686" y="1203598"/>
            <a:ext cx="6822698" cy="302433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por objetivo coordinar, dar seguimiento y contribuir a que las unidades que integran el Ministerio, funcionen eficientemente, proporcionándoles de manera oportuna, los servicios de apoyo necesarios para el desarrollo de sus acciones; así como velar por la correcta aplicación de las políticas y estrategias administrativas – financieras, considerando los lineamientos emanados del Despacho Ministerial y las normativas legales aplicables</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conformada por un Director(a) General, quien depende jerárquicamente del Despacho Ministerial, y por el personal técnico y administrativo necesario para su buen funcionamiento. Para el cumplimiento de sus objetivos y atribuciones cuenta con el apoyo de unidades técnicas y operativas, siendo estas las siguientes: Unidad Financiera Institucional, Unidad de Adquisiciones y Contrataciones Institucional, Talento Humano, Tecnologías de la Información y Administración, así como con las demás direcciones del MINEC en los casos que fuere pertinente</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Director: David Alonso Arteaga Zamora</a:t>
            </a:r>
          </a:p>
          <a:p>
            <a:pPr algn="just">
              <a:lnSpc>
                <a:spcPct val="150000"/>
              </a:lnSpc>
            </a:pP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400" b="1" dirty="0" smtClean="0">
                <a:solidFill>
                  <a:schemeClr val="tx1"/>
                </a:solidFill>
              </a:rPr>
              <a:t>DIRECCIÓN GENERAL DE GESTIÓN OPERATIVA</a:t>
            </a:r>
            <a:endParaRPr lang="es-SV" sz="2300" b="1" dirty="0">
              <a:solidFill>
                <a:schemeClr val="tx1"/>
              </a:solidFill>
            </a:endParaRPr>
          </a:p>
        </p:txBody>
      </p:sp>
      <p:sp>
        <p:nvSpPr>
          <p:cNvPr id="5" name="Rectangle 3"/>
          <p:cNvSpPr txBox="1">
            <a:spLocks noChangeArrowheads="1"/>
          </p:cNvSpPr>
          <p:nvPr/>
        </p:nvSpPr>
        <p:spPr>
          <a:xfrm>
            <a:off x="6156176" y="3798271"/>
            <a:ext cx="2088232" cy="1221751"/>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FEB &amp; ABR 2022</a:t>
            </a:r>
          </a:p>
          <a:p>
            <a:pPr algn="l">
              <a:lnSpc>
                <a:spcPct val="150000"/>
              </a:lnSpc>
            </a:pPr>
            <a:r>
              <a:rPr lang="es-SV" sz="1100" dirty="0" smtClean="0">
                <a:solidFill>
                  <a:schemeClr val="tx1"/>
                </a:solidFill>
                <a:latin typeface="Calibri" pitchFamily="34" charset="0"/>
                <a:cs typeface="Calibri" pitchFamily="34" charset="0"/>
              </a:rPr>
              <a:t>Masculino: 1</a:t>
            </a:r>
          </a:p>
          <a:p>
            <a:pPr algn="l">
              <a:lnSpc>
                <a:spcPct val="150000"/>
              </a:lnSpc>
            </a:pPr>
            <a:r>
              <a:rPr lang="es-SV" sz="1100" dirty="0" smtClean="0">
                <a:solidFill>
                  <a:schemeClr val="tx1"/>
                </a:solidFill>
                <a:latin typeface="Calibri" pitchFamily="34" charset="0"/>
                <a:cs typeface="Calibri" pitchFamily="34" charset="0"/>
              </a:rPr>
              <a:t>Femenino: 1</a:t>
            </a:r>
          </a:p>
          <a:p>
            <a:pPr algn="l">
              <a:lnSpc>
                <a:spcPct val="150000"/>
              </a:lnSpc>
            </a:pPr>
            <a:r>
              <a:rPr lang="es-SV" sz="1100" dirty="0" smtClean="0">
                <a:solidFill>
                  <a:schemeClr val="tx1"/>
                </a:solidFill>
                <a:latin typeface="Calibri" pitchFamily="34" charset="0"/>
                <a:cs typeface="Calibri" pitchFamily="34" charset="0"/>
              </a:rPr>
              <a:t>Total de empleados: 2</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38285391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32</a:t>
            </a:fld>
            <a:endParaRPr dirty="0"/>
          </a:p>
        </p:txBody>
      </p:sp>
      <p:sp>
        <p:nvSpPr>
          <p:cNvPr id="6" name="Rectangle 3"/>
          <p:cNvSpPr txBox="1">
            <a:spLocks noChangeArrowheads="1"/>
          </p:cNvSpPr>
          <p:nvPr/>
        </p:nvSpPr>
        <p:spPr>
          <a:xfrm>
            <a:off x="1259632" y="1491630"/>
            <a:ext cx="6216902" cy="2952328"/>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por objetivo desarrollar el proceso administrativo financiero del presupuesto del MINEC, con eficiencia, eficacia y transparencia, generando la información financiera institucional de forma integrada, para apoyar la toma de decisiones de la Administración Superior, velando por el fiel cumplimiento de las disposiciones legales y técnicas vigentes.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una Jefatura, sí como el personal técnico y administrativo necesario para su buen funcionamiento. Depende jerárquicamente de la Dirección General de Gestión Operativa</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Jefe de </a:t>
            </a:r>
            <a:r>
              <a:rPr lang="es-SV" sz="1200" b="1" dirty="0">
                <a:solidFill>
                  <a:srgbClr val="0070C0"/>
                </a:solidFill>
                <a:latin typeface="Calibri" pitchFamily="34" charset="0"/>
                <a:cs typeface="Calibri" pitchFamily="34" charset="0"/>
              </a:rPr>
              <a:t>Unidad: Fidelina del Carmen </a:t>
            </a:r>
            <a:r>
              <a:rPr lang="es-SV" sz="1200" b="1" dirty="0" smtClean="0">
                <a:solidFill>
                  <a:srgbClr val="0070C0"/>
                </a:solidFill>
                <a:latin typeface="Calibri" pitchFamily="34" charset="0"/>
                <a:cs typeface="Calibri" pitchFamily="34" charset="0"/>
              </a:rPr>
              <a:t>Mendoza</a:t>
            </a: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400" b="1" dirty="0" smtClean="0">
                <a:solidFill>
                  <a:schemeClr val="tx1"/>
                </a:solidFill>
              </a:rPr>
              <a:t>UNIDAD FINANCIERA INSTITUCIONAL</a:t>
            </a:r>
            <a:endParaRPr lang="es-SV" sz="2300" b="1" dirty="0">
              <a:solidFill>
                <a:schemeClr val="tx1"/>
              </a:solidFill>
            </a:endParaRPr>
          </a:p>
        </p:txBody>
      </p:sp>
      <p:sp>
        <p:nvSpPr>
          <p:cNvPr id="5" name="Rectangle 3"/>
          <p:cNvSpPr txBox="1">
            <a:spLocks noChangeArrowheads="1"/>
          </p:cNvSpPr>
          <p:nvPr/>
        </p:nvSpPr>
        <p:spPr>
          <a:xfrm>
            <a:off x="5652120" y="3798271"/>
            <a:ext cx="2088232" cy="1293759"/>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FEB &amp; ABR 2022</a:t>
            </a:r>
          </a:p>
          <a:p>
            <a:pPr algn="l">
              <a:lnSpc>
                <a:spcPct val="150000"/>
              </a:lnSpc>
            </a:pPr>
            <a:r>
              <a:rPr lang="es-SV" sz="1100" dirty="0" smtClean="0">
                <a:solidFill>
                  <a:schemeClr val="tx1"/>
                </a:solidFill>
                <a:latin typeface="Calibri" pitchFamily="34" charset="0"/>
                <a:cs typeface="Calibri" pitchFamily="34" charset="0"/>
              </a:rPr>
              <a:t>Masculino: 11</a:t>
            </a:r>
          </a:p>
          <a:p>
            <a:pPr algn="l">
              <a:lnSpc>
                <a:spcPct val="150000"/>
              </a:lnSpc>
            </a:pPr>
            <a:r>
              <a:rPr lang="es-SV" sz="1100" dirty="0" smtClean="0">
                <a:solidFill>
                  <a:schemeClr val="tx1"/>
                </a:solidFill>
                <a:latin typeface="Calibri" pitchFamily="34" charset="0"/>
                <a:cs typeface="Calibri" pitchFamily="34" charset="0"/>
              </a:rPr>
              <a:t>Femenino: </a:t>
            </a:r>
            <a:r>
              <a:rPr lang="es-SV" sz="1100" dirty="0">
                <a:solidFill>
                  <a:schemeClr val="tx1"/>
                </a:solidFill>
                <a:latin typeface="Calibri" pitchFamily="34" charset="0"/>
                <a:cs typeface="Calibri" pitchFamily="34" charset="0"/>
              </a:rPr>
              <a:t>8</a:t>
            </a:r>
            <a:endParaRPr lang="es-SV" sz="1100"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Total de empleados: 19</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303164119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33</a:t>
            </a:fld>
            <a:endParaRPr dirty="0"/>
          </a:p>
        </p:txBody>
      </p:sp>
      <p:sp>
        <p:nvSpPr>
          <p:cNvPr id="6" name="Rectangle 3"/>
          <p:cNvSpPr txBox="1">
            <a:spLocks noChangeArrowheads="1"/>
          </p:cNvSpPr>
          <p:nvPr/>
        </p:nvSpPr>
        <p:spPr>
          <a:xfrm>
            <a:off x="1460790" y="1563638"/>
            <a:ext cx="5760640" cy="266429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impulsar la descentralización operativa y realizar todas las actividades relacionadas con la gestión de adquisiciones y contrataciones de obras, bienes y servicios.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una Jefatura nombrada por el Titular, así como por el personal técnico y administrativo necesario para su buen funcionamiento. Depende jerárquicamente de la Dirección General de Gestión Operativa</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Jefe de </a:t>
            </a:r>
            <a:r>
              <a:rPr lang="es-SV" sz="1200" b="1" dirty="0">
                <a:solidFill>
                  <a:srgbClr val="0070C0"/>
                </a:solidFill>
                <a:latin typeface="Calibri" pitchFamily="34" charset="0"/>
                <a:cs typeface="Calibri" pitchFamily="34" charset="0"/>
              </a:rPr>
              <a:t>Unidad: María Guadalupe Morán de Albergue</a:t>
            </a: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UNIDAD DE ADQUISICIONES Y CONTRATACIONES INSTITUCIONAL</a:t>
            </a:r>
            <a:endParaRPr lang="es-SV" sz="2300" b="1" dirty="0">
              <a:solidFill>
                <a:schemeClr val="tx1"/>
              </a:solidFill>
            </a:endParaRPr>
          </a:p>
        </p:txBody>
      </p:sp>
      <p:sp>
        <p:nvSpPr>
          <p:cNvPr id="5" name="Rectangle 3"/>
          <p:cNvSpPr txBox="1">
            <a:spLocks noChangeArrowheads="1"/>
          </p:cNvSpPr>
          <p:nvPr/>
        </p:nvSpPr>
        <p:spPr>
          <a:xfrm>
            <a:off x="5366071" y="3584632"/>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FEB &amp; ABR 2022</a:t>
            </a:r>
          </a:p>
          <a:p>
            <a:pPr algn="l">
              <a:lnSpc>
                <a:spcPct val="150000"/>
              </a:lnSpc>
            </a:pPr>
            <a:r>
              <a:rPr lang="es-SV" sz="1100" dirty="0" smtClean="0">
                <a:solidFill>
                  <a:schemeClr val="tx1"/>
                </a:solidFill>
                <a:latin typeface="Calibri" pitchFamily="34" charset="0"/>
                <a:cs typeface="Calibri" pitchFamily="34" charset="0"/>
              </a:rPr>
              <a:t>Masculino: 9</a:t>
            </a:r>
          </a:p>
          <a:p>
            <a:pPr algn="l">
              <a:lnSpc>
                <a:spcPct val="150000"/>
              </a:lnSpc>
            </a:pPr>
            <a:r>
              <a:rPr lang="es-SV" sz="1100" dirty="0" smtClean="0">
                <a:solidFill>
                  <a:schemeClr val="tx1"/>
                </a:solidFill>
                <a:latin typeface="Calibri" pitchFamily="34" charset="0"/>
                <a:cs typeface="Calibri" pitchFamily="34" charset="0"/>
              </a:rPr>
              <a:t>Femenino: 7</a:t>
            </a:r>
          </a:p>
          <a:p>
            <a:pPr algn="l">
              <a:lnSpc>
                <a:spcPct val="150000"/>
              </a:lnSpc>
            </a:pPr>
            <a:r>
              <a:rPr lang="es-SV" sz="1100" dirty="0" smtClean="0">
                <a:solidFill>
                  <a:schemeClr val="tx1"/>
                </a:solidFill>
                <a:latin typeface="Calibri" pitchFamily="34" charset="0"/>
                <a:cs typeface="Calibri" pitchFamily="34" charset="0"/>
              </a:rPr>
              <a:t>Total de empleados: 16</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249424533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34</a:t>
            </a:fld>
            <a:endParaRPr dirty="0"/>
          </a:p>
        </p:txBody>
      </p:sp>
      <p:sp>
        <p:nvSpPr>
          <p:cNvPr id="6" name="Rectangle 3"/>
          <p:cNvSpPr txBox="1">
            <a:spLocks noChangeArrowheads="1"/>
          </p:cNvSpPr>
          <p:nvPr/>
        </p:nvSpPr>
        <p:spPr>
          <a:xfrm>
            <a:off x="1376675" y="1491630"/>
            <a:ext cx="5928870" cy="2808312"/>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implementar acciones que garanticen que el talento humano cumpla con las competencias necesarias para desarrollar las responsabilidades asignadas en su puesto de trabajo, contribuyendo al logro de los objetivos, metas, misión y visión institucional, así como también velando por la aplicación de políticas y estrategias en la gestión del talento humano, cumpliendo las disposiciones legales aplicables.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 Director (a), así como por el personal técnico y administrativo necesario para su buen funcionamiento. Depende jerárquicamente de la Dirección General de Gestión Operativa</a:t>
            </a:r>
            <a:r>
              <a:rPr lang="es-SV" sz="1100" dirty="0" smtClean="0">
                <a:solidFill>
                  <a:schemeClr val="tx1"/>
                </a:solidFill>
                <a:latin typeface="Calibri" pitchFamily="34" charset="0"/>
                <a:cs typeface="Calibri" pitchFamily="34" charset="0"/>
              </a:rPr>
              <a:t>.</a:t>
            </a:r>
          </a:p>
          <a:p>
            <a:pPr algn="just">
              <a:lnSpc>
                <a:spcPct val="150000"/>
              </a:lnSpc>
            </a:pPr>
            <a:endParaRPr lang="es-SV" sz="1100" b="1"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Directora</a:t>
            </a:r>
            <a:r>
              <a:rPr lang="es-SV" sz="1200" b="1" dirty="0">
                <a:solidFill>
                  <a:srgbClr val="0070C0"/>
                </a:solidFill>
                <a:latin typeface="Calibri" pitchFamily="34" charset="0"/>
                <a:cs typeface="Calibri" pitchFamily="34" charset="0"/>
              </a:rPr>
              <a:t>: Elisa Maria Campos Salvador </a:t>
            </a:r>
          </a:p>
          <a:p>
            <a:pPr algn="just">
              <a:lnSpc>
                <a:spcPct val="150000"/>
              </a:lnSpc>
            </a:pP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TALENTO HUMANO</a:t>
            </a:r>
            <a:endParaRPr lang="es-SV" sz="2300" b="1" dirty="0">
              <a:solidFill>
                <a:schemeClr val="tx1"/>
              </a:solidFill>
            </a:endParaRPr>
          </a:p>
        </p:txBody>
      </p:sp>
      <p:sp>
        <p:nvSpPr>
          <p:cNvPr id="5" name="Rectangle 3"/>
          <p:cNvSpPr txBox="1">
            <a:spLocks noChangeArrowheads="1"/>
          </p:cNvSpPr>
          <p:nvPr/>
        </p:nvSpPr>
        <p:spPr>
          <a:xfrm>
            <a:off x="5436096" y="3651870"/>
            <a:ext cx="2160240" cy="121936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FEB &amp; ABR 2022</a:t>
            </a:r>
          </a:p>
          <a:p>
            <a:pPr algn="l">
              <a:lnSpc>
                <a:spcPct val="150000"/>
              </a:lnSpc>
            </a:pPr>
            <a:r>
              <a:rPr lang="es-SV" sz="1100" dirty="0" smtClean="0">
                <a:solidFill>
                  <a:schemeClr val="tx1"/>
                </a:solidFill>
                <a:latin typeface="Calibri" pitchFamily="34" charset="0"/>
                <a:cs typeface="Calibri" pitchFamily="34" charset="0"/>
              </a:rPr>
              <a:t>Masculino: 3</a:t>
            </a:r>
          </a:p>
          <a:p>
            <a:pPr algn="l">
              <a:lnSpc>
                <a:spcPct val="150000"/>
              </a:lnSpc>
            </a:pPr>
            <a:r>
              <a:rPr lang="es-SV" sz="1100" dirty="0" smtClean="0">
                <a:solidFill>
                  <a:schemeClr val="tx1"/>
                </a:solidFill>
                <a:latin typeface="Calibri" pitchFamily="34" charset="0"/>
                <a:cs typeface="Calibri" pitchFamily="34" charset="0"/>
              </a:rPr>
              <a:t>Femenino: 11</a:t>
            </a:r>
          </a:p>
          <a:p>
            <a:pPr algn="l">
              <a:lnSpc>
                <a:spcPct val="150000"/>
              </a:lnSpc>
            </a:pPr>
            <a:r>
              <a:rPr lang="es-SV" sz="1100" dirty="0" smtClean="0">
                <a:solidFill>
                  <a:schemeClr val="tx1"/>
                </a:solidFill>
                <a:latin typeface="Calibri" pitchFamily="34" charset="0"/>
                <a:cs typeface="Calibri" pitchFamily="34" charset="0"/>
              </a:rPr>
              <a:t>Total de empleados: 14</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84403694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35</a:t>
            </a:fld>
            <a:endParaRPr dirty="0"/>
          </a:p>
        </p:txBody>
      </p:sp>
      <p:sp>
        <p:nvSpPr>
          <p:cNvPr id="6" name="Rectangle 3"/>
          <p:cNvSpPr txBox="1">
            <a:spLocks noChangeArrowheads="1"/>
          </p:cNvSpPr>
          <p:nvPr/>
        </p:nvSpPr>
        <p:spPr>
          <a:xfrm>
            <a:off x="1384027" y="1429992"/>
            <a:ext cx="5914166" cy="2661911"/>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smtClean="0">
                <a:solidFill>
                  <a:schemeClr val="tx1"/>
                </a:solidFill>
                <a:latin typeface="Calibri" pitchFamily="34" charset="0"/>
                <a:cs typeface="Calibri" pitchFamily="34" charset="0"/>
              </a:rPr>
              <a:t>Tiene </a:t>
            </a:r>
            <a:r>
              <a:rPr lang="es-SV" sz="1100" dirty="0">
                <a:solidFill>
                  <a:schemeClr val="tx1"/>
                </a:solidFill>
                <a:latin typeface="Calibri" pitchFamily="34" charset="0"/>
                <a:cs typeface="Calibri" pitchFamily="34" charset="0"/>
              </a:rPr>
              <a:t>por objetivo administrar y modernizar la gestión del MINEC a través de la </a:t>
            </a:r>
            <a:r>
              <a:rPr lang="es-SV" sz="1100" dirty="0" smtClean="0">
                <a:solidFill>
                  <a:schemeClr val="tx1"/>
                </a:solidFill>
                <a:latin typeface="Calibri" pitchFamily="34" charset="0"/>
                <a:cs typeface="Calibri" pitchFamily="34" charset="0"/>
              </a:rPr>
              <a:t>automatización </a:t>
            </a:r>
            <a:r>
              <a:rPr lang="es-SV" sz="1100" dirty="0">
                <a:solidFill>
                  <a:schemeClr val="tx1"/>
                </a:solidFill>
                <a:latin typeface="Calibri" pitchFamily="34" charset="0"/>
                <a:cs typeface="Calibri" pitchFamily="34" charset="0"/>
              </a:rPr>
              <a:t>integral de los procesos de las distintas unidades que lo conforman, brindando los servicios de análisis y desarrollo de sistemas e infraestructura tecnológica, soporte, asesoría y capacitaciones con el propósito de facilitar el logro de los objetivos institucionales.</a:t>
            </a:r>
          </a:p>
          <a:p>
            <a:pPr algn="just">
              <a:lnSpc>
                <a:spcPct val="150000"/>
              </a:lnSpc>
            </a:pPr>
            <a:endParaRPr lang="es-SV" sz="1100" dirty="0" smtClean="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r>
              <a:rPr lang="es-SV" sz="1200" b="1" dirty="0" smtClean="0">
                <a:solidFill>
                  <a:srgbClr val="0070C0"/>
                </a:solidFill>
                <a:latin typeface="Calibri" pitchFamily="34" charset="0"/>
                <a:cs typeface="Calibri" pitchFamily="34" charset="0"/>
              </a:rPr>
              <a:t>Director: </a:t>
            </a:r>
            <a:r>
              <a:rPr lang="es-SV" sz="1200" b="1" dirty="0">
                <a:solidFill>
                  <a:srgbClr val="0070C0"/>
                </a:solidFill>
                <a:latin typeface="Calibri" pitchFamily="34" charset="0"/>
                <a:cs typeface="Calibri" pitchFamily="34" charset="0"/>
              </a:rPr>
              <a:t>Jorge Ernesto Guevara </a:t>
            </a:r>
            <a:r>
              <a:rPr lang="es-SV" sz="1200" b="1" dirty="0" smtClean="0">
                <a:solidFill>
                  <a:srgbClr val="0070C0"/>
                </a:solidFill>
                <a:latin typeface="Calibri" pitchFamily="34" charset="0"/>
                <a:cs typeface="Calibri" pitchFamily="34" charset="0"/>
              </a:rPr>
              <a:t>Domínguez</a:t>
            </a:r>
          </a:p>
          <a:p>
            <a:pPr algn="just"/>
            <a:r>
              <a:rPr lang="es-SV" sz="1200" b="1" dirty="0">
                <a:solidFill>
                  <a:srgbClr val="0070C0"/>
                </a:solidFill>
                <a:latin typeface="Calibri" pitchFamily="34" charset="0"/>
                <a:cs typeface="Calibri" pitchFamily="34" charset="0"/>
              </a:rPr>
              <a:t>(Sustitución)</a:t>
            </a:r>
          </a:p>
          <a:p>
            <a:pPr algn="just">
              <a:lnSpc>
                <a:spcPct val="150000"/>
              </a:lnSpc>
            </a:pP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TECNOLOGÍAS DE LA INFORMACIÓN </a:t>
            </a:r>
            <a:endParaRPr lang="es-SV" sz="2300" b="1" dirty="0">
              <a:solidFill>
                <a:schemeClr val="tx1"/>
              </a:solidFill>
            </a:endParaRPr>
          </a:p>
        </p:txBody>
      </p:sp>
      <p:sp>
        <p:nvSpPr>
          <p:cNvPr id="5" name="Rectangle 3"/>
          <p:cNvSpPr txBox="1">
            <a:spLocks noChangeArrowheads="1"/>
          </p:cNvSpPr>
          <p:nvPr/>
        </p:nvSpPr>
        <p:spPr>
          <a:xfrm>
            <a:off x="5486283" y="3075806"/>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FEB &amp; ABR 2022</a:t>
            </a:r>
          </a:p>
          <a:p>
            <a:pPr algn="l">
              <a:lnSpc>
                <a:spcPct val="150000"/>
              </a:lnSpc>
            </a:pPr>
            <a:r>
              <a:rPr lang="es-SV" sz="1100" dirty="0" smtClean="0">
                <a:solidFill>
                  <a:schemeClr val="tx1"/>
                </a:solidFill>
                <a:latin typeface="Calibri" pitchFamily="34" charset="0"/>
                <a:cs typeface="Calibri" pitchFamily="34" charset="0"/>
              </a:rPr>
              <a:t>Masculino: 10</a:t>
            </a:r>
          </a:p>
          <a:p>
            <a:pPr algn="l">
              <a:lnSpc>
                <a:spcPct val="150000"/>
              </a:lnSpc>
            </a:pPr>
            <a:r>
              <a:rPr lang="es-SV" sz="1100" dirty="0" smtClean="0">
                <a:solidFill>
                  <a:schemeClr val="tx1"/>
                </a:solidFill>
                <a:latin typeface="Calibri" pitchFamily="34" charset="0"/>
                <a:cs typeface="Calibri" pitchFamily="34" charset="0"/>
              </a:rPr>
              <a:t>Femenino: 4</a:t>
            </a:r>
          </a:p>
          <a:p>
            <a:pPr algn="l">
              <a:lnSpc>
                <a:spcPct val="150000"/>
              </a:lnSpc>
            </a:pPr>
            <a:r>
              <a:rPr lang="es-SV" sz="1100" dirty="0" smtClean="0">
                <a:solidFill>
                  <a:schemeClr val="tx1"/>
                </a:solidFill>
                <a:latin typeface="Calibri" pitchFamily="34" charset="0"/>
                <a:cs typeface="Calibri" pitchFamily="34" charset="0"/>
              </a:rPr>
              <a:t>Total de empleados: 14</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49132076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36</a:t>
            </a:fld>
            <a:endParaRPr dirty="0"/>
          </a:p>
        </p:txBody>
      </p:sp>
      <p:sp>
        <p:nvSpPr>
          <p:cNvPr id="6" name="Rectangle 3"/>
          <p:cNvSpPr txBox="1">
            <a:spLocks noChangeArrowheads="1"/>
          </p:cNvSpPr>
          <p:nvPr/>
        </p:nvSpPr>
        <p:spPr>
          <a:xfrm>
            <a:off x="1691680" y="1419622"/>
            <a:ext cx="5472608" cy="266429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por objetivo contribuir a que las unidades que integran el MINEC, funcionen eficientemente, proporcionándoles de manera oportuna, los servicios administrativos de apoyo, velando por la correcta aplicación de políticas y estrategias administrativas, cumpliendo con las normativas legales aplicables.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 Director (a), así como por el personal técnico y administrativo necesario para su buen funcionamiento. Depende jerárquicamente de la Dirección General de Gestión Operativa</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Directora</a:t>
            </a:r>
            <a:r>
              <a:rPr lang="es-SV" sz="1200" b="1" dirty="0">
                <a:solidFill>
                  <a:srgbClr val="0070C0"/>
                </a:solidFill>
                <a:latin typeface="Calibri" pitchFamily="34" charset="0"/>
                <a:cs typeface="Calibri" pitchFamily="34" charset="0"/>
              </a:rPr>
              <a:t>: Eva </a:t>
            </a:r>
            <a:r>
              <a:rPr lang="es-SV" sz="1200" b="1" dirty="0" err="1">
                <a:solidFill>
                  <a:srgbClr val="0070C0"/>
                </a:solidFill>
                <a:latin typeface="Calibri" pitchFamily="34" charset="0"/>
                <a:cs typeface="Calibri" pitchFamily="34" charset="0"/>
              </a:rPr>
              <a:t>Gerardine</a:t>
            </a:r>
            <a:r>
              <a:rPr lang="es-SV" sz="1200" b="1" dirty="0">
                <a:solidFill>
                  <a:srgbClr val="0070C0"/>
                </a:solidFill>
                <a:latin typeface="Calibri" pitchFamily="34" charset="0"/>
                <a:cs typeface="Calibri" pitchFamily="34" charset="0"/>
              </a:rPr>
              <a:t> </a:t>
            </a:r>
            <a:r>
              <a:rPr lang="es-SV" sz="1200" b="1" dirty="0" err="1">
                <a:solidFill>
                  <a:srgbClr val="0070C0"/>
                </a:solidFill>
                <a:latin typeface="Calibri" pitchFamily="34" charset="0"/>
                <a:cs typeface="Calibri" pitchFamily="34" charset="0"/>
              </a:rPr>
              <a:t>Menjivar</a:t>
            </a:r>
            <a:r>
              <a:rPr lang="es-SV" sz="1200" b="1" dirty="0">
                <a:solidFill>
                  <a:srgbClr val="0070C0"/>
                </a:solidFill>
                <a:latin typeface="Calibri" pitchFamily="34" charset="0"/>
                <a:cs typeface="Calibri" pitchFamily="34" charset="0"/>
              </a:rPr>
              <a:t> Leiva</a:t>
            </a: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ADMINISTRACIÓN</a:t>
            </a:r>
            <a:endParaRPr lang="es-SV" sz="2300" b="1" dirty="0">
              <a:solidFill>
                <a:schemeClr val="tx1"/>
              </a:solidFill>
            </a:endParaRPr>
          </a:p>
        </p:txBody>
      </p:sp>
      <p:sp>
        <p:nvSpPr>
          <p:cNvPr id="5" name="Rectangle 3"/>
          <p:cNvSpPr txBox="1">
            <a:spLocks noChangeArrowheads="1"/>
          </p:cNvSpPr>
          <p:nvPr/>
        </p:nvSpPr>
        <p:spPr>
          <a:xfrm>
            <a:off x="5366070" y="3656640"/>
            <a:ext cx="2110463"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FEB &amp; ABRIL 2022</a:t>
            </a:r>
          </a:p>
          <a:p>
            <a:pPr algn="l">
              <a:lnSpc>
                <a:spcPct val="150000"/>
              </a:lnSpc>
            </a:pPr>
            <a:r>
              <a:rPr lang="es-SV" sz="1100" dirty="0" smtClean="0">
                <a:solidFill>
                  <a:schemeClr val="tx1"/>
                </a:solidFill>
                <a:latin typeface="Calibri" pitchFamily="34" charset="0"/>
                <a:cs typeface="Calibri" pitchFamily="34" charset="0"/>
              </a:rPr>
              <a:t>Masculino: 42</a:t>
            </a:r>
          </a:p>
          <a:p>
            <a:pPr algn="l">
              <a:lnSpc>
                <a:spcPct val="150000"/>
              </a:lnSpc>
            </a:pPr>
            <a:r>
              <a:rPr lang="es-SV" sz="1100" dirty="0" smtClean="0">
                <a:solidFill>
                  <a:schemeClr val="tx1"/>
                </a:solidFill>
                <a:latin typeface="Calibri" pitchFamily="34" charset="0"/>
                <a:cs typeface="Calibri" pitchFamily="34" charset="0"/>
              </a:rPr>
              <a:t>Femenino: 20</a:t>
            </a:r>
          </a:p>
          <a:p>
            <a:pPr algn="l">
              <a:lnSpc>
                <a:spcPct val="150000"/>
              </a:lnSpc>
            </a:pPr>
            <a:r>
              <a:rPr lang="es-SV" sz="1100" dirty="0" smtClean="0">
                <a:solidFill>
                  <a:schemeClr val="tx1"/>
                </a:solidFill>
                <a:latin typeface="Calibri" pitchFamily="34" charset="0"/>
                <a:cs typeface="Calibri" pitchFamily="34" charset="0"/>
              </a:rPr>
              <a:t>Total de empleados: 62</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67654835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gradFill>
          <a:gsLst>
            <a:gs pos="0">
              <a:schemeClr val="bg1">
                <a:lumMod val="0"/>
                <a:lumOff val="100000"/>
                <a:alpha val="95000"/>
              </a:schemeClr>
            </a:gs>
            <a:gs pos="100000">
              <a:schemeClr val="bg1"/>
            </a:gs>
          </a:gsLst>
          <a:path path="circle">
            <a:fillToRect l="50000" t="50000" r="50000" b="50000"/>
          </a:path>
          <a:tileRect/>
        </a:gradFill>
        <a:effectLst/>
      </p:bgPr>
    </p:bg>
    <p:spTree>
      <p:nvGrpSpPr>
        <p:cNvPr id="1" name="Shape 173"/>
        <p:cNvGrpSpPr/>
        <p:nvPr/>
      </p:nvGrpSpPr>
      <p:grpSpPr>
        <a:xfrm>
          <a:off x="0" y="0"/>
          <a:ext cx="0" cy="0"/>
          <a:chOff x="0" y="0"/>
          <a:chExt cx="0" cy="0"/>
        </a:xfrm>
      </p:grpSpPr>
      <p:sp>
        <p:nvSpPr>
          <p:cNvPr id="176" name="Google Shape;176;p17"/>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37</a:t>
            </a:fld>
            <a:endParaRPr dirty="0"/>
          </a:p>
        </p:txBody>
      </p:sp>
      <p:pic>
        <p:nvPicPr>
          <p:cNvPr id="2" name="1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520" y="0"/>
            <a:ext cx="9289032" cy="5143500"/>
          </a:xfrm>
          <a:prstGeom prst="rect">
            <a:avLst/>
          </a:prstGeom>
        </p:spPr>
      </p:pic>
      <p:sp>
        <p:nvSpPr>
          <p:cNvPr id="6" name="Google Shape;195;p18"/>
          <p:cNvSpPr txBox="1">
            <a:spLocks/>
          </p:cNvSpPr>
          <p:nvPr/>
        </p:nvSpPr>
        <p:spPr>
          <a:xfrm>
            <a:off x="1469504" y="1851670"/>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MINISTERIO DE ECONOMÍA (MINEC)</a:t>
            </a:r>
            <a:endParaRPr lang="es-SV" sz="23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extLst>
      <p:ext uri="{BB962C8B-B14F-4D97-AF65-F5344CB8AC3E}">
        <p14:creationId xmlns:p14="http://schemas.microsoft.com/office/powerpoint/2010/main" val="20732221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Google Shape;167;p16"/>
          <p:cNvSpPr txBox="1">
            <a:spLocks noGrp="1"/>
          </p:cNvSpPr>
          <p:nvPr>
            <p:ph type="title"/>
          </p:nvPr>
        </p:nvSpPr>
        <p:spPr>
          <a:xfrm>
            <a:off x="971760" y="277650"/>
            <a:ext cx="6840600" cy="8958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s-SV" sz="2500" b="1" dirty="0" smtClean="0">
                <a:solidFill>
                  <a:schemeClr val="tx1"/>
                </a:solidFill>
                <a:latin typeface="Calibri" pitchFamily="34" charset="0"/>
                <a:cs typeface="Calibri" pitchFamily="34" charset="0"/>
              </a:rPr>
              <a:t>CANTIDAD DE EMPLEADOS POR UNIDAD</a:t>
            </a:r>
            <a:endParaRPr sz="2500" b="1" dirty="0">
              <a:solidFill>
                <a:schemeClr val="tx1"/>
              </a:solidFill>
              <a:latin typeface="Calibri" pitchFamily="34" charset="0"/>
              <a:cs typeface="Calibri" pitchFamily="34" charset="0"/>
            </a:endParaRPr>
          </a:p>
        </p:txBody>
      </p:sp>
      <p:sp>
        <p:nvSpPr>
          <p:cNvPr id="169" name="Google Shape;169;p16"/>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4</a:t>
            </a:fld>
            <a:endParaRPr dirty="0"/>
          </a:p>
        </p:txBody>
      </p:sp>
      <p:sp>
        <p:nvSpPr>
          <p:cNvPr id="2" name="1 Marcador de texto"/>
          <p:cNvSpPr>
            <a:spLocks noGrp="1"/>
          </p:cNvSpPr>
          <p:nvPr>
            <p:ph type="body" idx="1"/>
          </p:nvPr>
        </p:nvSpPr>
        <p:spPr>
          <a:xfrm>
            <a:off x="0" y="1635646"/>
            <a:ext cx="1763688" cy="1008112"/>
          </a:xfrm>
        </p:spPr>
        <p:txBody>
          <a:bodyPr/>
          <a:lstStyle/>
          <a:p>
            <a:pPr marL="76200" indent="0" algn="ctr">
              <a:buNone/>
            </a:pPr>
            <a:r>
              <a:rPr lang="es-SV" sz="800" b="1" dirty="0" smtClean="0"/>
              <a:t>DIRECCIÓN </a:t>
            </a:r>
            <a:r>
              <a:rPr lang="es-SV" sz="800" b="1" dirty="0"/>
              <a:t>DE TALENTO </a:t>
            </a:r>
          </a:p>
          <a:p>
            <a:pPr marL="76200" indent="0" algn="ctr">
              <a:buNone/>
            </a:pPr>
            <a:r>
              <a:rPr lang="es-SV" sz="800" b="1" dirty="0" smtClean="0"/>
              <a:t>HUMANO</a:t>
            </a:r>
          </a:p>
          <a:p>
            <a:pPr marL="76200" indent="0" algn="ctr">
              <a:buNone/>
            </a:pPr>
            <a:r>
              <a:rPr lang="es-SV" sz="800" b="1" dirty="0" smtClean="0"/>
              <a:t>                                                                                                                                                                                                                                                                                    </a:t>
            </a:r>
            <a:r>
              <a:rPr lang="es-SV" sz="800" b="1" dirty="0"/>
              <a:t>ORGANIGRAMA </a:t>
            </a:r>
          </a:p>
        </p:txBody>
      </p:sp>
      <p:graphicFrame>
        <p:nvGraphicFramePr>
          <p:cNvPr id="4" name="3 Tabla"/>
          <p:cNvGraphicFramePr>
            <a:graphicFrameLocks noGrp="1"/>
          </p:cNvGraphicFramePr>
          <p:nvPr>
            <p:extLst>
              <p:ext uri="{D42A27DB-BD31-4B8C-83A1-F6EECF244321}">
                <p14:modId xmlns:p14="http://schemas.microsoft.com/office/powerpoint/2010/main" val="3873272549"/>
              </p:ext>
            </p:extLst>
          </p:nvPr>
        </p:nvGraphicFramePr>
        <p:xfrm>
          <a:off x="1619673" y="1203598"/>
          <a:ext cx="6048672" cy="3816422"/>
        </p:xfrm>
        <a:graphic>
          <a:graphicData uri="http://schemas.openxmlformats.org/drawingml/2006/table">
            <a:tbl>
              <a:tblPr>
                <a:tableStyleId>{BC89EF96-8CEA-46FF-86C4-4CE0E7609802}</a:tableStyleId>
              </a:tblPr>
              <a:tblGrid>
                <a:gridCol w="432048"/>
                <a:gridCol w="3024336"/>
                <a:gridCol w="1272820"/>
                <a:gridCol w="659734"/>
                <a:gridCol w="659734"/>
              </a:tblGrid>
              <a:tr h="221975">
                <a:tc rowSpan="2">
                  <a:txBody>
                    <a:bodyPr/>
                    <a:lstStyle/>
                    <a:p>
                      <a:pPr algn="ctr" fontAlgn="ctr"/>
                      <a:r>
                        <a:rPr lang="es-SV" sz="800" u="none" strike="noStrike" dirty="0">
                          <a:effectLst/>
                        </a:rPr>
                        <a:t>N°</a:t>
                      </a:r>
                      <a:endParaRPr lang="es-SV" sz="800" b="1" i="0" u="none" strike="noStrike" dirty="0">
                        <a:solidFill>
                          <a:srgbClr val="FFFFFF"/>
                        </a:solidFill>
                        <a:effectLst/>
                        <a:latin typeface="Calibri"/>
                      </a:endParaRPr>
                    </a:p>
                  </a:txBody>
                  <a:tcPr marL="5781" marR="5781" marT="5781" marB="0" anchor="ctr">
                    <a:solidFill>
                      <a:schemeClr val="accent3">
                        <a:lumMod val="40000"/>
                        <a:lumOff val="60000"/>
                      </a:schemeClr>
                    </a:solidFill>
                  </a:tcPr>
                </a:tc>
                <a:tc rowSpan="2">
                  <a:txBody>
                    <a:bodyPr/>
                    <a:lstStyle/>
                    <a:p>
                      <a:pPr algn="ctr" fontAlgn="ctr"/>
                      <a:r>
                        <a:rPr lang="es-SV" sz="800" u="none" strike="noStrike" dirty="0">
                          <a:effectLst/>
                        </a:rPr>
                        <a:t>UNIDAD ORGANIZATIVA </a:t>
                      </a:r>
                      <a:endParaRPr lang="es-SV" sz="800" b="1" i="0" u="none" strike="noStrike" dirty="0">
                        <a:solidFill>
                          <a:srgbClr val="FFFFFF"/>
                        </a:solidFill>
                        <a:effectLst/>
                        <a:latin typeface="Calibri"/>
                      </a:endParaRPr>
                    </a:p>
                  </a:txBody>
                  <a:tcPr marL="5781" marR="5781" marT="5781" marB="0" anchor="ctr">
                    <a:solidFill>
                      <a:schemeClr val="accent3">
                        <a:lumMod val="40000"/>
                        <a:lumOff val="60000"/>
                      </a:schemeClr>
                    </a:solidFill>
                  </a:tcPr>
                </a:tc>
                <a:tc rowSpan="2">
                  <a:txBody>
                    <a:bodyPr/>
                    <a:lstStyle/>
                    <a:p>
                      <a:pPr algn="ctr" fontAlgn="ctr"/>
                      <a:r>
                        <a:rPr lang="es-SV" sz="800" u="none" strike="noStrike" dirty="0">
                          <a:effectLst/>
                        </a:rPr>
                        <a:t>NÚMEROS DE COLABORADORES</a:t>
                      </a:r>
                      <a:endParaRPr lang="es-SV" sz="800" b="1" i="0" u="none" strike="noStrike" dirty="0">
                        <a:solidFill>
                          <a:srgbClr val="FFFFFF"/>
                        </a:solidFill>
                        <a:effectLst/>
                        <a:latin typeface="Calibri"/>
                      </a:endParaRPr>
                    </a:p>
                  </a:txBody>
                  <a:tcPr marL="5781" marR="5781" marT="5781" marB="0" anchor="ctr">
                    <a:solidFill>
                      <a:schemeClr val="accent3">
                        <a:lumMod val="40000"/>
                        <a:lumOff val="60000"/>
                      </a:schemeClr>
                    </a:solidFill>
                  </a:tcPr>
                </a:tc>
                <a:tc gridSpan="2">
                  <a:txBody>
                    <a:bodyPr/>
                    <a:lstStyle/>
                    <a:p>
                      <a:pPr algn="ctr" fontAlgn="ctr"/>
                      <a:r>
                        <a:rPr lang="es-SV" sz="800" u="none" strike="noStrike" dirty="0">
                          <a:effectLst/>
                        </a:rPr>
                        <a:t>GENERO</a:t>
                      </a:r>
                      <a:endParaRPr lang="es-SV" sz="800" b="1" i="0" u="none" strike="noStrike" dirty="0">
                        <a:solidFill>
                          <a:srgbClr val="FFFFFF"/>
                        </a:solidFill>
                        <a:effectLst/>
                        <a:latin typeface="Calibri"/>
                      </a:endParaRPr>
                    </a:p>
                  </a:txBody>
                  <a:tcPr marL="5781" marR="5781" marT="5781" marB="0" anchor="ctr">
                    <a:solidFill>
                      <a:schemeClr val="accent3">
                        <a:lumMod val="40000"/>
                        <a:lumOff val="60000"/>
                      </a:schemeClr>
                    </a:solidFill>
                  </a:tcPr>
                </a:tc>
                <a:tc hMerge="1">
                  <a:txBody>
                    <a:bodyPr/>
                    <a:lstStyle/>
                    <a:p>
                      <a:endParaRPr lang="es-SV"/>
                    </a:p>
                  </a:txBody>
                  <a:tcPr/>
                </a:tc>
              </a:tr>
              <a:tr h="159864">
                <a:tc vMerge="1">
                  <a:txBody>
                    <a:bodyPr/>
                    <a:lstStyle/>
                    <a:p>
                      <a:endParaRPr lang="es-SV"/>
                    </a:p>
                  </a:txBody>
                  <a:tcPr/>
                </a:tc>
                <a:tc vMerge="1">
                  <a:txBody>
                    <a:bodyPr/>
                    <a:lstStyle/>
                    <a:p>
                      <a:endParaRPr lang="es-SV"/>
                    </a:p>
                  </a:txBody>
                  <a:tcPr/>
                </a:tc>
                <a:tc vMerge="1">
                  <a:txBody>
                    <a:bodyPr/>
                    <a:lstStyle/>
                    <a:p>
                      <a:endParaRPr lang="es-SV"/>
                    </a:p>
                  </a:txBody>
                  <a:tcPr/>
                </a:tc>
                <a:tc>
                  <a:txBody>
                    <a:bodyPr/>
                    <a:lstStyle/>
                    <a:p>
                      <a:pPr algn="ctr" fontAlgn="ctr"/>
                      <a:r>
                        <a:rPr lang="es-SV" sz="800" u="none" strike="noStrike" dirty="0" smtClean="0">
                          <a:effectLst/>
                        </a:rPr>
                        <a:t>FEMENINO</a:t>
                      </a:r>
                      <a:endParaRPr lang="es-SV" sz="800" b="1" i="0" u="none" strike="noStrike" dirty="0">
                        <a:solidFill>
                          <a:srgbClr val="FFFFFF"/>
                        </a:solidFill>
                        <a:effectLst/>
                        <a:latin typeface="Calibri"/>
                      </a:endParaRPr>
                    </a:p>
                  </a:txBody>
                  <a:tcPr marL="5781" marR="5781" marT="5781" marB="0" anchor="ctr">
                    <a:solidFill>
                      <a:schemeClr val="accent3">
                        <a:lumMod val="40000"/>
                        <a:lumOff val="60000"/>
                      </a:schemeClr>
                    </a:solidFill>
                  </a:tcPr>
                </a:tc>
                <a:tc>
                  <a:txBody>
                    <a:bodyPr/>
                    <a:lstStyle/>
                    <a:p>
                      <a:pPr marL="0" marR="0" indent="0" algn="ctr" defTabSz="914400" rtl="0" eaLnBrk="1" fontAlgn="ctr" latinLnBrk="0" hangingPunct="1">
                        <a:lnSpc>
                          <a:spcPct val="100000"/>
                        </a:lnSpc>
                        <a:spcBef>
                          <a:spcPts val="0"/>
                        </a:spcBef>
                        <a:spcAft>
                          <a:spcPts val="0"/>
                        </a:spcAft>
                        <a:buClr>
                          <a:srgbClr val="000000"/>
                        </a:buClr>
                        <a:buSzTx/>
                        <a:buFont typeface="Arial"/>
                        <a:buNone/>
                        <a:tabLst/>
                        <a:defRPr/>
                      </a:pPr>
                      <a:r>
                        <a:rPr lang="es-SV" sz="800" u="none" strike="noStrike" dirty="0" smtClean="0">
                          <a:effectLst/>
                        </a:rPr>
                        <a:t>MASCULINO</a:t>
                      </a:r>
                      <a:endParaRPr lang="es-SV" sz="800" b="1" i="0" u="none" strike="noStrike" dirty="0" smtClean="0">
                        <a:solidFill>
                          <a:srgbClr val="FFFFFF"/>
                        </a:solidFill>
                        <a:effectLst/>
                        <a:latin typeface="Calibri"/>
                      </a:endParaRPr>
                    </a:p>
                  </a:txBody>
                  <a:tcPr marL="5781" marR="5781" marT="5781" marB="0" anchor="ctr">
                    <a:solidFill>
                      <a:schemeClr val="accent3">
                        <a:lumMod val="40000"/>
                        <a:lumOff val="60000"/>
                      </a:schemeClr>
                    </a:solidFill>
                  </a:tcPr>
                </a:tc>
              </a:tr>
              <a:tr h="238206">
                <a:tc>
                  <a:txBody>
                    <a:bodyPr/>
                    <a:lstStyle/>
                    <a:p>
                      <a:pPr algn="ctr" rtl="0" fontAlgn="ctr"/>
                      <a:r>
                        <a:rPr lang="es-SV" sz="800" b="0" i="0" u="none" strike="noStrike" dirty="0">
                          <a:solidFill>
                            <a:srgbClr val="000000"/>
                          </a:solidFill>
                          <a:effectLst/>
                          <a:latin typeface="Arial"/>
                        </a:rPr>
                        <a:t>1</a:t>
                      </a:r>
                    </a:p>
                  </a:txBody>
                  <a:tcPr marL="9525" marR="9525" marT="9525" marB="0" anchor="ctr"/>
                </a:tc>
                <a:tc>
                  <a:txBody>
                    <a:bodyPr/>
                    <a:lstStyle/>
                    <a:p>
                      <a:pPr algn="l" rtl="0" fontAlgn="ctr"/>
                      <a:r>
                        <a:rPr lang="es-SV" sz="800" b="0" i="0" u="none" strike="noStrike" dirty="0">
                          <a:solidFill>
                            <a:srgbClr val="000000"/>
                          </a:solidFill>
                          <a:effectLst/>
                          <a:latin typeface="Arial"/>
                        </a:rPr>
                        <a:t>DESPACHO MINISTRA DE ECONOMIA</a:t>
                      </a:r>
                    </a:p>
                  </a:txBody>
                  <a:tcPr marL="9525" marR="9525" marT="9525" marB="0" anchor="ctr"/>
                </a:tc>
                <a:tc>
                  <a:txBody>
                    <a:bodyPr/>
                    <a:lstStyle/>
                    <a:p>
                      <a:pPr algn="ctr" fontAlgn="ctr"/>
                      <a:r>
                        <a:rPr lang="es-SV" sz="1100" b="0" i="0" u="none" strike="noStrike" dirty="0">
                          <a:solidFill>
                            <a:srgbClr val="000000"/>
                          </a:solidFill>
                          <a:effectLst/>
                          <a:latin typeface="Calibri"/>
                        </a:rPr>
                        <a:t>14</a:t>
                      </a:r>
                    </a:p>
                  </a:txBody>
                  <a:tcPr marL="9525" marR="9525" marT="9525" marB="0" anchor="ctr"/>
                </a:tc>
                <a:tc>
                  <a:txBody>
                    <a:bodyPr/>
                    <a:lstStyle/>
                    <a:p>
                      <a:pPr algn="ctr" fontAlgn="ctr"/>
                      <a:r>
                        <a:rPr lang="es-SV" sz="1100" b="0" i="0" u="none" strike="noStrike">
                          <a:solidFill>
                            <a:srgbClr val="000000"/>
                          </a:solidFill>
                          <a:effectLst/>
                          <a:latin typeface="Calibri"/>
                        </a:rPr>
                        <a:t>7</a:t>
                      </a:r>
                    </a:p>
                  </a:txBody>
                  <a:tcPr marL="9525" marR="9525" marT="9525" marB="0" anchor="ctr"/>
                </a:tc>
                <a:tc>
                  <a:txBody>
                    <a:bodyPr/>
                    <a:lstStyle/>
                    <a:p>
                      <a:pPr algn="ctr" fontAlgn="ctr"/>
                      <a:r>
                        <a:rPr lang="es-SV" sz="1100" b="0" i="0" u="none" strike="noStrike">
                          <a:solidFill>
                            <a:srgbClr val="000000"/>
                          </a:solidFill>
                          <a:effectLst/>
                          <a:latin typeface="Calibri"/>
                        </a:rPr>
                        <a:t>7</a:t>
                      </a:r>
                    </a:p>
                  </a:txBody>
                  <a:tcPr marL="9525" marR="9525" marT="9525" marB="0" anchor="ctr"/>
                </a:tc>
              </a:tr>
              <a:tr h="238206">
                <a:tc>
                  <a:txBody>
                    <a:bodyPr/>
                    <a:lstStyle/>
                    <a:p>
                      <a:pPr algn="ctr" rtl="0" fontAlgn="ctr"/>
                      <a:r>
                        <a:rPr lang="es-SV" sz="800" b="0" i="0" u="none" strike="noStrike" dirty="0">
                          <a:solidFill>
                            <a:srgbClr val="000000"/>
                          </a:solidFill>
                          <a:effectLst/>
                          <a:latin typeface="Arial"/>
                        </a:rPr>
                        <a:t>2</a:t>
                      </a:r>
                    </a:p>
                  </a:txBody>
                  <a:tcPr marL="9525" marR="9525" marT="9525" marB="0" anchor="ctr"/>
                </a:tc>
                <a:tc>
                  <a:txBody>
                    <a:bodyPr/>
                    <a:lstStyle/>
                    <a:p>
                      <a:pPr algn="l" rtl="0" fontAlgn="ctr"/>
                      <a:r>
                        <a:rPr lang="es-SV" sz="800" b="0" i="0" u="none" strike="noStrike" dirty="0">
                          <a:solidFill>
                            <a:srgbClr val="000000"/>
                          </a:solidFill>
                          <a:effectLst/>
                          <a:latin typeface="Arial"/>
                        </a:rPr>
                        <a:t>DESPACHO VICEMINISTRO DE ECONOMIA</a:t>
                      </a:r>
                    </a:p>
                  </a:txBody>
                  <a:tcPr marL="9525" marR="9525" marT="9525" marB="0" anchor="ctr"/>
                </a:tc>
                <a:tc>
                  <a:txBody>
                    <a:bodyPr/>
                    <a:lstStyle/>
                    <a:p>
                      <a:pPr algn="ctr" fontAlgn="ctr"/>
                      <a:r>
                        <a:rPr lang="es-SV" sz="1100" b="0" i="0" u="none" strike="noStrike">
                          <a:solidFill>
                            <a:srgbClr val="000000"/>
                          </a:solidFill>
                          <a:effectLst/>
                          <a:latin typeface="Calibri"/>
                        </a:rPr>
                        <a:t>2</a:t>
                      </a:r>
                    </a:p>
                  </a:txBody>
                  <a:tcPr marL="9525" marR="9525" marT="9525" marB="0" anchor="ctr"/>
                </a:tc>
                <a:tc>
                  <a:txBody>
                    <a:bodyPr/>
                    <a:lstStyle/>
                    <a:p>
                      <a:pPr algn="ctr" fontAlgn="ctr"/>
                      <a:r>
                        <a:rPr lang="es-SV" sz="1100" b="0" i="0" u="none" strike="noStrike">
                          <a:solidFill>
                            <a:srgbClr val="000000"/>
                          </a:solidFill>
                          <a:effectLst/>
                          <a:latin typeface="Calibri"/>
                        </a:rPr>
                        <a:t>2</a:t>
                      </a:r>
                    </a:p>
                  </a:txBody>
                  <a:tcPr marL="9525" marR="9525" marT="9525" marB="0" anchor="ctr"/>
                </a:tc>
                <a:tc>
                  <a:txBody>
                    <a:bodyPr/>
                    <a:lstStyle/>
                    <a:p>
                      <a:pPr algn="ctr" fontAlgn="ctr"/>
                      <a:r>
                        <a:rPr lang="es-SV" sz="1100" b="0" i="0" u="none" strike="noStrike">
                          <a:solidFill>
                            <a:srgbClr val="000000"/>
                          </a:solidFill>
                          <a:effectLst/>
                          <a:latin typeface="Calibri"/>
                        </a:rPr>
                        <a:t> </a:t>
                      </a:r>
                    </a:p>
                  </a:txBody>
                  <a:tcPr marL="9525" marR="9525" marT="9525" marB="0" anchor="ctr"/>
                </a:tc>
              </a:tr>
              <a:tr h="238206">
                <a:tc>
                  <a:txBody>
                    <a:bodyPr/>
                    <a:lstStyle/>
                    <a:p>
                      <a:pPr algn="ctr" rtl="0" fontAlgn="ctr"/>
                      <a:r>
                        <a:rPr lang="es-SV" sz="800" b="0" i="0" u="none" strike="noStrike" dirty="0">
                          <a:solidFill>
                            <a:srgbClr val="000000"/>
                          </a:solidFill>
                          <a:effectLst/>
                          <a:latin typeface="Arial"/>
                        </a:rPr>
                        <a:t>3</a:t>
                      </a:r>
                    </a:p>
                  </a:txBody>
                  <a:tcPr marL="9525" marR="9525" marT="9525" marB="0" anchor="ctr"/>
                </a:tc>
                <a:tc>
                  <a:txBody>
                    <a:bodyPr/>
                    <a:lstStyle/>
                    <a:p>
                      <a:pPr algn="l" rtl="0" fontAlgn="ctr"/>
                      <a:r>
                        <a:rPr lang="es-SV" sz="800" b="0" i="0" u="none" strike="noStrike" dirty="0">
                          <a:solidFill>
                            <a:srgbClr val="000000"/>
                          </a:solidFill>
                          <a:effectLst/>
                          <a:latin typeface="Arial"/>
                        </a:rPr>
                        <a:t>UNIDAD DE ACCESO A LA INFORMACION PUBLICA</a:t>
                      </a:r>
                    </a:p>
                  </a:txBody>
                  <a:tcPr marL="9525" marR="9525" marT="9525" marB="0" anchor="ctr"/>
                </a:tc>
                <a:tc>
                  <a:txBody>
                    <a:bodyPr/>
                    <a:lstStyle/>
                    <a:p>
                      <a:pPr algn="ctr" fontAlgn="ctr"/>
                      <a:r>
                        <a:rPr lang="es-SV" sz="1100" b="0" i="0" u="none" strike="noStrike">
                          <a:solidFill>
                            <a:srgbClr val="000000"/>
                          </a:solidFill>
                          <a:effectLst/>
                          <a:latin typeface="Calibri"/>
                        </a:rPr>
                        <a:t>7</a:t>
                      </a:r>
                    </a:p>
                  </a:txBody>
                  <a:tcPr marL="9525" marR="9525" marT="9525" marB="0" anchor="ctr"/>
                </a:tc>
                <a:tc>
                  <a:txBody>
                    <a:bodyPr/>
                    <a:lstStyle/>
                    <a:p>
                      <a:pPr algn="ctr" fontAlgn="ctr"/>
                      <a:r>
                        <a:rPr lang="es-SV" sz="1100" b="0" i="0" u="none" strike="noStrike">
                          <a:solidFill>
                            <a:srgbClr val="000000"/>
                          </a:solidFill>
                          <a:effectLst/>
                          <a:latin typeface="Calibri"/>
                        </a:rPr>
                        <a:t>4</a:t>
                      </a:r>
                    </a:p>
                  </a:txBody>
                  <a:tcPr marL="9525" marR="9525" marT="9525" marB="0" anchor="ctr"/>
                </a:tc>
                <a:tc>
                  <a:txBody>
                    <a:bodyPr/>
                    <a:lstStyle/>
                    <a:p>
                      <a:pPr algn="ctr" fontAlgn="ctr"/>
                      <a:r>
                        <a:rPr lang="es-SV" sz="1100" b="0" i="0" u="none" strike="noStrike">
                          <a:solidFill>
                            <a:srgbClr val="000000"/>
                          </a:solidFill>
                          <a:effectLst/>
                          <a:latin typeface="Calibri"/>
                        </a:rPr>
                        <a:t>3</a:t>
                      </a:r>
                    </a:p>
                  </a:txBody>
                  <a:tcPr marL="9525" marR="9525" marT="9525" marB="0" anchor="ctr"/>
                </a:tc>
              </a:tr>
              <a:tr h="238206">
                <a:tc>
                  <a:txBody>
                    <a:bodyPr/>
                    <a:lstStyle/>
                    <a:p>
                      <a:pPr algn="ctr" rtl="0" fontAlgn="ctr"/>
                      <a:r>
                        <a:rPr lang="es-SV" sz="800" b="0" i="0" u="none" strike="noStrike" dirty="0">
                          <a:solidFill>
                            <a:srgbClr val="000000"/>
                          </a:solidFill>
                          <a:effectLst/>
                          <a:latin typeface="Arial"/>
                        </a:rPr>
                        <a:t>4</a:t>
                      </a:r>
                    </a:p>
                  </a:txBody>
                  <a:tcPr marL="9525" marR="9525" marT="9525" marB="0" anchor="ctr"/>
                </a:tc>
                <a:tc>
                  <a:txBody>
                    <a:bodyPr/>
                    <a:lstStyle/>
                    <a:p>
                      <a:pPr algn="l" rtl="0" fontAlgn="ctr"/>
                      <a:r>
                        <a:rPr lang="es-SV" sz="800" b="0" i="0" u="none" strike="noStrike" dirty="0">
                          <a:solidFill>
                            <a:srgbClr val="000000"/>
                          </a:solidFill>
                          <a:effectLst/>
                          <a:latin typeface="Arial"/>
                        </a:rPr>
                        <a:t>COMUNICACIONES</a:t>
                      </a:r>
                    </a:p>
                  </a:txBody>
                  <a:tcPr marL="9525" marR="9525" marT="9525" marB="0" anchor="ctr"/>
                </a:tc>
                <a:tc>
                  <a:txBody>
                    <a:bodyPr/>
                    <a:lstStyle/>
                    <a:p>
                      <a:pPr algn="ctr" fontAlgn="ctr"/>
                      <a:r>
                        <a:rPr lang="es-SV" sz="1100" b="0" i="0" u="none" strike="noStrike">
                          <a:solidFill>
                            <a:srgbClr val="000000"/>
                          </a:solidFill>
                          <a:effectLst/>
                          <a:latin typeface="Calibri"/>
                        </a:rPr>
                        <a:t>8</a:t>
                      </a:r>
                    </a:p>
                  </a:txBody>
                  <a:tcPr marL="9525" marR="9525" marT="9525" marB="0" anchor="ctr"/>
                </a:tc>
                <a:tc>
                  <a:txBody>
                    <a:bodyPr/>
                    <a:lstStyle/>
                    <a:p>
                      <a:pPr algn="ctr" fontAlgn="ctr"/>
                      <a:r>
                        <a:rPr lang="es-SV" sz="1100" b="0" i="0" u="none" strike="noStrike">
                          <a:solidFill>
                            <a:srgbClr val="000000"/>
                          </a:solidFill>
                          <a:effectLst/>
                          <a:latin typeface="Calibri"/>
                        </a:rPr>
                        <a:t>3</a:t>
                      </a:r>
                    </a:p>
                  </a:txBody>
                  <a:tcPr marL="9525" marR="9525" marT="9525" marB="0" anchor="ctr"/>
                </a:tc>
                <a:tc>
                  <a:txBody>
                    <a:bodyPr/>
                    <a:lstStyle/>
                    <a:p>
                      <a:pPr algn="ctr" fontAlgn="ctr"/>
                      <a:r>
                        <a:rPr lang="es-SV" sz="1100" b="0" i="0" u="none" strike="noStrike">
                          <a:solidFill>
                            <a:srgbClr val="000000"/>
                          </a:solidFill>
                          <a:effectLst/>
                          <a:latin typeface="Calibri"/>
                        </a:rPr>
                        <a:t>5</a:t>
                      </a:r>
                    </a:p>
                  </a:txBody>
                  <a:tcPr marL="9525" marR="9525" marT="9525" marB="0" anchor="ctr"/>
                </a:tc>
              </a:tr>
              <a:tr h="238206">
                <a:tc>
                  <a:txBody>
                    <a:bodyPr/>
                    <a:lstStyle/>
                    <a:p>
                      <a:pPr algn="ctr" rtl="0" fontAlgn="ctr"/>
                      <a:r>
                        <a:rPr lang="es-SV" sz="800" b="0" i="0" u="none" strike="noStrike" dirty="0">
                          <a:solidFill>
                            <a:srgbClr val="000000"/>
                          </a:solidFill>
                          <a:effectLst/>
                          <a:latin typeface="Arial"/>
                        </a:rPr>
                        <a:t>5</a:t>
                      </a:r>
                    </a:p>
                  </a:txBody>
                  <a:tcPr marL="9525" marR="9525" marT="9525" marB="0" anchor="ctr"/>
                </a:tc>
                <a:tc>
                  <a:txBody>
                    <a:bodyPr/>
                    <a:lstStyle/>
                    <a:p>
                      <a:pPr algn="l" rtl="0" fontAlgn="ctr"/>
                      <a:r>
                        <a:rPr lang="es-SV" sz="800" b="0" i="0" u="none" strike="noStrike" dirty="0">
                          <a:solidFill>
                            <a:srgbClr val="000000"/>
                          </a:solidFill>
                          <a:effectLst/>
                          <a:latin typeface="Arial"/>
                        </a:rPr>
                        <a:t>UNIDAD DE AUDITORIA INTERNA</a:t>
                      </a:r>
                    </a:p>
                  </a:txBody>
                  <a:tcPr marL="9525" marR="9525" marT="9525" marB="0" anchor="ctr"/>
                </a:tc>
                <a:tc>
                  <a:txBody>
                    <a:bodyPr/>
                    <a:lstStyle/>
                    <a:p>
                      <a:pPr algn="ctr" fontAlgn="ctr"/>
                      <a:r>
                        <a:rPr lang="es-SV" sz="1100" b="0" i="0" u="none" strike="noStrike">
                          <a:solidFill>
                            <a:srgbClr val="000000"/>
                          </a:solidFill>
                          <a:effectLst/>
                          <a:latin typeface="Calibri"/>
                        </a:rPr>
                        <a:t>8</a:t>
                      </a:r>
                    </a:p>
                  </a:txBody>
                  <a:tcPr marL="9525" marR="9525" marT="9525" marB="0" anchor="ctr"/>
                </a:tc>
                <a:tc>
                  <a:txBody>
                    <a:bodyPr/>
                    <a:lstStyle/>
                    <a:p>
                      <a:pPr algn="ctr" fontAlgn="ctr"/>
                      <a:r>
                        <a:rPr lang="es-SV" sz="1000" b="0" i="0" u="none" strike="noStrike">
                          <a:solidFill>
                            <a:srgbClr val="000000"/>
                          </a:solidFill>
                          <a:effectLst/>
                          <a:latin typeface="Calibri"/>
                        </a:rPr>
                        <a:t>3</a:t>
                      </a:r>
                    </a:p>
                  </a:txBody>
                  <a:tcPr marL="9525" marR="9525" marT="9525" marB="0" anchor="ctr"/>
                </a:tc>
                <a:tc>
                  <a:txBody>
                    <a:bodyPr/>
                    <a:lstStyle/>
                    <a:p>
                      <a:pPr algn="ctr" fontAlgn="ctr"/>
                      <a:r>
                        <a:rPr lang="es-SV" sz="1000" b="0" i="0" u="none" strike="noStrike">
                          <a:solidFill>
                            <a:srgbClr val="000000"/>
                          </a:solidFill>
                          <a:effectLst/>
                          <a:latin typeface="Calibri"/>
                        </a:rPr>
                        <a:t>5</a:t>
                      </a:r>
                    </a:p>
                  </a:txBody>
                  <a:tcPr marL="9525" marR="9525" marT="9525" marB="0" anchor="ctr"/>
                </a:tc>
              </a:tr>
              <a:tr h="238206">
                <a:tc>
                  <a:txBody>
                    <a:bodyPr/>
                    <a:lstStyle/>
                    <a:p>
                      <a:pPr algn="ctr" rtl="0" fontAlgn="ctr"/>
                      <a:r>
                        <a:rPr lang="es-SV" sz="800" b="0" i="0" u="none" strike="noStrike" dirty="0">
                          <a:solidFill>
                            <a:srgbClr val="000000"/>
                          </a:solidFill>
                          <a:effectLst/>
                          <a:latin typeface="Arial"/>
                        </a:rPr>
                        <a:t>6</a:t>
                      </a:r>
                    </a:p>
                  </a:txBody>
                  <a:tcPr marL="9525" marR="9525" marT="9525" marB="0" anchor="ctr"/>
                </a:tc>
                <a:tc>
                  <a:txBody>
                    <a:bodyPr/>
                    <a:lstStyle/>
                    <a:p>
                      <a:pPr algn="l" rtl="0" fontAlgn="ctr"/>
                      <a:r>
                        <a:rPr lang="es-SV" sz="800" b="0" i="0" u="none" strike="noStrike" dirty="0">
                          <a:solidFill>
                            <a:srgbClr val="000000"/>
                          </a:solidFill>
                          <a:effectLst/>
                          <a:latin typeface="Arial"/>
                        </a:rPr>
                        <a:t>ASUNTOS JURIDICOS</a:t>
                      </a:r>
                    </a:p>
                  </a:txBody>
                  <a:tcPr marL="9525" marR="9525" marT="9525" marB="0" anchor="ctr"/>
                </a:tc>
                <a:tc>
                  <a:txBody>
                    <a:bodyPr/>
                    <a:lstStyle/>
                    <a:p>
                      <a:pPr algn="ctr" fontAlgn="ctr"/>
                      <a:r>
                        <a:rPr lang="es-SV" sz="1100" b="0" i="0" u="none" strike="noStrike" dirty="0">
                          <a:solidFill>
                            <a:srgbClr val="000000"/>
                          </a:solidFill>
                          <a:effectLst/>
                          <a:latin typeface="Calibri"/>
                        </a:rPr>
                        <a:t>8</a:t>
                      </a:r>
                    </a:p>
                  </a:txBody>
                  <a:tcPr marL="9525" marR="9525" marT="9525" marB="0" anchor="ctr"/>
                </a:tc>
                <a:tc>
                  <a:txBody>
                    <a:bodyPr/>
                    <a:lstStyle/>
                    <a:p>
                      <a:pPr algn="ctr" fontAlgn="ctr"/>
                      <a:r>
                        <a:rPr lang="es-SV" sz="1100" b="0" i="0" u="none" strike="noStrike">
                          <a:solidFill>
                            <a:srgbClr val="000000"/>
                          </a:solidFill>
                          <a:effectLst/>
                          <a:latin typeface="Calibri"/>
                        </a:rPr>
                        <a:t>4</a:t>
                      </a:r>
                    </a:p>
                  </a:txBody>
                  <a:tcPr marL="9525" marR="9525" marT="9525" marB="0" anchor="ctr"/>
                </a:tc>
                <a:tc>
                  <a:txBody>
                    <a:bodyPr/>
                    <a:lstStyle/>
                    <a:p>
                      <a:pPr algn="ctr" fontAlgn="ctr"/>
                      <a:r>
                        <a:rPr lang="es-SV" sz="1100" b="0" i="0" u="none" strike="noStrike">
                          <a:solidFill>
                            <a:srgbClr val="000000"/>
                          </a:solidFill>
                          <a:effectLst/>
                          <a:latin typeface="Calibri"/>
                        </a:rPr>
                        <a:t>4</a:t>
                      </a:r>
                    </a:p>
                  </a:txBody>
                  <a:tcPr marL="9525" marR="9525" marT="9525" marB="0" anchor="ctr"/>
                </a:tc>
              </a:tr>
              <a:tr h="238206">
                <a:tc>
                  <a:txBody>
                    <a:bodyPr/>
                    <a:lstStyle/>
                    <a:p>
                      <a:pPr algn="ctr" rtl="0" fontAlgn="ctr"/>
                      <a:r>
                        <a:rPr lang="es-SV" sz="800" b="0" i="0" u="none" strike="noStrike" dirty="0">
                          <a:solidFill>
                            <a:srgbClr val="000000"/>
                          </a:solidFill>
                          <a:effectLst/>
                          <a:latin typeface="Arial"/>
                        </a:rPr>
                        <a:t>7</a:t>
                      </a:r>
                    </a:p>
                  </a:txBody>
                  <a:tcPr marL="9525" marR="9525" marT="9525" marB="0" anchor="ctr"/>
                </a:tc>
                <a:tc>
                  <a:txBody>
                    <a:bodyPr/>
                    <a:lstStyle/>
                    <a:p>
                      <a:pPr algn="l" rtl="0" fontAlgn="ctr"/>
                      <a:r>
                        <a:rPr lang="es-SV" sz="800" b="0" i="0" u="none" strike="noStrike" dirty="0">
                          <a:solidFill>
                            <a:srgbClr val="000000"/>
                          </a:solidFill>
                          <a:effectLst/>
                          <a:latin typeface="Arial"/>
                        </a:rPr>
                        <a:t>UNIDAD DE GENERO</a:t>
                      </a:r>
                    </a:p>
                  </a:txBody>
                  <a:tcPr marL="9525" marR="9525" marT="9525" marB="0" anchor="ctr"/>
                </a:tc>
                <a:tc>
                  <a:txBody>
                    <a:bodyPr/>
                    <a:lstStyle/>
                    <a:p>
                      <a:pPr algn="ctr" fontAlgn="ctr"/>
                      <a:r>
                        <a:rPr lang="es-SV" sz="1100" b="0" i="0" u="none" strike="noStrike">
                          <a:solidFill>
                            <a:srgbClr val="000000"/>
                          </a:solidFill>
                          <a:effectLst/>
                          <a:latin typeface="Calibri"/>
                        </a:rPr>
                        <a:t>3</a:t>
                      </a:r>
                    </a:p>
                  </a:txBody>
                  <a:tcPr marL="9525" marR="9525" marT="9525" marB="0" anchor="ctr"/>
                </a:tc>
                <a:tc>
                  <a:txBody>
                    <a:bodyPr/>
                    <a:lstStyle/>
                    <a:p>
                      <a:pPr algn="ctr" fontAlgn="ctr"/>
                      <a:r>
                        <a:rPr lang="es-SV" sz="1100" b="0" i="0" u="none" strike="noStrike">
                          <a:solidFill>
                            <a:srgbClr val="000000"/>
                          </a:solidFill>
                          <a:effectLst/>
                          <a:latin typeface="Calibri"/>
                        </a:rPr>
                        <a:t>3</a:t>
                      </a:r>
                    </a:p>
                  </a:txBody>
                  <a:tcPr marL="9525" marR="9525" marT="9525" marB="0" anchor="ctr"/>
                </a:tc>
                <a:tc>
                  <a:txBody>
                    <a:bodyPr/>
                    <a:lstStyle/>
                    <a:p>
                      <a:pPr algn="ctr" fontAlgn="ctr"/>
                      <a:r>
                        <a:rPr lang="es-SV" sz="1100" b="0" i="0" u="none" strike="noStrike">
                          <a:solidFill>
                            <a:srgbClr val="000000"/>
                          </a:solidFill>
                          <a:effectLst/>
                          <a:latin typeface="Calibri"/>
                        </a:rPr>
                        <a:t>0</a:t>
                      </a:r>
                    </a:p>
                  </a:txBody>
                  <a:tcPr marL="9525" marR="9525" marT="9525" marB="0" anchor="ctr"/>
                </a:tc>
              </a:tr>
              <a:tr h="238206">
                <a:tc>
                  <a:txBody>
                    <a:bodyPr/>
                    <a:lstStyle/>
                    <a:p>
                      <a:pPr algn="ctr" rtl="0" fontAlgn="ctr"/>
                      <a:r>
                        <a:rPr lang="es-SV" sz="800" b="0" i="0" u="none" strike="noStrike" dirty="0">
                          <a:solidFill>
                            <a:srgbClr val="000000"/>
                          </a:solidFill>
                          <a:effectLst/>
                          <a:latin typeface="Arial"/>
                        </a:rPr>
                        <a:t>8</a:t>
                      </a:r>
                    </a:p>
                  </a:txBody>
                  <a:tcPr marL="9525" marR="9525" marT="9525" marB="0" anchor="ctr"/>
                </a:tc>
                <a:tc>
                  <a:txBody>
                    <a:bodyPr/>
                    <a:lstStyle/>
                    <a:p>
                      <a:pPr algn="l" rtl="0" fontAlgn="ctr"/>
                      <a:r>
                        <a:rPr lang="es-SV" sz="800" b="0" i="0" u="none" strike="noStrike" dirty="0">
                          <a:solidFill>
                            <a:srgbClr val="000000"/>
                          </a:solidFill>
                          <a:effectLst/>
                          <a:latin typeface="Arial"/>
                        </a:rPr>
                        <a:t>UNIDAD AMBIENTAL</a:t>
                      </a:r>
                    </a:p>
                  </a:txBody>
                  <a:tcPr marL="9525" marR="9525" marT="9525" marB="0" anchor="ctr"/>
                </a:tc>
                <a:tc>
                  <a:txBody>
                    <a:bodyPr/>
                    <a:lstStyle/>
                    <a:p>
                      <a:pPr algn="ctr" fontAlgn="ctr"/>
                      <a:r>
                        <a:rPr lang="es-SV" sz="1100" b="0" i="0" u="none" strike="noStrike">
                          <a:solidFill>
                            <a:srgbClr val="000000"/>
                          </a:solidFill>
                          <a:effectLst/>
                          <a:latin typeface="Calibri"/>
                        </a:rPr>
                        <a:t>3</a:t>
                      </a:r>
                    </a:p>
                  </a:txBody>
                  <a:tcPr marL="9525" marR="9525" marT="9525" marB="0" anchor="ctr"/>
                </a:tc>
                <a:tc>
                  <a:txBody>
                    <a:bodyPr/>
                    <a:lstStyle/>
                    <a:p>
                      <a:pPr algn="ctr" fontAlgn="ctr"/>
                      <a:r>
                        <a:rPr lang="es-SV" sz="1100" b="0" i="0" u="none" strike="noStrike">
                          <a:solidFill>
                            <a:srgbClr val="000000"/>
                          </a:solidFill>
                          <a:effectLst/>
                          <a:latin typeface="Calibri"/>
                        </a:rPr>
                        <a:t>3</a:t>
                      </a:r>
                    </a:p>
                  </a:txBody>
                  <a:tcPr marL="9525" marR="9525" marT="9525" marB="0" anchor="ctr"/>
                </a:tc>
                <a:tc>
                  <a:txBody>
                    <a:bodyPr/>
                    <a:lstStyle/>
                    <a:p>
                      <a:pPr algn="ctr" fontAlgn="ctr"/>
                      <a:r>
                        <a:rPr lang="es-SV" sz="1100" b="0" i="0" u="none" strike="noStrike">
                          <a:solidFill>
                            <a:srgbClr val="000000"/>
                          </a:solidFill>
                          <a:effectLst/>
                          <a:latin typeface="Calibri"/>
                        </a:rPr>
                        <a:t>0</a:t>
                      </a:r>
                    </a:p>
                  </a:txBody>
                  <a:tcPr marL="9525" marR="9525" marT="9525" marB="0" anchor="ctr"/>
                </a:tc>
              </a:tr>
              <a:tr h="238206">
                <a:tc>
                  <a:txBody>
                    <a:bodyPr/>
                    <a:lstStyle/>
                    <a:p>
                      <a:pPr algn="ctr" rtl="0" fontAlgn="ctr"/>
                      <a:r>
                        <a:rPr lang="es-SV" sz="800" b="0" i="0" u="none" strike="noStrike" dirty="0">
                          <a:solidFill>
                            <a:srgbClr val="000000"/>
                          </a:solidFill>
                          <a:effectLst/>
                          <a:latin typeface="Arial"/>
                        </a:rPr>
                        <a:t>9</a:t>
                      </a:r>
                    </a:p>
                  </a:txBody>
                  <a:tcPr marL="9525" marR="9525" marT="9525" marB="0" anchor="ctr"/>
                </a:tc>
                <a:tc>
                  <a:txBody>
                    <a:bodyPr/>
                    <a:lstStyle/>
                    <a:p>
                      <a:pPr algn="l" rtl="0" fontAlgn="ctr"/>
                      <a:r>
                        <a:rPr lang="es-SV" sz="800" b="0" i="0" u="none" strike="noStrike" dirty="0">
                          <a:solidFill>
                            <a:srgbClr val="000000"/>
                          </a:solidFill>
                          <a:effectLst/>
                          <a:latin typeface="Arial"/>
                        </a:rPr>
                        <a:t>PLANIFICACION Y DESARROLLO INSTITUCIONAL</a:t>
                      </a:r>
                    </a:p>
                  </a:txBody>
                  <a:tcPr marL="9525" marR="9525" marT="9525" marB="0" anchor="ctr"/>
                </a:tc>
                <a:tc>
                  <a:txBody>
                    <a:bodyPr/>
                    <a:lstStyle/>
                    <a:p>
                      <a:pPr algn="ctr" fontAlgn="ctr"/>
                      <a:r>
                        <a:rPr lang="es-SV" sz="1100" b="0" i="0" u="none" strike="noStrike">
                          <a:solidFill>
                            <a:srgbClr val="000000"/>
                          </a:solidFill>
                          <a:effectLst/>
                          <a:latin typeface="Calibri"/>
                        </a:rPr>
                        <a:t>8</a:t>
                      </a:r>
                    </a:p>
                  </a:txBody>
                  <a:tcPr marL="9525" marR="9525" marT="9525" marB="0" anchor="ctr"/>
                </a:tc>
                <a:tc>
                  <a:txBody>
                    <a:bodyPr/>
                    <a:lstStyle/>
                    <a:p>
                      <a:pPr algn="ctr" fontAlgn="ctr"/>
                      <a:r>
                        <a:rPr lang="es-SV" sz="1100" b="0" i="0" u="none" strike="noStrike">
                          <a:solidFill>
                            <a:srgbClr val="000000"/>
                          </a:solidFill>
                          <a:effectLst/>
                          <a:latin typeface="Calibri"/>
                        </a:rPr>
                        <a:t>4</a:t>
                      </a:r>
                    </a:p>
                  </a:txBody>
                  <a:tcPr marL="9525" marR="9525" marT="9525" marB="0" anchor="ctr"/>
                </a:tc>
                <a:tc>
                  <a:txBody>
                    <a:bodyPr/>
                    <a:lstStyle/>
                    <a:p>
                      <a:pPr algn="ctr" fontAlgn="ctr"/>
                      <a:r>
                        <a:rPr lang="es-SV" sz="1100" b="0" i="0" u="none" strike="noStrike">
                          <a:solidFill>
                            <a:srgbClr val="000000"/>
                          </a:solidFill>
                          <a:effectLst/>
                          <a:latin typeface="Calibri"/>
                        </a:rPr>
                        <a:t>4</a:t>
                      </a:r>
                    </a:p>
                  </a:txBody>
                  <a:tcPr marL="9525" marR="9525" marT="9525" marB="0" anchor="ctr"/>
                </a:tc>
              </a:tr>
              <a:tr h="238206">
                <a:tc>
                  <a:txBody>
                    <a:bodyPr/>
                    <a:lstStyle/>
                    <a:p>
                      <a:pPr algn="ctr" rtl="0" fontAlgn="ctr"/>
                      <a:r>
                        <a:rPr lang="es-SV" sz="800" b="0" i="0" u="none" strike="noStrike" dirty="0">
                          <a:solidFill>
                            <a:srgbClr val="000000"/>
                          </a:solidFill>
                          <a:effectLst/>
                          <a:latin typeface="Arial"/>
                        </a:rPr>
                        <a:t>10</a:t>
                      </a:r>
                    </a:p>
                  </a:txBody>
                  <a:tcPr marL="9525" marR="9525" marT="9525" marB="0" anchor="ctr"/>
                </a:tc>
                <a:tc>
                  <a:txBody>
                    <a:bodyPr/>
                    <a:lstStyle/>
                    <a:p>
                      <a:pPr algn="l" rtl="0" fontAlgn="ctr"/>
                      <a:r>
                        <a:rPr lang="es-SV" sz="800" b="0" i="0" u="none" strike="noStrike" dirty="0">
                          <a:solidFill>
                            <a:srgbClr val="000000"/>
                          </a:solidFill>
                          <a:effectLst/>
                          <a:latin typeface="Arial"/>
                        </a:rPr>
                        <a:t>COOPERACION EXTERNA</a:t>
                      </a:r>
                    </a:p>
                  </a:txBody>
                  <a:tcPr marL="9525" marR="9525" marT="9525" marB="0" anchor="ctr"/>
                </a:tc>
                <a:tc>
                  <a:txBody>
                    <a:bodyPr/>
                    <a:lstStyle/>
                    <a:p>
                      <a:pPr algn="ctr" fontAlgn="ctr"/>
                      <a:r>
                        <a:rPr lang="es-SV" sz="1100" b="0" i="0" u="none" strike="noStrike">
                          <a:solidFill>
                            <a:srgbClr val="000000"/>
                          </a:solidFill>
                          <a:effectLst/>
                          <a:latin typeface="Calibri"/>
                        </a:rPr>
                        <a:t>6</a:t>
                      </a:r>
                    </a:p>
                  </a:txBody>
                  <a:tcPr marL="9525" marR="9525" marT="9525" marB="0" anchor="ctr"/>
                </a:tc>
                <a:tc>
                  <a:txBody>
                    <a:bodyPr/>
                    <a:lstStyle/>
                    <a:p>
                      <a:pPr algn="ctr" fontAlgn="ctr"/>
                      <a:r>
                        <a:rPr lang="es-SV" sz="1100" b="0" i="0" u="none" strike="noStrike">
                          <a:solidFill>
                            <a:srgbClr val="000000"/>
                          </a:solidFill>
                          <a:effectLst/>
                          <a:latin typeface="Calibri"/>
                        </a:rPr>
                        <a:t>4</a:t>
                      </a:r>
                    </a:p>
                  </a:txBody>
                  <a:tcPr marL="9525" marR="9525" marT="9525" marB="0" anchor="ctr"/>
                </a:tc>
                <a:tc>
                  <a:txBody>
                    <a:bodyPr/>
                    <a:lstStyle/>
                    <a:p>
                      <a:pPr algn="ctr" fontAlgn="ctr"/>
                      <a:r>
                        <a:rPr lang="es-SV" sz="1100" b="0" i="0" u="none" strike="noStrike">
                          <a:solidFill>
                            <a:srgbClr val="000000"/>
                          </a:solidFill>
                          <a:effectLst/>
                          <a:latin typeface="Calibri"/>
                        </a:rPr>
                        <a:t>2</a:t>
                      </a:r>
                    </a:p>
                  </a:txBody>
                  <a:tcPr marL="9525" marR="9525" marT="9525" marB="0" anchor="ctr"/>
                </a:tc>
              </a:tr>
              <a:tr h="271439">
                <a:tc>
                  <a:txBody>
                    <a:bodyPr/>
                    <a:lstStyle/>
                    <a:p>
                      <a:pPr algn="ctr" rtl="0" fontAlgn="ctr"/>
                      <a:r>
                        <a:rPr lang="es-SV" sz="800" b="0" i="0" u="none" strike="noStrike" dirty="0">
                          <a:solidFill>
                            <a:srgbClr val="000000"/>
                          </a:solidFill>
                          <a:effectLst/>
                          <a:latin typeface="Arial"/>
                        </a:rPr>
                        <a:t>11</a:t>
                      </a:r>
                    </a:p>
                  </a:txBody>
                  <a:tcPr marL="9525" marR="9525" marT="9525" marB="0" anchor="ctr"/>
                </a:tc>
                <a:tc>
                  <a:txBody>
                    <a:bodyPr/>
                    <a:lstStyle/>
                    <a:p>
                      <a:pPr algn="l" rtl="0" fontAlgn="ctr"/>
                      <a:r>
                        <a:rPr lang="es-SV" sz="800" b="0" i="0" u="none" strike="noStrike" dirty="0">
                          <a:solidFill>
                            <a:srgbClr val="000000"/>
                          </a:solidFill>
                          <a:effectLst/>
                          <a:latin typeface="Arial"/>
                        </a:rPr>
                        <a:t>DIRECCION GENERAL DE INNOVACION Y COMPETITIVIDAD</a:t>
                      </a:r>
                    </a:p>
                  </a:txBody>
                  <a:tcPr marL="9525" marR="9525" marT="9525" marB="0" anchor="ctr"/>
                </a:tc>
                <a:tc>
                  <a:txBody>
                    <a:bodyPr/>
                    <a:lstStyle/>
                    <a:p>
                      <a:pPr algn="ctr" fontAlgn="ctr"/>
                      <a:r>
                        <a:rPr lang="es-SV" sz="1100" b="0" i="0" u="none" strike="noStrike">
                          <a:solidFill>
                            <a:srgbClr val="000000"/>
                          </a:solidFill>
                          <a:effectLst/>
                          <a:latin typeface="Calibri"/>
                        </a:rPr>
                        <a:t>22</a:t>
                      </a:r>
                    </a:p>
                  </a:txBody>
                  <a:tcPr marL="9525" marR="9525" marT="9525" marB="0" anchor="ctr"/>
                </a:tc>
                <a:tc>
                  <a:txBody>
                    <a:bodyPr/>
                    <a:lstStyle/>
                    <a:p>
                      <a:pPr algn="ctr" fontAlgn="ctr"/>
                      <a:r>
                        <a:rPr lang="es-SV" sz="1000" b="0" i="0" u="none" strike="noStrike">
                          <a:solidFill>
                            <a:srgbClr val="000000"/>
                          </a:solidFill>
                          <a:effectLst/>
                          <a:latin typeface="Calibri"/>
                        </a:rPr>
                        <a:t>9</a:t>
                      </a:r>
                    </a:p>
                  </a:txBody>
                  <a:tcPr marL="9525" marR="9525" marT="9525" marB="0" anchor="ctr"/>
                </a:tc>
                <a:tc>
                  <a:txBody>
                    <a:bodyPr/>
                    <a:lstStyle/>
                    <a:p>
                      <a:pPr algn="ctr" fontAlgn="ctr"/>
                      <a:r>
                        <a:rPr lang="es-SV" sz="1000" b="0" i="0" u="none" strike="noStrike">
                          <a:solidFill>
                            <a:srgbClr val="000000"/>
                          </a:solidFill>
                          <a:effectLst/>
                          <a:latin typeface="Calibri"/>
                        </a:rPr>
                        <a:t>13</a:t>
                      </a:r>
                    </a:p>
                  </a:txBody>
                  <a:tcPr marL="9525" marR="9525" marT="9525" marB="0" anchor="ctr"/>
                </a:tc>
              </a:tr>
              <a:tr h="271439">
                <a:tc>
                  <a:txBody>
                    <a:bodyPr/>
                    <a:lstStyle/>
                    <a:p>
                      <a:pPr algn="ctr" rtl="0" fontAlgn="ctr"/>
                      <a:r>
                        <a:rPr lang="es-SV" sz="800" b="0" i="0" u="none" strike="noStrike" dirty="0">
                          <a:solidFill>
                            <a:srgbClr val="000000"/>
                          </a:solidFill>
                          <a:effectLst/>
                          <a:latin typeface="Arial"/>
                        </a:rPr>
                        <a:t>12</a:t>
                      </a:r>
                    </a:p>
                  </a:txBody>
                  <a:tcPr marL="9525" marR="9525" marT="9525" marB="0" anchor="ctr"/>
                </a:tc>
                <a:tc>
                  <a:txBody>
                    <a:bodyPr/>
                    <a:lstStyle/>
                    <a:p>
                      <a:pPr algn="l" rtl="0" fontAlgn="ctr"/>
                      <a:r>
                        <a:rPr lang="es-SV" sz="800" b="0" i="0" u="none" strike="noStrike" dirty="0">
                          <a:solidFill>
                            <a:srgbClr val="000000"/>
                          </a:solidFill>
                          <a:effectLst/>
                          <a:latin typeface="Arial"/>
                        </a:rPr>
                        <a:t>INNOVACION PRODUCTIVA Y COMPETITIVIDAD EMPRESARIAL</a:t>
                      </a:r>
                    </a:p>
                  </a:txBody>
                  <a:tcPr marL="9525" marR="9525" marT="9525" marB="0" anchor="ctr"/>
                </a:tc>
                <a:tc>
                  <a:txBody>
                    <a:bodyPr/>
                    <a:lstStyle/>
                    <a:p>
                      <a:pPr algn="ctr" fontAlgn="ctr"/>
                      <a:r>
                        <a:rPr lang="es-SV" sz="1100" b="0" i="0" u="none" strike="noStrike">
                          <a:solidFill>
                            <a:srgbClr val="000000"/>
                          </a:solidFill>
                          <a:effectLst/>
                          <a:latin typeface="Calibri"/>
                        </a:rPr>
                        <a:t>44</a:t>
                      </a:r>
                    </a:p>
                  </a:txBody>
                  <a:tcPr marL="9525" marR="9525" marT="9525" marB="0" anchor="ctr"/>
                </a:tc>
                <a:tc>
                  <a:txBody>
                    <a:bodyPr/>
                    <a:lstStyle/>
                    <a:p>
                      <a:pPr algn="ctr" fontAlgn="ctr"/>
                      <a:r>
                        <a:rPr lang="es-SV" sz="1000" b="0" i="0" u="none" strike="noStrike">
                          <a:solidFill>
                            <a:srgbClr val="000000"/>
                          </a:solidFill>
                          <a:effectLst/>
                          <a:latin typeface="Calibri"/>
                        </a:rPr>
                        <a:t>25</a:t>
                      </a:r>
                    </a:p>
                  </a:txBody>
                  <a:tcPr marL="9525" marR="9525" marT="9525" marB="0" anchor="ctr"/>
                </a:tc>
                <a:tc>
                  <a:txBody>
                    <a:bodyPr/>
                    <a:lstStyle/>
                    <a:p>
                      <a:pPr algn="ctr" fontAlgn="ctr"/>
                      <a:r>
                        <a:rPr lang="es-SV" sz="1000" b="0" i="0" u="none" strike="noStrike">
                          <a:solidFill>
                            <a:srgbClr val="000000"/>
                          </a:solidFill>
                          <a:effectLst/>
                          <a:latin typeface="Calibri"/>
                        </a:rPr>
                        <a:t>19</a:t>
                      </a:r>
                    </a:p>
                  </a:txBody>
                  <a:tcPr marL="9525" marR="9525" marT="9525" marB="0" anchor="ctr"/>
                </a:tc>
              </a:tr>
              <a:tr h="238206">
                <a:tc>
                  <a:txBody>
                    <a:bodyPr/>
                    <a:lstStyle/>
                    <a:p>
                      <a:pPr algn="ctr" rtl="0" fontAlgn="ctr"/>
                      <a:r>
                        <a:rPr lang="es-SV" sz="800" b="0" i="0" u="none" strike="noStrike" dirty="0">
                          <a:solidFill>
                            <a:srgbClr val="000000"/>
                          </a:solidFill>
                          <a:effectLst/>
                          <a:latin typeface="Arial"/>
                        </a:rPr>
                        <a:t>13</a:t>
                      </a:r>
                    </a:p>
                  </a:txBody>
                  <a:tcPr marL="9525" marR="9525" marT="9525" marB="0" anchor="ctr"/>
                </a:tc>
                <a:tc>
                  <a:txBody>
                    <a:bodyPr/>
                    <a:lstStyle/>
                    <a:p>
                      <a:pPr algn="l" rtl="0" fontAlgn="ctr"/>
                      <a:r>
                        <a:rPr lang="es-SV" sz="800" b="0" i="0" u="none" strike="noStrike" dirty="0">
                          <a:solidFill>
                            <a:srgbClr val="000000"/>
                          </a:solidFill>
                          <a:effectLst/>
                          <a:latin typeface="Arial"/>
                        </a:rPr>
                        <a:t>INTELIGENCIA Y POLITICA ECONOMICA</a:t>
                      </a:r>
                    </a:p>
                  </a:txBody>
                  <a:tcPr marL="9525" marR="9525" marT="9525" marB="0" anchor="ctr"/>
                </a:tc>
                <a:tc>
                  <a:txBody>
                    <a:bodyPr/>
                    <a:lstStyle/>
                    <a:p>
                      <a:pPr algn="ctr" fontAlgn="ctr"/>
                      <a:r>
                        <a:rPr lang="es-SV" sz="1100" b="0" i="0" u="none" strike="noStrike">
                          <a:solidFill>
                            <a:srgbClr val="000000"/>
                          </a:solidFill>
                          <a:effectLst/>
                          <a:latin typeface="Calibri"/>
                        </a:rPr>
                        <a:t>12</a:t>
                      </a:r>
                    </a:p>
                  </a:txBody>
                  <a:tcPr marL="9525" marR="9525" marT="9525" marB="0" anchor="ctr"/>
                </a:tc>
                <a:tc>
                  <a:txBody>
                    <a:bodyPr/>
                    <a:lstStyle/>
                    <a:p>
                      <a:pPr algn="ctr" fontAlgn="ctr"/>
                      <a:r>
                        <a:rPr lang="es-SV" sz="1100" b="0" i="0" u="none" strike="noStrike">
                          <a:solidFill>
                            <a:srgbClr val="000000"/>
                          </a:solidFill>
                          <a:effectLst/>
                          <a:latin typeface="Calibri"/>
                        </a:rPr>
                        <a:t>8</a:t>
                      </a:r>
                    </a:p>
                  </a:txBody>
                  <a:tcPr marL="9525" marR="9525" marT="9525" marB="0" anchor="ctr"/>
                </a:tc>
                <a:tc>
                  <a:txBody>
                    <a:bodyPr/>
                    <a:lstStyle/>
                    <a:p>
                      <a:pPr algn="ctr" fontAlgn="ctr"/>
                      <a:r>
                        <a:rPr lang="es-SV" sz="1100" b="0" i="0" u="none" strike="noStrike">
                          <a:solidFill>
                            <a:srgbClr val="000000"/>
                          </a:solidFill>
                          <a:effectLst/>
                          <a:latin typeface="Calibri"/>
                        </a:rPr>
                        <a:t>4</a:t>
                      </a:r>
                    </a:p>
                  </a:txBody>
                  <a:tcPr marL="9525" marR="9525" marT="9525" marB="0" anchor="ctr"/>
                </a:tc>
              </a:tr>
              <a:tr h="271439">
                <a:tc>
                  <a:txBody>
                    <a:bodyPr/>
                    <a:lstStyle/>
                    <a:p>
                      <a:pPr algn="ctr" rtl="0" fontAlgn="ctr"/>
                      <a:r>
                        <a:rPr lang="es-SV" sz="800" b="0" i="0" u="none" strike="noStrike" dirty="0">
                          <a:solidFill>
                            <a:srgbClr val="000000"/>
                          </a:solidFill>
                          <a:effectLst/>
                          <a:latin typeface="Arial"/>
                        </a:rPr>
                        <a:t>14</a:t>
                      </a:r>
                    </a:p>
                  </a:txBody>
                  <a:tcPr marL="9525" marR="9525" marT="9525" marB="0" anchor="ctr"/>
                </a:tc>
                <a:tc>
                  <a:txBody>
                    <a:bodyPr/>
                    <a:lstStyle/>
                    <a:p>
                      <a:pPr algn="l" rtl="0" fontAlgn="ctr"/>
                      <a:r>
                        <a:rPr lang="es-SV" sz="800" b="0" i="0" u="none" strike="noStrike" dirty="0">
                          <a:solidFill>
                            <a:srgbClr val="000000"/>
                          </a:solidFill>
                          <a:effectLst/>
                          <a:latin typeface="Arial"/>
                        </a:rPr>
                        <a:t>DIRECCION GENERAL DE COMERCIO EXTERIOR E INVERSIONES</a:t>
                      </a:r>
                    </a:p>
                  </a:txBody>
                  <a:tcPr marL="9525" marR="9525" marT="9525" marB="0" anchor="ctr"/>
                </a:tc>
                <a:tc>
                  <a:txBody>
                    <a:bodyPr/>
                    <a:lstStyle/>
                    <a:p>
                      <a:pPr algn="ctr" fontAlgn="ctr"/>
                      <a:r>
                        <a:rPr lang="es-SV" sz="1100" b="0" i="0" u="none" strike="noStrike">
                          <a:solidFill>
                            <a:srgbClr val="000000"/>
                          </a:solidFill>
                          <a:effectLst/>
                          <a:latin typeface="Calibri"/>
                        </a:rPr>
                        <a:t>0</a:t>
                      </a:r>
                    </a:p>
                  </a:txBody>
                  <a:tcPr marL="9525" marR="9525" marT="9525" marB="0" anchor="ctr"/>
                </a:tc>
                <a:tc>
                  <a:txBody>
                    <a:bodyPr/>
                    <a:lstStyle/>
                    <a:p>
                      <a:pPr algn="ctr" fontAlgn="ctr"/>
                      <a:r>
                        <a:rPr lang="es-SV" sz="1100" b="0" i="0" u="none" strike="noStrike">
                          <a:solidFill>
                            <a:srgbClr val="000000"/>
                          </a:solidFill>
                          <a:effectLst/>
                          <a:latin typeface="Calibri"/>
                        </a:rPr>
                        <a:t>0</a:t>
                      </a:r>
                    </a:p>
                  </a:txBody>
                  <a:tcPr marL="9525" marR="9525" marT="9525" marB="0" anchor="ctr"/>
                </a:tc>
                <a:tc>
                  <a:txBody>
                    <a:bodyPr/>
                    <a:lstStyle/>
                    <a:p>
                      <a:pPr algn="ctr" fontAlgn="ctr"/>
                      <a:r>
                        <a:rPr lang="es-SV" sz="1100" b="0" i="0" u="none" strike="noStrike" dirty="0">
                          <a:solidFill>
                            <a:srgbClr val="000000"/>
                          </a:solidFill>
                          <a:effectLst/>
                          <a:latin typeface="Calibri"/>
                        </a:rPr>
                        <a:t>0</a:t>
                      </a:r>
                    </a:p>
                  </a:txBody>
                  <a:tcPr marL="9525" marR="9525" marT="9525" marB="0" anchor="ct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SV" smtClean="0"/>
              <a:t>5</a:t>
            </a:fld>
            <a:endParaRPr lang="es-SV" dirty="0"/>
          </a:p>
        </p:txBody>
      </p:sp>
      <p:sp>
        <p:nvSpPr>
          <p:cNvPr id="5" name="Google Shape;167;p16"/>
          <p:cNvSpPr txBox="1">
            <a:spLocks/>
          </p:cNvSpPr>
          <p:nvPr/>
        </p:nvSpPr>
        <p:spPr>
          <a:xfrm>
            <a:off x="971760" y="323650"/>
            <a:ext cx="6840600"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500" b="1" dirty="0" smtClean="0">
                <a:solidFill>
                  <a:schemeClr val="tx1"/>
                </a:solidFill>
                <a:latin typeface="Calibri" pitchFamily="34" charset="0"/>
                <a:cs typeface="Calibri" pitchFamily="34" charset="0"/>
              </a:rPr>
              <a:t>CANTIDAD DE EMPLEADOS POR UNIDAD</a:t>
            </a:r>
            <a:endParaRPr lang="es-SV" sz="2500" b="1" dirty="0">
              <a:solidFill>
                <a:schemeClr val="tx1"/>
              </a:solidFill>
              <a:latin typeface="Calibri" pitchFamily="34" charset="0"/>
              <a:cs typeface="Calibri" pitchFamily="34" charset="0"/>
            </a:endParaRPr>
          </a:p>
        </p:txBody>
      </p:sp>
      <p:graphicFrame>
        <p:nvGraphicFramePr>
          <p:cNvPr id="6" name="5 Tabla"/>
          <p:cNvGraphicFramePr>
            <a:graphicFrameLocks noGrp="1"/>
          </p:cNvGraphicFramePr>
          <p:nvPr>
            <p:extLst>
              <p:ext uri="{D42A27DB-BD31-4B8C-83A1-F6EECF244321}">
                <p14:modId xmlns:p14="http://schemas.microsoft.com/office/powerpoint/2010/main" val="2755859574"/>
              </p:ext>
            </p:extLst>
          </p:nvPr>
        </p:nvGraphicFramePr>
        <p:xfrm>
          <a:off x="1619672" y="1203597"/>
          <a:ext cx="6192687" cy="3734298"/>
        </p:xfrm>
        <a:graphic>
          <a:graphicData uri="http://schemas.openxmlformats.org/drawingml/2006/table">
            <a:tbl>
              <a:tblPr>
                <a:tableStyleId>{BC89EF96-8CEA-46FF-86C4-4CE0E7609802}</a:tableStyleId>
              </a:tblPr>
              <a:tblGrid>
                <a:gridCol w="442335"/>
                <a:gridCol w="3096345"/>
                <a:gridCol w="1303125"/>
                <a:gridCol w="675441"/>
                <a:gridCol w="675441"/>
              </a:tblGrid>
              <a:tr h="188625">
                <a:tc rowSpan="2">
                  <a:txBody>
                    <a:bodyPr/>
                    <a:lstStyle/>
                    <a:p>
                      <a:pPr algn="ctr" fontAlgn="ctr"/>
                      <a:r>
                        <a:rPr lang="es-SV" sz="800" u="none" strike="noStrike" dirty="0">
                          <a:effectLst/>
                          <a:latin typeface="+mn-lt"/>
                        </a:rPr>
                        <a:t>N°</a:t>
                      </a:r>
                      <a:endParaRPr lang="es-SV" sz="800" b="1" i="0" u="none" strike="noStrike" dirty="0">
                        <a:solidFill>
                          <a:srgbClr val="FFFFFF"/>
                        </a:solidFill>
                        <a:effectLst/>
                        <a:latin typeface="+mn-lt"/>
                      </a:endParaRPr>
                    </a:p>
                  </a:txBody>
                  <a:tcPr marL="5781" marR="5781" marT="5781" marB="0" anchor="ctr">
                    <a:solidFill>
                      <a:schemeClr val="accent3">
                        <a:lumMod val="40000"/>
                        <a:lumOff val="60000"/>
                      </a:schemeClr>
                    </a:solidFill>
                  </a:tcPr>
                </a:tc>
                <a:tc rowSpan="2">
                  <a:txBody>
                    <a:bodyPr/>
                    <a:lstStyle/>
                    <a:p>
                      <a:pPr algn="ctr" fontAlgn="ctr"/>
                      <a:r>
                        <a:rPr lang="es-SV" sz="800" u="none" strike="noStrike" dirty="0">
                          <a:effectLst/>
                          <a:latin typeface="+mn-lt"/>
                        </a:rPr>
                        <a:t>UNIDAD ORGANIZATIVA </a:t>
                      </a:r>
                      <a:endParaRPr lang="es-SV" sz="800" b="1" i="0" u="none" strike="noStrike" dirty="0">
                        <a:solidFill>
                          <a:srgbClr val="FFFFFF"/>
                        </a:solidFill>
                        <a:effectLst/>
                        <a:latin typeface="+mn-lt"/>
                      </a:endParaRPr>
                    </a:p>
                  </a:txBody>
                  <a:tcPr marL="5781" marR="5781" marT="5781" marB="0" anchor="ctr">
                    <a:solidFill>
                      <a:schemeClr val="accent3">
                        <a:lumMod val="40000"/>
                        <a:lumOff val="60000"/>
                      </a:schemeClr>
                    </a:solidFill>
                  </a:tcPr>
                </a:tc>
                <a:tc rowSpan="2">
                  <a:txBody>
                    <a:bodyPr/>
                    <a:lstStyle/>
                    <a:p>
                      <a:pPr algn="ctr" fontAlgn="ctr"/>
                      <a:r>
                        <a:rPr lang="es-SV" sz="800" u="none" strike="noStrike" dirty="0">
                          <a:effectLst/>
                          <a:latin typeface="+mn-lt"/>
                        </a:rPr>
                        <a:t>NÚMEROS DE COLABORADORES</a:t>
                      </a:r>
                      <a:endParaRPr lang="es-SV" sz="800" b="1" i="0" u="none" strike="noStrike" dirty="0">
                        <a:solidFill>
                          <a:srgbClr val="FFFFFF"/>
                        </a:solidFill>
                        <a:effectLst/>
                        <a:latin typeface="+mn-lt"/>
                      </a:endParaRPr>
                    </a:p>
                  </a:txBody>
                  <a:tcPr marL="5781" marR="5781" marT="5781" marB="0" anchor="ctr">
                    <a:solidFill>
                      <a:schemeClr val="accent3">
                        <a:lumMod val="40000"/>
                        <a:lumOff val="60000"/>
                      </a:schemeClr>
                    </a:solidFill>
                  </a:tcPr>
                </a:tc>
                <a:tc gridSpan="2">
                  <a:txBody>
                    <a:bodyPr/>
                    <a:lstStyle/>
                    <a:p>
                      <a:pPr algn="ctr" fontAlgn="ctr"/>
                      <a:r>
                        <a:rPr lang="es-SV" sz="800" u="none" strike="noStrike" dirty="0">
                          <a:effectLst/>
                          <a:latin typeface="+mn-lt"/>
                        </a:rPr>
                        <a:t>GENERO</a:t>
                      </a:r>
                      <a:endParaRPr lang="es-SV" sz="800" b="1" i="0" u="none" strike="noStrike" dirty="0">
                        <a:solidFill>
                          <a:srgbClr val="FFFFFF"/>
                        </a:solidFill>
                        <a:effectLst/>
                        <a:latin typeface="+mn-lt"/>
                      </a:endParaRPr>
                    </a:p>
                  </a:txBody>
                  <a:tcPr marL="5781" marR="5781" marT="5781" marB="0" anchor="ctr">
                    <a:solidFill>
                      <a:schemeClr val="accent3">
                        <a:lumMod val="40000"/>
                        <a:lumOff val="60000"/>
                      </a:schemeClr>
                    </a:solidFill>
                  </a:tcPr>
                </a:tc>
                <a:tc hMerge="1">
                  <a:txBody>
                    <a:bodyPr/>
                    <a:lstStyle/>
                    <a:p>
                      <a:endParaRPr lang="es-SV"/>
                    </a:p>
                  </a:txBody>
                  <a:tcPr/>
                </a:tc>
              </a:tr>
              <a:tr h="135846">
                <a:tc vMerge="1">
                  <a:txBody>
                    <a:bodyPr/>
                    <a:lstStyle/>
                    <a:p>
                      <a:endParaRPr lang="es-SV"/>
                    </a:p>
                  </a:txBody>
                  <a:tcPr/>
                </a:tc>
                <a:tc vMerge="1">
                  <a:txBody>
                    <a:bodyPr/>
                    <a:lstStyle/>
                    <a:p>
                      <a:endParaRPr lang="es-SV"/>
                    </a:p>
                  </a:txBody>
                  <a:tcPr/>
                </a:tc>
                <a:tc vMerge="1">
                  <a:txBody>
                    <a:bodyPr/>
                    <a:lstStyle/>
                    <a:p>
                      <a:endParaRPr lang="es-SV"/>
                    </a:p>
                  </a:txBody>
                  <a:tcPr/>
                </a:tc>
                <a:tc>
                  <a:txBody>
                    <a:bodyPr/>
                    <a:lstStyle/>
                    <a:p>
                      <a:pPr marL="0" marR="0" indent="0" algn="ctr" defTabSz="914400" rtl="0" eaLnBrk="1" fontAlgn="ctr" latinLnBrk="0" hangingPunct="1">
                        <a:lnSpc>
                          <a:spcPct val="100000"/>
                        </a:lnSpc>
                        <a:spcBef>
                          <a:spcPts val="0"/>
                        </a:spcBef>
                        <a:spcAft>
                          <a:spcPts val="0"/>
                        </a:spcAft>
                        <a:buClr>
                          <a:srgbClr val="000000"/>
                        </a:buClr>
                        <a:buSzTx/>
                        <a:buFont typeface="Arial"/>
                        <a:buNone/>
                        <a:tabLst/>
                        <a:defRPr/>
                      </a:pPr>
                      <a:r>
                        <a:rPr lang="es-SV" sz="800" u="none" strike="noStrike" dirty="0" smtClean="0">
                          <a:effectLst/>
                          <a:latin typeface="+mn-lt"/>
                        </a:rPr>
                        <a:t>FEMENINO</a:t>
                      </a:r>
                      <a:endParaRPr lang="es-SV" sz="800" b="1" i="0" u="none" strike="noStrike" dirty="0" smtClean="0">
                        <a:solidFill>
                          <a:srgbClr val="FFFFFF"/>
                        </a:solidFill>
                        <a:effectLst/>
                        <a:latin typeface="+mn-lt"/>
                      </a:endParaRPr>
                    </a:p>
                  </a:txBody>
                  <a:tcPr marL="5781" marR="5781" marT="5781" marB="0" anchor="ctr">
                    <a:solidFill>
                      <a:schemeClr val="accent3">
                        <a:lumMod val="40000"/>
                        <a:lumOff val="60000"/>
                      </a:schemeClr>
                    </a:solidFill>
                  </a:tcPr>
                </a:tc>
                <a:tc>
                  <a:txBody>
                    <a:bodyPr/>
                    <a:lstStyle/>
                    <a:p>
                      <a:pPr algn="ctr" fontAlgn="ctr"/>
                      <a:r>
                        <a:rPr lang="es-SV" sz="800" u="none" strike="noStrike" dirty="0" smtClean="0">
                          <a:effectLst/>
                          <a:latin typeface="+mn-lt"/>
                        </a:rPr>
                        <a:t>MASCULINO</a:t>
                      </a:r>
                      <a:endParaRPr lang="es-SV" sz="800" b="1" i="0" u="none" strike="noStrike" dirty="0">
                        <a:solidFill>
                          <a:srgbClr val="FFFFFF"/>
                        </a:solidFill>
                        <a:effectLst/>
                        <a:latin typeface="+mn-lt"/>
                      </a:endParaRPr>
                    </a:p>
                  </a:txBody>
                  <a:tcPr marL="5781" marR="5781" marT="5781" marB="0" anchor="ctr">
                    <a:solidFill>
                      <a:schemeClr val="accent3">
                        <a:lumMod val="40000"/>
                        <a:lumOff val="60000"/>
                      </a:schemeClr>
                    </a:solidFill>
                  </a:tcPr>
                </a:tc>
              </a:tr>
              <a:tr h="202418">
                <a:tc>
                  <a:txBody>
                    <a:bodyPr/>
                    <a:lstStyle/>
                    <a:p>
                      <a:pPr algn="ctr" rtl="0" fontAlgn="ctr"/>
                      <a:r>
                        <a:rPr lang="es-SV" sz="800" b="0" i="0" u="none" strike="noStrike" dirty="0">
                          <a:solidFill>
                            <a:srgbClr val="000000"/>
                          </a:solidFill>
                          <a:effectLst/>
                          <a:latin typeface="Arial"/>
                        </a:rPr>
                        <a:t>15</a:t>
                      </a:r>
                    </a:p>
                  </a:txBody>
                  <a:tcPr marL="9525" marR="9525" marT="9525" marB="0" anchor="ctr"/>
                </a:tc>
                <a:tc>
                  <a:txBody>
                    <a:bodyPr/>
                    <a:lstStyle/>
                    <a:p>
                      <a:pPr algn="l" rtl="0" fontAlgn="ctr"/>
                      <a:r>
                        <a:rPr lang="es-SV" sz="800" b="0" i="0" u="none" strike="noStrike" dirty="0">
                          <a:solidFill>
                            <a:srgbClr val="000000"/>
                          </a:solidFill>
                          <a:effectLst/>
                          <a:latin typeface="Arial"/>
                        </a:rPr>
                        <a:t>POLITICA COMERCIAL</a:t>
                      </a:r>
                    </a:p>
                  </a:txBody>
                  <a:tcPr marL="9525" marR="9525" marT="9525" marB="0" anchor="ctr"/>
                </a:tc>
                <a:tc>
                  <a:txBody>
                    <a:bodyPr/>
                    <a:lstStyle/>
                    <a:p>
                      <a:pPr algn="ctr" fontAlgn="ctr"/>
                      <a:r>
                        <a:rPr lang="es-SV" sz="1100" b="0" i="0" u="none" strike="noStrike" dirty="0">
                          <a:solidFill>
                            <a:srgbClr val="000000"/>
                          </a:solidFill>
                          <a:effectLst/>
                          <a:latin typeface="Calibri"/>
                        </a:rPr>
                        <a:t>15</a:t>
                      </a:r>
                    </a:p>
                  </a:txBody>
                  <a:tcPr marL="9525" marR="9525" marT="9525" marB="0" anchor="ctr"/>
                </a:tc>
                <a:tc>
                  <a:txBody>
                    <a:bodyPr/>
                    <a:lstStyle/>
                    <a:p>
                      <a:pPr algn="ctr" fontAlgn="ctr"/>
                      <a:r>
                        <a:rPr lang="es-SV" sz="1100" b="0" i="0" u="none" strike="noStrike">
                          <a:solidFill>
                            <a:srgbClr val="000000"/>
                          </a:solidFill>
                          <a:effectLst/>
                          <a:latin typeface="Calibri"/>
                        </a:rPr>
                        <a:t>8</a:t>
                      </a:r>
                    </a:p>
                  </a:txBody>
                  <a:tcPr marL="9525" marR="9525" marT="9525" marB="0" anchor="ctr"/>
                </a:tc>
                <a:tc>
                  <a:txBody>
                    <a:bodyPr/>
                    <a:lstStyle/>
                    <a:p>
                      <a:pPr algn="ctr" fontAlgn="ctr"/>
                      <a:r>
                        <a:rPr lang="es-SV" sz="1100" b="0" i="0" u="none" strike="noStrike">
                          <a:solidFill>
                            <a:srgbClr val="000000"/>
                          </a:solidFill>
                          <a:effectLst/>
                          <a:latin typeface="Calibri"/>
                        </a:rPr>
                        <a:t>7</a:t>
                      </a:r>
                    </a:p>
                  </a:txBody>
                  <a:tcPr marL="9525" marR="9525" marT="9525" marB="0" anchor="ctr"/>
                </a:tc>
              </a:tr>
              <a:tr h="202418">
                <a:tc>
                  <a:txBody>
                    <a:bodyPr/>
                    <a:lstStyle/>
                    <a:p>
                      <a:pPr algn="ctr" rtl="0" fontAlgn="ctr"/>
                      <a:r>
                        <a:rPr lang="es-SV" sz="800" b="0" i="0" u="none" strike="noStrike" dirty="0">
                          <a:solidFill>
                            <a:srgbClr val="000000"/>
                          </a:solidFill>
                          <a:effectLst/>
                          <a:latin typeface="Arial"/>
                        </a:rPr>
                        <a:t>16</a:t>
                      </a:r>
                    </a:p>
                  </a:txBody>
                  <a:tcPr marL="9525" marR="9525" marT="9525" marB="0" anchor="ctr"/>
                </a:tc>
                <a:tc>
                  <a:txBody>
                    <a:bodyPr/>
                    <a:lstStyle/>
                    <a:p>
                      <a:pPr algn="l" rtl="0" fontAlgn="ctr"/>
                      <a:r>
                        <a:rPr lang="es-SV" sz="800" b="0" i="0" u="none" strike="noStrike" dirty="0">
                          <a:solidFill>
                            <a:srgbClr val="000000"/>
                          </a:solidFill>
                          <a:effectLst/>
                          <a:latin typeface="Arial"/>
                        </a:rPr>
                        <a:t>ADMINISTRACION DE TRATADOS COMERCIALES</a:t>
                      </a:r>
                    </a:p>
                  </a:txBody>
                  <a:tcPr marL="9525" marR="9525" marT="9525" marB="0" anchor="ctr"/>
                </a:tc>
                <a:tc>
                  <a:txBody>
                    <a:bodyPr/>
                    <a:lstStyle/>
                    <a:p>
                      <a:pPr algn="ctr" fontAlgn="ctr"/>
                      <a:r>
                        <a:rPr lang="es-SV" sz="1100" b="0" i="0" u="none" strike="noStrike">
                          <a:solidFill>
                            <a:srgbClr val="000000"/>
                          </a:solidFill>
                          <a:effectLst/>
                          <a:latin typeface="Calibri"/>
                        </a:rPr>
                        <a:t>11</a:t>
                      </a:r>
                    </a:p>
                  </a:txBody>
                  <a:tcPr marL="9525" marR="9525" marT="9525" marB="0" anchor="ctr"/>
                </a:tc>
                <a:tc>
                  <a:txBody>
                    <a:bodyPr/>
                    <a:lstStyle/>
                    <a:p>
                      <a:pPr algn="ctr" fontAlgn="ctr"/>
                      <a:r>
                        <a:rPr lang="es-SV" sz="1100" b="0" i="0" u="none" strike="noStrike">
                          <a:solidFill>
                            <a:srgbClr val="000000"/>
                          </a:solidFill>
                          <a:effectLst/>
                          <a:latin typeface="Calibri"/>
                        </a:rPr>
                        <a:t>9</a:t>
                      </a:r>
                    </a:p>
                  </a:txBody>
                  <a:tcPr marL="9525" marR="9525" marT="9525" marB="0" anchor="ctr"/>
                </a:tc>
                <a:tc>
                  <a:txBody>
                    <a:bodyPr/>
                    <a:lstStyle/>
                    <a:p>
                      <a:pPr algn="ctr" fontAlgn="ctr"/>
                      <a:r>
                        <a:rPr lang="es-SV" sz="1100" b="0" i="0" u="none" strike="noStrike">
                          <a:solidFill>
                            <a:srgbClr val="000000"/>
                          </a:solidFill>
                          <a:effectLst/>
                          <a:latin typeface="Calibri"/>
                        </a:rPr>
                        <a:t>2</a:t>
                      </a:r>
                    </a:p>
                  </a:txBody>
                  <a:tcPr marL="9525" marR="9525" marT="9525" marB="0" anchor="ctr"/>
                </a:tc>
              </a:tr>
              <a:tr h="202418">
                <a:tc>
                  <a:txBody>
                    <a:bodyPr/>
                    <a:lstStyle/>
                    <a:p>
                      <a:pPr algn="ctr" rtl="0" fontAlgn="ctr"/>
                      <a:r>
                        <a:rPr lang="es-SV" sz="800" b="0" i="0" u="none" strike="noStrike" dirty="0">
                          <a:solidFill>
                            <a:srgbClr val="000000"/>
                          </a:solidFill>
                          <a:effectLst/>
                          <a:latin typeface="Arial"/>
                        </a:rPr>
                        <a:t>17</a:t>
                      </a:r>
                    </a:p>
                  </a:txBody>
                  <a:tcPr marL="9525" marR="9525" marT="9525" marB="0" anchor="ctr"/>
                </a:tc>
                <a:tc>
                  <a:txBody>
                    <a:bodyPr/>
                    <a:lstStyle/>
                    <a:p>
                      <a:pPr algn="l" rtl="0" fontAlgn="ctr"/>
                      <a:r>
                        <a:rPr lang="es-SV" sz="800" b="0" i="0" u="none" strike="noStrike" dirty="0">
                          <a:solidFill>
                            <a:srgbClr val="000000"/>
                          </a:solidFill>
                          <a:effectLst/>
                          <a:latin typeface="Arial"/>
                        </a:rPr>
                        <a:t>INVERSIONES</a:t>
                      </a:r>
                    </a:p>
                  </a:txBody>
                  <a:tcPr marL="9525" marR="9525" marT="9525" marB="0" anchor="ctr"/>
                </a:tc>
                <a:tc>
                  <a:txBody>
                    <a:bodyPr/>
                    <a:lstStyle/>
                    <a:p>
                      <a:pPr algn="ctr" fontAlgn="ctr"/>
                      <a:r>
                        <a:rPr lang="es-SV" sz="1100" b="0" i="0" u="none" strike="noStrike">
                          <a:solidFill>
                            <a:srgbClr val="000000"/>
                          </a:solidFill>
                          <a:effectLst/>
                          <a:latin typeface="Calibri"/>
                        </a:rPr>
                        <a:t>19</a:t>
                      </a:r>
                    </a:p>
                  </a:txBody>
                  <a:tcPr marL="9525" marR="9525" marT="9525" marB="0" anchor="ctr"/>
                </a:tc>
                <a:tc>
                  <a:txBody>
                    <a:bodyPr/>
                    <a:lstStyle/>
                    <a:p>
                      <a:pPr algn="ctr" fontAlgn="ctr"/>
                      <a:r>
                        <a:rPr lang="es-SV" sz="1100" b="0" i="0" u="none" strike="noStrike">
                          <a:solidFill>
                            <a:srgbClr val="000000"/>
                          </a:solidFill>
                          <a:effectLst/>
                          <a:latin typeface="Calibri"/>
                        </a:rPr>
                        <a:t>11</a:t>
                      </a:r>
                    </a:p>
                  </a:txBody>
                  <a:tcPr marL="9525" marR="9525" marT="9525" marB="0" anchor="ctr"/>
                </a:tc>
                <a:tc>
                  <a:txBody>
                    <a:bodyPr/>
                    <a:lstStyle/>
                    <a:p>
                      <a:pPr algn="ctr" fontAlgn="ctr"/>
                      <a:r>
                        <a:rPr lang="es-SV" sz="1100" b="0" i="0" u="none" strike="noStrike">
                          <a:solidFill>
                            <a:srgbClr val="000000"/>
                          </a:solidFill>
                          <a:effectLst/>
                          <a:latin typeface="Calibri"/>
                        </a:rPr>
                        <a:t>8</a:t>
                      </a:r>
                    </a:p>
                  </a:txBody>
                  <a:tcPr marL="9525" marR="9525" marT="9525" marB="0" anchor="ctr"/>
                </a:tc>
              </a:tr>
              <a:tr h="252000">
                <a:tc>
                  <a:txBody>
                    <a:bodyPr/>
                    <a:lstStyle/>
                    <a:p>
                      <a:pPr algn="ctr" rtl="0" fontAlgn="ctr"/>
                      <a:r>
                        <a:rPr lang="es-SV" sz="800" b="0" i="0" u="none" strike="noStrike" dirty="0">
                          <a:solidFill>
                            <a:srgbClr val="000000"/>
                          </a:solidFill>
                          <a:effectLst/>
                          <a:latin typeface="Arial"/>
                        </a:rPr>
                        <a:t>18</a:t>
                      </a:r>
                    </a:p>
                  </a:txBody>
                  <a:tcPr marL="9525" marR="9525" marT="9525" marB="0" anchor="ctr"/>
                </a:tc>
                <a:tc>
                  <a:txBody>
                    <a:bodyPr/>
                    <a:lstStyle/>
                    <a:p>
                      <a:pPr algn="l" rtl="0" fontAlgn="ctr"/>
                      <a:r>
                        <a:rPr lang="es-SV" sz="800" b="0" i="0" u="none" strike="noStrike" dirty="0">
                          <a:solidFill>
                            <a:srgbClr val="000000"/>
                          </a:solidFill>
                          <a:effectLst/>
                          <a:latin typeface="Arial"/>
                        </a:rPr>
                        <a:t>REPRESENTACION PERMANENTE MINEC ANTE </a:t>
                      </a:r>
                      <a:r>
                        <a:rPr lang="es-SV" sz="800" b="0" i="0" u="none" strike="noStrike" dirty="0" smtClean="0">
                          <a:solidFill>
                            <a:srgbClr val="000000"/>
                          </a:solidFill>
                          <a:effectLst/>
                          <a:latin typeface="Arial"/>
                        </a:rPr>
                        <a:t>OMC- MPI</a:t>
                      </a:r>
                      <a:endParaRPr lang="es-SV" sz="800" b="0" i="0" u="none" strike="noStrike" dirty="0">
                        <a:solidFill>
                          <a:srgbClr val="000000"/>
                        </a:solidFill>
                        <a:effectLst/>
                        <a:latin typeface="Arial"/>
                      </a:endParaRPr>
                    </a:p>
                  </a:txBody>
                  <a:tcPr marL="9525" marR="9525" marT="9525" marB="0" anchor="ctr"/>
                </a:tc>
                <a:tc>
                  <a:txBody>
                    <a:bodyPr/>
                    <a:lstStyle/>
                    <a:p>
                      <a:pPr algn="ctr" fontAlgn="ctr"/>
                      <a:r>
                        <a:rPr lang="es-SV" sz="1100" b="0" i="0" u="none" strike="noStrike">
                          <a:solidFill>
                            <a:srgbClr val="000000"/>
                          </a:solidFill>
                          <a:effectLst/>
                          <a:latin typeface="Calibri"/>
                        </a:rPr>
                        <a:t>3</a:t>
                      </a:r>
                    </a:p>
                  </a:txBody>
                  <a:tcPr marL="9525" marR="9525" marT="9525" marB="0" anchor="ctr"/>
                </a:tc>
                <a:tc>
                  <a:txBody>
                    <a:bodyPr/>
                    <a:lstStyle/>
                    <a:p>
                      <a:pPr algn="ctr" fontAlgn="ctr"/>
                      <a:r>
                        <a:rPr lang="es-SV" sz="1100" b="0" i="0" u="none" strike="noStrike">
                          <a:solidFill>
                            <a:srgbClr val="000000"/>
                          </a:solidFill>
                          <a:effectLst/>
                          <a:latin typeface="Calibri"/>
                        </a:rPr>
                        <a:t>2</a:t>
                      </a:r>
                    </a:p>
                  </a:txBody>
                  <a:tcPr marL="9525" marR="9525" marT="9525" marB="0" anchor="ctr"/>
                </a:tc>
                <a:tc>
                  <a:txBody>
                    <a:bodyPr/>
                    <a:lstStyle/>
                    <a:p>
                      <a:pPr algn="ctr" fontAlgn="ctr"/>
                      <a:r>
                        <a:rPr lang="es-SV" sz="1100" b="0" i="0" u="none" strike="noStrike">
                          <a:solidFill>
                            <a:srgbClr val="000000"/>
                          </a:solidFill>
                          <a:effectLst/>
                          <a:latin typeface="Calibri"/>
                        </a:rPr>
                        <a:t>1</a:t>
                      </a:r>
                    </a:p>
                  </a:txBody>
                  <a:tcPr marL="9525" marR="9525" marT="9525" marB="0" anchor="ctr"/>
                </a:tc>
              </a:tr>
              <a:tr h="202418">
                <a:tc>
                  <a:txBody>
                    <a:bodyPr/>
                    <a:lstStyle/>
                    <a:p>
                      <a:pPr algn="ctr" rtl="0" fontAlgn="ctr"/>
                      <a:r>
                        <a:rPr lang="es-SV" sz="800" b="0" i="0" u="none" strike="noStrike" dirty="0">
                          <a:solidFill>
                            <a:srgbClr val="000000"/>
                          </a:solidFill>
                          <a:effectLst/>
                          <a:latin typeface="Arial"/>
                        </a:rPr>
                        <a:t>19</a:t>
                      </a:r>
                    </a:p>
                  </a:txBody>
                  <a:tcPr marL="9525" marR="9525" marT="9525" marB="0" anchor="ctr"/>
                </a:tc>
                <a:tc>
                  <a:txBody>
                    <a:bodyPr/>
                    <a:lstStyle/>
                    <a:p>
                      <a:pPr algn="l" rtl="0" fontAlgn="ctr"/>
                      <a:r>
                        <a:rPr lang="es-SV" sz="800" b="0" i="0" u="none" strike="noStrike" dirty="0">
                          <a:solidFill>
                            <a:srgbClr val="000000"/>
                          </a:solidFill>
                          <a:effectLst/>
                          <a:latin typeface="Arial"/>
                        </a:rPr>
                        <a:t>DIRECCION GENERAL DE ESTADISTICAS Y CENSOS</a:t>
                      </a:r>
                    </a:p>
                  </a:txBody>
                  <a:tcPr marL="9525" marR="9525" marT="9525" marB="0" anchor="ctr"/>
                </a:tc>
                <a:tc>
                  <a:txBody>
                    <a:bodyPr/>
                    <a:lstStyle/>
                    <a:p>
                      <a:pPr algn="ctr" fontAlgn="ctr"/>
                      <a:r>
                        <a:rPr lang="es-SV" sz="1100" b="0" i="0" u="none" strike="noStrike">
                          <a:solidFill>
                            <a:srgbClr val="000000"/>
                          </a:solidFill>
                          <a:effectLst/>
                          <a:latin typeface="Calibri"/>
                        </a:rPr>
                        <a:t>259</a:t>
                      </a:r>
                    </a:p>
                  </a:txBody>
                  <a:tcPr marL="9525" marR="9525" marT="9525" marB="0" anchor="ctr"/>
                </a:tc>
                <a:tc>
                  <a:txBody>
                    <a:bodyPr/>
                    <a:lstStyle/>
                    <a:p>
                      <a:pPr algn="ctr" fontAlgn="ctr"/>
                      <a:r>
                        <a:rPr lang="es-SV" sz="1100" b="0" i="0" u="none" strike="noStrike">
                          <a:solidFill>
                            <a:srgbClr val="000000"/>
                          </a:solidFill>
                          <a:effectLst/>
                          <a:latin typeface="Calibri"/>
                        </a:rPr>
                        <a:t>103</a:t>
                      </a:r>
                    </a:p>
                  </a:txBody>
                  <a:tcPr marL="9525" marR="9525" marT="9525" marB="0" anchor="ctr"/>
                </a:tc>
                <a:tc>
                  <a:txBody>
                    <a:bodyPr/>
                    <a:lstStyle/>
                    <a:p>
                      <a:pPr algn="ctr" fontAlgn="ctr"/>
                      <a:r>
                        <a:rPr lang="es-SV" sz="1100" b="0" i="0" u="none" strike="noStrike">
                          <a:solidFill>
                            <a:srgbClr val="000000"/>
                          </a:solidFill>
                          <a:effectLst/>
                          <a:latin typeface="Calibri"/>
                        </a:rPr>
                        <a:t>156</a:t>
                      </a:r>
                    </a:p>
                  </a:txBody>
                  <a:tcPr marL="9525" marR="9525" marT="9525" marB="0" anchor="ctr"/>
                </a:tc>
              </a:tr>
              <a:tr h="202418">
                <a:tc>
                  <a:txBody>
                    <a:bodyPr/>
                    <a:lstStyle/>
                    <a:p>
                      <a:pPr algn="ctr" rtl="0" fontAlgn="ctr"/>
                      <a:r>
                        <a:rPr lang="es-SV" sz="800" b="0" i="0" u="none" strike="noStrike" dirty="0">
                          <a:solidFill>
                            <a:srgbClr val="000000"/>
                          </a:solidFill>
                          <a:effectLst/>
                          <a:latin typeface="Arial"/>
                        </a:rPr>
                        <a:t>20</a:t>
                      </a:r>
                    </a:p>
                  </a:txBody>
                  <a:tcPr marL="9525" marR="9525" marT="9525" marB="0" anchor="ctr"/>
                </a:tc>
                <a:tc>
                  <a:txBody>
                    <a:bodyPr/>
                    <a:lstStyle/>
                    <a:p>
                      <a:pPr algn="l" rtl="0" fontAlgn="ctr"/>
                      <a:r>
                        <a:rPr lang="es-SV" sz="800" b="0" i="0" u="none" strike="noStrike" dirty="0">
                          <a:solidFill>
                            <a:srgbClr val="000000"/>
                          </a:solidFill>
                          <a:effectLst/>
                          <a:latin typeface="Arial"/>
                        </a:rPr>
                        <a:t>DIRECCION DE HIDROCARBUROS Y MINAS</a:t>
                      </a:r>
                    </a:p>
                  </a:txBody>
                  <a:tcPr marL="9525" marR="9525" marT="9525" marB="0" anchor="ctr"/>
                </a:tc>
                <a:tc>
                  <a:txBody>
                    <a:bodyPr/>
                    <a:lstStyle/>
                    <a:p>
                      <a:pPr algn="ctr" fontAlgn="ctr"/>
                      <a:r>
                        <a:rPr lang="es-SV" sz="1100" b="0" i="0" u="none" strike="noStrike">
                          <a:solidFill>
                            <a:srgbClr val="000000"/>
                          </a:solidFill>
                          <a:effectLst/>
                          <a:latin typeface="Calibri"/>
                        </a:rPr>
                        <a:t>221</a:t>
                      </a:r>
                    </a:p>
                  </a:txBody>
                  <a:tcPr marL="9525" marR="9525" marT="9525" marB="0" anchor="ctr"/>
                </a:tc>
                <a:tc>
                  <a:txBody>
                    <a:bodyPr/>
                    <a:lstStyle/>
                    <a:p>
                      <a:pPr algn="ctr" fontAlgn="ctr"/>
                      <a:r>
                        <a:rPr lang="es-SV" sz="1000" b="0" i="0" u="none" strike="noStrike">
                          <a:solidFill>
                            <a:srgbClr val="000000"/>
                          </a:solidFill>
                          <a:effectLst/>
                          <a:latin typeface="Calibri"/>
                        </a:rPr>
                        <a:t>69</a:t>
                      </a:r>
                    </a:p>
                  </a:txBody>
                  <a:tcPr marL="9525" marR="9525" marT="9525" marB="0" anchor="ctr"/>
                </a:tc>
                <a:tc>
                  <a:txBody>
                    <a:bodyPr/>
                    <a:lstStyle/>
                    <a:p>
                      <a:pPr algn="ctr" fontAlgn="ctr"/>
                      <a:r>
                        <a:rPr lang="es-SV" sz="1000" b="0" i="0" u="none" strike="noStrike">
                          <a:solidFill>
                            <a:srgbClr val="000000"/>
                          </a:solidFill>
                          <a:effectLst/>
                          <a:latin typeface="Calibri"/>
                        </a:rPr>
                        <a:t>152</a:t>
                      </a:r>
                    </a:p>
                  </a:txBody>
                  <a:tcPr marL="9525" marR="9525" marT="9525" marB="0" anchor="ctr"/>
                </a:tc>
              </a:tr>
              <a:tr h="309959">
                <a:tc>
                  <a:txBody>
                    <a:bodyPr/>
                    <a:lstStyle/>
                    <a:p>
                      <a:pPr algn="ctr" rtl="0" fontAlgn="ctr"/>
                      <a:r>
                        <a:rPr lang="es-SV" sz="800" b="0" i="0" u="none" strike="noStrike" dirty="0">
                          <a:solidFill>
                            <a:srgbClr val="000000"/>
                          </a:solidFill>
                          <a:effectLst/>
                          <a:latin typeface="Arial"/>
                        </a:rPr>
                        <a:t>21</a:t>
                      </a:r>
                    </a:p>
                  </a:txBody>
                  <a:tcPr marL="9525" marR="9525" marT="9525" marB="0" anchor="ctr"/>
                </a:tc>
                <a:tc>
                  <a:txBody>
                    <a:bodyPr/>
                    <a:lstStyle/>
                    <a:p>
                      <a:pPr algn="l" rtl="0" fontAlgn="ctr"/>
                      <a:r>
                        <a:rPr lang="es-SV" sz="800" b="0" i="0" u="none" strike="noStrike" dirty="0">
                          <a:solidFill>
                            <a:srgbClr val="000000"/>
                          </a:solidFill>
                          <a:effectLst/>
                          <a:latin typeface="Arial"/>
                        </a:rPr>
                        <a:t>SUPERINTENDENCIA DE OBLIGACIONES MERCANTILES</a:t>
                      </a:r>
                    </a:p>
                  </a:txBody>
                  <a:tcPr marL="9525" marR="9525" marT="9525" marB="0" anchor="ctr"/>
                </a:tc>
                <a:tc>
                  <a:txBody>
                    <a:bodyPr/>
                    <a:lstStyle/>
                    <a:p>
                      <a:pPr algn="ctr" fontAlgn="ctr"/>
                      <a:r>
                        <a:rPr lang="es-SV" sz="1100" b="0" i="0" u="none" strike="noStrike">
                          <a:solidFill>
                            <a:srgbClr val="000000"/>
                          </a:solidFill>
                          <a:effectLst/>
                          <a:latin typeface="Calibri"/>
                        </a:rPr>
                        <a:t>26</a:t>
                      </a:r>
                    </a:p>
                  </a:txBody>
                  <a:tcPr marL="9525" marR="9525" marT="9525" marB="0" anchor="ctr"/>
                </a:tc>
                <a:tc>
                  <a:txBody>
                    <a:bodyPr/>
                    <a:lstStyle/>
                    <a:p>
                      <a:pPr algn="ctr" fontAlgn="ctr"/>
                      <a:r>
                        <a:rPr lang="es-SV" sz="1100" b="0" i="0" u="none" strike="noStrike">
                          <a:solidFill>
                            <a:srgbClr val="000000"/>
                          </a:solidFill>
                          <a:effectLst/>
                          <a:latin typeface="Calibri"/>
                        </a:rPr>
                        <a:t>14</a:t>
                      </a:r>
                    </a:p>
                  </a:txBody>
                  <a:tcPr marL="9525" marR="9525" marT="9525" marB="0" anchor="ctr"/>
                </a:tc>
                <a:tc>
                  <a:txBody>
                    <a:bodyPr/>
                    <a:lstStyle/>
                    <a:p>
                      <a:pPr algn="ctr" fontAlgn="ctr"/>
                      <a:r>
                        <a:rPr lang="es-SV" sz="1100" b="0" i="0" u="none" strike="noStrike">
                          <a:solidFill>
                            <a:srgbClr val="000000"/>
                          </a:solidFill>
                          <a:effectLst/>
                          <a:latin typeface="Calibri"/>
                        </a:rPr>
                        <a:t>12</a:t>
                      </a:r>
                    </a:p>
                  </a:txBody>
                  <a:tcPr marL="9525" marR="9525" marT="9525" marB="0" anchor="ctr"/>
                </a:tc>
              </a:tr>
              <a:tr h="202418">
                <a:tc>
                  <a:txBody>
                    <a:bodyPr/>
                    <a:lstStyle/>
                    <a:p>
                      <a:pPr algn="ctr" rtl="0" fontAlgn="ctr"/>
                      <a:r>
                        <a:rPr lang="es-SV" sz="800" b="0" i="0" u="none" strike="noStrike" dirty="0">
                          <a:solidFill>
                            <a:srgbClr val="000000"/>
                          </a:solidFill>
                          <a:effectLst/>
                          <a:latin typeface="Arial"/>
                        </a:rPr>
                        <a:t>22</a:t>
                      </a:r>
                    </a:p>
                  </a:txBody>
                  <a:tcPr marL="9525" marR="9525" marT="9525" marB="0" anchor="ctr"/>
                </a:tc>
                <a:tc>
                  <a:txBody>
                    <a:bodyPr/>
                    <a:lstStyle/>
                    <a:p>
                      <a:pPr algn="l" rtl="0" fontAlgn="ctr"/>
                      <a:r>
                        <a:rPr lang="es-SV" sz="800" b="0" i="0" u="none" strike="noStrike" dirty="0">
                          <a:solidFill>
                            <a:srgbClr val="000000"/>
                          </a:solidFill>
                          <a:effectLst/>
                          <a:latin typeface="Arial"/>
                        </a:rPr>
                        <a:t>UNIDAD DE FIRMA ELECTRONICA</a:t>
                      </a:r>
                    </a:p>
                  </a:txBody>
                  <a:tcPr marL="9525" marR="9525" marT="9525" marB="0" anchor="ctr"/>
                </a:tc>
                <a:tc>
                  <a:txBody>
                    <a:bodyPr/>
                    <a:lstStyle/>
                    <a:p>
                      <a:pPr algn="ctr" fontAlgn="ctr"/>
                      <a:r>
                        <a:rPr lang="es-SV" sz="1100" b="0" i="0" u="none" strike="noStrike">
                          <a:solidFill>
                            <a:srgbClr val="000000"/>
                          </a:solidFill>
                          <a:effectLst/>
                          <a:latin typeface="Calibri"/>
                        </a:rPr>
                        <a:t>6</a:t>
                      </a:r>
                    </a:p>
                  </a:txBody>
                  <a:tcPr marL="9525" marR="9525" marT="9525" marB="0" anchor="ctr"/>
                </a:tc>
                <a:tc>
                  <a:txBody>
                    <a:bodyPr/>
                    <a:lstStyle/>
                    <a:p>
                      <a:pPr algn="ctr" fontAlgn="ctr"/>
                      <a:r>
                        <a:rPr lang="es-SV" sz="1100" b="0" i="0" u="none" strike="noStrike">
                          <a:solidFill>
                            <a:srgbClr val="000000"/>
                          </a:solidFill>
                          <a:effectLst/>
                          <a:latin typeface="Calibri"/>
                        </a:rPr>
                        <a:t>3</a:t>
                      </a:r>
                    </a:p>
                  </a:txBody>
                  <a:tcPr marL="9525" marR="9525" marT="9525" marB="0" anchor="ctr"/>
                </a:tc>
                <a:tc>
                  <a:txBody>
                    <a:bodyPr/>
                    <a:lstStyle/>
                    <a:p>
                      <a:pPr algn="ctr" fontAlgn="ctr"/>
                      <a:r>
                        <a:rPr lang="es-SV" sz="1100" b="0" i="0" u="none" strike="noStrike">
                          <a:solidFill>
                            <a:srgbClr val="000000"/>
                          </a:solidFill>
                          <a:effectLst/>
                          <a:latin typeface="Calibri"/>
                        </a:rPr>
                        <a:t>3</a:t>
                      </a:r>
                    </a:p>
                  </a:txBody>
                  <a:tcPr marL="9525" marR="9525" marT="9525" marB="0" anchor="ctr"/>
                </a:tc>
              </a:tr>
              <a:tr h="202418">
                <a:tc>
                  <a:txBody>
                    <a:bodyPr/>
                    <a:lstStyle/>
                    <a:p>
                      <a:pPr algn="ctr" rtl="0" fontAlgn="ctr"/>
                      <a:r>
                        <a:rPr lang="es-SV" sz="800" b="0" i="0" u="none" strike="noStrike" dirty="0">
                          <a:solidFill>
                            <a:srgbClr val="000000"/>
                          </a:solidFill>
                          <a:effectLst/>
                          <a:latin typeface="Arial"/>
                        </a:rPr>
                        <a:t>23</a:t>
                      </a:r>
                    </a:p>
                  </a:txBody>
                  <a:tcPr marL="9525" marR="9525" marT="9525" marB="0" anchor="ctr"/>
                </a:tc>
                <a:tc>
                  <a:txBody>
                    <a:bodyPr/>
                    <a:lstStyle/>
                    <a:p>
                      <a:pPr algn="l" rtl="0" fontAlgn="ctr"/>
                      <a:r>
                        <a:rPr lang="es-SV" sz="800" b="0" i="0" u="none" strike="noStrike" dirty="0">
                          <a:solidFill>
                            <a:srgbClr val="000000"/>
                          </a:solidFill>
                          <a:effectLst/>
                          <a:latin typeface="Arial"/>
                        </a:rPr>
                        <a:t>DIRECCION GENERAL DE GESTION OPERATIVA</a:t>
                      </a:r>
                    </a:p>
                  </a:txBody>
                  <a:tcPr marL="9525" marR="9525" marT="9525" marB="0" anchor="ctr"/>
                </a:tc>
                <a:tc>
                  <a:txBody>
                    <a:bodyPr/>
                    <a:lstStyle/>
                    <a:p>
                      <a:pPr algn="ctr" fontAlgn="ctr"/>
                      <a:r>
                        <a:rPr lang="es-SV" sz="1100" b="0" i="0" u="none" strike="noStrike">
                          <a:solidFill>
                            <a:srgbClr val="000000"/>
                          </a:solidFill>
                          <a:effectLst/>
                          <a:latin typeface="Calibri"/>
                        </a:rPr>
                        <a:t>2</a:t>
                      </a:r>
                    </a:p>
                  </a:txBody>
                  <a:tcPr marL="9525" marR="9525" marT="9525" marB="0" anchor="ctr"/>
                </a:tc>
                <a:tc>
                  <a:txBody>
                    <a:bodyPr/>
                    <a:lstStyle/>
                    <a:p>
                      <a:pPr algn="ctr" fontAlgn="ctr"/>
                      <a:r>
                        <a:rPr lang="es-SV" sz="1100" b="0" i="0" u="none" strike="noStrike">
                          <a:solidFill>
                            <a:srgbClr val="000000"/>
                          </a:solidFill>
                          <a:effectLst/>
                          <a:latin typeface="Calibri"/>
                        </a:rPr>
                        <a:t>1</a:t>
                      </a:r>
                    </a:p>
                  </a:txBody>
                  <a:tcPr marL="9525" marR="9525" marT="9525" marB="0" anchor="ctr"/>
                </a:tc>
                <a:tc>
                  <a:txBody>
                    <a:bodyPr/>
                    <a:lstStyle/>
                    <a:p>
                      <a:pPr algn="ctr" fontAlgn="ctr"/>
                      <a:r>
                        <a:rPr lang="es-SV" sz="1100" b="0" i="0" u="none" strike="noStrike">
                          <a:solidFill>
                            <a:srgbClr val="000000"/>
                          </a:solidFill>
                          <a:effectLst/>
                          <a:latin typeface="Calibri"/>
                        </a:rPr>
                        <a:t>1</a:t>
                      </a:r>
                    </a:p>
                  </a:txBody>
                  <a:tcPr marL="9525" marR="9525" marT="9525" marB="0" anchor="ctr"/>
                </a:tc>
              </a:tr>
              <a:tr h="202418">
                <a:tc>
                  <a:txBody>
                    <a:bodyPr/>
                    <a:lstStyle/>
                    <a:p>
                      <a:pPr algn="ctr" rtl="0" fontAlgn="ctr"/>
                      <a:r>
                        <a:rPr lang="es-SV" sz="800" b="0" i="0" u="none" strike="noStrike" dirty="0">
                          <a:solidFill>
                            <a:srgbClr val="000000"/>
                          </a:solidFill>
                          <a:effectLst/>
                          <a:latin typeface="Arial"/>
                        </a:rPr>
                        <a:t>24</a:t>
                      </a:r>
                    </a:p>
                  </a:txBody>
                  <a:tcPr marL="9525" marR="9525" marT="9525" marB="0" anchor="ctr"/>
                </a:tc>
                <a:tc>
                  <a:txBody>
                    <a:bodyPr/>
                    <a:lstStyle/>
                    <a:p>
                      <a:pPr algn="l" rtl="0" fontAlgn="ctr"/>
                      <a:r>
                        <a:rPr lang="es-SV" sz="800" b="0" i="0" u="none" strike="noStrike" dirty="0">
                          <a:solidFill>
                            <a:srgbClr val="000000"/>
                          </a:solidFill>
                          <a:effectLst/>
                          <a:latin typeface="Arial"/>
                        </a:rPr>
                        <a:t>UNIDAD FINANCIERA INSTITUCIONAL</a:t>
                      </a:r>
                    </a:p>
                  </a:txBody>
                  <a:tcPr marL="9525" marR="9525" marT="9525" marB="0" anchor="ctr"/>
                </a:tc>
                <a:tc>
                  <a:txBody>
                    <a:bodyPr/>
                    <a:lstStyle/>
                    <a:p>
                      <a:pPr algn="ctr" fontAlgn="ctr"/>
                      <a:r>
                        <a:rPr lang="es-SV" sz="1100" b="0" i="0" u="none" strike="noStrike">
                          <a:solidFill>
                            <a:srgbClr val="000000"/>
                          </a:solidFill>
                          <a:effectLst/>
                          <a:latin typeface="Calibri"/>
                        </a:rPr>
                        <a:t>19</a:t>
                      </a:r>
                    </a:p>
                  </a:txBody>
                  <a:tcPr marL="9525" marR="9525" marT="9525" marB="0" anchor="ctr"/>
                </a:tc>
                <a:tc>
                  <a:txBody>
                    <a:bodyPr/>
                    <a:lstStyle/>
                    <a:p>
                      <a:pPr algn="ctr" fontAlgn="ctr"/>
                      <a:r>
                        <a:rPr lang="es-SV" sz="1100" b="0" i="0" u="none" strike="noStrike">
                          <a:solidFill>
                            <a:srgbClr val="000000"/>
                          </a:solidFill>
                          <a:effectLst/>
                          <a:latin typeface="Calibri"/>
                        </a:rPr>
                        <a:t>8</a:t>
                      </a:r>
                    </a:p>
                  </a:txBody>
                  <a:tcPr marL="9525" marR="9525" marT="9525" marB="0" anchor="ctr"/>
                </a:tc>
                <a:tc>
                  <a:txBody>
                    <a:bodyPr/>
                    <a:lstStyle/>
                    <a:p>
                      <a:pPr algn="ctr" fontAlgn="ctr"/>
                      <a:r>
                        <a:rPr lang="es-SV" sz="1100" b="0" i="0" u="none" strike="noStrike" dirty="0">
                          <a:solidFill>
                            <a:srgbClr val="000000"/>
                          </a:solidFill>
                          <a:effectLst/>
                          <a:latin typeface="Calibri"/>
                        </a:rPr>
                        <a:t>11</a:t>
                      </a:r>
                    </a:p>
                  </a:txBody>
                  <a:tcPr marL="9525" marR="9525" marT="9525" marB="0" anchor="ctr"/>
                </a:tc>
              </a:tr>
              <a:tr h="334132">
                <a:tc>
                  <a:txBody>
                    <a:bodyPr/>
                    <a:lstStyle/>
                    <a:p>
                      <a:pPr algn="ctr" rtl="0" fontAlgn="ctr"/>
                      <a:r>
                        <a:rPr lang="es-SV" sz="800" b="0" i="0" u="none" strike="noStrike" dirty="0">
                          <a:solidFill>
                            <a:srgbClr val="000000"/>
                          </a:solidFill>
                          <a:effectLst/>
                          <a:latin typeface="Arial"/>
                        </a:rPr>
                        <a:t>25</a:t>
                      </a:r>
                    </a:p>
                  </a:txBody>
                  <a:tcPr marL="9525" marR="9525" marT="9525" marB="0" anchor="ctr"/>
                </a:tc>
                <a:tc>
                  <a:txBody>
                    <a:bodyPr/>
                    <a:lstStyle/>
                    <a:p>
                      <a:pPr algn="l" rtl="0" fontAlgn="ctr"/>
                      <a:r>
                        <a:rPr lang="es-SV" sz="800" b="0" i="0" u="none" strike="noStrike" dirty="0">
                          <a:solidFill>
                            <a:srgbClr val="000000"/>
                          </a:solidFill>
                          <a:effectLst/>
                          <a:latin typeface="Arial"/>
                        </a:rPr>
                        <a:t>UNIDAD DE ADQUISICIONES Y CONTRATACIONES INSTITUCIONAL</a:t>
                      </a:r>
                    </a:p>
                  </a:txBody>
                  <a:tcPr marL="9525" marR="9525" marT="9525" marB="0" anchor="ctr"/>
                </a:tc>
                <a:tc>
                  <a:txBody>
                    <a:bodyPr/>
                    <a:lstStyle/>
                    <a:p>
                      <a:pPr algn="ctr" fontAlgn="ctr"/>
                      <a:r>
                        <a:rPr lang="es-SV" sz="1100" b="0" i="0" u="none" strike="noStrike" dirty="0" smtClean="0">
                          <a:solidFill>
                            <a:srgbClr val="000000"/>
                          </a:solidFill>
                          <a:effectLst/>
                          <a:latin typeface="Calibri"/>
                        </a:rPr>
                        <a:t>16</a:t>
                      </a:r>
                      <a:endParaRPr lang="es-SV" sz="1100" b="0" i="0" u="none" strike="noStrike" dirty="0">
                        <a:solidFill>
                          <a:srgbClr val="000000"/>
                        </a:solidFill>
                        <a:effectLst/>
                        <a:latin typeface="Calibri"/>
                      </a:endParaRPr>
                    </a:p>
                  </a:txBody>
                  <a:tcPr marL="9525" marR="9525" marT="9525" marB="0" anchor="ctr"/>
                </a:tc>
                <a:tc>
                  <a:txBody>
                    <a:bodyPr/>
                    <a:lstStyle/>
                    <a:p>
                      <a:pPr algn="ctr" fontAlgn="ctr"/>
                      <a:r>
                        <a:rPr lang="es-SV" sz="1000" b="0" i="0" u="none" strike="noStrike" dirty="0" smtClean="0">
                          <a:solidFill>
                            <a:srgbClr val="000000"/>
                          </a:solidFill>
                          <a:effectLst/>
                          <a:latin typeface="Calibri"/>
                        </a:rPr>
                        <a:t>7</a:t>
                      </a:r>
                      <a:endParaRPr lang="es-SV" sz="1000" b="0" i="0" u="none" strike="noStrike" dirty="0">
                        <a:solidFill>
                          <a:srgbClr val="000000"/>
                        </a:solidFill>
                        <a:effectLst/>
                        <a:latin typeface="Calibri"/>
                      </a:endParaRPr>
                    </a:p>
                  </a:txBody>
                  <a:tcPr marL="9525" marR="9525" marT="9525" marB="0" anchor="ctr"/>
                </a:tc>
                <a:tc>
                  <a:txBody>
                    <a:bodyPr/>
                    <a:lstStyle/>
                    <a:p>
                      <a:pPr algn="ctr" fontAlgn="ctr"/>
                      <a:r>
                        <a:rPr lang="es-SV" sz="1000" b="0" i="0" u="none" strike="noStrike">
                          <a:solidFill>
                            <a:srgbClr val="000000"/>
                          </a:solidFill>
                          <a:effectLst/>
                          <a:latin typeface="Calibri"/>
                        </a:rPr>
                        <a:t>9</a:t>
                      </a:r>
                    </a:p>
                  </a:txBody>
                  <a:tcPr marL="9525" marR="9525" marT="9525" marB="0" anchor="ctr"/>
                </a:tc>
              </a:tr>
              <a:tr h="230658">
                <a:tc>
                  <a:txBody>
                    <a:bodyPr/>
                    <a:lstStyle/>
                    <a:p>
                      <a:pPr algn="ctr" rtl="0" fontAlgn="ctr"/>
                      <a:r>
                        <a:rPr lang="es-SV" sz="800" b="0" i="0" u="none" strike="noStrike" dirty="0">
                          <a:solidFill>
                            <a:srgbClr val="000000"/>
                          </a:solidFill>
                          <a:effectLst/>
                          <a:latin typeface="Arial"/>
                        </a:rPr>
                        <a:t>26</a:t>
                      </a:r>
                    </a:p>
                  </a:txBody>
                  <a:tcPr marL="9525" marR="9525" marT="9525" marB="0" anchor="ctr"/>
                </a:tc>
                <a:tc>
                  <a:txBody>
                    <a:bodyPr/>
                    <a:lstStyle/>
                    <a:p>
                      <a:pPr algn="l" rtl="0" fontAlgn="ctr"/>
                      <a:r>
                        <a:rPr lang="es-SV" sz="800" b="0" i="0" u="none" strike="noStrike" dirty="0">
                          <a:solidFill>
                            <a:srgbClr val="000000"/>
                          </a:solidFill>
                          <a:effectLst/>
                          <a:latin typeface="Arial"/>
                        </a:rPr>
                        <a:t>TALENTO HUMANO</a:t>
                      </a:r>
                    </a:p>
                  </a:txBody>
                  <a:tcPr marL="9525" marR="9525" marT="9525" marB="0" anchor="ctr"/>
                </a:tc>
                <a:tc>
                  <a:txBody>
                    <a:bodyPr/>
                    <a:lstStyle/>
                    <a:p>
                      <a:pPr algn="ctr" fontAlgn="ctr"/>
                      <a:r>
                        <a:rPr lang="es-SV" sz="1100" b="0" i="0" u="none" strike="noStrike">
                          <a:solidFill>
                            <a:srgbClr val="000000"/>
                          </a:solidFill>
                          <a:effectLst/>
                          <a:latin typeface="Calibri"/>
                        </a:rPr>
                        <a:t>14</a:t>
                      </a:r>
                    </a:p>
                  </a:txBody>
                  <a:tcPr marL="9525" marR="9525" marT="9525" marB="0" anchor="ctr"/>
                </a:tc>
                <a:tc>
                  <a:txBody>
                    <a:bodyPr/>
                    <a:lstStyle/>
                    <a:p>
                      <a:pPr algn="ctr" fontAlgn="ctr"/>
                      <a:r>
                        <a:rPr lang="es-SV" sz="1100" b="0" i="0" u="none" strike="noStrike">
                          <a:solidFill>
                            <a:srgbClr val="000000"/>
                          </a:solidFill>
                          <a:effectLst/>
                          <a:latin typeface="Calibri"/>
                        </a:rPr>
                        <a:t>11</a:t>
                      </a:r>
                    </a:p>
                  </a:txBody>
                  <a:tcPr marL="9525" marR="9525" marT="9525" marB="0" anchor="ctr"/>
                </a:tc>
                <a:tc>
                  <a:txBody>
                    <a:bodyPr/>
                    <a:lstStyle/>
                    <a:p>
                      <a:pPr algn="ctr" fontAlgn="ctr"/>
                      <a:r>
                        <a:rPr lang="es-SV" sz="1100" b="0" i="0" u="none" strike="noStrike">
                          <a:solidFill>
                            <a:srgbClr val="000000"/>
                          </a:solidFill>
                          <a:effectLst/>
                          <a:latin typeface="Calibri"/>
                        </a:rPr>
                        <a:t>3</a:t>
                      </a:r>
                    </a:p>
                  </a:txBody>
                  <a:tcPr marL="9525" marR="9525" marT="9525" marB="0" anchor="ctr"/>
                </a:tc>
              </a:tr>
              <a:tr h="230658">
                <a:tc>
                  <a:txBody>
                    <a:bodyPr/>
                    <a:lstStyle/>
                    <a:p>
                      <a:pPr algn="ctr" rtl="0" fontAlgn="ctr"/>
                      <a:r>
                        <a:rPr lang="es-SV" sz="800" b="0" i="0" u="none" strike="noStrike" dirty="0">
                          <a:solidFill>
                            <a:srgbClr val="000000"/>
                          </a:solidFill>
                          <a:effectLst/>
                          <a:latin typeface="Arial"/>
                        </a:rPr>
                        <a:t>27</a:t>
                      </a:r>
                    </a:p>
                  </a:txBody>
                  <a:tcPr marL="9525" marR="9525" marT="9525" marB="0" anchor="ctr"/>
                </a:tc>
                <a:tc>
                  <a:txBody>
                    <a:bodyPr/>
                    <a:lstStyle/>
                    <a:p>
                      <a:pPr algn="l" rtl="0" fontAlgn="ctr"/>
                      <a:r>
                        <a:rPr lang="es-SV" sz="800" b="0" i="0" u="none" strike="noStrike" dirty="0">
                          <a:solidFill>
                            <a:srgbClr val="000000"/>
                          </a:solidFill>
                          <a:effectLst/>
                          <a:latin typeface="Arial"/>
                        </a:rPr>
                        <a:t>TECNOLOGIAS DE LA INFORMACION</a:t>
                      </a:r>
                    </a:p>
                  </a:txBody>
                  <a:tcPr marL="9525" marR="9525" marT="9525" marB="0" anchor="ctr"/>
                </a:tc>
                <a:tc>
                  <a:txBody>
                    <a:bodyPr/>
                    <a:lstStyle/>
                    <a:p>
                      <a:pPr algn="ctr" fontAlgn="ctr"/>
                      <a:r>
                        <a:rPr lang="es-SV" sz="1100" b="0" i="0" u="none" strike="noStrike">
                          <a:solidFill>
                            <a:srgbClr val="000000"/>
                          </a:solidFill>
                          <a:effectLst/>
                          <a:latin typeface="Calibri"/>
                        </a:rPr>
                        <a:t>14</a:t>
                      </a:r>
                    </a:p>
                  </a:txBody>
                  <a:tcPr marL="9525" marR="9525" marT="9525" marB="0" anchor="ctr"/>
                </a:tc>
                <a:tc>
                  <a:txBody>
                    <a:bodyPr/>
                    <a:lstStyle/>
                    <a:p>
                      <a:pPr algn="ctr" fontAlgn="ctr"/>
                      <a:r>
                        <a:rPr lang="es-SV" sz="1100" b="0" i="0" u="none" strike="noStrike">
                          <a:solidFill>
                            <a:srgbClr val="000000"/>
                          </a:solidFill>
                          <a:effectLst/>
                          <a:latin typeface="Calibri"/>
                        </a:rPr>
                        <a:t>4</a:t>
                      </a:r>
                    </a:p>
                  </a:txBody>
                  <a:tcPr marL="9525" marR="9525" marT="9525" marB="0" anchor="ctr"/>
                </a:tc>
                <a:tc>
                  <a:txBody>
                    <a:bodyPr/>
                    <a:lstStyle/>
                    <a:p>
                      <a:pPr algn="ctr" fontAlgn="ctr"/>
                      <a:r>
                        <a:rPr lang="es-SV" sz="1100" b="0" i="0" u="none" strike="noStrike">
                          <a:solidFill>
                            <a:srgbClr val="000000"/>
                          </a:solidFill>
                          <a:effectLst/>
                          <a:latin typeface="Calibri"/>
                        </a:rPr>
                        <a:t>10</a:t>
                      </a:r>
                    </a:p>
                  </a:txBody>
                  <a:tcPr marL="9525" marR="9525" marT="9525" marB="0" anchor="ctr"/>
                </a:tc>
              </a:tr>
              <a:tr h="202418">
                <a:tc>
                  <a:txBody>
                    <a:bodyPr/>
                    <a:lstStyle/>
                    <a:p>
                      <a:pPr algn="ctr" rtl="0" fontAlgn="ctr"/>
                      <a:r>
                        <a:rPr lang="es-SV" sz="800" b="0" i="0" u="none" strike="noStrike" dirty="0">
                          <a:solidFill>
                            <a:srgbClr val="000000"/>
                          </a:solidFill>
                          <a:effectLst/>
                          <a:latin typeface="Arial"/>
                        </a:rPr>
                        <a:t>28</a:t>
                      </a:r>
                    </a:p>
                  </a:txBody>
                  <a:tcPr marL="9525" marR="9525" marT="9525" marB="0" anchor="ctr"/>
                </a:tc>
                <a:tc>
                  <a:txBody>
                    <a:bodyPr/>
                    <a:lstStyle/>
                    <a:p>
                      <a:pPr algn="l" rtl="0" fontAlgn="ctr"/>
                      <a:r>
                        <a:rPr lang="es-SV" sz="800" b="0" i="0" u="none" strike="noStrike" dirty="0">
                          <a:solidFill>
                            <a:srgbClr val="000000"/>
                          </a:solidFill>
                          <a:effectLst/>
                          <a:latin typeface="Arial"/>
                        </a:rPr>
                        <a:t>ADMINISTRACION</a:t>
                      </a:r>
                    </a:p>
                  </a:txBody>
                  <a:tcPr marL="9525" marR="9525" marT="9525" marB="0" anchor="ctr"/>
                </a:tc>
                <a:tc>
                  <a:txBody>
                    <a:bodyPr/>
                    <a:lstStyle/>
                    <a:p>
                      <a:pPr algn="ctr" fontAlgn="ctr"/>
                      <a:r>
                        <a:rPr lang="es-SV" sz="1100" b="0" i="0" u="none" strike="noStrike" dirty="0">
                          <a:solidFill>
                            <a:srgbClr val="000000"/>
                          </a:solidFill>
                          <a:effectLst/>
                          <a:latin typeface="Calibri"/>
                        </a:rPr>
                        <a:t>62</a:t>
                      </a:r>
                    </a:p>
                  </a:txBody>
                  <a:tcPr marL="9525" marR="9525" marT="9525" marB="0" anchor="ctr"/>
                </a:tc>
                <a:tc>
                  <a:txBody>
                    <a:bodyPr/>
                    <a:lstStyle/>
                    <a:p>
                      <a:pPr algn="ctr" fontAlgn="ctr"/>
                      <a:r>
                        <a:rPr lang="es-SV" sz="1100" b="0" i="0" u="none" strike="noStrike">
                          <a:solidFill>
                            <a:srgbClr val="000000"/>
                          </a:solidFill>
                          <a:effectLst/>
                          <a:latin typeface="Calibri"/>
                        </a:rPr>
                        <a:t>20</a:t>
                      </a:r>
                    </a:p>
                  </a:txBody>
                  <a:tcPr marL="9525" marR="9525" marT="9525" marB="0" anchor="ctr"/>
                </a:tc>
                <a:tc>
                  <a:txBody>
                    <a:bodyPr/>
                    <a:lstStyle/>
                    <a:p>
                      <a:pPr algn="ctr" fontAlgn="ctr"/>
                      <a:r>
                        <a:rPr lang="es-SV" sz="1100" b="0" i="0" u="none" strike="noStrike">
                          <a:solidFill>
                            <a:srgbClr val="000000"/>
                          </a:solidFill>
                          <a:effectLst/>
                          <a:latin typeface="Calibri"/>
                        </a:rPr>
                        <a:t>42</a:t>
                      </a:r>
                    </a:p>
                  </a:txBody>
                  <a:tcPr marL="9525" marR="9525" marT="9525" marB="0" anchor="ctr"/>
                </a:tc>
              </a:tr>
              <a:tr h="230658">
                <a:tc>
                  <a:txBody>
                    <a:bodyPr/>
                    <a:lstStyle/>
                    <a:p>
                      <a:pPr algn="l" rtl="0" fontAlgn="ctr"/>
                      <a:r>
                        <a:rPr lang="es-SV" sz="800" b="0" i="0" u="none" strike="noStrike" dirty="0">
                          <a:solidFill>
                            <a:srgbClr val="000000"/>
                          </a:solidFill>
                          <a:effectLst/>
                          <a:latin typeface="Arial"/>
                        </a:rPr>
                        <a:t> </a:t>
                      </a:r>
                    </a:p>
                  </a:txBody>
                  <a:tcPr marL="9525" marR="9525" marT="9525" marB="0" anchor="ctr"/>
                </a:tc>
                <a:tc>
                  <a:txBody>
                    <a:bodyPr/>
                    <a:lstStyle/>
                    <a:p>
                      <a:pPr algn="l" rtl="0" fontAlgn="ctr"/>
                      <a:r>
                        <a:rPr lang="es-SV" sz="800" b="0" i="0" u="none" strike="noStrike" dirty="0">
                          <a:solidFill>
                            <a:srgbClr val="000000"/>
                          </a:solidFill>
                          <a:effectLst/>
                          <a:latin typeface="Arial"/>
                        </a:rPr>
                        <a:t> </a:t>
                      </a:r>
                      <a:r>
                        <a:rPr lang="es-SV" sz="800" b="1" i="0" u="none" strike="noStrike" dirty="0" smtClean="0">
                          <a:solidFill>
                            <a:srgbClr val="000000"/>
                          </a:solidFill>
                          <a:effectLst/>
                          <a:latin typeface="Arial"/>
                        </a:rPr>
                        <a:t>TOTAL</a:t>
                      </a:r>
                      <a:endParaRPr lang="es-SV" sz="800" b="1" i="0" u="none" strike="noStrike" dirty="0">
                        <a:solidFill>
                          <a:srgbClr val="000000"/>
                        </a:solidFill>
                        <a:effectLst/>
                        <a:latin typeface="Arial"/>
                      </a:endParaRPr>
                    </a:p>
                  </a:txBody>
                  <a:tcPr marL="9525" marR="9525" marT="9525" marB="0" anchor="ctr"/>
                </a:tc>
                <a:tc>
                  <a:txBody>
                    <a:bodyPr/>
                    <a:lstStyle/>
                    <a:p>
                      <a:pPr algn="ctr" fontAlgn="ctr"/>
                      <a:r>
                        <a:rPr lang="es-SV" sz="1100" b="0" i="0" u="none" strike="noStrike" dirty="0" smtClean="0">
                          <a:solidFill>
                            <a:schemeClr val="tx1"/>
                          </a:solidFill>
                          <a:effectLst/>
                          <a:latin typeface="Calibri"/>
                        </a:rPr>
                        <a:t>832</a:t>
                      </a:r>
                      <a:endParaRPr lang="es-SV" sz="1100" b="0" i="0" u="none" strike="noStrike" dirty="0">
                        <a:solidFill>
                          <a:schemeClr val="tx1"/>
                        </a:solidFill>
                        <a:effectLst/>
                        <a:latin typeface="Calibri"/>
                      </a:endParaRPr>
                    </a:p>
                  </a:txBody>
                  <a:tcPr marL="9525" marR="9525" marT="9525" marB="0" anchor="ctr"/>
                </a:tc>
                <a:tc>
                  <a:txBody>
                    <a:bodyPr/>
                    <a:lstStyle/>
                    <a:p>
                      <a:pPr algn="ctr" fontAlgn="ctr"/>
                      <a:r>
                        <a:rPr lang="es-SV" sz="1100" b="0" i="0" u="none" strike="noStrike" dirty="0" smtClean="0">
                          <a:solidFill>
                            <a:schemeClr val="tx1"/>
                          </a:solidFill>
                          <a:effectLst/>
                          <a:latin typeface="Calibri"/>
                        </a:rPr>
                        <a:t>349</a:t>
                      </a:r>
                      <a:endParaRPr lang="es-SV" sz="1100" b="0" i="0" u="none" strike="noStrike" dirty="0">
                        <a:solidFill>
                          <a:schemeClr val="tx1"/>
                        </a:solidFill>
                        <a:effectLst/>
                        <a:latin typeface="Calibri"/>
                      </a:endParaRPr>
                    </a:p>
                  </a:txBody>
                  <a:tcPr marL="9525" marR="9525" marT="9525" marB="0" anchor="ctr"/>
                </a:tc>
                <a:tc>
                  <a:txBody>
                    <a:bodyPr/>
                    <a:lstStyle/>
                    <a:p>
                      <a:pPr algn="ctr" fontAlgn="ctr"/>
                      <a:r>
                        <a:rPr lang="es-SV" sz="1100" b="0" i="0" u="none" strike="noStrike" dirty="0">
                          <a:solidFill>
                            <a:schemeClr val="tx1"/>
                          </a:solidFill>
                          <a:effectLst/>
                          <a:latin typeface="Calibri"/>
                        </a:rPr>
                        <a:t>483</a:t>
                      </a:r>
                    </a:p>
                  </a:txBody>
                  <a:tcPr marL="9525" marR="9525" marT="9525" marB="0" anchor="ctr"/>
                </a:tc>
              </a:tr>
            </a:tbl>
          </a:graphicData>
        </a:graphic>
      </p:graphicFrame>
      <p:sp>
        <p:nvSpPr>
          <p:cNvPr id="7" name="1 Marcador de texto"/>
          <p:cNvSpPr>
            <a:spLocks noGrp="1"/>
          </p:cNvSpPr>
          <p:nvPr>
            <p:ph type="body" idx="1"/>
          </p:nvPr>
        </p:nvSpPr>
        <p:spPr>
          <a:xfrm>
            <a:off x="0" y="1635646"/>
            <a:ext cx="1763688" cy="1008112"/>
          </a:xfrm>
        </p:spPr>
        <p:txBody>
          <a:bodyPr/>
          <a:lstStyle/>
          <a:p>
            <a:pPr marL="76200" indent="0" algn="ctr">
              <a:buNone/>
            </a:pPr>
            <a:r>
              <a:rPr lang="es-SV" sz="800" b="1" dirty="0" smtClean="0"/>
              <a:t>DIRECCIÓN </a:t>
            </a:r>
            <a:r>
              <a:rPr lang="es-SV" sz="800" b="1" dirty="0"/>
              <a:t>DE TALENTO </a:t>
            </a:r>
          </a:p>
          <a:p>
            <a:pPr marL="76200" indent="0" algn="ctr">
              <a:buNone/>
            </a:pPr>
            <a:r>
              <a:rPr lang="es-SV" sz="800" b="1" dirty="0" smtClean="0"/>
              <a:t>HUMANO</a:t>
            </a:r>
          </a:p>
          <a:p>
            <a:pPr marL="76200" indent="0" algn="ctr">
              <a:buNone/>
            </a:pPr>
            <a:r>
              <a:rPr lang="es-SV" sz="800" b="1" dirty="0" smtClean="0"/>
              <a:t>                                                                                                                                                                                                                                                                                    </a:t>
            </a:r>
            <a:r>
              <a:rPr lang="es-SV" sz="800" b="1" dirty="0"/>
              <a:t>ORGANIGRAMA </a:t>
            </a:r>
          </a:p>
        </p:txBody>
      </p:sp>
    </p:spTree>
    <p:extLst>
      <p:ext uri="{BB962C8B-B14F-4D97-AF65-F5344CB8AC3E}">
        <p14:creationId xmlns:p14="http://schemas.microsoft.com/office/powerpoint/2010/main" val="24753942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5" name="Google Shape;195;p18"/>
          <p:cNvSpPr txBox="1">
            <a:spLocks noGrp="1"/>
          </p:cNvSpPr>
          <p:nvPr>
            <p:ph type="title"/>
          </p:nvPr>
        </p:nvSpPr>
        <p:spPr>
          <a:xfrm>
            <a:off x="1331640" y="267494"/>
            <a:ext cx="6264696" cy="895800"/>
          </a:xfrm>
          <a:prstGeom prst="rect">
            <a:avLst/>
          </a:prstGeom>
        </p:spPr>
        <p:txBody>
          <a:bodyPr spcFirstLastPara="1" wrap="square" lIns="0" tIns="0" rIns="0" bIns="0" anchor="ctr" anchorCtr="0">
            <a:noAutofit/>
          </a:bodyPr>
          <a:lstStyle/>
          <a:p>
            <a:pPr lvl="0"/>
            <a:r>
              <a:rPr lang="es-SV" sz="2000" b="1" dirty="0" smtClean="0">
                <a:solidFill>
                  <a:schemeClr val="tx1"/>
                </a:solidFill>
              </a:rPr>
              <a:t>ATRIBUCIONES DE LA MINISTRA DE ECONOMÍA</a:t>
            </a:r>
            <a:endParaRPr lang="es-SV" sz="2000" b="1" dirty="0">
              <a:solidFill>
                <a:schemeClr val="tx1"/>
              </a:solidFill>
            </a:endParaRPr>
          </a:p>
        </p:txBody>
      </p:sp>
      <p:sp>
        <p:nvSpPr>
          <p:cNvPr id="197" name="Google Shape;197;p18"/>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6</a:t>
            </a:fld>
            <a:endParaRPr dirty="0"/>
          </a:p>
        </p:txBody>
      </p:sp>
      <p:sp>
        <p:nvSpPr>
          <p:cNvPr id="7" name="Rectangle 3"/>
          <p:cNvSpPr txBox="1">
            <a:spLocks noChangeArrowheads="1"/>
          </p:cNvSpPr>
          <p:nvPr/>
        </p:nvSpPr>
        <p:spPr>
          <a:xfrm>
            <a:off x="899592" y="1059582"/>
            <a:ext cx="7920880" cy="3913594"/>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228600" indent="-228600" algn="just">
              <a:lnSpc>
                <a:spcPct val="150000"/>
              </a:lnSpc>
              <a:buFont typeface="+mj-lt"/>
              <a:buAutoNum type="arabicPeriod"/>
            </a:pPr>
            <a:r>
              <a:rPr lang="es-SV" sz="1050" dirty="0" smtClean="0">
                <a:solidFill>
                  <a:schemeClr val="tx1"/>
                </a:solidFill>
                <a:latin typeface="Calibri" pitchFamily="34" charset="0"/>
                <a:cs typeface="Calibri" pitchFamily="34" charset="0"/>
              </a:rPr>
              <a:t>Dirigir </a:t>
            </a:r>
            <a:r>
              <a:rPr lang="es-SV" sz="1050" dirty="0">
                <a:solidFill>
                  <a:schemeClr val="tx1"/>
                </a:solidFill>
                <a:latin typeface="Calibri" pitchFamily="34" charset="0"/>
                <a:cs typeface="Calibri" pitchFamily="34" charset="0"/>
              </a:rPr>
              <a:t>el desarrollo y cumplimiento de las funciones generales asignadas al Ministerio, y para el caso, ejercer jurisdicción en todas las unidades y dependencias orgánicas del mismo; así como en la Representación Permanente del MINEC ante la OMC y OMPI, ubicada en Ginebra, Suiza;</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Velar por el estricto cumplimiento de las leyes, la probidad administrativa y la correcta inversión de los fondos públicos en los negocios confiados a su cargo;</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Refrendar los decretos y acuerdos dictados por el Presidente de la República, relacionados con su Despacho y los que emita el Consejo de Ministros, así como dictar los acuerdos, resoluciones, circulares u otras disposiciones ministeriales de los asuntos de este Ramo;</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Dirigir el Sistema de Planificación Estratégico y Seguimiento del Plan Quinquenal y Anual del MINEC;</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Impulsar el Proceso de Calidad en la Gestión Pública tanto del Ministerio como de las Instituciones Adscritas que preside;</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Impulsar la inversión nacional y extranjera;</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Delegar las funciones de gestión administrativa de conformidad con la ley;</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Nombrar y remover a los funcionarios (as), empleados (as) de este Ramo, cuando le corresponda hacerlo conforme a la ley;</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Crear y suprimir unidades y dependencias administrativas del Ministerio; y,</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Resolver las solicitudes y los recursos que se presenten en contra de los actos administrativas, de conformidad a las leyes respectivas.</a:t>
            </a:r>
          </a:p>
          <a:p>
            <a:pPr algn="just">
              <a:lnSpc>
                <a:spcPct val="150000"/>
              </a:lnSpc>
            </a:pPr>
            <a:endParaRPr lang="es-SV" sz="1050" dirty="0" smtClean="0">
              <a:solidFill>
                <a:schemeClr val="tx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5" name="Google Shape;195;p18"/>
          <p:cNvSpPr txBox="1">
            <a:spLocks noGrp="1"/>
          </p:cNvSpPr>
          <p:nvPr>
            <p:ph type="title"/>
          </p:nvPr>
        </p:nvSpPr>
        <p:spPr>
          <a:xfrm>
            <a:off x="2051720" y="267494"/>
            <a:ext cx="4902696" cy="8958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 sz="2300" b="1" dirty="0" smtClean="0">
                <a:solidFill>
                  <a:schemeClr val="tx1"/>
                </a:solidFill>
              </a:rPr>
              <a:t>DESPACHO MINISTERIAL</a:t>
            </a:r>
            <a:endParaRPr sz="2300" b="1" dirty="0">
              <a:solidFill>
                <a:schemeClr val="tx1"/>
              </a:solidFill>
            </a:endParaRPr>
          </a:p>
        </p:txBody>
      </p:sp>
      <p:sp>
        <p:nvSpPr>
          <p:cNvPr id="197" name="Google Shape;197;p18"/>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7</a:t>
            </a:fld>
            <a:endParaRPr dirty="0"/>
          </a:p>
        </p:txBody>
      </p:sp>
      <p:sp>
        <p:nvSpPr>
          <p:cNvPr id="7" name="Rectangle 3"/>
          <p:cNvSpPr txBox="1">
            <a:spLocks noChangeArrowheads="1"/>
          </p:cNvSpPr>
          <p:nvPr/>
        </p:nvSpPr>
        <p:spPr>
          <a:xfrm>
            <a:off x="1619672" y="1165209"/>
            <a:ext cx="7344816" cy="338437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b="1" dirty="0" smtClean="0">
                <a:solidFill>
                  <a:schemeClr val="tx1"/>
                </a:solidFill>
                <a:latin typeface="Calibri" pitchFamily="34" charset="0"/>
                <a:cs typeface="Calibri" pitchFamily="34" charset="0"/>
              </a:rPr>
              <a:t>Dentro</a:t>
            </a:r>
            <a:r>
              <a:rPr lang="en-US" sz="1100" b="1" dirty="0" smtClean="0">
                <a:solidFill>
                  <a:schemeClr val="tx1"/>
                </a:solidFill>
                <a:latin typeface="Calibri" pitchFamily="34" charset="0"/>
                <a:cs typeface="Calibri" pitchFamily="34" charset="0"/>
              </a:rPr>
              <a:t> de los </a:t>
            </a:r>
            <a:r>
              <a:rPr lang="es-SV" sz="1100" b="1" dirty="0" smtClean="0">
                <a:solidFill>
                  <a:schemeClr val="tx1"/>
                </a:solidFill>
                <a:latin typeface="Calibri" pitchFamily="34" charset="0"/>
                <a:cs typeface="Calibri" pitchFamily="34" charset="0"/>
              </a:rPr>
              <a:t>principales</a:t>
            </a:r>
            <a:r>
              <a:rPr lang="en-US" sz="1100" b="1" dirty="0" smtClean="0">
                <a:solidFill>
                  <a:schemeClr val="tx1"/>
                </a:solidFill>
                <a:latin typeface="Calibri" pitchFamily="34" charset="0"/>
                <a:cs typeface="Calibri" pitchFamily="34" charset="0"/>
              </a:rPr>
              <a:t> </a:t>
            </a:r>
            <a:r>
              <a:rPr lang="es-SV" sz="1100" b="1" dirty="0" smtClean="0">
                <a:solidFill>
                  <a:schemeClr val="tx1"/>
                </a:solidFill>
                <a:latin typeface="Calibri" pitchFamily="34" charset="0"/>
                <a:cs typeface="Calibri" pitchFamily="34" charset="0"/>
              </a:rPr>
              <a:t>objetivos</a:t>
            </a:r>
            <a:r>
              <a:rPr lang="en-US" sz="1100" b="1" dirty="0" smtClean="0">
                <a:solidFill>
                  <a:schemeClr val="tx1"/>
                </a:solidFill>
                <a:latin typeface="Calibri" pitchFamily="34" charset="0"/>
                <a:cs typeface="Calibri" pitchFamily="34" charset="0"/>
              </a:rPr>
              <a:t> de </a:t>
            </a:r>
            <a:r>
              <a:rPr lang="es-SV" sz="1100" b="1" dirty="0" smtClean="0">
                <a:solidFill>
                  <a:schemeClr val="tx1"/>
                </a:solidFill>
                <a:latin typeface="Calibri" pitchFamily="34" charset="0"/>
                <a:cs typeface="Calibri" pitchFamily="34" charset="0"/>
              </a:rPr>
              <a:t>MlNEC</a:t>
            </a:r>
            <a:r>
              <a:rPr lang="en-US" sz="1100" b="1" dirty="0" smtClean="0">
                <a:solidFill>
                  <a:schemeClr val="tx1"/>
                </a:solidFill>
                <a:latin typeface="Calibri" pitchFamily="34" charset="0"/>
                <a:cs typeface="Calibri" pitchFamily="34" charset="0"/>
              </a:rPr>
              <a:t>, se </a:t>
            </a:r>
            <a:r>
              <a:rPr lang="es-SV" sz="1100" b="1" dirty="0" smtClean="0">
                <a:solidFill>
                  <a:schemeClr val="tx1"/>
                </a:solidFill>
                <a:latin typeface="Calibri" pitchFamily="34" charset="0"/>
                <a:cs typeface="Calibri" pitchFamily="34" charset="0"/>
              </a:rPr>
              <a:t>encuentran</a:t>
            </a:r>
            <a:r>
              <a:rPr lang="en-US" sz="1100" b="1" dirty="0" smtClean="0">
                <a:solidFill>
                  <a:schemeClr val="tx1"/>
                </a:solidFill>
                <a:latin typeface="Calibri" pitchFamily="34" charset="0"/>
                <a:cs typeface="Calibri" pitchFamily="34" charset="0"/>
              </a:rPr>
              <a:t>:  </a:t>
            </a:r>
            <a:endParaRPr lang="en-US" sz="1100" dirty="0" smtClean="0">
              <a:solidFill>
                <a:schemeClr val="tx1"/>
              </a:solidFill>
              <a:latin typeface="Calibri" pitchFamily="34" charset="0"/>
              <a:cs typeface="Calibri" pitchFamily="34" charset="0"/>
            </a:endParaRPr>
          </a:p>
          <a:p>
            <a:pPr marL="228600" indent="-228600" algn="just">
              <a:lnSpc>
                <a:spcPct val="150000"/>
              </a:lnSpc>
              <a:buFont typeface="+mj-lt"/>
              <a:buAutoNum type="alphaUcPeriod"/>
            </a:pPr>
            <a:r>
              <a:rPr lang="es-SV" sz="1100" dirty="0">
                <a:solidFill>
                  <a:schemeClr val="tx1"/>
                </a:solidFill>
                <a:latin typeface="Calibri" pitchFamily="34" charset="0"/>
                <a:cs typeface="Calibri" pitchFamily="34" charset="0"/>
              </a:rPr>
              <a:t>Fomentar la diversificación y transformación de la matriz productiva, con bienes y servicios de mayor valor agregado que diversifique la oferta exportable y el empleo</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marL="228600" indent="-228600" algn="just">
              <a:lnSpc>
                <a:spcPct val="150000"/>
              </a:lnSpc>
              <a:buFont typeface="+mj-lt"/>
              <a:buAutoNum type="alphaUcPeriod"/>
            </a:pPr>
            <a:r>
              <a:rPr lang="es-SV" sz="1100" dirty="0">
                <a:solidFill>
                  <a:schemeClr val="tx1"/>
                </a:solidFill>
                <a:latin typeface="Calibri" pitchFamily="34" charset="0"/>
                <a:cs typeface="Calibri" pitchFamily="34" charset="0"/>
              </a:rPr>
              <a:t>Articular las dinámicas de la economía territorial para el desarrollo competitivo de las MIPYMES</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marL="228600" indent="-228600" algn="just">
              <a:lnSpc>
                <a:spcPct val="150000"/>
              </a:lnSpc>
              <a:buFont typeface="+mj-lt"/>
              <a:buAutoNum type="alphaUcPeriod"/>
            </a:pPr>
            <a:r>
              <a:rPr lang="es-SV" sz="1100" dirty="0">
                <a:solidFill>
                  <a:schemeClr val="tx1"/>
                </a:solidFill>
                <a:latin typeface="Calibri" pitchFamily="34" charset="0"/>
                <a:cs typeface="Calibri" pitchFamily="34" charset="0"/>
              </a:rPr>
              <a:t>Aumentar la inversión nacional y extranjera, promoviendo la facilitación del comercio, los trámites empresariales y la seguridad jurídica para potenciar las exportaciones</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marL="228600" indent="-228600" algn="just">
              <a:lnSpc>
                <a:spcPct val="150000"/>
              </a:lnSpc>
              <a:buFont typeface="+mj-lt"/>
              <a:buAutoNum type="alphaUcPeriod"/>
            </a:pPr>
            <a:r>
              <a:rPr lang="es-SV" sz="1100" dirty="0" smtClean="0">
                <a:solidFill>
                  <a:schemeClr val="tx1"/>
                </a:solidFill>
                <a:latin typeface="Calibri" pitchFamily="34" charset="0"/>
                <a:cs typeface="Calibri" pitchFamily="34" charset="0"/>
              </a:rPr>
              <a:t>Fortalecer </a:t>
            </a:r>
            <a:r>
              <a:rPr lang="es-SV" sz="1100" dirty="0">
                <a:solidFill>
                  <a:schemeClr val="tx1"/>
                </a:solidFill>
                <a:latin typeface="Calibri" pitchFamily="34" charset="0"/>
                <a:cs typeface="Calibri" pitchFamily="34" charset="0"/>
              </a:rPr>
              <a:t>las relaciones económicas con América Latina, El Caribe, Asia; avanzar hacia la integración económica centroamericana y aprovechar los acuerdos y tratados comerciales existentes para los productos y servicios salvadoreños</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marL="228600" indent="-228600" algn="just">
              <a:lnSpc>
                <a:spcPct val="150000"/>
              </a:lnSpc>
              <a:buFont typeface="+mj-lt"/>
              <a:buAutoNum type="alphaUcPeriod"/>
            </a:pPr>
            <a:r>
              <a:rPr lang="es-SV" sz="1100" dirty="0" smtClean="0">
                <a:solidFill>
                  <a:schemeClr val="tx1"/>
                </a:solidFill>
                <a:latin typeface="Calibri" pitchFamily="34" charset="0"/>
                <a:cs typeface="Calibri" pitchFamily="34" charset="0"/>
              </a:rPr>
              <a:t>Modernizar </a:t>
            </a:r>
            <a:r>
              <a:rPr lang="es-SV" sz="1100" dirty="0">
                <a:solidFill>
                  <a:schemeClr val="tx1"/>
                </a:solidFill>
                <a:latin typeface="Calibri" pitchFamily="34" charset="0"/>
                <a:cs typeface="Calibri" pitchFamily="34" charset="0"/>
              </a:rPr>
              <a:t>el marco legal e institucional del MINEC para mejorar la calidad de los bienes y servicios entregados a la ciudadanía</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marL="228600" indent="-228600" algn="just">
              <a:lnSpc>
                <a:spcPct val="150000"/>
              </a:lnSpc>
              <a:buFont typeface="+mj-lt"/>
              <a:buAutoNum type="alphaUcPeriod"/>
            </a:pPr>
            <a:r>
              <a:rPr lang="es-SV" sz="1100" dirty="0" smtClean="0">
                <a:solidFill>
                  <a:schemeClr val="tx1"/>
                </a:solidFill>
                <a:latin typeface="Calibri" pitchFamily="34" charset="0"/>
                <a:cs typeface="Calibri" pitchFamily="34" charset="0"/>
              </a:rPr>
              <a:t>Cumplir </a:t>
            </a:r>
            <a:r>
              <a:rPr lang="es-SV" sz="1100" dirty="0">
                <a:solidFill>
                  <a:schemeClr val="tx1"/>
                </a:solidFill>
                <a:latin typeface="Calibri" pitchFamily="34" charset="0"/>
                <a:cs typeface="Calibri" pitchFamily="34" charset="0"/>
              </a:rPr>
              <a:t>y hacer cumplir todas las disposiciones legales y reglamentarias que se relacionen con el desempeño de sus funciones; y</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marL="228600" indent="-228600" algn="just">
              <a:lnSpc>
                <a:spcPct val="150000"/>
              </a:lnSpc>
              <a:buFont typeface="+mj-lt"/>
              <a:buAutoNum type="alphaUcPeriod"/>
            </a:pPr>
            <a:r>
              <a:rPr lang="es-SV" sz="1100" dirty="0" smtClean="0">
                <a:solidFill>
                  <a:schemeClr val="tx1"/>
                </a:solidFill>
                <a:latin typeface="Calibri" pitchFamily="34" charset="0"/>
                <a:cs typeface="Calibri" pitchFamily="34" charset="0"/>
              </a:rPr>
              <a:t>Actuar </a:t>
            </a:r>
            <a:r>
              <a:rPr lang="es-SV" sz="1100" dirty="0">
                <a:solidFill>
                  <a:schemeClr val="tx1"/>
                </a:solidFill>
                <a:latin typeface="Calibri" pitchFamily="34" charset="0"/>
                <a:cs typeface="Calibri" pitchFamily="34" charset="0"/>
              </a:rPr>
              <a:t>como medio de comunicación del Órgano Ejecutivo en lo relacionado al Ramo de Economía</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Ministra</a:t>
            </a:r>
            <a:r>
              <a:rPr lang="en-US" sz="1200" b="1" dirty="0">
                <a:solidFill>
                  <a:srgbClr val="0070C0"/>
                </a:solidFill>
                <a:latin typeface="Calibri" pitchFamily="34" charset="0"/>
                <a:cs typeface="Calibri" pitchFamily="34" charset="0"/>
              </a:rPr>
              <a:t>: </a:t>
            </a:r>
            <a:r>
              <a:rPr lang="es-SV" sz="1200" b="1" dirty="0">
                <a:solidFill>
                  <a:srgbClr val="0070C0"/>
                </a:solidFill>
                <a:latin typeface="Calibri" pitchFamily="34" charset="0"/>
                <a:cs typeface="Calibri" pitchFamily="34" charset="0"/>
              </a:rPr>
              <a:t>María Luisa Hayem Brevé</a:t>
            </a:r>
            <a:endParaRPr lang="es-SV" sz="1200" dirty="0" smtClean="0">
              <a:solidFill>
                <a:srgbClr val="0070C0"/>
              </a:solidFill>
              <a:latin typeface="Calibri" pitchFamily="34" charset="0"/>
              <a:cs typeface="Calibri" pitchFamily="34" charset="0"/>
            </a:endParaRPr>
          </a:p>
        </p:txBody>
      </p:sp>
      <p:sp>
        <p:nvSpPr>
          <p:cNvPr id="5" name="Rectangle 3"/>
          <p:cNvSpPr txBox="1">
            <a:spLocks noChangeArrowheads="1"/>
          </p:cNvSpPr>
          <p:nvPr/>
        </p:nvSpPr>
        <p:spPr>
          <a:xfrm>
            <a:off x="107504" y="1707654"/>
            <a:ext cx="151216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s-SV" sz="1000" b="1" dirty="0" smtClean="0">
                <a:solidFill>
                  <a:schemeClr val="tx1"/>
                </a:solidFill>
                <a:latin typeface="Calibri" pitchFamily="34" charset="0"/>
                <a:cs typeface="Calibri" pitchFamily="34" charset="0"/>
              </a:rPr>
              <a:t>Período: FEB &amp; ABR 2022</a:t>
            </a:r>
          </a:p>
          <a:p>
            <a:pPr algn="l">
              <a:lnSpc>
                <a:spcPct val="150000"/>
              </a:lnSpc>
            </a:pPr>
            <a:r>
              <a:rPr lang="es-SV" sz="1000" dirty="0" smtClean="0">
                <a:solidFill>
                  <a:schemeClr val="tx1"/>
                </a:solidFill>
                <a:latin typeface="Calibri" pitchFamily="34" charset="0"/>
                <a:cs typeface="Calibri" pitchFamily="34" charset="0"/>
              </a:rPr>
              <a:t>Masculino: 7</a:t>
            </a:r>
          </a:p>
          <a:p>
            <a:pPr algn="l">
              <a:lnSpc>
                <a:spcPct val="150000"/>
              </a:lnSpc>
            </a:pPr>
            <a:r>
              <a:rPr lang="es-SV" sz="1000" dirty="0" smtClean="0">
                <a:solidFill>
                  <a:schemeClr val="tx1"/>
                </a:solidFill>
                <a:latin typeface="Calibri" pitchFamily="34" charset="0"/>
                <a:cs typeface="Calibri" pitchFamily="34" charset="0"/>
              </a:rPr>
              <a:t>Femenino: </a:t>
            </a:r>
            <a:r>
              <a:rPr lang="es-SV" sz="1000" dirty="0">
                <a:solidFill>
                  <a:schemeClr val="tx1"/>
                </a:solidFill>
                <a:latin typeface="Calibri" pitchFamily="34" charset="0"/>
                <a:cs typeface="Calibri" pitchFamily="34" charset="0"/>
              </a:rPr>
              <a:t>7</a:t>
            </a:r>
            <a:endParaRPr lang="es-SV" sz="1000" dirty="0" smtClean="0">
              <a:solidFill>
                <a:schemeClr val="tx1"/>
              </a:solidFill>
              <a:latin typeface="Calibri" pitchFamily="34" charset="0"/>
              <a:cs typeface="Calibri" pitchFamily="34" charset="0"/>
            </a:endParaRPr>
          </a:p>
          <a:p>
            <a:pPr algn="l">
              <a:lnSpc>
                <a:spcPct val="150000"/>
              </a:lnSpc>
            </a:pPr>
            <a:r>
              <a:rPr lang="es-SV" sz="1000" dirty="0" smtClean="0">
                <a:solidFill>
                  <a:schemeClr val="tx1"/>
                </a:solidFill>
                <a:latin typeface="Calibri" pitchFamily="34" charset="0"/>
                <a:cs typeface="Calibri" pitchFamily="34" charset="0"/>
              </a:rPr>
              <a:t>Total de empleados: 14</a:t>
            </a:r>
            <a:endParaRPr lang="es-SV" sz="10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38620298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sp>
        <p:nvSpPr>
          <p:cNvPr id="206" name="Google Shape;206;p19"/>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8</a:t>
            </a:fld>
            <a:endParaRPr dirty="0"/>
          </a:p>
        </p:txBody>
      </p:sp>
      <p:sp>
        <p:nvSpPr>
          <p:cNvPr id="11" name="Google Shape;195;p18"/>
          <p:cNvSpPr txBox="1">
            <a:spLocks/>
          </p:cNvSpPr>
          <p:nvPr/>
        </p:nvSpPr>
        <p:spPr>
          <a:xfrm>
            <a:off x="1187624" y="195486"/>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ATRIBUCIONES DEL VICEMINISTRO</a:t>
            </a:r>
            <a:endParaRPr lang="es-SV" sz="2300" b="1" dirty="0">
              <a:solidFill>
                <a:schemeClr val="tx1"/>
              </a:solidFill>
            </a:endParaRPr>
          </a:p>
        </p:txBody>
      </p:sp>
      <p:sp>
        <p:nvSpPr>
          <p:cNvPr id="12" name="Rectangle 3"/>
          <p:cNvSpPr txBox="1">
            <a:spLocks noChangeArrowheads="1"/>
          </p:cNvSpPr>
          <p:nvPr/>
        </p:nvSpPr>
        <p:spPr>
          <a:xfrm>
            <a:off x="1187624" y="1491630"/>
            <a:ext cx="7200800" cy="3502084"/>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228600" indent="-228600" algn="just">
              <a:lnSpc>
                <a:spcPct val="150000"/>
              </a:lnSpc>
              <a:buFont typeface="+mj-lt"/>
              <a:buAutoNum type="arabicPeriod"/>
            </a:pPr>
            <a:r>
              <a:rPr lang="es-SV" sz="1100" dirty="0" smtClean="0">
                <a:solidFill>
                  <a:schemeClr val="tx1"/>
                </a:solidFill>
              </a:rPr>
              <a:t>Colabora </a:t>
            </a:r>
            <a:r>
              <a:rPr lang="es-SV" sz="1100" dirty="0">
                <a:solidFill>
                  <a:schemeClr val="tx1"/>
                </a:solidFill>
              </a:rPr>
              <a:t>con el Ministro o Ministra en la coordinación de la ejecución de las políticas, programas, proyectos y actividades que desarrollan las dependencias y unidades administrativas del Ramo de Economía, todo ello enmarcado en la normativa legal vigente. Sus atribuciones se refieren a:</a:t>
            </a:r>
          </a:p>
          <a:p>
            <a:pPr marL="228600" indent="-228600" algn="just">
              <a:lnSpc>
                <a:spcPct val="150000"/>
              </a:lnSpc>
              <a:buFont typeface="+mj-lt"/>
              <a:buAutoNum type="arabicPeriod"/>
            </a:pPr>
            <a:r>
              <a:rPr lang="es-SV" sz="1100" dirty="0">
                <a:solidFill>
                  <a:schemeClr val="tx1"/>
                </a:solidFill>
              </a:rPr>
              <a:t>Participar con el Ministro o Ministra en la elaboración propuestas de políticas, programas, proyectos de ley, de tratados, convenios o acuerdos, reglamentos, informes, resoluciones, instructivos, circulares y demás instrumentos relacionados con su gestión;</a:t>
            </a:r>
          </a:p>
          <a:p>
            <a:pPr marL="228600" indent="-228600" algn="just">
              <a:lnSpc>
                <a:spcPct val="150000"/>
              </a:lnSpc>
              <a:buFont typeface="+mj-lt"/>
              <a:buAutoNum type="arabicPeriod"/>
            </a:pPr>
            <a:r>
              <a:rPr lang="es-SV" sz="1100" dirty="0">
                <a:solidFill>
                  <a:schemeClr val="tx1"/>
                </a:solidFill>
              </a:rPr>
              <a:t>Coordinar la ejecución de los programas y actividades de orden técnico, administrativo y de política que correspondan a las dependencias y demás unidades administrativas;</a:t>
            </a:r>
          </a:p>
          <a:p>
            <a:pPr marL="228600" indent="-228600" algn="just">
              <a:lnSpc>
                <a:spcPct val="150000"/>
              </a:lnSpc>
              <a:buFont typeface="+mj-lt"/>
              <a:buAutoNum type="arabicPeriod"/>
            </a:pPr>
            <a:r>
              <a:rPr lang="es-SV" sz="1100" dirty="0">
                <a:solidFill>
                  <a:schemeClr val="tx1"/>
                </a:solidFill>
              </a:rPr>
              <a:t>Integrar planes operativos de trabajo e informes de labores; y,</a:t>
            </a:r>
          </a:p>
          <a:p>
            <a:pPr marL="228600" indent="-228600" algn="just">
              <a:lnSpc>
                <a:spcPct val="150000"/>
              </a:lnSpc>
              <a:buFont typeface="+mj-lt"/>
              <a:buAutoNum type="arabicPeriod"/>
            </a:pPr>
            <a:r>
              <a:rPr lang="es-SV" sz="1100" dirty="0">
                <a:solidFill>
                  <a:schemeClr val="tx1"/>
                </a:solidFill>
              </a:rPr>
              <a:t>Las demás que le asignen las leyes y reglamentos, y las que les delegue el Ministro o Ministra.</a:t>
            </a:r>
          </a:p>
          <a:p>
            <a:pPr algn="just">
              <a:lnSpc>
                <a:spcPct val="150000"/>
              </a:lnSpc>
            </a:pPr>
            <a:endParaRPr lang="es-SV" sz="1100" dirty="0" smtClean="0">
              <a:solidFill>
                <a:schemeClr val="tx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4" name="Google Shape;214;p20"/>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9</a:t>
            </a:fld>
            <a:endParaRPr dirty="0"/>
          </a:p>
        </p:txBody>
      </p:sp>
      <p:sp>
        <p:nvSpPr>
          <p:cNvPr id="7" name="Rectangle 3"/>
          <p:cNvSpPr txBox="1">
            <a:spLocks noChangeArrowheads="1"/>
          </p:cNvSpPr>
          <p:nvPr/>
        </p:nvSpPr>
        <p:spPr>
          <a:xfrm>
            <a:off x="1691680" y="1660701"/>
            <a:ext cx="5400600" cy="256598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Para el mejor cumplimiento de sus objetivos, funciones y atribuciones, cuenta con el apoyo de las Direcciones y unidades asesoras, técnicas y operativas siguientes: Inteligencia Competitiva, Política Comercial, Administración de Tratados Comerciales, la Representación Permanente del MINEC ante la Organización Mundial del Comercio OMC y la Organización Mundial de la Propiedad Intelectual OMPI.</a:t>
            </a:r>
          </a:p>
          <a:p>
            <a:pPr algn="just">
              <a:lnSpc>
                <a:spcPct val="150000"/>
              </a:lnSpc>
            </a:pPr>
            <a:endParaRPr lang="es-SV" sz="1200" dirty="0" smtClean="0">
              <a:solidFill>
                <a:schemeClr val="tx1"/>
              </a:solidFill>
              <a:latin typeface="Calibri" pitchFamily="34" charset="0"/>
              <a:cs typeface="Calibri" pitchFamily="34" charset="0"/>
            </a:endParaRPr>
          </a:p>
          <a:p>
            <a:pPr algn="just">
              <a:lnSpc>
                <a:spcPct val="150000"/>
              </a:lnSpc>
            </a:pPr>
            <a:endParaRPr lang="es-SV" sz="1200" dirty="0">
              <a:solidFill>
                <a:schemeClr val="tx1"/>
              </a:solidFill>
              <a:latin typeface="Calibri" pitchFamily="34" charset="0"/>
              <a:cs typeface="Calibri" pitchFamily="34" charset="0"/>
            </a:endParaRPr>
          </a:p>
          <a:p>
            <a:pPr algn="just"/>
            <a:r>
              <a:rPr lang="es-SV" sz="1200" b="1" dirty="0" smtClean="0">
                <a:solidFill>
                  <a:srgbClr val="0070C0"/>
                </a:solidFill>
                <a:latin typeface="Calibri" pitchFamily="34" charset="0"/>
                <a:cs typeface="Calibri" pitchFamily="34" charset="0"/>
              </a:rPr>
              <a:t>Viceministro: </a:t>
            </a:r>
            <a:r>
              <a:rPr lang="es-SV" sz="1200" b="1" dirty="0" smtClean="0">
                <a:solidFill>
                  <a:srgbClr val="0070C0"/>
                </a:solidFill>
                <a:latin typeface="Calibri" pitchFamily="34" charset="0"/>
                <a:cs typeface="Calibri" pitchFamily="34" charset="0"/>
              </a:rPr>
              <a:t>En espera de nombramiento</a:t>
            </a:r>
            <a:endParaRPr lang="es-SV" sz="1200" b="1" dirty="0">
              <a:solidFill>
                <a:srgbClr val="0070C0"/>
              </a:solidFill>
              <a:latin typeface="Calibri" pitchFamily="34" charset="0"/>
              <a:cs typeface="Calibri" pitchFamily="34" charset="0"/>
            </a:endParaRPr>
          </a:p>
          <a:p>
            <a:pPr algn="just">
              <a:lnSpc>
                <a:spcPct val="150000"/>
              </a:lnSpc>
            </a:pPr>
            <a:endParaRPr lang="es-SV" sz="1180" dirty="0" smtClean="0">
              <a:solidFill>
                <a:schemeClr val="tx1"/>
              </a:solidFill>
              <a:latin typeface="Calibri" pitchFamily="34" charset="0"/>
              <a:cs typeface="Calibri" pitchFamily="34" charset="0"/>
            </a:endParaRPr>
          </a:p>
        </p:txBody>
      </p:sp>
      <p:sp>
        <p:nvSpPr>
          <p:cNvPr id="9" name="Google Shape;195;p18"/>
          <p:cNvSpPr txBox="1">
            <a:spLocks/>
          </p:cNvSpPr>
          <p:nvPr/>
        </p:nvSpPr>
        <p:spPr>
          <a:xfrm>
            <a:off x="1187624" y="195486"/>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VICEMINISTRO DE ECONOMÍA</a:t>
            </a:r>
            <a:endParaRPr lang="es-SV" sz="2300" b="1" dirty="0">
              <a:solidFill>
                <a:schemeClr val="tx1"/>
              </a:solidFill>
            </a:endParaRPr>
          </a:p>
        </p:txBody>
      </p:sp>
      <p:sp>
        <p:nvSpPr>
          <p:cNvPr id="5" name="Rectangle 3"/>
          <p:cNvSpPr txBox="1">
            <a:spLocks noChangeArrowheads="1"/>
          </p:cNvSpPr>
          <p:nvPr/>
        </p:nvSpPr>
        <p:spPr>
          <a:xfrm>
            <a:off x="5211648" y="3291830"/>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FEB &amp; ABR 2022</a:t>
            </a:r>
          </a:p>
          <a:p>
            <a:pPr algn="l">
              <a:lnSpc>
                <a:spcPct val="150000"/>
              </a:lnSpc>
            </a:pPr>
            <a:r>
              <a:rPr lang="es-SV" sz="1100" dirty="0" smtClean="0">
                <a:solidFill>
                  <a:schemeClr val="tx1"/>
                </a:solidFill>
                <a:latin typeface="Calibri" pitchFamily="34" charset="0"/>
                <a:cs typeface="Calibri" pitchFamily="34" charset="0"/>
              </a:rPr>
              <a:t>Masculino:  0</a:t>
            </a:r>
          </a:p>
          <a:p>
            <a:pPr algn="l">
              <a:lnSpc>
                <a:spcPct val="150000"/>
              </a:lnSpc>
            </a:pPr>
            <a:r>
              <a:rPr lang="es-SV" sz="1100" dirty="0" smtClean="0">
                <a:solidFill>
                  <a:schemeClr val="tx1"/>
                </a:solidFill>
                <a:latin typeface="Calibri" pitchFamily="34" charset="0"/>
                <a:cs typeface="Calibri" pitchFamily="34" charset="0"/>
              </a:rPr>
              <a:t>Femenino: 2</a:t>
            </a:r>
          </a:p>
          <a:p>
            <a:pPr algn="l">
              <a:lnSpc>
                <a:spcPct val="150000"/>
              </a:lnSpc>
            </a:pPr>
            <a:r>
              <a:rPr lang="es-SV" sz="1100" dirty="0" smtClean="0">
                <a:solidFill>
                  <a:schemeClr val="tx1"/>
                </a:solidFill>
                <a:latin typeface="Calibri" pitchFamily="34" charset="0"/>
                <a:cs typeface="Calibri" pitchFamily="34" charset="0"/>
              </a:rPr>
              <a:t>Total de empleados: 2</a:t>
            </a:r>
            <a:endParaRPr lang="es-SV" sz="1100" dirty="0">
              <a:solidFill>
                <a:schemeClr val="tx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Ferdinand template">
  <a:themeElements>
    <a:clrScheme name="Orige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970</TotalTime>
  <Words>4053</Words>
  <Application>Microsoft Office PowerPoint</Application>
  <PresentationFormat>Presentación en pantalla (16:9)</PresentationFormat>
  <Paragraphs>495</Paragraphs>
  <Slides>37</Slides>
  <Notes>36</Notes>
  <HiddenSlides>0</HiddenSlides>
  <MMClips>0</MMClips>
  <ScaleCrop>false</ScaleCrop>
  <HeadingPairs>
    <vt:vector size="4" baseType="variant">
      <vt:variant>
        <vt:lpstr>Tema</vt:lpstr>
      </vt:variant>
      <vt:variant>
        <vt:i4>1</vt:i4>
      </vt:variant>
      <vt:variant>
        <vt:lpstr>Títulos de diapositiva</vt:lpstr>
      </vt:variant>
      <vt:variant>
        <vt:i4>37</vt:i4>
      </vt:variant>
    </vt:vector>
  </HeadingPairs>
  <TitlesOfParts>
    <vt:vector size="38" baseType="lpstr">
      <vt:lpstr>Ferdinand template</vt:lpstr>
      <vt:lpstr>ORGANIGRAMA    PERÍODO:                               Febrero - Abril 2022</vt:lpstr>
      <vt:lpstr>CONTENIDO:</vt:lpstr>
      <vt:lpstr>Presentación de PowerPoint</vt:lpstr>
      <vt:lpstr>CANTIDAD DE EMPLEADOS POR UNIDAD</vt:lpstr>
      <vt:lpstr>Presentación de PowerPoint</vt:lpstr>
      <vt:lpstr>ATRIBUCIONES DE LA MINISTRA DE ECONOMÍA</vt:lpstr>
      <vt:lpstr>DESPACHO MINISTERIAL</vt:lpstr>
      <vt:lpstr>Presentación de PowerPoint</vt:lpstr>
      <vt:lpstr>Presentación de PowerPoint</vt:lpstr>
      <vt:lpstr>UNIDADES ORGANIZATIVAS DEL MINEC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ORGANIGRAMA    PERÍODO:                               MARZO A JUNIO 2020</dc:title>
  <dc:creator>luis gustavo garcia diaz</dc:creator>
  <cp:lastModifiedBy>Maria Blanca Bachez Hernandez</cp:lastModifiedBy>
  <cp:revision>81</cp:revision>
  <cp:lastPrinted>2022-02-01T14:53:29Z</cp:lastPrinted>
  <dcterms:modified xsi:type="dcterms:W3CDTF">2022-05-03T21:19:27Z</dcterms:modified>
</cp:coreProperties>
</file>