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a:t>
            </a:r>
            <a:r>
              <a:rPr lang="en" sz="4000" b="1" dirty="0" smtClean="0">
                <a:latin typeface="Calibri" pitchFamily="34" charset="0"/>
                <a:cs typeface="Calibri" pitchFamily="34" charset="0"/>
              </a:rPr>
              <a:t>NOVIEMBRE &amp; DICIEMBRE 2020, ENERO 2021</a:t>
            </a:r>
            <a:endParaRPr sz="40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a:t>
            </a:r>
            <a:r>
              <a:rPr lang="es-SV" sz="1100" b="1" dirty="0" smtClean="0">
                <a:solidFill>
                  <a:schemeClr val="tx1"/>
                </a:solidFill>
                <a:latin typeface="Calibri" pitchFamily="34" charset="0"/>
                <a:cs typeface="Calibri" pitchFamily="34" charset="0"/>
              </a:rPr>
              <a:t>2021</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 Mariela del Carmen </a:t>
            </a:r>
            <a:r>
              <a:rPr lang="es-SV" sz="1200" b="1" dirty="0" err="1">
                <a:solidFill>
                  <a:srgbClr val="0070C0"/>
                </a:solidFill>
                <a:latin typeface="Calibri" pitchFamily="34" charset="0"/>
                <a:cs typeface="Calibri" pitchFamily="34" charset="0"/>
              </a:rPr>
              <a:t>Kawas</a:t>
            </a:r>
            <a:r>
              <a:rPr lang="es-SV" sz="1200" b="1" dirty="0">
                <a:solidFill>
                  <a:srgbClr val="0070C0"/>
                </a:solidFill>
                <a:latin typeface="Calibri" pitchFamily="34" charset="0"/>
                <a:cs typeface="Calibri" pitchFamily="34" charset="0"/>
              </a:rPr>
              <a:t> </a:t>
            </a:r>
            <a:r>
              <a:rPr lang="es-SV" sz="1200" b="1" dirty="0" err="1">
                <a:solidFill>
                  <a:srgbClr val="0070C0"/>
                </a:solidFill>
                <a:latin typeface="Calibri" pitchFamily="34" charset="0"/>
                <a:cs typeface="Calibri" pitchFamily="34" charset="0"/>
              </a:rPr>
              <a:t>Arita</a:t>
            </a:r>
            <a:endParaRPr lang="es-SV" sz="1200" b="1" dirty="0">
              <a:solidFill>
                <a:srgbClr val="0070C0"/>
              </a:solidFill>
              <a:latin typeface="Calibri" pitchFamily="34" charset="0"/>
              <a:cs typeface="Calibri" pitchFamily="34" charset="0"/>
            </a:endParaRPr>
          </a:p>
          <a:p>
            <a:pPr algn="just"/>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257175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363838"/>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6</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2643758"/>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7</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a:t>
            </a:r>
            <a:r>
              <a:rPr lang="es-SV" sz="1200" b="1" dirty="0" smtClean="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Mena Arauz, Jessica </a:t>
            </a:r>
            <a:r>
              <a:rPr lang="es-SV" sz="1200" b="1" dirty="0" err="1">
                <a:solidFill>
                  <a:srgbClr val="0070C0"/>
                </a:solidFill>
                <a:latin typeface="Calibri" pitchFamily="34" charset="0"/>
                <a:cs typeface="Calibri" pitchFamily="34" charset="0"/>
              </a:rPr>
              <a:t>Stefanny</a:t>
            </a:r>
            <a:r>
              <a:rPr lang="es-SV" sz="1200" b="1" dirty="0">
                <a:solidFill>
                  <a:srgbClr val="0070C0"/>
                </a:solidFill>
                <a:latin typeface="Calibri" pitchFamily="34" charset="0"/>
                <a:cs typeface="Calibri" pitchFamily="34" charset="0"/>
              </a:rPr>
              <a:t> </a:t>
            </a:r>
            <a:r>
              <a:rPr lang="es-SV" sz="1200" b="1" dirty="0" err="1">
                <a:solidFill>
                  <a:srgbClr val="0070C0"/>
                </a:solidFill>
                <a:latin typeface="Calibri" pitchFamily="34" charset="0"/>
                <a:cs typeface="Calibri" pitchFamily="34" charset="0"/>
              </a:rPr>
              <a:t>Anitac</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249974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Karla Sofía Flores Cruz</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651870"/>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a:t>
            </a:r>
            <a:r>
              <a:rPr lang="es-SV" sz="1100" b="1" dirty="0" smtClean="0">
                <a:solidFill>
                  <a:schemeClr val="tx1"/>
                </a:solidFill>
                <a:latin typeface="Calibri" pitchFamily="34" charset="0"/>
                <a:cs typeface="Calibri" pitchFamily="34" charset="0"/>
              </a:rPr>
              <a:t>2021</a:t>
            </a:r>
          </a:p>
          <a:p>
            <a:pPr algn="l">
              <a:lnSpc>
                <a:spcPct val="150000"/>
              </a:lnSpc>
            </a:pPr>
            <a:r>
              <a:rPr lang="es-SV" sz="1100" dirty="0" smtClean="0">
                <a:solidFill>
                  <a:schemeClr val="tx1"/>
                </a:solidFill>
                <a:latin typeface="Calibri" pitchFamily="34" charset="0"/>
                <a:cs typeface="Calibri" pitchFamily="34" charset="0"/>
              </a:rPr>
              <a:t>Masculino: 13</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21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Hugo Armando Ruiz Perez</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507854"/>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18</a:t>
            </a:r>
          </a:p>
          <a:p>
            <a:pPr algn="l">
              <a:lnSpc>
                <a:spcPct val="150000"/>
              </a:lnSpc>
            </a:pPr>
            <a:r>
              <a:rPr lang="es-SV" sz="1100" dirty="0" smtClean="0">
                <a:solidFill>
                  <a:schemeClr val="tx1"/>
                </a:solidFill>
                <a:latin typeface="Calibri" pitchFamily="34" charset="0"/>
                <a:cs typeface="Calibri" pitchFamily="34" charset="0"/>
              </a:rPr>
              <a:t>Femenino: 24</a:t>
            </a:r>
          </a:p>
          <a:p>
            <a:pPr algn="l">
              <a:lnSpc>
                <a:spcPct val="150000"/>
              </a:lnSpc>
            </a:pPr>
            <a:r>
              <a:rPr lang="es-SV" sz="1100" dirty="0" smtClean="0">
                <a:solidFill>
                  <a:schemeClr val="tx1"/>
                </a:solidFill>
                <a:latin typeface="Calibri" pitchFamily="34" charset="0"/>
                <a:cs typeface="Calibri" pitchFamily="34" charset="0"/>
              </a:rPr>
              <a:t>Total de empleados: 42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507854"/>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7</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a:t>
            </a:r>
            <a:r>
              <a:rPr lang="es-SV" sz="1200" b="1" dirty="0" smtClean="0">
                <a:solidFill>
                  <a:srgbClr val="0070C0"/>
                </a:solidFill>
                <a:latin typeface="Calibri" pitchFamily="34" charset="0"/>
                <a:cs typeface="Calibri" pitchFamily="34" charset="0"/>
              </a:rPr>
              <a:t>:</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579862"/>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René Alberto Salazar Alvarado</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285978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9</a:t>
            </a: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29183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Febrero a Abril 2021</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219822"/>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160</a:t>
            </a:r>
          </a:p>
          <a:p>
            <a:pPr algn="l">
              <a:lnSpc>
                <a:spcPct val="150000"/>
              </a:lnSpc>
            </a:pPr>
            <a:r>
              <a:rPr lang="es-SV" sz="1100" dirty="0" smtClean="0">
                <a:solidFill>
                  <a:schemeClr val="tx1"/>
                </a:solidFill>
                <a:latin typeface="Calibri" pitchFamily="34" charset="0"/>
                <a:cs typeface="Calibri" pitchFamily="34" charset="0"/>
              </a:rPr>
              <a:t>Femenino: 71</a:t>
            </a:r>
          </a:p>
          <a:p>
            <a:pPr algn="l">
              <a:lnSpc>
                <a:spcPct val="150000"/>
              </a:lnSpc>
            </a:pPr>
            <a:r>
              <a:rPr lang="es-SV" sz="1100" dirty="0" smtClean="0">
                <a:solidFill>
                  <a:schemeClr val="tx1"/>
                </a:solidFill>
                <a:latin typeface="Calibri" pitchFamily="34" charset="0"/>
                <a:cs typeface="Calibri" pitchFamily="34" charset="0"/>
              </a:rPr>
              <a:t>Total de empleados: 231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242773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166</a:t>
            </a:r>
          </a:p>
          <a:p>
            <a:pPr algn="l">
              <a:lnSpc>
                <a:spcPct val="150000"/>
              </a:lnSpc>
            </a:pPr>
            <a:r>
              <a:rPr lang="es-SV" sz="1100" dirty="0" smtClean="0">
                <a:solidFill>
                  <a:schemeClr val="tx1"/>
                </a:solidFill>
                <a:latin typeface="Calibri" pitchFamily="34" charset="0"/>
                <a:cs typeface="Calibri" pitchFamily="34" charset="0"/>
              </a:rPr>
              <a:t>Femenino: 109</a:t>
            </a:r>
          </a:p>
          <a:p>
            <a:pPr algn="l">
              <a:lnSpc>
                <a:spcPct val="150000"/>
              </a:lnSpc>
            </a:pPr>
            <a:r>
              <a:rPr lang="es-SV" sz="1100" dirty="0" smtClean="0">
                <a:solidFill>
                  <a:schemeClr val="tx1"/>
                </a:solidFill>
                <a:latin typeface="Calibri" pitchFamily="34" charset="0"/>
                <a:cs typeface="Calibri" pitchFamily="34" charset="0"/>
              </a:rPr>
              <a:t>Total de empleados: 275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27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435846"/>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291830"/>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20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293179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579862"/>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29183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44</a:t>
            </a:r>
          </a:p>
          <a:p>
            <a:pPr algn="l">
              <a:lnSpc>
                <a:spcPct val="150000"/>
              </a:lnSpc>
            </a:pPr>
            <a:r>
              <a:rPr lang="es-SV" sz="1100" dirty="0" smtClean="0">
                <a:solidFill>
                  <a:schemeClr val="tx1"/>
                </a:solidFill>
                <a:latin typeface="Calibri" pitchFamily="34" charset="0"/>
                <a:cs typeface="Calibri" pitchFamily="34" charset="0"/>
              </a:rPr>
              <a:t>Femenino: 19</a:t>
            </a:r>
          </a:p>
          <a:p>
            <a:pPr algn="l">
              <a:lnSpc>
                <a:spcPct val="150000"/>
              </a:lnSpc>
            </a:pPr>
            <a:r>
              <a:rPr lang="es-SV" sz="1100" dirty="0" smtClean="0">
                <a:solidFill>
                  <a:schemeClr val="tx1"/>
                </a:solidFill>
                <a:latin typeface="Calibri" pitchFamily="34" charset="0"/>
                <a:cs typeface="Calibri" pitchFamily="34" charset="0"/>
              </a:rPr>
              <a:t>Total de empleados: 63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242773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1091418071"/>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a:solidFill>
                            <a:srgbClr val="000000"/>
                          </a:solidFill>
                          <a:effectLst/>
                          <a:latin typeface="Arial"/>
                        </a:rPr>
                        <a:t>14</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l" rtl="0" fontAlgn="ctr"/>
                      <a:r>
                        <a:rPr lang="es-SV" sz="800" b="0" i="0" u="none" strike="noStrike">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38206">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l" rtl="0" fontAlgn="ctr"/>
                      <a:r>
                        <a:rPr lang="es-SV" sz="800" b="0" i="0" u="none" strike="noStrike">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l" rtl="0" fontAlgn="ctr"/>
                      <a:r>
                        <a:rPr lang="es-SV" sz="800" b="0" i="0" u="none" strike="noStrike">
                          <a:solidFill>
                            <a:srgbClr val="000000"/>
                          </a:solidFill>
                          <a:effectLst/>
                          <a:latin typeface="Arial"/>
                        </a:rPr>
                        <a:t>COMUNICACIONES</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l" rtl="0" fontAlgn="ctr"/>
                      <a:r>
                        <a:rPr lang="es-SV" sz="800" b="0" i="0" u="none" strike="noStrike">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l" rtl="0" fontAlgn="ctr"/>
                      <a:r>
                        <a:rPr lang="es-SV" sz="800" b="0" i="0" u="none" strike="noStrike">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l" rtl="0" fontAlgn="ctr"/>
                      <a:r>
                        <a:rPr lang="es-SV" sz="800" b="0" i="0" u="none" strike="noStrike">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 </a:t>
                      </a:r>
                    </a:p>
                  </a:txBody>
                  <a:tcPr marL="9525" marR="9525" marT="9525" marB="0" anchor="ctr"/>
                </a:tc>
              </a:tr>
              <a:tr h="238206">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l" rtl="0" fontAlgn="ctr"/>
                      <a:r>
                        <a:rPr lang="es-SV" sz="800" b="0" i="0" u="none" strike="noStrike">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 </a:t>
                      </a:r>
                    </a:p>
                  </a:txBody>
                  <a:tcPr marL="9525" marR="9525" marT="9525" marB="0" anchor="ctr"/>
                </a:tc>
              </a:tr>
              <a:tr h="238206">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l" rtl="0" fontAlgn="ctr"/>
                      <a:r>
                        <a:rPr lang="es-SV" sz="800" b="0" i="0" u="none" strike="noStrike">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l" rtl="0" fontAlgn="ctr"/>
                      <a:r>
                        <a:rPr lang="es-SV" sz="800" b="0" i="0" u="none" strike="noStrike">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l" rtl="0" fontAlgn="ctr"/>
                      <a:r>
                        <a:rPr lang="es-SV" sz="800" b="0" i="0" u="none" strike="noStrike">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a:solidFill>
                            <a:srgbClr val="000000"/>
                          </a:solidFill>
                          <a:effectLst/>
                          <a:latin typeface="Arial"/>
                        </a:rPr>
                        <a:t>21</a:t>
                      </a:r>
                    </a:p>
                  </a:txBody>
                  <a:tcPr marL="9525" marR="9525" marT="9525" marB="0" anchor="ctr"/>
                </a:tc>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ctr" rtl="0" fontAlgn="ctr"/>
                      <a:r>
                        <a:rPr lang="es-SV" sz="800" b="0" i="0" u="none" strike="noStrike">
                          <a:solidFill>
                            <a:srgbClr val="000000"/>
                          </a:solidFill>
                          <a:effectLst/>
                          <a:latin typeface="Arial"/>
                        </a:rPr>
                        <a:t>13</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l" rtl="0" fontAlgn="ctr"/>
                      <a:r>
                        <a:rPr lang="es-SV" sz="800" b="0" i="0" u="none" strike="noStrike">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a:solidFill>
                            <a:srgbClr val="000000"/>
                          </a:solidFill>
                          <a:effectLst/>
                          <a:latin typeface="Arial"/>
                        </a:rPr>
                        <a:t>42</a:t>
                      </a:r>
                    </a:p>
                  </a:txBody>
                  <a:tcPr marL="9525" marR="9525" marT="9525" marB="0" anchor="ctr"/>
                </a:tc>
                <a:tc>
                  <a:txBody>
                    <a:bodyPr/>
                    <a:lstStyle/>
                    <a:p>
                      <a:pPr algn="ctr" rtl="0" fontAlgn="ctr"/>
                      <a:r>
                        <a:rPr lang="es-SV" sz="800" b="0" i="0" u="none" strike="noStrike">
                          <a:solidFill>
                            <a:srgbClr val="000000"/>
                          </a:solidFill>
                          <a:effectLst/>
                          <a:latin typeface="Arial"/>
                        </a:rPr>
                        <a:t>24</a:t>
                      </a:r>
                    </a:p>
                  </a:txBody>
                  <a:tcPr marL="9525" marR="9525" marT="9525" marB="0" anchor="ctr"/>
                </a:tc>
                <a:tc>
                  <a:txBody>
                    <a:bodyPr/>
                    <a:lstStyle/>
                    <a:p>
                      <a:pPr algn="ctr" rtl="0" fontAlgn="ctr"/>
                      <a:r>
                        <a:rPr lang="es-SV" sz="800" b="0" i="0" u="none" strike="noStrike">
                          <a:solidFill>
                            <a:srgbClr val="000000"/>
                          </a:solidFill>
                          <a:effectLst/>
                          <a:latin typeface="Arial"/>
                        </a:rPr>
                        <a:t>18</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l" rtl="0" fontAlgn="ctr"/>
                      <a:r>
                        <a:rPr lang="es-SV" sz="800" b="0" i="0" u="none" strike="noStrike">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14</a:t>
                      </a:r>
                    </a:p>
                  </a:txBody>
                  <a:tcPr marL="9525" marR="9525" marT="9525" marB="0" anchor="ctr"/>
                </a:tc>
                <a:tc>
                  <a:txBody>
                    <a:bodyPr/>
                    <a:lstStyle/>
                    <a:p>
                      <a:pPr algn="l" rtl="0" fontAlgn="ctr"/>
                      <a:r>
                        <a:rPr lang="es-SV" sz="800" b="0" i="0" u="none" strike="noStrike">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c>
                  <a:txBody>
                    <a:bodyPr/>
                    <a:lstStyle/>
                    <a:p>
                      <a:pPr algn="ctr" rtl="0" fontAlgn="ctr"/>
                      <a:r>
                        <a:rPr lang="es-SV" sz="800" b="0" i="0" u="none" strike="noStrike" dirty="0">
                          <a:solidFill>
                            <a:srgbClr val="000000"/>
                          </a:solidFill>
                          <a:effectLst/>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703052392"/>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780" b="0" i="0" u="none" strike="noStrike">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ctr" rtl="0" fontAlgn="ctr"/>
                      <a:r>
                        <a:rPr lang="es-SV" sz="780" b="0" i="0" u="none" strike="noStrike">
                          <a:solidFill>
                            <a:srgbClr val="000000"/>
                          </a:solidFill>
                          <a:effectLst/>
                          <a:latin typeface="Arial"/>
                        </a:rPr>
                        <a:t>7</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l" rtl="0" fontAlgn="ctr"/>
                      <a:r>
                        <a:rPr lang="es-SV" sz="780" b="0" i="0" u="none" strike="noStrike">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l" rtl="0" fontAlgn="ctr"/>
                      <a:r>
                        <a:rPr lang="es-SV" sz="780" b="0" i="0" u="none" strike="noStrike">
                          <a:solidFill>
                            <a:srgbClr val="000000"/>
                          </a:solidFill>
                          <a:effectLst/>
                          <a:latin typeface="Arial"/>
                        </a:rPr>
                        <a:t>INVERSIONES</a:t>
                      </a:r>
                    </a:p>
                  </a:txBody>
                  <a:tcPr marL="9525" marR="9525" marT="9525" marB="0" anchor="ctr"/>
                </a:tc>
                <a:tc>
                  <a:txBody>
                    <a:bodyPr/>
                    <a:lstStyle/>
                    <a:p>
                      <a:pPr algn="ctr" rtl="0" fontAlgn="ctr"/>
                      <a:r>
                        <a:rPr lang="es-SV" sz="800" b="0" i="0" u="none" strike="noStrike">
                          <a:solidFill>
                            <a:srgbClr val="000000"/>
                          </a:solidFill>
                          <a:effectLst/>
                          <a:latin typeface="Arial"/>
                        </a:rPr>
                        <a:t>23</a:t>
                      </a:r>
                    </a:p>
                  </a:txBody>
                  <a:tcPr marL="9525" marR="9525" marT="9525" marB="0" anchor="ctr"/>
                </a:tc>
                <a:tc>
                  <a:txBody>
                    <a:bodyPr/>
                    <a:lstStyle/>
                    <a:p>
                      <a:pPr algn="ctr" rtl="0" fontAlgn="ctr"/>
                      <a:r>
                        <a:rPr lang="es-SV" sz="780" b="0" i="0" u="none" strike="noStrike">
                          <a:solidFill>
                            <a:srgbClr val="000000"/>
                          </a:solidFill>
                          <a:effectLst/>
                          <a:latin typeface="Arial"/>
                        </a:rPr>
                        <a:t>14</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334132">
                <a:tc>
                  <a:txBody>
                    <a:bodyPr/>
                    <a:lstStyle/>
                    <a:p>
                      <a:pPr algn="ctr" rtl="0" fontAlgn="ctr"/>
                      <a:r>
                        <a:rPr lang="es-SV" sz="800" b="0" i="0" u="none" strike="noStrike">
                          <a:solidFill>
                            <a:srgbClr val="000000"/>
                          </a:solidFill>
                          <a:effectLst/>
                          <a:latin typeface="Arial"/>
                        </a:rPr>
                        <a:t>18</a:t>
                      </a:r>
                    </a:p>
                  </a:txBody>
                  <a:tcPr marL="9525" marR="9525" marT="9525" marB="0" anchor="ctr"/>
                </a:tc>
                <a:tc>
                  <a:txBody>
                    <a:bodyPr/>
                    <a:lstStyle/>
                    <a:p>
                      <a:pPr algn="l" rtl="0" fontAlgn="ctr"/>
                      <a:r>
                        <a:rPr lang="es-SV" sz="780" b="0" i="0" u="none" strike="noStrike">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fontAlgn="ctr"/>
                      <a:r>
                        <a:rPr lang="es-SV" sz="1100" b="0" i="0" u="none" strike="noStrike">
                          <a:solidFill>
                            <a:srgbClr val="000000"/>
                          </a:solidFill>
                          <a:effectLst/>
                          <a:latin typeface="Calibri"/>
                        </a:rPr>
                        <a:t>2</a:t>
                      </a:r>
                    </a:p>
                  </a:txBody>
                  <a:tcPr marL="9525" marR="9525" marT="9525" marB="0" anchor="ctr"/>
                </a:tc>
                <a:tc>
                  <a:txBody>
                    <a:bodyPr/>
                    <a:lstStyle/>
                    <a:p>
                      <a:pPr algn="ctr" fontAlgn="ctr"/>
                      <a:r>
                        <a:rPr lang="es-SV" sz="1100" b="0" i="0" u="none" strike="noStrike">
                          <a:solidFill>
                            <a:srgbClr val="000000"/>
                          </a:solidFill>
                          <a:effectLst/>
                          <a:latin typeface="Calibri"/>
                        </a:rPr>
                        <a:t>1</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19</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a:solidFill>
                            <a:srgbClr val="000000"/>
                          </a:solidFill>
                          <a:effectLst/>
                          <a:latin typeface="Arial"/>
                        </a:rPr>
                        <a:t>275</a:t>
                      </a:r>
                    </a:p>
                  </a:txBody>
                  <a:tcPr marL="9525" marR="9525" marT="9525" marB="0" anchor="ctr"/>
                </a:tc>
                <a:tc>
                  <a:txBody>
                    <a:bodyPr/>
                    <a:lstStyle/>
                    <a:p>
                      <a:pPr algn="ctr" rtl="0" fontAlgn="ctr"/>
                      <a:r>
                        <a:rPr lang="es-SV" sz="780" b="0" i="0" u="none" strike="noStrike">
                          <a:solidFill>
                            <a:srgbClr val="000000"/>
                          </a:solidFill>
                          <a:effectLst/>
                          <a:latin typeface="Arial"/>
                        </a:rPr>
                        <a:t>109</a:t>
                      </a:r>
                    </a:p>
                  </a:txBody>
                  <a:tcPr marL="9525" marR="9525" marT="9525" marB="0" anchor="ctr"/>
                </a:tc>
                <a:tc>
                  <a:txBody>
                    <a:bodyPr/>
                    <a:lstStyle/>
                    <a:p>
                      <a:pPr algn="ctr" rtl="0" fontAlgn="ctr"/>
                      <a:r>
                        <a:rPr lang="es-SV" sz="780" b="0" i="0" u="none" strike="noStrike">
                          <a:solidFill>
                            <a:srgbClr val="000000"/>
                          </a:solidFill>
                          <a:effectLst/>
                          <a:latin typeface="Arial"/>
                        </a:rPr>
                        <a:t>166</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l" rtl="0" fontAlgn="ctr"/>
                      <a:r>
                        <a:rPr lang="es-SV" sz="780" b="0" i="0" u="none" strike="noStrike">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a:solidFill>
                            <a:srgbClr val="000000"/>
                          </a:solidFill>
                          <a:effectLst/>
                          <a:latin typeface="Arial"/>
                        </a:rPr>
                        <a:t>231</a:t>
                      </a:r>
                    </a:p>
                  </a:txBody>
                  <a:tcPr marL="9525" marR="9525" marT="9525" marB="0" anchor="ctr"/>
                </a:tc>
                <a:tc>
                  <a:txBody>
                    <a:bodyPr/>
                    <a:lstStyle/>
                    <a:p>
                      <a:pPr algn="ctr" rtl="0" fontAlgn="ctr"/>
                      <a:r>
                        <a:rPr lang="es-SV" sz="780" b="0" i="0" u="none" strike="noStrike">
                          <a:solidFill>
                            <a:srgbClr val="000000"/>
                          </a:solidFill>
                          <a:effectLst/>
                          <a:latin typeface="Arial"/>
                        </a:rPr>
                        <a:t>71</a:t>
                      </a:r>
                    </a:p>
                  </a:txBody>
                  <a:tcPr marL="9525" marR="9525" marT="9525" marB="0" anchor="ctr"/>
                </a:tc>
                <a:tc>
                  <a:txBody>
                    <a:bodyPr/>
                    <a:lstStyle/>
                    <a:p>
                      <a:pPr algn="ctr" rtl="0" fontAlgn="ctr"/>
                      <a:r>
                        <a:rPr lang="es-SV" sz="780" b="0" i="0" u="none" strike="noStrike">
                          <a:solidFill>
                            <a:srgbClr val="000000"/>
                          </a:solidFill>
                          <a:effectLst/>
                          <a:latin typeface="Arial"/>
                        </a:rPr>
                        <a:t>160</a:t>
                      </a:r>
                    </a:p>
                  </a:txBody>
                  <a:tcPr marL="9525" marR="9525" marT="9525" marB="0" anchor="ctr"/>
                </a:tc>
              </a:tr>
              <a:tr h="309959">
                <a:tc>
                  <a:txBody>
                    <a:bodyPr/>
                    <a:lstStyle/>
                    <a:p>
                      <a:pPr algn="ctr" rtl="0" fontAlgn="ctr"/>
                      <a:r>
                        <a:rPr lang="es-SV" sz="800" b="0" i="0" u="none" strike="noStrike">
                          <a:solidFill>
                            <a:srgbClr val="000000"/>
                          </a:solidFill>
                          <a:effectLst/>
                          <a:latin typeface="Arial"/>
                        </a:rPr>
                        <a:t>21</a:t>
                      </a:r>
                    </a:p>
                  </a:txBody>
                  <a:tcPr marL="9525" marR="9525" marT="9525" marB="0" anchor="ctr"/>
                </a:tc>
                <a:tc>
                  <a:txBody>
                    <a:bodyPr/>
                    <a:lstStyle/>
                    <a:p>
                      <a:pPr algn="l" rtl="0" fontAlgn="ctr"/>
                      <a:r>
                        <a:rPr lang="es-SV" sz="780" b="0" i="0" u="none" strike="noStrike">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a:solidFill>
                            <a:srgbClr val="000000"/>
                          </a:solidFill>
                          <a:effectLst/>
                          <a:latin typeface="Arial"/>
                        </a:rPr>
                        <a:t>27</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c>
                  <a:txBody>
                    <a:bodyPr/>
                    <a:lstStyle/>
                    <a:p>
                      <a:pPr algn="ctr" rtl="0" fontAlgn="ctr"/>
                      <a:r>
                        <a:rPr lang="es-SV" sz="780" b="0" i="0" u="none" strike="noStrike">
                          <a:solidFill>
                            <a:srgbClr val="000000"/>
                          </a:solidFill>
                          <a:effectLst/>
                          <a:latin typeface="Arial"/>
                        </a:rPr>
                        <a:t>12</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l" rtl="0" fontAlgn="ctr"/>
                      <a:r>
                        <a:rPr lang="es-SV" sz="780" b="0" i="0" u="none" strike="noStrike">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23</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a:solidFill>
                            <a:srgbClr val="000000"/>
                          </a:solidFill>
                          <a:effectLst/>
                          <a:latin typeface="Arial"/>
                        </a:rPr>
                        <a:t>1</a:t>
                      </a:r>
                    </a:p>
                  </a:txBody>
                  <a:tcPr marL="9525" marR="9525" marT="9525" marB="0" anchor="ctr"/>
                </a:tc>
                <a:tc>
                  <a:txBody>
                    <a:bodyPr/>
                    <a:lstStyle/>
                    <a:p>
                      <a:pPr algn="ctr" rtl="0" fontAlgn="ctr"/>
                      <a:r>
                        <a:rPr lang="es-SV" sz="780" b="0" i="0" u="none" strike="noStrike">
                          <a:solidFill>
                            <a:srgbClr val="000000"/>
                          </a:solidFill>
                          <a:effectLst/>
                          <a:latin typeface="Arial"/>
                        </a:rPr>
                        <a:t> </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24</a:t>
                      </a:r>
                    </a:p>
                  </a:txBody>
                  <a:tcPr marL="9525" marR="9525" marT="9525" marB="0" anchor="ctr"/>
                </a:tc>
                <a:tc>
                  <a:txBody>
                    <a:bodyPr/>
                    <a:lstStyle/>
                    <a:p>
                      <a:pPr algn="l" rtl="0" fontAlgn="ctr"/>
                      <a:r>
                        <a:rPr lang="es-SV" sz="780" b="0" i="0" u="none" strike="noStrike">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11</a:t>
                      </a:r>
                    </a:p>
                  </a:txBody>
                  <a:tcPr marL="9525" marR="9525" marT="9525" marB="0" anchor="ctr"/>
                </a:tc>
              </a:tr>
              <a:tr h="334132">
                <a:tc>
                  <a:txBody>
                    <a:bodyPr/>
                    <a:lstStyle/>
                    <a:p>
                      <a:pPr algn="ctr" rtl="0" fontAlgn="ctr"/>
                      <a:r>
                        <a:rPr lang="es-SV" sz="800" b="0" i="0" u="none" strike="noStrike">
                          <a:solidFill>
                            <a:srgbClr val="000000"/>
                          </a:solidFill>
                          <a:effectLst/>
                          <a:latin typeface="Arial"/>
                        </a:rPr>
                        <a:t>25</a:t>
                      </a:r>
                    </a:p>
                  </a:txBody>
                  <a:tcPr marL="9525" marR="9525" marT="9525" marB="0" anchor="ctr"/>
                </a:tc>
                <a:tc>
                  <a:txBody>
                    <a:bodyPr/>
                    <a:lstStyle/>
                    <a:p>
                      <a:pPr algn="l" rtl="0" fontAlgn="ctr"/>
                      <a:r>
                        <a:rPr lang="es-SV" sz="780" b="0" i="0" u="none" strike="noStrike">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l" rtl="0" fontAlgn="ctr"/>
                      <a:r>
                        <a:rPr lang="es-SV" sz="780" b="0" i="0" u="none" strike="noStrike">
                          <a:solidFill>
                            <a:srgbClr val="000000"/>
                          </a:solidFill>
                          <a:effectLst/>
                          <a:latin typeface="Arial"/>
                        </a:rPr>
                        <a:t>TALENTO HUMANO</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27</a:t>
                      </a:r>
                    </a:p>
                  </a:txBody>
                  <a:tcPr marL="9525" marR="9525" marT="9525" marB="0" anchor="ctr"/>
                </a:tc>
                <a:tc>
                  <a:txBody>
                    <a:bodyPr/>
                    <a:lstStyle/>
                    <a:p>
                      <a:pPr algn="l" rtl="0" fontAlgn="ctr"/>
                      <a:r>
                        <a:rPr lang="es-SV" sz="780" b="0" i="0" u="none" strike="noStrike">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ctr" rtl="0" fontAlgn="ctr"/>
                      <a:r>
                        <a:rPr lang="es-SV" sz="780" b="0" i="0" u="none" strike="noStrike">
                          <a:solidFill>
                            <a:srgbClr val="000000"/>
                          </a:solidFill>
                          <a:effectLst/>
                          <a:latin typeface="Arial"/>
                        </a:rPr>
                        <a:t>5</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28</a:t>
                      </a:r>
                    </a:p>
                  </a:txBody>
                  <a:tcPr marL="9525" marR="9525" marT="9525" marB="0" anchor="ctr"/>
                </a:tc>
                <a:tc>
                  <a:txBody>
                    <a:bodyPr/>
                    <a:lstStyle/>
                    <a:p>
                      <a:pPr algn="l" rtl="0" fontAlgn="ctr"/>
                      <a:r>
                        <a:rPr lang="es-SV" sz="780" b="0" i="0" u="none" strike="noStrike">
                          <a:solidFill>
                            <a:srgbClr val="000000"/>
                          </a:solidFill>
                          <a:effectLst/>
                          <a:latin typeface="Arial"/>
                        </a:rPr>
                        <a:t>ADMINISTRACION</a:t>
                      </a:r>
                    </a:p>
                  </a:txBody>
                  <a:tcPr marL="9525" marR="9525" marT="9525" marB="0" anchor="ctr"/>
                </a:tc>
                <a:tc>
                  <a:txBody>
                    <a:bodyPr/>
                    <a:lstStyle/>
                    <a:p>
                      <a:pPr algn="ctr" rtl="0" fontAlgn="ctr"/>
                      <a:r>
                        <a:rPr lang="es-SV" sz="800" b="0" i="0" u="none" strike="noStrike">
                          <a:solidFill>
                            <a:srgbClr val="000000"/>
                          </a:solidFill>
                          <a:effectLst/>
                          <a:latin typeface="Arial"/>
                        </a:rPr>
                        <a:t>63</a:t>
                      </a:r>
                    </a:p>
                  </a:txBody>
                  <a:tcPr marL="9525" marR="9525" marT="9525" marB="0" anchor="ctr"/>
                </a:tc>
                <a:tc>
                  <a:txBody>
                    <a:bodyPr/>
                    <a:lstStyle/>
                    <a:p>
                      <a:pPr algn="ctr" rtl="0" fontAlgn="ctr"/>
                      <a:r>
                        <a:rPr lang="es-SV" sz="780" b="0" i="0" u="none" strike="noStrike">
                          <a:solidFill>
                            <a:srgbClr val="000000"/>
                          </a:solidFill>
                          <a:effectLst/>
                          <a:latin typeface="Arial"/>
                        </a:rPr>
                        <a:t>19</a:t>
                      </a:r>
                    </a:p>
                  </a:txBody>
                  <a:tcPr marL="9525" marR="9525" marT="9525" marB="0" anchor="ctr"/>
                </a:tc>
                <a:tc>
                  <a:txBody>
                    <a:bodyPr/>
                    <a:lstStyle/>
                    <a:p>
                      <a:pPr algn="ctr" rtl="0" fontAlgn="ctr"/>
                      <a:r>
                        <a:rPr lang="es-SV" sz="780" b="0" i="0" u="none" strike="noStrike">
                          <a:solidFill>
                            <a:srgbClr val="000000"/>
                          </a:solidFill>
                          <a:effectLst/>
                          <a:latin typeface="Arial"/>
                        </a:rPr>
                        <a:t>44</a:t>
                      </a:r>
                    </a:p>
                  </a:txBody>
                  <a:tcPr marL="9525" marR="9525" marT="9525" marB="0" anchor="ctr"/>
                </a:tc>
              </a:tr>
              <a:tr h="230658">
                <a:tc>
                  <a:txBody>
                    <a:bodyPr/>
                    <a:lstStyle/>
                    <a:p>
                      <a:pPr algn="l" rtl="0" fontAlgn="ctr"/>
                      <a:r>
                        <a:rPr lang="es-SV" sz="800" b="0" i="0" u="none" strike="noStrike">
                          <a:solidFill>
                            <a:srgbClr val="000000"/>
                          </a:solidFill>
                          <a:effectLst/>
                          <a:latin typeface="Arial"/>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0" i="0" u="none" strike="noStrike" dirty="0" smtClean="0">
                          <a:solidFill>
                            <a:srgbClr val="000000"/>
                          </a:solidFill>
                          <a:effectLst/>
                          <a:latin typeface="Arial"/>
                        </a:rPr>
                        <a:t>TOTAL</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a:solidFill>
                            <a:srgbClr val="000000"/>
                          </a:solidFill>
                          <a:effectLst/>
                          <a:latin typeface="Arial"/>
                        </a:rPr>
                        <a:t>865</a:t>
                      </a:r>
                    </a:p>
                  </a:txBody>
                  <a:tcPr marL="9525" marR="9525" marT="9525" marB="0" anchor="ctr"/>
                </a:tc>
                <a:tc>
                  <a:txBody>
                    <a:bodyPr/>
                    <a:lstStyle/>
                    <a:p>
                      <a:pPr algn="ctr" rtl="0" fontAlgn="ctr"/>
                      <a:r>
                        <a:rPr lang="es-SV" sz="800" b="1" i="0" u="none" strike="noStrike">
                          <a:solidFill>
                            <a:srgbClr val="000000"/>
                          </a:solidFill>
                          <a:effectLst/>
                          <a:latin typeface="Arial"/>
                        </a:rPr>
                        <a:t>363</a:t>
                      </a:r>
                    </a:p>
                  </a:txBody>
                  <a:tcPr marL="9525" marR="9525" marT="9525" marB="0" anchor="ctr"/>
                </a:tc>
                <a:tc>
                  <a:txBody>
                    <a:bodyPr/>
                    <a:lstStyle/>
                    <a:p>
                      <a:pPr algn="ctr" rtl="0" fontAlgn="ctr"/>
                      <a:r>
                        <a:rPr lang="es-SV" sz="800" b="1" i="0" u="none" strike="noStrike" dirty="0">
                          <a:solidFill>
                            <a:srgbClr val="000000"/>
                          </a:solidFill>
                          <a:effectLst/>
                          <a:latin typeface="Arial"/>
                        </a:rPr>
                        <a:t>502</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Noviembre – Diciembre 2020 &amp; Enero 2021</a:t>
            </a:r>
          </a:p>
          <a:p>
            <a:pPr algn="l">
              <a:lnSpc>
                <a:spcPct val="150000"/>
              </a:lnSpc>
            </a:pPr>
            <a:r>
              <a:rPr lang="es-SV" sz="1000" dirty="0" smtClean="0">
                <a:solidFill>
                  <a:schemeClr val="tx1"/>
                </a:solidFill>
                <a:latin typeface="Calibri" pitchFamily="34" charset="0"/>
                <a:cs typeface="Calibri" pitchFamily="34" charset="0"/>
              </a:rPr>
              <a:t>Masculino: 3</a:t>
            </a:r>
          </a:p>
          <a:p>
            <a:pPr algn="l">
              <a:lnSpc>
                <a:spcPct val="150000"/>
              </a:lnSpc>
            </a:pPr>
            <a:r>
              <a:rPr lang="es-SV" sz="1000" dirty="0" smtClean="0">
                <a:solidFill>
                  <a:schemeClr val="tx1"/>
                </a:solidFill>
                <a:latin typeface="Calibri" pitchFamily="34" charset="0"/>
                <a:cs typeface="Calibri" pitchFamily="34" charset="0"/>
              </a:rPr>
              <a:t>Femenino: 11</a:t>
            </a:r>
          </a:p>
          <a:p>
            <a:pPr algn="l">
              <a:lnSpc>
                <a:spcPct val="150000"/>
              </a:lnSpc>
            </a:pPr>
            <a:r>
              <a:rPr lang="es-SV" sz="1000" dirty="0" smtClean="0">
                <a:solidFill>
                  <a:schemeClr val="tx1"/>
                </a:solidFill>
                <a:latin typeface="Calibri" pitchFamily="34" charset="0"/>
                <a:cs typeface="Calibri" pitchFamily="34" charset="0"/>
              </a:rPr>
              <a:t>Total de empleados: 14</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Miguel </a:t>
            </a:r>
            <a:r>
              <a:rPr lang="es-SV" sz="1200" b="1" dirty="0" smtClean="0">
                <a:solidFill>
                  <a:srgbClr val="0070C0"/>
                </a:solidFill>
                <a:latin typeface="Calibri" pitchFamily="34" charset="0"/>
                <a:cs typeface="Calibri" pitchFamily="34" charset="0"/>
              </a:rPr>
              <a:t>Ángel </a:t>
            </a:r>
            <a:r>
              <a:rPr lang="es-SV" sz="1200" b="1" dirty="0">
                <a:solidFill>
                  <a:srgbClr val="0070C0"/>
                </a:solidFill>
                <a:latin typeface="Calibri" pitchFamily="34" charset="0"/>
                <a:cs typeface="Calibri" pitchFamily="34" charset="0"/>
              </a:rPr>
              <a:t>Corleto Urey</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293179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Noviembre – Diciembre 2020 &amp; Enero 2021</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738</TotalTime>
  <Words>4129</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NOVIEMBRE &amp; DICIEMBRE 2020, ENERO 2021</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65</cp:revision>
  <dcterms:modified xsi:type="dcterms:W3CDTF">2021-08-16T15:40:53Z</dcterms:modified>
</cp:coreProperties>
</file>