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10"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000" b="1" dirty="0" smtClean="0">
                <a:latin typeface="Calibri" pitchFamily="34" charset="0"/>
                <a:cs typeface="Calibri" pitchFamily="34" charset="0"/>
              </a:rPr>
              <a:t>ORGANIGRAMA</a:t>
            </a:r>
            <a:br>
              <a:rPr lang="en" sz="4000" b="1" dirty="0" smtClean="0">
                <a:latin typeface="Calibri" pitchFamily="34" charset="0"/>
                <a:cs typeface="Calibri" pitchFamily="34" charset="0"/>
              </a:rPr>
            </a:br>
            <a:r>
              <a:rPr lang="en" sz="4000" b="1" dirty="0" smtClean="0">
                <a:latin typeface="Calibri" pitchFamily="34" charset="0"/>
                <a:cs typeface="Calibri" pitchFamily="34" charset="0"/>
              </a:rPr>
              <a:t> </a:t>
            </a:r>
            <a:r>
              <a:rPr lang="en" sz="4000" b="1" dirty="0" smtClean="0">
                <a:latin typeface="Calibri" pitchFamily="34" charset="0"/>
                <a:cs typeface="Calibri" pitchFamily="34" charset="0"/>
              </a:rPr>
              <a:t> </a:t>
            </a:r>
            <a:r>
              <a:rPr lang="en" sz="4000" b="1" dirty="0" smtClean="0">
                <a:latin typeface="Calibri" pitchFamily="34" charset="0"/>
                <a:cs typeface="Calibri" pitchFamily="34" charset="0"/>
              </a:rPr>
              <a:t>PERÍODO:                               </a:t>
            </a:r>
            <a:r>
              <a:rPr lang="en" sz="4000" b="1" dirty="0" smtClean="0">
                <a:latin typeface="Calibri" pitchFamily="34" charset="0"/>
                <a:cs typeface="Calibri" pitchFamily="34" charset="0"/>
              </a:rPr>
              <a:t>FEBRERO, MARZO, ABRIL </a:t>
            </a:r>
            <a:br>
              <a:rPr lang="en" sz="4000" b="1" dirty="0" smtClean="0">
                <a:latin typeface="Calibri" pitchFamily="34" charset="0"/>
                <a:cs typeface="Calibri" pitchFamily="34" charset="0"/>
              </a:rPr>
            </a:br>
            <a:r>
              <a:rPr lang="en" sz="4000" b="1" dirty="0" smtClean="0">
                <a:latin typeface="Calibri" pitchFamily="34" charset="0"/>
                <a:cs typeface="Calibri" pitchFamily="34" charset="0"/>
              </a:rPr>
              <a:t>2021</a:t>
            </a:r>
            <a:endParaRPr sz="40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 Mariela del Carmen </a:t>
            </a:r>
            <a:r>
              <a:rPr lang="es-SV" sz="1200" b="1" dirty="0" err="1">
                <a:solidFill>
                  <a:srgbClr val="0070C0"/>
                </a:solidFill>
                <a:latin typeface="Calibri" pitchFamily="34" charset="0"/>
                <a:cs typeface="Calibri" pitchFamily="34" charset="0"/>
              </a:rPr>
              <a:t>Kawas</a:t>
            </a:r>
            <a:r>
              <a:rPr lang="es-SV" sz="1200" b="1" dirty="0">
                <a:solidFill>
                  <a:srgbClr val="0070C0"/>
                </a:solidFill>
                <a:latin typeface="Calibri" pitchFamily="34" charset="0"/>
                <a:cs typeface="Calibri" pitchFamily="34" charset="0"/>
              </a:rPr>
              <a:t> </a:t>
            </a:r>
            <a:r>
              <a:rPr lang="es-SV" sz="1200" b="1" dirty="0" err="1">
                <a:solidFill>
                  <a:srgbClr val="0070C0"/>
                </a:solidFill>
                <a:latin typeface="Calibri" pitchFamily="34" charset="0"/>
                <a:cs typeface="Calibri" pitchFamily="34" charset="0"/>
              </a:rPr>
              <a:t>Arita</a:t>
            </a:r>
            <a:endParaRPr lang="es-SV" sz="1200" b="1" dirty="0">
              <a:solidFill>
                <a:srgbClr val="0070C0"/>
              </a:solidFill>
              <a:latin typeface="Calibri" pitchFamily="34" charset="0"/>
              <a:cs typeface="Calibri" pitchFamily="34" charset="0"/>
            </a:endParaRPr>
          </a:p>
          <a:p>
            <a:pPr algn="just"/>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26916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7</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Martha Elizabeth Solis </a:t>
            </a:r>
            <a:r>
              <a:rPr lang="es-SV" sz="1200" b="1" dirty="0" smtClean="0">
                <a:solidFill>
                  <a:srgbClr val="0070C0"/>
                </a:solidFill>
                <a:latin typeface="Calibri" pitchFamily="34" charset="0"/>
                <a:cs typeface="Calibri" pitchFamily="34" charset="0"/>
              </a:rPr>
              <a:t>Jiménez</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Karla Sofía Flores Cruz</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CONPETITIVIDAD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13</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Hugo Armando Ruiz Perez</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795886"/>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19</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723878"/>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7</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 Geraldine </a:t>
            </a:r>
            <a:r>
              <a:rPr lang="es-SV" sz="1200" b="1" dirty="0" err="1">
                <a:solidFill>
                  <a:srgbClr val="0070C0"/>
                </a:solidFill>
                <a:latin typeface="Calibri" pitchFamily="34" charset="0"/>
                <a:cs typeface="Calibri" pitchFamily="34" charset="0"/>
              </a:rPr>
              <a:t>Guth</a:t>
            </a:r>
            <a:r>
              <a:rPr lang="es-SV" sz="1200" b="1" dirty="0">
                <a:solidFill>
                  <a:srgbClr val="0070C0"/>
                </a:solidFill>
                <a:latin typeface="Calibri" pitchFamily="34" charset="0"/>
                <a:cs typeface="Calibri" pitchFamily="34" charset="0"/>
              </a:rPr>
              <a:t> de Escobar</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867894"/>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René Alberto Salazar Alvarado</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9</a:t>
            </a: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Stephanie Afife Argueta de Rengifo</a:t>
            </a: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24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158</a:t>
            </a:r>
          </a:p>
          <a:p>
            <a:pPr algn="l">
              <a:lnSpc>
                <a:spcPct val="150000"/>
              </a:lnSpc>
            </a:pPr>
            <a:r>
              <a:rPr lang="es-SV" sz="1100" dirty="0" smtClean="0">
                <a:solidFill>
                  <a:schemeClr val="tx1"/>
                </a:solidFill>
                <a:latin typeface="Calibri" pitchFamily="34" charset="0"/>
                <a:cs typeface="Calibri" pitchFamily="34" charset="0"/>
              </a:rPr>
              <a:t>Femenino: 71</a:t>
            </a:r>
          </a:p>
          <a:p>
            <a:pPr algn="l">
              <a:lnSpc>
                <a:spcPct val="150000"/>
              </a:lnSpc>
            </a:pPr>
            <a:r>
              <a:rPr lang="es-SV" sz="1100" dirty="0" smtClean="0">
                <a:solidFill>
                  <a:schemeClr val="tx1"/>
                </a:solidFill>
                <a:latin typeface="Calibri" pitchFamily="34" charset="0"/>
                <a:cs typeface="Calibri" pitchFamily="34" charset="0"/>
              </a:rPr>
              <a:t>Total de empleados: 229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3222207"/>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167</a:t>
            </a:r>
          </a:p>
          <a:p>
            <a:pPr algn="l">
              <a:lnSpc>
                <a:spcPct val="150000"/>
              </a:lnSpc>
            </a:pPr>
            <a:r>
              <a:rPr lang="es-SV" sz="1100" dirty="0" smtClean="0">
                <a:solidFill>
                  <a:schemeClr val="tx1"/>
                </a:solidFill>
                <a:latin typeface="Calibri" pitchFamily="34" charset="0"/>
                <a:cs typeface="Calibri" pitchFamily="34" charset="0"/>
              </a:rPr>
              <a:t>Femenino: 109</a:t>
            </a:r>
          </a:p>
          <a:p>
            <a:pPr algn="l">
              <a:lnSpc>
                <a:spcPct val="150000"/>
              </a:lnSpc>
            </a:pPr>
            <a:r>
              <a:rPr lang="es-SV" sz="1100" dirty="0" smtClean="0">
                <a:solidFill>
                  <a:schemeClr val="tx1"/>
                </a:solidFill>
                <a:latin typeface="Calibri" pitchFamily="34" charset="0"/>
                <a:cs typeface="Calibri" pitchFamily="34" charset="0"/>
              </a:rPr>
              <a:t>Total de empleados: 276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27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872664"/>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43</a:t>
            </a:r>
          </a:p>
          <a:p>
            <a:pPr algn="l">
              <a:lnSpc>
                <a:spcPct val="150000"/>
              </a:lnSpc>
            </a:pPr>
            <a:r>
              <a:rPr lang="es-SV" sz="1100" dirty="0" smtClean="0">
                <a:solidFill>
                  <a:schemeClr val="tx1"/>
                </a:solidFill>
                <a:latin typeface="Calibri" pitchFamily="34" charset="0"/>
                <a:cs typeface="Calibri" pitchFamily="34" charset="0"/>
              </a:rPr>
              <a:t>Femenino: 19</a:t>
            </a:r>
          </a:p>
          <a:p>
            <a:pPr algn="l">
              <a:lnSpc>
                <a:spcPct val="150000"/>
              </a:lnSpc>
            </a:pPr>
            <a:r>
              <a:rPr lang="es-SV" sz="1100" dirty="0" smtClean="0">
                <a:solidFill>
                  <a:schemeClr val="tx1"/>
                </a:solidFill>
                <a:latin typeface="Calibri" pitchFamily="34" charset="0"/>
                <a:cs typeface="Calibri" pitchFamily="34" charset="0"/>
              </a:rPr>
              <a:t>Total de empleados: 62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1091418071"/>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fontAlgn="ctr"/>
                      <a:r>
                        <a:rPr lang="es-SV" sz="800" u="none" strike="noStrike" dirty="0" smtClean="0">
                          <a:effectLst/>
                        </a:rPr>
                        <a:t>1</a:t>
                      </a:r>
                      <a:endParaRPr lang="es-SV" sz="800" b="1" i="0" u="none" strike="noStrike" dirty="0">
                        <a:solidFill>
                          <a:srgbClr val="000000"/>
                        </a:solidFill>
                        <a:effectLst/>
                        <a:latin typeface="Calibri"/>
                      </a:endParaRPr>
                    </a:p>
                  </a:txBody>
                  <a:tcPr marL="5781" marR="5781" marT="5781" marB="0" anchor="ctr"/>
                </a:tc>
                <a:tc>
                  <a:txBody>
                    <a:bodyPr/>
                    <a:lstStyle/>
                    <a:p>
                      <a:pPr algn="l" rtl="0" fontAlgn="ctr"/>
                      <a:r>
                        <a:rPr lang="es-SV" sz="800" b="0" i="0" u="none" strike="noStrike" dirty="0">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19</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10</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r>
              <a:tr h="238206">
                <a:tc>
                  <a:txBody>
                    <a:bodyPr/>
                    <a:lstStyle/>
                    <a:p>
                      <a:pPr algn="ctr" fontAlgn="ctr"/>
                      <a:r>
                        <a:rPr lang="es-SV" sz="800" u="none" strike="noStrike" smtClean="0">
                          <a:effectLst/>
                        </a:rPr>
                        <a:t>2</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r>
              <a:tr h="238206">
                <a:tc>
                  <a:txBody>
                    <a:bodyPr/>
                    <a:lstStyle/>
                    <a:p>
                      <a:pPr algn="ctr" fontAlgn="ctr"/>
                      <a:r>
                        <a:rPr lang="es-SV" sz="800" u="none" strike="noStrike" smtClean="0">
                          <a:effectLst/>
                        </a:rPr>
                        <a:t>3</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r>
              <a:tr h="238206">
                <a:tc>
                  <a:txBody>
                    <a:bodyPr/>
                    <a:lstStyle/>
                    <a:p>
                      <a:pPr algn="ctr" fontAlgn="ctr"/>
                      <a:r>
                        <a:rPr lang="es-SV" sz="800" u="none" strike="noStrike" smtClean="0">
                          <a:effectLst/>
                        </a:rPr>
                        <a:t>4</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COMUNICACIONES</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r>
              <a:tr h="238206">
                <a:tc>
                  <a:txBody>
                    <a:bodyPr/>
                    <a:lstStyle/>
                    <a:p>
                      <a:pPr algn="ctr" fontAlgn="ctr"/>
                      <a:r>
                        <a:rPr lang="es-SV" sz="800" u="none" strike="noStrike" smtClean="0">
                          <a:effectLst/>
                        </a:rPr>
                        <a:t>5</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r>
              <a:tr h="238206">
                <a:tc>
                  <a:txBody>
                    <a:bodyPr/>
                    <a:lstStyle/>
                    <a:p>
                      <a:pPr algn="ctr" fontAlgn="ctr"/>
                      <a:r>
                        <a:rPr lang="es-SV" sz="800" u="none" strike="noStrike" smtClean="0">
                          <a:effectLst/>
                        </a:rPr>
                        <a:t>6</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r>
              <a:tr h="238206">
                <a:tc>
                  <a:txBody>
                    <a:bodyPr/>
                    <a:lstStyle/>
                    <a:p>
                      <a:pPr algn="ctr" fontAlgn="ctr"/>
                      <a:r>
                        <a:rPr lang="es-SV" sz="800" u="none" strike="noStrike" smtClean="0">
                          <a:effectLst/>
                        </a:rPr>
                        <a:t>7</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 </a:t>
                      </a:r>
                    </a:p>
                  </a:txBody>
                  <a:tcPr marL="9525" marR="9525" marT="9525" marB="0" anchor="ctr"/>
                </a:tc>
              </a:tr>
              <a:tr h="238206">
                <a:tc>
                  <a:txBody>
                    <a:bodyPr/>
                    <a:lstStyle/>
                    <a:p>
                      <a:pPr algn="ctr" fontAlgn="ctr"/>
                      <a:r>
                        <a:rPr lang="es-SV" sz="800" u="none" strike="noStrike" smtClean="0">
                          <a:effectLst/>
                        </a:rPr>
                        <a:t>8</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 </a:t>
                      </a:r>
                    </a:p>
                  </a:txBody>
                  <a:tcPr marL="9525" marR="9525" marT="9525" marB="0" anchor="ctr"/>
                </a:tc>
              </a:tr>
              <a:tr h="238206">
                <a:tc>
                  <a:txBody>
                    <a:bodyPr/>
                    <a:lstStyle/>
                    <a:p>
                      <a:pPr algn="ctr" fontAlgn="ctr"/>
                      <a:r>
                        <a:rPr lang="es-SV" sz="800" u="none" strike="noStrike" smtClean="0">
                          <a:effectLst/>
                        </a:rPr>
                        <a:t>9</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3</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4</a:t>
                      </a:r>
                      <a:endParaRPr lang="es-SV" sz="800" b="0" i="0" u="none" strike="noStrike" dirty="0">
                        <a:solidFill>
                          <a:srgbClr val="000000"/>
                        </a:solidFill>
                        <a:effectLst/>
                        <a:latin typeface="Arial"/>
                      </a:endParaRPr>
                    </a:p>
                  </a:txBody>
                  <a:tcPr marL="9525" marR="9525" marT="9525" marB="0" anchor="ctr"/>
                </a:tc>
              </a:tr>
              <a:tr h="238206">
                <a:tc>
                  <a:txBody>
                    <a:bodyPr/>
                    <a:lstStyle/>
                    <a:p>
                      <a:pPr algn="ctr" fontAlgn="ctr"/>
                      <a:r>
                        <a:rPr lang="es-SV" sz="800" u="none" strike="noStrike" smtClean="0">
                          <a:effectLst/>
                        </a:rPr>
                        <a:t>10</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71439">
                <a:tc>
                  <a:txBody>
                    <a:bodyPr/>
                    <a:lstStyle/>
                    <a:p>
                      <a:pPr algn="ctr" fontAlgn="ctr"/>
                      <a:r>
                        <a:rPr lang="es-SV" sz="800" u="none" strike="noStrike" smtClean="0">
                          <a:effectLst/>
                        </a:rPr>
                        <a:t>11</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800" b="0" i="0" u="none" strike="noStrike">
                          <a:solidFill>
                            <a:srgbClr val="000000"/>
                          </a:solidFill>
                          <a:effectLst/>
                          <a:latin typeface="Arial"/>
                        </a:rPr>
                        <a:t>13</a:t>
                      </a:r>
                    </a:p>
                  </a:txBody>
                  <a:tcPr marL="9525" marR="9525" marT="9525" marB="0" anchor="ctr"/>
                </a:tc>
              </a:tr>
              <a:tr h="271439">
                <a:tc>
                  <a:txBody>
                    <a:bodyPr/>
                    <a:lstStyle/>
                    <a:p>
                      <a:pPr algn="ctr" fontAlgn="ctr"/>
                      <a:r>
                        <a:rPr lang="es-SV" sz="800" u="none" strike="noStrike" smtClean="0">
                          <a:effectLst/>
                        </a:rPr>
                        <a:t>12</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a:solidFill>
                            <a:srgbClr val="000000"/>
                          </a:solidFill>
                          <a:effectLst/>
                          <a:latin typeface="Arial"/>
                        </a:rPr>
                        <a:t>44</a:t>
                      </a:r>
                    </a:p>
                  </a:txBody>
                  <a:tcPr marL="9525" marR="9525" marT="9525" marB="0" anchor="ctr"/>
                </a:tc>
                <a:tc>
                  <a:txBody>
                    <a:bodyPr/>
                    <a:lstStyle/>
                    <a:p>
                      <a:pPr algn="ctr" rtl="0" fontAlgn="ctr"/>
                      <a:r>
                        <a:rPr lang="es-SV" sz="800" b="0" i="0" u="none" strike="noStrike">
                          <a:solidFill>
                            <a:srgbClr val="000000"/>
                          </a:solidFill>
                          <a:effectLst/>
                          <a:latin typeface="Arial"/>
                        </a:rPr>
                        <a:t>25</a:t>
                      </a:r>
                    </a:p>
                  </a:txBody>
                  <a:tcPr marL="9525" marR="9525" marT="9525" marB="0" anchor="ctr"/>
                </a:tc>
                <a:tc>
                  <a:txBody>
                    <a:bodyPr/>
                    <a:lstStyle/>
                    <a:p>
                      <a:pPr algn="ctr" rtl="0" fontAlgn="ctr"/>
                      <a:r>
                        <a:rPr lang="es-SV" sz="800" b="0" i="0" u="none" strike="noStrike">
                          <a:solidFill>
                            <a:srgbClr val="000000"/>
                          </a:solidFill>
                          <a:effectLst/>
                          <a:latin typeface="Arial"/>
                        </a:rPr>
                        <a:t>19</a:t>
                      </a:r>
                    </a:p>
                  </a:txBody>
                  <a:tcPr marL="9525" marR="9525" marT="9525" marB="0" anchor="ctr"/>
                </a:tc>
              </a:tr>
              <a:tr h="238206">
                <a:tc>
                  <a:txBody>
                    <a:bodyPr/>
                    <a:lstStyle/>
                    <a:p>
                      <a:pPr algn="ctr" fontAlgn="ctr"/>
                      <a:r>
                        <a:rPr lang="es-SV" sz="800" u="none" strike="noStrike" smtClean="0">
                          <a:effectLst/>
                        </a:rPr>
                        <a:t>13</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r>
              <a:tr h="271439">
                <a:tc>
                  <a:txBody>
                    <a:bodyPr/>
                    <a:lstStyle/>
                    <a:p>
                      <a:pPr algn="ctr" fontAlgn="ctr"/>
                      <a:r>
                        <a:rPr lang="es-SV" sz="800" u="none" strike="noStrike" smtClean="0">
                          <a:effectLst/>
                        </a:rPr>
                        <a:t>14</a:t>
                      </a:r>
                      <a:endParaRPr lang="es-SV" sz="800" b="1" i="0" u="none" strike="noStrike">
                        <a:solidFill>
                          <a:srgbClr val="000000"/>
                        </a:solidFill>
                        <a:effectLst/>
                        <a:latin typeface="Calibri"/>
                      </a:endParaRPr>
                    </a:p>
                  </a:txBody>
                  <a:tcPr marL="5781" marR="5781" marT="5781" marB="0" anchor="ctr"/>
                </a:tc>
                <a:tc>
                  <a:txBody>
                    <a:bodyPr/>
                    <a:lstStyle/>
                    <a:p>
                      <a:pPr algn="l" rtl="0" fontAlgn="ctr"/>
                      <a:r>
                        <a:rPr lang="es-SV" sz="800" b="0" i="0" u="none" strike="noStrike">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a:solidFill>
                            <a:srgbClr val="000000"/>
                          </a:solidFill>
                          <a:effectLst/>
                          <a:latin typeface="Arial"/>
                        </a:rPr>
                        <a:t>1</a:t>
                      </a:r>
                    </a:p>
                  </a:txBody>
                  <a:tcPr marL="9525" marR="9525" marT="9525" marB="0" anchor="ctr"/>
                </a:tc>
                <a:tc>
                  <a:txBody>
                    <a:bodyPr/>
                    <a:lstStyle/>
                    <a:p>
                      <a:pPr algn="ctr" rtl="0" fontAlgn="ctr"/>
                      <a:r>
                        <a:rPr lang="es-SV" sz="800" b="0" i="0" u="none" strike="noStrike">
                          <a:solidFill>
                            <a:srgbClr val="000000"/>
                          </a:solidFill>
                          <a:effectLst/>
                          <a:latin typeface="Arial"/>
                        </a:rPr>
                        <a:t>1</a:t>
                      </a:r>
                    </a:p>
                  </a:txBody>
                  <a:tcPr marL="9525" marR="9525" marT="9525" marB="0" anchor="ctr"/>
                </a:tc>
                <a:tc>
                  <a:txBody>
                    <a:bodyPr/>
                    <a:lstStyle/>
                    <a:p>
                      <a:pPr algn="ctr" rtl="0" fontAlgn="ctr"/>
                      <a:r>
                        <a:rPr lang="es-SV" sz="800" b="0" i="0" u="none" strike="noStrike" dirty="0">
                          <a:solidFill>
                            <a:srgbClr val="000000"/>
                          </a:solidFill>
                          <a:effectLst/>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399284307"/>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fontAlgn="ctr"/>
                      <a:r>
                        <a:rPr lang="es-SV" sz="800" b="0" i="0" u="none" strike="noStrike" dirty="0">
                          <a:solidFill>
                            <a:srgbClr val="000000"/>
                          </a:solidFill>
                          <a:effectLst/>
                          <a:latin typeface="+mn-lt"/>
                        </a:rPr>
                        <a:t>15</a:t>
                      </a:r>
                    </a:p>
                  </a:txBody>
                  <a:tcPr marL="9525" marR="9525" marT="9525" marB="0" anchor="ctr"/>
                </a:tc>
                <a:tc>
                  <a:txBody>
                    <a:bodyPr/>
                    <a:lstStyle/>
                    <a:p>
                      <a:pPr algn="l" rtl="0" fontAlgn="ctr"/>
                      <a:r>
                        <a:rPr lang="es-SV" sz="780" b="0" i="0" u="none" strike="noStrike" dirty="0">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ctr" rtl="0" fontAlgn="ctr"/>
                      <a:r>
                        <a:rPr lang="es-SV" sz="780" b="0" i="0" u="none" strike="noStrike">
                          <a:solidFill>
                            <a:srgbClr val="000000"/>
                          </a:solidFill>
                          <a:effectLst/>
                          <a:latin typeface="Arial"/>
                        </a:rPr>
                        <a:t>7</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02418">
                <a:tc>
                  <a:txBody>
                    <a:bodyPr/>
                    <a:lstStyle/>
                    <a:p>
                      <a:pPr algn="ctr" fontAlgn="ctr"/>
                      <a:r>
                        <a:rPr lang="es-SV" sz="800" b="0" i="0" u="none" strike="noStrike">
                          <a:solidFill>
                            <a:srgbClr val="000000"/>
                          </a:solidFill>
                          <a:effectLst/>
                          <a:latin typeface="+mn-lt"/>
                        </a:rPr>
                        <a:t>16</a:t>
                      </a:r>
                    </a:p>
                  </a:txBody>
                  <a:tcPr marL="9525" marR="9525" marT="9525" marB="0" anchor="ctr"/>
                </a:tc>
                <a:tc>
                  <a:txBody>
                    <a:bodyPr/>
                    <a:lstStyle/>
                    <a:p>
                      <a:pPr algn="l" rtl="0" fontAlgn="ctr"/>
                      <a:r>
                        <a:rPr lang="es-SV" sz="780" b="0" i="0" u="none" strike="noStrike">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fontAlgn="ctr"/>
                      <a:r>
                        <a:rPr lang="es-SV" sz="800" b="0" i="0" u="none" strike="noStrike">
                          <a:solidFill>
                            <a:srgbClr val="000000"/>
                          </a:solidFill>
                          <a:effectLst/>
                          <a:latin typeface="+mn-lt"/>
                        </a:rPr>
                        <a:t>17</a:t>
                      </a:r>
                    </a:p>
                  </a:txBody>
                  <a:tcPr marL="9525" marR="9525" marT="9525" marB="0" anchor="ctr"/>
                </a:tc>
                <a:tc>
                  <a:txBody>
                    <a:bodyPr/>
                    <a:lstStyle/>
                    <a:p>
                      <a:pPr algn="l" rtl="0" fontAlgn="ctr"/>
                      <a:r>
                        <a:rPr lang="es-SV" sz="780" b="0" i="0" u="none" strike="noStrike">
                          <a:solidFill>
                            <a:srgbClr val="000000"/>
                          </a:solidFill>
                          <a:effectLst/>
                          <a:latin typeface="Arial"/>
                        </a:rPr>
                        <a:t>INVERSIONES</a:t>
                      </a:r>
                    </a:p>
                  </a:txBody>
                  <a:tcPr marL="9525" marR="9525" marT="9525" marB="0" anchor="ctr"/>
                </a:tc>
                <a:tc>
                  <a:txBody>
                    <a:bodyPr/>
                    <a:lstStyle/>
                    <a:p>
                      <a:pPr algn="ctr" rtl="0" fontAlgn="ctr"/>
                      <a:r>
                        <a:rPr lang="es-SV" sz="800" b="0" i="0" u="none" strike="noStrike">
                          <a:solidFill>
                            <a:srgbClr val="000000"/>
                          </a:solidFill>
                          <a:effectLst/>
                          <a:latin typeface="Arial"/>
                        </a:rPr>
                        <a:t>24</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334132">
                <a:tc>
                  <a:txBody>
                    <a:bodyPr/>
                    <a:lstStyle/>
                    <a:p>
                      <a:pPr algn="ctr" fontAlgn="ctr"/>
                      <a:r>
                        <a:rPr lang="es-SV" sz="800" b="0" i="0" u="none" strike="noStrike">
                          <a:solidFill>
                            <a:srgbClr val="000000"/>
                          </a:solidFill>
                          <a:effectLst/>
                          <a:latin typeface="+mn-lt"/>
                        </a:rPr>
                        <a:t>18</a:t>
                      </a:r>
                    </a:p>
                  </a:txBody>
                  <a:tcPr marL="9525" marR="9525" marT="9525" marB="0" anchor="ctr"/>
                </a:tc>
                <a:tc>
                  <a:txBody>
                    <a:bodyPr/>
                    <a:lstStyle/>
                    <a:p>
                      <a:pPr algn="l" rtl="0" fontAlgn="ctr"/>
                      <a:r>
                        <a:rPr lang="es-SV" sz="780" b="0" i="0" u="none" strike="noStrike">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fontAlgn="ctr"/>
                      <a:r>
                        <a:rPr lang="es-SV" sz="800" b="0" i="0" u="none" strike="noStrike">
                          <a:solidFill>
                            <a:srgbClr val="000000"/>
                          </a:solidFill>
                          <a:effectLst/>
                          <a:latin typeface="+mn-lt"/>
                        </a:rPr>
                        <a:t>19</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a:solidFill>
                            <a:srgbClr val="000000"/>
                          </a:solidFill>
                          <a:effectLst/>
                          <a:latin typeface="Arial"/>
                        </a:rPr>
                        <a:t>276</a:t>
                      </a:r>
                    </a:p>
                  </a:txBody>
                  <a:tcPr marL="9525" marR="9525" marT="9525" marB="0" anchor="ctr"/>
                </a:tc>
                <a:tc>
                  <a:txBody>
                    <a:bodyPr/>
                    <a:lstStyle/>
                    <a:p>
                      <a:pPr algn="ctr" rtl="0" fontAlgn="ctr"/>
                      <a:r>
                        <a:rPr lang="es-SV" sz="780" b="0" i="0" u="none" strike="noStrike">
                          <a:solidFill>
                            <a:srgbClr val="000000"/>
                          </a:solidFill>
                          <a:effectLst/>
                          <a:latin typeface="Arial"/>
                        </a:rPr>
                        <a:t>109</a:t>
                      </a:r>
                    </a:p>
                  </a:txBody>
                  <a:tcPr marL="9525" marR="9525" marT="9525" marB="0" anchor="ctr"/>
                </a:tc>
                <a:tc>
                  <a:txBody>
                    <a:bodyPr/>
                    <a:lstStyle/>
                    <a:p>
                      <a:pPr algn="ctr" rtl="0" fontAlgn="ctr"/>
                      <a:r>
                        <a:rPr lang="es-SV" sz="780" b="0" i="0" u="none" strike="noStrike">
                          <a:solidFill>
                            <a:srgbClr val="000000"/>
                          </a:solidFill>
                          <a:effectLst/>
                          <a:latin typeface="Arial"/>
                        </a:rPr>
                        <a:t>167</a:t>
                      </a:r>
                    </a:p>
                  </a:txBody>
                  <a:tcPr marL="9525" marR="9525" marT="9525" marB="0" anchor="ctr"/>
                </a:tc>
              </a:tr>
              <a:tr h="202418">
                <a:tc>
                  <a:txBody>
                    <a:bodyPr/>
                    <a:lstStyle/>
                    <a:p>
                      <a:pPr algn="ctr" fontAlgn="ctr"/>
                      <a:r>
                        <a:rPr lang="es-SV" sz="800" b="0" i="0" u="none" strike="noStrike">
                          <a:solidFill>
                            <a:srgbClr val="000000"/>
                          </a:solidFill>
                          <a:effectLst/>
                          <a:latin typeface="+mn-lt"/>
                        </a:rPr>
                        <a:t>20</a:t>
                      </a:r>
                    </a:p>
                  </a:txBody>
                  <a:tcPr marL="9525" marR="9525" marT="9525" marB="0" anchor="ctr"/>
                </a:tc>
                <a:tc>
                  <a:txBody>
                    <a:bodyPr/>
                    <a:lstStyle/>
                    <a:p>
                      <a:pPr algn="l" rtl="0" fontAlgn="ctr"/>
                      <a:r>
                        <a:rPr lang="es-SV" sz="780" b="0" i="0" u="none" strike="noStrike">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a:solidFill>
                            <a:srgbClr val="000000"/>
                          </a:solidFill>
                          <a:effectLst/>
                          <a:latin typeface="Arial"/>
                        </a:rPr>
                        <a:t>229</a:t>
                      </a:r>
                    </a:p>
                  </a:txBody>
                  <a:tcPr marL="9525" marR="9525" marT="9525" marB="0" anchor="ctr"/>
                </a:tc>
                <a:tc>
                  <a:txBody>
                    <a:bodyPr/>
                    <a:lstStyle/>
                    <a:p>
                      <a:pPr algn="ctr" rtl="0" fontAlgn="ctr"/>
                      <a:r>
                        <a:rPr lang="es-SV" sz="780" b="0" i="0" u="none" strike="noStrike">
                          <a:solidFill>
                            <a:srgbClr val="000000"/>
                          </a:solidFill>
                          <a:effectLst/>
                          <a:latin typeface="Arial"/>
                        </a:rPr>
                        <a:t>71</a:t>
                      </a:r>
                    </a:p>
                  </a:txBody>
                  <a:tcPr marL="9525" marR="9525" marT="9525" marB="0" anchor="ctr"/>
                </a:tc>
                <a:tc>
                  <a:txBody>
                    <a:bodyPr/>
                    <a:lstStyle/>
                    <a:p>
                      <a:pPr algn="ctr" rtl="0" fontAlgn="ctr"/>
                      <a:r>
                        <a:rPr lang="es-SV" sz="780" b="0" i="0" u="none" strike="noStrike">
                          <a:solidFill>
                            <a:srgbClr val="000000"/>
                          </a:solidFill>
                          <a:effectLst/>
                          <a:latin typeface="Arial"/>
                        </a:rPr>
                        <a:t>158</a:t>
                      </a:r>
                    </a:p>
                  </a:txBody>
                  <a:tcPr marL="9525" marR="9525" marT="9525" marB="0" anchor="ctr"/>
                </a:tc>
              </a:tr>
              <a:tr h="309959">
                <a:tc>
                  <a:txBody>
                    <a:bodyPr/>
                    <a:lstStyle/>
                    <a:p>
                      <a:pPr algn="ctr" fontAlgn="ctr"/>
                      <a:r>
                        <a:rPr lang="es-SV" sz="800" b="0" i="0" u="none" strike="noStrike">
                          <a:solidFill>
                            <a:srgbClr val="000000"/>
                          </a:solidFill>
                          <a:effectLst/>
                          <a:latin typeface="+mn-lt"/>
                        </a:rPr>
                        <a:t>21</a:t>
                      </a:r>
                    </a:p>
                  </a:txBody>
                  <a:tcPr marL="9525" marR="9525" marT="9525" marB="0" anchor="ctr"/>
                </a:tc>
                <a:tc>
                  <a:txBody>
                    <a:bodyPr/>
                    <a:lstStyle/>
                    <a:p>
                      <a:pPr algn="l" rtl="0" fontAlgn="ctr"/>
                      <a:r>
                        <a:rPr lang="es-SV" sz="780" b="0" i="0" u="none" strike="noStrike">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a:solidFill>
                            <a:srgbClr val="000000"/>
                          </a:solidFill>
                          <a:effectLst/>
                          <a:latin typeface="Arial"/>
                        </a:rPr>
                        <a:t>27</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c>
                  <a:txBody>
                    <a:bodyPr/>
                    <a:lstStyle/>
                    <a:p>
                      <a:pPr algn="ctr" rtl="0" fontAlgn="ctr"/>
                      <a:r>
                        <a:rPr lang="es-SV" sz="780" b="0" i="0" u="none" strike="noStrike">
                          <a:solidFill>
                            <a:srgbClr val="000000"/>
                          </a:solidFill>
                          <a:effectLst/>
                          <a:latin typeface="Arial"/>
                        </a:rPr>
                        <a:t>12</a:t>
                      </a:r>
                    </a:p>
                  </a:txBody>
                  <a:tcPr marL="9525" marR="9525" marT="9525" marB="0" anchor="ctr"/>
                </a:tc>
              </a:tr>
              <a:tr h="202418">
                <a:tc>
                  <a:txBody>
                    <a:bodyPr/>
                    <a:lstStyle/>
                    <a:p>
                      <a:pPr algn="ctr" fontAlgn="ctr"/>
                      <a:r>
                        <a:rPr lang="es-SV" sz="800" b="0" i="0" u="none" strike="noStrike">
                          <a:solidFill>
                            <a:srgbClr val="000000"/>
                          </a:solidFill>
                          <a:effectLst/>
                          <a:latin typeface="+mn-lt"/>
                        </a:rPr>
                        <a:t>22</a:t>
                      </a:r>
                    </a:p>
                  </a:txBody>
                  <a:tcPr marL="9525" marR="9525" marT="9525" marB="0" anchor="ctr"/>
                </a:tc>
                <a:tc>
                  <a:txBody>
                    <a:bodyPr/>
                    <a:lstStyle/>
                    <a:p>
                      <a:pPr algn="l" rtl="0" fontAlgn="ctr"/>
                      <a:r>
                        <a:rPr lang="es-SV" sz="780" b="0" i="0" u="none" strike="noStrike">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02418">
                <a:tc>
                  <a:txBody>
                    <a:bodyPr/>
                    <a:lstStyle/>
                    <a:p>
                      <a:pPr algn="ctr" fontAlgn="ctr"/>
                      <a:r>
                        <a:rPr lang="es-SV" sz="800" b="0" i="0" u="none" strike="noStrike">
                          <a:solidFill>
                            <a:srgbClr val="000000"/>
                          </a:solidFill>
                          <a:effectLst/>
                          <a:latin typeface="+mn-lt"/>
                        </a:rPr>
                        <a:t>23</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2</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1</a:t>
                      </a:r>
                      <a:r>
                        <a:rPr lang="es-SV" sz="780" b="0" i="0" u="none" strike="noStrike" dirty="0">
                          <a:solidFill>
                            <a:srgbClr val="000000"/>
                          </a:solidFill>
                          <a:effectLst/>
                          <a:latin typeface="Arial"/>
                        </a:rPr>
                        <a:t> </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fontAlgn="ctr"/>
                      <a:r>
                        <a:rPr lang="es-SV" sz="800" b="0" i="0" u="none" strike="noStrike">
                          <a:solidFill>
                            <a:srgbClr val="000000"/>
                          </a:solidFill>
                          <a:effectLst/>
                          <a:latin typeface="+mn-lt"/>
                        </a:rPr>
                        <a:t>24</a:t>
                      </a:r>
                    </a:p>
                  </a:txBody>
                  <a:tcPr marL="9525" marR="9525" marT="9525" marB="0" anchor="ctr"/>
                </a:tc>
                <a:tc>
                  <a:txBody>
                    <a:bodyPr/>
                    <a:lstStyle/>
                    <a:p>
                      <a:pPr algn="l" rtl="0" fontAlgn="ctr"/>
                      <a:r>
                        <a:rPr lang="es-SV" sz="780" b="0" i="0" u="none" strike="noStrike">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a:solidFill>
                            <a:srgbClr val="000000"/>
                          </a:solidFill>
                          <a:effectLst/>
                          <a:latin typeface="Arial"/>
                        </a:rPr>
                        <a:t>19</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11</a:t>
                      </a:r>
                    </a:p>
                  </a:txBody>
                  <a:tcPr marL="9525" marR="9525" marT="9525" marB="0" anchor="ctr"/>
                </a:tc>
              </a:tr>
              <a:tr h="334132">
                <a:tc>
                  <a:txBody>
                    <a:bodyPr/>
                    <a:lstStyle/>
                    <a:p>
                      <a:pPr algn="ctr" fontAlgn="ctr"/>
                      <a:r>
                        <a:rPr lang="es-SV" sz="800" b="0" i="0" u="none" strike="noStrike">
                          <a:solidFill>
                            <a:srgbClr val="000000"/>
                          </a:solidFill>
                          <a:effectLst/>
                          <a:latin typeface="+mn-lt"/>
                        </a:rPr>
                        <a:t>25</a:t>
                      </a:r>
                    </a:p>
                  </a:txBody>
                  <a:tcPr marL="9525" marR="9525" marT="9525" marB="0" anchor="ctr"/>
                </a:tc>
                <a:tc>
                  <a:txBody>
                    <a:bodyPr/>
                    <a:lstStyle/>
                    <a:p>
                      <a:pPr algn="l" rtl="0" fontAlgn="ctr"/>
                      <a:r>
                        <a:rPr lang="es-SV" sz="780" b="0" i="0" u="none" strike="noStrike">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30658">
                <a:tc>
                  <a:txBody>
                    <a:bodyPr/>
                    <a:lstStyle/>
                    <a:p>
                      <a:pPr algn="ctr" fontAlgn="ctr"/>
                      <a:r>
                        <a:rPr lang="es-SV" sz="800" b="0" i="0" u="none" strike="noStrike">
                          <a:solidFill>
                            <a:srgbClr val="000000"/>
                          </a:solidFill>
                          <a:effectLst/>
                          <a:latin typeface="+mn-lt"/>
                        </a:rPr>
                        <a:t>26</a:t>
                      </a:r>
                    </a:p>
                  </a:txBody>
                  <a:tcPr marL="9525" marR="9525" marT="9525" marB="0" anchor="ctr"/>
                </a:tc>
                <a:tc>
                  <a:txBody>
                    <a:bodyPr/>
                    <a:lstStyle/>
                    <a:p>
                      <a:pPr algn="l" rtl="0" fontAlgn="ctr"/>
                      <a:r>
                        <a:rPr lang="es-SV" sz="780" b="0" i="0" u="none" strike="noStrike">
                          <a:solidFill>
                            <a:srgbClr val="000000"/>
                          </a:solidFill>
                          <a:effectLst/>
                          <a:latin typeface="Arial"/>
                        </a:rPr>
                        <a:t>TALENTO HUMANO</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30658">
                <a:tc>
                  <a:txBody>
                    <a:bodyPr/>
                    <a:lstStyle/>
                    <a:p>
                      <a:pPr algn="ctr" fontAlgn="ctr"/>
                      <a:r>
                        <a:rPr lang="es-SV" sz="800" b="0" i="0" u="none" strike="noStrike">
                          <a:solidFill>
                            <a:srgbClr val="000000"/>
                          </a:solidFill>
                          <a:effectLst/>
                          <a:latin typeface="+mn-lt"/>
                        </a:rPr>
                        <a:t>27</a:t>
                      </a:r>
                    </a:p>
                  </a:txBody>
                  <a:tcPr marL="9525" marR="9525" marT="9525" marB="0" anchor="ctr"/>
                </a:tc>
                <a:tc>
                  <a:txBody>
                    <a:bodyPr/>
                    <a:lstStyle/>
                    <a:p>
                      <a:pPr algn="l" rtl="0" fontAlgn="ctr"/>
                      <a:r>
                        <a:rPr lang="es-SV" sz="780" b="0" i="0" u="none" strike="noStrike">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ctr" rtl="0" fontAlgn="ctr"/>
                      <a:r>
                        <a:rPr lang="es-SV" sz="780" b="0" i="0" u="none" strike="noStrike">
                          <a:solidFill>
                            <a:srgbClr val="000000"/>
                          </a:solidFill>
                          <a:effectLst/>
                          <a:latin typeface="Arial"/>
                        </a:rPr>
                        <a:t>4</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02418">
                <a:tc>
                  <a:txBody>
                    <a:bodyPr/>
                    <a:lstStyle/>
                    <a:p>
                      <a:pPr algn="ctr" fontAlgn="ctr"/>
                      <a:r>
                        <a:rPr lang="es-SV" sz="800" b="0" i="0" u="none" strike="noStrike">
                          <a:solidFill>
                            <a:srgbClr val="000000"/>
                          </a:solidFill>
                          <a:effectLst/>
                          <a:latin typeface="+mn-lt"/>
                        </a:rPr>
                        <a:t>28</a:t>
                      </a:r>
                    </a:p>
                  </a:txBody>
                  <a:tcPr marL="9525" marR="9525" marT="9525" marB="0" anchor="ctr"/>
                </a:tc>
                <a:tc>
                  <a:txBody>
                    <a:bodyPr/>
                    <a:lstStyle/>
                    <a:p>
                      <a:pPr algn="l" rtl="0" fontAlgn="ctr"/>
                      <a:r>
                        <a:rPr lang="es-SV" sz="780" b="0" i="0" u="none" strike="noStrike">
                          <a:solidFill>
                            <a:srgbClr val="000000"/>
                          </a:solidFill>
                          <a:effectLst/>
                          <a:latin typeface="Arial"/>
                        </a:rPr>
                        <a:t>ADMINISTRACION</a:t>
                      </a:r>
                    </a:p>
                  </a:txBody>
                  <a:tcPr marL="9525" marR="9525" marT="9525" marB="0" anchor="ctr"/>
                </a:tc>
                <a:tc>
                  <a:txBody>
                    <a:bodyPr/>
                    <a:lstStyle/>
                    <a:p>
                      <a:pPr algn="ctr" rtl="0" fontAlgn="ctr"/>
                      <a:r>
                        <a:rPr lang="es-SV" sz="800" b="0" i="0" u="none" strike="noStrike">
                          <a:solidFill>
                            <a:srgbClr val="000000"/>
                          </a:solidFill>
                          <a:effectLst/>
                          <a:latin typeface="Arial"/>
                        </a:rPr>
                        <a:t>62</a:t>
                      </a:r>
                    </a:p>
                  </a:txBody>
                  <a:tcPr marL="9525" marR="9525" marT="9525" marB="0" anchor="ctr"/>
                </a:tc>
                <a:tc>
                  <a:txBody>
                    <a:bodyPr/>
                    <a:lstStyle/>
                    <a:p>
                      <a:pPr algn="ctr" rtl="0" fontAlgn="ctr"/>
                      <a:r>
                        <a:rPr lang="es-SV" sz="780" b="0" i="0" u="none" strike="noStrike">
                          <a:solidFill>
                            <a:srgbClr val="000000"/>
                          </a:solidFill>
                          <a:effectLst/>
                          <a:latin typeface="Arial"/>
                        </a:rPr>
                        <a:t>19</a:t>
                      </a:r>
                    </a:p>
                  </a:txBody>
                  <a:tcPr marL="9525" marR="9525" marT="9525" marB="0" anchor="ctr"/>
                </a:tc>
                <a:tc>
                  <a:txBody>
                    <a:bodyPr/>
                    <a:lstStyle/>
                    <a:p>
                      <a:pPr algn="ctr" rtl="0" fontAlgn="ctr"/>
                      <a:r>
                        <a:rPr lang="es-SV" sz="780" b="0" i="0" u="none" strike="noStrike">
                          <a:solidFill>
                            <a:srgbClr val="000000"/>
                          </a:solidFill>
                          <a:effectLst/>
                          <a:latin typeface="Arial"/>
                        </a:rPr>
                        <a:t>43</a:t>
                      </a:r>
                    </a:p>
                  </a:txBody>
                  <a:tcPr marL="9525" marR="9525" marT="9525" marB="0" anchor="ctr"/>
                </a:tc>
              </a:tr>
              <a:tr h="230658">
                <a:tc>
                  <a:txBody>
                    <a:bodyPr/>
                    <a:lstStyle/>
                    <a:p>
                      <a:pPr algn="l" fontAlgn="ctr"/>
                      <a:r>
                        <a:rPr lang="es-SV" sz="800" b="0" i="0" u="none" strike="noStrike">
                          <a:solidFill>
                            <a:srgbClr val="000000"/>
                          </a:solidFill>
                          <a:effectLst/>
                          <a:latin typeface="+mn-lt"/>
                        </a:rPr>
                        <a:t> </a:t>
                      </a:r>
                    </a:p>
                  </a:txBody>
                  <a:tcPr marL="9525" marR="9525" marT="9525" marB="0" anchor="ctr"/>
                </a:tc>
                <a:tc>
                  <a:txBody>
                    <a:bodyPr/>
                    <a:lstStyle/>
                    <a:p>
                      <a:pPr algn="l" rtl="0" fontAlgn="ctr"/>
                      <a:r>
                        <a:rPr lang="es-SV" sz="800" b="0" i="0" u="none" strike="noStrike">
                          <a:solidFill>
                            <a:srgbClr val="000000"/>
                          </a:solidFill>
                          <a:effectLst/>
                          <a:latin typeface="Arial"/>
                        </a:rPr>
                        <a:t> </a:t>
                      </a:r>
                    </a:p>
                  </a:txBody>
                  <a:tcPr marL="9525" marR="9525" marT="9525" marB="0" anchor="ctr"/>
                </a:tc>
                <a:tc>
                  <a:txBody>
                    <a:bodyPr/>
                    <a:lstStyle/>
                    <a:p>
                      <a:pPr algn="ctr" rtl="0" fontAlgn="ctr"/>
                      <a:r>
                        <a:rPr lang="es-SV" sz="800" b="1" i="0" u="none" strike="noStrike">
                          <a:solidFill>
                            <a:srgbClr val="000000"/>
                          </a:solidFill>
                          <a:effectLst/>
                          <a:latin typeface="Arial"/>
                        </a:rPr>
                        <a:t>870</a:t>
                      </a:r>
                    </a:p>
                  </a:txBody>
                  <a:tcPr marL="9525" marR="9525" marT="9525" marB="0" anchor="ctr"/>
                </a:tc>
                <a:tc>
                  <a:txBody>
                    <a:bodyPr/>
                    <a:lstStyle/>
                    <a:p>
                      <a:pPr algn="ctr" rtl="0" fontAlgn="ctr"/>
                      <a:r>
                        <a:rPr lang="es-SV" sz="800" b="1" i="0" u="none" strike="noStrike">
                          <a:solidFill>
                            <a:srgbClr val="000000"/>
                          </a:solidFill>
                          <a:effectLst/>
                          <a:latin typeface="Arial"/>
                        </a:rPr>
                        <a:t>365</a:t>
                      </a:r>
                    </a:p>
                  </a:txBody>
                  <a:tcPr marL="9525" marR="9525" marT="9525" marB="0" anchor="ctr"/>
                </a:tc>
                <a:tc>
                  <a:txBody>
                    <a:bodyPr/>
                    <a:lstStyle/>
                    <a:p>
                      <a:pPr algn="ctr" rtl="0" fontAlgn="ctr"/>
                      <a:r>
                        <a:rPr lang="es-SV" sz="800" b="1" i="0" u="none" strike="noStrike" dirty="0">
                          <a:solidFill>
                            <a:srgbClr val="000000"/>
                          </a:solidFill>
                          <a:effectLst/>
                          <a:latin typeface="Arial"/>
                        </a:rPr>
                        <a:t>505</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Febrero a Abril 2021</a:t>
            </a:r>
          </a:p>
          <a:p>
            <a:pPr algn="l">
              <a:lnSpc>
                <a:spcPct val="150000"/>
              </a:lnSpc>
            </a:pPr>
            <a:r>
              <a:rPr lang="es-SV" sz="1000" dirty="0" smtClean="0">
                <a:solidFill>
                  <a:schemeClr val="tx1"/>
                </a:solidFill>
                <a:latin typeface="Calibri" pitchFamily="34" charset="0"/>
                <a:cs typeface="Calibri" pitchFamily="34" charset="0"/>
              </a:rPr>
              <a:t>Masculino: 9</a:t>
            </a:r>
          </a:p>
          <a:p>
            <a:pPr algn="l">
              <a:lnSpc>
                <a:spcPct val="150000"/>
              </a:lnSpc>
            </a:pPr>
            <a:r>
              <a:rPr lang="es-SV" sz="1000" dirty="0" smtClean="0">
                <a:solidFill>
                  <a:schemeClr val="tx1"/>
                </a:solidFill>
                <a:latin typeface="Calibri" pitchFamily="34" charset="0"/>
                <a:cs typeface="Calibri" pitchFamily="34" charset="0"/>
              </a:rPr>
              <a:t>Femenino: 10</a:t>
            </a:r>
          </a:p>
          <a:p>
            <a:pPr algn="l">
              <a:lnSpc>
                <a:spcPct val="150000"/>
              </a:lnSpc>
            </a:pPr>
            <a:r>
              <a:rPr lang="es-SV" sz="1000" dirty="0" smtClean="0">
                <a:solidFill>
                  <a:schemeClr val="tx1"/>
                </a:solidFill>
                <a:latin typeface="Calibri" pitchFamily="34" charset="0"/>
                <a:cs typeface="Calibri" pitchFamily="34" charset="0"/>
              </a:rPr>
              <a:t>Total de empleados: 19</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Miguel </a:t>
            </a:r>
            <a:r>
              <a:rPr lang="es-SV" sz="1200" b="1" dirty="0" smtClean="0">
                <a:solidFill>
                  <a:srgbClr val="0070C0"/>
                </a:solidFill>
                <a:latin typeface="Calibri" pitchFamily="34" charset="0"/>
                <a:cs typeface="Calibri" pitchFamily="34" charset="0"/>
              </a:rPr>
              <a:t>Ángel </a:t>
            </a:r>
            <a:r>
              <a:rPr lang="es-SV" sz="1200" b="1" dirty="0">
                <a:solidFill>
                  <a:srgbClr val="0070C0"/>
                </a:solidFill>
                <a:latin typeface="Calibri" pitchFamily="34" charset="0"/>
                <a:cs typeface="Calibri" pitchFamily="34" charset="0"/>
              </a:rPr>
              <a:t>Corleto Urey</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4056</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FEBRERO, MARZO, ABRIL  2021</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Laura Quintanilla de Arias</cp:lastModifiedBy>
  <cp:revision>59</cp:revision>
  <dcterms:modified xsi:type="dcterms:W3CDTF">2021-05-13T21:44:23Z</dcterms:modified>
</cp:coreProperties>
</file>