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59" r:id="rId5"/>
    <p:sldId id="263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91" r:id="rId34"/>
    <p:sldId id="292" r:id="rId35"/>
    <p:sldId id="293" r:id="rId36"/>
    <p:sldId id="295" r:id="rId37"/>
    <p:sldId id="296" r:id="rId38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64" autoAdjust="0"/>
  </p:normalViewPr>
  <p:slideViewPr>
    <p:cSldViewPr>
      <p:cViewPr>
        <p:scale>
          <a:sx n="107" d="100"/>
          <a:sy n="107" d="100"/>
        </p:scale>
        <p:origin x="-306" y="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10/7/2020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9578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10/7/2020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2081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10/7/2020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2532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10/7/2020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9520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10/7/2020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6649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10/7/2020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907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10/7/2020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0714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10/7/2020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2971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10/7/2020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2943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10/7/2020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9067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10/7/2020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465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1DF4C-305F-4AF0-A704-6F473FE1EE6A}" type="datetimeFigureOut">
              <a:rPr lang="es-SV" smtClean="0"/>
              <a:t>10/7/2020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2709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-36512" y="-27383"/>
            <a:ext cx="9180512" cy="6861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348116" y="2420888"/>
            <a:ext cx="6768752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ORGANIGRAMA                         </a:t>
            </a:r>
          </a:p>
          <a:p>
            <a:r>
              <a:rPr lang="es-SV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PERÍODO:                             ENERO-FEBRERO 2020            </a:t>
            </a:r>
            <a:endParaRPr lang="es-SV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0064" y="4683480"/>
            <a:ext cx="4785855" cy="1620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SV" sz="1600" b="1" dirty="0" smtClean="0"/>
          </a:p>
          <a:p>
            <a:pPr algn="l"/>
            <a:r>
              <a:rPr lang="es-SV" sz="1400" b="1" baseline="0" dirty="0" smtClean="0">
                <a:solidFill>
                  <a:schemeClr val="accent1">
                    <a:lumMod val="75000"/>
                  </a:schemeClr>
                </a:solidFill>
              </a:rPr>
              <a:t>Contenido: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SV" sz="1400" baseline="0" dirty="0" smtClean="0"/>
              <a:t>Organigrama institucional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SV" sz="1400" baseline="0" dirty="0"/>
              <a:t>Número de colaboradores por Unidad </a:t>
            </a:r>
            <a:r>
              <a:rPr lang="es-SV" sz="1400" baseline="0" dirty="0" smtClean="0"/>
              <a:t>y desagregada por sexo.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SV" sz="1400" baseline="0" dirty="0" smtClean="0"/>
              <a:t>Descripción de atribuciones de las Unidades Administrativas </a:t>
            </a:r>
          </a:p>
          <a:p>
            <a:pPr algn="l"/>
            <a:r>
              <a:rPr lang="es-SV" sz="1400" baseline="0" dirty="0"/>
              <a:t>	  </a:t>
            </a:r>
            <a:endParaRPr lang="es-SV" sz="14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48680"/>
            <a:ext cx="2627376" cy="1532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81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1907704" y="715746"/>
            <a:ext cx="5924029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GERENCIA DE  PLANIFICACIÓN</a:t>
            </a:r>
            <a:r>
              <a:rPr lang="es-SV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SV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 DESARROLLO INSTITUCIONAL </a:t>
            </a:r>
            <a:endParaRPr lang="es-SV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Marcador de texto 2"/>
          <p:cNvSpPr txBox="1">
            <a:spLocks/>
          </p:cNvSpPr>
          <p:nvPr/>
        </p:nvSpPr>
        <p:spPr>
          <a:xfrm>
            <a:off x="3275856" y="2486861"/>
            <a:ext cx="3960440" cy="2592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Apoyar a los niveles jerárquicos superiores del MINEC en los procesos de toma de decisiones, mediante la aplicación de mecanismos de coordinación e información que faciliten la planificación estratégica operativa y el fortalecimientos institucional</a:t>
            </a:r>
            <a:r>
              <a:rPr lang="es-SV" sz="1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SV" sz="1400" dirty="0" smtClean="0">
              <a:solidFill>
                <a:schemeClr val="tx1"/>
              </a:solidFill>
            </a:endParaRPr>
          </a:p>
          <a:p>
            <a:pPr algn="just"/>
            <a:endParaRPr lang="es-SV" sz="1400" dirty="0" smtClean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Gerente: Bertha Esperanza Figueroa de Castillo</a:t>
            </a:r>
          </a:p>
          <a:p>
            <a:endParaRPr lang="es-SV" sz="14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605182" y="2486861"/>
            <a:ext cx="212176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6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5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11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05182" y="3783004"/>
            <a:ext cx="212176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6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5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11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-108520" y="-315416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115662" y="620688"/>
            <a:ext cx="568818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UNIDAD DE COOPERACIÓN EXTERNA</a:t>
            </a:r>
            <a:endParaRPr lang="es-SV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2915816" y="1988840"/>
            <a:ext cx="438397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Gestionar y apoyar a las unidades ejecutoras en la búsqueda de cooperación técnica o financiera reembolsable o no reembolsable con agencias de cooperación estatales, multilaterales, entidades privadas, entre otras, así como coordinar los procesos de gestión, ejecución, administración y liquidación de programas y proyectos financiados con recursos de cooperación externa</a:t>
            </a:r>
            <a:r>
              <a:rPr lang="es-SV" sz="1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SV" sz="1400" dirty="0" smtClean="0">
              <a:solidFill>
                <a:schemeClr val="tx1"/>
              </a:solidFill>
            </a:endParaRPr>
          </a:p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/>
            </a:r>
            <a:br>
              <a:rPr lang="es-SV" sz="1400" dirty="0" smtClean="0">
                <a:solidFill>
                  <a:schemeClr val="tx1"/>
                </a:solidFill>
              </a:rPr>
            </a:br>
            <a:r>
              <a:rPr lang="es-SV" sz="1400" b="1" dirty="0" smtClean="0">
                <a:solidFill>
                  <a:schemeClr val="tx1"/>
                </a:solidFill>
              </a:rPr>
              <a:t>Jefe de unidad: </a:t>
            </a:r>
            <a:r>
              <a:rPr lang="es-SV" sz="1400" b="1" dirty="0" smtClean="0">
                <a:solidFill>
                  <a:schemeClr val="tx1"/>
                </a:solidFill>
              </a:rPr>
              <a:t>Karla </a:t>
            </a:r>
            <a:r>
              <a:rPr lang="es-SV" sz="1400" b="1" dirty="0">
                <a:solidFill>
                  <a:schemeClr val="tx1"/>
                </a:solidFill>
              </a:rPr>
              <a:t>Sofía Flores Cruz</a:t>
            </a:r>
            <a:endParaRPr lang="es-SV" sz="1400" dirty="0">
              <a:solidFill>
                <a:schemeClr val="tx1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755576" y="2046899"/>
            <a:ext cx="168972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1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4</a:t>
            </a: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5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755576" y="3356992"/>
            <a:ext cx="168971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2</a:t>
            </a: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4</a:t>
            </a: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6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-133188" y="-315416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051720" y="1304764"/>
            <a:ext cx="547260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UNIDAD AMBIENTAL</a:t>
            </a:r>
            <a:endParaRPr lang="es-SV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Marcador de texto 2"/>
          <p:cNvSpPr txBox="1">
            <a:spLocks/>
          </p:cNvSpPr>
          <p:nvPr/>
        </p:nvSpPr>
        <p:spPr>
          <a:xfrm>
            <a:off x="3172288" y="2600908"/>
            <a:ext cx="435204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Velar por el cumplimiento de las normas y regulaciones ambientales y asegurar la necesaria coordinación institucional en la gestión ambiental</a:t>
            </a:r>
            <a:r>
              <a:rPr lang="es-SV" sz="1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SV" sz="1400" dirty="0" smtClean="0">
              <a:solidFill>
                <a:schemeClr val="tx1"/>
              </a:solidFill>
            </a:endParaRPr>
          </a:p>
          <a:p>
            <a:pPr algn="r"/>
            <a:endParaRPr lang="es-SV" sz="1400" b="1" dirty="0">
              <a:solidFill>
                <a:schemeClr val="tx1"/>
              </a:solidFill>
            </a:endParaRPr>
          </a:p>
          <a:p>
            <a:pPr algn="l"/>
            <a:r>
              <a:rPr lang="es-SV" sz="1400" b="1" dirty="0" smtClean="0">
                <a:solidFill>
                  <a:schemeClr val="tx1"/>
                </a:solidFill>
              </a:rPr>
              <a:t>Jefa de unidad: María Soledad Martínez de </a:t>
            </a:r>
            <a:r>
              <a:rPr lang="es-SV" sz="1400" b="1" dirty="0" smtClean="0">
                <a:solidFill>
                  <a:schemeClr val="tx1"/>
                </a:solidFill>
              </a:rPr>
              <a:t>Carranza</a:t>
            </a:r>
            <a:endParaRPr lang="es-SV" sz="1400" b="1" dirty="0" smtClean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60658" y="3429000"/>
            <a:ext cx="212176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3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0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3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16860" y="2312876"/>
            <a:ext cx="168972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3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0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3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-108520" y="-315416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55776" y="1082337"/>
            <a:ext cx="482128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2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UNIDAD DE GÉNERO</a:t>
            </a:r>
            <a:endParaRPr lang="es-SV" sz="32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3131840" y="2520242"/>
            <a:ext cx="4536504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Asesorar, coordinar y monitorear la incorporación transversal del Principio de Igualdad y No Discriminación, en las políticas, planes, programas, proyectos, normativas y acciones desarrolladas en el ejercicio de las competencias institucionales del Ministerio de Economía.</a:t>
            </a:r>
          </a:p>
          <a:p>
            <a:pPr algn="just"/>
            <a:endParaRPr lang="es-SV" sz="1400" b="1" dirty="0" smtClean="0">
              <a:solidFill>
                <a:schemeClr val="tx1"/>
              </a:solidFill>
            </a:endParaRPr>
          </a:p>
          <a:p>
            <a:pPr algn="just"/>
            <a:endParaRPr lang="es-SV" sz="1400" b="1" dirty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Jefa de unidad: Elena Marisol Gómez Luna</a:t>
            </a:r>
          </a:p>
          <a:p>
            <a:endParaRPr lang="es-SV" sz="1400" dirty="0">
              <a:solidFill>
                <a:schemeClr val="tx1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9552" y="3537012"/>
            <a:ext cx="212176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0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3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3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11560" y="2312876"/>
            <a:ext cx="168972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0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3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>
                <a:solidFill>
                  <a:schemeClr val="tx1"/>
                </a:solidFill>
              </a:rPr>
              <a:t>3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-108520" y="-315416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ítulo 3"/>
          <p:cNvSpPr txBox="1">
            <a:spLocks/>
          </p:cNvSpPr>
          <p:nvPr/>
        </p:nvSpPr>
        <p:spPr>
          <a:xfrm>
            <a:off x="1862824" y="1052736"/>
            <a:ext cx="612068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SV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 DE ASUNTOS JURÍDICOS</a:t>
            </a:r>
            <a:endParaRPr lang="es-SV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Marcador de texto 4"/>
          <p:cNvSpPr txBox="1">
            <a:spLocks/>
          </p:cNvSpPr>
          <p:nvPr/>
        </p:nvSpPr>
        <p:spPr>
          <a:xfrm>
            <a:off x="3189053" y="2420888"/>
            <a:ext cx="392423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Brindar asesoramiento y emitir opinión legal en asuntos jurídicos y normativos que requieren los o las titulares y las unidades organizativas, según sea solicitado, así como coordinar la gestión de asesoría y tramitación de las unidades jurídicas de las direcciones y gerencias del MINEC.</a:t>
            </a:r>
          </a:p>
          <a:p>
            <a:pPr algn="just"/>
            <a:endParaRPr lang="es-SV" sz="1400" b="1" dirty="0" smtClean="0">
              <a:solidFill>
                <a:schemeClr val="tx1"/>
              </a:solidFill>
            </a:endParaRPr>
          </a:p>
          <a:p>
            <a:pPr algn="just"/>
            <a:endParaRPr lang="es-SV" sz="1400" b="1" dirty="0" smtClean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Director:  Daniel Roberto Ríos Pineda </a:t>
            </a:r>
          </a:p>
          <a:p>
            <a:endParaRPr lang="es-SV" sz="1400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4236" y="3542185"/>
            <a:ext cx="212176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4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5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9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11560" y="2318049"/>
            <a:ext cx="168972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4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4</a:t>
            </a: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8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699642" y="1268760"/>
            <a:ext cx="6404248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UNIDAD DE FIRMA ELECTRONICA</a:t>
            </a:r>
            <a:endParaRPr lang="es-SV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2 Marcador de texto"/>
          <p:cNvSpPr txBox="1">
            <a:spLocks/>
          </p:cNvSpPr>
          <p:nvPr/>
        </p:nvSpPr>
        <p:spPr>
          <a:xfrm>
            <a:off x="2843808" y="2782330"/>
            <a:ext cx="4358037" cy="2562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Acreditar, controlar y vigilar a los proveedores de los servicios de certificación electrónica y de almacenamiento de documentos electrónicos, de conformidad con la Ley de Firma Electrónica, su Reglamento y las normas y reglamentos técnicos correspondientes.</a:t>
            </a:r>
          </a:p>
          <a:p>
            <a:pPr algn="just"/>
            <a:endParaRPr lang="es-SV" sz="1400" dirty="0" smtClean="0">
              <a:solidFill>
                <a:schemeClr val="tx1"/>
              </a:solidFill>
            </a:endParaRPr>
          </a:p>
          <a:p>
            <a:pPr algn="just"/>
            <a:endParaRPr lang="es-SV" sz="1400" dirty="0" smtClean="0">
              <a:solidFill>
                <a:schemeClr val="tx1"/>
              </a:solidFill>
            </a:endParaRPr>
          </a:p>
          <a:p>
            <a:pPr algn="just"/>
            <a:endParaRPr lang="es-SV" sz="1400" dirty="0" smtClean="0">
              <a:solidFill>
                <a:schemeClr val="tx1"/>
              </a:solidFill>
            </a:endParaRPr>
          </a:p>
          <a:p>
            <a:pPr algn="just"/>
            <a:endParaRPr lang="es-SV" sz="1400" dirty="0">
              <a:solidFill>
                <a:schemeClr val="tx1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86784" y="3717032"/>
            <a:ext cx="212176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0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0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0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60775" y="2471436"/>
            <a:ext cx="168972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1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0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1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899592" y="1245030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UNIDAD DE INTELIGENCIA ECONÓNICA</a:t>
            </a:r>
            <a:br>
              <a:rPr lang="es-MX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MX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s-SV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2 Marcador de texto"/>
          <p:cNvSpPr txBox="1">
            <a:spLocks/>
          </p:cNvSpPr>
          <p:nvPr/>
        </p:nvSpPr>
        <p:spPr>
          <a:xfrm>
            <a:off x="2987824" y="2672916"/>
            <a:ext cx="4392488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400" dirty="0" smtClean="0">
                <a:solidFill>
                  <a:schemeClr val="tx1"/>
                </a:solidFill>
              </a:rPr>
              <a:t>Proveer información estratégica, análisis y estudios sobre el desempeño socioeconómico nacional, </a:t>
            </a:r>
            <a:r>
              <a:rPr lang="es-SV" sz="1400" dirty="0" smtClean="0">
                <a:solidFill>
                  <a:schemeClr val="tx1"/>
                </a:solidFill>
              </a:rPr>
              <a:t>subnacional</a:t>
            </a:r>
            <a:r>
              <a:rPr lang="es-MX" sz="1400" dirty="0" smtClean="0">
                <a:solidFill>
                  <a:schemeClr val="tx1"/>
                </a:solidFill>
              </a:rPr>
              <a:t> e internacional; así como investigar y analizar la evolución de la estructura productiva del país para la elaboración de políticas públicas y la toma de decisiones de los Despachos Ministeriales, Direcciones, gerencias y unidades del MINEC.</a:t>
            </a:r>
            <a:endParaRPr lang="es-SV" sz="1400" dirty="0" smtClean="0">
              <a:solidFill>
                <a:schemeClr val="tx1"/>
              </a:solidFill>
            </a:endParaRPr>
          </a:p>
          <a:p>
            <a:pPr algn="just"/>
            <a:endParaRPr lang="es-SV" sz="1400" dirty="0" smtClean="0">
              <a:solidFill>
                <a:schemeClr val="tx1"/>
              </a:solidFill>
            </a:endParaRPr>
          </a:p>
          <a:p>
            <a:endParaRPr lang="es-SV" sz="1400" dirty="0" smtClean="0">
              <a:solidFill>
                <a:schemeClr val="tx1"/>
              </a:solidFill>
            </a:endParaRPr>
          </a:p>
          <a:p>
            <a:pPr algn="just"/>
            <a:endParaRPr lang="es-SV" sz="1400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55576" y="3877930"/>
            <a:ext cx="212176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2</a:t>
            </a: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2 </a:t>
            </a:r>
            <a:endParaRPr lang="en-US" sz="13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</a:t>
            </a:r>
            <a:r>
              <a:rPr lang="en-US" sz="1300" dirty="0" smtClean="0">
                <a:solidFill>
                  <a:schemeClr val="tx1"/>
                </a:solidFill>
              </a:rPr>
              <a:t>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4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821206" y="2600908"/>
            <a:ext cx="168972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3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2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5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-28606" y="-145802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99579" y="849046"/>
            <a:ext cx="6358136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 DE ADMINISTRACIÓN Y FINANZAS </a:t>
            </a:r>
            <a:endParaRPr lang="en-US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915816" y="2581917"/>
            <a:ext cx="4104456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400" dirty="0" smtClean="0">
                <a:solidFill>
                  <a:schemeClr val="tx1"/>
                </a:solidFill>
              </a:rPr>
              <a:t>C</a:t>
            </a:r>
            <a:r>
              <a:rPr lang="es-SV" sz="1400" dirty="0" smtClean="0">
                <a:solidFill>
                  <a:schemeClr val="tx1"/>
                </a:solidFill>
              </a:rPr>
              <a:t>oordinar, dar seguimiento y verificar la gestión de administración de los recursos humanos, financieros y materiales asignados al MINEC y que son ejecutados por todas sus unidades orgánicas. Está a cargo de un Director o Directora quien depende jerárquicamente del Despacho Ministerial. </a:t>
            </a:r>
          </a:p>
          <a:p>
            <a:pPr algn="just">
              <a:lnSpc>
                <a:spcPct val="150000"/>
              </a:lnSpc>
            </a:pPr>
            <a:endParaRPr lang="es-SV" sz="14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pt-BR" sz="1400" b="1" dirty="0" err="1" smtClean="0">
                <a:solidFill>
                  <a:schemeClr val="tx1"/>
                </a:solidFill>
              </a:rPr>
              <a:t>Director</a:t>
            </a:r>
            <a:r>
              <a:rPr lang="pt-BR" sz="1400" b="1" dirty="0" smtClean="0">
                <a:solidFill>
                  <a:schemeClr val="tx1"/>
                </a:solidFill>
              </a:rPr>
              <a:t>: Lic</a:t>
            </a:r>
            <a:r>
              <a:rPr lang="pt-BR" sz="1400" b="1" dirty="0" smtClean="0">
                <a:solidFill>
                  <a:schemeClr val="tx1"/>
                </a:solidFill>
              </a:rPr>
              <a:t>. </a:t>
            </a:r>
            <a:r>
              <a:rPr lang="pt-BR" sz="1400" b="1" dirty="0">
                <a:solidFill>
                  <a:schemeClr val="tx1"/>
                </a:solidFill>
              </a:rPr>
              <a:t>Sergio David Pérez </a:t>
            </a:r>
            <a:r>
              <a:rPr lang="pt-BR" sz="1400" b="1" dirty="0" smtClean="0">
                <a:solidFill>
                  <a:schemeClr val="tx1"/>
                </a:solidFill>
              </a:rPr>
              <a:t>González</a:t>
            </a:r>
            <a:r>
              <a:rPr lang="es-SV" sz="1400" dirty="0" smtClean="0">
                <a:solidFill>
                  <a:schemeClr val="tx1"/>
                </a:solidFill>
              </a:rPr>
              <a:t/>
            </a:r>
            <a:br>
              <a:rPr lang="es-SV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11560" y="4077072"/>
            <a:ext cx="176172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1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1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2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539552" y="2761937"/>
            <a:ext cx="176172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1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1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2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5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913622" y="1095162"/>
            <a:ext cx="61926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GERENCIA DE ADMINISTRACIÓN</a:t>
            </a:r>
            <a:endParaRPr lang="es-SV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3542898" y="2420888"/>
            <a:ext cx="4269462" cy="27363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400" dirty="0" smtClean="0">
                <a:solidFill>
                  <a:schemeClr val="tx1"/>
                </a:solidFill>
              </a:rPr>
              <a:t>C</a:t>
            </a:r>
            <a:r>
              <a:rPr lang="es-SV" sz="1400" dirty="0" smtClean="0">
                <a:solidFill>
                  <a:schemeClr val="tx1"/>
                </a:solidFill>
              </a:rPr>
              <a:t>ontribuir a que las unidades que integran el MINEC, funcionen eficientemente, proporcionándoles de manera oportuna, los servicios administrativos de apoyo necesarios, así como también, velar por la correcta aplicación de políticas y estrategias administrativas, considerando los lineamientos emanados de la Dirección de Administración y Finanzas, y por las normativas legales aplicables.</a:t>
            </a:r>
          </a:p>
          <a:p>
            <a:pPr algn="just"/>
            <a:endParaRPr lang="es-SV" sz="1400" b="1" dirty="0" smtClean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Gerente</a:t>
            </a:r>
            <a:r>
              <a:rPr lang="es-SV" sz="1400" b="1" dirty="0" smtClean="0">
                <a:solidFill>
                  <a:schemeClr val="tx1"/>
                </a:solidFill>
              </a:rPr>
              <a:t>: </a:t>
            </a: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Enero: </a:t>
            </a:r>
            <a:r>
              <a:rPr lang="es-SV" sz="1400" b="1" dirty="0" smtClean="0">
                <a:solidFill>
                  <a:schemeClr val="tx1"/>
                </a:solidFill>
              </a:rPr>
              <a:t>Julio Alberto Palacios Castellanos</a:t>
            </a: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Febrero: En espera del nombramiento</a:t>
            </a:r>
            <a:endParaRPr lang="es-SV" sz="1400" b="1" dirty="0" smtClean="0">
              <a:solidFill>
                <a:schemeClr val="tx1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395536" y="1808820"/>
            <a:ext cx="18337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0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0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>
                <a:solidFill>
                  <a:schemeClr val="tx1"/>
                </a:solidFill>
              </a:rPr>
              <a:t>0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467544" y="3429000"/>
            <a:ext cx="183372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40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16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56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317985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1560029" y="908720"/>
            <a:ext cx="698031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GERENCIA FINANCIERA</a:t>
            </a:r>
            <a:endParaRPr lang="es-SV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Marcador de texto 2"/>
          <p:cNvSpPr txBox="1">
            <a:spLocks/>
          </p:cNvSpPr>
          <p:nvPr/>
        </p:nvSpPr>
        <p:spPr>
          <a:xfrm>
            <a:off x="2987824" y="2312876"/>
            <a:ext cx="4310090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Desarrollar el proceso administrativo financiero del MINEC, con eficiencia, eficacia y transparencia, velando por el fiel cumplimiento de las disposiciones legales y técnicas vigentes.</a:t>
            </a:r>
          </a:p>
          <a:p>
            <a:pPr algn="just"/>
            <a:endParaRPr lang="es-SV" sz="1400" dirty="0" smtClean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Jefatura:</a:t>
            </a: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Enero: Licenciado Homero </a:t>
            </a:r>
            <a:r>
              <a:rPr lang="es-SV" sz="1400" b="1" dirty="0">
                <a:solidFill>
                  <a:schemeClr val="tx1"/>
                </a:solidFill>
              </a:rPr>
              <a:t>Antonio Guevara Martínez Gerente Financiero Ad Honorem </a:t>
            </a:r>
            <a:endParaRPr lang="es-SV" sz="1400" b="1" dirty="0" smtClean="0">
              <a:solidFill>
                <a:schemeClr val="tx1"/>
              </a:solidFill>
            </a:endParaRPr>
          </a:p>
          <a:p>
            <a:pPr algn="just"/>
            <a:endParaRPr lang="es-SV" sz="1400" b="1" dirty="0" smtClean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Febrero</a:t>
            </a:r>
            <a:r>
              <a:rPr lang="es-SV" sz="1400" b="1" dirty="0">
                <a:solidFill>
                  <a:schemeClr val="tx1"/>
                </a:solidFill>
              </a:rPr>
              <a:t>: Licenciada Fidelina del Carmen Torres de </a:t>
            </a:r>
            <a:r>
              <a:rPr lang="es-SV" sz="1400" b="1" dirty="0" smtClean="0">
                <a:solidFill>
                  <a:schemeClr val="tx1"/>
                </a:solidFill>
              </a:rPr>
              <a:t>Mendoza,  Gerente de finanzas</a:t>
            </a:r>
            <a:endParaRPr lang="es-SV" sz="1400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20302" y="2420888"/>
            <a:ext cx="18337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13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9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22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00086" y="3645024"/>
            <a:ext cx="183372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12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10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22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4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4710" r="1976" b="4280"/>
          <a:stretch/>
        </p:blipFill>
        <p:spPr>
          <a:xfrm>
            <a:off x="1835696" y="0"/>
            <a:ext cx="5921144" cy="6646786"/>
          </a:xfrm>
          <a:prstGeom prst="rect">
            <a:avLst/>
          </a:prstGeom>
        </p:spPr>
      </p:pic>
      <p:sp>
        <p:nvSpPr>
          <p:cNvPr id="44" name="1 Título"/>
          <p:cNvSpPr txBox="1">
            <a:spLocks/>
          </p:cNvSpPr>
          <p:nvPr/>
        </p:nvSpPr>
        <p:spPr>
          <a:xfrm>
            <a:off x="32009" y="1132904"/>
            <a:ext cx="1803687" cy="933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</a:t>
            </a:r>
          </a:p>
          <a:p>
            <a:r>
              <a:rPr lang="es-SV" sz="2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PERÍODO: </a:t>
            </a:r>
          </a:p>
          <a:p>
            <a:r>
              <a:rPr lang="es-SV" sz="2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ENERO 2020              </a:t>
            </a:r>
            <a:endParaRPr lang="es-SV" sz="2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5" name="4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70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716374" y="1196752"/>
            <a:ext cx="6264696" cy="715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GERENCIA DE RECURSOS  HUMANOS</a:t>
            </a:r>
            <a:endParaRPr lang="es-SV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3140718" y="2563118"/>
            <a:ext cx="4532040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400" dirty="0" smtClean="0">
                <a:solidFill>
                  <a:schemeClr val="tx1"/>
                </a:solidFill>
              </a:rPr>
              <a:t>C</a:t>
            </a:r>
            <a:r>
              <a:rPr lang="es-SV" sz="1400" dirty="0" smtClean="0">
                <a:solidFill>
                  <a:schemeClr val="tx1"/>
                </a:solidFill>
              </a:rPr>
              <a:t>ontribuir a que las unidades orgánicas que integran el MINEC, funcionen eficientemente, proporcionándoles de manera oportuna, los servicios administrativos de apoyo necesarios, y velar por la correcta aplicación de políticas y estrategias en la administración y desarrollo del personal, considerando los lineamientos emanados del Despacho Ministerial y las disposiciones  legales aplicables.</a:t>
            </a:r>
          </a:p>
          <a:p>
            <a:pPr algn="just"/>
            <a:endParaRPr lang="es-SV" sz="1400" b="1" dirty="0">
              <a:solidFill>
                <a:schemeClr val="tx1"/>
              </a:solidFill>
            </a:endParaRPr>
          </a:p>
          <a:p>
            <a:pPr algn="just"/>
            <a:r>
              <a:rPr lang="es-SV" sz="1400" b="1" dirty="0" err="1" smtClean="0">
                <a:solidFill>
                  <a:schemeClr val="tx1"/>
                </a:solidFill>
              </a:rPr>
              <a:t>Jafatura</a:t>
            </a:r>
            <a:endParaRPr lang="es-SV" sz="1400" b="1" dirty="0" smtClean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Enero: </a:t>
            </a:r>
            <a:r>
              <a:rPr lang="es-SV" sz="1400" b="1" dirty="0" smtClean="0">
                <a:solidFill>
                  <a:schemeClr val="tx1"/>
                </a:solidFill>
              </a:rPr>
              <a:t>Zoila </a:t>
            </a:r>
            <a:r>
              <a:rPr lang="es-SV" sz="1400" b="1" dirty="0" smtClean="0">
                <a:solidFill>
                  <a:schemeClr val="tx1"/>
                </a:solidFill>
              </a:rPr>
              <a:t>Guadalupe Turcios de </a:t>
            </a:r>
            <a:r>
              <a:rPr lang="es-SV" sz="1400" b="1" dirty="0" smtClean="0">
                <a:solidFill>
                  <a:schemeClr val="tx1"/>
                </a:solidFill>
              </a:rPr>
              <a:t>Salazar, Gerente</a:t>
            </a: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Febrero: En espera de nombramiento</a:t>
            </a:r>
            <a:endParaRPr lang="es-SV" sz="1400" dirty="0" smtClean="0">
              <a:solidFill>
                <a:schemeClr val="tx1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39829" y="2671130"/>
            <a:ext cx="190574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3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10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13</a:t>
            </a:r>
          </a:p>
          <a:p>
            <a:pPr algn="l">
              <a:lnSpc>
                <a:spcPct val="80000"/>
              </a:lnSpc>
            </a:pP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711212" y="4039456"/>
            <a:ext cx="183372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3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9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12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0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331640" y="1484784"/>
            <a:ext cx="6408712" cy="1177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GERENCIA DE ADQUISICIONES Y CONTRATACIONES INSTITUCIONAL</a:t>
            </a:r>
            <a:endParaRPr lang="es-SV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2915816" y="3326772"/>
            <a:ext cx="3977478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500" dirty="0" smtClean="0">
                <a:solidFill>
                  <a:schemeClr val="tx1"/>
                </a:solidFill>
              </a:rPr>
              <a:t>Realizar todas las actividades relacionadas con la gestión de adquisiciones y contrataciones de obras, bienes y servicios.</a:t>
            </a:r>
          </a:p>
          <a:p>
            <a:pPr algn="just"/>
            <a:r>
              <a:rPr lang="es-SV" sz="1500" dirty="0" smtClean="0">
                <a:solidFill>
                  <a:schemeClr val="tx1"/>
                </a:solidFill>
              </a:rPr>
              <a:t/>
            </a:r>
            <a:br>
              <a:rPr lang="es-SV" sz="1500" dirty="0" smtClean="0">
                <a:solidFill>
                  <a:schemeClr val="tx1"/>
                </a:solidFill>
              </a:rPr>
            </a:br>
            <a:r>
              <a:rPr lang="es-SV" sz="1500" b="1" dirty="0" smtClean="0">
                <a:solidFill>
                  <a:schemeClr val="tx1"/>
                </a:solidFill>
              </a:rPr>
              <a:t>Gerente: </a:t>
            </a:r>
            <a:endParaRPr lang="es-SV" sz="1500" b="1" dirty="0" smtClean="0">
              <a:solidFill>
                <a:schemeClr val="tx1"/>
              </a:solidFill>
            </a:endParaRPr>
          </a:p>
          <a:p>
            <a:pPr algn="just"/>
            <a:r>
              <a:rPr lang="es-SV" sz="1500" b="1" dirty="0" smtClean="0">
                <a:solidFill>
                  <a:schemeClr val="tx1"/>
                </a:solidFill>
              </a:rPr>
              <a:t>Licenciada María </a:t>
            </a:r>
            <a:r>
              <a:rPr lang="es-SV" sz="1500" b="1" dirty="0" smtClean="0">
                <a:solidFill>
                  <a:schemeClr val="tx1"/>
                </a:solidFill>
              </a:rPr>
              <a:t>Guadalupe Morán de Albergue</a:t>
            </a:r>
          </a:p>
          <a:p>
            <a:endParaRPr lang="es-SV" sz="1500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11560" y="3140968"/>
            <a:ext cx="176172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9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7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16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50040" y="4489998"/>
            <a:ext cx="219376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9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7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16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666066" y="1268760"/>
            <a:ext cx="621830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SV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 NACIONAL DE INVERSIONES</a:t>
            </a:r>
            <a:endParaRPr lang="es-SV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2952329" y="2783145"/>
            <a:ext cx="4244008" cy="27363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Contribuir al desarrollo económico y social a través del apoyo al Sector Empresarial, conducente a incrementar la producción de bienes y servicios, el mejoramiento de su productividad y competitividad en el mercado nacional e internacional, facilitando y apoyando el desarrollo de exportaciones y las inversiones generadoras de empleo, todo ello bajo un esquema claro y transparente de acción que impida la existencia de barreras discrecionales a los agentes económicos, y asegure el apoyo efectivo a sus operaciones en el país.</a:t>
            </a:r>
          </a:p>
          <a:p>
            <a:pPr algn="just"/>
            <a:endParaRPr lang="es-SV" sz="1400" b="1" dirty="0" smtClean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Directora: </a:t>
            </a:r>
            <a:endParaRPr lang="es-SV" sz="1400" b="1" dirty="0" smtClean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Licenciada </a:t>
            </a:r>
            <a:r>
              <a:rPr lang="es-SV" sz="1400" b="1" dirty="0" smtClean="0">
                <a:solidFill>
                  <a:schemeClr val="tx1"/>
                </a:solidFill>
              </a:rPr>
              <a:t>Ana </a:t>
            </a:r>
            <a:r>
              <a:rPr lang="es-SV" sz="1400" b="1" dirty="0" smtClean="0">
                <a:solidFill>
                  <a:schemeClr val="tx1"/>
                </a:solidFill>
              </a:rPr>
              <a:t>Luisa María Valiente de Rosales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29962" y="2769339"/>
            <a:ext cx="187220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10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13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23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720089" y="4122318"/>
            <a:ext cx="223224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10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13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23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1266072" y="1253570"/>
            <a:ext cx="6836296" cy="1046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 DE HIDROCARBUROS Y MINAS</a:t>
            </a:r>
            <a:endParaRPr lang="es-SV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Marcador de texto 2"/>
          <p:cNvSpPr txBox="1">
            <a:spLocks/>
          </p:cNvSpPr>
          <p:nvPr/>
        </p:nvSpPr>
        <p:spPr>
          <a:xfrm>
            <a:off x="3131840" y="2564904"/>
            <a:ext cx="4392488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400" dirty="0" smtClean="0">
                <a:solidFill>
                  <a:schemeClr val="tx1"/>
                </a:solidFill>
              </a:rPr>
              <a:t>Regular y vigilar las actividades de importación, exportación, el depósito, transporte, distribución y comercialización de los productos de petróleo, en cumplimiento a lo establecido en la Ley Reguladora del Depósito, Transporte y Distribución de Productos de Petróleo y demás legislación relacionada al mercado de los hidrocarburos y sector minero no metálico.</a:t>
            </a:r>
          </a:p>
          <a:p>
            <a:pPr algn="just"/>
            <a:endParaRPr lang="es-ES" sz="1400" b="1" dirty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Director: Jorge Arnoldo Hernández Joya</a:t>
            </a:r>
          </a:p>
          <a:p>
            <a:endParaRPr lang="es-SV" sz="14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93220" y="2564904"/>
            <a:ext cx="191854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65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31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96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93228" y="4129958"/>
            <a:ext cx="220656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65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31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96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978032" y="1196752"/>
            <a:ext cx="7410391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SUPERINTENDENCIA DE OBLIGACIONES MERCANTILES</a:t>
            </a:r>
            <a:endParaRPr lang="es-SV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3203848" y="2836920"/>
            <a:ext cx="4099992" cy="2462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Vigilar el cumplimiento de las obligaciones mercantiles y contables de los comerciantes nacionales y extranjeros, y sus administradores, establecidas en el Código de Comercio, la Ley de la Superintendencia de Obligaciones Mercantiles y demás leyes mercantiles, a fin de contribuir al desarrollo de las actividades económicas y comerciales del país.</a:t>
            </a:r>
          </a:p>
          <a:p>
            <a:pPr algn="just"/>
            <a:endParaRPr lang="es-SV" sz="1400" b="1" dirty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Superintendente: </a:t>
            </a:r>
            <a:r>
              <a:rPr lang="es-SV" sz="1400" b="1" dirty="0">
                <a:solidFill>
                  <a:schemeClr val="tx1"/>
                </a:solidFill>
              </a:rPr>
              <a:t>Huberto Josué Merlos Escobar</a:t>
            </a:r>
            <a:endParaRPr lang="es-SV" sz="1400" dirty="0">
              <a:solidFill>
                <a:schemeClr val="tx1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83568" y="2814478"/>
            <a:ext cx="187220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11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16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27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83576" y="4005064"/>
            <a:ext cx="18722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11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16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27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331640" y="1268760"/>
            <a:ext cx="6874904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CENTRO NACIONAL DE ATENCIÓN Y ADMINISTRACIÓN DE SUBSIDIOS </a:t>
            </a:r>
            <a:endParaRPr lang="es-SV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3019389" y="2996952"/>
            <a:ext cx="4360924" cy="2448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400" dirty="0" smtClean="0">
                <a:solidFill>
                  <a:schemeClr val="tx1"/>
                </a:solidFill>
              </a:rPr>
              <a:t>A</a:t>
            </a:r>
            <a:r>
              <a:rPr lang="es-SV" sz="1400" dirty="0" smtClean="0">
                <a:solidFill>
                  <a:schemeClr val="tx1"/>
                </a:solidFill>
              </a:rPr>
              <a:t>dministrar el padrón de beneficiarios(as) del subsidio de GLP de forma transparente y eficaz, y atender a quienes soliciten ser beneficiarios(as); administrar aquellos puntos de venta que forman parte del Sistema de Entrega del Subsidio al GLP y atender y tramitar las solicitudes de adhesión al mismo.</a:t>
            </a:r>
          </a:p>
          <a:p>
            <a:pPr algn="just"/>
            <a:endParaRPr lang="es-SV" sz="1400" b="1" dirty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Director: Roberto Eduardo González Calero</a:t>
            </a:r>
          </a:p>
          <a:p>
            <a:endParaRPr lang="es-SV" sz="1400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55576" y="2924944"/>
            <a:ext cx="194421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97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39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136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755584" y="4149080"/>
            <a:ext cx="194420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96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36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135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20715" y="-320268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475656" y="1082337"/>
            <a:ext cx="6764288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7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 DE TRANSPARENCIA, ACCESO A </a:t>
            </a:r>
            <a:br>
              <a:rPr lang="es-SV" sz="27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SV" sz="27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INFORMACIÓN Y PARTICIPACIÓN </a:t>
            </a:r>
            <a:br>
              <a:rPr lang="es-SV" sz="27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SV" sz="27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CIUDADANA</a:t>
            </a:r>
            <a:endParaRPr lang="es-SV" sz="27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3203848" y="2852936"/>
            <a:ext cx="3561858" cy="30963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400" dirty="0" smtClean="0">
                <a:solidFill>
                  <a:schemeClr val="tx1"/>
                </a:solidFill>
              </a:rPr>
              <a:t>V</a:t>
            </a:r>
            <a:r>
              <a:rPr lang="es-SV" sz="1400" dirty="0" smtClean="0">
                <a:solidFill>
                  <a:schemeClr val="tx1"/>
                </a:solidFill>
              </a:rPr>
              <a:t>elar, propiciar y fomentar una cultura de transparencia y el efectivo cumplimiento de la Ley de Acceso a la Información Pública, el involucramiento de la ciudadanía en la gestión del Ministerio de Economía, por medio del establecimiento de mecanismos de participación ciudadana, rendición de cuentas y atención de quejas avisos, sugerencias y propuestas ciudadanas velando porque la Institución mantenga la mejor relación posible con la ciudadanía, en  un clima de confianza entre ésta y el MINEC.</a:t>
            </a:r>
          </a:p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/>
            </a:r>
            <a:br>
              <a:rPr lang="es-SV" sz="1400" dirty="0" smtClean="0">
                <a:solidFill>
                  <a:schemeClr val="tx1"/>
                </a:solidFill>
              </a:rPr>
            </a:br>
            <a:r>
              <a:rPr lang="es-SV" sz="1400" b="1" dirty="0" smtClean="0">
                <a:solidFill>
                  <a:schemeClr val="tx1"/>
                </a:solidFill>
              </a:rPr>
              <a:t>Directora: Laura Alicia Quintanilla de Arias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25000" y="2856140"/>
            <a:ext cx="172819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3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</a:t>
            </a:r>
            <a:r>
              <a:rPr lang="en-US" sz="1300" dirty="0" smtClean="0">
                <a:solidFill>
                  <a:schemeClr val="tx1"/>
                </a:solidFill>
              </a:rPr>
              <a:t> 3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6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747676" y="4181557"/>
            <a:ext cx="173609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3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3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6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24371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15616" y="1556792"/>
            <a:ext cx="69342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VICEMINISTERIO DE ECONOMÍA</a:t>
            </a:r>
            <a:endParaRPr lang="en-US" sz="32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50430" y="2420888"/>
            <a:ext cx="4241850" cy="326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1400" dirty="0" smtClean="0">
              <a:solidFill>
                <a:schemeClr val="tx1"/>
              </a:solidFill>
            </a:endParaRPr>
          </a:p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Para el mejor cumplimiento de sus objetivos, funciones y atribuciones, cuenta con el apoyo de las Direcciones y unidades asesoras, técnicas y operativas siguientes: Inteligencia Competitiva, Política Comercial, Administración de Tratados Comerciales, la Representación Permanente del MINEC ante la Organización Mundial del Comercio OMC y la Organización Mundial de la Propiedad Intelectual OMPI.</a:t>
            </a:r>
          </a:p>
          <a:p>
            <a:pPr algn="just"/>
            <a:endParaRPr lang="es-SV" sz="1400" b="1" dirty="0">
              <a:solidFill>
                <a:schemeClr val="tx1"/>
              </a:solidFill>
            </a:endParaRPr>
          </a:p>
          <a:p>
            <a:pPr algn="just"/>
            <a:r>
              <a:rPr lang="en-US" sz="1400" b="1" dirty="0" smtClean="0">
                <a:solidFill>
                  <a:schemeClr val="tx1"/>
                </a:solidFill>
              </a:rPr>
              <a:t>Viceministro:  Miguel Angel Corleto Urey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27584" y="2692330"/>
            <a:ext cx="194421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2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2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4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55576" y="4181557"/>
            <a:ext cx="166408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2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2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4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446065" y="1130176"/>
            <a:ext cx="6480720" cy="1002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UNIDAD DE INTELIGENCIA COMPETITIVA</a:t>
            </a:r>
            <a:endParaRPr lang="es-SV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3045469" y="2570073"/>
            <a:ext cx="4190827" cy="2966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Proveer información estratégica, análisis y estudios sobre el desempeño competitivo de la economía local, nacional e internacional. La Unidad es la encargada de investigar y analizar las condiciones internas y externas que determinan la competitividad del país y de los sectores productivos nacionales para la toma de decisiones de políticas públicas, enmarcados en sus temáticas, de los Despachos Ministeriales, Direcciones, gerencias y unidades del MINEC y sectores productivos nacionales pertinentes.</a:t>
            </a:r>
          </a:p>
          <a:p>
            <a:pPr algn="just"/>
            <a:endParaRPr lang="es-SV" sz="1400" b="1" dirty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Gerente: Paola Alejandra Peña Ahues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93958" y="2642466"/>
            <a:ext cx="194421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3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1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4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93958" y="3866602"/>
            <a:ext cx="166408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3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1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4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323747" y="1196752"/>
            <a:ext cx="705678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 DE POLÍTICA COMERCIAL </a:t>
            </a:r>
            <a:endParaRPr lang="es-SV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Marcador de texto 2"/>
          <p:cNvSpPr txBox="1">
            <a:spLocks/>
          </p:cNvSpPr>
          <p:nvPr/>
        </p:nvSpPr>
        <p:spPr>
          <a:xfrm>
            <a:off x="2843808" y="2444805"/>
            <a:ext cx="4532040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400" dirty="0" smtClean="0">
                <a:solidFill>
                  <a:schemeClr val="tx1"/>
                </a:solidFill>
              </a:rPr>
              <a:t>Definir y desarrollar la política comercial del país, el fortalecimiento de los flujos de comercio e inversión, el desarrollo de las negociaciones comerciales con otros países y organismos multilaterales; y proponer, promover y dar seguimiento a iniciativas y proyectos que impulsen y fortalezcan la Integración Económica Centroamericana; así como desarrollar todas aquellas iniciativas y proyectos enfocados al fortalecimiento y cumplimiento de compromisos en materia de  la propiedad intelectual, tanto a nivel nacional, regional y multilateral.</a:t>
            </a:r>
          </a:p>
          <a:p>
            <a:pPr algn="just"/>
            <a:endParaRPr lang="es-ES" sz="1400" b="1" dirty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Director: René Alberto </a:t>
            </a:r>
            <a:r>
              <a:rPr lang="es-SV" sz="1400" b="1" dirty="0" smtClean="0">
                <a:solidFill>
                  <a:schemeClr val="tx1"/>
                </a:solidFill>
              </a:rPr>
              <a:t>Salazar Alvarado</a:t>
            </a:r>
            <a:endParaRPr lang="es-SV" sz="1400" b="1" dirty="0" smtClean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3568" y="2708920"/>
            <a:ext cx="187220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8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9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17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47676" y="3933056"/>
            <a:ext cx="18081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9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8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17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9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07504" y="1132904"/>
            <a:ext cx="1803687" cy="933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</a:t>
            </a:r>
          </a:p>
          <a:p>
            <a:r>
              <a:rPr lang="es-SV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PERÍODO: </a:t>
            </a:r>
          </a:p>
          <a:p>
            <a:r>
              <a:rPr lang="es-SV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FEBRERO 2020             </a:t>
            </a:r>
            <a:endParaRPr lang="es-SV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" name="3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4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4710" r="1976" b="4280"/>
          <a:stretch/>
        </p:blipFill>
        <p:spPr>
          <a:xfrm>
            <a:off x="1835696" y="116632"/>
            <a:ext cx="5921144" cy="66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763688" y="1268760"/>
            <a:ext cx="654826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 DE ADMINISTRACIÓN DE TRATADOS COMERCIALES</a:t>
            </a:r>
            <a:endParaRPr lang="es-SV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3131840" y="2780928"/>
            <a:ext cx="4464496" cy="2963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Cumplir las obligaciones administrativas que surjan a partir de los acuerdos comerciales suscritos por El Salvador; la atención al cumplimiento de dichas obligaciones por parte de sus socios comerciales; los procedimientos administrativos tendientes a la imposición de medidas de salvaguardias; medidas compensatorias, derechos antidumping, la eliminación de barreras al comercio, la prestación de asistencia técnica en materia de origen de las mercancías y la participación en diferentes comités nacionales e internacionales.</a:t>
            </a: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Directora: Marta Rosa Margarita </a:t>
            </a:r>
            <a:r>
              <a:rPr lang="es-SV" sz="1400" b="1" dirty="0" err="1" smtClean="0">
                <a:solidFill>
                  <a:schemeClr val="tx1"/>
                </a:solidFill>
              </a:rPr>
              <a:t>Ortez</a:t>
            </a:r>
            <a:r>
              <a:rPr lang="es-SV" sz="1400" b="1" dirty="0" smtClean="0">
                <a:solidFill>
                  <a:schemeClr val="tx1"/>
                </a:solidFill>
              </a:rPr>
              <a:t> Quintanar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55576" y="2798858"/>
            <a:ext cx="216024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1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11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12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55576" y="4022994"/>
            <a:ext cx="18081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1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11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12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273252" y="1196752"/>
            <a:ext cx="6734608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REPRESENTACIÓN PERMANENTE DEL MINEC ANTE LA ORGANIZACIÓN MUNDIAL DEL COMERCIO (OMC) Y LA ORGANIZACIÓN MUNDIAL DE LA PROPIEDAD INTELECTUAL (OMPI)</a:t>
            </a:r>
            <a:endParaRPr lang="es-SV" sz="2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Marcador de texto 2"/>
          <p:cNvSpPr txBox="1">
            <a:spLocks/>
          </p:cNvSpPr>
          <p:nvPr/>
        </p:nvSpPr>
        <p:spPr>
          <a:xfrm>
            <a:off x="3131840" y="3076364"/>
            <a:ext cx="4768495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Asegurar la efectiva participación de El Salvador en las negociaciones comerciales que se llevan a cabo en el Marco de la Organización Mundial del Comercio  y la Organización Mundial de la Propiedad Intelectual, así como promover la adecuada aplicación y seguimiento con los entes nacionales correspondientes de los resultados derivados de los actuales y futuros acuerdos que surjan de las mencionadas organizaciones.</a:t>
            </a:r>
          </a:p>
          <a:p>
            <a:pPr algn="just"/>
            <a:endParaRPr lang="es-SV" sz="1400" b="1" dirty="0" smtClean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Representante del Ministerio de Economía ante la OMC Y OMPI: Ana Patricia Benedetti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9552" y="2642466"/>
            <a:ext cx="194421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1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3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4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531652" y="4181557"/>
            <a:ext cx="18081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1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2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3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-118391" y="-459432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547664" y="1340768"/>
            <a:ext cx="619268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 GENERAL DE </a:t>
            </a:r>
            <a:r>
              <a:rPr lang="es-SV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ESTADISTICA </a:t>
            </a:r>
            <a:r>
              <a:rPr lang="es-SV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 CENSOS (DIGESTYC)</a:t>
            </a:r>
            <a:endParaRPr lang="es-SV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Marcador de texto 2"/>
          <p:cNvSpPr txBox="1">
            <a:spLocks/>
          </p:cNvSpPr>
          <p:nvPr/>
        </p:nvSpPr>
        <p:spPr>
          <a:xfrm>
            <a:off x="3059832" y="2996952"/>
            <a:ext cx="3793487" cy="2354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Coordinar el Servicio Estadístico Nacional e investigar y perfeccionar los métodos del planeamiento, recolección, compilación, tabulación, análisis, publicación y distribución de los datos estadísticos y censales del país, que sirvan de base para la planificación y toma de decisiones relativas al desarrollo económico y social de la República.</a:t>
            </a:r>
          </a:p>
          <a:p>
            <a:pPr algn="just"/>
            <a:endParaRPr lang="es-SV" sz="1400" dirty="0" smtClean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Director: Juan Carlos Salman Dueñas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3568" y="4005064"/>
            <a:ext cx="2016224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>
                <a:solidFill>
                  <a:schemeClr val="accent1">
                    <a:lumMod val="75000"/>
                  </a:schemeClr>
                </a:solidFill>
              </a:rPr>
              <a:t>Febrero</a:t>
            </a:r>
          </a:p>
          <a:p>
            <a:pPr algn="l">
              <a:lnSpc>
                <a:spcPct val="80000"/>
              </a:lnSpc>
            </a:pPr>
            <a:r>
              <a:rPr lang="es-SV" sz="1300" dirty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</a:t>
            </a:r>
            <a:r>
              <a:rPr lang="en-US" sz="1300" dirty="0">
                <a:solidFill>
                  <a:schemeClr val="tx1"/>
                </a:solidFill>
              </a:rPr>
              <a:t>166</a:t>
            </a:r>
          </a:p>
          <a:p>
            <a:pPr algn="l">
              <a:lnSpc>
                <a:spcPct val="80000"/>
              </a:lnSpc>
            </a:pPr>
            <a:r>
              <a:rPr lang="es-SV" sz="1300" dirty="0">
                <a:solidFill>
                  <a:schemeClr val="tx1"/>
                </a:solidFill>
              </a:rPr>
              <a:t>Femenino</a:t>
            </a:r>
            <a:r>
              <a:rPr lang="en-US" sz="1300" dirty="0">
                <a:solidFill>
                  <a:schemeClr val="tx1"/>
                </a:solidFill>
              </a:rPr>
              <a:t>:    </a:t>
            </a:r>
            <a:r>
              <a:rPr lang="en-US" sz="1300" dirty="0">
                <a:solidFill>
                  <a:schemeClr val="tx1"/>
                </a:solidFill>
              </a:rPr>
              <a:t>110</a:t>
            </a:r>
            <a:r>
              <a:rPr lang="en-US" sz="1300" dirty="0">
                <a:solidFill>
                  <a:schemeClr val="tx1"/>
                </a:solidFill>
              </a:rPr>
              <a:t>           Total de </a:t>
            </a:r>
            <a:r>
              <a:rPr lang="es-SV" sz="1300" dirty="0">
                <a:solidFill>
                  <a:schemeClr val="tx1"/>
                </a:solidFill>
              </a:rPr>
              <a:t>empleados</a:t>
            </a:r>
            <a:r>
              <a:rPr lang="en-US" sz="1300" dirty="0">
                <a:solidFill>
                  <a:schemeClr val="tx1"/>
                </a:solidFill>
              </a:rPr>
              <a:t>: 276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93958" y="2852936"/>
            <a:ext cx="194421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166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111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277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-31199" y="68098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666066" y="1412776"/>
            <a:ext cx="585799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 DE TECNOLOGÍAS DE LA INFORMACIÓN</a:t>
            </a:r>
            <a:endParaRPr lang="es-SV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3131840" y="2924944"/>
            <a:ext cx="3888432" cy="247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400" dirty="0" smtClean="0">
                <a:solidFill>
                  <a:schemeClr val="tx1"/>
                </a:solidFill>
              </a:rPr>
              <a:t>M</a:t>
            </a:r>
            <a:r>
              <a:rPr lang="es-SV" sz="1400" dirty="0" smtClean="0">
                <a:solidFill>
                  <a:schemeClr val="tx1"/>
                </a:solidFill>
              </a:rPr>
              <a:t>odernizar la gestión del MINEC a través de la automatización integral de los procesos de las distintas unidades que lo conforman, brindando los servicios de análisis y desarrollo de sistemas, soporte técnico, asesoría técnica y capacitaciones con el propósito de ayudar y facilitar el logro de los objetivos institucionales.</a:t>
            </a:r>
          </a:p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 </a:t>
            </a:r>
            <a:br>
              <a:rPr lang="es-SV" sz="1400" dirty="0" smtClean="0">
                <a:solidFill>
                  <a:schemeClr val="tx1"/>
                </a:solidFill>
              </a:rPr>
            </a:br>
            <a:r>
              <a:rPr lang="es-SV" sz="1400" b="1" dirty="0" smtClean="0">
                <a:solidFill>
                  <a:schemeClr val="tx1"/>
                </a:solidFill>
              </a:rPr>
              <a:t>Director: Mario Alfredo Hernández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93958" y="2811021"/>
            <a:ext cx="194421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>
                <a:solidFill>
                  <a:schemeClr val="tx1"/>
                </a:solidFill>
              </a:rPr>
              <a:t>9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>
                <a:solidFill>
                  <a:schemeClr val="tx1"/>
                </a:solidFill>
              </a:rPr>
              <a:t>2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11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93958" y="4035157"/>
            <a:ext cx="194421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10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>
                <a:solidFill>
                  <a:schemeClr val="tx1"/>
                </a:solidFill>
              </a:rPr>
              <a:t>2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12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1648309" y="1098359"/>
            <a:ext cx="6336704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 DE COORDINACIÓN DE POLÍTICAS PRODUCTIVAS</a:t>
            </a:r>
            <a:endParaRPr lang="es-SV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2987824" y="3175738"/>
            <a:ext cx="475252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Apoyar al Vice Ministerio de Comercio e Industria en la función de coordinación e implementación de la Política de Fomento, Diversificación y Transformación Productiva enmarcado en la Ley de Fomento de la Producción Empresarial.</a:t>
            </a:r>
          </a:p>
          <a:p>
            <a:pPr algn="just"/>
            <a:endParaRPr lang="es-SV" sz="1400" dirty="0" smtClean="0">
              <a:solidFill>
                <a:schemeClr val="tx1"/>
              </a:solidFill>
            </a:endParaRPr>
          </a:p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Jefatura</a:t>
            </a:r>
            <a:endParaRPr lang="es-SV" sz="1400" dirty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Enero: Licenciado Francisco </a:t>
            </a:r>
            <a:r>
              <a:rPr lang="es-SV" sz="1400" b="1" dirty="0" smtClean="0">
                <a:solidFill>
                  <a:schemeClr val="tx1"/>
                </a:solidFill>
              </a:rPr>
              <a:t>José Martínez </a:t>
            </a:r>
            <a:r>
              <a:rPr lang="es-SV" sz="1400" b="1" dirty="0" err="1" smtClean="0">
                <a:solidFill>
                  <a:schemeClr val="tx1"/>
                </a:solidFill>
              </a:rPr>
              <a:t>Sermeño</a:t>
            </a:r>
            <a:r>
              <a:rPr lang="es-SV" sz="1400" b="1" dirty="0" smtClean="0">
                <a:solidFill>
                  <a:schemeClr val="tx1"/>
                </a:solidFill>
              </a:rPr>
              <a:t>, Director</a:t>
            </a: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Febrero: En espera de nombramiento</a:t>
            </a:r>
            <a:endParaRPr lang="es-SV" sz="1400" b="1" dirty="0" smtClean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76201" y="2657142"/>
            <a:ext cx="194421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>
                <a:solidFill>
                  <a:schemeClr val="tx1"/>
                </a:solidFill>
              </a:rPr>
              <a:t>2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>
                <a:solidFill>
                  <a:schemeClr val="tx1"/>
                </a:solidFill>
              </a:rPr>
              <a:t>4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>
                <a:solidFill>
                  <a:schemeClr val="tx1"/>
                </a:solidFill>
              </a:rPr>
              <a:t>6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76201" y="3881278"/>
            <a:ext cx="194421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1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>
                <a:solidFill>
                  <a:schemeClr val="tx1"/>
                </a:solidFill>
              </a:rPr>
              <a:t>4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5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542237" y="720687"/>
            <a:ext cx="69127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 DE INNOVACIÓN Y CALIDAD</a:t>
            </a:r>
            <a:endParaRPr lang="es-SV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2625811" y="1556792"/>
            <a:ext cx="5256584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Coordinar la ejecución de las políticas del Ramo relacionadas y vinculadas al accionar del Sistema Nacional de Innovación Empresarial y al Sistema Nacional de Calidad, entre ellas la Política Nacional de Fomento Diversificación y Transformación Productiva y la Política Nacional de Innovación, Ciencia y Tecnología, políticas sectoriales destinadas a sectores prioritarios, así como contribuir con el diseño y promoción de planes y estrategias de implementación de las mismas. Fungir como Secretaria Técnica de Innovación empresarial en el marco de la Ley de Fomento a la Producción, proponiendo, desarrollando y administrando instrumentos y mecanismos de apoyo a sectores empresariales.  Propiciar, facilitar y fortalecer capacidades y competencias empresariales a través de la ejecución de programas, proyectos e instrumentos vinculados al desarrollo tecnológico, la innovación, la calidad y la productividad. Apoyar prioritariamente a  los sectores productivos nacionales y a emprendedores a alcanzar su diversificación, transformación productiva y el incremento del valor agregado.</a:t>
            </a:r>
          </a:p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 </a:t>
            </a:r>
            <a:br>
              <a:rPr lang="es-SV" sz="1400" dirty="0" smtClean="0">
                <a:solidFill>
                  <a:schemeClr val="tx1"/>
                </a:solidFill>
              </a:rPr>
            </a:br>
            <a:r>
              <a:rPr lang="es-SV" sz="1400" b="1" dirty="0">
                <a:solidFill>
                  <a:schemeClr val="tx1"/>
                </a:solidFill>
              </a:rPr>
              <a:t>D</a:t>
            </a:r>
            <a:r>
              <a:rPr lang="es-SV" sz="1400" b="1" dirty="0" smtClean="0">
                <a:solidFill>
                  <a:schemeClr val="tx1"/>
                </a:solidFill>
              </a:rPr>
              <a:t>irectora: Andrea </a:t>
            </a:r>
            <a:r>
              <a:rPr lang="es-SV" sz="1400" b="1" dirty="0">
                <a:solidFill>
                  <a:schemeClr val="tx1"/>
                </a:solidFill>
              </a:rPr>
              <a:t>Abigail Pérez de Novoa</a:t>
            </a:r>
            <a:endParaRPr lang="es-SV" sz="1400" b="1" dirty="0" smtClean="0">
              <a:solidFill>
                <a:schemeClr val="tx1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18826" y="1824355"/>
            <a:ext cx="194421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16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>
                <a:solidFill>
                  <a:schemeClr val="tx1"/>
                </a:solidFill>
              </a:rPr>
              <a:t>7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23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9552" y="3212976"/>
            <a:ext cx="194421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16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>
                <a:solidFill>
                  <a:schemeClr val="tx1"/>
                </a:solidFill>
              </a:rPr>
              <a:t>7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23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634506" y="1082337"/>
            <a:ext cx="612068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DIRECCION DE FOMENTO PRODUCTIVO</a:t>
            </a:r>
            <a:endParaRPr lang="es-SV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2926206" y="2636912"/>
            <a:ext cx="4094066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Apoyar y fortalecer iniciativas productivas a través de servicios empresariales a la Micro, Pequeña y Mediana Empresa, orientados a la formalización, la inversión, la vinculación con mercados formales nacionales y de exportación, y la promoción de proyectos con potencial de desarrollo en los territorios, para fomentar la competitividad de los negocios.</a:t>
            </a:r>
          </a:p>
          <a:p>
            <a:pPr algn="just"/>
            <a:endParaRPr lang="es-SV" sz="1400" b="1" dirty="0" smtClean="0">
              <a:solidFill>
                <a:schemeClr val="tx1"/>
              </a:solidFill>
            </a:endParaRPr>
          </a:p>
          <a:p>
            <a:pPr algn="l"/>
            <a:r>
              <a:rPr lang="es-SV" sz="1400" b="1" dirty="0" smtClean="0">
                <a:solidFill>
                  <a:schemeClr val="tx1"/>
                </a:solidFill>
              </a:rPr>
              <a:t>Lic. José </a:t>
            </a:r>
            <a:r>
              <a:rPr lang="es-SV" sz="1400" b="1" dirty="0">
                <a:solidFill>
                  <a:schemeClr val="tx1"/>
                </a:solidFill>
              </a:rPr>
              <a:t>Domingo Castellanos </a:t>
            </a:r>
            <a:r>
              <a:rPr lang="es-SV" sz="1400" b="1" dirty="0" smtClean="0">
                <a:solidFill>
                  <a:schemeClr val="tx1"/>
                </a:solidFill>
              </a:rPr>
              <a:t>                                    Director </a:t>
            </a:r>
            <a:r>
              <a:rPr lang="es-SV" sz="1400" b="1" dirty="0">
                <a:solidFill>
                  <a:schemeClr val="tx1"/>
                </a:solidFill>
              </a:rPr>
              <a:t>Fomento Productivo Ad Honorem</a:t>
            </a:r>
            <a:endParaRPr lang="es-SV" sz="1400" b="1" dirty="0" smtClean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9552" y="2642466"/>
            <a:ext cx="194421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13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15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28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9552" y="3933056"/>
            <a:ext cx="194421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13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15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28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38742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Marcador de texto 2"/>
          <p:cNvSpPr txBox="1">
            <a:spLocks/>
          </p:cNvSpPr>
          <p:nvPr/>
        </p:nvSpPr>
        <p:spPr>
          <a:xfrm>
            <a:off x="395536" y="2708920"/>
            <a:ext cx="77724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SV" sz="2000" b="1" dirty="0" smtClean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403648" y="1196752"/>
            <a:ext cx="7013488" cy="123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 DEL FONDO DE DESARROLLO PRODUCTIVO (FONDEPRO) </a:t>
            </a:r>
            <a:endParaRPr lang="es-SV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3031228" y="2816525"/>
            <a:ext cx="4565108" cy="2775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400" dirty="0" smtClean="0">
                <a:solidFill>
                  <a:schemeClr val="tx1"/>
                </a:solidFill>
              </a:rPr>
              <a:t>M</a:t>
            </a:r>
            <a:r>
              <a:rPr lang="es-SV" sz="1400" dirty="0" smtClean="0">
                <a:solidFill>
                  <a:schemeClr val="tx1"/>
                </a:solidFill>
              </a:rPr>
              <a:t>ejorar la competitividad de la Micro, Pequeña Y Mediana Empresa, así como algunas de mayor tamaño que operan en el país, mediante el cofinanciamiento no reembolsable a iniciativas (fast track y proyectos, ya sea de ventanilla abierta o concursos) que mejoren su participación en el mercado nacional y extranjero, favoreciendo la generación de empleo.</a:t>
            </a:r>
          </a:p>
          <a:p>
            <a:pPr algn="just"/>
            <a:endParaRPr lang="es-SV" sz="1400" b="1" dirty="0" smtClean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Jefatura</a:t>
            </a:r>
            <a:endParaRPr lang="es-SV" sz="1400" b="1" dirty="0" smtClean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Enero: Lic.</a:t>
            </a:r>
            <a:r>
              <a:rPr lang="es-SV" sz="1400" b="1" dirty="0" smtClean="0">
                <a:solidFill>
                  <a:schemeClr val="tx1"/>
                </a:solidFill>
              </a:rPr>
              <a:t> </a:t>
            </a:r>
            <a:r>
              <a:rPr lang="es-SV" sz="1400" b="1" dirty="0" smtClean="0">
                <a:solidFill>
                  <a:schemeClr val="tx1"/>
                </a:solidFill>
              </a:rPr>
              <a:t>Claudia </a:t>
            </a:r>
            <a:r>
              <a:rPr lang="es-SV" sz="1400" b="1" dirty="0" smtClean="0">
                <a:solidFill>
                  <a:schemeClr val="tx1"/>
                </a:solidFill>
              </a:rPr>
              <a:t>Elizabeth Sequeira </a:t>
            </a:r>
            <a:r>
              <a:rPr lang="es-SV" sz="1400" b="1" dirty="0" smtClean="0">
                <a:solidFill>
                  <a:schemeClr val="tx1"/>
                </a:solidFill>
              </a:rPr>
              <a:t>Campos, Directora</a:t>
            </a: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Febrero: En espera de nombramiento</a:t>
            </a:r>
            <a:endParaRPr lang="es-SV" sz="1400" b="1" dirty="0" smtClean="0">
              <a:solidFill>
                <a:schemeClr val="tx1"/>
              </a:solidFill>
            </a:endParaRPr>
          </a:p>
          <a:p>
            <a:endParaRPr lang="es-SV" sz="1400" dirty="0" smtClean="0">
              <a:solidFill>
                <a:schemeClr val="tx1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9552" y="2642466"/>
            <a:ext cx="194421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>
                <a:solidFill>
                  <a:schemeClr val="tx1"/>
                </a:solidFill>
              </a:rPr>
              <a:t>8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12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20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565190" y="4019002"/>
            <a:ext cx="194421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 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6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11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17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2009" y="1132904"/>
            <a:ext cx="1803687" cy="933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</a:t>
            </a:r>
          </a:p>
          <a:p>
            <a:r>
              <a:rPr lang="es-SV" sz="2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PERÍODO: </a:t>
            </a:r>
          </a:p>
          <a:p>
            <a:r>
              <a:rPr lang="es-SV" sz="2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ENERO 2020              </a:t>
            </a:r>
            <a:endParaRPr lang="es-SV" sz="2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057908"/>
              </p:ext>
            </p:extLst>
          </p:nvPr>
        </p:nvGraphicFramePr>
        <p:xfrm>
          <a:off x="1907704" y="404651"/>
          <a:ext cx="6336703" cy="618419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08367"/>
                <a:gridCol w="2795604"/>
                <a:gridCol w="1076549"/>
                <a:gridCol w="910688"/>
                <a:gridCol w="745495"/>
              </a:tblGrid>
              <a:tr h="58546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 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 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 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 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800" u="none" strike="noStrike" dirty="0">
                          <a:effectLst/>
                        </a:rPr>
                        <a:t>MINISTERIO DE </a:t>
                      </a:r>
                      <a:r>
                        <a:rPr lang="es-SV" sz="800" u="none" strike="noStrike" dirty="0" smtClean="0">
                          <a:effectLst/>
                        </a:rPr>
                        <a:t>ECONOMIA                                                                                                                                                                                                    DIRECCIÓN DE ADMINISTRACIÓN Y FINANZAS                                                                                                                                                                 GERENCIA DE RECURSOS HUMANOS                                                                                                                                                                           ORGANIGRAMA AL MES DE ENERO 2020 </a:t>
                      </a:r>
                      <a:endParaRPr lang="es-SV" sz="800" b="1" i="0" u="none" strike="noStrike" dirty="0" smtClean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  <a:p>
                      <a:pPr algn="ctr" fontAlgn="ctr"/>
                      <a:endParaRPr lang="es-SV" sz="800" b="1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188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No.</a:t>
                      </a:r>
                      <a:endParaRPr lang="es-SV" sz="800" b="1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UNIDAD ORGANIZATIVA</a:t>
                      </a:r>
                      <a:endParaRPr lang="es-SV" sz="800" b="1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No. COLABORADORES</a:t>
                      </a:r>
                      <a:endParaRPr lang="es-SV" sz="800" b="1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GENERO</a:t>
                      </a:r>
                      <a:endParaRPr lang="es-SV" sz="800" b="1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1890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MASCULINO</a:t>
                      </a:r>
                      <a:endParaRPr lang="es-SV" sz="800" b="1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FEMENINO</a:t>
                      </a:r>
                      <a:endParaRPr lang="es-SV" sz="800" b="1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23546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CENTRO NACIONAL DE ATENCIÓN Y ADMINISTRACIÓN DE SUBSIDIOS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136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97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39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DESPACHO MINISTERIAL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4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8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DESPACHO VICEMINISTRO DE ECONOMIA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4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4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DIRECCIÓN DE HIDROCARBUROS Y MINAS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96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65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5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DIRECCIÓN  DE COORDINACION DE POLITICAS PRODUCTIVAS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4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23546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DIRECCIÓN  DE TRANSPARENCIA, ACCESO A LA INFORMACIÓN Y PARTICIPACIÓN CIUDADANA.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7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DIRECCION DE ADMINISTRACION DE TRATADOS COMERCIALES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8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DIRECCION DE ADMINISTRACION Y FINANZAS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9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DIRECCION DE ASUNTOS JURIDICOS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8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4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4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10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DIRECCION DE FOMENTO PRODUCTIVO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28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15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DIRECCION DE INNOVACION Y CALIDAD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7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DIRECCION DE POLITICA COMERCIAL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17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8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9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DIRECCION DE TECNOLOGIAS DE LA INF.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9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14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DIRECCION DEL FONDO DE DESARROLLO PRODUCTIVO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20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8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15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DIRECCION GENERAL DE ESTADISTICA Y CENSOS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277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166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111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DIRECCION NACIONAL DE INVERSIONES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10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17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GERENCIA DE ADMINISTRACION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0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0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0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18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GERENCIA DE ADQUIS. Y CONTRATAC. INST.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9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7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19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GERENCIA DE AUDITORIA INTERNA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7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5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20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GERENCIA DE COMUNICACIONES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17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8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9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GERENCIA DE INFORMATICA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9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5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4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GERENCIA DE INFRAESTRUCTURA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7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GERENCIA DE PLANIFICACION Y DESARROLLO INSTTITUCIONAL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5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24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GERENCIA DE RECURSOS HUMANOS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10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25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GERENCIA FINANCIERA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9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REPRESENTACION PERMANENTE DEL MINEC ANTE LA OMC Y OMPI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4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27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SUPERINTENDENCIA DE OBLIGACIONES MERCANTILES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27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28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UNIDAD AMBIENTAL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0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29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UNIDAD DE ASESORIA Y COORDINACION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0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30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UNIDAD DE COOPERACION EXTERNA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5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4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UNIDAD DE FIRMA ELECTRÓNICA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0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UNIDAD DE GENERO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0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UNIDAD DE INTELIGENCIA COMPETITIVA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4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4711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34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UNIDAD DE INTELIGENCIA ECONÓMICA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5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  <a:tr h="1188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 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 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837</a:t>
                      </a:r>
                      <a:endParaRPr lang="es-SV" sz="800" b="1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484</a:t>
                      </a:r>
                      <a:endParaRPr lang="es-SV" sz="800" b="1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353</a:t>
                      </a:r>
                      <a:endParaRPr lang="es-SV" sz="800" b="1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230" marR="2230" marT="223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2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07504" y="1132904"/>
            <a:ext cx="1803687" cy="933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</a:t>
            </a:r>
          </a:p>
          <a:p>
            <a:r>
              <a:rPr lang="es-SV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PERÍODO: </a:t>
            </a:r>
          </a:p>
          <a:p>
            <a:r>
              <a:rPr lang="es-SV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FEBRERO 2020             </a:t>
            </a:r>
            <a:endParaRPr lang="es-SV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743363"/>
              </p:ext>
            </p:extLst>
          </p:nvPr>
        </p:nvGraphicFramePr>
        <p:xfrm>
          <a:off x="2483768" y="476672"/>
          <a:ext cx="6336704" cy="61726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40843"/>
                <a:gridCol w="2217031"/>
                <a:gridCol w="1350712"/>
                <a:gridCol w="943168"/>
                <a:gridCol w="884950"/>
              </a:tblGrid>
              <a:tr h="45222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 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 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 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 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800" u="none" strike="noStrike" dirty="0">
                          <a:effectLst/>
                        </a:rPr>
                        <a:t>MINISTERIO DE </a:t>
                      </a:r>
                      <a:r>
                        <a:rPr lang="es-SV" sz="800" u="none" strike="noStrike" dirty="0" smtClean="0">
                          <a:effectLst/>
                        </a:rPr>
                        <a:t>ECONOMIA                                                                                                                                                                                   DIRECCIÓN DE ADMINISTRACIÓN Y FINANZAS                                                                                                                                                      GERENCIA DE RECURSOS HUMANOS                                                                                                                                                          ORGANIGRAMA AL MES DE FEBRERO 2020</a:t>
                      </a:r>
                      <a:endParaRPr lang="es-SV" sz="800" b="1" i="0" u="none" strike="noStrike" dirty="0" smtClean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144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No.</a:t>
                      </a:r>
                      <a:endParaRPr lang="es-SV" sz="800" b="1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UNIDAD ORGANIZATIVA</a:t>
                      </a:r>
                      <a:endParaRPr lang="es-SV" sz="800" b="1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No. COLABORADORES</a:t>
                      </a:r>
                      <a:endParaRPr lang="es-SV" sz="800" b="1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GENERO</a:t>
                      </a:r>
                      <a:endParaRPr lang="es-SV" sz="800" b="1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1445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MASCULINO</a:t>
                      </a:r>
                      <a:endParaRPr lang="es-SV" sz="800" b="1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FEMENINO</a:t>
                      </a:r>
                      <a:endParaRPr lang="es-SV" sz="800" b="1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22704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CENTRO NACIONAL DE ATENCIÓN Y ADMINISTRACIÓN DE SUBSIDIOS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135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96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39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11445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DESPACHO MINISTERIAL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4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11445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DESPACHO VICEMINISTRO DE ECONOMIA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4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11445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4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DIRECCIÓN DE HIDROCARBUROS Y MINAS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96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65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22704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5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DIRECCIÓN  DE COORDINACION DE POLITICAS PRODUCTIVAS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5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4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22704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DIRECCIÓN  DE TRANSPARENCIA, ACCESO A LA INFORMACIÓN Y PARTICIPACIÓN CIUDADANA.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22704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7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DIRECCION DE ADMINISTRACION DE TRATADOS COMERCIALES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11445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8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DIRECCION DE ADMINISTRACION Y FINANZAS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11445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9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DIRECCION DE ASUNTOS JURIDICOS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9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4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5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11445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10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DIRECCION DE FOMENTO PRODUCTIVO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28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15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11445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DIRECCION DE INNOVACION Y CALIDAD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7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11445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DIRECCION DE POLITICA COMERCIAL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17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8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9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11445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DIRECCION DE TECNOLOGIAS DE LA INFORMACION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10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22704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14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DIRECCION DEL FONDO DE DESARROLLO PRODUCTIVO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17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11445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15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DIRECCION GRAL. DE ESTADISTICA Y CENSOS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276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166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110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11445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DIRECCION NACIONAL DE INVERSIONES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10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11445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17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GERENCIA DE ADMINISTRACION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56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40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22704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18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GERENCIA DE ADQUISIONES Y CONTRATACIONES INSTITUCIONAL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9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7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11445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19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GERENCIA DE AUDITORIA INTERNA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8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11445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20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GERENCIA DE COMUNICACIONES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17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8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9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11445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GERENCIA DE INFORMATICA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8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4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4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11445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GERENCIA DE INFRAESTRUCTURA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7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22704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GERENCIA DE PLANIFICACION Y DESARROLLO INSTTITUCIONAL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5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11445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24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GERENCIA DE RECURSOS HUMANOS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9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11445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25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GERENCIA FINANCIERA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10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22704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REPRESENTACION PERMANENTE DEL MINEC ANTE LA OMC Y OMPI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22704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27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SUPERINTENDENCIA DE OBLIGACIONES MERCANTILES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27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11445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28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UNIDAD AMBIENTAL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0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11445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29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UNIDAD DE ASESORIA Y COORDINACION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8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11445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30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UNIDAD DE COOPERACION EXTERNA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6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4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11445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UNIDAD DE FIRMA ELECTRÓNICA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0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0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0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11445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UNIDAD DE GENERO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0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11445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UNIDAD DE INTELIGENCIA COMPETITIVA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4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1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11445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34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UNIDAD DE INTELIGENCIA ECONÓMICA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4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2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  <a:tr h="11445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 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u="none" strike="noStrike" dirty="0">
                          <a:effectLst/>
                        </a:rPr>
                        <a:t> </a:t>
                      </a:r>
                      <a:endParaRPr lang="es-SV" sz="800" b="0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886</a:t>
                      </a:r>
                      <a:endParaRPr lang="es-SV" sz="800" b="1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519</a:t>
                      </a:r>
                      <a:endParaRPr lang="es-SV" sz="800" b="1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u="none" strike="noStrike" dirty="0">
                          <a:effectLst/>
                        </a:rPr>
                        <a:t>367</a:t>
                      </a:r>
                      <a:endParaRPr lang="es-SV" sz="800" b="1" i="0" u="none" strike="noStrike" dirty="0">
                        <a:solidFill>
                          <a:srgbClr val="0F243E"/>
                        </a:solidFill>
                        <a:effectLst/>
                        <a:latin typeface="Tahoma"/>
                      </a:endParaRPr>
                    </a:p>
                  </a:txBody>
                  <a:tcPr marL="2018" marR="2018" marT="201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89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-108520" y="-315415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699792" y="1171155"/>
            <a:ext cx="5328592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s-SV" sz="1100" b="1" dirty="0" smtClean="0">
                <a:solidFill>
                  <a:schemeClr val="tx1"/>
                </a:solidFill>
                <a:cs typeface="Times New Roman" pitchFamily="18" charset="0"/>
              </a:rPr>
              <a:t>Dentro</a:t>
            </a:r>
            <a:r>
              <a:rPr lang="en-US" sz="1100" b="1" dirty="0" smtClean="0">
                <a:solidFill>
                  <a:schemeClr val="tx1"/>
                </a:solidFill>
                <a:cs typeface="Times New Roman" pitchFamily="18" charset="0"/>
              </a:rPr>
              <a:t> de los </a:t>
            </a:r>
            <a:r>
              <a:rPr lang="es-SV" sz="1100" b="1" dirty="0" smtClean="0">
                <a:solidFill>
                  <a:schemeClr val="tx1"/>
                </a:solidFill>
                <a:cs typeface="Times New Roman" pitchFamily="18" charset="0"/>
              </a:rPr>
              <a:t>principales</a:t>
            </a:r>
            <a:r>
              <a:rPr lang="en-US" sz="11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s-SV" sz="1100" b="1" dirty="0" smtClean="0">
                <a:solidFill>
                  <a:schemeClr val="tx1"/>
                </a:solidFill>
                <a:cs typeface="Times New Roman" pitchFamily="18" charset="0"/>
              </a:rPr>
              <a:t>objetivos</a:t>
            </a:r>
            <a:r>
              <a:rPr lang="en-US" sz="1100" b="1" dirty="0" smtClean="0">
                <a:solidFill>
                  <a:schemeClr val="tx1"/>
                </a:solidFill>
                <a:cs typeface="Times New Roman" pitchFamily="18" charset="0"/>
              </a:rPr>
              <a:t> de </a:t>
            </a:r>
            <a:r>
              <a:rPr lang="es-SV" sz="1100" b="1" dirty="0" smtClean="0">
                <a:solidFill>
                  <a:schemeClr val="tx1"/>
                </a:solidFill>
                <a:cs typeface="Times New Roman" pitchFamily="18" charset="0"/>
              </a:rPr>
              <a:t>MlNEC</a:t>
            </a:r>
            <a:r>
              <a:rPr lang="en-US" sz="1100" b="1" dirty="0" smtClean="0">
                <a:solidFill>
                  <a:schemeClr val="tx1"/>
                </a:solidFill>
                <a:cs typeface="Times New Roman" pitchFamily="18" charset="0"/>
              </a:rPr>
              <a:t>, se </a:t>
            </a:r>
            <a:r>
              <a:rPr lang="es-SV" sz="1100" b="1" dirty="0" smtClean="0">
                <a:solidFill>
                  <a:schemeClr val="tx1"/>
                </a:solidFill>
                <a:cs typeface="Times New Roman" pitchFamily="18" charset="0"/>
              </a:rPr>
              <a:t>encuentran</a:t>
            </a:r>
            <a:r>
              <a:rPr lang="en-US" sz="1100" b="1" dirty="0" smtClean="0">
                <a:solidFill>
                  <a:schemeClr val="tx1"/>
                </a:solidFill>
                <a:cs typeface="Times New Roman" pitchFamily="18" charset="0"/>
              </a:rPr>
              <a:t>:  </a:t>
            </a:r>
          </a:p>
          <a:p>
            <a:pPr algn="just">
              <a:lnSpc>
                <a:spcPct val="80000"/>
              </a:lnSpc>
            </a:pPr>
            <a:endParaRPr lang="en-US" sz="11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100" dirty="0" smtClean="0">
                <a:solidFill>
                  <a:schemeClr val="tx1"/>
                </a:solidFill>
                <a:cs typeface="Times New Roman" pitchFamily="18" charset="0"/>
              </a:rPr>
              <a:t>Fomentar la diversificación y transformación de la matriz productiva, con bienes y servicios de mayor valor agregado que diversifique la oferta exportable y el empleo;</a:t>
            </a: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endParaRPr lang="es-SV" sz="11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100" dirty="0" smtClean="0">
                <a:solidFill>
                  <a:schemeClr val="tx1"/>
                </a:solidFill>
                <a:cs typeface="Times New Roman" pitchFamily="18" charset="0"/>
              </a:rPr>
              <a:t>Articular las dinámicas de la economía territorial para el desarrollo competitivo de las MIPYMES;</a:t>
            </a: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endParaRPr lang="es-SV" sz="11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100" dirty="0" smtClean="0">
                <a:solidFill>
                  <a:schemeClr val="tx1"/>
                </a:solidFill>
                <a:cs typeface="Times New Roman" pitchFamily="18" charset="0"/>
              </a:rPr>
              <a:t>Aumentar la inversión nacional y extranjera, promoviendo la facilitación del comercio, los trámites empresariales y la seguridad jurídica para potenciar las exportaciones;</a:t>
            </a: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endParaRPr lang="es-SV" sz="11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100" dirty="0" smtClean="0">
                <a:solidFill>
                  <a:schemeClr val="tx1"/>
                </a:solidFill>
                <a:cs typeface="Times New Roman" pitchFamily="18" charset="0"/>
              </a:rPr>
              <a:t>Fortalecer las relaciones económicas con América Latina, El Caribe, Asia; avanzar hacia la integración económica centroamericana y aprovechar los acuerdos y tratados comerciales existentes para los productos y servicios salvadoreños;</a:t>
            </a:r>
          </a:p>
          <a:p>
            <a:pPr algn="just">
              <a:lnSpc>
                <a:spcPct val="80000"/>
              </a:lnSpc>
            </a:pPr>
            <a:endParaRPr lang="es-SV" sz="11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100" dirty="0" smtClean="0">
                <a:solidFill>
                  <a:schemeClr val="tx1"/>
                </a:solidFill>
                <a:cs typeface="Times New Roman" pitchFamily="18" charset="0"/>
              </a:rPr>
              <a:t>Modernizar el marco legal e institucional del MINEC para mejorar la calidad de los bienes y servicios entregados a la ciudadanía;</a:t>
            </a: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endParaRPr lang="es-SV" sz="11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100" dirty="0" smtClean="0">
                <a:solidFill>
                  <a:schemeClr val="tx1"/>
                </a:solidFill>
                <a:cs typeface="Times New Roman" pitchFamily="18" charset="0"/>
              </a:rPr>
              <a:t>Cumplir y hacer cumplir todas las disposiciones legales y reglamentarias que se relacionen con el desempeño de sus funciones; y,</a:t>
            </a: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endParaRPr lang="es-SV" sz="11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100" dirty="0" smtClean="0">
                <a:solidFill>
                  <a:schemeClr val="tx1"/>
                </a:solidFill>
                <a:cs typeface="Times New Roman" pitchFamily="18" charset="0"/>
              </a:rPr>
              <a:t>Actuar como medio de comunicación del Órgano Ejecutivo en lo relacionado al Ramo de Economía.</a:t>
            </a:r>
          </a:p>
          <a:p>
            <a:pPr algn="just">
              <a:lnSpc>
                <a:spcPct val="80000"/>
              </a:lnSpc>
            </a:pPr>
            <a:endParaRPr lang="es-SV" sz="11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s-SV" sz="1100" b="1" dirty="0">
                <a:solidFill>
                  <a:schemeClr val="tx1"/>
                </a:solidFill>
                <a:cs typeface="Times New Roman" pitchFamily="18" charset="0"/>
              </a:rPr>
              <a:t>Ministra</a:t>
            </a:r>
            <a:r>
              <a:rPr lang="en-US" sz="1100" b="1" dirty="0">
                <a:solidFill>
                  <a:schemeClr val="tx1"/>
                </a:solidFill>
                <a:cs typeface="Times New Roman" pitchFamily="18" charset="0"/>
              </a:rPr>
              <a:t>: </a:t>
            </a:r>
            <a:r>
              <a:rPr lang="es-SV" sz="1100" b="1" dirty="0">
                <a:solidFill>
                  <a:schemeClr val="tx1"/>
                </a:solidFill>
                <a:cs typeface="Times New Roman" pitchFamily="18" charset="0"/>
              </a:rPr>
              <a:t>María Luisa Hayem Brevé</a:t>
            </a:r>
            <a:endParaRPr lang="es-SV" sz="11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59632" y="344494"/>
            <a:ext cx="6934200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DESPACHO MINISTERIAL </a:t>
            </a:r>
            <a:endParaRPr lang="en-US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9992" y="1700808"/>
            <a:ext cx="212176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4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8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12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90000" y="3265862"/>
            <a:ext cx="212176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2</a:t>
            </a: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4</a:t>
            </a: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6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5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122202" y="980728"/>
            <a:ext cx="53285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1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UNIDAD</a:t>
            </a:r>
            <a:r>
              <a:rPr lang="es-SV" sz="32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ASESORÍA Y </a:t>
            </a:r>
            <a:br>
              <a:rPr lang="es-SV" sz="32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SV" sz="32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COORDINACIÓN</a:t>
            </a:r>
            <a:endParaRPr lang="es-SV" sz="32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3407499" y="2179460"/>
            <a:ext cx="4032448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Proporcionar apoyo a los(as) titulares del Ramo en aquellas áreas estratégicas relacionadas con el quehacer del Ministerio que no están contempladas o no pueden satisfacerse con la estructura funcional y organizativa, así como asistir al Despacho Ministerial y Vice Ministerios en el seguimiento y desempeño de las atribuciones que demandan coordinación en temas estratégicos, administrativos, financieros, de instrumentos legales, de armonización de tiempos y agenda institucional; y otros temas prioritarios.</a:t>
            </a:r>
          </a:p>
          <a:p>
            <a:endParaRPr lang="es-SV" sz="1400" dirty="0">
              <a:solidFill>
                <a:schemeClr val="tx1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3568" y="2564904"/>
            <a:ext cx="212176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0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2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2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05186" y="3876809"/>
            <a:ext cx="212176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2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6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8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1691680" y="1124744"/>
            <a:ext cx="590465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GERENCIA DE COMUNICACIONES</a:t>
            </a:r>
            <a:endParaRPr lang="es-SV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2843808" y="2740970"/>
            <a:ext cx="4104456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Velar por la buena imagen institucional ante la opinión pública y mantener una adecuada comunicación interna y externa especialmente con los diferentes medios de comunicación y otras instituciones relacionadas</a:t>
            </a:r>
            <a:r>
              <a:rPr lang="es-SV" sz="1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SV" sz="1400" dirty="0" smtClean="0">
              <a:solidFill>
                <a:schemeClr val="tx1"/>
              </a:solidFill>
            </a:endParaRPr>
          </a:p>
          <a:p>
            <a:pPr algn="l"/>
            <a:r>
              <a:rPr lang="es-SV" sz="1400" dirty="0" smtClean="0">
                <a:solidFill>
                  <a:schemeClr val="tx1"/>
                </a:solidFill>
              </a:rPr>
              <a:t> </a:t>
            </a:r>
            <a:br>
              <a:rPr lang="es-SV" sz="1400" dirty="0" smtClean="0">
                <a:solidFill>
                  <a:schemeClr val="tx1"/>
                </a:solidFill>
              </a:rPr>
            </a:br>
            <a:r>
              <a:rPr lang="es-SV" sz="1400" b="1" dirty="0" smtClean="0">
                <a:solidFill>
                  <a:schemeClr val="tx1"/>
                </a:solidFill>
              </a:rPr>
              <a:t>Lic. Edwin </a:t>
            </a:r>
            <a:r>
              <a:rPr lang="es-SV" sz="1400" b="1" dirty="0">
                <a:solidFill>
                  <a:schemeClr val="tx1"/>
                </a:solidFill>
              </a:rPr>
              <a:t>Alexander Bonilla  </a:t>
            </a:r>
            <a:r>
              <a:rPr lang="es-SV" sz="1400" b="1" dirty="0" smtClean="0">
                <a:solidFill>
                  <a:schemeClr val="tx1"/>
                </a:solidFill>
              </a:rPr>
              <a:t>                               </a:t>
            </a:r>
            <a:r>
              <a:rPr lang="es-SV" sz="1400" b="1" dirty="0">
                <a:solidFill>
                  <a:schemeClr val="tx1"/>
                </a:solidFill>
              </a:rPr>
              <a:t>Gerente de </a:t>
            </a:r>
            <a:r>
              <a:rPr lang="es-SV" sz="1400" b="1" dirty="0" smtClean="0">
                <a:solidFill>
                  <a:schemeClr val="tx1"/>
                </a:solidFill>
              </a:rPr>
              <a:t>Comunicaciones</a:t>
            </a:r>
            <a:endParaRPr lang="es-SV" sz="1400" b="1" dirty="0" smtClean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70491" y="2759468"/>
            <a:ext cx="212176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8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9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17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67544" y="4005064"/>
            <a:ext cx="212176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9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8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17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-115433" y="-315415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907577" y="620688"/>
            <a:ext cx="58326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GERENCIA DE AUDITORÍA </a:t>
            </a:r>
            <a:br>
              <a:rPr lang="es-SV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SV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INTERNA</a:t>
            </a:r>
            <a:endParaRPr lang="es-SV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3203848" y="2413247"/>
            <a:ext cx="4138101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300" dirty="0" smtClean="0">
                <a:solidFill>
                  <a:schemeClr val="tx1"/>
                </a:solidFill>
              </a:rPr>
              <a:t>Evaluar a posteriori la eficacia del sistema de control interno, la administración de riesgos, la efectividad en las operaciones y el cumplimiento de leyes y reglamentos aplicables; incluyendo actividades de asesoramiento y servicio de consultoría a las áreas objeto de auditoría, encaminadas a la mejora continua de las actividades y en el fortalecimiento de controles en el Ministerio de Economía. Realiza su actividad de manera independiente y objetiva.</a:t>
            </a:r>
            <a:r>
              <a:rPr lang="es-MX" sz="13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es-SV" sz="1300" dirty="0" smtClean="0">
                <a:solidFill>
                  <a:schemeClr val="tx1"/>
                </a:solidFill>
              </a:rPr>
              <a:t/>
            </a:r>
            <a:br>
              <a:rPr lang="es-SV" sz="1300" dirty="0" smtClean="0">
                <a:solidFill>
                  <a:schemeClr val="tx1"/>
                </a:solidFill>
              </a:rPr>
            </a:br>
            <a:r>
              <a:rPr lang="es-SV" sz="1300" b="1" dirty="0" smtClean="0">
                <a:solidFill>
                  <a:schemeClr val="tx1"/>
                </a:solidFill>
              </a:rPr>
              <a:t>Gerente: Juan Alberto Castro Salamanca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89992" y="1700808"/>
            <a:ext cx="212176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Enero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5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2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7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90000" y="3265862"/>
            <a:ext cx="212176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1">
                    <a:lumMod val="75000"/>
                  </a:schemeClr>
                </a:solidFill>
              </a:rPr>
              <a:t>Febrero</a:t>
            </a:r>
            <a:endParaRPr lang="es-SV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</a:t>
            </a:r>
            <a:r>
              <a:rPr lang="en-US" sz="1300" dirty="0" smtClean="0">
                <a:solidFill>
                  <a:schemeClr val="tx1"/>
                </a:solidFill>
              </a:rPr>
              <a:t>6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</a:t>
            </a:r>
            <a:r>
              <a:rPr lang="en-US" sz="1300" dirty="0" smtClean="0">
                <a:solidFill>
                  <a:schemeClr val="tx1"/>
                </a:solidFill>
              </a:rPr>
              <a:t>2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</a:t>
            </a:r>
            <a:r>
              <a:rPr lang="en-US" sz="1300" dirty="0" smtClean="0">
                <a:solidFill>
                  <a:schemeClr val="tx1"/>
                </a:solidFill>
              </a:rPr>
              <a:t>8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</TotalTime>
  <Words>3978</Words>
  <Application>Microsoft Office PowerPoint</Application>
  <PresentationFormat>Presentación en pantalla (4:3)</PresentationFormat>
  <Paragraphs>865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mbachez</dc:creator>
  <cp:lastModifiedBy>luis gustavo garcia diaz</cp:lastModifiedBy>
  <cp:revision>85</cp:revision>
  <dcterms:created xsi:type="dcterms:W3CDTF">2019-12-20T15:10:02Z</dcterms:created>
  <dcterms:modified xsi:type="dcterms:W3CDTF">2020-07-11T00:21:06Z</dcterms:modified>
</cp:coreProperties>
</file>