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311" r:id="rId2"/>
    <p:sldId id="257" r:id="rId3"/>
    <p:sldId id="279" r:id="rId4"/>
    <p:sldId id="281" r:id="rId5"/>
    <p:sldId id="280" r:id="rId6"/>
    <p:sldId id="282" r:id="rId7"/>
    <p:sldId id="283" r:id="rId8"/>
    <p:sldId id="284" r:id="rId9"/>
    <p:sldId id="285" r:id="rId10"/>
    <p:sldId id="286" r:id="rId11"/>
    <p:sldId id="288" r:id="rId12"/>
    <p:sldId id="292" r:id="rId13"/>
    <p:sldId id="287" r:id="rId14"/>
    <p:sldId id="289" r:id="rId15"/>
    <p:sldId id="290" r:id="rId16"/>
    <p:sldId id="291" r:id="rId17"/>
    <p:sldId id="293" r:id="rId18"/>
    <p:sldId id="294" r:id="rId19"/>
    <p:sldId id="295" r:id="rId20"/>
    <p:sldId id="296" r:id="rId21"/>
    <p:sldId id="297" r:id="rId22"/>
    <p:sldId id="301" r:id="rId23"/>
    <p:sldId id="298" r:id="rId24"/>
    <p:sldId id="299" r:id="rId25"/>
    <p:sldId id="300" r:id="rId26"/>
    <p:sldId id="302" r:id="rId27"/>
    <p:sldId id="308" r:id="rId28"/>
    <p:sldId id="303" r:id="rId29"/>
    <p:sldId id="304" r:id="rId30"/>
    <p:sldId id="305" r:id="rId31"/>
    <p:sldId id="306" r:id="rId32"/>
    <p:sldId id="310" r:id="rId33"/>
    <p:sldId id="307" r:id="rId34"/>
    <p:sldId id="309" r:id="rId3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274"/>
    <a:srgbClr val="105A5B"/>
    <a:srgbClr val="1376BA"/>
    <a:srgbClr val="1C86C0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6" autoAdjust="0"/>
    <p:restoredTop sz="95577" autoAdjust="0"/>
  </p:normalViewPr>
  <p:slideViewPr>
    <p:cSldViewPr>
      <p:cViewPr>
        <p:scale>
          <a:sx n="66" d="100"/>
          <a:sy n="66" d="100"/>
        </p:scale>
        <p:origin x="-1356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B758B118-66F1-4076-A9CC-ECB41E3898A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F05CA-C90A-49E8-ADFD-CFC3596C823F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31001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13481-2889-49D1-840B-1CA52804D36D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1268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13481-2889-49D1-840B-1CA52804D36D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5916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13481-2889-49D1-840B-1CA52804D36D}" type="slidenum">
              <a:rPr lang="en-US"/>
              <a:pPr/>
              <a:t>22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7207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13481-2889-49D1-840B-1CA52804D36D}" type="slidenum">
              <a:rPr lang="en-US"/>
              <a:pPr/>
              <a:t>27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0094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t>25/07/2018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6690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t>25/07/2018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7069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t>25/07/2018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5883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t>25/07/2018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9839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t>25/07/2018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6114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t>25/07/2018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88265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t>25/07/2018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8343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t>25/07/2018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749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t>25/07/2018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043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t>25/07/2018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3989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t>25/07/2018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6006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53F73-729F-436F-9C93-001ECDD03873}" type="datetimeFigureOut">
              <a:rPr lang="es-SV" smtClean="0"/>
              <a:t>25/07/2018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D3A9A-A47C-40B5-8FF4-9AF5A3771E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1645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2456892"/>
            <a:ext cx="7315200" cy="1944216"/>
          </a:xfrm>
        </p:spPr>
        <p:txBody>
          <a:bodyPr/>
          <a:lstStyle/>
          <a:p>
            <a:pPr algn="ctr"/>
            <a:r>
              <a:rPr lang="es-SV" dirty="0" smtClean="0">
                <a:solidFill>
                  <a:schemeClr val="bg1"/>
                </a:solidFill>
              </a:rPr>
              <a:t>ORGANIGRAMA </a:t>
            </a:r>
            <a:br>
              <a:rPr lang="es-SV" dirty="0" smtClean="0">
                <a:solidFill>
                  <a:schemeClr val="bg1"/>
                </a:solidFill>
              </a:rPr>
            </a:br>
            <a:r>
              <a:rPr lang="es-SV" dirty="0" smtClean="0">
                <a:solidFill>
                  <a:schemeClr val="bg1"/>
                </a:solidFill>
              </a:rPr>
              <a:t>ENERO-MAYO 2018</a:t>
            </a:r>
            <a:endParaRPr lang="es-SV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7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1358" y="188640"/>
            <a:ext cx="4821286" cy="792088"/>
          </a:xfrm>
        </p:spPr>
        <p:txBody>
          <a:bodyPr/>
          <a:lstStyle/>
          <a:p>
            <a:pPr algn="ctr"/>
            <a:r>
              <a:rPr lang="es-SV" sz="3600" dirty="0" smtClean="0"/>
              <a:t>UNIDAD DE GÉNERO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9592" y="1196752"/>
            <a:ext cx="7772400" cy="4032448"/>
          </a:xfrm>
        </p:spPr>
        <p:txBody>
          <a:bodyPr>
            <a:normAutofit lnSpcReduction="10000"/>
          </a:bodyPr>
          <a:lstStyle/>
          <a:p>
            <a:pPr algn="just"/>
            <a:endParaRPr lang="es-SV" dirty="0" smtClean="0"/>
          </a:p>
          <a:p>
            <a:pPr algn="just"/>
            <a:r>
              <a:rPr lang="es-SV" dirty="0" smtClean="0"/>
              <a:t>Tiene </a:t>
            </a:r>
            <a:r>
              <a:rPr lang="es-SV" dirty="0"/>
              <a:t>como objetivo asesorar, coordinar y monitorear la incorporación transversal del Principio de Igualdad y </a:t>
            </a:r>
            <a:r>
              <a:rPr lang="es-SV" dirty="0" smtClean="0"/>
              <a:t>No Discriminación</a:t>
            </a:r>
            <a:r>
              <a:rPr lang="es-SV" dirty="0"/>
              <a:t>, en las políticas, planes, programas, proyectos, normativas y acciones desarrolladas en </a:t>
            </a:r>
            <a:r>
              <a:rPr lang="es-SV" dirty="0" smtClean="0"/>
              <a:t>el ejercicio de </a:t>
            </a:r>
            <a:r>
              <a:rPr lang="es-SV" dirty="0"/>
              <a:t>las competencias institucionales del Ministerio de Economía. Está integrada por un Jefe o Jefa quien </a:t>
            </a:r>
            <a:r>
              <a:rPr lang="es-SV" dirty="0" smtClean="0"/>
              <a:t>depende jerárquicamente </a:t>
            </a:r>
            <a:r>
              <a:rPr lang="es-SV" dirty="0"/>
              <a:t>del Despacho Ministerial, así como por del personal técnico y administrativo necesario para </a:t>
            </a:r>
            <a:r>
              <a:rPr lang="es-SV" dirty="0" smtClean="0"/>
              <a:t>su buen funcionamiento. </a:t>
            </a:r>
          </a:p>
          <a:p>
            <a:endParaRPr lang="es-SV" b="1" dirty="0" smtClean="0"/>
          </a:p>
          <a:p>
            <a:r>
              <a:rPr lang="es-SV" b="1" dirty="0" smtClean="0"/>
              <a:t>Jefa de unidad: Elena Marisol Gómez Luna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/>
              <a:t>F</a:t>
            </a:r>
            <a:r>
              <a:rPr lang="es-SV" dirty="0" smtClean="0"/>
              <a:t>emenino: 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empleadas: 3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1821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7056784" cy="648072"/>
          </a:xfrm>
        </p:spPr>
        <p:txBody>
          <a:bodyPr/>
          <a:lstStyle/>
          <a:p>
            <a:pPr algn="ctr"/>
            <a:r>
              <a:rPr lang="es-SV" sz="3600" dirty="0" smtClean="0"/>
              <a:t>DIRECCIÓN DE ASUNTOS JURÍDICOS</a:t>
            </a:r>
            <a:endParaRPr lang="es-SV" sz="36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755576" y="1550715"/>
            <a:ext cx="7772400" cy="4392488"/>
          </a:xfrm>
        </p:spPr>
        <p:txBody>
          <a:bodyPr/>
          <a:lstStyle/>
          <a:p>
            <a:pPr algn="just"/>
            <a:r>
              <a:rPr lang="es-SV" dirty="0"/>
              <a:t>Tiene como objetivo brindar asesoramiento y emitir opinión legal en asuntos jurídicos y normativos que </a:t>
            </a:r>
            <a:r>
              <a:rPr lang="es-SV" dirty="0" smtClean="0"/>
              <a:t>requieren los </a:t>
            </a:r>
            <a:r>
              <a:rPr lang="es-SV" dirty="0"/>
              <a:t>o las titulares y las unidades organizativas, según sea solicitado, así como coordinar la gestión de asesoría </a:t>
            </a:r>
            <a:r>
              <a:rPr lang="es-SV" dirty="0" smtClean="0"/>
              <a:t>y tramitación </a:t>
            </a:r>
            <a:r>
              <a:rPr lang="es-SV" dirty="0"/>
              <a:t>de las unidades jurídicas de las direcciones y gerencias del MINEC. Está conformada por un Director o</a:t>
            </a:r>
            <a:br>
              <a:rPr lang="es-SV" dirty="0"/>
            </a:br>
            <a:r>
              <a:rPr lang="es-SV" dirty="0"/>
              <a:t>Directora quien depende jerárquicamente del Ministro o Ministra, y del personal técnico y </a:t>
            </a:r>
            <a:r>
              <a:rPr lang="es-SV" dirty="0" smtClean="0"/>
              <a:t>administrativo necesario </a:t>
            </a:r>
            <a:r>
              <a:rPr lang="es-SV" dirty="0"/>
              <a:t>para su funcionamiento.</a:t>
            </a:r>
            <a:r>
              <a:rPr lang="es-SV" dirty="0" smtClean="0"/>
              <a:t> </a:t>
            </a:r>
            <a:br>
              <a:rPr lang="es-SV" dirty="0" smtClean="0"/>
            </a:br>
            <a:endParaRPr lang="es-SV" dirty="0" smtClean="0"/>
          </a:p>
          <a:p>
            <a:pPr algn="just"/>
            <a:r>
              <a:rPr lang="es-SV" b="1" dirty="0" smtClean="0"/>
              <a:t>Director: Eric Alexander Alvayero Chavez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4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9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183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6934200" cy="14401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DIRECCIÓN DE ADMINISTRACIÓN Y FINANZAS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47800"/>
            <a:ext cx="8591872" cy="385340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endParaRPr lang="es-SV" sz="2000" dirty="0" smtClean="0">
              <a:solidFill>
                <a:srgbClr val="247274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s-SV" sz="2000" dirty="0">
                <a:solidFill>
                  <a:schemeClr val="bg1"/>
                </a:solidFill>
              </a:rPr>
              <a:t>Tiene por objetivo coordinar, dar seguimiento y verificar la gestión de administración de los recursos humanos</a:t>
            </a:r>
            <a:r>
              <a:rPr lang="es-SV" sz="2000" dirty="0" smtClean="0">
                <a:solidFill>
                  <a:schemeClr val="bg1"/>
                </a:solidFill>
              </a:rPr>
              <a:t>, financieros </a:t>
            </a:r>
            <a:r>
              <a:rPr lang="es-SV" sz="2000" dirty="0">
                <a:solidFill>
                  <a:schemeClr val="bg1"/>
                </a:solidFill>
              </a:rPr>
              <a:t>y materiales asignados al MINEC y que son ejecutados por todas sus unidades orgánicas. Está a cargo </a:t>
            </a:r>
            <a:r>
              <a:rPr lang="es-SV" sz="2000" dirty="0" smtClean="0">
                <a:solidFill>
                  <a:schemeClr val="bg1"/>
                </a:solidFill>
              </a:rPr>
              <a:t>de un </a:t>
            </a:r>
            <a:r>
              <a:rPr lang="es-SV" sz="2000" dirty="0">
                <a:solidFill>
                  <a:schemeClr val="bg1"/>
                </a:solidFill>
              </a:rPr>
              <a:t>Director o Directora quien depende jerárquicamente del Despacho Ministerial. Para el cumplimiento de </a:t>
            </a:r>
            <a:r>
              <a:rPr lang="es-SV" sz="2000" dirty="0" smtClean="0">
                <a:solidFill>
                  <a:schemeClr val="bg1"/>
                </a:solidFill>
              </a:rPr>
              <a:t>sus objetivos </a:t>
            </a:r>
            <a:r>
              <a:rPr lang="es-SV" sz="2000" dirty="0">
                <a:solidFill>
                  <a:schemeClr val="bg1"/>
                </a:solidFill>
              </a:rPr>
              <a:t>y atribuciones cuenta con el apoyo de gerencias técnicas y operativas, siendo estas las siguientes: </a:t>
            </a:r>
            <a:r>
              <a:rPr lang="es-SV" sz="2000" dirty="0" smtClean="0">
                <a:solidFill>
                  <a:schemeClr val="bg1"/>
                </a:solidFill>
              </a:rPr>
              <a:t>De Administración</a:t>
            </a:r>
            <a:r>
              <a:rPr lang="es-SV" sz="2000" dirty="0">
                <a:solidFill>
                  <a:schemeClr val="bg1"/>
                </a:solidFill>
              </a:rPr>
              <a:t>, Financiera, de Recursos Humanos, de Adquisiciones y Contrataciones, y </a:t>
            </a:r>
            <a:r>
              <a:rPr lang="es-SV" sz="2000" dirty="0" smtClean="0">
                <a:solidFill>
                  <a:schemeClr val="bg1"/>
                </a:solidFill>
              </a:rPr>
              <a:t>el personal </a:t>
            </a:r>
            <a:r>
              <a:rPr lang="es-SV" sz="2000" dirty="0">
                <a:solidFill>
                  <a:schemeClr val="bg1"/>
                </a:solidFill>
              </a:rPr>
              <a:t>técnico </a:t>
            </a:r>
            <a:r>
              <a:rPr lang="es-SV" sz="2000" dirty="0" smtClean="0">
                <a:solidFill>
                  <a:schemeClr val="bg1"/>
                </a:solidFill>
              </a:rPr>
              <a:t>y administrativo </a:t>
            </a:r>
            <a:r>
              <a:rPr lang="es-SV" sz="2000" dirty="0">
                <a:solidFill>
                  <a:schemeClr val="bg1"/>
                </a:solidFill>
              </a:rPr>
              <a:t>necesario para su buen funcionamiento.</a:t>
            </a:r>
            <a:r>
              <a:rPr lang="es-SV" sz="2000" dirty="0" smtClean="0">
                <a:solidFill>
                  <a:schemeClr val="bg1"/>
                </a:solidFill>
              </a:rPr>
              <a:t> </a:t>
            </a:r>
            <a:br>
              <a:rPr lang="es-SV" sz="20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>
                <a:solidFill>
                  <a:schemeClr val="bg1"/>
                </a:solidFill>
              </a:rPr>
              <a:t>Director: Jorge Alberto Posada Sánchez</a:t>
            </a:r>
          </a:p>
          <a:p>
            <a:pPr>
              <a:lnSpc>
                <a:spcPct val="80000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Masculino</a:t>
            </a:r>
            <a:r>
              <a:rPr lang="en-US" sz="2000" dirty="0" smtClean="0">
                <a:solidFill>
                  <a:schemeClr val="bg1"/>
                </a:solidFill>
              </a:rPr>
              <a:t>: 2</a:t>
            </a:r>
          </a:p>
          <a:p>
            <a:pPr>
              <a:lnSpc>
                <a:spcPct val="80000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Femenino</a:t>
            </a:r>
            <a:r>
              <a:rPr lang="en-US" sz="2000" dirty="0" smtClean="0">
                <a:solidFill>
                  <a:schemeClr val="bg1"/>
                </a:solidFill>
              </a:rPr>
              <a:t>:   </a:t>
            </a:r>
            <a:r>
              <a:rPr lang="en-US" sz="2000" dirty="0">
                <a:solidFill>
                  <a:schemeClr val="bg1"/>
                </a:solidFill>
              </a:rPr>
              <a:t>3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Total </a:t>
            </a:r>
            <a:r>
              <a:rPr lang="en-US" sz="2000" dirty="0">
                <a:solidFill>
                  <a:schemeClr val="bg1"/>
                </a:solidFill>
              </a:rPr>
              <a:t>de </a:t>
            </a:r>
            <a:r>
              <a:rPr lang="en-US" sz="2000" dirty="0" err="1">
                <a:solidFill>
                  <a:schemeClr val="bg1"/>
                </a:solidFill>
              </a:rPr>
              <a:t>empleados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smtClean="0">
                <a:solidFill>
                  <a:schemeClr val="bg1"/>
                </a:solidFill>
              </a:rPr>
              <a:t>5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40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8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19268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GERENCIA DE ADMINISTRACIÓN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800" y="1484784"/>
            <a:ext cx="7772400" cy="4320479"/>
          </a:xfrm>
        </p:spPr>
        <p:txBody>
          <a:bodyPr>
            <a:normAutofit lnSpcReduction="10000"/>
          </a:bodyPr>
          <a:lstStyle/>
          <a:p>
            <a:pPr algn="just"/>
            <a:r>
              <a:rPr lang="es-SV" dirty="0"/>
              <a:t>Tiene como objetivo contribuir a que las unidades que integran el MINEC, funcionen eficientemente</a:t>
            </a:r>
            <a:r>
              <a:rPr lang="es-SV" dirty="0" smtClean="0"/>
              <a:t>, proporcionándoles </a:t>
            </a:r>
            <a:r>
              <a:rPr lang="es-SV" dirty="0"/>
              <a:t>de manera oportuna, los servicios administrativos </a:t>
            </a:r>
            <a:r>
              <a:rPr lang="es-SV" i="1" dirty="0"/>
              <a:t>de </a:t>
            </a:r>
            <a:r>
              <a:rPr lang="es-SV" dirty="0"/>
              <a:t>apoyo necesarios, así como también, </a:t>
            </a:r>
            <a:r>
              <a:rPr lang="es-SV" dirty="0" smtClean="0"/>
              <a:t>velar por </a:t>
            </a:r>
            <a:r>
              <a:rPr lang="es-SV" dirty="0"/>
              <a:t>la correcta aplicación de</a:t>
            </a:r>
            <a:r>
              <a:rPr lang="es-SV" b="1" dirty="0"/>
              <a:t> </a:t>
            </a:r>
            <a:r>
              <a:rPr lang="es-SV" dirty="0"/>
              <a:t>políticas y estrategias administrativas, </a:t>
            </a:r>
            <a:r>
              <a:rPr lang="es-SV" dirty="0" smtClean="0"/>
              <a:t> considerando </a:t>
            </a:r>
            <a:r>
              <a:rPr lang="es-SV" dirty="0"/>
              <a:t>los lineamientos emanados de </a:t>
            </a:r>
            <a:r>
              <a:rPr lang="es-SV" dirty="0" smtClean="0"/>
              <a:t>la Dirección </a:t>
            </a:r>
            <a:r>
              <a:rPr lang="es-SV" dirty="0"/>
              <a:t>de Administración y Finanzas, y por las normativas legales aplicables. Está </a:t>
            </a:r>
            <a:r>
              <a:rPr lang="es-SV" dirty="0" smtClean="0"/>
              <a:t> integrada </a:t>
            </a:r>
            <a:r>
              <a:rPr lang="es-SV" dirty="0"/>
              <a:t>por un o una </a:t>
            </a:r>
            <a:r>
              <a:rPr lang="es-SV" dirty="0" smtClean="0"/>
              <a:t>Gerente quien </a:t>
            </a:r>
            <a:r>
              <a:rPr lang="es-SV" dirty="0"/>
              <a:t>depende jerárquicamente de la Dirección de Administración </a:t>
            </a:r>
            <a:r>
              <a:rPr lang="es-SV" dirty="0" smtClean="0"/>
              <a:t>y Finanzas</a:t>
            </a:r>
            <a:r>
              <a:rPr lang="es-SV" dirty="0"/>
              <a:t>, y por del personal técnico </a:t>
            </a:r>
            <a:r>
              <a:rPr lang="es-SV" dirty="0" smtClean="0"/>
              <a:t>y administrativo </a:t>
            </a:r>
            <a:r>
              <a:rPr lang="es-SV" dirty="0"/>
              <a:t>necesario para su buen funcionamiento.</a:t>
            </a:r>
            <a:r>
              <a:rPr lang="es-SV" dirty="0" smtClean="0"/>
              <a:t> </a:t>
            </a:r>
          </a:p>
          <a:p>
            <a:pPr algn="just"/>
            <a:endParaRPr lang="es-SV" b="1" dirty="0" smtClean="0"/>
          </a:p>
          <a:p>
            <a:pPr algn="just"/>
            <a:r>
              <a:rPr lang="es-SV" b="1" dirty="0" smtClean="0"/>
              <a:t>Gerente: Ángel Mario Vega Reyes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35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13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48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222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792088"/>
          </a:xfrm>
        </p:spPr>
        <p:txBody>
          <a:bodyPr/>
          <a:lstStyle/>
          <a:p>
            <a:pPr algn="ctr"/>
            <a:r>
              <a:rPr lang="es-SV" sz="3600" dirty="0" smtClean="0"/>
              <a:t>GERENCIA FINANCIERA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412776"/>
            <a:ext cx="7772400" cy="4104456"/>
          </a:xfrm>
        </p:spPr>
        <p:txBody>
          <a:bodyPr>
            <a:normAutofit/>
          </a:bodyPr>
          <a:lstStyle/>
          <a:p>
            <a:pPr algn="just"/>
            <a:r>
              <a:rPr lang="es-SV" dirty="0"/>
              <a:t>Tiene por objetivo desarrollar el proceso administrativo financiero </a:t>
            </a:r>
            <a:r>
              <a:rPr lang="es-SV" dirty="0" smtClean="0"/>
              <a:t>del MINEC</a:t>
            </a:r>
            <a:r>
              <a:rPr lang="es-SV" dirty="0"/>
              <a:t>, con eficiencia, eficacia </a:t>
            </a:r>
            <a:r>
              <a:rPr lang="es-SV" dirty="0" smtClean="0"/>
              <a:t>y transparencia</a:t>
            </a:r>
            <a:r>
              <a:rPr lang="es-SV" dirty="0"/>
              <a:t>, velando por el fiel cumplimiento de las disposiciones </a:t>
            </a:r>
            <a:r>
              <a:rPr lang="es-SV" dirty="0" smtClean="0"/>
              <a:t>legales </a:t>
            </a:r>
            <a:r>
              <a:rPr lang="es-SV" dirty="0"/>
              <a:t>y técnicas vigentes. Está </a:t>
            </a:r>
            <a:r>
              <a:rPr lang="es-SV" dirty="0" smtClean="0"/>
              <a:t>integrada por un </a:t>
            </a:r>
            <a:r>
              <a:rPr lang="es-SV" dirty="0"/>
              <a:t>o una Gerente y tres áreas técnicas: Presupuesto, Tesorería y Contabilidad, así como por del personal técnico y</a:t>
            </a:r>
            <a:br>
              <a:rPr lang="es-SV" dirty="0"/>
            </a:br>
            <a:r>
              <a:rPr lang="es-SV" dirty="0"/>
              <a:t>administrativo necesario para su buen funcionamiento. Depende jerárquicamente de la Dirección </a:t>
            </a:r>
            <a:r>
              <a:rPr lang="es-SV" dirty="0" smtClean="0"/>
              <a:t>de Administración </a:t>
            </a:r>
            <a:r>
              <a:rPr lang="es-SV" dirty="0"/>
              <a:t>y Finanzas.</a:t>
            </a:r>
            <a:r>
              <a:rPr lang="es-SV" dirty="0" smtClean="0"/>
              <a:t> </a:t>
            </a:r>
            <a:br>
              <a:rPr lang="es-SV" dirty="0" smtClean="0"/>
            </a:br>
            <a:endParaRPr lang="es-SV" dirty="0" smtClean="0"/>
          </a:p>
          <a:p>
            <a:r>
              <a:rPr lang="es-SV" b="1" dirty="0" smtClean="0"/>
              <a:t>Gerente: Wilfredo de Jesús Mauricio  Henríquez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Masculino:12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9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21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7371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684168" cy="71549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GERENCIA DE RECURSOS </a:t>
            </a:r>
            <a:br>
              <a:rPr lang="es-SV" sz="3600" dirty="0" smtClean="0"/>
            </a:br>
            <a:r>
              <a:rPr lang="es-SV" sz="3600" dirty="0" smtClean="0"/>
              <a:t>HUMANOS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484784"/>
            <a:ext cx="7772400" cy="4392488"/>
          </a:xfrm>
        </p:spPr>
        <p:txBody>
          <a:bodyPr>
            <a:normAutofit/>
          </a:bodyPr>
          <a:lstStyle/>
          <a:p>
            <a:pPr algn="just"/>
            <a:r>
              <a:rPr lang="es-SV" sz="1800" dirty="0" smtClean="0"/>
              <a:t>Tiene </a:t>
            </a:r>
            <a:r>
              <a:rPr lang="es-SV" sz="1800" dirty="0"/>
              <a:t>como objetivo contribuir a que las unidades orgánicas que integran </a:t>
            </a:r>
            <a:r>
              <a:rPr lang="es-SV" sz="1800" dirty="0" smtClean="0"/>
              <a:t>el MINEC</a:t>
            </a:r>
            <a:r>
              <a:rPr lang="es-SV" sz="1800" dirty="0"/>
              <a:t>, funcionen eficientemente</a:t>
            </a:r>
            <a:r>
              <a:rPr lang="es-SV" sz="1800" dirty="0" smtClean="0"/>
              <a:t>, proporcionándoles </a:t>
            </a:r>
            <a:r>
              <a:rPr lang="es-SV" sz="1800" dirty="0"/>
              <a:t>de manera oportuna, los servicios administrativos de </a:t>
            </a:r>
            <a:r>
              <a:rPr lang="es-SV" sz="1800" dirty="0" smtClean="0"/>
              <a:t>apoyo necesarios</a:t>
            </a:r>
            <a:r>
              <a:rPr lang="es-SV" sz="1800" dirty="0"/>
              <a:t>, y velar por la </a:t>
            </a:r>
            <a:r>
              <a:rPr lang="es-SV" sz="1800" dirty="0" smtClean="0"/>
              <a:t>correcta aplicación </a:t>
            </a:r>
            <a:r>
              <a:rPr lang="es-SV" sz="1800" dirty="0"/>
              <a:t>de políticas y estrategias en la administración y desarrollo del personal, considerando los </a:t>
            </a:r>
            <a:r>
              <a:rPr lang="es-SV" sz="1800" dirty="0" smtClean="0"/>
              <a:t>lineamientos emanados </a:t>
            </a:r>
            <a:r>
              <a:rPr lang="es-SV" sz="1800" dirty="0"/>
              <a:t>del Despacho Ministerial y las disposiciones legales aplicables. </a:t>
            </a:r>
            <a:r>
              <a:rPr lang="es-SV" sz="1800" dirty="0" smtClean="0"/>
              <a:t>Está integrada </a:t>
            </a:r>
            <a:r>
              <a:rPr lang="es-SV" sz="1800" dirty="0"/>
              <a:t>por un o una </a:t>
            </a:r>
            <a:r>
              <a:rPr lang="es-SV" sz="1800" dirty="0" smtClean="0"/>
              <a:t>Gerente quien </a:t>
            </a:r>
            <a:r>
              <a:rPr lang="es-SV" sz="1800" dirty="0"/>
              <a:t>depende jerárquicamente de la Dirección de Administración y Finanzas, así como por del personal técnico </a:t>
            </a:r>
            <a:r>
              <a:rPr lang="es-SV" sz="1800" dirty="0" smtClean="0"/>
              <a:t>y administrativo </a:t>
            </a:r>
            <a:r>
              <a:rPr lang="es-SV" sz="1800" dirty="0"/>
              <a:t>necesario para su buen funcionamiento.</a:t>
            </a:r>
            <a:r>
              <a:rPr lang="es-SV" sz="1800" dirty="0" smtClean="0"/>
              <a:t>  </a:t>
            </a:r>
            <a:endParaRPr lang="es-SV" sz="1900" dirty="0"/>
          </a:p>
          <a:p>
            <a:endParaRPr lang="es-SV" sz="1900" b="1" dirty="0" smtClean="0"/>
          </a:p>
          <a:p>
            <a:r>
              <a:rPr lang="es-SV" sz="1900" b="1" dirty="0" smtClean="0"/>
              <a:t>Gerente: </a:t>
            </a:r>
            <a:r>
              <a:rPr lang="es-SV" sz="1900" b="1" dirty="0" err="1" smtClean="0"/>
              <a:t>Zolia</a:t>
            </a:r>
            <a:r>
              <a:rPr lang="es-SV" sz="1900" b="1" dirty="0"/>
              <a:t> </a:t>
            </a:r>
            <a:r>
              <a:rPr lang="es-SV" sz="1900" b="1" dirty="0" smtClean="0"/>
              <a:t>Guadalupe Turcios de Salazar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sz="1900" dirty="0" smtClean="0"/>
              <a:t>Masculino: 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sz="1900" dirty="0" smtClean="0"/>
              <a:t>Femenino:  9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sz="1900" dirty="0" smtClean="0"/>
              <a:t>Total de empleados: 12</a:t>
            </a:r>
            <a:endParaRPr lang="es-SV" sz="1900" dirty="0"/>
          </a:p>
        </p:txBody>
      </p:sp>
    </p:spTree>
    <p:extLst>
      <p:ext uri="{BB962C8B-B14F-4D97-AF65-F5344CB8AC3E}">
        <p14:creationId xmlns:p14="http://schemas.microsoft.com/office/powerpoint/2010/main" val="393638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9051"/>
            <a:ext cx="6408712" cy="1177702"/>
          </a:xfrm>
        </p:spPr>
        <p:txBody>
          <a:bodyPr>
            <a:normAutofit/>
          </a:bodyPr>
          <a:lstStyle/>
          <a:p>
            <a:pPr algn="ctr"/>
            <a:r>
              <a:rPr lang="es-SV" sz="3200" dirty="0" smtClean="0"/>
              <a:t>Gerencia de adquisiciones y contrataciones institucional </a:t>
            </a:r>
            <a:endParaRPr lang="es-SV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27584" y="1421396"/>
            <a:ext cx="7772400" cy="3816424"/>
          </a:xfrm>
        </p:spPr>
        <p:txBody>
          <a:bodyPr>
            <a:normAutofit/>
          </a:bodyPr>
          <a:lstStyle/>
          <a:p>
            <a:pPr algn="just"/>
            <a:r>
              <a:rPr lang="es-SV" dirty="0" smtClean="0"/>
              <a:t>Tiene </a:t>
            </a:r>
            <a:r>
              <a:rPr lang="es-SV" dirty="0"/>
              <a:t>como objetivo realizar todas las actividades relacionadas con </a:t>
            </a:r>
            <a:r>
              <a:rPr lang="es-SV" dirty="0" smtClean="0"/>
              <a:t>la gestión </a:t>
            </a:r>
            <a:r>
              <a:rPr lang="es-SV" dirty="0"/>
              <a:t>de adquisiciones y contrataciones </a:t>
            </a:r>
            <a:r>
              <a:rPr lang="es-SV" dirty="0" smtClean="0"/>
              <a:t>de obras</a:t>
            </a:r>
            <a:r>
              <a:rPr lang="es-SV" dirty="0"/>
              <a:t>, bienes y servicios. Está integrada por un o una Gerente quien depende jerárquicamente de la Dirección </a:t>
            </a:r>
            <a:r>
              <a:rPr lang="es-SV" dirty="0" smtClean="0"/>
              <a:t>de Administración </a:t>
            </a:r>
            <a:r>
              <a:rPr lang="es-SV" dirty="0"/>
              <a:t>y Finanzas, así como por del personal técnico y administrativo necesario para su </a:t>
            </a:r>
            <a:r>
              <a:rPr lang="es-SV" dirty="0" smtClean="0"/>
              <a:t>buen funcionamiento</a:t>
            </a:r>
            <a:r>
              <a:rPr lang="es-SV" dirty="0"/>
              <a:t>.</a:t>
            </a:r>
            <a:r>
              <a:rPr lang="es-SV" dirty="0" smtClean="0"/>
              <a:t> </a:t>
            </a:r>
            <a:br>
              <a:rPr lang="es-SV" dirty="0" smtClean="0"/>
            </a:br>
            <a:endParaRPr lang="es-SV" dirty="0"/>
          </a:p>
          <a:p>
            <a:r>
              <a:rPr lang="es-SV" b="1" dirty="0" smtClean="0"/>
              <a:t>Gerente: María Guadalupe Morán de Albergue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9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  7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16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0281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0"/>
            <a:ext cx="511256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DIRECCIÓN NACIONAL DE </a:t>
            </a:r>
            <a:br>
              <a:rPr lang="es-SV" sz="3600" dirty="0" smtClean="0"/>
            </a:br>
            <a:r>
              <a:rPr lang="es-SV" sz="3600" dirty="0" smtClean="0"/>
              <a:t>INVERSIONES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11560" y="1340768"/>
            <a:ext cx="7772400" cy="4464497"/>
          </a:xfrm>
        </p:spPr>
        <p:txBody>
          <a:bodyPr>
            <a:normAutofit lnSpcReduction="10000"/>
          </a:bodyPr>
          <a:lstStyle/>
          <a:p>
            <a:pPr algn="just"/>
            <a:r>
              <a:rPr lang="es-SV" sz="1800" dirty="0"/>
              <a:t>Tiene por objetivo contribuir al desarrollo económico y social a través del apoyo al Sector Empresarial, </a:t>
            </a:r>
            <a:r>
              <a:rPr lang="es-SV" sz="1800" dirty="0" smtClean="0"/>
              <a:t>conducente a </a:t>
            </a:r>
            <a:r>
              <a:rPr lang="es-SV" sz="1800" dirty="0"/>
              <a:t>incrementar la producción de bienes y servicios, el mejoramiento de su productividad y competitividad en </a:t>
            </a:r>
            <a:r>
              <a:rPr lang="es-SV" sz="1800" dirty="0" smtClean="0"/>
              <a:t>el mercado </a:t>
            </a:r>
            <a:r>
              <a:rPr lang="es-SV" sz="1800" dirty="0"/>
              <a:t>nacional e internacional, facilitando y apoyando el desarrollo de exportaciones </a:t>
            </a:r>
            <a:r>
              <a:rPr lang="es-SV" sz="1800" dirty="0" smtClean="0"/>
              <a:t>y las inversiones </a:t>
            </a:r>
            <a:r>
              <a:rPr lang="es-SV" sz="1800" dirty="0"/>
              <a:t>generadoras de empleo, todo ello bajo un esquema claro y transparente de acción </a:t>
            </a:r>
            <a:r>
              <a:rPr lang="es-SV" sz="1800" dirty="0" smtClean="0"/>
              <a:t>que impida </a:t>
            </a:r>
            <a:r>
              <a:rPr lang="es-SV" sz="1800" dirty="0"/>
              <a:t>la existencia </a:t>
            </a:r>
            <a:r>
              <a:rPr lang="es-SV" sz="1800" dirty="0" smtClean="0"/>
              <a:t>de barreras </a:t>
            </a:r>
            <a:r>
              <a:rPr lang="es-SV" sz="1800" dirty="0"/>
              <a:t>discrecionales a los agentes económicos, y asegure el apoyo efectivo a sus operaciones en el país. </a:t>
            </a:r>
            <a:r>
              <a:rPr lang="es-SV" sz="1800" dirty="0" smtClean="0"/>
              <a:t>Está integrada </a:t>
            </a:r>
            <a:r>
              <a:rPr lang="es-SV" sz="1800" dirty="0"/>
              <a:t>por un Director o Directora quien depende jerárquicamente del Ministro o Ministra, </a:t>
            </a:r>
            <a:r>
              <a:rPr lang="es-SV" sz="1800" dirty="0" smtClean="0"/>
              <a:t>tres subdirectores{as</a:t>
            </a:r>
            <a:r>
              <a:rPr lang="es-SV" sz="1800" dirty="0"/>
              <a:t>). y por del personal técnico y administrativo necesario para sus funciones</a:t>
            </a:r>
            <a:r>
              <a:rPr lang="es-SV" sz="1800" dirty="0" smtClean="0"/>
              <a:t>. </a:t>
            </a:r>
            <a:endParaRPr lang="es-SV" sz="1900" dirty="0"/>
          </a:p>
          <a:p>
            <a:pPr algn="just"/>
            <a:endParaRPr lang="es-SV" sz="1900" b="1" dirty="0" smtClean="0"/>
          </a:p>
          <a:p>
            <a:pPr algn="just"/>
            <a:r>
              <a:rPr lang="es-SV" sz="1900" b="1" dirty="0" smtClean="0"/>
              <a:t>Directora: Ana Luisa María Valiente de Rosales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SV" sz="1900" dirty="0" smtClean="0"/>
              <a:t>Masculino: 11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SV" sz="1900" dirty="0" smtClean="0"/>
              <a:t>Femenino:   15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SV" sz="1900" dirty="0" smtClean="0"/>
              <a:t>Total de empleados: 26</a:t>
            </a:r>
            <a:endParaRPr lang="es-SV" sz="1900" dirty="0"/>
          </a:p>
        </p:txBody>
      </p:sp>
    </p:spTree>
    <p:extLst>
      <p:ext uri="{BB962C8B-B14F-4D97-AF65-F5344CB8AC3E}">
        <p14:creationId xmlns:p14="http://schemas.microsoft.com/office/powerpoint/2010/main" val="39542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836296" cy="1362075"/>
          </a:xfrm>
        </p:spPr>
        <p:txBody>
          <a:bodyPr/>
          <a:lstStyle/>
          <a:p>
            <a:pPr algn="ctr"/>
            <a:r>
              <a:rPr lang="es-SV" sz="3600" dirty="0" smtClean="0"/>
              <a:t>Dirección de hidrocarburos y minas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9592" y="1412776"/>
            <a:ext cx="7772400" cy="4320480"/>
          </a:xfrm>
        </p:spPr>
        <p:txBody>
          <a:bodyPr>
            <a:normAutofit/>
          </a:bodyPr>
          <a:lstStyle/>
          <a:p>
            <a:pPr algn="just"/>
            <a:r>
              <a:rPr lang="es-SV" dirty="0"/>
              <a:t>Tiene como objetivo velar por el desarrollo sostenido del subsector de </a:t>
            </a:r>
            <a:r>
              <a:rPr lang="es-SV" dirty="0" smtClean="0"/>
              <a:t>los hidrocarburos </a:t>
            </a:r>
            <a:r>
              <a:rPr lang="es-SV" dirty="0"/>
              <a:t>y del sector minero </a:t>
            </a:r>
            <a:r>
              <a:rPr lang="es-SV" dirty="0" smtClean="0"/>
              <a:t>no metálico</a:t>
            </a:r>
            <a:r>
              <a:rPr lang="es-SV" dirty="0"/>
              <a:t>, mediante la implementación de políticas, normas y medidas de carácter técnico, legal </a:t>
            </a:r>
            <a:r>
              <a:rPr lang="es-SV" dirty="0" smtClean="0"/>
              <a:t>  </a:t>
            </a:r>
            <a:r>
              <a:rPr lang="es-SV" dirty="0"/>
              <a:t>administrativo</a:t>
            </a:r>
            <a:r>
              <a:rPr lang="es-SV" dirty="0" smtClean="0"/>
              <a:t>, así </a:t>
            </a:r>
            <a:r>
              <a:rPr lang="es-SV" dirty="0"/>
              <a:t>como la adecuada aplicación del marco legal vigente. Está integrada por un Director o Directora quien </a:t>
            </a:r>
            <a:r>
              <a:rPr lang="es-SV" dirty="0" smtClean="0"/>
              <a:t>depende jerárquicamente </a:t>
            </a:r>
            <a:r>
              <a:rPr lang="es-SV" dirty="0"/>
              <a:t>del Ministro o Ministra, y por del personal técnico y </a:t>
            </a:r>
            <a:r>
              <a:rPr lang="es-SV" dirty="0" smtClean="0"/>
              <a:t> administrativo </a:t>
            </a:r>
            <a:r>
              <a:rPr lang="es-SV" dirty="0"/>
              <a:t>necesario para sus funciones.</a:t>
            </a:r>
            <a:r>
              <a:rPr lang="es-SV" dirty="0" smtClean="0"/>
              <a:t> </a:t>
            </a:r>
            <a:endParaRPr lang="es-SV" dirty="0"/>
          </a:p>
          <a:p>
            <a:endParaRPr lang="es-SV" dirty="0" smtClean="0"/>
          </a:p>
          <a:p>
            <a:r>
              <a:rPr lang="es-SV" b="1" dirty="0" smtClean="0"/>
              <a:t>Director: Eduardo Alexander Ramírez Acosta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 66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30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96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556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3"/>
            <a:ext cx="690830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SUPERINTENDENCIA DE OBLIGACIONES MERCANTILES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7772400" cy="41764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SV" dirty="0"/>
              <a:t>Tiene por objetivo vigilar el cumplimiento de las obligaciones mercantiles y </a:t>
            </a:r>
            <a:r>
              <a:rPr lang="es-SV" dirty="0" smtClean="0"/>
              <a:t>contables de </a:t>
            </a:r>
            <a:r>
              <a:rPr lang="es-SV" dirty="0"/>
              <a:t>los </a:t>
            </a:r>
            <a:r>
              <a:rPr lang="es-SV" dirty="0" smtClean="0"/>
              <a:t>comerciantes nacionales </a:t>
            </a:r>
            <a:r>
              <a:rPr lang="es-SV" dirty="0"/>
              <a:t>y extranjeros, y sus </a:t>
            </a:r>
            <a:r>
              <a:rPr lang="es-SV" dirty="0" smtClean="0"/>
              <a:t> administradores</a:t>
            </a:r>
            <a:r>
              <a:rPr lang="es-SV" dirty="0"/>
              <a:t>, establecidas en el Código de Comercio, la Ley de </a:t>
            </a:r>
            <a:r>
              <a:rPr lang="es-SV" dirty="0" smtClean="0"/>
              <a:t>la Superintendencia </a:t>
            </a:r>
            <a:r>
              <a:rPr lang="es-SV" dirty="0"/>
              <a:t>de Obligaciones Mercantiles y demás leyes mercantiles, a </a:t>
            </a:r>
            <a:r>
              <a:rPr lang="es-SV" dirty="0" smtClean="0"/>
              <a:t> fin </a:t>
            </a:r>
            <a:r>
              <a:rPr lang="es-SV" dirty="0"/>
              <a:t>de contribuir al desarrollo de </a:t>
            </a:r>
            <a:r>
              <a:rPr lang="es-SV" dirty="0" smtClean="0"/>
              <a:t>las actividades </a:t>
            </a:r>
            <a:r>
              <a:rPr lang="es-SV" dirty="0"/>
              <a:t>económicas y comerciales del país. Está conformada por un o una Superintendente quien </a:t>
            </a:r>
            <a:r>
              <a:rPr lang="es-SV" dirty="0" smtClean="0"/>
              <a:t>depende jerárquicamente </a:t>
            </a:r>
            <a:r>
              <a:rPr lang="es-SV" dirty="0"/>
              <a:t>del Ministro o Ministra, y por la Gerencia Técnica Mercantil y Contable, la Gerencia </a:t>
            </a:r>
            <a:r>
              <a:rPr lang="es-SV" dirty="0" smtClean="0"/>
              <a:t>Jurídica Mercantil </a:t>
            </a:r>
            <a:r>
              <a:rPr lang="es-SV" dirty="0"/>
              <a:t>y por del personal técnico y administrativo necesario para sus funciones.</a:t>
            </a:r>
            <a:r>
              <a:rPr lang="es-SV" dirty="0" smtClean="0"/>
              <a:t>  </a:t>
            </a:r>
            <a:endParaRPr lang="es-SV" dirty="0"/>
          </a:p>
          <a:p>
            <a:endParaRPr lang="es-SV" b="1" dirty="0" smtClean="0"/>
          </a:p>
          <a:p>
            <a:r>
              <a:rPr lang="es-SV" b="1" dirty="0" smtClean="0"/>
              <a:t>Superintendente: Carlos Orlando Alarcón Tobar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12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  15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27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4855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38" y="-69011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8" t="16805" r="29479" b="8056"/>
          <a:stretch/>
        </p:blipFill>
        <p:spPr bwMode="auto">
          <a:xfrm>
            <a:off x="1547664" y="164651"/>
            <a:ext cx="5556548" cy="63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2008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CENTRO DE ATENCIÓN POR DEMANDA (CENADE)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7772400" cy="3978671"/>
          </a:xfrm>
        </p:spPr>
        <p:txBody>
          <a:bodyPr>
            <a:normAutofit lnSpcReduction="10000"/>
          </a:bodyPr>
          <a:lstStyle/>
          <a:p>
            <a:pPr algn="just"/>
            <a:r>
              <a:rPr lang="es-SV" dirty="0"/>
              <a:t>Tiene por objetivo atender de forma transparente y eficaz, a quienes </a:t>
            </a:r>
            <a:r>
              <a:rPr lang="es-SV" dirty="0" smtClean="0"/>
              <a:t>soliciten ser </a:t>
            </a:r>
            <a:r>
              <a:rPr lang="es-SV" dirty="0"/>
              <a:t>beneficiarios y beneficiarias </a:t>
            </a:r>
            <a:r>
              <a:rPr lang="es-SV" dirty="0" smtClean="0"/>
              <a:t>del subsidio </a:t>
            </a:r>
            <a:r>
              <a:rPr lang="es-SV" dirty="0"/>
              <a:t>al Gas Licuado de Petróleo GLP, </a:t>
            </a:r>
            <a:r>
              <a:rPr lang="es-SV" dirty="0" smtClean="0"/>
              <a:t>y atender </a:t>
            </a:r>
            <a:r>
              <a:rPr lang="es-SV" dirty="0"/>
              <a:t>a los puntos de ventas que deseen afiliarse al mecanismo </a:t>
            </a:r>
            <a:r>
              <a:rPr lang="es-SV" dirty="0" smtClean="0"/>
              <a:t>de entrega </a:t>
            </a:r>
            <a:r>
              <a:rPr lang="es-SV" dirty="0"/>
              <a:t>al subsidio al GLP. Está conformado por un Director o Directora quien depende jerárquicamente </a:t>
            </a:r>
            <a:r>
              <a:rPr lang="es-SV" dirty="0" smtClean="0"/>
              <a:t>del Ministro </a:t>
            </a:r>
            <a:r>
              <a:rPr lang="es-SV" dirty="0"/>
              <a:t>o Ministra, y por el personal técnico y administrativo necesario para su buen funcionamiento</a:t>
            </a:r>
            <a:r>
              <a:rPr lang="es-SV" dirty="0" smtClean="0"/>
              <a:t>.</a:t>
            </a:r>
          </a:p>
          <a:p>
            <a:pPr algn="just"/>
            <a:endParaRPr lang="es-SV" dirty="0"/>
          </a:p>
          <a:p>
            <a:r>
              <a:rPr lang="es-SV" b="1" dirty="0" smtClean="0"/>
              <a:t>Director: Roberto Eduardo González Calero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101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   43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144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1654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200" dirty="0" smtClean="0"/>
              <a:t>DIRECCIÓN DE TRANSPARENCIA, ACCESO A </a:t>
            </a:r>
            <a:br>
              <a:rPr lang="es-SV" sz="3200" dirty="0" smtClean="0"/>
            </a:br>
            <a:r>
              <a:rPr lang="es-SV" sz="3200" dirty="0" smtClean="0"/>
              <a:t>LA INFORMACIÓN Y PARTICIPACIÓN </a:t>
            </a:r>
            <a:br>
              <a:rPr lang="es-SV" sz="3200" dirty="0" smtClean="0"/>
            </a:br>
            <a:r>
              <a:rPr lang="es-SV" sz="3200" dirty="0" smtClean="0"/>
              <a:t>CIUDADANA</a:t>
            </a:r>
            <a:endParaRPr lang="es-SV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7772400" cy="4320480"/>
          </a:xfrm>
        </p:spPr>
        <p:txBody>
          <a:bodyPr>
            <a:normAutofit/>
          </a:bodyPr>
          <a:lstStyle/>
          <a:p>
            <a:pPr algn="just"/>
            <a:r>
              <a:rPr lang="es-SV" sz="1800" dirty="0"/>
              <a:t>Tiene como objetivo velar, propiciar y fomentar una cultura de transparencia y </a:t>
            </a:r>
            <a:r>
              <a:rPr lang="es-SV" sz="1800" dirty="0" smtClean="0"/>
              <a:t>el efectivo </a:t>
            </a:r>
            <a:r>
              <a:rPr lang="es-SV" sz="1800" dirty="0"/>
              <a:t>cumplimiento de la </a:t>
            </a:r>
            <a:r>
              <a:rPr lang="es-SV" sz="1800" dirty="0" smtClean="0"/>
              <a:t>Ley de </a:t>
            </a:r>
            <a:r>
              <a:rPr lang="es-SV" sz="1800" dirty="0"/>
              <a:t>Acceso a la Información Pública, el involucramiento de la ciudadanía en la gestión del Ministerio de Economía</a:t>
            </a:r>
            <a:r>
              <a:rPr lang="es-SV" sz="1800" dirty="0" smtClean="0"/>
              <a:t>, por </a:t>
            </a:r>
            <a:r>
              <a:rPr lang="es-SV" sz="1800" dirty="0"/>
              <a:t>medio del establecimiento de mecanismos de participación ciudadana, rendición de cuentas y atención </a:t>
            </a:r>
            <a:r>
              <a:rPr lang="es-SV" sz="1800" dirty="0" smtClean="0"/>
              <a:t>de quejas </a:t>
            </a:r>
            <a:r>
              <a:rPr lang="es-SV" sz="1800" dirty="0"/>
              <a:t>avisos, sugerencias y propuestas ciudadanas </a:t>
            </a:r>
            <a:r>
              <a:rPr lang="es-SV" sz="1800" dirty="0" smtClean="0"/>
              <a:t> velando </a:t>
            </a:r>
            <a:r>
              <a:rPr lang="es-SV" sz="1800" dirty="0"/>
              <a:t>porque la Institución mantenga fa mejor </a:t>
            </a:r>
            <a:r>
              <a:rPr lang="es-SV" sz="1800" dirty="0" smtClean="0"/>
              <a:t>relación posible </a:t>
            </a:r>
            <a:r>
              <a:rPr lang="es-SV" sz="1800" dirty="0"/>
              <a:t>con la ciudadanía, en un clima de confianza entre ésta y el MINEC. Está conformada por un Director </a:t>
            </a:r>
            <a:r>
              <a:rPr lang="es-SV" sz="1800" dirty="0" smtClean="0"/>
              <a:t>o Directora </a:t>
            </a:r>
            <a:r>
              <a:rPr lang="es-SV" sz="1800" dirty="0"/>
              <a:t>quien depende jerárquicamente del Ministro o Ministra, y por del personal técnico y </a:t>
            </a:r>
            <a:r>
              <a:rPr lang="es-SV" sz="1800" dirty="0" smtClean="0"/>
              <a:t>administrativo necesario </a:t>
            </a:r>
            <a:r>
              <a:rPr lang="es-SV" sz="1800" dirty="0"/>
              <a:t>para su buen </a:t>
            </a:r>
            <a:r>
              <a:rPr lang="es-SV" sz="1800" dirty="0" smtClean="0"/>
              <a:t>funcionamiento. </a:t>
            </a:r>
            <a:br>
              <a:rPr lang="es-SV" sz="1800" dirty="0" smtClean="0"/>
            </a:br>
            <a:endParaRPr lang="es-SV" sz="1800" dirty="0"/>
          </a:p>
          <a:p>
            <a:r>
              <a:rPr lang="es-SV" sz="1800" b="1" dirty="0" smtClean="0"/>
              <a:t>Directora: Laura Alicia Quintanilla de Arias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SV" sz="1800" dirty="0" smtClean="0"/>
              <a:t>Masculino: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SV" sz="1800" dirty="0" smtClean="0"/>
              <a:t>Femenino:   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SV" sz="1800" dirty="0" smtClean="0"/>
              <a:t>Total de empleados: 5</a:t>
            </a:r>
            <a:endParaRPr lang="es-SV" sz="1800" dirty="0"/>
          </a:p>
        </p:txBody>
      </p:sp>
    </p:spTree>
    <p:extLst>
      <p:ext uri="{BB962C8B-B14F-4D97-AF65-F5344CB8AC3E}">
        <p14:creationId xmlns:p14="http://schemas.microsoft.com/office/powerpoint/2010/main" val="295072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6934200" cy="144016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VICEMINISTERIO DE ECONOMÍA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556792"/>
            <a:ext cx="7776864" cy="338437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80000"/>
              </a:lnSpc>
              <a:buNone/>
            </a:pPr>
            <a:endParaRPr lang="es-SV" sz="2000" dirty="0" smtClean="0">
              <a:solidFill>
                <a:srgbClr val="247274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600" dirty="0" smtClean="0">
              <a:solidFill>
                <a:srgbClr val="247274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s-SV" sz="2600" dirty="0">
                <a:solidFill>
                  <a:schemeClr val="bg1"/>
                </a:solidFill>
              </a:rPr>
              <a:t>Para el mejor cumplimiento de sus objetivos, funciones y atribuciones, </a:t>
            </a:r>
            <a:r>
              <a:rPr lang="es-SV" sz="2600" dirty="0" smtClean="0">
                <a:solidFill>
                  <a:schemeClr val="bg1"/>
                </a:solidFill>
              </a:rPr>
              <a:t>cuenta </a:t>
            </a:r>
            <a:r>
              <a:rPr lang="es-SV" sz="2600" dirty="0">
                <a:solidFill>
                  <a:schemeClr val="bg1"/>
                </a:solidFill>
              </a:rPr>
              <a:t>con el apoyo de las </a:t>
            </a:r>
            <a:r>
              <a:rPr lang="es-SV" sz="2600" dirty="0" smtClean="0">
                <a:solidFill>
                  <a:schemeClr val="bg1"/>
                </a:solidFill>
              </a:rPr>
              <a:t>direcciones técnicas </a:t>
            </a:r>
            <a:r>
              <a:rPr lang="es-SV" sz="2600" dirty="0">
                <a:solidFill>
                  <a:schemeClr val="bg1"/>
                </a:solidFill>
              </a:rPr>
              <a:t>siguientes: Inteligencia Económica y de Competitividad, Política Comercial, de Administración de </a:t>
            </a:r>
            <a:r>
              <a:rPr lang="es-SV" sz="2600" dirty="0" smtClean="0">
                <a:solidFill>
                  <a:schemeClr val="bg1"/>
                </a:solidFill>
              </a:rPr>
              <a:t>Tratados Comerciales</a:t>
            </a:r>
            <a:r>
              <a:rPr lang="es-SV" sz="2600" dirty="0">
                <a:solidFill>
                  <a:schemeClr val="bg1"/>
                </a:solidFill>
              </a:rPr>
              <a:t>, y con la Representación Permanente del MINE( ante la Organización Mundial del Comercio OMC y </a:t>
            </a:r>
            <a:r>
              <a:rPr lang="es-SV" sz="2600" dirty="0" smtClean="0">
                <a:solidFill>
                  <a:schemeClr val="bg1"/>
                </a:solidFill>
              </a:rPr>
              <a:t>la Organización </a:t>
            </a:r>
            <a:r>
              <a:rPr lang="es-SV" sz="2600" dirty="0">
                <a:solidFill>
                  <a:schemeClr val="bg1"/>
                </a:solidFill>
              </a:rPr>
              <a:t>Mundial de la Propiedad Intelectual </a:t>
            </a:r>
            <a:r>
              <a:rPr lang="es-SV" sz="2600" dirty="0" smtClean="0">
                <a:solidFill>
                  <a:schemeClr val="bg1"/>
                </a:solidFill>
              </a:rPr>
              <a:t>OMPI. 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en-US" sz="2600" dirty="0" err="1" smtClean="0">
                <a:solidFill>
                  <a:schemeClr val="bg1"/>
                </a:solidFill>
              </a:rPr>
              <a:t>Masculino</a:t>
            </a:r>
            <a:r>
              <a:rPr lang="en-US" sz="2600" dirty="0" smtClean="0">
                <a:solidFill>
                  <a:schemeClr val="bg1"/>
                </a:solidFill>
              </a:rPr>
              <a:t> : 1</a:t>
            </a:r>
          </a:p>
          <a:p>
            <a:pPr>
              <a:lnSpc>
                <a:spcPct val="80000"/>
              </a:lnSpc>
            </a:pPr>
            <a:r>
              <a:rPr lang="en-US" sz="2600" dirty="0" err="1" smtClean="0">
                <a:solidFill>
                  <a:schemeClr val="bg1"/>
                </a:solidFill>
              </a:rPr>
              <a:t>Femenino</a:t>
            </a:r>
            <a:r>
              <a:rPr lang="en-US" sz="2600" dirty="0" smtClean="0">
                <a:solidFill>
                  <a:schemeClr val="bg1"/>
                </a:solidFill>
              </a:rPr>
              <a:t>: 5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Total de </a:t>
            </a:r>
            <a:r>
              <a:rPr lang="en-US" sz="2600" dirty="0" err="1" smtClean="0">
                <a:solidFill>
                  <a:schemeClr val="bg1"/>
                </a:solidFill>
              </a:rPr>
              <a:t>empleados</a:t>
            </a:r>
            <a:r>
              <a:rPr lang="en-US" sz="2600" dirty="0" smtClean="0">
                <a:solidFill>
                  <a:schemeClr val="bg1"/>
                </a:solidFill>
              </a:rPr>
              <a:t>: 6 </a:t>
            </a:r>
            <a:endParaRPr lang="en-US" sz="26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dirty="0">
              <a:solidFill>
                <a:srgbClr val="247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6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48072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UNIDAD DE INTELIGENCIA ECONÓMICA y de competitividad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27584" y="1664804"/>
            <a:ext cx="7772400" cy="35283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SV" dirty="0"/>
              <a:t>Tiene como objetivo proveer al Despacho Ministerial y a entidades públicas y privadas, información y </a:t>
            </a:r>
            <a:r>
              <a:rPr lang="es-SV" dirty="0" smtClean="0"/>
              <a:t>documentos de </a:t>
            </a:r>
            <a:r>
              <a:rPr lang="es-SV" dirty="0"/>
              <a:t>análisis sobre el desempeño de la economía nacional e internacional</a:t>
            </a:r>
            <a:r>
              <a:rPr lang="es-SV" dirty="0" smtClean="0"/>
              <a:t>; investigar </a:t>
            </a:r>
            <a:r>
              <a:rPr lang="es-SV" dirty="0"/>
              <a:t>y analizar las </a:t>
            </a:r>
            <a:r>
              <a:rPr lang="es-SV" dirty="0" smtClean="0"/>
              <a:t>condiciones </a:t>
            </a:r>
            <a:r>
              <a:rPr lang="es-SV" dirty="0"/>
              <a:t>internas y externas que determinan la competitividad de los sectores productivos nacionales. Está conformada </a:t>
            </a:r>
            <a:r>
              <a:rPr lang="es-SV" dirty="0" smtClean="0"/>
              <a:t>por un </a:t>
            </a:r>
            <a:r>
              <a:rPr lang="es-SV" dirty="0"/>
              <a:t>Director o Directora quien depende jerárquicamente del Viceministro o la Viceministra de Economía, así </a:t>
            </a:r>
            <a:r>
              <a:rPr lang="es-SV" dirty="0" smtClean="0"/>
              <a:t>como por </a:t>
            </a:r>
            <a:r>
              <a:rPr lang="es-SV" dirty="0"/>
              <a:t>del personal técnico y administrativo necesario para su buen funcionamiento</a:t>
            </a:r>
            <a:r>
              <a:rPr lang="es-SV" dirty="0" smtClean="0"/>
              <a:t>. </a:t>
            </a:r>
          </a:p>
          <a:p>
            <a:endParaRPr lang="es-SV" dirty="0" smtClean="0"/>
          </a:p>
          <a:p>
            <a:r>
              <a:rPr lang="es-SV" b="1" dirty="0" smtClean="0"/>
              <a:t>Gerente:  Paola Alejandra Peña </a:t>
            </a:r>
            <a:r>
              <a:rPr lang="es-SV" b="1" dirty="0" err="1" smtClean="0"/>
              <a:t>Ahues</a:t>
            </a:r>
            <a:endParaRPr lang="es-SV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4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  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</a:t>
            </a:r>
            <a:r>
              <a:rPr lang="es-SV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9808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05678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DIRECCIÓN DE POLÍTICA COMERCIAL 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484784"/>
            <a:ext cx="7772400" cy="4680520"/>
          </a:xfrm>
        </p:spPr>
        <p:txBody>
          <a:bodyPr>
            <a:normAutofit/>
          </a:bodyPr>
          <a:lstStyle/>
          <a:p>
            <a:pPr algn="just"/>
            <a:r>
              <a:rPr lang="es-SV" dirty="0" smtClean="0"/>
              <a:t>Tiene por objetivo: Definir y desarrollar la política comercial del país, el fortalecimiento de los flujos de comercio e inversión, el desarrollo de las negociaciones comerciales con terceros países y organismos multilaterales, en temas tales como: acceso a mercados, reglas de origen, facilitación del comercio, propiedad intelectual, comercio de servicios, inversión, contratación pública y demás disciplinas comerciales. Asimismo, tienen como objetivos proponer, promover y dar seguimiento a iniciativas y proyectos que impulsen y fortalezcan la integración económica centroamericana.</a:t>
            </a:r>
          </a:p>
          <a:p>
            <a:endParaRPr lang="es-SV" dirty="0" smtClean="0"/>
          </a:p>
          <a:p>
            <a:r>
              <a:rPr lang="es-SV" b="1" dirty="0" smtClean="0"/>
              <a:t>Director: René Alberto Salazar Alvarado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11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  11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22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14800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654826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DIRECCIÓN DE ADMINISTRACIÓN DE TRATADOS COMERCIALES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3568" y="1340768"/>
            <a:ext cx="7772400" cy="459935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SV" dirty="0"/>
              <a:t>Tiene como objetivo el cumplimiento a nivel nacional de las obligaciones administrativas que surjan a partir de </a:t>
            </a:r>
            <a:r>
              <a:rPr lang="es-SV" dirty="0" smtClean="0"/>
              <a:t>los acuerdos </a:t>
            </a:r>
            <a:r>
              <a:rPr lang="es-SV" dirty="0"/>
              <a:t>comerciales suscritos por El Salvador; la atención al cumplimiento de dichas obligaciones por parte de </a:t>
            </a:r>
            <a:r>
              <a:rPr lang="es-SV" dirty="0" smtClean="0"/>
              <a:t>sus socios </a:t>
            </a:r>
            <a:r>
              <a:rPr lang="es-SV" dirty="0"/>
              <a:t>comerciales; los procedimientos administrativos tendientes a la imposición de medidas de salvaguardias</a:t>
            </a:r>
            <a:r>
              <a:rPr lang="es-SV" dirty="0" smtClean="0"/>
              <a:t>; medidas </a:t>
            </a:r>
            <a:r>
              <a:rPr lang="es-SV" dirty="0"/>
              <a:t>compensatorias, derechos antidumping, la eliminación de barreras al comercio, la prestación de </a:t>
            </a:r>
            <a:r>
              <a:rPr lang="es-SV" dirty="0" smtClean="0"/>
              <a:t>asistencia técnica </a:t>
            </a:r>
            <a:r>
              <a:rPr lang="es-SV" dirty="0"/>
              <a:t>en materia de origen de las mercancías y la participación en diferentes comités nacionales </a:t>
            </a:r>
            <a:r>
              <a:rPr lang="es-SV" dirty="0" smtClean="0"/>
              <a:t>e internacionales</a:t>
            </a:r>
            <a:r>
              <a:rPr lang="es-SV" dirty="0"/>
              <a:t>. Está conformada por un Director o una Directora quien depende jerárquicamente del </a:t>
            </a:r>
            <a:r>
              <a:rPr lang="es-SV" dirty="0" smtClean="0"/>
              <a:t>Viceministro o </a:t>
            </a:r>
            <a:r>
              <a:rPr lang="es-SV" dirty="0"/>
              <a:t>de la Viceministra de Economía, y dos subdirectores(as), uno (una) responsable de apoyar en la Administración </a:t>
            </a:r>
            <a:r>
              <a:rPr lang="es-SV" dirty="0" smtClean="0"/>
              <a:t>de Tratados </a:t>
            </a:r>
            <a:r>
              <a:rPr lang="es-SV" dirty="0"/>
              <a:t>Comerciales, y otro (otra) responsable del área de Defensa Comercial, así como del personal técnico </a:t>
            </a:r>
            <a:r>
              <a:rPr lang="es-SV" dirty="0" smtClean="0"/>
              <a:t>y administrativo necesario</a:t>
            </a:r>
            <a:r>
              <a:rPr lang="es-SV" dirty="0"/>
              <a:t>.</a:t>
            </a:r>
          </a:p>
          <a:p>
            <a:endParaRPr lang="es-SV" dirty="0" smtClean="0"/>
          </a:p>
          <a:p>
            <a:r>
              <a:rPr lang="es-SV" b="1" dirty="0" smtClean="0"/>
              <a:t>Directora: Marta Rosa Margarita </a:t>
            </a:r>
            <a:r>
              <a:rPr lang="es-SV" b="1" dirty="0" err="1" smtClean="0"/>
              <a:t>Ortez</a:t>
            </a:r>
            <a:r>
              <a:rPr lang="es-SV" b="1" dirty="0" smtClean="0"/>
              <a:t> Quintanar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 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   </a:t>
            </a:r>
            <a:r>
              <a:rPr lang="es-SV" dirty="0"/>
              <a:t>9</a:t>
            </a:r>
            <a:endParaRPr lang="es-SV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12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1965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840760" cy="1362075"/>
          </a:xfrm>
        </p:spPr>
        <p:txBody>
          <a:bodyPr>
            <a:normAutofit fontScale="90000"/>
          </a:bodyPr>
          <a:lstStyle/>
          <a:p>
            <a:r>
              <a:rPr lang="es-SV" sz="2400" dirty="0" smtClean="0"/>
              <a:t>Representación permanente del </a:t>
            </a:r>
            <a:r>
              <a:rPr lang="es-SV" sz="2400" dirty="0" err="1" smtClean="0"/>
              <a:t>minec</a:t>
            </a:r>
            <a:r>
              <a:rPr lang="es-SV" sz="2400" dirty="0" smtClean="0"/>
              <a:t> ante la organización mundial del comercio (OMC) y la organización mundial de la propiedad intelectual (</a:t>
            </a:r>
            <a:r>
              <a:rPr lang="es-SV" sz="2400" dirty="0" err="1" smtClean="0"/>
              <a:t>ompi</a:t>
            </a:r>
            <a:r>
              <a:rPr lang="es-SV" sz="2400" dirty="0" smtClean="0"/>
              <a:t>)</a:t>
            </a:r>
            <a:endParaRPr lang="es-SV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27584" y="1916832"/>
            <a:ext cx="7772400" cy="3762647"/>
          </a:xfrm>
        </p:spPr>
        <p:txBody>
          <a:bodyPr>
            <a:normAutofit lnSpcReduction="10000"/>
          </a:bodyPr>
          <a:lstStyle/>
          <a:p>
            <a:pPr algn="just"/>
            <a:r>
              <a:rPr lang="es-SV" sz="1800" dirty="0"/>
              <a:t>Con sede en Ginebra, Suiza, tiene como objetivo asegurar la efectiva participación de El Salvador en </a:t>
            </a:r>
            <a:r>
              <a:rPr lang="es-SV" sz="1800" dirty="0" smtClean="0"/>
              <a:t>las negociaciones </a:t>
            </a:r>
            <a:r>
              <a:rPr lang="es-SV" sz="1800" dirty="0"/>
              <a:t>comerciales que se llevan a cabo en el Marco de la Organización Mundial del Comercio y </a:t>
            </a:r>
            <a:r>
              <a:rPr lang="es-SV" sz="1800" dirty="0" smtClean="0"/>
              <a:t>la Organización </a:t>
            </a:r>
            <a:r>
              <a:rPr lang="es-SV" sz="1800" dirty="0"/>
              <a:t>Mundial de la Propiedad Intelectual, así como promover la adecuada aplicación y seguimiento con </a:t>
            </a:r>
            <a:r>
              <a:rPr lang="es-SV" sz="1800" dirty="0" smtClean="0"/>
              <a:t>los entes </a:t>
            </a:r>
            <a:r>
              <a:rPr lang="es-SV" sz="1800" dirty="0"/>
              <a:t>nacionales correspondientes de los resultados derivados de los actuales y futuros acuerdos que surjan de </a:t>
            </a:r>
            <a:r>
              <a:rPr lang="es-SV" sz="1800" dirty="0" smtClean="0"/>
              <a:t>las mencionadas </a:t>
            </a:r>
            <a:r>
              <a:rPr lang="es-SV" sz="1800" dirty="0"/>
              <a:t>organizaciones.</a:t>
            </a:r>
            <a:r>
              <a:rPr lang="es-SV" sz="1800" dirty="0" smtClean="0"/>
              <a:t> </a:t>
            </a:r>
            <a:endParaRPr lang="es-SV" sz="1800" dirty="0"/>
          </a:p>
          <a:p>
            <a:pPr algn="just"/>
            <a:endParaRPr lang="es-SV" sz="1800" b="1" dirty="0" smtClean="0"/>
          </a:p>
          <a:p>
            <a:pPr algn="just"/>
            <a:r>
              <a:rPr lang="es-SV" sz="1800" b="1" dirty="0" smtClean="0"/>
              <a:t>Representante del Ministerio de Economía ante la OMC Y OMPI: Francisco Alberto Lima Mena.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SV" sz="1800" dirty="0" smtClean="0"/>
              <a:t>Masculino:  2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SV" sz="1800" dirty="0" smtClean="0"/>
              <a:t>Femenino:   3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SV" sz="1800" dirty="0" smtClean="0"/>
              <a:t>Total de empleados:  5</a:t>
            </a:r>
            <a:endParaRPr lang="es-SV" sz="1800" dirty="0"/>
          </a:p>
        </p:txBody>
      </p:sp>
    </p:spTree>
    <p:extLst>
      <p:ext uri="{BB962C8B-B14F-4D97-AF65-F5344CB8AC3E}">
        <p14:creationId xmlns:p14="http://schemas.microsoft.com/office/powerpoint/2010/main" val="79348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6552728" cy="144016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VICEMINISTERIO DE COMERCIO E INDUSTRIA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916832"/>
            <a:ext cx="7223720" cy="352839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s-SV" sz="2000" dirty="0">
                <a:solidFill>
                  <a:schemeClr val="bg1"/>
                </a:solidFill>
              </a:rPr>
              <a:t>Para el cumplimiento de sus objetivos, funciones y atribuciones, cuenta con el apoyo de las direcciones </a:t>
            </a:r>
            <a:r>
              <a:rPr lang="es-SV" sz="2000" dirty="0" smtClean="0">
                <a:solidFill>
                  <a:schemeClr val="bg1"/>
                </a:solidFill>
              </a:rPr>
              <a:t>técnicas siguientes</a:t>
            </a:r>
            <a:r>
              <a:rPr lang="es-SV" sz="2000" dirty="0">
                <a:solidFill>
                  <a:schemeClr val="bg1"/>
                </a:solidFill>
              </a:rPr>
              <a:t>: General de Estadística y Censos, de Tecnologías de la Información, de Coordinación de </a:t>
            </a:r>
            <a:r>
              <a:rPr lang="es-SV" sz="2000" dirty="0" smtClean="0">
                <a:solidFill>
                  <a:schemeClr val="bg1"/>
                </a:solidFill>
              </a:rPr>
              <a:t>Políticas Productivas</a:t>
            </a:r>
            <a:r>
              <a:rPr lang="es-SV" sz="2000" dirty="0">
                <a:solidFill>
                  <a:schemeClr val="bg1"/>
                </a:solidFill>
              </a:rPr>
              <a:t>, de Innovación y Calidad, de Fomento Productivo y del Fondo de Desarrollo </a:t>
            </a:r>
            <a:r>
              <a:rPr lang="es-SV" sz="2000" dirty="0" smtClean="0">
                <a:solidFill>
                  <a:schemeClr val="bg1"/>
                </a:solidFill>
              </a:rPr>
              <a:t>Productivo</a:t>
            </a:r>
            <a:r>
              <a:rPr lang="es-SV" sz="2000" dirty="0">
                <a:solidFill>
                  <a:schemeClr val="bg1"/>
                </a:solidFill>
              </a:rPr>
              <a:t>.</a:t>
            </a:r>
            <a:r>
              <a:rPr lang="es-SV" sz="2000" dirty="0" smtClean="0">
                <a:solidFill>
                  <a:schemeClr val="bg1"/>
                </a:solidFill>
              </a:rPr>
              <a:t/>
            </a:r>
            <a:br>
              <a:rPr lang="es-SV" sz="2000" dirty="0" smtClean="0">
                <a:solidFill>
                  <a:schemeClr val="bg1"/>
                </a:solidFill>
              </a:rPr>
            </a:br>
            <a:endParaRPr lang="es-SV" sz="20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Viceministra</a:t>
            </a:r>
            <a:r>
              <a:rPr lang="en-US" sz="2000" b="1" dirty="0" smtClean="0">
                <a:solidFill>
                  <a:schemeClr val="bg1"/>
                </a:solidFill>
              </a:rPr>
              <a:t> : Merlin Alejandrina Barrera </a:t>
            </a:r>
            <a:r>
              <a:rPr lang="en-US" sz="2000" b="1" dirty="0" err="1" smtClean="0">
                <a:solidFill>
                  <a:schemeClr val="bg1"/>
                </a:solidFill>
              </a:rPr>
              <a:t>López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Masculino</a:t>
            </a:r>
            <a:r>
              <a:rPr lang="en-US" sz="2000" dirty="0" smtClean="0">
                <a:solidFill>
                  <a:schemeClr val="bg1"/>
                </a:solidFill>
              </a:rPr>
              <a:t>: 1</a:t>
            </a:r>
          </a:p>
          <a:p>
            <a:pPr algn="just">
              <a:lnSpc>
                <a:spcPct val="80000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Femeninos</a:t>
            </a:r>
            <a:r>
              <a:rPr lang="en-US" sz="2000" dirty="0" smtClean="0">
                <a:solidFill>
                  <a:schemeClr val="bg1"/>
                </a:solidFill>
              </a:rPr>
              <a:t>: 3</a:t>
            </a:r>
          </a:p>
          <a:p>
            <a:pPr algn="just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Total de </a:t>
            </a:r>
            <a:r>
              <a:rPr lang="en-US" sz="2000" dirty="0" err="1" smtClean="0">
                <a:solidFill>
                  <a:schemeClr val="bg1"/>
                </a:solidFill>
              </a:rPr>
              <a:t>empleados</a:t>
            </a:r>
            <a:r>
              <a:rPr lang="en-US" sz="2000" dirty="0" smtClean="0">
                <a:solidFill>
                  <a:schemeClr val="bg1"/>
                </a:solidFill>
              </a:rPr>
              <a:t>: 4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84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72400" cy="1124743"/>
          </a:xfrm>
        </p:spPr>
        <p:txBody>
          <a:bodyPr/>
          <a:lstStyle/>
          <a:p>
            <a:pPr algn="ctr"/>
            <a:r>
              <a:rPr lang="es-SV" sz="3200" dirty="0" smtClean="0"/>
              <a:t>DIRECCIÓN GENERAL DE ESTADISTICAS Y CENSOS (DIGESTYC)</a:t>
            </a:r>
            <a:endParaRPr lang="es-SV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556792"/>
            <a:ext cx="7772400" cy="4536504"/>
          </a:xfrm>
        </p:spPr>
        <p:txBody>
          <a:bodyPr>
            <a:normAutofit/>
          </a:bodyPr>
          <a:lstStyle/>
          <a:p>
            <a:pPr algn="just"/>
            <a:r>
              <a:rPr lang="es-SV" dirty="0"/>
              <a:t>En el marco de la Ley Orgánica del Servicio Estadístico de fecha 21 de </a:t>
            </a:r>
            <a:r>
              <a:rPr lang="es-SV" dirty="0" smtClean="0"/>
              <a:t>marzo de </a:t>
            </a:r>
            <a:r>
              <a:rPr lang="es-SV" dirty="0"/>
              <a:t>1955, publicada en el Diario </a:t>
            </a:r>
            <a:r>
              <a:rPr lang="es-SV" dirty="0" smtClean="0"/>
              <a:t>Oficial No.69</a:t>
            </a:r>
            <a:r>
              <a:rPr lang="es-SV" dirty="0"/>
              <a:t>, Tomo 167 del día 18 de abril del mismo año, tiene como objetivo coordinar el Servicio Estadístico Nacional </a:t>
            </a:r>
            <a:r>
              <a:rPr lang="es-SV" dirty="0" smtClean="0"/>
              <a:t>e investigar </a:t>
            </a:r>
            <a:r>
              <a:rPr lang="es-SV" dirty="0"/>
              <a:t>y perfeccionar los métodos del planeamiento, recolección, </a:t>
            </a:r>
            <a:r>
              <a:rPr lang="es-SV" dirty="0" smtClean="0"/>
              <a:t> compilación</a:t>
            </a:r>
            <a:r>
              <a:rPr lang="es-SV" dirty="0"/>
              <a:t>, tabulación, análisis, </a:t>
            </a:r>
            <a:r>
              <a:rPr lang="es-SV" dirty="0" smtClean="0"/>
              <a:t>publicación y </a:t>
            </a:r>
            <a:r>
              <a:rPr lang="es-SV" dirty="0"/>
              <a:t>distribución de los datos estadísticos y censales del país, que sirvan de base para la planificación y toma </a:t>
            </a:r>
            <a:r>
              <a:rPr lang="es-SV" dirty="0" smtClean="0"/>
              <a:t>de decisiones </a:t>
            </a:r>
            <a:r>
              <a:rPr lang="es-SV" dirty="0"/>
              <a:t>relativas al desarrollo económico y social de la República. </a:t>
            </a:r>
            <a:endParaRPr lang="es-SV" dirty="0" smtClean="0"/>
          </a:p>
          <a:p>
            <a:pPr algn="just"/>
            <a:endParaRPr lang="es-SV" dirty="0"/>
          </a:p>
          <a:p>
            <a:pPr algn="just"/>
            <a:r>
              <a:rPr lang="es-SV" b="1" dirty="0" smtClean="0"/>
              <a:t>Director: Carlos Evaristo Hernández Alas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SV" dirty="0" smtClean="0"/>
              <a:t>Masculino: 167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SV" dirty="0" smtClean="0"/>
              <a:t>Femenino:  116</a:t>
            </a:r>
          </a:p>
          <a:p>
            <a:pPr algn="just"/>
            <a:r>
              <a:rPr lang="es-SV" dirty="0" smtClean="0"/>
              <a:t>Total de empleados:  283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749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400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DIRECCIÓN DE TECNOLOGÍAS DE LA INFORMACIÓN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700808"/>
            <a:ext cx="7772400" cy="40324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SV" dirty="0"/>
              <a:t>Tiene por objetivo modernizar la gestión del MINEC a través de </a:t>
            </a:r>
            <a:r>
              <a:rPr lang="es-SV" dirty="0" smtClean="0"/>
              <a:t>la automatización </a:t>
            </a:r>
            <a:r>
              <a:rPr lang="es-SV" dirty="0"/>
              <a:t>integral de los procesos de </a:t>
            </a:r>
            <a:r>
              <a:rPr lang="es-SV" dirty="0" smtClean="0"/>
              <a:t>las distintas </a:t>
            </a:r>
            <a:r>
              <a:rPr lang="es-SV" dirty="0"/>
              <a:t>unidades que lo conforman, brindando los servicios de análisis y desarrollo de sistemas, soporte técnico</a:t>
            </a:r>
            <a:r>
              <a:rPr lang="es-SV" dirty="0" smtClean="0"/>
              <a:t>  </a:t>
            </a:r>
            <a:r>
              <a:rPr lang="es-SV" dirty="0"/>
              <a:t>asesoría técnica y capacitaciones con el propósito de ayudar y facilitar el logro de los objetivos </a:t>
            </a:r>
            <a:r>
              <a:rPr lang="es-SV" dirty="0" smtClean="0"/>
              <a:t>institucionales. Está integrada </a:t>
            </a:r>
            <a:r>
              <a:rPr lang="es-SV" dirty="0"/>
              <a:t>por un Director o una Directora quien depende jerárquicamente del </a:t>
            </a:r>
            <a:r>
              <a:rPr lang="es-SV" dirty="0" smtClean="0"/>
              <a:t>Viceministro o </a:t>
            </a:r>
            <a:r>
              <a:rPr lang="es-SV" dirty="0"/>
              <a:t>Viceministra </a:t>
            </a:r>
            <a:r>
              <a:rPr lang="es-SV" dirty="0" smtClean="0"/>
              <a:t>de Comercio </a:t>
            </a:r>
            <a:r>
              <a:rPr lang="es-SV" dirty="0"/>
              <a:t>e Industria. La organización de la Dirección y de cada Unidad, está contenida en el Manual de</a:t>
            </a:r>
            <a:br>
              <a:rPr lang="es-SV" dirty="0"/>
            </a:br>
            <a:r>
              <a:rPr lang="es-SV" dirty="0"/>
              <a:t>Organización y Funciones donde se detalla el personal técnico y administrativo necesario para dar cumplimiento </a:t>
            </a:r>
            <a:r>
              <a:rPr lang="es-SV" dirty="0" smtClean="0"/>
              <a:t>a sus </a:t>
            </a:r>
            <a:r>
              <a:rPr lang="es-SV" dirty="0"/>
              <a:t>objetivos institucionales y legales.</a:t>
            </a:r>
            <a:r>
              <a:rPr lang="es-SV" dirty="0" smtClean="0"/>
              <a:t> </a:t>
            </a:r>
            <a:br>
              <a:rPr lang="es-SV" dirty="0" smtClean="0"/>
            </a:br>
            <a:endParaRPr lang="es-SV" dirty="0"/>
          </a:p>
          <a:p>
            <a:r>
              <a:rPr lang="es-SV" b="1" dirty="0" smtClean="0"/>
              <a:t>Director: Mario Alfredo Hernández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16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   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21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4338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188640"/>
            <a:ext cx="6934200" cy="715963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DESPACHO MINISTERIAL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80728"/>
            <a:ext cx="8568952" cy="529356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n-US" sz="1600" dirty="0" err="1">
                <a:solidFill>
                  <a:schemeClr val="bg1"/>
                </a:solidFill>
              </a:rPr>
              <a:t>D</a:t>
            </a:r>
            <a:r>
              <a:rPr lang="en-US" sz="1800" dirty="0" err="1" smtClean="0">
                <a:solidFill>
                  <a:schemeClr val="bg1"/>
                </a:solidFill>
              </a:rPr>
              <a:t>entro</a:t>
            </a:r>
            <a:r>
              <a:rPr lang="en-US" sz="1800" dirty="0" smtClean="0">
                <a:solidFill>
                  <a:schemeClr val="bg1"/>
                </a:solidFill>
              </a:rPr>
              <a:t> de los </a:t>
            </a:r>
            <a:r>
              <a:rPr lang="en-US" sz="1800" dirty="0" err="1" smtClean="0">
                <a:solidFill>
                  <a:schemeClr val="bg1"/>
                </a:solidFill>
              </a:rPr>
              <a:t>principales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s-SV" sz="1800" dirty="0" smtClean="0">
                <a:solidFill>
                  <a:schemeClr val="bg1"/>
                </a:solidFill>
              </a:rPr>
              <a:t>objetivos</a:t>
            </a:r>
            <a:r>
              <a:rPr lang="en-US" sz="1800" dirty="0" smtClean="0">
                <a:solidFill>
                  <a:schemeClr val="bg1"/>
                </a:solidFill>
              </a:rPr>
              <a:t> de </a:t>
            </a:r>
            <a:r>
              <a:rPr lang="en-US" sz="1800" dirty="0" err="1" smtClean="0">
                <a:solidFill>
                  <a:schemeClr val="bg1"/>
                </a:solidFill>
              </a:rPr>
              <a:t>MlNEC</a:t>
            </a:r>
            <a:r>
              <a:rPr lang="en-US" sz="1800" dirty="0" smtClean="0">
                <a:solidFill>
                  <a:schemeClr val="bg1"/>
                </a:solidFill>
              </a:rPr>
              <a:t>, se </a:t>
            </a:r>
            <a:r>
              <a:rPr lang="en-US" sz="1800" dirty="0" err="1" smtClean="0">
                <a:solidFill>
                  <a:schemeClr val="bg1"/>
                </a:solidFill>
              </a:rPr>
              <a:t>encuentran</a:t>
            </a:r>
            <a:r>
              <a:rPr lang="en-US" sz="1800" dirty="0">
                <a:solidFill>
                  <a:schemeClr val="bg1"/>
                </a:solidFill>
              </a:rPr>
              <a:t>: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es-SV" sz="1800" dirty="0" smtClean="0">
                <a:solidFill>
                  <a:schemeClr val="bg1"/>
                </a:solidFill>
              </a:rPr>
              <a:t>a</a:t>
            </a:r>
            <a:r>
              <a:rPr lang="es-SV" sz="1800" dirty="0">
                <a:solidFill>
                  <a:schemeClr val="bg1"/>
                </a:solidFill>
              </a:rPr>
              <a:t>)	Fomentar la diversificación y transformación de la matriz productiva, con bienes y servicios de mayor valor agregado que diversifique la oferta exportable y el empleo;</a:t>
            </a:r>
          </a:p>
          <a:p>
            <a:pPr marL="457200" indent="-457200">
              <a:lnSpc>
                <a:spcPct val="80000"/>
              </a:lnSpc>
              <a:buAutoNum type="alphaLcParenR" startAt="2"/>
            </a:pPr>
            <a:r>
              <a:rPr lang="es-SV" sz="1800" dirty="0" smtClean="0">
                <a:solidFill>
                  <a:schemeClr val="bg1"/>
                </a:solidFill>
              </a:rPr>
              <a:t>Articular </a:t>
            </a:r>
            <a:r>
              <a:rPr lang="es-SV" sz="1800" dirty="0">
                <a:solidFill>
                  <a:schemeClr val="bg1"/>
                </a:solidFill>
              </a:rPr>
              <a:t>las dinámicas de la economía territorial para el desarrollo competitivo de las MIPYMES</a:t>
            </a:r>
            <a:r>
              <a:rPr lang="es-SV" sz="1800" dirty="0" smtClean="0">
                <a:solidFill>
                  <a:schemeClr val="bg1"/>
                </a:solidFill>
              </a:rPr>
              <a:t>;</a:t>
            </a:r>
          </a:p>
          <a:p>
            <a:pPr marL="457200" indent="-457200">
              <a:lnSpc>
                <a:spcPct val="80000"/>
              </a:lnSpc>
              <a:buAutoNum type="alphaLcParenR" startAt="2"/>
            </a:pPr>
            <a:r>
              <a:rPr lang="es-SV" sz="1800" dirty="0" smtClean="0">
                <a:solidFill>
                  <a:schemeClr val="bg1"/>
                </a:solidFill>
              </a:rPr>
              <a:t>Aumentar </a:t>
            </a:r>
            <a:r>
              <a:rPr lang="es-SV" sz="1800" dirty="0">
                <a:solidFill>
                  <a:schemeClr val="bg1"/>
                </a:solidFill>
              </a:rPr>
              <a:t>la inversión nacional y extranjera, promoviendo la facilitación del comercio, los trámites empresariales y la seguridad jurídica para potenciar las exportaciones</a:t>
            </a:r>
            <a:r>
              <a:rPr lang="es-SV" sz="1800" dirty="0" smtClean="0">
                <a:solidFill>
                  <a:schemeClr val="bg1"/>
                </a:solidFill>
              </a:rPr>
              <a:t>;</a:t>
            </a:r>
          </a:p>
          <a:p>
            <a:pPr marL="457200" indent="-457200">
              <a:lnSpc>
                <a:spcPct val="80000"/>
              </a:lnSpc>
              <a:buAutoNum type="alphaLcParenR" startAt="2"/>
            </a:pPr>
            <a:r>
              <a:rPr lang="es-SV" sz="1800" dirty="0" smtClean="0">
                <a:solidFill>
                  <a:schemeClr val="bg1"/>
                </a:solidFill>
              </a:rPr>
              <a:t>Fortalecer </a:t>
            </a:r>
            <a:r>
              <a:rPr lang="es-SV" sz="1800" dirty="0">
                <a:solidFill>
                  <a:schemeClr val="bg1"/>
                </a:solidFill>
              </a:rPr>
              <a:t>las relaciones económicas con América Latina, El Caribe, Asia; avanzar hacia la integración económica centroamericana y aprovechar los acuerdos y tratados comerciales existentes para los productos y servicios salvadoreños;</a:t>
            </a:r>
          </a:p>
          <a:p>
            <a:pPr marL="457200" indent="-457200">
              <a:lnSpc>
                <a:spcPct val="80000"/>
              </a:lnSpc>
              <a:buAutoNum type="alphaLcParenR" startAt="2"/>
            </a:pPr>
            <a:r>
              <a:rPr lang="es-SV" sz="1800" dirty="0" smtClean="0">
                <a:solidFill>
                  <a:schemeClr val="bg1"/>
                </a:solidFill>
              </a:rPr>
              <a:t>Modernizar </a:t>
            </a:r>
            <a:r>
              <a:rPr lang="es-SV" sz="1800" dirty="0">
                <a:solidFill>
                  <a:schemeClr val="bg1"/>
                </a:solidFill>
              </a:rPr>
              <a:t>el marco legal e institucional del MINEC para mejorar la calidad de los bienes y servicios entregados a la ciudadanía;</a:t>
            </a:r>
          </a:p>
          <a:p>
            <a:pPr marL="457200" indent="-457200">
              <a:lnSpc>
                <a:spcPct val="80000"/>
              </a:lnSpc>
              <a:buAutoNum type="alphaLcParenR" startAt="2"/>
            </a:pPr>
            <a:r>
              <a:rPr lang="es-SV" sz="1800" dirty="0" smtClean="0">
                <a:solidFill>
                  <a:schemeClr val="bg1"/>
                </a:solidFill>
              </a:rPr>
              <a:t>Cumplir </a:t>
            </a:r>
            <a:r>
              <a:rPr lang="es-SV" sz="1800" dirty="0">
                <a:solidFill>
                  <a:schemeClr val="bg1"/>
                </a:solidFill>
              </a:rPr>
              <a:t>y hacer cumplir todas las disposiciones legales y reglamentarias que se relacionen con el desempeño de sus funciones; y,</a:t>
            </a:r>
          </a:p>
          <a:p>
            <a:pPr marL="457200" indent="-457200">
              <a:lnSpc>
                <a:spcPct val="80000"/>
              </a:lnSpc>
              <a:buAutoNum type="alphaLcParenR" startAt="2"/>
            </a:pPr>
            <a:r>
              <a:rPr lang="es-SV" sz="1800" dirty="0" smtClean="0">
                <a:solidFill>
                  <a:schemeClr val="bg1"/>
                </a:solidFill>
              </a:rPr>
              <a:t>Actuar </a:t>
            </a:r>
            <a:r>
              <a:rPr lang="es-SV" sz="1800" dirty="0">
                <a:solidFill>
                  <a:schemeClr val="bg1"/>
                </a:solidFill>
              </a:rPr>
              <a:t>como medio de comunicación del Órgano Ejecutivo en lo relacionado al Ramo de Economía.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800" b="1" dirty="0" err="1" smtClean="0">
                <a:solidFill>
                  <a:schemeClr val="bg1"/>
                </a:solidFill>
              </a:rPr>
              <a:t>Ministra</a:t>
            </a:r>
            <a:r>
              <a:rPr lang="en-US" sz="1800" b="1" dirty="0" smtClean="0">
                <a:solidFill>
                  <a:schemeClr val="bg1"/>
                </a:solidFill>
              </a:rPr>
              <a:t>: </a:t>
            </a:r>
            <a:r>
              <a:rPr lang="es-SV" sz="1800" b="1" dirty="0" smtClean="0">
                <a:solidFill>
                  <a:schemeClr val="bg1"/>
                </a:solidFill>
              </a:rPr>
              <a:t>Luz Estrella Rodríguez de </a:t>
            </a:r>
            <a:r>
              <a:rPr lang="es-SV" sz="1800" b="1" dirty="0" err="1" smtClean="0">
                <a:solidFill>
                  <a:schemeClr val="bg1"/>
                </a:solidFill>
              </a:rPr>
              <a:t>Zúniga</a:t>
            </a:r>
            <a:endParaRPr lang="es-SV" sz="18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 err="1" smtClean="0">
                <a:solidFill>
                  <a:schemeClr val="bg1"/>
                </a:solidFill>
              </a:rPr>
              <a:t>Masculino</a:t>
            </a:r>
            <a:r>
              <a:rPr lang="en-US" sz="1800" dirty="0" smtClean="0">
                <a:solidFill>
                  <a:schemeClr val="bg1"/>
                </a:solidFill>
              </a:rPr>
              <a:t>:   4</a:t>
            </a:r>
          </a:p>
          <a:p>
            <a:pPr>
              <a:lnSpc>
                <a:spcPct val="80000"/>
              </a:lnSpc>
            </a:pPr>
            <a:r>
              <a:rPr lang="en-US" sz="1800" dirty="0" err="1" smtClean="0">
                <a:solidFill>
                  <a:schemeClr val="bg1"/>
                </a:solidFill>
              </a:rPr>
              <a:t>Femenino</a:t>
            </a:r>
            <a:r>
              <a:rPr lang="en-US" sz="1800" dirty="0" smtClean="0">
                <a:solidFill>
                  <a:schemeClr val="bg1"/>
                </a:solidFill>
              </a:rPr>
              <a:t>: 8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Total de </a:t>
            </a:r>
            <a:r>
              <a:rPr lang="en-US" sz="1800" dirty="0" err="1" smtClean="0">
                <a:solidFill>
                  <a:schemeClr val="bg1"/>
                </a:solidFill>
              </a:rPr>
              <a:t>empleados</a:t>
            </a:r>
            <a:r>
              <a:rPr lang="en-US" sz="1800" dirty="0" smtClean="0">
                <a:solidFill>
                  <a:schemeClr val="bg1"/>
                </a:solidFill>
              </a:rPr>
              <a:t>: 12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3"/>
            <a:ext cx="6336704" cy="1296144"/>
          </a:xfrm>
        </p:spPr>
        <p:txBody>
          <a:bodyPr>
            <a:normAutofit/>
          </a:bodyPr>
          <a:lstStyle/>
          <a:p>
            <a:pPr algn="ctr"/>
            <a:r>
              <a:rPr lang="es-SV" sz="3600" dirty="0" smtClean="0"/>
              <a:t>DIRECCIÓN DE COORDINACIÓN DE POLÍTICAS PRODUCTIVAS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7772400" cy="3600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SV" dirty="0"/>
              <a:t>Tiene por objetivo apoyar al Vice Ministerio de Comercio e Industria en </a:t>
            </a:r>
            <a:r>
              <a:rPr lang="es-SV" dirty="0" smtClean="0"/>
              <a:t>la función </a:t>
            </a:r>
            <a:r>
              <a:rPr lang="es-SV" dirty="0"/>
              <a:t>de coordinación </a:t>
            </a:r>
            <a:r>
              <a:rPr lang="es-SV" dirty="0" smtClean="0"/>
              <a:t>e implementación </a:t>
            </a:r>
            <a:r>
              <a:rPr lang="es-SV" dirty="0"/>
              <a:t>de la Política de Fomento, Diversificación y Transformación Productiva enmarcado en la Ley </a:t>
            </a:r>
            <a:r>
              <a:rPr lang="es-SV" dirty="0" smtClean="0"/>
              <a:t>de Fomento </a:t>
            </a:r>
            <a:r>
              <a:rPr lang="es-SV" dirty="0"/>
              <a:t>de la Producción Empresarial. Estará integrada por un Director o </a:t>
            </a:r>
            <a:r>
              <a:rPr lang="es-SV" dirty="0" smtClean="0"/>
              <a:t>una Directora </a:t>
            </a:r>
            <a:r>
              <a:rPr lang="es-SV" dirty="0"/>
              <a:t>quien </a:t>
            </a:r>
            <a:r>
              <a:rPr lang="es-SV" dirty="0" smtClean="0"/>
              <a:t>depende jerárquicamente </a:t>
            </a:r>
            <a:r>
              <a:rPr lang="es-SV" dirty="0"/>
              <a:t>del Viceministro o de la </a:t>
            </a:r>
            <a:r>
              <a:rPr lang="es-SV" dirty="0" smtClean="0"/>
              <a:t> Viceministra </a:t>
            </a:r>
            <a:r>
              <a:rPr lang="es-SV" dirty="0"/>
              <a:t>de Comercio e Industria, y por del personal técnico y</a:t>
            </a:r>
            <a:br>
              <a:rPr lang="es-SV" dirty="0"/>
            </a:br>
            <a:r>
              <a:rPr lang="es-SV" dirty="0"/>
              <a:t>administrativo necesario para su funcionamiento</a:t>
            </a:r>
            <a:r>
              <a:rPr lang="es-SV" dirty="0" smtClean="0"/>
              <a:t>.</a:t>
            </a:r>
          </a:p>
          <a:p>
            <a:pPr algn="just"/>
            <a:r>
              <a:rPr lang="es-SV" dirty="0" smtClean="0"/>
              <a:t> </a:t>
            </a:r>
            <a:br>
              <a:rPr lang="es-SV" dirty="0" smtClean="0"/>
            </a:br>
            <a:endParaRPr lang="es-SV" dirty="0"/>
          </a:p>
          <a:p>
            <a:r>
              <a:rPr lang="es-SV" b="1" dirty="0" smtClean="0"/>
              <a:t>Director: Francisco José Martínez </a:t>
            </a:r>
            <a:r>
              <a:rPr lang="es-SV" b="1" dirty="0" err="1" smtClean="0"/>
              <a:t>Sermeño</a:t>
            </a:r>
            <a:endParaRPr lang="es-SV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 4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6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1521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91276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DIRECCIÓN DE INNOVACIÓN Y CALIDAD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95536" y="1052736"/>
            <a:ext cx="8325594" cy="504056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SV" sz="2900" dirty="0"/>
              <a:t>Tiene como objetivos coordinar la ejecución de las políticas del Ramo relacionadas y vinculadas </a:t>
            </a:r>
            <a:r>
              <a:rPr lang="es-SV" sz="2900" dirty="0" smtClean="0"/>
              <a:t>al accionar del Sistema </a:t>
            </a:r>
            <a:r>
              <a:rPr lang="es-SV" sz="2900" dirty="0"/>
              <a:t>Nacional de Innovación Empresarial y al Sistema Nacional de Calidad, entre ellas la Política Nacional </a:t>
            </a:r>
            <a:r>
              <a:rPr lang="es-SV" sz="2900" dirty="0" smtClean="0"/>
              <a:t>de Fomento </a:t>
            </a:r>
            <a:r>
              <a:rPr lang="es-SV" sz="2900" dirty="0"/>
              <a:t>Diversificación y Transformación Productiva y la Política Nacional de Innovación, Ciencia y Tecnología</a:t>
            </a:r>
            <a:r>
              <a:rPr lang="es-SV" sz="2900" dirty="0" smtClean="0"/>
              <a:t>, políticas </a:t>
            </a:r>
            <a:r>
              <a:rPr lang="es-SV" sz="2900" dirty="0"/>
              <a:t>sectoriales destinadas a sectores prioritarios, así como contribuir con el diseño y promoción de </a:t>
            </a:r>
            <a:r>
              <a:rPr lang="es-SV" sz="2900" dirty="0" smtClean="0"/>
              <a:t>planes y estrategias </a:t>
            </a:r>
            <a:r>
              <a:rPr lang="es-SV" sz="2900" dirty="0"/>
              <a:t>de implementación de las mismas. Fungir como Secretaria Técnica de Innovación </a:t>
            </a:r>
            <a:r>
              <a:rPr lang="es-SV" sz="2900" dirty="0" smtClean="0"/>
              <a:t>empresarial en el marco </a:t>
            </a:r>
            <a:r>
              <a:rPr lang="es-SV" sz="2900" dirty="0"/>
              <a:t>de la Ley de Fomento a la Producción, proponiendo, desarrollando y administrando instrumentos </a:t>
            </a:r>
            <a:r>
              <a:rPr lang="es-SV" sz="2900" dirty="0" smtClean="0"/>
              <a:t>y mecanismos </a:t>
            </a:r>
            <a:r>
              <a:rPr lang="es-SV" sz="2900" dirty="0"/>
              <a:t>de apoyo a sectores empresariales. Propiciar</a:t>
            </a:r>
            <a:r>
              <a:rPr lang="es-SV" sz="2900" dirty="0" smtClean="0"/>
              <a:t>, facilitar </a:t>
            </a:r>
            <a:r>
              <a:rPr lang="es-SV" sz="2900" dirty="0"/>
              <a:t>y fortalecer capacidades y </a:t>
            </a:r>
            <a:r>
              <a:rPr lang="es-SV" sz="2900" dirty="0" smtClean="0"/>
              <a:t>competencias empresariales </a:t>
            </a:r>
            <a:r>
              <a:rPr lang="es-SV" sz="2900" dirty="0"/>
              <a:t>a través de la ejecución de programas, proyectos e instrumentos </a:t>
            </a:r>
            <a:r>
              <a:rPr lang="es-SV" sz="2900" dirty="0" smtClean="0"/>
              <a:t>vinculados  al desarrollo tecnológico</a:t>
            </a:r>
            <a:r>
              <a:rPr lang="es-SV" sz="2900" dirty="0"/>
              <a:t>, la innovación, la calidad y la productividad. Apoyar prioritariamente a los sectores </a:t>
            </a:r>
            <a:r>
              <a:rPr lang="es-SV" sz="2900" dirty="0" smtClean="0"/>
              <a:t>productivos nacionales </a:t>
            </a:r>
            <a:r>
              <a:rPr lang="es-SV" sz="2900" dirty="0"/>
              <a:t>y a emprendedores a alcanzar su diversificación</a:t>
            </a:r>
            <a:r>
              <a:rPr lang="es-SV" sz="2900" dirty="0" smtClean="0"/>
              <a:t>, transformación </a:t>
            </a:r>
            <a:r>
              <a:rPr lang="es-SV" sz="2900" dirty="0"/>
              <a:t>productiva y el incremento del </a:t>
            </a:r>
            <a:r>
              <a:rPr lang="es-SV" sz="2900" dirty="0" smtClean="0"/>
              <a:t>valor agregado</a:t>
            </a:r>
            <a:r>
              <a:rPr lang="es-SV" sz="2900" dirty="0"/>
              <a:t>. Está conformada por un Director o una Directora quien depende jerárquicamente del Viceministro </a:t>
            </a:r>
            <a:r>
              <a:rPr lang="es-SV" sz="2900" dirty="0" smtClean="0"/>
              <a:t>o de la </a:t>
            </a:r>
            <a:r>
              <a:rPr lang="es-SV" sz="2900" dirty="0"/>
              <a:t>Viceministra de Comercio e Industria, y por del personal técnico y administrativo </a:t>
            </a:r>
            <a:r>
              <a:rPr lang="es-SV" sz="2900" dirty="0" smtClean="0"/>
              <a:t>necesario.</a:t>
            </a:r>
          </a:p>
          <a:p>
            <a:pPr algn="just"/>
            <a:r>
              <a:rPr lang="es-SV" dirty="0" smtClean="0"/>
              <a:t> </a:t>
            </a:r>
            <a:br>
              <a:rPr lang="es-SV" dirty="0" smtClean="0"/>
            </a:br>
            <a:r>
              <a:rPr lang="es-SV" sz="2600" b="1" dirty="0" smtClean="0"/>
              <a:t>Director: </a:t>
            </a:r>
            <a:r>
              <a:rPr lang="es-SV" sz="2600" b="1" dirty="0" err="1" smtClean="0"/>
              <a:t>Yax</a:t>
            </a:r>
            <a:r>
              <a:rPr lang="es-SV" sz="2600" b="1" dirty="0" smtClean="0"/>
              <a:t> Antonio </a:t>
            </a:r>
            <a:r>
              <a:rPr lang="es-SV" sz="2600" b="1" dirty="0" err="1" smtClean="0"/>
              <a:t>Canossa</a:t>
            </a:r>
            <a:r>
              <a:rPr lang="es-SV" sz="2600" b="1" dirty="0" smtClean="0"/>
              <a:t> </a:t>
            </a:r>
            <a:r>
              <a:rPr lang="es-SV" sz="2600" b="1" dirty="0" err="1" smtClean="0"/>
              <a:t>Humberstone</a:t>
            </a:r>
            <a:endParaRPr lang="es-SV" sz="2600" b="1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SV" sz="2600" dirty="0" smtClean="0"/>
              <a:t>Masculino:  19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SV" sz="2600" dirty="0" smtClean="0"/>
              <a:t>Femenino:   9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SV" sz="2600" dirty="0" smtClean="0"/>
              <a:t>Total de empleados: 28</a:t>
            </a:r>
            <a:endParaRPr lang="es-SV" sz="2600" dirty="0"/>
          </a:p>
        </p:txBody>
      </p:sp>
    </p:spTree>
    <p:extLst>
      <p:ext uri="{BB962C8B-B14F-4D97-AF65-F5344CB8AC3E}">
        <p14:creationId xmlns:p14="http://schemas.microsoft.com/office/powerpoint/2010/main" val="8166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120680" cy="1362075"/>
          </a:xfrm>
        </p:spPr>
        <p:txBody>
          <a:bodyPr/>
          <a:lstStyle/>
          <a:p>
            <a:pPr algn="ctr"/>
            <a:r>
              <a:rPr lang="es-SV" dirty="0"/>
              <a:t>DIRECCION DE FOMENTO PRODUCTIVO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7772400" cy="4176464"/>
          </a:xfrm>
        </p:spPr>
        <p:txBody>
          <a:bodyPr/>
          <a:lstStyle/>
          <a:p>
            <a:pPr algn="just"/>
            <a:r>
              <a:rPr lang="es-SV" dirty="0"/>
              <a:t>Tiene por objetivo apoyar y fortalecer iniciativas productivas a través de </a:t>
            </a:r>
            <a:r>
              <a:rPr lang="es-SV" dirty="0" smtClean="0"/>
              <a:t>servicios </a:t>
            </a:r>
            <a:r>
              <a:rPr lang="es-SV" dirty="0"/>
              <a:t>empresariales a la Micro</a:t>
            </a:r>
            <a:r>
              <a:rPr lang="es-SV" dirty="0" smtClean="0"/>
              <a:t>, Pequeña </a:t>
            </a:r>
            <a:r>
              <a:rPr lang="es-SV" dirty="0"/>
              <a:t>y Mediana Empresa, orientados a la formalización, la inversión, la vinculación con mercados </a:t>
            </a:r>
            <a:r>
              <a:rPr lang="es-SV" dirty="0" smtClean="0"/>
              <a:t>formales nacionales </a:t>
            </a:r>
            <a:r>
              <a:rPr lang="es-SV" dirty="0"/>
              <a:t>y de exportación, y la promoción de proyectos. con potencial de desarrollo en los territorios, </a:t>
            </a:r>
            <a:r>
              <a:rPr lang="es-SV" dirty="0" smtClean="0"/>
              <a:t>para fomentar </a:t>
            </a:r>
            <a:r>
              <a:rPr lang="es-SV" dirty="0"/>
              <a:t>la </a:t>
            </a:r>
            <a:r>
              <a:rPr lang="es-SV" dirty="0" smtClean="0"/>
              <a:t> competitividad </a:t>
            </a:r>
            <a:r>
              <a:rPr lang="es-SV" dirty="0"/>
              <a:t>de los negocios.</a:t>
            </a:r>
            <a:r>
              <a:rPr lang="es-SV" dirty="0" smtClean="0"/>
              <a:t>  </a:t>
            </a:r>
          </a:p>
          <a:p>
            <a:pPr algn="just"/>
            <a:endParaRPr lang="es-SV" b="1" dirty="0" smtClean="0"/>
          </a:p>
          <a:p>
            <a:pPr algn="just"/>
            <a:r>
              <a:rPr lang="es-SV" b="1" dirty="0" smtClean="0"/>
              <a:t>Director</a:t>
            </a:r>
            <a:r>
              <a:rPr lang="es-SV" b="1" dirty="0"/>
              <a:t>: </a:t>
            </a:r>
            <a:r>
              <a:rPr lang="es-SV" b="1" dirty="0" smtClean="0"/>
              <a:t>Teodoro Antonio Romero </a:t>
            </a:r>
            <a:r>
              <a:rPr lang="es-SV" b="1" dirty="0" err="1" smtClean="0"/>
              <a:t>Romero</a:t>
            </a:r>
            <a:endParaRPr lang="es-SV" b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SV" dirty="0" smtClean="0"/>
              <a:t>Masculino: 17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SV" dirty="0" smtClean="0"/>
              <a:t>Femenino: 14</a:t>
            </a:r>
            <a:endParaRPr lang="es-SV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SV" dirty="0" smtClean="0"/>
              <a:t>Total </a:t>
            </a:r>
            <a:r>
              <a:rPr lang="es-SV" dirty="0"/>
              <a:t>de empleados: </a:t>
            </a:r>
            <a:r>
              <a:rPr lang="es-SV" dirty="0" smtClean="0"/>
              <a:t>31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7760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Dirección del Fondo de Desarrollo Productivo (FONDEPRO) 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0888" y="1844824"/>
            <a:ext cx="7772400" cy="43204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SV" dirty="0"/>
              <a:t>Tiene por objetivo mejorar la competitividad de la Micro, Pequeña Y Mediana Empresa, </a:t>
            </a:r>
            <a:r>
              <a:rPr lang="es-SV" dirty="0" smtClean="0"/>
              <a:t>así como </a:t>
            </a:r>
            <a:r>
              <a:rPr lang="es-SV" dirty="0"/>
              <a:t>algunas de </a:t>
            </a:r>
            <a:r>
              <a:rPr lang="es-SV" dirty="0" smtClean="0"/>
              <a:t>mayor tamaño </a:t>
            </a:r>
            <a:r>
              <a:rPr lang="es-SV" dirty="0"/>
              <a:t>que operan en el país, mediante el cofinanciamiento no reembolsable a iniciativas (</a:t>
            </a:r>
            <a:r>
              <a:rPr lang="es-SV" dirty="0" err="1"/>
              <a:t>fast</a:t>
            </a:r>
            <a:r>
              <a:rPr lang="es-SV" dirty="0"/>
              <a:t> </a:t>
            </a:r>
            <a:r>
              <a:rPr lang="es-SV" dirty="0" err="1"/>
              <a:t>track</a:t>
            </a:r>
            <a:r>
              <a:rPr lang="es-SV" dirty="0"/>
              <a:t> y proyectos</a:t>
            </a:r>
            <a:r>
              <a:rPr lang="es-SV" dirty="0" smtClean="0"/>
              <a:t>, ya </a:t>
            </a:r>
            <a:r>
              <a:rPr lang="es-SV" dirty="0"/>
              <a:t>sea de ventanilla abierta o concursos) que mejoren su participación en el mercado nacional y extranjero</a:t>
            </a:r>
            <a:r>
              <a:rPr lang="es-SV" dirty="0" smtClean="0"/>
              <a:t>, favoreciendo </a:t>
            </a:r>
            <a:r>
              <a:rPr lang="es-SV" dirty="0"/>
              <a:t>la generación de empleo. Está integrada por un Director o una Directora quien </a:t>
            </a:r>
            <a:r>
              <a:rPr lang="es-SV" dirty="0" smtClean="0"/>
              <a:t>depende jerárquicamente </a:t>
            </a:r>
            <a:r>
              <a:rPr lang="es-SV" dirty="0"/>
              <a:t>del Viceministro o de la Viceministra de Comercio e Industria, un Subdirector o una Subdirectora</a:t>
            </a:r>
            <a:r>
              <a:rPr lang="es-SV" dirty="0" smtClean="0"/>
              <a:t>, gerentes</a:t>
            </a:r>
            <a:r>
              <a:rPr lang="es-SV" dirty="0"/>
              <a:t>, coordinadores o coordinadoras, y del personal técnico y administrativo necesario para </a:t>
            </a:r>
            <a:r>
              <a:rPr lang="es-SV" dirty="0" smtClean="0"/>
              <a:t>su funcionamiento</a:t>
            </a:r>
            <a:r>
              <a:rPr lang="es-SV" dirty="0"/>
              <a:t>.</a:t>
            </a:r>
            <a:r>
              <a:rPr lang="es-SV" dirty="0" smtClean="0"/>
              <a:t> </a:t>
            </a:r>
          </a:p>
          <a:p>
            <a:pPr algn="just"/>
            <a:endParaRPr lang="es-SV" b="1" dirty="0"/>
          </a:p>
          <a:p>
            <a:pPr algn="just"/>
            <a:r>
              <a:rPr lang="es-SV" b="1" dirty="0" smtClean="0"/>
              <a:t>Dirección: Claudia Elizabeth Sequeira Campos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7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 12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19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7868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t="16984" r="5000" b="9365"/>
          <a:stretch/>
        </p:blipFill>
        <p:spPr bwMode="auto">
          <a:xfrm>
            <a:off x="-1" y="0"/>
            <a:ext cx="92376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9714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" y="-11038"/>
            <a:ext cx="9144000" cy="692701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9167" y="116632"/>
            <a:ext cx="532859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200" b="1" dirty="0" smtClean="0"/>
              <a:t>UNIDAD DE ASESORÍA Y </a:t>
            </a:r>
            <a:br>
              <a:rPr lang="es-SV" sz="3200" b="1" dirty="0" smtClean="0"/>
            </a:br>
            <a:r>
              <a:rPr lang="es-SV" sz="3200" b="1" dirty="0" smtClean="0"/>
              <a:t>COORDINACIÓN</a:t>
            </a:r>
            <a:endParaRPr lang="es-SV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1484784"/>
            <a:ext cx="8208912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SV" sz="2000" dirty="0">
                <a:solidFill>
                  <a:schemeClr val="tx1">
                    <a:tint val="75000"/>
                  </a:schemeClr>
                </a:solidFill>
              </a:rPr>
              <a:t>Tiene como objetivos proporcionar apoyo a los(as) titulares del Ramo en aquellas áreas estratégicas </a:t>
            </a:r>
            <a:r>
              <a:rPr lang="es-SV" sz="2000" dirty="0" smtClean="0">
                <a:solidFill>
                  <a:schemeClr val="tx1">
                    <a:tint val="75000"/>
                  </a:schemeClr>
                </a:solidFill>
              </a:rPr>
              <a:t>relacionadas con </a:t>
            </a:r>
            <a:r>
              <a:rPr lang="es-SV" sz="2000" dirty="0">
                <a:solidFill>
                  <a:schemeClr val="tx1">
                    <a:tint val="75000"/>
                  </a:schemeClr>
                </a:solidFill>
              </a:rPr>
              <a:t>el quehacer del Ministerio que no están contempladas o no pueden satisfacerse con la estructura funcional y</a:t>
            </a:r>
            <a:br>
              <a:rPr lang="es-SV" sz="2000" dirty="0">
                <a:solidFill>
                  <a:schemeClr val="tx1">
                    <a:tint val="75000"/>
                  </a:schemeClr>
                </a:solidFill>
              </a:rPr>
            </a:br>
            <a:r>
              <a:rPr lang="es-SV" sz="2000" dirty="0">
                <a:solidFill>
                  <a:schemeClr val="tx1">
                    <a:tint val="75000"/>
                  </a:schemeClr>
                </a:solidFill>
              </a:rPr>
              <a:t>organizativa, así como asistir al Despacho Ministerial y Vice Ministerios en el seguimiento y desempeño de </a:t>
            </a:r>
            <a:r>
              <a:rPr lang="es-SV" sz="2000" dirty="0" smtClean="0">
                <a:solidFill>
                  <a:schemeClr val="tx1">
                    <a:tint val="75000"/>
                  </a:schemeClr>
                </a:solidFill>
              </a:rPr>
              <a:t>las atribuciones </a:t>
            </a:r>
            <a:r>
              <a:rPr lang="es-SV" sz="2000" dirty="0">
                <a:solidFill>
                  <a:schemeClr val="tx1">
                    <a:tint val="75000"/>
                  </a:schemeClr>
                </a:solidFill>
              </a:rPr>
              <a:t>que demandan coordinación en temas estratégicos, administrativos, financieros, de </a:t>
            </a:r>
            <a:r>
              <a:rPr lang="es-SV" sz="2000" dirty="0" smtClean="0">
                <a:solidFill>
                  <a:schemeClr val="tx1">
                    <a:tint val="75000"/>
                  </a:schemeClr>
                </a:solidFill>
              </a:rPr>
              <a:t>instrumentos  legales</a:t>
            </a:r>
            <a:r>
              <a:rPr lang="es-SV" sz="2000" dirty="0">
                <a:solidFill>
                  <a:schemeClr val="tx1">
                    <a:tint val="75000"/>
                  </a:schemeClr>
                </a:solidFill>
              </a:rPr>
              <a:t>, de armonización de tiempos y agenda institucional; y otros </a:t>
            </a:r>
            <a:r>
              <a:rPr lang="es-SV" sz="2000" dirty="0" smtClean="0">
                <a:solidFill>
                  <a:schemeClr val="tx1">
                    <a:tint val="75000"/>
                  </a:schemeClr>
                </a:solidFill>
              </a:rPr>
              <a:t>temas prioritarios.</a:t>
            </a:r>
          </a:p>
          <a:p>
            <a:pPr marL="0" indent="0" algn="just">
              <a:buNone/>
            </a:pPr>
            <a:r>
              <a:rPr lang="es-SV" sz="2000" dirty="0">
                <a:solidFill>
                  <a:schemeClr val="tx1">
                    <a:tint val="75000"/>
                  </a:schemeClr>
                </a:solidFill>
              </a:rPr>
              <a:t/>
            </a:r>
            <a:br>
              <a:rPr lang="es-SV" sz="2000" dirty="0">
                <a:solidFill>
                  <a:schemeClr val="tx1">
                    <a:tint val="75000"/>
                  </a:schemeClr>
                </a:solidFill>
              </a:rPr>
            </a:br>
            <a:endParaRPr lang="es-SV" sz="1800" dirty="0">
              <a:solidFill>
                <a:schemeClr val="tx1">
                  <a:tint val="75000"/>
                </a:schemeClr>
              </a:solidFill>
            </a:endParaRPr>
          </a:p>
          <a:p>
            <a:pPr algn="just"/>
            <a:r>
              <a:rPr lang="es-SV" sz="1800" dirty="0">
                <a:solidFill>
                  <a:schemeClr val="tx1">
                    <a:tint val="75000"/>
                  </a:schemeClr>
                </a:solidFill>
              </a:rPr>
              <a:t>Femenino:   5</a:t>
            </a:r>
          </a:p>
          <a:p>
            <a:r>
              <a:rPr lang="es-SV" sz="1800" dirty="0">
                <a:solidFill>
                  <a:schemeClr val="tx1">
                    <a:tint val="75000"/>
                  </a:schemeClr>
                </a:solidFill>
              </a:rPr>
              <a:t>Masculino: 2</a:t>
            </a:r>
          </a:p>
          <a:p>
            <a:r>
              <a:rPr lang="es-SV" sz="1800" dirty="0">
                <a:solidFill>
                  <a:schemeClr val="tx1">
                    <a:tint val="75000"/>
                  </a:schemeClr>
                </a:solidFill>
              </a:rPr>
              <a:t>Total de empleados: 7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4959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" y="-11038"/>
            <a:ext cx="9144000" cy="692701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5904656" cy="864096"/>
          </a:xfrm>
        </p:spPr>
        <p:txBody>
          <a:bodyPr/>
          <a:lstStyle/>
          <a:p>
            <a:pPr algn="ctr"/>
            <a:r>
              <a:rPr lang="es-SV" sz="3200" b="1" dirty="0" smtClean="0"/>
              <a:t>GERENCIA DE COMUNICACIONES</a:t>
            </a:r>
            <a:endParaRPr lang="es-SV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1556792"/>
            <a:ext cx="7906717" cy="43738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SV" sz="1800" dirty="0">
                <a:solidFill>
                  <a:schemeClr val="tx1">
                    <a:tint val="75000"/>
                  </a:schemeClr>
                </a:solidFill>
              </a:rPr>
              <a:t>Tiene por objetivo velar por la buena imagen institucional ante la opinión pública, y mantener una </a:t>
            </a:r>
            <a:r>
              <a:rPr lang="es-SV" sz="1800" dirty="0" smtClean="0">
                <a:solidFill>
                  <a:schemeClr val="tx1">
                    <a:tint val="75000"/>
                  </a:schemeClr>
                </a:solidFill>
              </a:rPr>
              <a:t>adecuada comunicación </a:t>
            </a:r>
            <a:r>
              <a:rPr lang="es-SV" sz="1800" dirty="0">
                <a:solidFill>
                  <a:schemeClr val="tx1">
                    <a:tint val="75000"/>
                  </a:schemeClr>
                </a:solidFill>
              </a:rPr>
              <a:t>interna y externa especialmente con los diferentes medios de comunicación y otras </a:t>
            </a:r>
            <a:r>
              <a:rPr lang="es-SV" sz="1800" dirty="0" smtClean="0">
                <a:solidFill>
                  <a:schemeClr val="tx1">
                    <a:tint val="75000"/>
                  </a:schemeClr>
                </a:solidFill>
              </a:rPr>
              <a:t>instituciones relacionadas</a:t>
            </a:r>
            <a:r>
              <a:rPr lang="es-SV" sz="1800" dirty="0">
                <a:solidFill>
                  <a:schemeClr val="tx1">
                    <a:tint val="75000"/>
                  </a:schemeClr>
                </a:solidFill>
              </a:rPr>
              <a:t>. Está conformada por un o una Gerente quien </a:t>
            </a:r>
            <a:r>
              <a:rPr lang="es-SV" sz="1800" dirty="0" smtClean="0">
                <a:solidFill>
                  <a:schemeClr val="tx1">
                    <a:tint val="75000"/>
                  </a:schemeClr>
                </a:solidFill>
              </a:rPr>
              <a:t>depende jerárquicamente </a:t>
            </a:r>
            <a:r>
              <a:rPr lang="es-SV" sz="1800" dirty="0">
                <a:solidFill>
                  <a:schemeClr val="tx1">
                    <a:tint val="75000"/>
                  </a:schemeClr>
                </a:solidFill>
              </a:rPr>
              <a:t>del Ministro o Ministra, así</a:t>
            </a:r>
            <a:br>
              <a:rPr lang="es-SV" sz="1800" dirty="0">
                <a:solidFill>
                  <a:schemeClr val="tx1">
                    <a:tint val="75000"/>
                  </a:schemeClr>
                </a:solidFill>
              </a:rPr>
            </a:br>
            <a:r>
              <a:rPr lang="es-SV" sz="1800" dirty="0">
                <a:solidFill>
                  <a:schemeClr val="tx1">
                    <a:tint val="75000"/>
                  </a:schemeClr>
                </a:solidFill>
              </a:rPr>
              <a:t>como por del personal técnico y administrativo necesario para su buen funcionamiento.</a:t>
            </a:r>
          </a:p>
          <a:p>
            <a:pPr marL="0" indent="0" algn="just">
              <a:buNone/>
            </a:pPr>
            <a:r>
              <a:rPr lang="es-SV" sz="2000" dirty="0" smtClean="0"/>
              <a:t> </a:t>
            </a:r>
            <a:br>
              <a:rPr lang="es-SV" sz="2000" dirty="0" smtClean="0"/>
            </a:br>
            <a:r>
              <a:rPr lang="es-SV" sz="2000" b="1" dirty="0">
                <a:solidFill>
                  <a:schemeClr val="tx1">
                    <a:tint val="75000"/>
                  </a:schemeClr>
                </a:solidFill>
              </a:rPr>
              <a:t>Gerente: Walter Enrique Hernández González</a:t>
            </a:r>
          </a:p>
          <a:p>
            <a:pPr algn="just"/>
            <a:r>
              <a:rPr lang="es-SV" sz="2000" dirty="0">
                <a:solidFill>
                  <a:schemeClr val="tx1">
                    <a:tint val="75000"/>
                  </a:schemeClr>
                </a:solidFill>
              </a:rPr>
              <a:t>Masculino: 6</a:t>
            </a:r>
          </a:p>
          <a:p>
            <a:pPr algn="just"/>
            <a:r>
              <a:rPr lang="es-SV" sz="2000" dirty="0">
                <a:solidFill>
                  <a:schemeClr val="tx1">
                    <a:tint val="75000"/>
                  </a:schemeClr>
                </a:solidFill>
              </a:rPr>
              <a:t>Femenino: 6</a:t>
            </a:r>
          </a:p>
          <a:p>
            <a:pPr algn="just"/>
            <a:r>
              <a:rPr lang="es-SV" sz="2000" dirty="0">
                <a:solidFill>
                  <a:schemeClr val="tx1">
                    <a:tint val="75000"/>
                  </a:schemeClr>
                </a:solidFill>
              </a:rPr>
              <a:t>Total de empleados: 12 </a:t>
            </a:r>
            <a:endParaRPr lang="es-SV" sz="18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1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195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583264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GERENCIA DE AUDITORÍA </a:t>
            </a:r>
            <a:br>
              <a:rPr lang="es-SV" sz="3600" dirty="0" smtClean="0"/>
            </a:br>
            <a:r>
              <a:rPr lang="es-SV" sz="3600" dirty="0" smtClean="0"/>
              <a:t>INTERNA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800" y="1772816"/>
            <a:ext cx="7772400" cy="3816424"/>
          </a:xfrm>
        </p:spPr>
        <p:txBody>
          <a:bodyPr>
            <a:normAutofit lnSpcReduction="10000"/>
          </a:bodyPr>
          <a:lstStyle/>
          <a:p>
            <a:pPr algn="just"/>
            <a:r>
              <a:rPr lang="es-SV" sz="1800" dirty="0"/>
              <a:t>Tiene como </a:t>
            </a:r>
            <a:r>
              <a:rPr lang="es-SV" sz="1800" dirty="0" smtClean="0"/>
              <a:t>objetivo: </a:t>
            </a:r>
            <a:r>
              <a:rPr lang="es-SV" sz="1800" dirty="0"/>
              <a:t>evaluar a posteriori la eficacia del sistema de control interno, la administración </a:t>
            </a:r>
            <a:r>
              <a:rPr lang="es-SV" sz="1800" dirty="0" smtClean="0"/>
              <a:t>de riesgos</a:t>
            </a:r>
            <a:r>
              <a:rPr lang="es-SV" sz="1800" dirty="0"/>
              <a:t>, </a:t>
            </a:r>
            <a:r>
              <a:rPr lang="es-SV" sz="1800" dirty="0" smtClean="0"/>
              <a:t>la efectividad </a:t>
            </a:r>
            <a:r>
              <a:rPr lang="es-SV" sz="1800" dirty="0"/>
              <a:t>en las operaciones y el cumplimiento de leyes y reglamentos aplicables, incluyendo actividades </a:t>
            </a:r>
            <a:r>
              <a:rPr lang="es-SV" sz="1800" dirty="0" smtClean="0"/>
              <a:t>de asesoramiento </a:t>
            </a:r>
            <a:r>
              <a:rPr lang="es-SV" sz="1800" dirty="0"/>
              <a:t>y servicio de consultoría a las áreas objeto de auditoría, encaminados a la mejora continua de </a:t>
            </a:r>
            <a:r>
              <a:rPr lang="es-SV" sz="1800" dirty="0" smtClean="0"/>
              <a:t>las actividades </a:t>
            </a:r>
            <a:r>
              <a:rPr lang="es-SV" sz="1800" dirty="0"/>
              <a:t>y en el fortalecimiento de controles en el Ministerio de Economía. Realiza su actividad de manera</a:t>
            </a:r>
            <a:br>
              <a:rPr lang="es-SV" sz="1800" dirty="0"/>
            </a:br>
            <a:r>
              <a:rPr lang="es-SV" sz="1800" dirty="0"/>
              <a:t>independiente y objetiva. Está conformada por un o una Gerente quien depende jerárquicamente del Ministro o </a:t>
            </a:r>
            <a:r>
              <a:rPr lang="es-SV" sz="1800" dirty="0" smtClean="0"/>
              <a:t>de la </a:t>
            </a:r>
            <a:r>
              <a:rPr lang="es-SV" sz="1800" dirty="0"/>
              <a:t>Ministra, y del personal técnico y administrativo necesario para su buen funcionamiento.</a:t>
            </a:r>
            <a:r>
              <a:rPr lang="es-SV" sz="1800" dirty="0" smtClean="0"/>
              <a:t> </a:t>
            </a:r>
          </a:p>
          <a:p>
            <a:pPr algn="just"/>
            <a:r>
              <a:rPr lang="es-SV" sz="1800" dirty="0" smtClean="0"/>
              <a:t/>
            </a:r>
            <a:br>
              <a:rPr lang="es-SV" sz="1800" dirty="0" smtClean="0"/>
            </a:br>
            <a:r>
              <a:rPr lang="es-SV" b="1" dirty="0" smtClean="0"/>
              <a:t>Gerente: Juan Alberto Castro Salamanca</a:t>
            </a:r>
          </a:p>
          <a:p>
            <a:pPr algn="just"/>
            <a:r>
              <a:rPr lang="es-SV" sz="1800" dirty="0" smtClean="0"/>
              <a:t>Masculino:  4</a:t>
            </a:r>
          </a:p>
          <a:p>
            <a:pPr algn="just"/>
            <a:r>
              <a:rPr lang="es-SV" sz="1800" dirty="0" smtClean="0"/>
              <a:t>Femenino: </a:t>
            </a:r>
            <a:r>
              <a:rPr lang="es-SV" sz="1800" dirty="0"/>
              <a:t>3</a:t>
            </a:r>
            <a:endParaRPr lang="es-SV" sz="1800" dirty="0" smtClean="0"/>
          </a:p>
          <a:p>
            <a:pPr algn="just"/>
            <a:r>
              <a:rPr lang="es-SV" sz="1800" dirty="0" smtClean="0"/>
              <a:t>Total de empleados: 7</a:t>
            </a:r>
            <a:endParaRPr lang="es-SV" sz="1800" dirty="0"/>
          </a:p>
        </p:txBody>
      </p:sp>
    </p:spTree>
    <p:extLst>
      <p:ext uri="{BB962C8B-B14F-4D97-AF65-F5344CB8AC3E}">
        <p14:creationId xmlns:p14="http://schemas.microsoft.com/office/powerpoint/2010/main" val="318237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4" y="-27856"/>
            <a:ext cx="9036957" cy="684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5924029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Gerencia de planificación y </a:t>
            </a:r>
            <a:br>
              <a:rPr lang="es-SV" sz="3600" dirty="0" smtClean="0"/>
            </a:br>
            <a:r>
              <a:rPr lang="es-SV" sz="3600" dirty="0" smtClean="0"/>
              <a:t>desarrollo institucional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15882" y="1556792"/>
            <a:ext cx="7772400" cy="4338711"/>
          </a:xfrm>
        </p:spPr>
        <p:txBody>
          <a:bodyPr>
            <a:normAutofit lnSpcReduction="10000"/>
          </a:bodyPr>
          <a:lstStyle/>
          <a:p>
            <a:pPr algn="just"/>
            <a:r>
              <a:rPr lang="es-SV" dirty="0"/>
              <a:t>Tiene por objetivo apoyar a los niveles jerárquicos superiores del MINEC en los procesos de toma de decisiones,</a:t>
            </a:r>
            <a:br>
              <a:rPr lang="es-SV" dirty="0"/>
            </a:br>
            <a:r>
              <a:rPr lang="es-SV" dirty="0"/>
              <a:t>mediante la aplicación de mecanismos de coordinación e información que faciliten la planificación </a:t>
            </a:r>
            <a:r>
              <a:rPr lang="es-SV" dirty="0" smtClean="0"/>
              <a:t>estratégica-</a:t>
            </a:r>
            <a:r>
              <a:rPr lang="es-SV" dirty="0"/>
              <a:t/>
            </a:r>
            <a:br>
              <a:rPr lang="es-SV" dirty="0"/>
            </a:br>
            <a:r>
              <a:rPr lang="es-SV" dirty="0"/>
              <a:t>operativa y el fortalecimientos institucional. Está conformada por un o una Gerente quien </a:t>
            </a:r>
            <a:r>
              <a:rPr lang="es-SV" dirty="0" smtClean="0"/>
              <a:t>depende jerárquicamente </a:t>
            </a:r>
            <a:r>
              <a:rPr lang="es-SV" dirty="0"/>
              <a:t>del Ministro o de la Ministra, y del personal técnico y administrativo necesario para su buen</a:t>
            </a:r>
            <a:br>
              <a:rPr lang="es-SV" dirty="0"/>
            </a:br>
            <a:r>
              <a:rPr lang="es-SV" dirty="0"/>
              <a:t>funcionamiento.</a:t>
            </a:r>
            <a:r>
              <a:rPr lang="es-SV" dirty="0" smtClean="0"/>
              <a:t> </a:t>
            </a:r>
          </a:p>
          <a:p>
            <a:pPr algn="just"/>
            <a:endParaRPr lang="es-SV" dirty="0" smtClean="0"/>
          </a:p>
          <a:p>
            <a:r>
              <a:rPr lang="es-SV" b="1" dirty="0" smtClean="0"/>
              <a:t>Gerente: Bertha Esperanza Figueroa de Castillo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8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835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7" y="-4192"/>
            <a:ext cx="9040813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68818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Unidad de Cooperación </a:t>
            </a:r>
            <a:br>
              <a:rPr lang="es-SV" sz="3600" dirty="0" smtClean="0"/>
            </a:br>
            <a:r>
              <a:rPr lang="es-SV" sz="3600" dirty="0" smtClean="0"/>
              <a:t>externa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9594" y="1412776"/>
            <a:ext cx="7772400" cy="4464496"/>
          </a:xfrm>
        </p:spPr>
        <p:txBody>
          <a:bodyPr>
            <a:normAutofit lnSpcReduction="10000"/>
          </a:bodyPr>
          <a:lstStyle/>
          <a:p>
            <a:pPr algn="just"/>
            <a:r>
              <a:rPr lang="es-SV" dirty="0" smtClean="0"/>
              <a:t>Tiene </a:t>
            </a:r>
            <a:r>
              <a:rPr lang="es-SV" dirty="0"/>
              <a:t>como objetivo gestionar y apoyar a las unidades ejecutoras en la búsqueda de cooperación técnica </a:t>
            </a:r>
            <a:r>
              <a:rPr lang="es-SV" dirty="0" smtClean="0"/>
              <a:t>o financiera </a:t>
            </a:r>
            <a:r>
              <a:rPr lang="es-SV" dirty="0"/>
              <a:t>reembolsable o no reembolsable con agencias de cooperación estatales, multilaterales, </a:t>
            </a:r>
            <a:r>
              <a:rPr lang="es-SV" dirty="0" smtClean="0"/>
              <a:t>entidades privadas</a:t>
            </a:r>
            <a:r>
              <a:rPr lang="es-SV" dirty="0"/>
              <a:t>, entre otras, así como coordinar los procesos de gestión, ejecución, administración y liquidación </a:t>
            </a:r>
            <a:r>
              <a:rPr lang="es-SV" dirty="0" smtClean="0"/>
              <a:t>de programas </a:t>
            </a:r>
            <a:r>
              <a:rPr lang="es-SV" dirty="0"/>
              <a:t>y proyectos financiados con recursos de cooperación externa. Está integrada por un Jefe o Jefa</a:t>
            </a:r>
            <a:r>
              <a:rPr lang="es-SV" dirty="0" smtClean="0"/>
              <a:t>, quien </a:t>
            </a:r>
            <a:r>
              <a:rPr lang="es-SV" dirty="0"/>
              <a:t>depende jerárquicamente del Ministro o de la Ministra, y de especialistas en el manejo de recursos </a:t>
            </a:r>
            <a:r>
              <a:rPr lang="es-SV" dirty="0" smtClean="0"/>
              <a:t>de cooperación </a:t>
            </a:r>
            <a:r>
              <a:rPr lang="es-SV" dirty="0"/>
              <a:t>externa.</a:t>
            </a:r>
            <a:r>
              <a:rPr lang="es-SV" dirty="0" smtClean="0"/>
              <a:t> </a:t>
            </a:r>
          </a:p>
          <a:p>
            <a:pPr algn="just"/>
            <a:r>
              <a:rPr lang="es-SV" dirty="0" smtClean="0"/>
              <a:t/>
            </a:r>
            <a:br>
              <a:rPr lang="es-SV" dirty="0" smtClean="0"/>
            </a:br>
            <a:r>
              <a:rPr lang="es-SV" b="1" dirty="0" smtClean="0"/>
              <a:t>Jefe de unidad: José Alfredo Carvajal Amaya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6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346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472608" cy="792088"/>
          </a:xfrm>
        </p:spPr>
        <p:txBody>
          <a:bodyPr/>
          <a:lstStyle/>
          <a:p>
            <a:pPr algn="ctr"/>
            <a:r>
              <a:rPr lang="es-SV" sz="3600" dirty="0" smtClean="0"/>
              <a:t>Unidad ambiental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37393" y="1484784"/>
            <a:ext cx="7772400" cy="3231207"/>
          </a:xfrm>
        </p:spPr>
        <p:txBody>
          <a:bodyPr/>
          <a:lstStyle/>
          <a:p>
            <a:pPr algn="just"/>
            <a:r>
              <a:rPr lang="es-SV" dirty="0"/>
              <a:t>Tiene por objetivo velar por el cumplimiento de las normas y regulaciones ambientales y asegurar la </a:t>
            </a:r>
            <a:r>
              <a:rPr lang="es-SV" dirty="0" smtClean="0"/>
              <a:t>necesaria coordinación </a:t>
            </a:r>
            <a:r>
              <a:rPr lang="es-SV" dirty="0"/>
              <a:t>institucional en la gestión ambiental. Está integrada por un Jefe o Jefa quien </a:t>
            </a:r>
            <a:r>
              <a:rPr lang="es-SV" dirty="0" smtClean="0"/>
              <a:t>depende jerárquicamente </a:t>
            </a:r>
            <a:r>
              <a:rPr lang="es-SV" dirty="0"/>
              <a:t>del Despacho Ministerial, y por el personal técnico y administrativo necesario para su </a:t>
            </a:r>
            <a:r>
              <a:rPr lang="es-SV" dirty="0" smtClean="0"/>
              <a:t>buen funcionamiento </a:t>
            </a:r>
            <a:br>
              <a:rPr lang="es-SV" dirty="0" smtClean="0"/>
            </a:br>
            <a:endParaRPr lang="es-SV" dirty="0" smtClean="0"/>
          </a:p>
          <a:p>
            <a:r>
              <a:rPr lang="es-SV" b="1" dirty="0" smtClean="0"/>
              <a:t>Jefa de unidad: María Soledad Martínez de Carranza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empleadas: 3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6759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1412</TotalTime>
  <Words>2889</Words>
  <Application>Microsoft Office PowerPoint</Application>
  <PresentationFormat>Presentación en pantalla (4:3)</PresentationFormat>
  <Paragraphs>220</Paragraphs>
  <Slides>34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ORGANIGRAMA  ENERO-MAYO 2018</vt:lpstr>
      <vt:lpstr>Presentación de PowerPoint</vt:lpstr>
      <vt:lpstr>DESPACHO MINISTERIAL </vt:lpstr>
      <vt:lpstr>UNIDAD DE ASESORÍA Y  COORDINACIÓN</vt:lpstr>
      <vt:lpstr>GERENCIA DE COMUNICACIONES</vt:lpstr>
      <vt:lpstr>GERENCIA DE AUDITORÍA  INTERNA</vt:lpstr>
      <vt:lpstr>Gerencia de planificación y  desarrollo institucional</vt:lpstr>
      <vt:lpstr>Unidad de Cooperación  externa</vt:lpstr>
      <vt:lpstr>Unidad ambiental</vt:lpstr>
      <vt:lpstr>UNIDAD DE GÉNERO</vt:lpstr>
      <vt:lpstr>DIRECCIÓN DE ASUNTOS JURÍDICOS</vt:lpstr>
      <vt:lpstr>DIRECCIÓN DE ADMINISTRACIÓN Y FINANZAS </vt:lpstr>
      <vt:lpstr>GERENCIA DE ADMINISTRACIÓN</vt:lpstr>
      <vt:lpstr>GERENCIA FINANCIERA</vt:lpstr>
      <vt:lpstr>GERENCIA DE RECURSOS  HUMANOS</vt:lpstr>
      <vt:lpstr>Gerencia de adquisiciones y contrataciones institucional </vt:lpstr>
      <vt:lpstr>DIRECCIÓN NACIONAL DE  INVERSIONES</vt:lpstr>
      <vt:lpstr>Dirección de hidrocarburos y minas</vt:lpstr>
      <vt:lpstr>SUPERINTENDENCIA DE OBLIGACIONES MERCANTILES</vt:lpstr>
      <vt:lpstr>CENTRO DE ATENCIÓN POR DEMANDA (CENADE)</vt:lpstr>
      <vt:lpstr>DIRECCIÓN DE TRANSPARENCIA, ACCESO A  LA INFORMACIÓN Y PARTICIPACIÓN  CIUDADANA</vt:lpstr>
      <vt:lpstr>VICEMINISTERIO DE ECONOMÍA</vt:lpstr>
      <vt:lpstr>UNIDAD DE INTELIGENCIA ECONÓMICA y de competitividad</vt:lpstr>
      <vt:lpstr>DIRECCIÓN DE POLÍTICA COMERCIAL </vt:lpstr>
      <vt:lpstr>DIRECCIÓN DE ADMINISTRACIÓN DE TRATADOS COMERCIALES</vt:lpstr>
      <vt:lpstr>Representación permanente del minec ante la organización mundial del comercio (OMC) y la organización mundial de la propiedad intelectual (ompi)</vt:lpstr>
      <vt:lpstr>VICEMINISTERIO DE COMERCIO E INDUSTRIA</vt:lpstr>
      <vt:lpstr>DIRECCIÓN GENERAL DE ESTADISTICAS Y CENSOS (DIGESTYC)</vt:lpstr>
      <vt:lpstr>DIRECCIÓN DE TECNOLOGÍAS DE LA INFORMACIÓN</vt:lpstr>
      <vt:lpstr>DIRECCIÓN DE COORDINACIÓN DE POLÍTICAS PRODUCTIVAS</vt:lpstr>
      <vt:lpstr>DIRECCIÓN DE INNOVACIÓN Y CALIDAD</vt:lpstr>
      <vt:lpstr>DIRECCION DE FOMENTO PRODUCTIVO</vt:lpstr>
      <vt:lpstr>Dirección del Fondo de Desarrollo Productivo (FONDEPRO)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ORGANIGRAMA</dc:title>
  <dc:creator>oguido</dc:creator>
  <cp:lastModifiedBy>Otilia Guadalupe Guido Mejia</cp:lastModifiedBy>
  <cp:revision>136</cp:revision>
  <dcterms:created xsi:type="dcterms:W3CDTF">2017-08-15T23:11:06Z</dcterms:created>
  <dcterms:modified xsi:type="dcterms:W3CDTF">2018-07-25T19:31:15Z</dcterms:modified>
</cp:coreProperties>
</file>