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obar\Desktop\GR&#193;FICOS%20PARA%20INFORMES%20TRIMESTR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obar\Desktop\GR&#193;FICOS%20PARA%20INFORMES%20TRIMESTR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obar\Desktop\GR&#193;FICOS%20PARA%20INFORMES%20TRIMESTRA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obar\Desktop\GR&#193;FICOS%20PARA%20INFORMES%20TRIMESTRA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obar\Desktop\GR&#193;FICOS%20PARA%20INFORMES%20TRIMESTRA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obar\Desktop\GR&#193;FICOS%20PARA%20INFORMES%20TRIMESTRA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27-47DC-B74D-609611FDB9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27-47DC-B74D-609611FDB9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27-47DC-B74D-609611FDB9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27-47DC-B74D-609611FDB9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 trimestre 2019'!$B$4:$E$4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'3 trimestre 2019'!$B$5:$E$5</c:f>
              <c:numCache>
                <c:formatCode>General</c:formatCode>
                <c:ptCount val="4"/>
                <c:pt idx="0">
                  <c:v>49</c:v>
                </c:pt>
                <c:pt idx="1">
                  <c:v>24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27-47DC-B74D-609611FDB9F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2019'!$B$65:$B$67</c:f>
              <c:strCache>
                <c:ptCount val="3"/>
                <c:pt idx="0">
                  <c:v>Alcaldía Municipal</c:v>
                </c:pt>
                <c:pt idx="1">
                  <c:v>MAG</c:v>
                </c:pt>
                <c:pt idx="2">
                  <c:v>OPAMSS</c:v>
                </c:pt>
              </c:strCache>
            </c:strRef>
          </c:cat>
          <c:val>
            <c:numRef>
              <c:f>'3 trimestre 2019'!$F$65:$F$67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7-41C9-9950-1A3A7EE9FD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187848"/>
        <c:axId val="543190144"/>
      </c:barChart>
      <c:catAx>
        <c:axId val="5431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90144"/>
        <c:crosses val="autoZero"/>
        <c:auto val="1"/>
        <c:lblAlgn val="ctr"/>
        <c:lblOffset val="100"/>
        <c:noMultiLvlLbl val="0"/>
      </c:catAx>
      <c:valAx>
        <c:axId val="543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2019'!$B$20:$B$31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'3 trimestre 2019'!$F$20:$F$31</c:f>
              <c:numCache>
                <c:formatCode>General</c:formatCode>
                <c:ptCount val="12"/>
                <c:pt idx="0">
                  <c:v>22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7</c:v>
                </c:pt>
                <c:pt idx="5">
                  <c:v>11</c:v>
                </c:pt>
                <c:pt idx="6">
                  <c:v>0</c:v>
                </c:pt>
                <c:pt idx="7">
                  <c:v>10</c:v>
                </c:pt>
                <c:pt idx="8">
                  <c:v>1</c:v>
                </c:pt>
                <c:pt idx="9">
                  <c:v>0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F-49AC-BA12-93D0D7101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trimestre 2018'!$U$3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trimestre 2018'!$Q$4:$Q$17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'4 trimestre 2018'!$U$4:$U$17</c:f>
              <c:numCache>
                <c:formatCode>General</c:formatCode>
                <c:ptCount val="14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34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1-439D-8FA3-A4648F569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trimestre 2018'!$Q$37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2018'!$U$37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F-4487-B735-54AD2FB964C9}"/>
            </c:ext>
          </c:extLst>
        </c:ser>
        <c:ser>
          <c:idx val="1"/>
          <c:order val="1"/>
          <c:tx>
            <c:strRef>
              <c:f>'4 trimestre 2018'!$Q$38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2018'!$U$38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F-4487-B735-54AD2FB964C9}"/>
            </c:ext>
          </c:extLst>
        </c:ser>
        <c:ser>
          <c:idx val="2"/>
          <c:order val="2"/>
          <c:tx>
            <c:strRef>
              <c:f>'4 trimestre 2018'!$Q$39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2018'!$U$39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F-4487-B735-54AD2FB964C9}"/>
            </c:ext>
          </c:extLst>
        </c:ser>
        <c:ser>
          <c:idx val="3"/>
          <c:order val="3"/>
          <c:tx>
            <c:strRef>
              <c:f>'4 trimestre 2018'!$Q$40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2018'!$U$40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F-4487-B735-54AD2FB964C9}"/>
            </c:ext>
          </c:extLst>
        </c:ser>
        <c:ser>
          <c:idx val="4"/>
          <c:order val="4"/>
          <c:tx>
            <c:strRef>
              <c:f>'4 trimestre 2018'!$Q$41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2018'!$U$41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F-4487-B735-54AD2FB964C9}"/>
            </c:ext>
          </c:extLst>
        </c:ser>
        <c:ser>
          <c:idx val="5"/>
          <c:order val="5"/>
          <c:tx>
            <c:strRef>
              <c:f>'4 trimestre 2018'!$Q$42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2018'!$U$42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2F-4487-B735-54AD2FB964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9304712"/>
        <c:axId val="519298808"/>
      </c:barChart>
      <c:catAx>
        <c:axId val="51930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298808"/>
        <c:crosses val="autoZero"/>
        <c:auto val="1"/>
        <c:lblAlgn val="ctr"/>
        <c:lblOffset val="100"/>
        <c:noMultiLvlLbl val="0"/>
      </c:catAx>
      <c:valAx>
        <c:axId val="519298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930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33-4DE5-B89C-5F5184EC12D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33-4DE5-B89C-5F5184EC12D4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A33-4DE5-B89C-5F5184EC12D4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A33-4DE5-B89C-5F5184EC12D4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trimestre 2018'!$B$52:$C$52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'4 trimestre 2018'!$B$53:$C$53</c:f>
              <c:numCache>
                <c:formatCode>General</c:formatCode>
                <c:ptCount val="2"/>
                <c:pt idx="0">
                  <c:v>27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3-4DE5-B89C-5F5184EC12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2019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(Julio-Septiembre)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DFE3DA2-6781-4E33-86A3-BA8DD8211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88932"/>
              </p:ext>
            </p:extLst>
          </p:nvPr>
        </p:nvGraphicFramePr>
        <p:xfrm>
          <a:off x="3285603" y="1450936"/>
          <a:ext cx="4216400" cy="3048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102916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07375916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0696222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364700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942914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790354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53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3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49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501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167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667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50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653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16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19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765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265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34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905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25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86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7B2C3-81CC-49B4-A7AC-5C3EB8F7D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96502"/>
              </p:ext>
            </p:extLst>
          </p:nvPr>
        </p:nvGraphicFramePr>
        <p:xfrm>
          <a:off x="2626152" y="1173382"/>
          <a:ext cx="5897301" cy="353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A1C52F2-A7DC-46C8-8766-CE989B77F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657848"/>
              </p:ext>
            </p:extLst>
          </p:nvPr>
        </p:nvGraphicFramePr>
        <p:xfrm>
          <a:off x="2737413" y="1478572"/>
          <a:ext cx="5399590" cy="301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7928CFD-F453-4D58-9BD7-B532590AA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775869"/>
              </p:ext>
            </p:extLst>
          </p:nvPr>
        </p:nvGraphicFramePr>
        <p:xfrm>
          <a:off x="2471194" y="1275368"/>
          <a:ext cx="5526911" cy="331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tercer trimestre 2019 comprendido entre el 01 de julio al 30 de septiembre se ingresaron al Sistema un total de 98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95% fueron atendidas directamente por el MARN y el 5%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EE0F3D4-62B4-4D55-B016-5B3F3C4E8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98063"/>
              </p:ext>
            </p:extLst>
          </p:nvPr>
        </p:nvGraphicFramePr>
        <p:xfrm>
          <a:off x="2980481" y="1081062"/>
          <a:ext cx="4982688" cy="29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658D0A1-A9FA-49DC-910F-F5486C32F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22469"/>
              </p:ext>
            </p:extLst>
          </p:nvPr>
        </p:nvGraphicFramePr>
        <p:xfrm>
          <a:off x="2291124" y="1845468"/>
          <a:ext cx="5555565" cy="217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656EAC-AD57-4813-BFD2-46AACDC0A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73804"/>
              </p:ext>
            </p:extLst>
          </p:nvPr>
        </p:nvGraphicFramePr>
        <p:xfrm>
          <a:off x="1988836" y="1657009"/>
          <a:ext cx="6184900" cy="2667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362122555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39122187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72468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505791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245339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388490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815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y actividades en zonas frágiles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837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Contaminación por actividades productivas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557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Depredación-extracción de especies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58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 de desechos (vertidos)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4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atmosféricas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97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Extracción de material pétreo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259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ruido y ondas electromagnéticas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95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desechos sólidos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487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sustancias peligrosas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654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Quema-incendio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84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8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Tenencia de especies protegidas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10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756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11C4E3A-EDD0-439C-A27A-5BBB11D7A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93051"/>
              </p:ext>
            </p:extLst>
          </p:nvPr>
        </p:nvGraphicFramePr>
        <p:xfrm>
          <a:off x="2876308" y="1385745"/>
          <a:ext cx="5607935" cy="336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677</Words>
  <Application>Microsoft Office PowerPoint</Application>
  <PresentationFormat>Presentación en pantalla (16:9)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372</cp:revision>
  <dcterms:created xsi:type="dcterms:W3CDTF">2014-06-16T17:50:05Z</dcterms:created>
  <dcterms:modified xsi:type="dcterms:W3CDTF">2019-10-03T12:35:35Z</dcterms:modified>
</cp:coreProperties>
</file>