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A0-4996-B5CD-50D2F1051E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A0-4996-B5CD-50D2F1051E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A0-4996-B5CD-50D2F1051E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A0-4996-B5CD-50D2F1051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trimestre 2019'!$B$4:$E$4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'1 trimestre 2019'!$B$5:$E$5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A0-4996-B5CD-50D2F1051ED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2019'!$B$65:$B$68</c:f>
              <c:strCache>
                <c:ptCount val="4"/>
                <c:pt idx="0">
                  <c:v>Alcaldía Municipal</c:v>
                </c:pt>
                <c:pt idx="1">
                  <c:v>ANDA</c:v>
                </c:pt>
                <c:pt idx="2">
                  <c:v>MAG</c:v>
                </c:pt>
                <c:pt idx="3">
                  <c:v>MOP</c:v>
                </c:pt>
              </c:strCache>
            </c:strRef>
          </c:cat>
          <c:val>
            <c:numRef>
              <c:f>'1 trimestre 2019'!$F$65:$F$68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5-4132-97AF-3C14E22B3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trimestre 2019 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'2 trimestre 2019 '!$F$20:$F$31</c:f>
              <c:numCache>
                <c:formatCode>General</c:formatCode>
                <c:ptCount val="12"/>
                <c:pt idx="0">
                  <c:v>15</c:v>
                </c:pt>
                <c:pt idx="1">
                  <c:v>11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12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1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7-4E8C-ABD7-E0EE81D255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trimestre 2019 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trimestre 2019 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'2 trimestre 2019 '!$U$4:$U$17</c:f>
              <c:numCache>
                <c:formatCode>General</c:formatCode>
                <c:ptCount val="14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18</c:v>
                </c:pt>
                <c:pt idx="5">
                  <c:v>18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4-4DB1-B63B-10698A15A6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trimestre 2019 '!$Q$37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'!$U$37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2-4E8B-B7D9-E135ED8C27AF}"/>
            </c:ext>
          </c:extLst>
        </c:ser>
        <c:ser>
          <c:idx val="1"/>
          <c:order val="1"/>
          <c:tx>
            <c:strRef>
              <c:f>'2 trimestre 2019 '!$Q$38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'!$U$38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2-4E8B-B7D9-E135ED8C27AF}"/>
            </c:ext>
          </c:extLst>
        </c:ser>
        <c:ser>
          <c:idx val="2"/>
          <c:order val="2"/>
          <c:tx>
            <c:strRef>
              <c:f>'2 trimestre 2019 '!$Q$39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'!$U$39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2-4E8B-B7D9-E135ED8C27AF}"/>
            </c:ext>
          </c:extLst>
        </c:ser>
        <c:ser>
          <c:idx val="3"/>
          <c:order val="3"/>
          <c:tx>
            <c:strRef>
              <c:f>'2 trimestre 2019 '!$Q$40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'!$U$40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42-4E8B-B7D9-E135ED8C27AF}"/>
            </c:ext>
          </c:extLst>
        </c:ser>
        <c:ser>
          <c:idx val="4"/>
          <c:order val="4"/>
          <c:tx>
            <c:strRef>
              <c:f>'2 trimestre 2019 '!$Q$41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'!$U$41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2-4E8B-B7D9-E135ED8C27AF}"/>
            </c:ext>
          </c:extLst>
        </c:ser>
        <c:ser>
          <c:idx val="5"/>
          <c:order val="5"/>
          <c:tx>
            <c:strRef>
              <c:f>'2 trimestre 2019 '!$Q$42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 trimestre 2019 '!$U$42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42-4E8B-B7D9-E135ED8C27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304712"/>
        <c:axId val="519298808"/>
      </c:barChart>
      <c:catAx>
        <c:axId val="51930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298808"/>
        <c:crosses val="autoZero"/>
        <c:auto val="1"/>
        <c:lblAlgn val="ctr"/>
        <c:lblOffset val="100"/>
        <c:noMultiLvlLbl val="0"/>
      </c:catAx>
      <c:valAx>
        <c:axId val="519298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930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20-4E67-A2F6-7519FFC1124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20-4E67-A2F6-7519FFC1124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B20-4E67-A2F6-7519FFC1124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B20-4E67-A2F6-7519FFC11241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trimestre 2019 '!$B$52:$C$52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'2 trimestre 2019 '!$B$53:$C$53</c:f>
              <c:numCache>
                <c:formatCode>General</c:formatCode>
                <c:ptCount val="2"/>
                <c:pt idx="0">
                  <c:v>30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20-4E67-A2F6-7519FFC112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2019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(Abril-Junio)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E8A33D-334C-4A46-8C54-7B2070B01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43152"/>
              </p:ext>
            </p:extLst>
          </p:nvPr>
        </p:nvGraphicFramePr>
        <p:xfrm>
          <a:off x="3043541" y="1450936"/>
          <a:ext cx="4216400" cy="3048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157872533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6721982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07269958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3086584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32710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9718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36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524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919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18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005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38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659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94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91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03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092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161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70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996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887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3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18E634B-E586-42C8-B17F-268C33D36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300751"/>
              </p:ext>
            </p:extLst>
          </p:nvPr>
        </p:nvGraphicFramePr>
        <p:xfrm>
          <a:off x="2424897" y="1200150"/>
          <a:ext cx="5862577" cy="351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00AF752-B077-4663-9814-3E6611FAC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927949"/>
              </p:ext>
            </p:extLst>
          </p:nvPr>
        </p:nvGraphicFramePr>
        <p:xfrm>
          <a:off x="2564571" y="1450936"/>
          <a:ext cx="5445109" cy="304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A9F3F8A-A5C7-4AC5-AE64-866D4F350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95390"/>
              </p:ext>
            </p:extLst>
          </p:nvPr>
        </p:nvGraphicFramePr>
        <p:xfrm>
          <a:off x="2286000" y="1200150"/>
          <a:ext cx="5735256" cy="34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segundo trimestre 2019 comprendido entre el 01 de abril al 30 de junio se ingresaron al Sistema un total de 78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91% fueron atendidas directamente por el MARN y el 9%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F930E96-83C1-4A7A-83F3-06C37E991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19253"/>
              </p:ext>
            </p:extLst>
          </p:nvPr>
        </p:nvGraphicFramePr>
        <p:xfrm>
          <a:off x="2644817" y="1003379"/>
          <a:ext cx="5133034" cy="307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CC7F5FC-FFA8-491B-98BA-3DAD686D0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083570"/>
              </p:ext>
            </p:extLst>
          </p:nvPr>
        </p:nvGraphicFramePr>
        <p:xfrm>
          <a:off x="2286000" y="1893093"/>
          <a:ext cx="5573210" cy="213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BFB0FE-4121-4545-8221-33CEFC4FA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61693"/>
              </p:ext>
            </p:extLst>
          </p:nvPr>
        </p:nvGraphicFramePr>
        <p:xfrm>
          <a:off x="1838364" y="1540347"/>
          <a:ext cx="6606796" cy="2848930"/>
        </p:xfrm>
        <a:graphic>
          <a:graphicData uri="http://schemas.openxmlformats.org/drawingml/2006/table">
            <a:tbl>
              <a:tblPr/>
              <a:tblGrid>
                <a:gridCol w="230627">
                  <a:extLst>
                    <a:ext uri="{9D8B030D-6E8A-4147-A177-3AD203B41FA5}">
                      <a16:colId xmlns:a16="http://schemas.microsoft.com/office/drawing/2014/main" val="2639786816"/>
                    </a:ext>
                  </a:extLst>
                </a:gridCol>
                <a:gridCol w="3120253">
                  <a:extLst>
                    <a:ext uri="{9D8B030D-6E8A-4147-A177-3AD203B41FA5}">
                      <a16:colId xmlns:a16="http://schemas.microsoft.com/office/drawing/2014/main" val="2199531545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3921518203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1228604652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3961750872"/>
                    </a:ext>
                  </a:extLst>
                </a:gridCol>
                <a:gridCol w="813979">
                  <a:extLst>
                    <a:ext uri="{9D8B030D-6E8A-4147-A177-3AD203B41FA5}">
                      <a16:colId xmlns:a16="http://schemas.microsoft.com/office/drawing/2014/main" val="890212164"/>
                    </a:ext>
                  </a:extLst>
                </a:gridCol>
              </a:tblGrid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10175" marR="10175" marT="10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527917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4155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125248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74291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4172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362057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377123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146520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509546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98032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451179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01998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025933"/>
                  </a:ext>
                </a:extLst>
              </a:tr>
              <a:tr h="203495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75" marR="10175" marT="10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75" marR="10175" marT="10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10175" marR="10175" marT="10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0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407FAE6-BBF6-40F6-AA48-277E35D5F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88967"/>
              </p:ext>
            </p:extLst>
          </p:nvPr>
        </p:nvGraphicFramePr>
        <p:xfrm>
          <a:off x="2534856" y="1275368"/>
          <a:ext cx="5555848" cy="340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675</Words>
  <Application>Microsoft Office PowerPoint</Application>
  <PresentationFormat>Presentación en pantalla (16:9)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369</cp:revision>
  <dcterms:created xsi:type="dcterms:W3CDTF">2014-06-16T17:50:05Z</dcterms:created>
  <dcterms:modified xsi:type="dcterms:W3CDTF">2019-10-03T12:25:17Z</dcterms:modified>
</cp:coreProperties>
</file>