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</p:sldMasterIdLst>
  <p:notesMasterIdLst>
    <p:notesMasterId r:id="rId21"/>
  </p:notesMasterIdLst>
  <p:sldIdLst>
    <p:sldId id="256" r:id="rId3"/>
    <p:sldId id="324" r:id="rId4"/>
    <p:sldId id="334" r:id="rId5"/>
    <p:sldId id="327" r:id="rId6"/>
    <p:sldId id="331" r:id="rId7"/>
    <p:sldId id="335" r:id="rId8"/>
    <p:sldId id="328" r:id="rId9"/>
    <p:sldId id="332" r:id="rId10"/>
    <p:sldId id="336" r:id="rId11"/>
    <p:sldId id="329" r:id="rId12"/>
    <p:sldId id="330" r:id="rId13"/>
    <p:sldId id="337" r:id="rId14"/>
    <p:sldId id="333" r:id="rId15"/>
    <p:sldId id="338" r:id="rId16"/>
    <p:sldId id="339" r:id="rId17"/>
    <p:sldId id="340" r:id="rId18"/>
    <p:sldId id="342" r:id="rId19"/>
    <p:sldId id="288" r:id="rId20"/>
  </p:sldIdLst>
  <p:sldSz cx="9144000" cy="5143500" type="screen16x9"/>
  <p:notesSz cx="9144000" cy="6858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B35"/>
    <a:srgbClr val="B1A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559" autoAdjust="0"/>
  </p:normalViewPr>
  <p:slideViewPr>
    <p:cSldViewPr snapToGrid="0" snapToObjects="1">
      <p:cViewPr varScale="1">
        <p:scale>
          <a:sx n="83" d="100"/>
          <a:sy n="83" d="100"/>
        </p:scale>
        <p:origin x="1026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A8E-4178-B77A-4E05F78D7E2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A8E-4178-B77A-4E05F78D7E2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A8E-4178-B77A-4E05F78D7E2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A8E-4178-B77A-4E05F78D7E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 trimestre 2018'!$B$4:$E$4</c:f>
              <c:strCache>
                <c:ptCount val="4"/>
                <c:pt idx="0">
                  <c:v>DCI</c:v>
                </c:pt>
                <c:pt idx="1">
                  <c:v>DEV</c:v>
                </c:pt>
                <c:pt idx="2">
                  <c:v>DAS</c:v>
                </c:pt>
                <c:pt idx="3">
                  <c:v>DEC</c:v>
                </c:pt>
              </c:strCache>
            </c:strRef>
          </c:cat>
          <c:val>
            <c:numRef>
              <c:f>'1 trimestre 2018'!$B$5:$E$5</c:f>
              <c:numCache>
                <c:formatCode>General</c:formatCode>
                <c:ptCount val="4"/>
                <c:pt idx="0">
                  <c:v>35</c:v>
                </c:pt>
                <c:pt idx="1">
                  <c:v>15</c:v>
                </c:pt>
                <c:pt idx="2">
                  <c:v>9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8E-4178-B77A-4E05F78D7E2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trimestre 2018'!$Q$21:$Q$25</c:f>
              <c:strCache>
                <c:ptCount val="5"/>
                <c:pt idx="0">
                  <c:v>Alcaldía Municipal</c:v>
                </c:pt>
                <c:pt idx="1">
                  <c:v>ANDA</c:v>
                </c:pt>
                <c:pt idx="2">
                  <c:v>MAG</c:v>
                </c:pt>
                <c:pt idx="3">
                  <c:v>MINSAL</c:v>
                </c:pt>
                <c:pt idx="4">
                  <c:v>Policía Nacional Civil-DMA</c:v>
                </c:pt>
              </c:strCache>
            </c:strRef>
          </c:cat>
          <c:val>
            <c:numRef>
              <c:f>'1 trimestre 2018'!$U$21:$U$25</c:f>
              <c:numCache>
                <c:formatCode>General</c:formatCode>
                <c:ptCount val="5"/>
                <c:pt idx="0">
                  <c:v>16</c:v>
                </c:pt>
                <c:pt idx="1">
                  <c:v>1</c:v>
                </c:pt>
                <c:pt idx="2">
                  <c:v>6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92-45F9-B17C-4D4188181E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12889320"/>
        <c:axId val="512883744"/>
      </c:barChart>
      <c:catAx>
        <c:axId val="512889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2883744"/>
        <c:crosses val="autoZero"/>
        <c:auto val="1"/>
        <c:lblAlgn val="ctr"/>
        <c:lblOffset val="100"/>
        <c:noMultiLvlLbl val="0"/>
      </c:catAx>
      <c:valAx>
        <c:axId val="51288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2889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trimestre 2018'!$B$20:$B$31</c:f>
              <c:strCache>
                <c:ptCount val="12"/>
                <c:pt idx="0">
                  <c:v>Construcción y actividades en zonas frágiles</c:v>
                </c:pt>
                <c:pt idx="1">
                  <c:v>Contaminación por actividades productivas</c:v>
                </c:pt>
                <c:pt idx="2">
                  <c:v>Depredación-extracción de especies</c:v>
                </c:pt>
                <c:pt idx="3">
                  <c:v>Descarga de desechos (vertidos)</c:v>
                </c:pt>
                <c:pt idx="4">
                  <c:v>Emisiones atmosféricas</c:v>
                </c:pt>
                <c:pt idx="5">
                  <c:v>Extracción de material pétreo</c:v>
                </c:pt>
                <c:pt idx="6">
                  <c:v>Generación de ruido y ondas electromagnéticas</c:v>
                </c:pt>
                <c:pt idx="7">
                  <c:v>Manejo inadecuado de desechos sólidos</c:v>
                </c:pt>
                <c:pt idx="8">
                  <c:v>Manejo inadecuado de sustancias peligrosas</c:v>
                </c:pt>
                <c:pt idx="9">
                  <c:v>Quema-incendio</c:v>
                </c:pt>
                <c:pt idx="10">
                  <c:v>Tala</c:v>
                </c:pt>
                <c:pt idx="11">
                  <c:v>Tenencia de especies protegidas</c:v>
                </c:pt>
              </c:strCache>
            </c:strRef>
          </c:cat>
          <c:val>
            <c:numRef>
              <c:f>'1 trimestre 2018'!$F$20:$F$31</c:f>
              <c:numCache>
                <c:formatCode>General</c:formatCode>
                <c:ptCount val="12"/>
                <c:pt idx="0">
                  <c:v>25</c:v>
                </c:pt>
                <c:pt idx="1">
                  <c:v>5</c:v>
                </c:pt>
                <c:pt idx="2">
                  <c:v>6</c:v>
                </c:pt>
                <c:pt idx="3">
                  <c:v>16</c:v>
                </c:pt>
                <c:pt idx="4">
                  <c:v>8</c:v>
                </c:pt>
                <c:pt idx="5">
                  <c:v>11</c:v>
                </c:pt>
                <c:pt idx="6">
                  <c:v>4</c:v>
                </c:pt>
                <c:pt idx="7">
                  <c:v>7</c:v>
                </c:pt>
                <c:pt idx="8">
                  <c:v>2</c:v>
                </c:pt>
                <c:pt idx="9">
                  <c:v>2</c:v>
                </c:pt>
                <c:pt idx="10">
                  <c:v>7</c:v>
                </c:pt>
                <c:pt idx="1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96-4B20-8230-7BC2BB4040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14369272"/>
        <c:axId val="514369600"/>
      </c:barChart>
      <c:catAx>
        <c:axId val="514369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4369600"/>
        <c:crosses val="autoZero"/>
        <c:auto val="1"/>
        <c:lblAlgn val="ctr"/>
        <c:lblOffset val="100"/>
        <c:noMultiLvlLbl val="0"/>
      </c:catAx>
      <c:valAx>
        <c:axId val="51436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4369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 trimestre 2018'!$R$3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trimestre 2018'!$Q$4:$Q$17</c:f>
              <c:strCache>
                <c:ptCount val="14"/>
                <c:pt idx="0">
                  <c:v>Santa Ana</c:v>
                </c:pt>
                <c:pt idx="1">
                  <c:v>Ahuachapán</c:v>
                </c:pt>
                <c:pt idx="2">
                  <c:v>Sonsonate</c:v>
                </c:pt>
                <c:pt idx="3">
                  <c:v>Chalatenango</c:v>
                </c:pt>
                <c:pt idx="4">
                  <c:v>La Libertad</c:v>
                </c:pt>
                <c:pt idx="5">
                  <c:v>San Salvador</c:v>
                </c:pt>
                <c:pt idx="6">
                  <c:v>La Paz</c:v>
                </c:pt>
                <c:pt idx="7">
                  <c:v>Cuscatlán</c:v>
                </c:pt>
                <c:pt idx="8">
                  <c:v>Cabañas</c:v>
                </c:pt>
                <c:pt idx="9">
                  <c:v>San Vicente</c:v>
                </c:pt>
                <c:pt idx="10">
                  <c:v>Usulután</c:v>
                </c:pt>
                <c:pt idx="11">
                  <c:v>San Miguel</c:v>
                </c:pt>
                <c:pt idx="12">
                  <c:v>Morazán</c:v>
                </c:pt>
                <c:pt idx="13">
                  <c:v>La Unión</c:v>
                </c:pt>
              </c:strCache>
            </c:strRef>
          </c:cat>
          <c:val>
            <c:numRef>
              <c:f>'1 trimestre 2018'!$R$4:$R$17</c:f>
              <c:numCache>
                <c:formatCode>General</c:formatCode>
                <c:ptCount val="14"/>
                <c:pt idx="0">
                  <c:v>8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20</c:v>
                </c:pt>
                <c:pt idx="5">
                  <c:v>29</c:v>
                </c:pt>
                <c:pt idx="6">
                  <c:v>7</c:v>
                </c:pt>
                <c:pt idx="7">
                  <c:v>5</c:v>
                </c:pt>
                <c:pt idx="8">
                  <c:v>2</c:v>
                </c:pt>
                <c:pt idx="9">
                  <c:v>3</c:v>
                </c:pt>
                <c:pt idx="10">
                  <c:v>6</c:v>
                </c:pt>
                <c:pt idx="11">
                  <c:v>0</c:v>
                </c:pt>
                <c:pt idx="12">
                  <c:v>2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9E-48F0-9FAD-CFBEE6F489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16630048"/>
        <c:axId val="516631032"/>
      </c:barChart>
      <c:catAx>
        <c:axId val="51663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6631032"/>
        <c:crosses val="autoZero"/>
        <c:auto val="1"/>
        <c:lblAlgn val="ctr"/>
        <c:lblOffset val="100"/>
        <c:noMultiLvlLbl val="0"/>
      </c:catAx>
      <c:valAx>
        <c:axId val="516631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51663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 trimestre 2018'!$Q$37</c:f>
              <c:strCache>
                <c:ptCount val="1"/>
                <c:pt idx="0">
                  <c:v>Escrita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 trimestre 2018'!$U$37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79-445A-9F0D-5DDB9445425F}"/>
            </c:ext>
          </c:extLst>
        </c:ser>
        <c:ser>
          <c:idx val="1"/>
          <c:order val="1"/>
          <c:tx>
            <c:strRef>
              <c:f>'1 trimestre 2018'!$Q$38</c:f>
              <c:strCache>
                <c:ptCount val="1"/>
                <c:pt idx="0">
                  <c:v>Sitio Web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 trimestre 2018'!$U$38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79-445A-9F0D-5DDB9445425F}"/>
            </c:ext>
          </c:extLst>
        </c:ser>
        <c:ser>
          <c:idx val="2"/>
          <c:order val="2"/>
          <c:tx>
            <c:strRef>
              <c:f>'1 trimestre 2018'!$Q$39</c:f>
              <c:strCache>
                <c:ptCount val="1"/>
                <c:pt idx="0">
                  <c:v>Telefónica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 trimestre 2018'!$U$39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79-445A-9F0D-5DDB9445425F}"/>
            </c:ext>
          </c:extLst>
        </c:ser>
        <c:ser>
          <c:idx val="3"/>
          <c:order val="3"/>
          <c:tx>
            <c:strRef>
              <c:f>'1 trimestre 2018'!$Q$40</c:f>
              <c:strCache>
                <c:ptCount val="1"/>
                <c:pt idx="0">
                  <c:v>Personalmente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 trimestre 2018'!$U$40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79-445A-9F0D-5DDB9445425F}"/>
            </c:ext>
          </c:extLst>
        </c:ser>
        <c:ser>
          <c:idx val="4"/>
          <c:order val="4"/>
          <c:tx>
            <c:strRef>
              <c:f>'1 trimestre 2018'!$Q$41</c:f>
              <c:strCache>
                <c:ptCount val="1"/>
                <c:pt idx="0">
                  <c:v>Oficio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 trimestre 2018'!$U$41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79-445A-9F0D-5DDB9445425F}"/>
            </c:ext>
          </c:extLst>
        </c:ser>
        <c:ser>
          <c:idx val="5"/>
          <c:order val="5"/>
          <c:tx>
            <c:strRef>
              <c:f>'1 trimestre 2018'!$Q$42</c:f>
              <c:strCache>
                <c:ptCount val="1"/>
                <c:pt idx="0">
                  <c:v>Despacho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'1 trimestre 2018'!$U$42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E79-445A-9F0D-5DDB9445425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19304712"/>
        <c:axId val="519298808"/>
      </c:barChart>
      <c:catAx>
        <c:axId val="5193047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19298808"/>
        <c:crosses val="autoZero"/>
        <c:auto val="1"/>
        <c:lblAlgn val="ctr"/>
        <c:lblOffset val="100"/>
        <c:noMultiLvlLbl val="0"/>
      </c:catAx>
      <c:valAx>
        <c:axId val="5192988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9304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364-422E-889E-B6063A555F01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364-422E-889E-B6063A555F01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364-422E-889E-B6063A555F01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364-422E-889E-B6063A555F01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 trimestre 2018'!$B$53:$C$53</c:f>
              <c:strCache>
                <c:ptCount val="2"/>
                <c:pt idx="0">
                  <c:v>Hombre</c:v>
                </c:pt>
                <c:pt idx="1">
                  <c:v>Mujer</c:v>
                </c:pt>
              </c:strCache>
            </c:strRef>
          </c:cat>
          <c:val>
            <c:numRef>
              <c:f>'1 trimestre 2018'!$B$54:$C$54</c:f>
              <c:numCache>
                <c:formatCode>General</c:formatCode>
                <c:ptCount val="2"/>
                <c:pt idx="0">
                  <c:v>40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64-422E-889E-B6063A555F0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E6C86-D942-DD42-8F3B-4CC1B991E53D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C534B-ED8E-B94D-8F0D-24BDB6F1F7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619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7C534B-ED8E-B94D-8F0D-24BDB6F1F773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691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 userDrawn="1"/>
        </p:nvSpPr>
        <p:spPr>
          <a:xfrm>
            <a:off x="6562936" y="4302101"/>
            <a:ext cx="2581064" cy="8414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6" name="Rectángulo 5"/>
          <p:cNvSpPr/>
          <p:nvPr userDrawn="1"/>
        </p:nvSpPr>
        <p:spPr>
          <a:xfrm>
            <a:off x="0" y="4436447"/>
            <a:ext cx="9144000" cy="707057"/>
          </a:xfrm>
          <a:prstGeom prst="rect">
            <a:avLst/>
          </a:prstGeom>
          <a:solidFill>
            <a:srgbClr val="252B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2" name="Imagen 1" descr="Logo presentació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53" y="58057"/>
            <a:ext cx="1776094" cy="6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2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34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21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266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357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811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67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0120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238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8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233740"/>
            <a:ext cx="8229600" cy="3220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32888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9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233740"/>
            <a:ext cx="8229600" cy="3220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chemeClr val="tx2">
                    <a:lumMod val="50000"/>
                  </a:schemeClr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embo Std"/>
                <a:cs typeface="Bembo Std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</p:spTree>
    <p:extLst>
      <p:ext uri="{BB962C8B-B14F-4D97-AF65-F5344CB8AC3E}">
        <p14:creationId xmlns:p14="http://schemas.microsoft.com/office/powerpoint/2010/main" val="27555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068599" y="818235"/>
            <a:ext cx="5906342" cy="34902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0946" y="826323"/>
            <a:ext cx="2691277" cy="3641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Bembo Std"/>
                <a:cs typeface="Bembo Std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7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871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374372"/>
            <a:ext cx="4040188" cy="322025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rgbClr val="262626"/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Bembo Std"/>
                <a:cs typeface="Bembo Std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33" y="1374372"/>
            <a:ext cx="4041775" cy="322025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95959"/>
                </a:solidFill>
                <a:latin typeface="Bembo Std"/>
                <a:cs typeface="Bembo Std"/>
              </a:defRPr>
            </a:lvl1pPr>
            <a:lvl2pPr>
              <a:defRPr sz="1800">
                <a:solidFill>
                  <a:srgbClr val="262626"/>
                </a:solidFill>
                <a:latin typeface="Bembo Std"/>
                <a:cs typeface="Bembo Std"/>
              </a:defRPr>
            </a:lvl2pPr>
            <a:lvl3pPr>
              <a:defRPr sz="1800">
                <a:solidFill>
                  <a:srgbClr val="262626"/>
                </a:solidFill>
                <a:latin typeface="Bembo Std"/>
                <a:cs typeface="Bembo Std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>
                    <a:lumMod val="75000"/>
                  </a:schemeClr>
                </a:solidFill>
                <a:latin typeface="Bembo Std"/>
                <a:cs typeface="Bembo Std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031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 userDrawn="1"/>
        </p:nvSpPr>
        <p:spPr>
          <a:xfrm>
            <a:off x="6562936" y="4302101"/>
            <a:ext cx="2581064" cy="8414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6" name="Rectángulo 5"/>
          <p:cNvSpPr/>
          <p:nvPr userDrawn="1"/>
        </p:nvSpPr>
        <p:spPr>
          <a:xfrm>
            <a:off x="0" y="4436447"/>
            <a:ext cx="9144000" cy="707057"/>
          </a:xfrm>
          <a:prstGeom prst="rect">
            <a:avLst/>
          </a:prstGeom>
          <a:solidFill>
            <a:srgbClr val="252B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2" name="Imagen 1" descr="Logo presentació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953" y="58057"/>
            <a:ext cx="1776094" cy="6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3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6E75D05-A982-4FAC-B28A-873953DEE65F}" type="datetimeFigureOut">
              <a:rPr lang="es-SV" smtClean="0"/>
              <a:pPr/>
              <a:t>2/10/2019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35DF3C9-6A47-4F69-9700-1DDAD563C14B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5742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1937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34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 presentación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8298"/>
            <a:ext cx="1432794" cy="53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7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60" r:id="rId3"/>
    <p:sldLayoutId id="2147483676" r:id="rId4"/>
    <p:sldLayoutId id="2147483678" r:id="rId5"/>
    <p:sldLayoutId id="2147483680" r:id="rId6"/>
    <p:sldLayoutId id="2147483681" r:id="rId7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960C5-CD5A-9D4E-95BA-E90578E6C1DC}" type="datetimeFigureOut">
              <a:rPr lang="es-ES" smtClean="0"/>
              <a:pPr/>
              <a:t>02/10/2019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AE7C2-0F51-4C48-A6C3-0C3C7F5DD98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158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4" r:id="rId9"/>
    <p:sldLayoutId id="2147483675" r:id="rId10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denuncias@marn.gob.sv" TargetMode="External"/><Relationship Id="rId2" Type="http://schemas.openxmlformats.org/officeDocument/2006/relationships/hyperlink" Target="http://apps.marn.gob.sv/denunciaspublicas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75018" y="751513"/>
            <a:ext cx="818185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2">
                    <a:lumMod val="75000"/>
                  </a:schemeClr>
                </a:solidFill>
                <a:latin typeface="Museo 700" panose="02000000000000000000" pitchFamily="50" charset="0"/>
                <a:cs typeface="Bembo Std"/>
              </a:rPr>
              <a:t>UNIDAD DE ATENCIÓN CIUDADANA-DCI</a:t>
            </a:r>
          </a:p>
          <a:p>
            <a:pPr algn="ctr"/>
            <a:endParaRPr lang="es-ES" sz="2800" b="1" dirty="0">
              <a:solidFill>
                <a:schemeClr val="tx2">
                  <a:lumMod val="75000"/>
                </a:schemeClr>
              </a:solidFill>
              <a:latin typeface="Bembo Std"/>
              <a:cs typeface="Bembo Std"/>
            </a:endParaRPr>
          </a:p>
          <a:p>
            <a:pPr algn="ctr"/>
            <a:endParaRPr lang="es-ES" sz="2800" b="1" dirty="0">
              <a:solidFill>
                <a:schemeClr val="tx2">
                  <a:lumMod val="75000"/>
                </a:schemeClr>
              </a:solidFill>
              <a:latin typeface="Bembo Std"/>
              <a:cs typeface="Bembo Std"/>
            </a:endParaRPr>
          </a:p>
          <a:p>
            <a:endParaRPr lang="es-E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mbo Std"/>
              <a:cs typeface="Bembo Std"/>
            </a:endParaRPr>
          </a:p>
          <a:p>
            <a:endParaRPr lang="es-ES" sz="3600" dirty="0">
              <a:solidFill>
                <a:schemeClr val="tx2">
                  <a:lumMod val="75000"/>
                </a:schemeClr>
              </a:solidFill>
              <a:latin typeface="Bembo Std"/>
              <a:cs typeface="Bembo Std"/>
            </a:endParaRPr>
          </a:p>
          <a:p>
            <a:pPr algn="ctr"/>
            <a:endParaRPr lang="es-ES_tradnl" sz="2800" b="1" dirty="0">
              <a:latin typeface="Bembo Std"/>
              <a:cs typeface="Bembo Std"/>
            </a:endParaRPr>
          </a:p>
          <a:p>
            <a:pPr algn="ctr"/>
            <a:r>
              <a:rPr lang="es-ES_tradnl" sz="2400" b="1" dirty="0">
                <a:latin typeface="Museo 700" panose="02000000000000000000" pitchFamily="50" charset="0"/>
                <a:cs typeface="Bembo Std"/>
              </a:rPr>
              <a:t>Reporte trimestral de denuncias ambientales 2018</a:t>
            </a:r>
          </a:p>
          <a:p>
            <a:pPr algn="ctr"/>
            <a:r>
              <a:rPr lang="es-ES_tradnl" sz="2400" b="1" dirty="0">
                <a:latin typeface="Museo 700" panose="02000000000000000000" pitchFamily="50" charset="0"/>
                <a:cs typeface="Bembo Std"/>
              </a:rPr>
              <a:t>(Enero-Marzo)</a:t>
            </a:r>
          </a:p>
          <a:p>
            <a:endParaRPr lang="es-ES_tradnl" sz="1600" dirty="0">
              <a:solidFill>
                <a:schemeClr val="bg1"/>
              </a:solidFill>
              <a:latin typeface="Bembo Std"/>
              <a:cs typeface="Bembo Std"/>
            </a:endParaRPr>
          </a:p>
        </p:txBody>
      </p:sp>
      <p:sp>
        <p:nvSpPr>
          <p:cNvPr id="6" name="CuadroTexto 5"/>
          <p:cNvSpPr txBox="1"/>
          <p:nvPr/>
        </p:nvSpPr>
        <p:spPr>
          <a:xfrm flipH="1">
            <a:off x="4248676" y="5651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74486" y="-4406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059682" y="4568190"/>
            <a:ext cx="3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-1680308" y="225913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286CA58-D03F-41AE-AACA-A9F641F4D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895" y="1515976"/>
            <a:ext cx="1913561" cy="15335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E06BE3F-50D9-42F1-A8F5-46B0BC98FA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236" t="61291" r="70000" b="21390"/>
          <a:stretch/>
        </p:blipFill>
        <p:spPr>
          <a:xfrm>
            <a:off x="8354957" y="3458610"/>
            <a:ext cx="748369" cy="74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16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6853550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Tabla 2. Denuncias ingresadas por departamento por mes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22B9E7-1349-4EDB-A5E9-42BE1E606CE8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3ED2E66-8A62-4540-A0EC-541FFCE83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833135"/>
              </p:ext>
            </p:extLst>
          </p:nvPr>
        </p:nvGraphicFramePr>
        <p:xfrm>
          <a:off x="3041316" y="1577295"/>
          <a:ext cx="4216400" cy="3048000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426031656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294956799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677626658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363091838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2105237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2771873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N°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Departamento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Ene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1742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Santa 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7570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Ahuachapán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722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Sonsonate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856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Chalatenango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04438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La Libertad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5144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San Salvador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4282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La Paz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6168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Cuscatlán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4894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Cabañas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65069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San Vicente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53608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Usulután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4625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San Miguel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7340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Morazán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6897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La Unión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8444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Museo 300" panose="02000000000000000000" pitchFamily="50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Museo 300" panose="02000000000000000000" pitchFamily="50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561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597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4. Denuncias ingresadas por departamento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DD23A472-2BD0-4819-898F-5C04D12CAF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462345"/>
              </p:ext>
            </p:extLst>
          </p:nvPr>
        </p:nvGraphicFramePr>
        <p:xfrm>
          <a:off x="2454444" y="1200149"/>
          <a:ext cx="5654842" cy="3392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4683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Formas de ingreso de las denuncias por la ciudadanía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1966517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5. Medio de ingreso de denuncias por la ciudadanía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C77461EB-15DA-45C4-A5D1-F7146970BB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1160686"/>
              </p:ext>
            </p:extLst>
          </p:nvPr>
        </p:nvGraphicFramePr>
        <p:xfrm>
          <a:off x="3240911" y="1489153"/>
          <a:ext cx="4785534" cy="2963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59954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Ingreso de denuncias por género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137139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6. Denuncias ingresadas (Hombres-Mujeres)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715915F-DA68-43D1-80D1-80C4B73CC9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31783"/>
              </p:ext>
            </p:extLst>
          </p:nvPr>
        </p:nvGraphicFramePr>
        <p:xfrm>
          <a:off x="2522181" y="1450936"/>
          <a:ext cx="5262250" cy="3157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6846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3200" dirty="0">
                <a:latin typeface="Museo 300"/>
                <a:cs typeface="Museo 300"/>
              </a:rPr>
              <a:t>¿Quiere interponer su denuncia o recibir asesoría sobre infracciones ambientales?</a:t>
            </a:r>
            <a:endParaRPr lang="es-ES" sz="32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3226275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¿Qué puedo denunciar?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156C008-0F2B-460B-8836-07B44D7829DB}"/>
              </a:ext>
            </a:extLst>
          </p:cNvPr>
          <p:cNvGrpSpPr/>
          <p:nvPr/>
        </p:nvGrpSpPr>
        <p:grpSpPr>
          <a:xfrm>
            <a:off x="132347" y="1296403"/>
            <a:ext cx="8879306" cy="2893597"/>
            <a:chOff x="132347" y="983579"/>
            <a:chExt cx="8879306" cy="2893597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15E6EC0C-7332-48D5-BC06-2892AB9978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894" t="50000" r="13553" b="22326"/>
            <a:stretch/>
          </p:blipFill>
          <p:spPr>
            <a:xfrm>
              <a:off x="132347" y="983580"/>
              <a:ext cx="4439653" cy="1422735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864EA877-12A5-42B0-A118-D2F400DB88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158" t="39527" r="13289" b="32798"/>
            <a:stretch/>
          </p:blipFill>
          <p:spPr>
            <a:xfrm>
              <a:off x="4572000" y="983579"/>
              <a:ext cx="4439653" cy="1422735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7A7B33A-7ABE-4AF8-8156-AE9EAB9136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026" t="29463" r="13421" b="42863"/>
            <a:stretch/>
          </p:blipFill>
          <p:spPr>
            <a:xfrm>
              <a:off x="1576137" y="2454440"/>
              <a:ext cx="4439653" cy="1422735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9A4EC07A-7068-47CE-A868-37C381ABBC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7763" t="46782" r="46316" b="25544"/>
            <a:stretch/>
          </p:blipFill>
          <p:spPr>
            <a:xfrm>
              <a:off x="6063915" y="2454440"/>
              <a:ext cx="1455822" cy="1422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7464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 flipH="1">
            <a:off x="4248676" y="5651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74486" y="-4406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5059682" y="4568190"/>
            <a:ext cx="38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-1680308" y="2259139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58B9041-172B-46D5-BF54-1EF22BC3CF39}"/>
              </a:ext>
            </a:extLst>
          </p:cNvPr>
          <p:cNvSpPr txBox="1">
            <a:spLocks/>
          </p:cNvSpPr>
          <p:nvPr/>
        </p:nvSpPr>
        <p:spPr>
          <a:xfrm>
            <a:off x="1161047" y="887799"/>
            <a:ext cx="6821905" cy="831064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2000" dirty="0">
                <a:latin typeface="Museo 300"/>
                <a:cs typeface="Museo 300"/>
              </a:rPr>
              <a:t>¿Quiere interponer su denuncia o recibir asesoría sobre infracciones ambientales?</a:t>
            </a:r>
          </a:p>
          <a:p>
            <a:endParaRPr lang="es-ES_tradnl" sz="2000" dirty="0">
              <a:latin typeface="Museo 300"/>
              <a:cs typeface="Museo 300"/>
            </a:endParaRPr>
          </a:p>
          <a:p>
            <a:r>
              <a:rPr lang="es-ES_tradnl" sz="2000" dirty="0">
                <a:latin typeface="Museo 300"/>
                <a:cs typeface="Museo 300"/>
              </a:rPr>
              <a:t>Contáctenos</a:t>
            </a:r>
          </a:p>
          <a:p>
            <a:endParaRPr lang="es-ES_tradnl" sz="1400" dirty="0">
              <a:latin typeface="Museo 300"/>
              <a:cs typeface="Museo 300"/>
            </a:endParaRP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Sistema de denuncias en línea: </a:t>
            </a:r>
            <a:r>
              <a:rPr lang="es-SV" sz="1400" dirty="0">
                <a:hlinkClick r:id="rId2"/>
              </a:rPr>
              <a:t>http://apps.marn.gob.sv/denunciaspublicas/</a:t>
            </a:r>
            <a:endParaRPr lang="es-ES_tradnl" sz="1400" dirty="0">
              <a:latin typeface="Museo 300"/>
              <a:cs typeface="Museo 300"/>
            </a:endParaRP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Correo electrónico: </a:t>
            </a:r>
            <a:r>
              <a:rPr lang="es-ES_tradnl" sz="1400" dirty="0">
                <a:latin typeface="Museo 300"/>
                <a:cs typeface="Museo 300"/>
                <a:hlinkClick r:id="rId3"/>
              </a:rPr>
              <a:t>denuncias@marn.gob.sv</a:t>
            </a:r>
            <a:endParaRPr lang="es-ES_tradnl" sz="1400" dirty="0">
              <a:latin typeface="Museo 300"/>
              <a:cs typeface="Museo 300"/>
            </a:endParaRP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Teléfonos: 2132-9218, 2132-9304 y 919</a:t>
            </a:r>
          </a:p>
          <a:p>
            <a:endParaRPr lang="es-ES_tradnl" sz="1400" dirty="0">
              <a:latin typeface="Museo 300"/>
              <a:cs typeface="Museo 300"/>
            </a:endParaRPr>
          </a:p>
          <a:p>
            <a:r>
              <a:rPr lang="es-ES_tradnl" sz="1400" dirty="0">
                <a:latin typeface="Museo 300"/>
                <a:cs typeface="Museo 300"/>
              </a:rPr>
              <a:t>Dirección: Calle y Colonia Las Mercedes, km 5½, carretera a Santa Tecla. Edificio MARN, instalaciones ISTA</a:t>
            </a:r>
          </a:p>
          <a:p>
            <a:endParaRPr lang="es-ES" sz="14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215134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Denuncias atendidas (Internas y externas)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1091122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91CD360-EFF1-488C-86B3-B9E0B375559C}"/>
              </a:ext>
            </a:extLst>
          </p:cNvPr>
          <p:cNvSpPr/>
          <p:nvPr/>
        </p:nvSpPr>
        <p:spPr>
          <a:xfrm>
            <a:off x="1730885" y="1642578"/>
            <a:ext cx="7097026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2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En el primer trimestre 2018 comprendido entre el 01 de enero al 31 de marzo se ingresaron al Sistema un total de 97 denuncias.</a:t>
            </a:r>
          </a:p>
          <a:p>
            <a:pPr algn="just"/>
            <a:endParaRPr lang="es-SV" sz="2000" dirty="0">
              <a:solidFill>
                <a:srgbClr val="000000"/>
              </a:solidFill>
              <a:latin typeface="Museo 300" panose="02000000000000000000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s-SV" sz="2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Del total de denuncias, el 71% fueron atendidas directamente por el MARN y el 29% fueron remitidas a entidades externas para ser abordadas de acuerdo a competencias.</a:t>
            </a:r>
          </a:p>
          <a:p>
            <a:pPr algn="just"/>
            <a:endParaRPr lang="es-SV" sz="17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17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s-SV" sz="17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5918600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Denuncias ingresadas en el período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2219FEF-53F2-4FA5-A8B3-E9B30995FD4A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</p:spTree>
    <p:extLst>
      <p:ext uri="{BB962C8B-B14F-4D97-AF65-F5344CB8AC3E}">
        <p14:creationId xmlns:p14="http://schemas.microsoft.com/office/powerpoint/2010/main" val="24876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91CD360-EFF1-488C-86B3-B9E0B375559C}"/>
              </a:ext>
            </a:extLst>
          </p:cNvPr>
          <p:cNvSpPr/>
          <p:nvPr/>
        </p:nvSpPr>
        <p:spPr>
          <a:xfrm>
            <a:off x="3552327" y="3781958"/>
            <a:ext cx="37032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DCI: Dirección de Atención Ciudadana</a:t>
            </a:r>
          </a:p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DEV: Dirección de Ecosistemas y Vida Silvestre</a:t>
            </a:r>
          </a:p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DAS: Dirección de Agua y Saneamiento</a:t>
            </a:r>
          </a:p>
          <a:p>
            <a:pPr algn="ctr"/>
            <a:r>
              <a:rPr lang="es-SV" sz="105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DEC: Dirección de Evaluación y Cumplimiento Ambiental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1. Denuncias atendidas por competencia MARN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873F348C-F5B6-4BF6-B4DB-199BE527A7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6414612"/>
              </p:ext>
            </p:extLst>
          </p:nvPr>
        </p:nvGraphicFramePr>
        <p:xfrm>
          <a:off x="2406323" y="875629"/>
          <a:ext cx="5702968" cy="3252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</p:spTree>
    <p:extLst>
      <p:ext uri="{BB962C8B-B14F-4D97-AF65-F5344CB8AC3E}">
        <p14:creationId xmlns:p14="http://schemas.microsoft.com/office/powerpoint/2010/main" val="158282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7419034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2. Denuncias externas                              (remitidas a otras instituciones)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AA1C9FD-1BE8-40DC-8E2A-CACDC36142DC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DA4304B4-E964-46B0-BFB8-937BF35731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206219"/>
              </p:ext>
            </p:extLst>
          </p:nvPr>
        </p:nvGraphicFramePr>
        <p:xfrm>
          <a:off x="2928395" y="1450936"/>
          <a:ext cx="5277141" cy="2974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25483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Denuncias atendidas        por tipo y categoría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79286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5" y="690593"/>
            <a:ext cx="7205978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Tabla 1. Tipo </a:t>
            </a:r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de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 denuncias y categorías por mes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949FC2CC-A4E5-4CFA-A517-82DB9500A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945477"/>
              </p:ext>
            </p:extLst>
          </p:nvPr>
        </p:nvGraphicFramePr>
        <p:xfrm>
          <a:off x="1924719" y="1652283"/>
          <a:ext cx="6184900" cy="2821305"/>
        </p:xfrm>
        <a:graphic>
          <a:graphicData uri="http://schemas.openxmlformats.org/drawingml/2006/table">
            <a:tbl>
              <a:tblPr/>
              <a:tblGrid>
                <a:gridCol w="215900">
                  <a:extLst>
                    <a:ext uri="{9D8B030D-6E8A-4147-A177-3AD203B41FA5}">
                      <a16:colId xmlns:a16="http://schemas.microsoft.com/office/drawing/2014/main" val="3628819922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403697635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12501031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4329415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2881944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95077884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N°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Categoría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Ene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Feb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Mar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8304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Construcción y actividades en zonas frágiles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3643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Contaminación por actividades productivas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7960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Depredación-extracción de especies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9572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Descarga de desechos (vertidos)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69268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Emisiones atmosféricas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7092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Extracción de material pétreo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9645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Generación de ruido y ondas electromagnéticas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91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Manejo inadecuado de desechos sólidos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0056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Manejo inadecuado de sustancias peligrosas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8968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Quema-incendio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8993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Tala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562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Tenencia de especies protegidas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7742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Museo 300" panose="02000000000000000000" pitchFamily="50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Museo 300" panose="02000000000000000000" pitchFamily="50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useo 300" panose="02000000000000000000" pitchFamily="50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350258"/>
                  </a:ext>
                </a:extLst>
              </a:tr>
            </a:tbl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1822B9E7-1349-4EDB-A5E9-42BE1E606CE8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</p:spTree>
    <p:extLst>
      <p:ext uri="{BB962C8B-B14F-4D97-AF65-F5344CB8AC3E}">
        <p14:creationId xmlns:p14="http://schemas.microsoft.com/office/powerpoint/2010/main" val="59690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87377" y="137930"/>
            <a:ext cx="6356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rgbClr val="17375E"/>
                </a:solidFill>
                <a:latin typeface="Museo 700" panose="02000000000000000000" pitchFamily="50" charset="0"/>
              </a:rPr>
              <a:t>Estado denuncia ambiental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ítulo 2">
            <a:extLst>
              <a:ext uri="{FF2B5EF4-FFF2-40B4-BE49-F238E27FC236}">
                <a16:creationId xmlns:a16="http://schemas.microsoft.com/office/drawing/2014/main" id="{08BCDB4D-7235-4A87-87AB-8BE74A4F3A06}"/>
              </a:ext>
            </a:extLst>
          </p:cNvPr>
          <p:cNvSpPr txBox="1">
            <a:spLocks/>
          </p:cNvSpPr>
          <p:nvPr/>
        </p:nvSpPr>
        <p:spPr>
          <a:xfrm>
            <a:off x="1724966" y="690593"/>
            <a:ext cx="6747702" cy="760343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Gráfico 3. Tipo </a:t>
            </a:r>
            <a:r>
              <a:rPr lang="es-ES" sz="22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de</a:t>
            </a: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Museo 500 Regular"/>
                <a:cs typeface="Museo 500 Regular"/>
              </a:rPr>
              <a:t> denuncias y categorías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822B9E7-1349-4EDB-A5E9-42BE1E606CE8}"/>
              </a:ext>
            </a:extLst>
          </p:cNvPr>
          <p:cNvSpPr/>
          <p:nvPr/>
        </p:nvSpPr>
        <p:spPr>
          <a:xfrm>
            <a:off x="2626152" y="4751654"/>
            <a:ext cx="65178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SV" sz="1000" dirty="0">
                <a:solidFill>
                  <a:srgbClr val="000000"/>
                </a:solidFill>
                <a:latin typeface="Museo 300" panose="02000000000000000000" pitchFamily="50" charset="0"/>
                <a:ea typeface="Calibri" panose="020F0502020204030204" pitchFamily="34" charset="0"/>
                <a:cs typeface="Arial" panose="020B0604020202020204" pitchFamily="34" charset="0"/>
              </a:rPr>
              <a:t>Fuente: Sistema de Denuncias Ambientales y Estadísticas de la Unidad de Atención Ciudadana MARN 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CFAE87B-0E53-482C-9DCD-53F90C3B83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5250749"/>
              </p:ext>
            </p:extLst>
          </p:nvPr>
        </p:nvGraphicFramePr>
        <p:xfrm>
          <a:off x="2153654" y="1284373"/>
          <a:ext cx="6003758" cy="318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43648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1084240"/>
            <a:ext cx="1570113" cy="119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1570113" cy="109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211688"/>
            <a:ext cx="1570115" cy="117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1" t="48622" r="45216" b="14646"/>
          <a:stretch/>
        </p:blipFill>
        <p:spPr bwMode="auto">
          <a:xfrm>
            <a:off x="0" y="2272115"/>
            <a:ext cx="1570113" cy="96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Título">
            <a:extLst>
              <a:ext uri="{FF2B5EF4-FFF2-40B4-BE49-F238E27FC236}">
                <a16:creationId xmlns:a16="http://schemas.microsoft.com/office/drawing/2014/main" id="{779F571B-C157-4891-8109-5F108218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894" y="1862362"/>
            <a:ext cx="6821905" cy="831064"/>
          </a:xfrm>
        </p:spPr>
        <p:txBody>
          <a:bodyPr/>
          <a:lstStyle/>
          <a:p>
            <a:r>
              <a:rPr lang="es-ES_tradnl" sz="4000" dirty="0">
                <a:latin typeface="Museo 300"/>
                <a:cs typeface="Museo 300"/>
              </a:rPr>
              <a:t>Denuncias atendidas         por departamento</a:t>
            </a:r>
            <a:endParaRPr lang="es-ES" sz="4000" dirty="0">
              <a:latin typeface="Museo 300"/>
              <a:cs typeface="Museo 300"/>
            </a:endParaRPr>
          </a:p>
        </p:txBody>
      </p:sp>
    </p:spTree>
    <p:extLst>
      <p:ext uri="{BB962C8B-B14F-4D97-AF65-F5344CB8AC3E}">
        <p14:creationId xmlns:p14="http://schemas.microsoft.com/office/powerpoint/2010/main" val="223501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4150</TotalTime>
  <Words>677</Words>
  <Application>Microsoft Office PowerPoint</Application>
  <PresentationFormat>Presentación en pantalla (16:9)</PresentationFormat>
  <Paragraphs>241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Arial</vt:lpstr>
      <vt:lpstr>Bembo Std</vt:lpstr>
      <vt:lpstr>Calibri</vt:lpstr>
      <vt:lpstr>Museo 300</vt:lpstr>
      <vt:lpstr>Museo 500 Regular</vt:lpstr>
      <vt:lpstr>Museo 700</vt:lpstr>
      <vt:lpstr>Tema de Office</vt:lpstr>
      <vt:lpstr>Diseño personalizado</vt:lpstr>
      <vt:lpstr>Presentación de PowerPoint</vt:lpstr>
      <vt:lpstr>Denuncias atendidas (Internas y externas)</vt:lpstr>
      <vt:lpstr>Presentación de PowerPoint</vt:lpstr>
      <vt:lpstr>Presentación de PowerPoint</vt:lpstr>
      <vt:lpstr>Presentación de PowerPoint</vt:lpstr>
      <vt:lpstr>Denuncias atendidas        por tipo y categoría</vt:lpstr>
      <vt:lpstr>Presentación de PowerPoint</vt:lpstr>
      <vt:lpstr>Presentación de PowerPoint</vt:lpstr>
      <vt:lpstr>Denuncias atendidas         por departamento</vt:lpstr>
      <vt:lpstr>Presentación de PowerPoint</vt:lpstr>
      <vt:lpstr>Presentación de PowerPoint</vt:lpstr>
      <vt:lpstr>Formas de ingreso de las denuncias por la ciudadanía</vt:lpstr>
      <vt:lpstr>Presentación de PowerPoint</vt:lpstr>
      <vt:lpstr>Ingreso de denuncias por género</vt:lpstr>
      <vt:lpstr>Presentación de PowerPoint</vt:lpstr>
      <vt:lpstr>¿Quiere interponer su denuncia o recibir asesoría sobre infracciones ambientales?</vt:lpstr>
      <vt:lpstr>Presentación de PowerPoint</vt:lpstr>
      <vt:lpstr>Presentación de PowerPoint</vt:lpstr>
    </vt:vector>
  </TitlesOfParts>
  <Company>MINISTERIO DE MEDIO AMBIENTE Y RECURSOS NATURALES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PLATERO</dc:creator>
  <cp:lastModifiedBy>Manuel Salvador Tobar Siguenza</cp:lastModifiedBy>
  <cp:revision>350</cp:revision>
  <dcterms:created xsi:type="dcterms:W3CDTF">2014-06-16T17:50:05Z</dcterms:created>
  <dcterms:modified xsi:type="dcterms:W3CDTF">2019-10-02T20:18:16Z</dcterms:modified>
</cp:coreProperties>
</file>