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95" r:id="rId2"/>
    <p:sldId id="299" r:id="rId3"/>
    <p:sldId id="260" r:id="rId4"/>
    <p:sldId id="261" r:id="rId5"/>
    <p:sldId id="263" r:id="rId6"/>
    <p:sldId id="262" r:id="rId7"/>
    <p:sldId id="302" r:id="rId8"/>
    <p:sldId id="303" r:id="rId9"/>
    <p:sldId id="304" r:id="rId10"/>
    <p:sldId id="264" r:id="rId11"/>
    <p:sldId id="265" r:id="rId12"/>
    <p:sldId id="269" r:id="rId13"/>
    <p:sldId id="270" r:id="rId14"/>
    <p:sldId id="271" r:id="rId15"/>
    <p:sldId id="272" r:id="rId16"/>
    <p:sldId id="273" r:id="rId17"/>
    <p:sldId id="274" r:id="rId18"/>
    <p:sldId id="275" r:id="rId19"/>
    <p:sldId id="306" r:id="rId20"/>
    <p:sldId id="305" r:id="rId21"/>
    <p:sldId id="276" r:id="rId22"/>
    <p:sldId id="277" r:id="rId23"/>
    <p:sldId id="278" r:id="rId24"/>
    <p:sldId id="279" r:id="rId25"/>
    <p:sldId id="280" r:id="rId26"/>
    <p:sldId id="282" r:id="rId27"/>
    <p:sldId id="283" r:id="rId28"/>
    <p:sldId id="284" r:id="rId29"/>
    <p:sldId id="300" r:id="rId30"/>
    <p:sldId id="285" r:id="rId31"/>
    <p:sldId id="286" r:id="rId32"/>
    <p:sldId id="287" r:id="rId33"/>
    <p:sldId id="289" r:id="rId34"/>
    <p:sldId id="290" r:id="rId35"/>
    <p:sldId id="291" r:id="rId36"/>
    <p:sldId id="301" r:id="rId37"/>
    <p:sldId id="292" r:id="rId38"/>
  </p:sldIdLst>
  <p:sldSz cx="9144000" cy="6858000" type="screen4x3"/>
  <p:notesSz cx="6797675" cy="9856788"/>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4660"/>
  </p:normalViewPr>
  <p:slideViewPr>
    <p:cSldViewPr>
      <p:cViewPr varScale="1">
        <p:scale>
          <a:sx n="87" d="100"/>
          <a:sy n="87" d="100"/>
        </p:scale>
        <p:origin x="-9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2839"/>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50443" y="0"/>
            <a:ext cx="2945659" cy="492839"/>
          </a:xfrm>
          <a:prstGeom prst="rect">
            <a:avLst/>
          </a:prstGeom>
        </p:spPr>
        <p:txBody>
          <a:bodyPr vert="horz" lIns="91440" tIns="45720" rIns="91440" bIns="45720" rtlCol="0"/>
          <a:lstStyle>
            <a:lvl1pPr algn="r">
              <a:defRPr sz="1200"/>
            </a:lvl1pPr>
          </a:lstStyle>
          <a:p>
            <a:fld id="{10EFEED8-C100-46FD-97B4-636273BB12C7}" type="datetimeFigureOut">
              <a:rPr lang="es-SV" smtClean="0"/>
              <a:t>26/11/2021</a:t>
            </a:fld>
            <a:endParaRPr lang="es-SV"/>
          </a:p>
        </p:txBody>
      </p:sp>
      <p:sp>
        <p:nvSpPr>
          <p:cNvPr id="4" name="3 Marcador de imagen de diapositiva"/>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9362238"/>
            <a:ext cx="2945659" cy="492839"/>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50443" y="9362238"/>
            <a:ext cx="2945659" cy="492839"/>
          </a:xfrm>
          <a:prstGeom prst="rect">
            <a:avLst/>
          </a:prstGeom>
        </p:spPr>
        <p:txBody>
          <a:bodyPr vert="horz" lIns="91440" tIns="45720" rIns="91440" bIns="45720" rtlCol="0" anchor="b"/>
          <a:lstStyle>
            <a:lvl1pPr algn="r">
              <a:defRPr sz="1200"/>
            </a:lvl1pPr>
          </a:lstStyle>
          <a:p>
            <a:fld id="{663005E9-88B6-4089-A176-3D83E7A5F65F}" type="slidenum">
              <a:rPr lang="es-SV" smtClean="0"/>
              <a:t>‹Nº›</a:t>
            </a:fld>
            <a:endParaRPr lang="es-SV"/>
          </a:p>
        </p:txBody>
      </p:sp>
    </p:spTree>
    <p:extLst>
      <p:ext uri="{BB962C8B-B14F-4D97-AF65-F5344CB8AC3E}">
        <p14:creationId xmlns:p14="http://schemas.microsoft.com/office/powerpoint/2010/main" val="2996221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79768" y="4681974"/>
            <a:ext cx="5438139" cy="4435555"/>
          </a:xfrm>
          <a:prstGeom prst="rect">
            <a:avLst/>
          </a:prstGeom>
        </p:spPr>
        <p:txBody>
          <a:bodyPr lIns="91425" tIns="91425" rIns="91425" bIns="91425" anchor="t" anchorCtr="0">
            <a:noAutofit/>
          </a:bodyPr>
          <a:lstStyle/>
          <a:p>
            <a:pPr lvl="0">
              <a:spcBef>
                <a:spcPts val="0"/>
              </a:spcBef>
              <a:buNone/>
            </a:pPr>
            <a:endParaRPr dirty="0"/>
          </a:p>
        </p:txBody>
      </p:sp>
      <p:sp>
        <p:nvSpPr>
          <p:cNvPr id="161" name="Shape 161"/>
          <p:cNvSpPr>
            <a:spLocks noGrp="1" noRot="1" noChangeAspect="1"/>
          </p:cNvSpPr>
          <p:nvPr>
            <p:ph type="sldImg" idx="2"/>
          </p:nvPr>
        </p:nvSpPr>
        <p:spPr>
          <a:xfrm>
            <a:off x="935038" y="739775"/>
            <a:ext cx="4927600" cy="36957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16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9363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04631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777235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63769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56052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0244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91914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29255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36252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81555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8030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26/11/2021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68782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E4FBE-0B1B-4238-918B-C2808BAA0645}" type="datetimeFigureOut">
              <a:rPr lang="es-SV" smtClean="0"/>
              <a:t>26/11/2021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60480-F492-49FE-8E9F-F111D8FAE989}" type="slidenum">
              <a:rPr lang="es-SV" smtClean="0"/>
              <a:t>‹Nº›</a:t>
            </a:fld>
            <a:endParaRPr lang="es-SV"/>
          </a:p>
        </p:txBody>
      </p:sp>
    </p:spTree>
    <p:extLst>
      <p:ext uri="{BB962C8B-B14F-4D97-AF65-F5344CB8AC3E}">
        <p14:creationId xmlns:p14="http://schemas.microsoft.com/office/powerpoint/2010/main" val="1167547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25.xml"/><Relationship Id="rId18" Type="http://schemas.openxmlformats.org/officeDocument/2006/relationships/slide" Target="slide21.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23.xml"/><Relationship Id="rId17" Type="http://schemas.openxmlformats.org/officeDocument/2006/relationships/slide" Target="slide15.xml"/><Relationship Id="rId2" Type="http://schemas.openxmlformats.org/officeDocument/2006/relationships/slide" Target="slide3.xml"/><Relationship Id="rId16" Type="http://schemas.openxmlformats.org/officeDocument/2006/relationships/slide" Target="slide20.xml"/><Relationship Id="rId20"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12.xml"/><Relationship Id="rId5" Type="http://schemas.openxmlformats.org/officeDocument/2006/relationships/slide" Target="slide30.xml"/><Relationship Id="rId15" Type="http://schemas.openxmlformats.org/officeDocument/2006/relationships/slide" Target="slide18.xml"/><Relationship Id="rId10" Type="http://schemas.openxmlformats.org/officeDocument/2006/relationships/slide" Target="slide11.xml"/><Relationship Id="rId19" Type="http://schemas.openxmlformats.org/officeDocument/2006/relationships/slide" Target="slide13.xml"/><Relationship Id="rId4" Type="http://schemas.openxmlformats.org/officeDocument/2006/relationships/slide" Target="slide27.xml"/><Relationship Id="rId9" Type="http://schemas.openxmlformats.org/officeDocument/2006/relationships/slide" Target="slide6.xml"/><Relationship Id="rId14" Type="http://schemas.openxmlformats.org/officeDocument/2006/relationships/slide" Target="slide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p:nvPr/>
        </p:nvSpPr>
        <p:spPr>
          <a:xfrm>
            <a:off x="1766146" y="2492896"/>
            <a:ext cx="5724128" cy="432048"/>
          </a:xfrm>
          <a:prstGeom prst="rect">
            <a:avLst/>
          </a:prstGeom>
          <a:noFill/>
          <a:ln>
            <a:solidFill>
              <a:schemeClr val="bg1"/>
            </a:solid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2400" b="1" i="0" u="none" strike="noStrike" cap="none" dirty="0" smtClean="0">
                <a:solidFill>
                  <a:srgbClr val="002060"/>
                </a:solidFill>
                <a:latin typeface="Calibri"/>
                <a:ea typeface="Calibri"/>
                <a:cs typeface="Calibri"/>
                <a:sym typeface="Calibri"/>
              </a:rPr>
              <a:t>Ministerio de Agricultura y Ganadería</a:t>
            </a:r>
            <a:endParaRPr lang="es-SV" sz="2400" b="1" i="0" u="none" strike="noStrike" cap="none" dirty="0">
              <a:solidFill>
                <a:srgbClr val="002060"/>
              </a:solidFill>
              <a:latin typeface="Calibri"/>
              <a:ea typeface="Calibri"/>
              <a:cs typeface="Calibri"/>
              <a:sym typeface="Calibri"/>
            </a:endParaRPr>
          </a:p>
        </p:txBody>
      </p:sp>
      <p:sp>
        <p:nvSpPr>
          <p:cNvPr id="167" name="Shape 167"/>
          <p:cNvSpPr txBox="1"/>
          <p:nvPr/>
        </p:nvSpPr>
        <p:spPr>
          <a:xfrm>
            <a:off x="2106212" y="1644736"/>
            <a:ext cx="4931575" cy="553997"/>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200" dirty="0" smtClean="0">
                <a:solidFill>
                  <a:srgbClr val="002060"/>
                </a:solidFill>
                <a:latin typeface="Calibri"/>
                <a:ea typeface="Calibri"/>
                <a:cs typeface="Calibri"/>
                <a:sym typeface="Calibri"/>
              </a:rPr>
              <a:t>ORGANIGRAMA</a:t>
            </a:r>
            <a:endParaRPr lang="es-SV" sz="3200" dirty="0">
              <a:solidFill>
                <a:srgbClr val="002060"/>
              </a:solidFill>
              <a:latin typeface="Calibri"/>
              <a:ea typeface="Calibri"/>
              <a:cs typeface="Calibri"/>
              <a:sym typeface="Calibri"/>
            </a:endParaRPr>
          </a:p>
        </p:txBody>
      </p:sp>
      <p:sp>
        <p:nvSpPr>
          <p:cNvPr id="168" name="Shape 168"/>
          <p:cNvSpPr txBox="1"/>
          <p:nvPr/>
        </p:nvSpPr>
        <p:spPr>
          <a:xfrm>
            <a:off x="3197178" y="3933056"/>
            <a:ext cx="2862064" cy="936104"/>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600" b="1" dirty="0" smtClean="0">
                <a:solidFill>
                  <a:srgbClr val="002060"/>
                </a:solidFill>
                <a:latin typeface="Calibri"/>
                <a:ea typeface="Calibri"/>
                <a:cs typeface="Calibri"/>
                <a:sym typeface="Calibri"/>
              </a:rPr>
              <a:t>2021 </a:t>
            </a:r>
          </a:p>
          <a:p>
            <a:pPr marL="0" marR="0" lvl="0" indent="0" algn="ctr" rtl="0">
              <a:spcBef>
                <a:spcPts val="0"/>
              </a:spcBef>
              <a:buSzPct val="25000"/>
              <a:buNone/>
            </a:pPr>
            <a:r>
              <a:rPr lang="es-SV" b="1" dirty="0" smtClean="0">
                <a:solidFill>
                  <a:srgbClr val="002060"/>
                </a:solidFill>
                <a:latin typeface="Calibri"/>
                <a:ea typeface="Calibri"/>
                <a:cs typeface="Calibri"/>
                <a:sym typeface="Calibri"/>
              </a:rPr>
              <a:t>Actualizado a septiembre</a:t>
            </a:r>
            <a:endParaRPr lang="es-SV" sz="2800" b="1" dirty="0">
              <a:solidFill>
                <a:srgbClr val="002060"/>
              </a:solidFill>
              <a:latin typeface="Calibri"/>
              <a:ea typeface="Calibri"/>
              <a:cs typeface="Calibri"/>
              <a:sym typeface="Calibri"/>
            </a:endParaRPr>
          </a:p>
        </p:txBody>
      </p:sp>
      <p:sp>
        <p:nvSpPr>
          <p:cNvPr id="2" name="1 Marcador de número de diapositiva"/>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1</a:t>
            </a:fld>
            <a:endParaRPr lang="es-SV" sz="900" b="0" i="0" u="none" strike="noStrike" cap="none" dirty="0">
              <a:solidFill>
                <a:srgbClr val="888888"/>
              </a:solidFill>
              <a:latin typeface="Calibri"/>
              <a:ea typeface="Calibri"/>
              <a:cs typeface="Calibri"/>
              <a:sym typeface="Calibri"/>
            </a:endParaRPr>
          </a:p>
        </p:txBody>
      </p:sp>
      <p:sp>
        <p:nvSpPr>
          <p:cNvPr id="3" name="CuadroTexto 2"/>
          <p:cNvSpPr txBox="1"/>
          <p:nvPr/>
        </p:nvSpPr>
        <p:spPr>
          <a:xfrm>
            <a:off x="2144592" y="5782371"/>
            <a:ext cx="4808422" cy="577081"/>
          </a:xfrm>
          <a:prstGeom prst="rect">
            <a:avLst/>
          </a:prstGeom>
          <a:solidFill>
            <a:schemeClr val="accent2">
              <a:lumMod val="20000"/>
              <a:lumOff val="80000"/>
            </a:schemeClr>
          </a:solidFill>
          <a:ln w="3175">
            <a:solidFill>
              <a:schemeClr val="tx1"/>
            </a:solidFill>
          </a:ln>
        </p:spPr>
        <p:txBody>
          <a:bodyPr wrap="square" rtlCol="0">
            <a:spAutoFit/>
          </a:bodyPr>
          <a:lstStyle/>
          <a:p>
            <a:pPr algn="just"/>
            <a:r>
              <a:rPr lang="es-SV" sz="1050" b="1" dirty="0" smtClean="0">
                <a:solidFill>
                  <a:srgbClr val="002060"/>
                </a:solidFill>
              </a:rPr>
              <a:t>NOTA: para facilitar la búsqueda de información por cada unidad organizativa, vaya a </a:t>
            </a:r>
            <a:r>
              <a:rPr lang="es-SV" sz="1050" b="1" u="sng" dirty="0" smtClean="0">
                <a:solidFill>
                  <a:srgbClr val="002060"/>
                </a:solidFill>
              </a:rPr>
              <a:t>modo de presentación </a:t>
            </a:r>
            <a:r>
              <a:rPr lang="es-SV" sz="1050" b="1" dirty="0" smtClean="0">
                <a:solidFill>
                  <a:srgbClr val="002060"/>
                </a:solidFill>
              </a:rPr>
              <a:t>en la parte inferior derecha de su computador, porque tiene hipervínculos. Gracias! </a:t>
            </a:r>
            <a:endParaRPr lang="es-SV" sz="1050" b="1"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25" y="366252"/>
            <a:ext cx="2470891" cy="1123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262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28424"/>
            <a:ext cx="8657235" cy="6169381"/>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a:t>
            </a:r>
            <a:r>
              <a:rPr lang="es-SV" b="1" u="sng" kern="0" dirty="0" smtClean="0">
                <a:solidFill>
                  <a:srgbClr val="002060"/>
                </a:solidFill>
                <a:ea typeface="Times New Roman" panose="02020603050405020304" pitchFamily="18" charset="0"/>
                <a:cs typeface="Calibri" panose="020F0502020204030204" pitchFamily="34" charset="0"/>
                <a:sym typeface="Arial"/>
              </a:rPr>
              <a:t>AMBIENTAL Y DE CAMBIO CLIMÁTICO-OFACC</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ctr">
              <a:lnSpc>
                <a:spcPct val="115000"/>
              </a:lnSpc>
            </a:pPr>
            <a:r>
              <a:rPr lang="es-SV" sz="1100" kern="0" dirty="0">
                <a:solidFill>
                  <a:srgbClr val="002060"/>
                </a:solidFill>
                <a:ea typeface="Times New Roman" panose="02020603050405020304" pitchFamily="18" charset="0"/>
                <a:cs typeface="Calibri" panose="020F0502020204030204" pitchFamily="34" charset="0"/>
                <a:sym typeface="Arial"/>
              </a:rPr>
              <a:t> </a:t>
            </a:r>
            <a:r>
              <a:rPr lang="es-ES" sz="1100" kern="0" dirty="0">
                <a:solidFill>
                  <a:srgbClr val="002060"/>
                </a:solidFill>
                <a:ea typeface="Times New Roman" panose="02020603050405020304" pitchFamily="18" charset="0"/>
                <a:cs typeface="Calibri" panose="020F0502020204030204" pitchFamily="34" charset="0"/>
                <a:sym typeface="Arial"/>
              </a:rPr>
              <a:t>Ver Acuerdo Ejecutivo </a:t>
            </a:r>
            <a:r>
              <a:rPr lang="es-ES" sz="1100" kern="0" dirty="0" smtClean="0">
                <a:solidFill>
                  <a:srgbClr val="002060"/>
                </a:solidFill>
                <a:ea typeface="Times New Roman" panose="02020603050405020304" pitchFamily="18" charset="0"/>
                <a:cs typeface="Calibri" panose="020F0502020204030204" pitchFamily="34" charset="0"/>
                <a:sym typeface="Arial"/>
              </a:rPr>
              <a:t>de Creación de la OFACC N</a:t>
            </a:r>
            <a:r>
              <a:rPr lang="es-ES" sz="1100" kern="0" dirty="0">
                <a:solidFill>
                  <a:srgbClr val="002060"/>
                </a:solidFill>
                <a:ea typeface="Times New Roman" panose="02020603050405020304" pitchFamily="18" charset="0"/>
                <a:cs typeface="Calibri" panose="020F0502020204030204" pitchFamily="34" charset="0"/>
                <a:sym typeface="Arial"/>
              </a:rPr>
              <a:t>° </a:t>
            </a:r>
            <a:r>
              <a:rPr lang="es-ES" sz="1100" kern="0" dirty="0" smtClean="0">
                <a:solidFill>
                  <a:srgbClr val="002060"/>
                </a:solidFill>
                <a:ea typeface="Times New Roman" panose="02020603050405020304" pitchFamily="18" charset="0"/>
                <a:cs typeface="Calibri" panose="020F0502020204030204" pitchFamily="34" charset="0"/>
                <a:sym typeface="Arial"/>
              </a:rPr>
              <a:t>355 </a:t>
            </a:r>
            <a:r>
              <a:rPr lang="es-ES" sz="1100" kern="0" dirty="0">
                <a:solidFill>
                  <a:srgbClr val="002060"/>
                </a:solidFill>
                <a:ea typeface="Times New Roman" panose="02020603050405020304" pitchFamily="18" charset="0"/>
                <a:cs typeface="Calibri" panose="020F0502020204030204" pitchFamily="34" charset="0"/>
                <a:sym typeface="Arial"/>
              </a:rPr>
              <a:t>del </a:t>
            </a:r>
            <a:r>
              <a:rPr lang="es-ES" sz="1100" kern="0" dirty="0" smtClean="0">
                <a:solidFill>
                  <a:srgbClr val="002060"/>
                </a:solidFill>
                <a:ea typeface="Times New Roman" panose="02020603050405020304" pitchFamily="18" charset="0"/>
                <a:cs typeface="Calibri" panose="020F0502020204030204" pitchFamily="34" charset="0"/>
                <a:sym typeface="Arial"/>
              </a:rPr>
              <a:t>3 de septiembre de </a:t>
            </a:r>
            <a:r>
              <a:rPr lang="es-ES" sz="1100" kern="0" dirty="0">
                <a:solidFill>
                  <a:srgbClr val="002060"/>
                </a:solidFill>
                <a:ea typeface="Times New Roman" panose="02020603050405020304" pitchFamily="18" charset="0"/>
                <a:cs typeface="Calibri" panose="020F0502020204030204" pitchFamily="34" charset="0"/>
                <a:sym typeface="Arial"/>
              </a:rPr>
              <a:t>2021 </a:t>
            </a:r>
            <a:r>
              <a:rPr lang="es-ES" sz="1100" kern="0" dirty="0" smtClean="0">
                <a:solidFill>
                  <a:srgbClr val="002060"/>
                </a:solidFill>
                <a:ea typeface="Times New Roman" panose="02020603050405020304" pitchFamily="18" charset="0"/>
                <a:cs typeface="Calibri" panose="020F0502020204030204" pitchFamily="34" charset="0"/>
                <a:sym typeface="Arial"/>
              </a:rPr>
              <a:t>en </a:t>
            </a:r>
            <a:r>
              <a:rPr lang="es-ES" sz="1100" kern="0" dirty="0">
                <a:solidFill>
                  <a:srgbClr val="002060"/>
                </a:solidFill>
                <a:ea typeface="Times New Roman" panose="02020603050405020304" pitchFamily="18" charset="0"/>
                <a:cs typeface="Calibri" panose="020F0502020204030204" pitchFamily="34" charset="0"/>
                <a:sym typeface="Arial"/>
              </a:rPr>
              <a:t>el Portal de Transparencia, en la sección Manuales Básicos de Organización</a:t>
            </a:r>
          </a:p>
          <a:p>
            <a:pPr algn="just">
              <a:lnSpc>
                <a:spcPct val="115000"/>
              </a:lnSpc>
            </a:pPr>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Director OFACC</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endPar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kern="0" dirty="0">
                <a:solidFill>
                  <a:srgbClr val="000000"/>
                </a:solidFill>
                <a:ea typeface="Times New Roman" panose="02020603050405020304" pitchFamily="18" charset="0"/>
                <a:cs typeface="Calibri" panose="020F0502020204030204" pitchFamily="34" charset="0"/>
                <a:sym typeface="Arial"/>
              </a:rPr>
              <a:t>Dirigir, asesorar, coordinar y supervisar el desarrollo de las funciones y acciones de </a:t>
            </a:r>
            <a:r>
              <a:rPr lang="es-ES" sz="1400" kern="0" dirty="0" smtClean="0">
                <a:solidFill>
                  <a:srgbClr val="000000"/>
                </a:solidFill>
                <a:ea typeface="Times New Roman" panose="02020603050405020304" pitchFamily="18" charset="0"/>
                <a:cs typeface="Calibri" panose="020F0502020204030204" pitchFamily="34" charset="0"/>
                <a:sym typeface="Arial"/>
              </a:rPr>
              <a:t>la Oficina </a:t>
            </a:r>
            <a:r>
              <a:rPr lang="es-ES" sz="1400" kern="0" dirty="0">
                <a:solidFill>
                  <a:srgbClr val="000000"/>
                </a:solidFill>
                <a:ea typeface="Times New Roman" panose="02020603050405020304" pitchFamily="18" charset="0"/>
                <a:cs typeface="Calibri" panose="020F0502020204030204" pitchFamily="34" charset="0"/>
                <a:sym typeface="Arial"/>
              </a:rPr>
              <a:t>Ambiental y de Cambio Climático, a fin de desarrollar una gestión oportuna </a:t>
            </a:r>
            <a:r>
              <a:rPr lang="es-ES" sz="1400" kern="0" dirty="0" smtClean="0">
                <a:solidFill>
                  <a:srgbClr val="000000"/>
                </a:solidFill>
                <a:ea typeface="Times New Roman" panose="02020603050405020304" pitchFamily="18" charset="0"/>
                <a:cs typeface="Calibri" panose="020F0502020204030204" pitchFamily="34" charset="0"/>
                <a:sym typeface="Arial"/>
              </a:rPr>
              <a:t>y efectiva </a:t>
            </a:r>
            <a:r>
              <a:rPr lang="es-ES" sz="1400" kern="0" dirty="0">
                <a:solidFill>
                  <a:srgbClr val="000000"/>
                </a:solidFill>
                <a:ea typeface="Times New Roman" panose="02020603050405020304" pitchFamily="18" charset="0"/>
                <a:cs typeface="Calibri" panose="020F0502020204030204" pitchFamily="34" charset="0"/>
                <a:sym typeface="Arial"/>
              </a:rPr>
              <a:t>en concordancia con las políticas y estrategias establecidas para la administración </a:t>
            </a:r>
            <a:r>
              <a:rPr lang="es-ES" sz="1400" kern="0" dirty="0" smtClean="0">
                <a:solidFill>
                  <a:srgbClr val="000000"/>
                </a:solidFill>
                <a:ea typeface="Times New Roman" panose="02020603050405020304" pitchFamily="18" charset="0"/>
                <a:cs typeface="Calibri" panose="020F0502020204030204" pitchFamily="34" charset="0"/>
                <a:sym typeface="Arial"/>
              </a:rPr>
              <a:t>y manejo </a:t>
            </a:r>
            <a:r>
              <a:rPr lang="es-ES" sz="1400" kern="0" dirty="0">
                <a:solidFill>
                  <a:srgbClr val="000000"/>
                </a:solidFill>
                <a:ea typeface="Times New Roman" panose="02020603050405020304" pitchFamily="18" charset="0"/>
                <a:cs typeface="Calibri" panose="020F0502020204030204" pitchFamily="34" charset="0"/>
                <a:sym typeface="Arial"/>
              </a:rPr>
              <a:t>de las actividades, obras o proyectos del Sector agropecuario, forestal, pesquero </a:t>
            </a:r>
            <a:r>
              <a:rPr lang="es-ES" sz="1400" kern="0" dirty="0" smtClean="0">
                <a:solidFill>
                  <a:srgbClr val="000000"/>
                </a:solidFill>
                <a:ea typeface="Times New Roman" panose="02020603050405020304" pitchFamily="18" charset="0"/>
                <a:cs typeface="Calibri" panose="020F0502020204030204" pitchFamily="34" charset="0"/>
                <a:sym typeface="Arial"/>
              </a:rPr>
              <a:t>y acuícola </a:t>
            </a:r>
            <a:r>
              <a:rPr lang="es-ES" sz="1400" kern="0" dirty="0">
                <a:solidFill>
                  <a:srgbClr val="000000"/>
                </a:solidFill>
                <a:ea typeface="Times New Roman" panose="02020603050405020304" pitchFamily="18" charset="0"/>
                <a:cs typeface="Calibri" panose="020F0502020204030204" pitchFamily="34" charset="0"/>
                <a:sym typeface="Arial"/>
              </a:rPr>
              <a:t>que influyen sobre el medio ambiente, en cumplimiento con las normas técnicas </a:t>
            </a:r>
            <a:r>
              <a:rPr lang="es-ES" sz="1400" kern="0" dirty="0" smtClean="0">
                <a:solidFill>
                  <a:srgbClr val="000000"/>
                </a:solidFill>
                <a:ea typeface="Times New Roman" panose="02020603050405020304" pitchFamily="18" charset="0"/>
                <a:cs typeface="Calibri" panose="020F0502020204030204" pitchFamily="34" charset="0"/>
                <a:sym typeface="Arial"/>
              </a:rPr>
              <a:t>y administrativas </a:t>
            </a:r>
            <a:r>
              <a:rPr lang="es-ES" sz="1400" kern="0" dirty="0">
                <a:solidFill>
                  <a:srgbClr val="000000"/>
                </a:solidFill>
                <a:ea typeface="Times New Roman" panose="02020603050405020304" pitchFamily="18" charset="0"/>
                <a:cs typeface="Calibri" panose="020F0502020204030204" pitchFamily="34" charset="0"/>
                <a:sym typeface="Arial"/>
              </a:rPr>
              <a:t>vinculantes</a:t>
            </a:r>
            <a:r>
              <a:rPr lang="es-ES"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  hombre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1</a:t>
            </a:r>
            <a:r>
              <a:rPr lang="es-SV" sz="1400" kern="0" dirty="0" smtClean="0">
                <a:solidFill>
                  <a:srgbClr val="000000"/>
                </a:solidFill>
                <a:ea typeface="Times New Roman" panose="02020603050405020304" pitchFamily="18" charset="0"/>
                <a:cs typeface="Calibri" panose="020F0502020204030204" pitchFamily="34" charset="0"/>
                <a:sym typeface="Arial"/>
              </a:rPr>
              <a:t> mujer</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marL="28575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División de Gestión Ambiental y Riesgo Agroclimático:</a:t>
            </a:r>
          </a:p>
          <a:p>
            <a:pPr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Jefatura: </a:t>
            </a:r>
            <a:r>
              <a:rPr lang="es-ES" sz="1400" b="1" i="1" kern="0" dirty="0">
                <a:solidFill>
                  <a:srgbClr val="002060"/>
                </a:solidFill>
                <a:ea typeface="Times New Roman" panose="02020603050405020304" pitchFamily="18" charset="0"/>
                <a:cs typeface="Calibri" panose="020F0502020204030204" pitchFamily="34" charset="0"/>
                <a:sym typeface="Arial"/>
              </a:rPr>
              <a:t>Magdalena del Carmen </a:t>
            </a:r>
            <a:r>
              <a:rPr lang="es-ES" sz="1400" b="1" i="1" kern="0" dirty="0" smtClean="0">
                <a:solidFill>
                  <a:srgbClr val="002060"/>
                </a:solidFill>
                <a:ea typeface="Times New Roman" panose="02020603050405020304" pitchFamily="18" charset="0"/>
                <a:cs typeface="Calibri" panose="020F0502020204030204" pitchFamily="34" charset="0"/>
                <a:sym typeface="Arial"/>
              </a:rPr>
              <a:t>López </a:t>
            </a:r>
            <a:r>
              <a:rPr lang="es-ES" sz="1400" b="1" i="1" kern="0" dirty="0">
                <a:solidFill>
                  <a:srgbClr val="002060"/>
                </a:solidFill>
                <a:ea typeface="Times New Roman" panose="02020603050405020304" pitchFamily="18" charset="0"/>
                <a:cs typeface="Calibri" panose="020F0502020204030204" pitchFamily="34" charset="0"/>
                <a:sym typeface="Arial"/>
              </a:rPr>
              <a:t>Alas</a:t>
            </a:r>
            <a:endParaRPr lang="es-ES"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Funciones: </a:t>
            </a:r>
            <a:r>
              <a:rPr lang="es-ES" sz="1400" kern="0" dirty="0">
                <a:solidFill>
                  <a:srgbClr val="000000"/>
                </a:solidFill>
                <a:ea typeface="Times New Roman" panose="02020603050405020304" pitchFamily="18" charset="0"/>
                <a:cs typeface="Calibri" panose="020F0502020204030204" pitchFamily="34" charset="0"/>
                <a:sym typeface="Arial"/>
              </a:rPr>
              <a:t>Apoyar en la planificación, administración y coordinación de la implementación de </a:t>
            </a:r>
            <a:r>
              <a:rPr lang="es-ES" sz="1400" kern="0" dirty="0" smtClean="0">
                <a:solidFill>
                  <a:srgbClr val="000000"/>
                </a:solidFill>
                <a:ea typeface="Times New Roman" panose="02020603050405020304" pitchFamily="18" charset="0"/>
                <a:cs typeface="Calibri" panose="020F0502020204030204" pitchFamily="34" charset="0"/>
                <a:sym typeface="Arial"/>
              </a:rPr>
              <a:t>la Gestión </a:t>
            </a:r>
            <a:r>
              <a:rPr lang="es-ES" sz="1400" kern="0" dirty="0">
                <a:solidFill>
                  <a:srgbClr val="000000"/>
                </a:solidFill>
                <a:ea typeface="Times New Roman" panose="02020603050405020304" pitchFamily="18" charset="0"/>
                <a:cs typeface="Calibri" panose="020F0502020204030204" pitchFamily="34" charset="0"/>
                <a:sym typeface="Arial"/>
              </a:rPr>
              <a:t>Ambiental y del Riesgo Agroclimático a fin de logar el cumplimiento de </a:t>
            </a:r>
            <a:r>
              <a:rPr lang="es-ES" sz="1400" kern="0" dirty="0" smtClean="0">
                <a:solidFill>
                  <a:srgbClr val="000000"/>
                </a:solidFill>
                <a:ea typeface="Times New Roman" panose="02020603050405020304" pitchFamily="18" charset="0"/>
                <a:cs typeface="Calibri" panose="020F0502020204030204" pitchFamily="34" charset="0"/>
                <a:sym typeface="Arial"/>
              </a:rPr>
              <a:t>los compromisos </a:t>
            </a:r>
            <a:r>
              <a:rPr lang="es-ES" sz="1400" kern="0" dirty="0">
                <a:solidFill>
                  <a:srgbClr val="000000"/>
                </a:solidFill>
                <a:ea typeface="Times New Roman" panose="02020603050405020304" pitchFamily="18" charset="0"/>
                <a:cs typeface="Calibri" panose="020F0502020204030204" pitchFamily="34" charset="0"/>
                <a:sym typeface="Arial"/>
              </a:rPr>
              <a:t>institucionales</a:t>
            </a: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marL="28575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División de Cambio Climático:</a:t>
            </a:r>
          </a:p>
          <a:p>
            <a:pPr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kern="0" dirty="0" smtClean="0">
                <a:solidFill>
                  <a:srgbClr val="002060"/>
                </a:solidFill>
                <a:ea typeface="Times New Roman" panose="02020603050405020304" pitchFamily="18" charset="0"/>
                <a:cs typeface="Times New Roman" panose="02020603050405020304" pitchFamily="18" charset="0"/>
                <a:sym typeface="Arial"/>
              </a:rPr>
              <a:t>pendiente nombramiento oficial</a:t>
            </a:r>
          </a:p>
          <a:p>
            <a:pPr algn="just"/>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a:t>
            </a:r>
            <a:r>
              <a:rPr lang="es-ES" sz="1400" kern="0" dirty="0" smtClean="0">
                <a:solidFill>
                  <a:srgbClr val="000000"/>
                </a:solidFill>
                <a:ea typeface="Times New Roman" panose="02020603050405020304" pitchFamily="18" charset="0"/>
                <a:cs typeface="Times New Roman" panose="02020603050405020304" pitchFamily="18" charset="0"/>
                <a:sym typeface="Arial"/>
              </a:rPr>
              <a:t> Establecer </a:t>
            </a:r>
            <a:r>
              <a:rPr lang="es-ES" sz="1400" kern="0" dirty="0">
                <a:solidFill>
                  <a:srgbClr val="000000"/>
                </a:solidFill>
                <a:ea typeface="Times New Roman" panose="02020603050405020304" pitchFamily="18" charset="0"/>
                <a:cs typeface="Times New Roman" panose="02020603050405020304" pitchFamily="18" charset="0"/>
                <a:sym typeface="Arial"/>
              </a:rPr>
              <a:t>e implementar medidas y acciones de adaptación y mitigación para las </a:t>
            </a:r>
            <a:r>
              <a:rPr lang="es-ES" sz="1400" kern="0" dirty="0" smtClean="0">
                <a:solidFill>
                  <a:srgbClr val="000000"/>
                </a:solidFill>
                <a:ea typeface="Times New Roman" panose="02020603050405020304" pitchFamily="18" charset="0"/>
                <a:cs typeface="Times New Roman" panose="02020603050405020304" pitchFamily="18" charset="0"/>
                <a:sym typeface="Arial"/>
              </a:rPr>
              <a:t>actividades económicas </a:t>
            </a:r>
            <a:r>
              <a:rPr lang="es-ES" sz="1400" kern="0" dirty="0">
                <a:solidFill>
                  <a:srgbClr val="000000"/>
                </a:solidFill>
                <a:ea typeface="Times New Roman" panose="02020603050405020304" pitchFamily="18" charset="0"/>
                <a:cs typeface="Times New Roman" panose="02020603050405020304" pitchFamily="18" charset="0"/>
                <a:sym typeface="Arial"/>
              </a:rPr>
              <a:t>y sociales del sector agropecuario, a </a:t>
            </a:r>
            <a:r>
              <a:rPr lang="es-ES" sz="1400" kern="0" dirty="0" smtClean="0">
                <a:solidFill>
                  <a:srgbClr val="000000"/>
                </a:solidFill>
                <a:ea typeface="Times New Roman" panose="02020603050405020304" pitchFamily="18" charset="0"/>
                <a:cs typeface="Times New Roman" panose="02020603050405020304" pitchFamily="18" charset="0"/>
                <a:sym typeface="Arial"/>
              </a:rPr>
              <a:t>fin </a:t>
            </a:r>
            <a:r>
              <a:rPr lang="es-ES" sz="1400" kern="0" dirty="0">
                <a:solidFill>
                  <a:srgbClr val="000000"/>
                </a:solidFill>
                <a:ea typeface="Times New Roman" panose="02020603050405020304" pitchFamily="18" charset="0"/>
                <a:cs typeface="Times New Roman" panose="02020603050405020304" pitchFamily="18" charset="0"/>
                <a:sym typeface="Arial"/>
              </a:rPr>
              <a:t>de reducir los riesgos generados por </a:t>
            </a:r>
            <a:r>
              <a:rPr lang="es-ES" sz="1400" kern="0" dirty="0" smtClean="0">
                <a:solidFill>
                  <a:srgbClr val="000000"/>
                </a:solidFill>
                <a:ea typeface="Times New Roman" panose="02020603050405020304" pitchFamily="18" charset="0"/>
                <a:cs typeface="Times New Roman" panose="02020603050405020304" pitchFamily="18" charset="0"/>
                <a:sym typeface="Arial"/>
              </a:rPr>
              <a:t>los fenómenos </a:t>
            </a:r>
            <a:r>
              <a:rPr lang="es-ES" sz="1400" kern="0" dirty="0">
                <a:solidFill>
                  <a:srgbClr val="000000"/>
                </a:solidFill>
                <a:ea typeface="Times New Roman" panose="02020603050405020304" pitchFamily="18" charset="0"/>
                <a:cs typeface="Times New Roman" panose="02020603050405020304" pitchFamily="18" charset="0"/>
                <a:sym typeface="Arial"/>
              </a:rPr>
              <a:t>naturales que implican cambio climático</a:t>
            </a:r>
            <a:r>
              <a:rPr lang="es-ES" sz="1400" kern="0" dirty="0" smtClean="0">
                <a:solidFill>
                  <a:srgbClr val="000000"/>
                </a:solidFill>
                <a:ea typeface="Times New Roman" panose="02020603050405020304" pitchFamily="18" charset="0"/>
                <a:cs typeface="Times New Roman" panose="02020603050405020304" pitchFamily="18"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7300573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188640"/>
            <a:ext cx="8712968" cy="6503062"/>
          </a:xfrm>
          <a:prstGeom prst="rect">
            <a:avLst/>
          </a:prstGeom>
        </p:spPr>
        <p:txBody>
          <a:bodyPr wrap="square">
            <a:spAutoFit/>
          </a:bodyPr>
          <a:lstStyle/>
          <a:p>
            <a:pPr algn="ctr">
              <a:lnSpc>
                <a:spcPct val="115000"/>
              </a:lnSpc>
              <a:spcAft>
                <a:spcPts val="1000"/>
              </a:spcAft>
            </a:pPr>
            <a:r>
              <a:rPr lang="es-SV" b="1" u="sng" kern="0" dirty="0">
                <a:solidFill>
                  <a:srgbClr val="002060"/>
                </a:solidFill>
                <a:ea typeface="Times New Roman" panose="02020603050405020304" pitchFamily="18" charset="0"/>
                <a:cs typeface="Calibri" panose="020F0502020204030204" pitchFamily="34" charset="0"/>
                <a:sym typeface="Arial"/>
              </a:rPr>
              <a:t>OFICINA DE COMUNICACIONES - ODC </a:t>
            </a:r>
            <a:endParaRPr lang="es-SV" u="sng"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 </a:t>
            </a:r>
            <a:r>
              <a:rPr lang="es-SV" sz="1400" b="1" kern="0" dirty="0">
                <a:solidFill>
                  <a:srgbClr val="002060"/>
                </a:solidFill>
                <a:ea typeface="Times New Roman" panose="02020603050405020304" pitchFamily="18" charset="0"/>
                <a:cs typeface="Calibri" panose="020F0502020204030204" pitchFamily="34" charset="0"/>
                <a:sym typeface="Arial"/>
              </a:rPr>
              <a:t>Oficina de Comunicaciones:	 </a:t>
            </a:r>
            <a:r>
              <a:rPr lang="es-SV" sz="1400" b="1" kern="0" dirty="0" smtClean="0">
                <a:solidFill>
                  <a:srgbClr val="002060"/>
                </a:solidFill>
                <a:ea typeface="Times New Roman" panose="02020603050405020304" pitchFamily="18" charset="0"/>
                <a:cs typeface="Calibri" panose="020F0502020204030204" pitchFamily="34" charset="0"/>
                <a:sym typeface="Arial"/>
              </a:rPr>
              <a:t>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OSCAR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DOMÍNGUEZ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(del 17 AGO a la fecha)</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de comunicaciones y conducir las acciones publicitarias e informativas que contribuyen al logro de los objetivos y al posicionamiento e imagen institucional.</a:t>
            </a: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21 hombres</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9</a:t>
            </a:r>
            <a:r>
              <a:rPr lang="es-SV" sz="1400" kern="0" dirty="0" smtClean="0">
                <a:solidFill>
                  <a:srgbClr val="000000"/>
                </a:solidFill>
                <a:ea typeface="Times New Roman" panose="02020603050405020304" pitchFamily="18" charset="0"/>
                <a:cs typeface="Calibri" panose="020F0502020204030204" pitchFamily="34" charset="0"/>
                <a:sym typeface="Arial"/>
              </a:rPr>
              <a:t> mujeres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5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r>
              <a:rPr lang="es-ES" sz="1400" u="sng" kern="0" dirty="0">
                <a:solidFill>
                  <a:srgbClr val="000000"/>
                </a:solidFill>
                <a:ea typeface="Times New Roman" panose="02020603050405020304" pitchFamily="18" charset="0"/>
                <a:cs typeface="Calibri" panose="020F0502020204030204" pitchFamily="34" charset="0"/>
                <a:sym typeface="Arial"/>
              </a:rPr>
              <a:t>Unidad de Comunicación </a:t>
            </a:r>
            <a:r>
              <a:rPr lang="es-ES" sz="1400" u="sng" kern="0" dirty="0" smtClean="0">
                <a:solidFill>
                  <a:srgbClr val="000000"/>
                </a:solidFill>
                <a:ea typeface="Times New Roman" panose="02020603050405020304" pitchFamily="18" charset="0"/>
                <a:cs typeface="Calibri" panose="020F0502020204030204" pitchFamily="34" charset="0"/>
                <a:sym typeface="Arial"/>
              </a:rPr>
              <a:t>Digital: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a:latin typeface="Calibri" panose="020F0502020204030204" pitchFamily="34" charset="0"/>
                <a:ea typeface="Times New Roman" panose="02020603050405020304" pitchFamily="18" charset="0"/>
                <a:cs typeface="Calibri" panose="020F0502020204030204" pitchFamily="34" charset="0"/>
              </a:rPr>
              <a:t>Fernando Daniel Flores </a:t>
            </a:r>
            <a:r>
              <a:rPr lang="es-ES" sz="1400" i="1" dirty="0" smtClean="0">
                <a:latin typeface="Calibri" panose="020F0502020204030204" pitchFamily="34" charset="0"/>
                <a:ea typeface="Times New Roman" panose="02020603050405020304" pitchFamily="18" charset="0"/>
                <a:cs typeface="Calibri" panose="020F0502020204030204" pitchFamily="34" charset="0"/>
              </a:rPr>
              <a:t>López</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i="1" kern="0" dirty="0" smtClean="0">
                <a:solidFill>
                  <a:srgbClr val="000000"/>
                </a:solidFill>
                <a:ea typeface="Times New Roman" panose="02020603050405020304" pitchFamily="18" charset="0"/>
                <a:cs typeface="Calibri" panose="020F0502020204030204" pitchFamily="34" charset="0"/>
                <a:sym typeface="Arial"/>
              </a:rPr>
              <a:t> </a:t>
            </a:r>
            <a:r>
              <a:rPr lang="es-ES" sz="1400" kern="0" dirty="0" smtClean="0">
                <a:solidFill>
                  <a:srgbClr val="000000"/>
                </a:solidFill>
                <a:ea typeface="Times New Roman" panose="02020603050405020304" pitchFamily="18" charset="0"/>
                <a:cs typeface="Calibri" panose="020F0502020204030204" pitchFamily="34" charset="0"/>
                <a:sym typeface="Arial"/>
              </a:rPr>
              <a:t>Mantener un programa de comunicación estratégico institucional que logre impacto positivos en la implementación de políticas, programas y demás temas relacionados a través de sus unidades y áreas de trabajo en apoyo a la gestión, organización y servicios del MAG. Se produce material audiovisual, fotográfico y de diseño gráfico de las diferentes campañas, programas, proyectos y eventos institucionales, también se coordinan las redes sociales.</a:t>
            </a:r>
          </a:p>
          <a:p>
            <a:pPr algn="just">
              <a:lnSpc>
                <a:spcPct val="115000"/>
              </a:lnSpc>
            </a:pPr>
            <a:endParaRPr lang="es-ES" sz="10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Unidad de Medios y Área de Prensa: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smtClean="0">
                <a:latin typeface="Calibri" panose="020F0502020204030204" pitchFamily="34" charset="0"/>
                <a:ea typeface="Times New Roman" panose="02020603050405020304" pitchFamily="18" charset="0"/>
                <a:cs typeface="Calibri" panose="020F0502020204030204" pitchFamily="34" charset="0"/>
              </a:rPr>
              <a:t>Alessandra </a:t>
            </a:r>
            <a:r>
              <a:rPr lang="es-ES" sz="1400" i="1" dirty="0">
                <a:latin typeface="Calibri" panose="020F0502020204030204" pitchFamily="34" charset="0"/>
                <a:ea typeface="Times New Roman" panose="02020603050405020304" pitchFamily="18" charset="0"/>
                <a:cs typeface="Calibri" panose="020F0502020204030204" pitchFamily="34" charset="0"/>
              </a:rPr>
              <a:t>Matilde Quiñonez Jovel</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Generar Información noticiosa, publicitaria y educativa que permita el cumplimiento de los objetivos institucionales y desarrollo de los planes y proyectos del MAG</a:t>
            </a:r>
          </a:p>
          <a:p>
            <a:pPr algn="just">
              <a:lnSpc>
                <a:spcPct val="115000"/>
              </a:lnSpc>
            </a:pP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Relaciones Públicas y Área de </a:t>
            </a:r>
            <a:r>
              <a:rPr lang="es-SV" sz="1400" u="sng" kern="0" dirty="0" smtClean="0">
                <a:solidFill>
                  <a:srgbClr val="000000"/>
                </a:solidFill>
                <a:ea typeface="Times New Roman" panose="02020603050405020304" pitchFamily="18" charset="0"/>
                <a:cs typeface="Calibri" panose="020F0502020204030204" pitchFamily="34" charset="0"/>
                <a:sym typeface="Arial"/>
              </a:rPr>
              <a:t>Protocolo: </a:t>
            </a:r>
            <a:r>
              <a:rPr lang="es-SV" sz="1400" i="1" kern="0" dirty="0" smtClean="0">
                <a:solidFill>
                  <a:srgbClr val="000000"/>
                </a:solidFill>
                <a:ea typeface="Times New Roman" panose="02020603050405020304" pitchFamily="18" charset="0"/>
                <a:cs typeface="Calibri" panose="020F0502020204030204" pitchFamily="34" charset="0"/>
                <a:sym typeface="Arial"/>
              </a:rPr>
              <a:t>Jefatura </a:t>
            </a:r>
            <a:r>
              <a:rPr lang="es-SV" sz="1400" i="1" dirty="0">
                <a:latin typeface="Calibri" panose="020F0502020204030204" pitchFamily="34" charset="0"/>
                <a:ea typeface="Times New Roman" panose="02020603050405020304" pitchFamily="18" charset="0"/>
                <a:cs typeface="Calibri" panose="020F0502020204030204" pitchFamily="34" charset="0"/>
              </a:rPr>
              <a:t>Luz Marina Kattan</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Apoyar </a:t>
            </a:r>
            <a:r>
              <a:rPr lang="es-SV" sz="1400" kern="0" dirty="0">
                <a:solidFill>
                  <a:srgbClr val="000000"/>
                </a:solidFill>
                <a:ea typeface="Times New Roman" panose="02020603050405020304" pitchFamily="18" charset="0"/>
                <a:cs typeface="Calibri" panose="020F0502020204030204" pitchFamily="34" charset="0"/>
                <a:sym typeface="Arial"/>
              </a:rPr>
              <a:t>las relaciones institucionales con públicos internos y externos y el manejo protocolario en los eventos del </a:t>
            </a:r>
            <a:r>
              <a:rPr lang="es-SV" sz="1400" kern="0" dirty="0" smtClean="0">
                <a:solidFill>
                  <a:srgbClr val="000000"/>
                </a:solidFill>
                <a:ea typeface="Times New Roman" panose="02020603050405020304" pitchFamily="18" charset="0"/>
                <a:cs typeface="Calibri" panose="020F0502020204030204" pitchFamily="34" charset="0"/>
                <a:sym typeface="Arial"/>
              </a:rPr>
              <a:t>MAG</a:t>
            </a:r>
            <a:endParaRPr lang="es-ES" sz="14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1931397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83053"/>
            <a:ext cx="7920880" cy="3808735"/>
          </a:xfrm>
          <a:prstGeom prst="rect">
            <a:avLst/>
          </a:prstGeom>
        </p:spPr>
        <p:txBody>
          <a:bodyPr wrap="square">
            <a:spAutoFit/>
          </a:bodyPr>
          <a:lstStyle/>
          <a:p>
            <a:pPr algn="ctr">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UNIDAD DE GENERO </a:t>
            </a:r>
            <a:r>
              <a:rPr lang="es-SV" sz="2000" b="1" u="sng" kern="0" dirty="0" err="1" smtClean="0">
                <a:solidFill>
                  <a:srgbClr val="002060"/>
                </a:solidFill>
                <a:ea typeface="Times New Roman" panose="02020603050405020304" pitchFamily="18" charset="0"/>
                <a:cs typeface="Calibri" panose="020F0502020204030204" pitchFamily="34" charset="0"/>
                <a:sym typeface="Arial"/>
              </a:rPr>
              <a:t>UG</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Encargada de la Unidad de </a:t>
            </a:r>
            <a:r>
              <a:rPr lang="es-SV" sz="1600" b="1" kern="0" dirty="0" smtClean="0">
                <a:solidFill>
                  <a:srgbClr val="002060"/>
                </a:solidFill>
                <a:ea typeface="Times New Roman" panose="02020603050405020304" pitchFamily="18" charset="0"/>
                <a:cs typeface="Calibri" panose="020F0502020204030204" pitchFamily="34" charset="0"/>
                <a:sym typeface="Arial"/>
              </a:rPr>
              <a:t>Género</a:t>
            </a:r>
            <a:r>
              <a:rPr lang="es-SV" sz="1600" b="1" kern="0" dirty="0" smtClean="0">
                <a:solidFill>
                  <a:srgbClr val="002060"/>
                </a:solidFill>
                <a:ea typeface="Times New Roman" panose="02020603050405020304" pitchFamily="18" charset="0"/>
                <a:cs typeface="Calibri" panose="020F0502020204030204" pitchFamily="34" charset="0"/>
                <a:sym typeface="Arial"/>
              </a:rPr>
              <a:t>: </a:t>
            </a:r>
            <a:r>
              <a:rPr lang="es-SV" sz="16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r>
              <a:rPr lang="es-SV" sz="1600" b="1" kern="0" dirty="0">
                <a:solidFill>
                  <a:srgbClr val="000000"/>
                </a:solidFill>
                <a:ea typeface="Times New Roman" panose="02020603050405020304" pitchFamily="18" charset="0"/>
                <a:cs typeface="Calibri" panose="020F0502020204030204" pitchFamily="34" charset="0"/>
                <a:sym typeface="Arial"/>
              </a:rPr>
              <a:t>:</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Promover y asesorar la transversalizacion del enfoque de género, en las políticas, planes, programas, proyectos y acciones del Ministerio de Agricultura y Ganadería.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x-none"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tiene </a:t>
            </a:r>
            <a:r>
              <a:rPr lang="es-SV" sz="1600" kern="0" dirty="0">
                <a:solidFill>
                  <a:srgbClr val="000000"/>
                </a:solidFill>
                <a:ea typeface="Times New Roman" panose="02020603050405020304" pitchFamily="18" charset="0"/>
                <a:cs typeface="Calibri" panose="020F0502020204030204" pitchFamily="34" charset="0"/>
                <a:sym typeface="Arial"/>
              </a:rPr>
              <a:t>estructura 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428307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92015"/>
            <a:ext cx="7992888" cy="5826210"/>
          </a:xfrm>
          <a:prstGeom prst="rect">
            <a:avLst/>
          </a:prstGeom>
        </p:spPr>
        <p:txBody>
          <a:bodyPr wrap="square">
            <a:spAutoFit/>
          </a:bodyPr>
          <a:lstStyle/>
          <a:p>
            <a:pPr lvl="0" algn="ctr">
              <a:lnSpc>
                <a:spcPct val="115000"/>
              </a:lnSpc>
            </a:pPr>
            <a:r>
              <a:rPr lang="es-SV" sz="2000"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OFICINA </a:t>
            </a:r>
            <a:r>
              <a:rPr lang="es-SV" sz="2000"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FINANCIERA INSTITUCIONAL - OFI </a:t>
            </a:r>
            <a:endParaRPr lang="es-SV" sz="1800"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Director Oficina Financiera </a:t>
            </a: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Institucional:</a:t>
            </a: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pendiente nombramiento oficial</a:t>
            </a:r>
            <a:endParaRPr lang="es-SV" sz="1600" b="1" i="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Planificar, dirigir, controlar, gestionar y supervisar las actividades financieras y administrativas del ciclo presupuestario institucional de acuerdo a la normativa SAFI y por el Ministerio de Hacienda.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24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22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Presupuesto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Jefe de Área de Presupuesto: Daisy Marlene Benavides Alvarenga</a:t>
            </a:r>
            <a:endPar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Aplicar </a:t>
            </a:r>
            <a:r>
              <a:rPr lang="es-SV" sz="1600" dirty="0">
                <a:latin typeface="Calibri" panose="020F0502020204030204" pitchFamily="34" charset="0"/>
                <a:ea typeface="Times New Roman" panose="02020603050405020304" pitchFamily="18" charset="0"/>
                <a:cs typeface="Calibri" panose="020F0502020204030204" pitchFamily="34" charset="0"/>
              </a:rPr>
              <a:t>normas y procedimientos en la formulación, ejecución, seguimiento, evaluación y cierre del presupuesto anual, definido por el SAFI; vinculando propósitos y recursos para la asignación óptima de los mismos, en función de las prioridades institucionales establecidas</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940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624" y="1340768"/>
            <a:ext cx="6336704" cy="4056495"/>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OFICINA FINANCIERA INSTITUCIONAL - OFI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Área </a:t>
            </a:r>
            <a:r>
              <a:rPr lang="es-SV" sz="1600" u="sng" kern="0" dirty="0">
                <a:solidFill>
                  <a:srgbClr val="000000"/>
                </a:solidFill>
                <a:ea typeface="Times New Roman" panose="02020603050405020304" pitchFamily="18" charset="0"/>
                <a:cs typeface="Calibri" panose="020F0502020204030204" pitchFamily="34" charset="0"/>
                <a:sym typeface="Arial"/>
              </a:rPr>
              <a:t>de Tesorería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Área de Tesorería: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Teresa Elizabeth Uribe Hernández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Gestionar </a:t>
            </a:r>
            <a:r>
              <a:rPr lang="es-SV" sz="1600" kern="0" dirty="0">
                <a:solidFill>
                  <a:srgbClr val="000000"/>
                </a:solidFill>
                <a:ea typeface="Times New Roman" panose="02020603050405020304" pitchFamily="18" charset="0"/>
                <a:cs typeface="Calibri" panose="020F0502020204030204" pitchFamily="34" charset="0"/>
                <a:sym typeface="Arial"/>
              </a:rPr>
              <a:t>oportunamente las transferencias de fondos, a la cuenta corriente institucional subsidiaria del Tesoro Público, para facilitar la ejecución equilibrada del gasto y el logro de los objetivos del MAG</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Área de Contabilidad</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Área de Contabilidad: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Nora Guadalupe García de Vásquez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Realizar </a:t>
            </a:r>
            <a:r>
              <a:rPr lang="es-SV" sz="1600" kern="0" dirty="0">
                <a:solidFill>
                  <a:srgbClr val="000000"/>
                </a:solidFill>
                <a:ea typeface="Times New Roman" panose="02020603050405020304" pitchFamily="18" charset="0"/>
                <a:cs typeface="Calibri" panose="020F0502020204030204" pitchFamily="34" charset="0"/>
                <a:sym typeface="Arial"/>
              </a:rPr>
              <a:t>el registro de las actividades económicas del MAG, generando los reportes tanto contables como presupuestarios y realizar el análisis e interpretación de los estados financieros, para la toma de decisiones. Jefe Área de Contabilidad: Nora Guadalupe García de Vásquez</a:t>
            </a:r>
            <a:endParaRPr lang="es-SV" sz="1600" kern="0" dirty="0">
              <a:solidFill>
                <a:srgbClr val="000000"/>
              </a:solidFill>
              <a:latin typeface="Arial"/>
              <a:cs typeface="Arial"/>
              <a:sym typeface="Arial"/>
            </a:endParaRPr>
          </a:p>
        </p:txBody>
      </p:sp>
    </p:spTree>
    <p:extLst>
      <p:ext uri="{BB962C8B-B14F-4D97-AF65-F5344CB8AC3E}">
        <p14:creationId xmlns:p14="http://schemas.microsoft.com/office/powerpoint/2010/main" val="1584712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532" y="260648"/>
            <a:ext cx="8424936" cy="6038576"/>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GENERAL DE ADMINISTRACIÓN - OGA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Director Oficina </a:t>
            </a:r>
            <a:r>
              <a:rPr lang="es-SV" sz="1600" b="1" kern="0" dirty="0" smtClean="0">
                <a:solidFill>
                  <a:srgbClr val="002060"/>
                </a:solidFill>
                <a:ea typeface="Times New Roman" panose="02020603050405020304" pitchFamily="18" charset="0"/>
                <a:cs typeface="Calibri" panose="020F0502020204030204" pitchFamily="34" charset="0"/>
                <a:sym typeface="Arial"/>
              </a:rPr>
              <a:t>General de Administración: CLARA NORMA ARGUETA DE MANZANARES </a:t>
            </a:r>
            <a:r>
              <a:rPr lang="es-SV" sz="1600" b="1" kern="0" dirty="0" err="1" smtClean="0">
                <a:solidFill>
                  <a:srgbClr val="002060"/>
                </a:solidFill>
                <a:ea typeface="Times New Roman" panose="02020603050405020304" pitchFamily="18" charset="0"/>
                <a:cs typeface="Calibri" panose="020F0502020204030204" pitchFamily="34" charset="0"/>
                <a:sym typeface="Arial"/>
              </a:rPr>
              <a:t>a.i.</a:t>
            </a:r>
            <a:endParaRPr lang="es-SV" sz="1600"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Impulsar procesos de desarrollo humano, tecnológico, administrativo y organizacional; administrar los recursos humanos, materiales y de tecnologías de información del Ministerio; así como proveer los servicios necesarios para la gestión y prestación de servicios eficientes de calidad.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152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70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Unidad de Gestión Documental y Archivo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Oficial de Gestión Documental y Archivos: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Elisa Magdalena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Mejía</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 Elaborar y proponer instrumentos administrativos, que faciliten la adecuada administración, organización, catalogación, conservación de y protección de la información de acuerdo con su naturaleza, que permita la consulta directa de los usuarios, colaborar en la capacitación del personal en técnicas de archivística</a:t>
            </a:r>
            <a:r>
              <a:rPr lang="es-SV" sz="16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9521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04014"/>
            <a:ext cx="8352928" cy="6082691"/>
          </a:xfrm>
          <a:prstGeom prst="rect">
            <a:avLst/>
          </a:prstGeom>
        </p:spPr>
        <p:txBody>
          <a:bodyPr wrap="square">
            <a:spAutoFit/>
          </a:bodyPr>
          <a:lstStyle/>
          <a:p>
            <a:pPr algn="just">
              <a:lnSpc>
                <a:spcPct val="115000"/>
              </a:lnSpc>
            </a:pPr>
            <a:endParaRPr lang="es-SV" sz="20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2000" b="1" kern="0" dirty="0" smtClean="0">
                <a:solidFill>
                  <a:srgbClr val="002060"/>
                </a:solidFill>
                <a:ea typeface="Times New Roman" panose="02020603050405020304" pitchFamily="18" charset="0"/>
                <a:cs typeface="Calibri" panose="020F0502020204030204" pitchFamily="34" charset="0"/>
                <a:sym typeface="Arial"/>
              </a:rPr>
              <a:t>OFICINA </a:t>
            </a:r>
            <a:r>
              <a:rPr lang="es-SV" sz="2000" b="1" kern="0" dirty="0">
                <a:solidFill>
                  <a:srgbClr val="002060"/>
                </a:solidFill>
                <a:ea typeface="Times New Roman" panose="02020603050405020304" pitchFamily="18" charset="0"/>
                <a:cs typeface="Calibri" panose="020F0502020204030204" pitchFamily="34" charset="0"/>
                <a:sym typeface="Arial"/>
              </a:rPr>
              <a:t>GENERAL DE ADMINISTRACIÓN - OGA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 parte 1)</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Logística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División de Logística: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Francisco José Chereguino ( de mayo 2021 a la fecha)</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a:t>
            </a:r>
            <a:r>
              <a:rPr lang="es-SV" sz="1600" kern="0" dirty="0">
                <a:solidFill>
                  <a:srgbClr val="000000"/>
                </a:solidFill>
                <a:ea typeface="Times New Roman" panose="02020603050405020304" pitchFamily="18" charset="0"/>
                <a:cs typeface="Times New Roman" panose="02020603050405020304" pitchFamily="18" charset="0"/>
                <a:sym typeface="Arial"/>
              </a:rPr>
              <a:t> </a:t>
            </a:r>
            <a:r>
              <a:rPr lang="es-SV" sz="1600" kern="0" dirty="0">
                <a:solidFill>
                  <a:srgbClr val="000000"/>
                </a:solidFill>
                <a:ea typeface="Times New Roman" panose="02020603050405020304" pitchFamily="18" charset="0"/>
                <a:cs typeface="Calibri" panose="020F0502020204030204" pitchFamily="34" charset="0"/>
                <a:sym typeface="Arial"/>
              </a:rPr>
              <a:t>Planificar, ejecutar y controlar las actividades logísticas, con el fin de brindar servicios eficientes,  en cuanto a transporte, mantenimiento de la flota vehicular, administración del combustible, seguimiento al control de bienes mueble, inmuebles e intangibles, brindar los servicios generales de mantenimiento de las instalaciones, control de bodegas e insumos, coordinación de la seguridad y vigilancia en la institución.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endParaRPr lang="es-SV" sz="1600" kern="0" dirty="0">
              <a:solidFill>
                <a:srgbClr val="000000"/>
              </a:solidFill>
              <a:ea typeface="Times New Roman" panose="02020603050405020304" pitchFamily="18" charset="0"/>
              <a:cs typeface="Calibri" panose="020F0502020204030204" pitchFamily="34" charset="0"/>
              <a:sym typeface="Arial"/>
            </a:endParaRPr>
          </a:p>
          <a:p>
            <a:pPr>
              <a:lnSpc>
                <a:spcPct val="115000"/>
              </a:lnSpc>
              <a:spcAft>
                <a:spcPts val="1000"/>
              </a:spcAft>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Infraestructura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División de Infraestructura: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Saúl Roberto Avelar Sánchez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del MAG; gestionar y facilitar su mantenimiento, reparación, mejora y/o rehabilitación, que permita mantener las instalaciones en condiciones óptimas.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199593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1268760"/>
            <a:ext cx="8239631" cy="4339650"/>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OFICINA GENERAL DE ADMINISTRACIÓN - OGA </a:t>
            </a:r>
            <a:r>
              <a:rPr lang="es-SV" sz="1400" b="1" kern="0" dirty="0">
                <a:solidFill>
                  <a:srgbClr val="002060"/>
                </a:solidFill>
                <a:ea typeface="Times New Roman" panose="02020603050405020304" pitchFamily="18" charset="0"/>
                <a:cs typeface="Calibri" panose="020F0502020204030204" pitchFamily="34" charset="0"/>
                <a:sym typeface="Arial"/>
              </a:rPr>
              <a:t>(continuación parte </a:t>
            </a:r>
            <a:r>
              <a:rPr lang="es-SV" sz="1400" b="1" kern="0" dirty="0" smtClean="0">
                <a:solidFill>
                  <a:srgbClr val="002060"/>
                </a:solidFill>
                <a:ea typeface="Times New Roman" panose="02020603050405020304" pitchFamily="18" charset="0"/>
                <a:cs typeface="Calibri" panose="020F0502020204030204" pitchFamily="34" charset="0"/>
                <a:sym typeface="Arial"/>
              </a:rPr>
              <a:t>2)</a:t>
            </a:r>
            <a:endParaRPr lang="es-SV" sz="1400" u="sng"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smtClean="0">
                <a:solidFill>
                  <a:srgbClr val="000000"/>
                </a:solidFill>
                <a:ea typeface="Times New Roman" panose="02020603050405020304" pitchFamily="18" charset="0"/>
                <a:cs typeface="Calibri" panose="020F0502020204030204" pitchFamily="34" charset="0"/>
                <a:sym typeface="Arial"/>
              </a:rPr>
              <a:t>División de Recursos Humanos</a:t>
            </a:r>
          </a:p>
          <a:p>
            <a:pPr algn="just">
              <a:lnSpc>
                <a:spcPct val="115000"/>
              </a:lnSpc>
            </a:pPr>
            <a:r>
              <a:rPr lang="es-ES" sz="1600" b="1" i="1" kern="0" dirty="0" smtClean="0">
                <a:solidFill>
                  <a:srgbClr val="002060"/>
                </a:solidFill>
                <a:ea typeface="Times New Roman" panose="02020603050405020304" pitchFamily="18" charset="0"/>
                <a:cs typeface="Calibri" panose="020F0502020204030204" pitchFamily="34" charset="0"/>
                <a:sym typeface="Arial"/>
              </a:rPr>
              <a:t>Jefe División de Recursos Humanos: Susana María Peñate de Quijano </a:t>
            </a:r>
            <a:r>
              <a:rPr lang="es-ES" sz="1600" b="1" i="1" kern="0" dirty="0" err="1" smtClean="0">
                <a:solidFill>
                  <a:srgbClr val="002060"/>
                </a:solidFill>
                <a:ea typeface="Times New Roman" panose="02020603050405020304" pitchFamily="18" charset="0"/>
                <a:cs typeface="Calibri" panose="020F0502020204030204" pitchFamily="34" charset="0"/>
                <a:sym typeface="Arial"/>
              </a:rPr>
              <a:t>a.i.</a:t>
            </a:r>
            <a:endParaRPr lang="es-ES"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cs typeface="Calibri" pitchFamily="34" charset="0"/>
                <a:sym typeface="Arial"/>
              </a:rPr>
              <a:t>Planificar, coordinar y administrar a </a:t>
            </a:r>
            <a:r>
              <a:rPr lang="es-ES" sz="1600" kern="0" dirty="0">
                <a:solidFill>
                  <a:srgbClr val="000000"/>
                </a:solidFill>
                <a:cs typeface="Calibri" pitchFamily="34" charset="0"/>
                <a:sym typeface="Arial"/>
              </a:rPr>
              <a:t>nivel institucional el desarrollo del talento </a:t>
            </a:r>
            <a:r>
              <a:rPr lang="es-ES" sz="1600" kern="0" dirty="0" smtClean="0">
                <a:solidFill>
                  <a:srgbClr val="000000"/>
                </a:solidFill>
                <a:cs typeface="Calibri" pitchFamily="34" charset="0"/>
                <a:sym typeface="Arial"/>
              </a:rPr>
              <a:t>humano; así como proveer </a:t>
            </a:r>
            <a:r>
              <a:rPr lang="es-ES" sz="1600" kern="0" dirty="0">
                <a:solidFill>
                  <a:srgbClr val="000000"/>
                </a:solidFill>
                <a:cs typeface="Calibri" pitchFamily="34" charset="0"/>
                <a:sym typeface="Arial"/>
              </a:rPr>
              <a:t>a los funcionarios y empleados del MAG, los servicios de bienestar laboral; incluyendo atención primaria en salud; de conformidad a la normativa </a:t>
            </a:r>
            <a:r>
              <a:rPr lang="es-ES" sz="1600" kern="0" dirty="0" smtClean="0">
                <a:solidFill>
                  <a:srgbClr val="000000"/>
                </a:solidFill>
                <a:cs typeface="Calibri" pitchFamily="34" charset="0"/>
                <a:sym typeface="Arial"/>
              </a:rPr>
              <a:t>aplicable.</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de Atención </a:t>
            </a:r>
            <a:r>
              <a:rPr lang="es-SV" sz="1600" u="sng" kern="0" dirty="0" smtClean="0">
                <a:solidFill>
                  <a:srgbClr val="000000"/>
                </a:solidFill>
                <a:ea typeface="Times New Roman" panose="02020603050405020304" pitchFamily="18" charset="0"/>
                <a:cs typeface="Calibri" panose="020F0502020204030204" pitchFamily="34" charset="0"/>
                <a:sym typeface="Arial"/>
              </a:rPr>
              <a:t>Administrativa Oficinas del Matazano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Jefe: Rogelio </a:t>
            </a: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Elder Guardado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López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Facilitar </a:t>
            </a:r>
            <a:r>
              <a:rPr lang="es-SV" sz="1600" kern="0" dirty="0">
                <a:solidFill>
                  <a:srgbClr val="000000"/>
                </a:solidFill>
                <a:ea typeface="Times New Roman" panose="02020603050405020304" pitchFamily="18" charset="0"/>
                <a:cs typeface="Calibri" panose="020F0502020204030204" pitchFamily="34" charset="0"/>
                <a:sym typeface="Arial"/>
              </a:rPr>
              <a:t>la provisión de los servicios de apoyo interno administrativo y tecnológico informático a las dependencias del Ministerio desconcentradas, bajo las directrices y supervisión de la administración institucional; que permita la eficiente provisión de recursos y condiciones necesarias para la eficiente prestación de servicios en lo relacionado a activo fijo, transporte, combustible, bodega, informática, vigilancia, correspondencia y jardinería.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699653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88640"/>
            <a:ext cx="8568952" cy="6357125"/>
          </a:xfrm>
          <a:prstGeom prst="rect">
            <a:avLst/>
          </a:prstGeom>
        </p:spPr>
        <p:txBody>
          <a:bodyPr wrap="square">
            <a:spAutoFit/>
          </a:bodyPr>
          <a:lstStyle/>
          <a:p>
            <a:pPr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u="sng" kern="0" dirty="0" smtClean="0">
                <a:solidFill>
                  <a:srgbClr val="002060"/>
                </a:solidFill>
                <a:ea typeface="Times New Roman" panose="02020603050405020304" pitchFamily="18" charset="0"/>
                <a:cs typeface="Calibri" panose="020F0502020204030204" pitchFamily="34" charset="0"/>
                <a:sym typeface="Arial"/>
              </a:rPr>
              <a:t>: </a:t>
            </a:r>
          </a:p>
          <a:p>
            <a:pPr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de creación N° 470 del 9 de diciembre de 2021, en el Portal </a:t>
            </a:r>
            <a:r>
              <a:rPr lang="es-SV" sz="1200" kern="0" dirty="0">
                <a:solidFill>
                  <a:srgbClr val="002060"/>
                </a:solidFill>
                <a:ea typeface="Times New Roman" panose="02020603050405020304" pitchFamily="18" charset="0"/>
                <a:cs typeface="Calibri" panose="020F0502020204030204" pitchFamily="34" charset="0"/>
                <a:sym typeface="Arial"/>
              </a:rPr>
              <a:t>de </a:t>
            </a:r>
            <a:r>
              <a:rPr lang="es-SV" sz="1200" kern="0" dirty="0" smtClean="0">
                <a:solidFill>
                  <a:srgbClr val="002060"/>
                </a:solidFill>
                <a:ea typeface="Times New Roman" panose="02020603050405020304" pitchFamily="18" charset="0"/>
                <a:cs typeface="Calibri" panose="020F0502020204030204" pitchFamily="34" charset="0"/>
                <a:sym typeface="Arial"/>
              </a:rPr>
              <a:t>Transparencia en Manuales Básicos de Organización</a:t>
            </a: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Y NOMBRE DEL FUNCIONARIO</a:t>
            </a:r>
          </a:p>
          <a:p>
            <a:pPr lvl="0"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 DTIT:	</a:t>
            </a:r>
            <a:r>
              <a:rPr lang="es-SV" sz="1400" b="1" dirty="0" smtClean="0">
                <a:solidFill>
                  <a:srgbClr val="002060"/>
                </a:solidFill>
                <a:ea typeface="Times New Roman" panose="02020603050405020304" pitchFamily="18" charset="0"/>
                <a:cs typeface="Calibri" panose="020F0502020204030204" pitchFamily="34" charset="0"/>
              </a:rPr>
              <a:t>ELVIS ANTONIO RAMÍREZ MIRANDA (de mayo 2021 a la fecha)</a:t>
            </a:r>
            <a:endParaRPr lang="es-SV" sz="1400" b="1" kern="0" dirty="0" smtClean="0">
              <a:solidFill>
                <a:srgbClr val="002060"/>
              </a:solidFill>
              <a:ea typeface="Times New Roman" panose="02020603050405020304" pitchFamily="18" charset="0"/>
              <a:cs typeface="Calibri" panose="020F0502020204030204" pitchFamily="34" charset="0"/>
              <a:sym typeface="Arial"/>
            </a:endParaRPr>
          </a:p>
          <a:p>
            <a:pPr lvl="0" algn="just">
              <a:lnSpc>
                <a:spcPct val="115000"/>
              </a:lnSpc>
            </a:pPr>
            <a:r>
              <a:rPr lang="es-ES" sz="1400" dirty="0"/>
              <a:t>Dirigir y coordinar la gestión de las tecnologías de información y comunicación del Ministerio; de acuerdo a los planes generales de gobierno, plan estratégico institucional y la legislación aplicable; y la normativa interna del MAG</a:t>
            </a:r>
            <a:r>
              <a:rPr lang="es-ES" sz="1400" dirty="0" smtClean="0"/>
              <a:t>.</a:t>
            </a:r>
          </a:p>
          <a:p>
            <a:pPr lvl="0" algn="just">
              <a:lnSpc>
                <a:spcPct val="115000"/>
              </a:lnSpc>
            </a:pPr>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12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 </a:t>
            </a:r>
            <a:r>
              <a:rPr lang="es-SV" sz="1400" kern="0" dirty="0" smtClean="0">
                <a:solidFill>
                  <a:srgbClr val="000000"/>
                </a:solidFill>
                <a:ea typeface="Times New Roman" panose="02020603050405020304" pitchFamily="18" charset="0"/>
                <a:cs typeface="Calibri" panose="020F0502020204030204" pitchFamily="34" charset="0"/>
                <a:sym typeface="Arial"/>
              </a:rPr>
              <a:t>mujeres</a:t>
            </a:r>
          </a:p>
          <a:p>
            <a:pPr lvl="0" algn="just">
              <a:lnSpc>
                <a:spcPct val="115000"/>
              </a:lnSpc>
            </a:pPr>
            <a:endParaRPr lang="es-ES" sz="1000" b="1" kern="0" dirty="0" smtClean="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AREAS DE TRABAJO</a:t>
            </a: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Planificación de Tecnologías de Información y Comunicación</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smtClean="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 </a:t>
            </a:r>
            <a:r>
              <a:rPr lang="es-ES" sz="1400" kern="0" dirty="0">
                <a:solidFill>
                  <a:srgbClr val="000000"/>
                </a:solidFill>
                <a:ea typeface="Times New Roman" panose="02020603050405020304" pitchFamily="18" charset="0"/>
                <a:cs typeface="Times New Roman" panose="02020603050405020304" pitchFamily="18" charset="0"/>
                <a:sym typeface="Arial"/>
              </a:rPr>
              <a:t>Coordinar los procesos de planificación estratégica, táctica y operativa del Ministerio; en materia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las tecnologías </a:t>
            </a:r>
            <a:r>
              <a:rPr lang="es-ES" sz="1400" kern="0" dirty="0">
                <a:solidFill>
                  <a:srgbClr val="000000"/>
                </a:solidFill>
                <a:ea typeface="Times New Roman" panose="02020603050405020304" pitchFamily="18" charset="0"/>
                <a:cs typeface="Times New Roman" panose="02020603050405020304" pitchFamily="18" charset="0"/>
                <a:sym typeface="Arial"/>
              </a:rPr>
              <a:t>de información y comunicación; a través de la investigación y propuesta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soluciones tecnológicas </a:t>
            </a:r>
            <a:r>
              <a:rPr lang="es-ES" sz="1400" kern="0" dirty="0">
                <a:solidFill>
                  <a:srgbClr val="000000"/>
                </a:solidFill>
                <a:ea typeface="Times New Roman" panose="02020603050405020304" pitchFamily="18" charset="0"/>
                <a:cs typeface="Times New Roman" panose="02020603050405020304" pitchFamily="18" charset="0"/>
                <a:sym typeface="Arial"/>
              </a:rPr>
              <a:t>que beneficien los resultados de la gestión institucional y de los servicios a los ciudadanos</a:t>
            </a: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ES" sz="1000"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Análisis y Desarrollo de Sistemas Informáticos</a:t>
            </a:r>
          </a:p>
          <a:p>
            <a:pPr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smtClean="0">
                <a:solidFill>
                  <a:srgbClr val="002060"/>
                </a:solidFill>
                <a:ea typeface="Times New Roman" panose="02020603050405020304" pitchFamily="18" charset="0"/>
                <a:cs typeface="Times New Roman" panose="02020603050405020304" pitchFamily="18" charset="0"/>
                <a:sym typeface="Arial"/>
              </a:rPr>
              <a:t>pendiente </a:t>
            </a:r>
            <a:r>
              <a:rPr lang="es-ES" sz="1400" b="1" i="1" kern="0" dirty="0">
                <a:solidFill>
                  <a:srgbClr val="002060"/>
                </a:solidFill>
                <a:ea typeface="Times New Roman" panose="02020603050405020304" pitchFamily="18" charset="0"/>
                <a:cs typeface="Times New Roman" panose="02020603050405020304" pitchFamily="18" charset="0"/>
                <a:sym typeface="Arial"/>
              </a:rPr>
              <a:t>comunicar nombramiento oficial</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 </a:t>
            </a:r>
            <a:r>
              <a:rPr lang="es-ES" sz="1400" dirty="0"/>
              <a:t>Realizar el análisis, diseño, desarrollo e implementación de sistemas de información del MAG y dirigir, supervisar y validar los proyectos de desarrollo de sistemas que se realicen por contratación de servicios; con la finalidad de optimizar la gestión institucional y los servicios internos y externos a través de las tecnologías de información y comunicación (TIC). </a:t>
            </a:r>
            <a:endParaRPr lang="es-SV" sz="800" b="1" kern="0" dirty="0" smtClean="0">
              <a:solidFill>
                <a:srgbClr val="000099"/>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600834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88640"/>
            <a:ext cx="8568952" cy="6215548"/>
          </a:xfrm>
          <a:prstGeom prst="rect">
            <a:avLst/>
          </a:prstGeom>
        </p:spPr>
        <p:txBody>
          <a:bodyPr wrap="square">
            <a:spAutoFit/>
          </a:bodyPr>
          <a:lstStyle/>
          <a:p>
            <a:pPr>
              <a:lnSpc>
                <a:spcPct val="115000"/>
              </a:lnSpc>
            </a:pPr>
            <a:r>
              <a:rPr lang="es-ES"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a:solidFill>
                <a:srgbClr val="002060"/>
              </a:solidFill>
              <a:ea typeface="Times New Roman" panose="02020603050405020304" pitchFamily="18" charset="0"/>
              <a:cs typeface="Calibri" panose="020F0502020204030204" pitchFamily="34" charset="0"/>
              <a:sym typeface="Arial"/>
            </a:endParaRPr>
          </a:p>
          <a:p>
            <a:pPr algn="ctr">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kern="0" dirty="0" smtClean="0">
                <a:solidFill>
                  <a:srgbClr val="002060"/>
                </a:solidFill>
                <a:ea typeface="Times New Roman" panose="02020603050405020304" pitchFamily="18" charset="0"/>
                <a:cs typeface="Calibri" panose="020F0502020204030204" pitchFamily="34" charset="0"/>
                <a:sym typeface="Arial"/>
              </a:rPr>
              <a:t>: </a:t>
            </a:r>
          </a:p>
          <a:p>
            <a:pPr algn="just">
              <a:lnSpc>
                <a:spcPct val="115000"/>
              </a:lnSpc>
            </a:pP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Administración de Base de Datos</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Administrar las base de datos (BD) implementados en el Ministerio; a fin de garantizar su funcionamiento, uso, confiabilidad y la seguridad de la información</a:t>
            </a:r>
            <a:endParaRPr lang="es-ES" sz="1400" b="1"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ES" sz="1400" b="1"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Administración de Recursos Informáticos</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 </a:t>
            </a:r>
            <a:r>
              <a:rPr lang="es-ES" sz="1400" kern="0" dirty="0">
                <a:solidFill>
                  <a:srgbClr val="000000"/>
                </a:solidFill>
                <a:ea typeface="Times New Roman" panose="02020603050405020304" pitchFamily="18" charset="0"/>
                <a:cs typeface="Times New Roman" panose="02020603050405020304" pitchFamily="18" charset="0"/>
                <a:sym typeface="Arial"/>
              </a:rPr>
              <a:t>Administrar los recursos de tecnologías de información y comunicación del Ministerio; con la finalidad</a:t>
            </a:r>
          </a:p>
          <a:p>
            <a:pPr lvl="0" algn="just">
              <a:lnSpc>
                <a:spcPct val="115000"/>
              </a:lnSpc>
            </a:pPr>
            <a:r>
              <a:rPr lang="es-ES" sz="1400" kern="0" dirty="0">
                <a:solidFill>
                  <a:srgbClr val="000000"/>
                </a:solidFill>
                <a:ea typeface="Times New Roman" panose="02020603050405020304" pitchFamily="18" charset="0"/>
                <a:cs typeface="Times New Roman" panose="02020603050405020304" pitchFamily="18" charset="0"/>
                <a:sym typeface="Arial"/>
              </a:rPr>
              <a:t>de optimizar su aprovechamiento en la gestión institucional y prestación de servicios; asimismo</a:t>
            </a:r>
          </a:p>
          <a:p>
            <a:pPr lvl="0" algn="just">
              <a:lnSpc>
                <a:spcPct val="115000"/>
              </a:lnSpc>
            </a:pPr>
            <a:r>
              <a:rPr lang="es-ES" sz="1400" kern="0" dirty="0">
                <a:solidFill>
                  <a:srgbClr val="000000"/>
                </a:solidFill>
                <a:ea typeface="Times New Roman" panose="02020603050405020304" pitchFamily="18" charset="0"/>
                <a:cs typeface="Times New Roman" panose="02020603050405020304" pitchFamily="18" charset="0"/>
                <a:sym typeface="Arial"/>
              </a:rPr>
              <a:t>mantener el control interno sobre los recursos informáticos. </a:t>
            </a:r>
          </a:p>
          <a:p>
            <a:pPr lvl="0" algn="just">
              <a:lnSpc>
                <a:spcPct val="115000"/>
              </a:lnSpc>
            </a:pPr>
            <a:endParaRPr lang="es-ES" sz="1400" b="1"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Soporte Técnico</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Realizar el mantenimiento preventivo y correctivo del equipo informático y proveer asistencia a sus usuarios en la solución de problemas que se presenten mientras hacen uso de servicios, programas o dispositivos, a fin de lograr continuidad en su funcionamiento y así evitar retrasos en las actividades del Ministerio</a:t>
            </a:r>
            <a:endParaRPr lang="es-ES" sz="1400" b="1"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ctr">
              <a:lnSpc>
                <a:spcPct val="115000"/>
              </a:lnSpc>
            </a:pPr>
            <a:endParaRPr lang="es-SV" sz="800" b="1" kern="0" dirty="0" smtClean="0">
              <a:solidFill>
                <a:srgbClr val="000099"/>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2934056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6" name="115 Grupo"/>
          <p:cNvGrpSpPr/>
          <p:nvPr/>
        </p:nvGrpSpPr>
        <p:grpSpPr>
          <a:xfrm>
            <a:off x="239392" y="578141"/>
            <a:ext cx="8598838" cy="5947203"/>
            <a:chOff x="147784" y="116632"/>
            <a:chExt cx="8822436" cy="6412432"/>
          </a:xfrm>
        </p:grpSpPr>
        <p:sp>
          <p:nvSpPr>
            <p:cNvPr id="58" name="57 Rectángulo redondeado">
              <a:hlinkClick r:id="rId2" action="ppaction://hlinksldjump"/>
            </p:cNvPr>
            <p:cNvSpPr/>
            <p:nvPr/>
          </p:nvSpPr>
          <p:spPr>
            <a:xfrm>
              <a:off x="2960708" y="116632"/>
              <a:ext cx="1756204" cy="619292"/>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solidFill>
                    <a:schemeClr val="bg1"/>
                  </a:solidFill>
                </a:rPr>
                <a:t>DESPACHO MINISTERIAL</a:t>
              </a:r>
              <a:endParaRPr lang="es-SV" sz="1400" b="1" dirty="0">
                <a:solidFill>
                  <a:schemeClr val="bg1"/>
                </a:solidFill>
              </a:endParaRPr>
            </a:p>
          </p:txBody>
        </p:sp>
        <p:sp>
          <p:nvSpPr>
            <p:cNvPr id="60" name="59 Rectángulo redondeado">
              <a:hlinkClick r:id="rId3" action="ppaction://hlinksldjump"/>
            </p:cNvPr>
            <p:cNvSpPr/>
            <p:nvPr/>
          </p:nvSpPr>
          <p:spPr>
            <a:xfrm>
              <a:off x="6948117" y="1135886"/>
              <a:ext cx="1560941"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solidFill>
                    <a:schemeClr val="bg1"/>
                  </a:solidFill>
                </a:rPr>
                <a:t>Dirección General de Administración y Finanzas</a:t>
              </a:r>
            </a:p>
            <a:p>
              <a:pPr algn="ctr"/>
              <a:r>
                <a:rPr lang="es-ES" sz="1100" b="1" dirty="0" smtClean="0">
                  <a:solidFill>
                    <a:schemeClr val="bg1"/>
                  </a:solidFill>
                </a:rPr>
                <a:t>DGAF</a:t>
              </a:r>
              <a:endParaRPr lang="es-SV" sz="1100" b="1" dirty="0">
                <a:solidFill>
                  <a:schemeClr val="bg1"/>
                </a:solidFill>
              </a:endParaRPr>
            </a:p>
          </p:txBody>
        </p:sp>
        <p:sp>
          <p:nvSpPr>
            <p:cNvPr id="63" name="62 Rectángulo redondeado">
              <a:hlinkClick r:id="rId4" action="ppaction://hlinksldjump"/>
            </p:cNvPr>
            <p:cNvSpPr/>
            <p:nvPr/>
          </p:nvSpPr>
          <p:spPr>
            <a:xfrm>
              <a:off x="4474012" y="5808984"/>
              <a:ext cx="1680343"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Ordenamiento Forestal Cuencas y Riego</a:t>
              </a:r>
            </a:p>
            <a:p>
              <a:pPr algn="ctr"/>
              <a:r>
                <a:rPr lang="es-ES" sz="1100" b="1" dirty="0" smtClean="0"/>
                <a:t>DGFCR</a:t>
              </a:r>
              <a:endParaRPr lang="es-SV" sz="1100" b="1" dirty="0"/>
            </a:p>
          </p:txBody>
        </p:sp>
        <p:sp>
          <p:nvSpPr>
            <p:cNvPr id="65" name="64 Rectángulo redondeado">
              <a:hlinkClick r:id="rId5" action="ppaction://hlinksldjump"/>
            </p:cNvPr>
            <p:cNvSpPr/>
            <p:nvPr/>
          </p:nvSpPr>
          <p:spPr>
            <a:xfrm>
              <a:off x="6236159" y="5788929"/>
              <a:ext cx="1492429"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Desarrollo de la Pesca y Acuicultura</a:t>
              </a:r>
            </a:p>
            <a:p>
              <a:pPr algn="ctr"/>
              <a:r>
                <a:rPr lang="es-ES" sz="1100" b="1" dirty="0" smtClean="0"/>
                <a:t>CENDEPESCA</a:t>
              </a:r>
              <a:endParaRPr lang="es-SV" sz="1100" b="1" dirty="0"/>
            </a:p>
          </p:txBody>
        </p:sp>
        <p:grpSp>
          <p:nvGrpSpPr>
            <p:cNvPr id="59" name="58 Grupo"/>
            <p:cNvGrpSpPr/>
            <p:nvPr/>
          </p:nvGrpSpPr>
          <p:grpSpPr>
            <a:xfrm>
              <a:off x="1537707" y="1124744"/>
              <a:ext cx="4688409" cy="2640093"/>
              <a:chOff x="1507051" y="877378"/>
              <a:chExt cx="4688409" cy="2640093"/>
            </a:xfrm>
          </p:grpSpPr>
          <p:sp>
            <p:nvSpPr>
              <p:cNvPr id="64" name="63 Rectángulo redondeado">
                <a:hlinkClick r:id="rId6" action="ppaction://hlinksldjump"/>
              </p:cNvPr>
              <p:cNvSpPr/>
              <p:nvPr/>
            </p:nvSpPr>
            <p:spPr>
              <a:xfrm>
                <a:off x="1524210" y="2797391"/>
                <a:ext cx="1405842"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Ambiental y de Cambio Climático</a:t>
                </a:r>
              </a:p>
              <a:p>
                <a:pPr algn="ctr"/>
                <a:r>
                  <a:rPr lang="es-ES" sz="1100" b="1" dirty="0" smtClean="0"/>
                  <a:t>OFACC</a:t>
                </a:r>
                <a:endParaRPr lang="es-SV" sz="1100" b="1" dirty="0"/>
              </a:p>
            </p:txBody>
          </p:sp>
          <p:sp>
            <p:nvSpPr>
              <p:cNvPr id="67" name="66 Rectángulo redondeado">
                <a:hlinkClick r:id="rId7" action="ppaction://hlinksldjump"/>
              </p:cNvPr>
              <p:cNvSpPr/>
              <p:nvPr/>
            </p:nvSpPr>
            <p:spPr>
              <a:xfrm>
                <a:off x="1507051" y="1844824"/>
                <a:ext cx="1440160" cy="711696"/>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Inteligencia</a:t>
                </a:r>
              </a:p>
              <a:p>
                <a:pPr algn="ctr"/>
                <a:r>
                  <a:rPr lang="es-ES" sz="1100" b="1" dirty="0" smtClean="0"/>
                  <a:t>DIMAG</a:t>
                </a:r>
                <a:endParaRPr lang="es-SV" sz="1100" b="1" dirty="0"/>
              </a:p>
            </p:txBody>
          </p:sp>
          <p:sp>
            <p:nvSpPr>
              <p:cNvPr id="68" name="67 Rectángulo redondeado">
                <a:hlinkClick r:id="rId8" action="ppaction://hlinksldjump"/>
              </p:cNvPr>
              <p:cNvSpPr/>
              <p:nvPr/>
            </p:nvSpPr>
            <p:spPr>
              <a:xfrm>
                <a:off x="1507051" y="879940"/>
                <a:ext cx="1425854"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Auditoría Interna</a:t>
                </a:r>
              </a:p>
              <a:p>
                <a:pPr algn="ctr"/>
                <a:r>
                  <a:rPr lang="es-ES" sz="1100" b="1" dirty="0" smtClean="0"/>
                  <a:t>OAI</a:t>
                </a:r>
                <a:endParaRPr lang="es-SV" sz="1100" b="1" dirty="0"/>
              </a:p>
            </p:txBody>
          </p:sp>
          <p:sp>
            <p:nvSpPr>
              <p:cNvPr id="69" name="68 Rectángulo redondeado">
                <a:hlinkClick r:id="rId9" action="ppaction://hlinksldjump"/>
              </p:cNvPr>
              <p:cNvSpPr/>
              <p:nvPr/>
            </p:nvSpPr>
            <p:spPr>
              <a:xfrm>
                <a:off x="4686255" y="877378"/>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Legal</a:t>
                </a:r>
              </a:p>
              <a:p>
                <a:pPr algn="ctr"/>
                <a:r>
                  <a:rPr lang="es-ES" sz="1100" b="1" dirty="0" smtClean="0"/>
                  <a:t>DL</a:t>
                </a:r>
                <a:endParaRPr lang="es-SV" sz="1100" b="1" dirty="0"/>
              </a:p>
            </p:txBody>
          </p:sp>
          <p:sp>
            <p:nvSpPr>
              <p:cNvPr id="70" name="69 Rectángulo redondeado">
                <a:hlinkClick r:id="rId10" action="ppaction://hlinksldjump"/>
              </p:cNvPr>
              <p:cNvSpPr/>
              <p:nvPr/>
            </p:nvSpPr>
            <p:spPr>
              <a:xfrm>
                <a:off x="4717610" y="1863097"/>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Comunicaciones</a:t>
                </a:r>
              </a:p>
              <a:p>
                <a:pPr algn="ctr"/>
                <a:r>
                  <a:rPr lang="es-ES" sz="1100" b="1" dirty="0" smtClean="0"/>
                  <a:t>ODC</a:t>
                </a:r>
                <a:endParaRPr lang="es-SV" sz="1100" b="1" dirty="0"/>
              </a:p>
            </p:txBody>
          </p:sp>
          <p:sp>
            <p:nvSpPr>
              <p:cNvPr id="74" name="73 Rectángulo redondeado">
                <a:hlinkClick r:id="rId11" action="ppaction://hlinksldjump"/>
              </p:cNvPr>
              <p:cNvSpPr/>
              <p:nvPr/>
            </p:nvSpPr>
            <p:spPr>
              <a:xfrm>
                <a:off x="4717610" y="2797391"/>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Unidad de Género</a:t>
                </a:r>
              </a:p>
              <a:p>
                <a:pPr algn="ctr"/>
                <a:r>
                  <a:rPr lang="es-ES" sz="1100" b="1" dirty="0" smtClean="0"/>
                  <a:t>UG</a:t>
                </a:r>
                <a:endParaRPr lang="es-SV" sz="1100" b="1" dirty="0"/>
              </a:p>
            </p:txBody>
          </p:sp>
        </p:grpSp>
        <p:sp>
          <p:nvSpPr>
            <p:cNvPr id="83" name="82 Rectángulo redondeado">
              <a:hlinkClick r:id="rId12" action="ppaction://hlinksldjump"/>
            </p:cNvPr>
            <p:cNvSpPr/>
            <p:nvPr/>
          </p:nvSpPr>
          <p:spPr>
            <a:xfrm>
              <a:off x="147785" y="5790022"/>
              <a:ext cx="1337926"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Desarrollo Rural</a:t>
              </a:r>
            </a:p>
            <a:p>
              <a:pPr algn="ctr"/>
              <a:r>
                <a:rPr lang="es-ES" sz="1100" b="1" dirty="0" smtClean="0"/>
                <a:t>DGDR</a:t>
              </a:r>
              <a:endParaRPr lang="es-SV" sz="1100" b="1" dirty="0"/>
            </a:p>
          </p:txBody>
        </p:sp>
        <p:sp>
          <p:nvSpPr>
            <p:cNvPr id="84" name="83 Rectángulo redondeado">
              <a:hlinkClick r:id="rId12" action="ppaction://hlinksldjump"/>
            </p:cNvPr>
            <p:cNvSpPr/>
            <p:nvPr/>
          </p:nvSpPr>
          <p:spPr>
            <a:xfrm>
              <a:off x="1625607" y="5795954"/>
              <a:ext cx="1335101"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Economía Agropecuaria</a:t>
              </a:r>
            </a:p>
            <a:p>
              <a:pPr algn="ctr"/>
              <a:r>
                <a:rPr lang="es-ES" sz="1100" b="1" dirty="0" smtClean="0"/>
                <a:t>DGEA</a:t>
              </a:r>
              <a:endParaRPr lang="es-SV" sz="1100" b="1" dirty="0"/>
            </a:p>
          </p:txBody>
        </p:sp>
        <p:sp>
          <p:nvSpPr>
            <p:cNvPr id="85" name="84 Rectángulo redondeado">
              <a:hlinkClick r:id="rId13" action="ppaction://hlinksldjump"/>
            </p:cNvPr>
            <p:cNvSpPr/>
            <p:nvPr/>
          </p:nvSpPr>
          <p:spPr>
            <a:xfrm>
              <a:off x="3061484" y="5808984"/>
              <a:ext cx="1262602"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Sanidad Vegetal</a:t>
              </a:r>
            </a:p>
            <a:p>
              <a:pPr algn="ctr"/>
              <a:r>
                <a:rPr lang="es-ES" sz="1100" b="1" dirty="0" smtClean="0"/>
                <a:t>DGSV</a:t>
              </a:r>
              <a:endParaRPr lang="es-SV" sz="1100" b="1" dirty="0"/>
            </a:p>
          </p:txBody>
        </p:sp>
        <p:sp>
          <p:nvSpPr>
            <p:cNvPr id="86" name="85 Rectángulo redondeado">
              <a:hlinkClick r:id="rId14" action="ppaction://hlinksldjump"/>
            </p:cNvPr>
            <p:cNvSpPr/>
            <p:nvPr/>
          </p:nvSpPr>
          <p:spPr>
            <a:xfrm>
              <a:off x="7852951" y="5788929"/>
              <a:ext cx="1037836"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Ganadería</a:t>
              </a:r>
            </a:p>
            <a:p>
              <a:pPr algn="ctr"/>
              <a:r>
                <a:rPr lang="es-ES" sz="1100" b="1" dirty="0" smtClean="0"/>
                <a:t>DGG</a:t>
              </a:r>
              <a:endParaRPr lang="es-SV" sz="1100" b="1" dirty="0"/>
            </a:p>
          </p:txBody>
        </p:sp>
        <p:grpSp>
          <p:nvGrpSpPr>
            <p:cNvPr id="78" name="77 Grupo"/>
            <p:cNvGrpSpPr/>
            <p:nvPr/>
          </p:nvGrpSpPr>
          <p:grpSpPr>
            <a:xfrm>
              <a:off x="147784" y="4439441"/>
              <a:ext cx="8822436" cy="866805"/>
              <a:chOff x="147784" y="4439441"/>
              <a:chExt cx="8822436" cy="866805"/>
            </a:xfrm>
          </p:grpSpPr>
          <p:grpSp>
            <p:nvGrpSpPr>
              <p:cNvPr id="62" name="61 Grupo"/>
              <p:cNvGrpSpPr/>
              <p:nvPr/>
            </p:nvGrpSpPr>
            <p:grpSpPr>
              <a:xfrm>
                <a:off x="147784" y="4439441"/>
                <a:ext cx="8822436" cy="861141"/>
                <a:chOff x="186792" y="4434012"/>
                <a:chExt cx="8822436" cy="861141"/>
              </a:xfrm>
            </p:grpSpPr>
            <p:sp>
              <p:nvSpPr>
                <p:cNvPr id="66" name="65 Rectángulo redondeado">
                  <a:hlinkClick r:id="rId15" action="ppaction://hlinksldjump"/>
                </p:cNvPr>
                <p:cNvSpPr/>
                <p:nvPr/>
              </p:nvSpPr>
              <p:spPr>
                <a:xfrm>
                  <a:off x="186792" y="4434012"/>
                  <a:ext cx="1711693"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Tecnología de Información y Telecomunicaciones</a:t>
                  </a:r>
                </a:p>
                <a:p>
                  <a:pPr algn="ctr"/>
                  <a:r>
                    <a:rPr lang="es-ES" sz="1100" b="1" dirty="0" smtClean="0"/>
                    <a:t>DTIT</a:t>
                  </a:r>
                  <a:endParaRPr lang="es-SV" sz="1100" b="1" dirty="0"/>
                </a:p>
              </p:txBody>
            </p:sp>
            <p:sp>
              <p:nvSpPr>
                <p:cNvPr id="76" name="75 Rectángulo redondeado">
                  <a:hlinkClick r:id="rId16" action="ppaction://hlinksldjump"/>
                </p:cNvPr>
                <p:cNvSpPr/>
                <p:nvPr/>
              </p:nvSpPr>
              <p:spPr>
                <a:xfrm>
                  <a:off x="2020527" y="4434012"/>
                  <a:ext cx="1453952"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Información y Respuesta</a:t>
                  </a:r>
                </a:p>
                <a:p>
                  <a:pPr algn="ctr"/>
                  <a:r>
                    <a:rPr lang="es-ES" sz="1100" b="1" dirty="0" smtClean="0"/>
                    <a:t>OIR</a:t>
                  </a:r>
                  <a:endParaRPr lang="es-SV" sz="1100" b="1" dirty="0"/>
                </a:p>
              </p:txBody>
            </p:sp>
            <p:sp>
              <p:nvSpPr>
                <p:cNvPr id="77" name="76 Rectángulo redondeado">
                  <a:hlinkClick r:id="rId17" action="ppaction://hlinksldjump"/>
                </p:cNvPr>
                <p:cNvSpPr/>
                <p:nvPr/>
              </p:nvSpPr>
              <p:spPr>
                <a:xfrm>
                  <a:off x="5931422" y="4439441"/>
                  <a:ext cx="1425785"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General de Administración</a:t>
                  </a:r>
                </a:p>
                <a:p>
                  <a:pPr algn="ctr"/>
                  <a:r>
                    <a:rPr lang="es-ES" sz="1100" b="1" dirty="0" smtClean="0"/>
                    <a:t>OGA</a:t>
                  </a:r>
                  <a:endParaRPr lang="es-SV" sz="1100" b="1" dirty="0"/>
                </a:p>
              </p:txBody>
            </p:sp>
            <p:sp>
              <p:nvSpPr>
                <p:cNvPr id="79" name="78 Rectángulo redondeado">
                  <a:hlinkClick r:id="rId18" action="ppaction://hlinksldjump"/>
                </p:cNvPr>
                <p:cNvSpPr/>
                <p:nvPr/>
              </p:nvSpPr>
              <p:spPr>
                <a:xfrm>
                  <a:off x="7529862" y="4434012"/>
                  <a:ext cx="1479366"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Adquisiciones y Contrataciones Institucionales</a:t>
                  </a:r>
                </a:p>
                <a:p>
                  <a:pPr algn="ctr"/>
                  <a:r>
                    <a:rPr lang="es-ES" sz="1100" b="1" dirty="0" smtClean="0"/>
                    <a:t>OACI</a:t>
                  </a:r>
                  <a:endParaRPr lang="es-SV" sz="1100" b="1" dirty="0"/>
                </a:p>
              </p:txBody>
            </p:sp>
          </p:grpSp>
          <p:sp>
            <p:nvSpPr>
              <p:cNvPr id="87" name="86 Rectángulo redondeado">
                <a:hlinkClick r:id="rId19" action="ppaction://hlinksldjump"/>
              </p:cNvPr>
              <p:cNvSpPr/>
              <p:nvPr/>
            </p:nvSpPr>
            <p:spPr>
              <a:xfrm>
                <a:off x="4255824" y="4450534"/>
                <a:ext cx="1453952"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Financiera Institucional</a:t>
                </a:r>
              </a:p>
              <a:p>
                <a:pPr algn="ctr"/>
                <a:r>
                  <a:rPr lang="es-ES" sz="1100" b="1" dirty="0" smtClean="0"/>
                  <a:t>OFI</a:t>
                </a:r>
                <a:endParaRPr lang="es-SV" sz="1100" b="1" dirty="0"/>
              </a:p>
            </p:txBody>
          </p:sp>
        </p:grpSp>
        <p:cxnSp>
          <p:nvCxnSpPr>
            <p:cNvPr id="81" name="80 Conector recto"/>
            <p:cNvCxnSpPr/>
            <p:nvPr/>
          </p:nvCxnSpPr>
          <p:spPr>
            <a:xfrm>
              <a:off x="3792213" y="735924"/>
              <a:ext cx="39689" cy="5053005"/>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87 Conector recto"/>
            <p:cNvCxnSpPr/>
            <p:nvPr/>
          </p:nvCxnSpPr>
          <p:spPr>
            <a:xfrm>
              <a:off x="3792213" y="836712"/>
              <a:ext cx="39363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90 Conector recto"/>
            <p:cNvCxnSpPr/>
            <p:nvPr/>
          </p:nvCxnSpPr>
          <p:spPr>
            <a:xfrm>
              <a:off x="7728588" y="836712"/>
              <a:ext cx="0" cy="2908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1023 Conector recto"/>
            <p:cNvCxnSpPr>
              <a:stCxn id="68" idx="3"/>
              <a:endCxn id="69" idx="1"/>
            </p:cNvCxnSpPr>
            <p:nvPr/>
          </p:nvCxnSpPr>
          <p:spPr>
            <a:xfrm flipV="1">
              <a:off x="2963561" y="1484784"/>
              <a:ext cx="1753350" cy="2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105 Conector recto"/>
            <p:cNvCxnSpPr/>
            <p:nvPr/>
          </p:nvCxnSpPr>
          <p:spPr>
            <a:xfrm flipV="1">
              <a:off x="2994916" y="2451558"/>
              <a:ext cx="1753350" cy="2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9" name="1038 Conector recto"/>
            <p:cNvCxnSpPr>
              <a:stCxn id="64" idx="3"/>
              <a:endCxn id="74" idx="1"/>
            </p:cNvCxnSpPr>
            <p:nvPr/>
          </p:nvCxnSpPr>
          <p:spPr>
            <a:xfrm>
              <a:off x="2960708" y="3404797"/>
              <a:ext cx="17875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3" name="1042 Conector recto"/>
            <p:cNvCxnSpPr/>
            <p:nvPr/>
          </p:nvCxnSpPr>
          <p:spPr>
            <a:xfrm>
              <a:off x="971600" y="4149080"/>
              <a:ext cx="72321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6" name="1045 Conector recto"/>
            <p:cNvCxnSpPr/>
            <p:nvPr/>
          </p:nvCxnSpPr>
          <p:spPr>
            <a:xfrm>
              <a:off x="971600" y="4149080"/>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8" name="1047 Conector recto"/>
            <p:cNvCxnSpPr>
              <a:endCxn id="76" idx="0"/>
            </p:cNvCxnSpPr>
            <p:nvPr/>
          </p:nvCxnSpPr>
          <p:spPr>
            <a:xfrm>
              <a:off x="2708495" y="4149080"/>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121 Conector recto"/>
            <p:cNvCxnSpPr/>
            <p:nvPr/>
          </p:nvCxnSpPr>
          <p:spPr>
            <a:xfrm>
              <a:off x="4972904" y="4160173"/>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122 Conector recto"/>
            <p:cNvCxnSpPr/>
            <p:nvPr/>
          </p:nvCxnSpPr>
          <p:spPr>
            <a:xfrm>
              <a:off x="6732240" y="4149079"/>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0" name="1049 Conector recto"/>
            <p:cNvCxnSpPr>
              <a:endCxn id="79" idx="0"/>
            </p:cNvCxnSpPr>
            <p:nvPr/>
          </p:nvCxnSpPr>
          <p:spPr>
            <a:xfrm>
              <a:off x="8203747" y="4149080"/>
              <a:ext cx="2679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3" name="1052 Conector recto"/>
            <p:cNvCxnSpPr/>
            <p:nvPr/>
          </p:nvCxnSpPr>
          <p:spPr>
            <a:xfrm>
              <a:off x="971600" y="5589240"/>
              <a:ext cx="72321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5" name="1054 Conector recto"/>
            <p:cNvCxnSpPr/>
            <p:nvPr/>
          </p:nvCxnSpPr>
          <p:spPr>
            <a:xfrm>
              <a:off x="971600" y="5589240"/>
              <a:ext cx="0" cy="1996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6"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86807" y="5589240"/>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1483" y="5607371"/>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2373" y="5607370"/>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9"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03747" y="5587316"/>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100 Conector recto"/>
            <p:cNvCxnSpPr/>
            <p:nvPr/>
          </p:nvCxnSpPr>
          <p:spPr>
            <a:xfrm>
              <a:off x="4587673" y="3991021"/>
              <a:ext cx="385849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5" name="104 Conector recto"/>
            <p:cNvCxnSpPr/>
            <p:nvPr/>
          </p:nvCxnSpPr>
          <p:spPr>
            <a:xfrm flipH="1">
              <a:off x="4587673" y="3991021"/>
              <a:ext cx="1" cy="44841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9" name="108 Conector recto"/>
            <p:cNvCxnSpPr/>
            <p:nvPr/>
          </p:nvCxnSpPr>
          <p:spPr>
            <a:xfrm>
              <a:off x="8446168" y="3991021"/>
              <a:ext cx="0" cy="44841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4" name="113 Conector recto"/>
            <p:cNvCxnSpPr>
              <a:stCxn id="60" idx="2"/>
            </p:cNvCxnSpPr>
            <p:nvPr/>
          </p:nvCxnSpPr>
          <p:spPr>
            <a:xfrm>
              <a:off x="7728588" y="1855966"/>
              <a:ext cx="0" cy="213505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119" name="118 CuadroTexto"/>
          <p:cNvSpPr txBox="1"/>
          <p:nvPr/>
        </p:nvSpPr>
        <p:spPr>
          <a:xfrm>
            <a:off x="949512" y="142823"/>
            <a:ext cx="7248648" cy="307777"/>
          </a:xfrm>
          <a:prstGeom prst="rect">
            <a:avLst/>
          </a:prstGeom>
          <a:noFill/>
        </p:spPr>
        <p:txBody>
          <a:bodyPr wrap="square" rtlCol="0">
            <a:spAutoFit/>
          </a:bodyPr>
          <a:lstStyle/>
          <a:p>
            <a:pPr algn="ctr"/>
            <a:r>
              <a:rPr lang="es-ES" sz="1400" b="1" dirty="0" smtClean="0">
                <a:solidFill>
                  <a:srgbClr val="002060"/>
                </a:solidFill>
              </a:rPr>
              <a:t>ESTRUCTURA ORGANIZATIVA MINISTERIO DE AGRICULTURA Y GANADERÍA-MAG </a:t>
            </a:r>
            <a:endParaRPr lang="es-SV" sz="1400" b="1" dirty="0">
              <a:solidFill>
                <a:srgbClr val="002060"/>
              </a:solidFill>
            </a:endParaRPr>
          </a:p>
        </p:txBody>
      </p:sp>
    </p:spTree>
    <p:extLst>
      <p:ext uri="{BB962C8B-B14F-4D97-AF65-F5344CB8AC3E}">
        <p14:creationId xmlns:p14="http://schemas.microsoft.com/office/powerpoint/2010/main" val="1959487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1124744"/>
            <a:ext cx="7632848" cy="4605107"/>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INFORMACIÓN Y RESPUESTA - OIR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0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2060"/>
                </a:solidFill>
                <a:ea typeface="Times New Roman" panose="02020603050405020304" pitchFamily="18" charset="0"/>
                <a:cs typeface="Calibri" panose="020F0502020204030204" pitchFamily="34" charset="0"/>
                <a:sym typeface="Arial"/>
              </a:rPr>
              <a:t>Oficial de Información: </a:t>
            </a:r>
            <a:r>
              <a:rPr lang="es-SV" kern="0" dirty="0" smtClean="0">
                <a:solidFill>
                  <a:srgbClr val="002060"/>
                </a:solidFill>
                <a:ea typeface="Times New Roman" panose="02020603050405020304" pitchFamily="18" charset="0"/>
                <a:cs typeface="Calibri" panose="020F0502020204030204" pitchFamily="34" charset="0"/>
                <a:sym typeface="Arial"/>
              </a:rPr>
              <a:t>	</a:t>
            </a:r>
            <a:r>
              <a:rPr lang="es-SV" b="1" kern="0" dirty="0" smtClean="0">
                <a:solidFill>
                  <a:srgbClr val="002060"/>
                </a:solidFill>
                <a:ea typeface="Times New Roman" panose="02020603050405020304" pitchFamily="18" charset="0"/>
                <a:cs typeface="Calibri" panose="020F0502020204030204" pitchFamily="34" charset="0"/>
                <a:sym typeface="Arial"/>
              </a:rPr>
              <a:t>ANA </a:t>
            </a:r>
            <a:r>
              <a:rPr lang="es-SV" b="1" kern="0" dirty="0">
                <a:solidFill>
                  <a:srgbClr val="002060"/>
                </a:solidFill>
                <a:ea typeface="Times New Roman" panose="02020603050405020304" pitchFamily="18" charset="0"/>
                <a:cs typeface="Calibri" panose="020F0502020204030204" pitchFamily="34" charset="0"/>
                <a:sym typeface="Arial"/>
              </a:rPr>
              <a:t>PATRICIA SÁNCHEZ DE CRUZ </a:t>
            </a:r>
            <a:endParaRPr lang="es-SV"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FUNCIONES</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Conducir la gestión del acceso a la información y promover la transparencia del que hacer institucional, recabar y difundir información oficiosa, así como propiciar que las entidades responsables la actualicen periódicamente.</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b="1" kern="0" dirty="0" smtClean="0">
                <a:solidFill>
                  <a:srgbClr val="000000"/>
                </a:solidFill>
                <a:ea typeface="Times New Roman" panose="02020603050405020304" pitchFamily="18" charset="0"/>
                <a:cs typeface="Calibri" panose="020F0502020204030204" pitchFamily="34" charset="0"/>
                <a:sym typeface="Arial"/>
              </a:rPr>
              <a:t>N</a:t>
            </a:r>
            <a:r>
              <a:rPr lang="es-SV" b="1" kern="0" dirty="0">
                <a:solidFill>
                  <a:srgbClr val="000000"/>
                </a:solidFill>
                <a:ea typeface="Times New Roman" panose="02020603050405020304" pitchFamily="18" charset="0"/>
                <a:cs typeface="Calibri" panose="020F0502020204030204" pitchFamily="34" charset="0"/>
                <a:sym typeface="Arial"/>
              </a:rPr>
              <a:t>° DE EMPLEADOS</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2 mujeres</a:t>
            </a:r>
          </a:p>
          <a:p>
            <a:pPr algn="just">
              <a:lnSpc>
                <a:spcPct val="115000"/>
              </a:lnSpc>
            </a:pPr>
            <a:endParaRPr lang="es-SV" sz="11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AREAS DE TRABAJO</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Funciona sin la estructura definida en el Manual de Organización de la OIR</a:t>
            </a:r>
            <a:endParaRPr lang="es-SV"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7783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462803"/>
            <a:ext cx="8568952" cy="5826210"/>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ADQUISICIONES Y CONTRATACIONES INSTITUCIONAL – OACI</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Directora Oficina de Contrataciones y Adquisiciones </a:t>
            </a:r>
            <a:r>
              <a:rPr lang="es-SV" sz="1400" b="1" kern="0" dirty="0" smtClean="0">
                <a:solidFill>
                  <a:srgbClr val="002060"/>
                </a:solidFill>
                <a:ea typeface="Times New Roman" panose="02020603050405020304" pitchFamily="18" charset="0"/>
                <a:cs typeface="Calibri" panose="020F0502020204030204" pitchFamily="34" charset="0"/>
                <a:sym typeface="Arial"/>
              </a:rPr>
              <a:t>Institucional: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BRENDA MARILYN SÁNCHEZ CAMPOS (de julio 2021 a la fecha)</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Realizar las actividades relacionadas con la gestión de adquisiciones y contrataciones de obras, bienes y servicios del Ministerio de Agricultura y Ganadería.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EMPLEADOS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7 </a:t>
            </a:r>
            <a:r>
              <a:rPr lang="es-SV" sz="1200" kern="0" dirty="0">
                <a:solidFill>
                  <a:srgbClr val="000000"/>
                </a:solidFill>
                <a:ea typeface="Times New Roman" panose="02020603050405020304" pitchFamily="18" charset="0"/>
                <a:cs typeface="Calibri" panose="020F0502020204030204" pitchFamily="34" charset="0"/>
                <a:sym typeface="Arial"/>
              </a:rPr>
              <a:t>hombres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12 mujeres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AREAS </a:t>
            </a:r>
            <a:r>
              <a:rPr lang="es-SV" sz="1200" b="1" kern="0" dirty="0">
                <a:solidFill>
                  <a:srgbClr val="000000"/>
                </a:solidFill>
                <a:ea typeface="Times New Roman" panose="02020603050405020304" pitchFamily="18" charset="0"/>
                <a:cs typeface="Calibri" panose="020F0502020204030204" pitchFamily="34" charset="0"/>
                <a:sym typeface="Arial"/>
              </a:rPr>
              <a:t>DE TRABAJO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Área </a:t>
            </a:r>
            <a:r>
              <a:rPr lang="es-SV" sz="1200" u="sng" kern="0" dirty="0">
                <a:solidFill>
                  <a:srgbClr val="000000"/>
                </a:solidFill>
                <a:ea typeface="Times New Roman" panose="02020603050405020304" pitchFamily="18" charset="0"/>
                <a:cs typeface="Calibri" panose="020F0502020204030204" pitchFamily="34" charset="0"/>
                <a:sym typeface="Arial"/>
              </a:rPr>
              <a:t>de Libre </a:t>
            </a:r>
            <a:r>
              <a:rPr lang="es-SV" sz="1200" u="sng" kern="0" dirty="0" smtClean="0">
                <a:solidFill>
                  <a:srgbClr val="000000"/>
                </a:solidFill>
                <a:ea typeface="Times New Roman" panose="02020603050405020304" pitchFamily="18" charset="0"/>
                <a:cs typeface="Calibri" panose="020F0502020204030204" pitchFamily="34" charset="0"/>
                <a:sym typeface="Arial"/>
              </a:rPr>
              <a:t>Gestión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libre gestión, acorde a lo establecido en la ley de adquisiciones y contrataciones de la administración pública, su reglamento y demás normativas aplicables; cumpliendo las políticas, lineamientos y disposiciones técnicas que sean establecidas por la UNAC del Ministerio de Hacienda.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Área de Contrataciones directas, licitaciones y </a:t>
            </a:r>
            <a:r>
              <a:rPr lang="es-SV" sz="1200" u="sng" kern="0" dirty="0" smtClean="0">
                <a:solidFill>
                  <a:srgbClr val="000000"/>
                </a:solidFill>
                <a:ea typeface="Times New Roman" panose="02020603050405020304" pitchFamily="18" charset="0"/>
                <a:cs typeface="Calibri" panose="020F0502020204030204" pitchFamily="34" charset="0"/>
                <a:sym typeface="Arial"/>
              </a:rPr>
              <a:t>concursos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contratación directa, licitación pública, licitación pública por invitación, concurso público, concurso público por invitación y mercado bursátil; acorde a lo establecido en la ley de adquisiciones y contrataciones de la administración pública su reglamento y demás normativas aplicables; cumpliendo las políticas, lineamientos y disposiciones técnicas que sean establecidas por la UNAC</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92419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0" y="260648"/>
            <a:ext cx="8856985" cy="6150915"/>
          </a:xfrm>
          <a:prstGeom prst="rect">
            <a:avLst/>
          </a:prstGeom>
        </p:spPr>
        <p:txBody>
          <a:bodyPr wrap="square">
            <a:spAutoFit/>
          </a:bodyPr>
          <a:lstStyle/>
          <a:p>
            <a:pPr algn="ctr">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DESARROLLO RURAL - DGDR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200" b="1" kern="0" dirty="0">
                <a:solidFill>
                  <a:srgbClr val="002060"/>
                </a:solidFill>
                <a:ea typeface="Times New Roman" panose="02020603050405020304" pitchFamily="18" charset="0"/>
                <a:cs typeface="Calibri" panose="020F0502020204030204" pitchFamily="34" charset="0"/>
                <a:sym typeface="Arial"/>
              </a:rPr>
              <a:t>Director General de Desarrollo Rural:	</a:t>
            </a:r>
            <a:r>
              <a:rPr lang="es-SV" sz="1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AMILCAR </a:t>
            </a:r>
            <a:r>
              <a:rPr lang="es-SV" sz="1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DANIEL LANDAVERDE LEMUS </a:t>
            </a:r>
            <a:r>
              <a:rPr lang="es-SV" sz="1200" kern="0" dirty="0" smtClean="0">
                <a:solidFill>
                  <a:srgbClr val="000000"/>
                </a:solidFill>
                <a:ea typeface="Times New Roman" panose="02020603050405020304" pitchFamily="18" charset="0"/>
                <a:cs typeface="Calibri" panose="020F0502020204030204" pitchFamily="34" charset="0"/>
                <a:sym typeface="Arial"/>
              </a:rPr>
              <a:t>	</a:t>
            </a:r>
            <a:endParaRPr lang="es-SV" sz="1200" b="1" kern="0" dirty="0">
              <a:solidFill>
                <a:srgbClr val="000000"/>
              </a:solidFill>
              <a:ea typeface="Times New Roman" panose="02020603050405020304" pitchFamily="18" charset="0"/>
              <a:cs typeface="Times New Roman" panose="02020603050405020304" pitchFamily="18" charset="0"/>
              <a:sym typeface="Arial"/>
            </a:endParaRPr>
          </a:p>
          <a:p>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p>
          <a:p>
            <a:r>
              <a:rPr lang="es-SV" sz="1200" kern="0" dirty="0" smtClean="0">
                <a:solidFill>
                  <a:srgbClr val="000000"/>
                </a:solidFill>
                <a:ea typeface="Times New Roman" panose="02020603050405020304" pitchFamily="18" charset="0"/>
                <a:cs typeface="Calibri" panose="020F0502020204030204" pitchFamily="34" charset="0"/>
                <a:sym typeface="Arial"/>
              </a:rPr>
              <a:t>Lograr </a:t>
            </a:r>
            <a:r>
              <a:rPr lang="es-SV" sz="1200" kern="0" dirty="0">
                <a:solidFill>
                  <a:srgbClr val="000000"/>
                </a:solidFill>
                <a:ea typeface="Times New Roman" panose="02020603050405020304" pitchFamily="18" charset="0"/>
                <a:cs typeface="Calibri" panose="020F0502020204030204" pitchFamily="34" charset="0"/>
                <a:sym typeface="Arial"/>
              </a:rPr>
              <a:t>que la institución cumpla con los objetivos y metas a través de una adecuada coordinación en la planificación, ejecución, verificación y corrección de las funciones que corresponden a las diferentes unidades organizativas de la Dirección General de </a:t>
            </a:r>
            <a:r>
              <a:rPr lang="es-SV" sz="1200" kern="0" dirty="0" smtClean="0">
                <a:solidFill>
                  <a:srgbClr val="000000"/>
                </a:solidFill>
                <a:ea typeface="Times New Roman" panose="02020603050405020304" pitchFamily="18" charset="0"/>
                <a:cs typeface="Calibri" panose="020F0502020204030204" pitchFamily="34" charset="0"/>
                <a:sym typeface="Arial"/>
              </a:rPr>
              <a:t>Desarrollo Rural</a:t>
            </a:r>
            <a:r>
              <a:rPr lang="es-SV" sz="1200" b="1" kern="0" dirty="0">
                <a:solidFill>
                  <a:srgbClr val="000000"/>
                </a:solidFill>
                <a:ea typeface="Times New Roman" panose="02020603050405020304" pitchFamily="18" charset="0"/>
                <a:cs typeface="Calibri" panose="020F0502020204030204" pitchFamily="34" charset="0"/>
                <a:sym typeface="Arial"/>
              </a:rPr>
              <a:t/>
            </a:r>
            <a:br>
              <a:rPr lang="es-SV" sz="1200" b="1" kern="0" dirty="0">
                <a:solidFill>
                  <a:srgbClr val="000000"/>
                </a:solidFill>
                <a:ea typeface="Times New Roman" panose="02020603050405020304" pitchFamily="18" charset="0"/>
                <a:cs typeface="Calibri" panose="020F0502020204030204" pitchFamily="34" charset="0"/>
                <a:sym typeface="Arial"/>
              </a:rPr>
            </a:b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a:t>
            </a:r>
            <a:r>
              <a:rPr lang="es-SV" sz="1200" b="1" kern="0" dirty="0" smtClean="0">
                <a:solidFill>
                  <a:srgbClr val="000000"/>
                </a:solidFill>
                <a:ea typeface="Times New Roman" panose="02020603050405020304" pitchFamily="18" charset="0"/>
                <a:cs typeface="Calibri" panose="020F0502020204030204" pitchFamily="34" charset="0"/>
                <a:sym typeface="Arial"/>
              </a:rPr>
              <a:t>EMPLEADOS</a:t>
            </a:r>
          </a:p>
          <a:p>
            <a:r>
              <a:rPr lang="es-SV" sz="1200" kern="0" dirty="0" smtClean="0">
                <a:solidFill>
                  <a:srgbClr val="000000"/>
                </a:solidFill>
                <a:ea typeface="Times New Roman" panose="02020603050405020304" pitchFamily="18" charset="0"/>
                <a:cs typeface="Calibri" panose="020F0502020204030204" pitchFamily="34" charset="0"/>
                <a:sym typeface="Arial"/>
              </a:rPr>
              <a:t>5 hombres</a:t>
            </a:r>
          </a:p>
          <a:p>
            <a:r>
              <a:rPr lang="es-ES" sz="1200" kern="0" dirty="0" smtClean="0">
                <a:solidFill>
                  <a:srgbClr val="000000"/>
                </a:solidFill>
                <a:ea typeface="Times New Roman" panose="02020603050405020304" pitchFamily="18" charset="0"/>
                <a:cs typeface="Calibri" panose="020F0502020204030204" pitchFamily="34" charset="0"/>
                <a:sym typeface="Arial"/>
              </a:rPr>
              <a:t>8 mujeres</a:t>
            </a:r>
            <a:endParaRPr lang="es-SV" sz="12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2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Contribuir al logro de los resultados y objetivos de la Dirección General de Desarrollo Rural en el proceso de planificación de desarrollo rural de acuerdo con los </a:t>
            </a:r>
            <a:r>
              <a:rPr lang="es-SV" sz="1200" kern="0" dirty="0" smtClean="0">
                <a:solidFill>
                  <a:srgbClr val="000000"/>
                </a:solidFill>
                <a:ea typeface="Times New Roman" panose="02020603050405020304" pitchFamily="18" charset="0"/>
                <a:cs typeface="Calibri" panose="020F0502020204030204" pitchFamily="34" charset="0"/>
                <a:sym typeface="Arial"/>
              </a:rPr>
              <a:t>planes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Departamento de Asesoría Jurídica (Pendiente </a:t>
            </a:r>
            <a:r>
              <a:rPr lang="es-SV" sz="1200" u="sng" kern="0" dirty="0" smtClean="0">
                <a:solidFill>
                  <a:srgbClr val="000000"/>
                </a:solidFill>
                <a:ea typeface="Times New Roman" panose="02020603050405020304" pitchFamily="18" charset="0"/>
                <a:cs typeface="Calibri" panose="020F0502020204030204" pitchFamily="34" charset="0"/>
                <a:sym typeface="Arial"/>
              </a:rPr>
              <a:t> oficializar </a:t>
            </a:r>
            <a:r>
              <a:rPr lang="es-SV" sz="1200" u="sng" kern="0" dirty="0">
                <a:solidFill>
                  <a:srgbClr val="000000"/>
                </a:solidFill>
                <a:ea typeface="Times New Roman" panose="02020603050405020304" pitchFamily="18" charset="0"/>
                <a:cs typeface="Calibri" panose="020F0502020204030204" pitchFamily="34" charset="0"/>
                <a:sym typeface="Arial"/>
              </a:rPr>
              <a:t>la coordinación)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Asesorar a la Dirección General de Desarrollo Rural en materia jurídica y asistir a los proyectos a fin de que sus actuaciones y procedimientos se enmarquen dentro del marco legal vigente</a:t>
            </a:r>
            <a:r>
              <a:rPr lang="es-SV" sz="1200" kern="0" dirty="0" smtClean="0">
                <a:solidFill>
                  <a:srgbClr val="000000"/>
                </a:solidFill>
                <a:ea typeface="Times New Roman" panose="02020603050405020304" pitchFamily="18" charset="0"/>
                <a:cs typeface="Calibri" panose="020F0502020204030204" pitchFamily="34" charset="0"/>
                <a:sym typeface="Arial"/>
              </a:rPr>
              <a:t>.</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Desarrollo de Infraestructura </a:t>
            </a:r>
            <a:r>
              <a:rPr lang="es-SV" sz="1200" u="sng" kern="0" dirty="0" smtClean="0">
                <a:solidFill>
                  <a:srgbClr val="000000"/>
                </a:solidFill>
                <a:ea typeface="Times New Roman" panose="02020603050405020304" pitchFamily="18" charset="0"/>
                <a:cs typeface="Calibri" panose="020F0502020204030204" pitchFamily="34" charset="0"/>
                <a:sym typeface="Arial"/>
              </a:rPr>
              <a:t>Rural:  (Pendiente oficializar la coordinación)</a:t>
            </a: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Coordinar </a:t>
            </a:r>
            <a:r>
              <a:rPr lang="es-SV" sz="12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agroproductiva del MAG, para el desarrollo rural y promover ante otras entidades competentes la ejecución de proyectos de infraestructura para el desarrollo rural</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b="1" kern="0" dirty="0" smtClean="0">
                <a:solidFill>
                  <a:srgbClr val="000000"/>
                </a:solidFill>
                <a:ea typeface="Times New Roman" panose="02020603050405020304" pitchFamily="18" charset="0"/>
                <a:cs typeface="Calibri" panose="020F0502020204030204" pitchFamily="34" charset="0"/>
                <a:sym typeface="Arial"/>
              </a:rPr>
              <a:t>PROYECTO PROGRAMA NACIONAL DE TRANSFORMACIÓN ECONÓMICA RURAL PARA EL BUEN VIVIR-RURAL ADELANTE:</a:t>
            </a:r>
          </a:p>
          <a:p>
            <a:pPr algn="just">
              <a:lnSpc>
                <a:spcPct val="115000"/>
              </a:lnSpc>
            </a:pPr>
            <a:endParaRPr lang="es-ES" sz="5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200" kern="0" dirty="0" smtClean="0">
                <a:solidFill>
                  <a:srgbClr val="000000"/>
                </a:solidFill>
                <a:ea typeface="Times New Roman" panose="02020603050405020304" pitchFamily="18" charset="0"/>
                <a:cs typeface="Times New Roman" panose="02020603050405020304" pitchFamily="18" charset="0"/>
                <a:sym typeface="Arial"/>
              </a:rPr>
              <a:t>Gerente </a:t>
            </a:r>
            <a:r>
              <a:rPr lang="es-ES" sz="1200" kern="0" dirty="0">
                <a:solidFill>
                  <a:srgbClr val="000000"/>
                </a:solidFill>
                <a:ea typeface="Times New Roman" panose="02020603050405020304" pitchFamily="18" charset="0"/>
                <a:cs typeface="Times New Roman" panose="02020603050405020304" pitchFamily="18" charset="0"/>
                <a:sym typeface="Arial"/>
              </a:rPr>
              <a:t>General del </a:t>
            </a:r>
            <a:r>
              <a:rPr lang="es-ES" sz="1200" kern="0" dirty="0" smtClean="0">
                <a:solidFill>
                  <a:srgbClr val="000000"/>
                </a:solidFill>
                <a:ea typeface="Times New Roman" panose="02020603050405020304" pitchFamily="18" charset="0"/>
                <a:cs typeface="Times New Roman" panose="02020603050405020304" pitchFamily="18" charset="0"/>
                <a:sym typeface="Arial"/>
              </a:rPr>
              <a:t>Programa: </a:t>
            </a:r>
            <a:r>
              <a:rPr lang="es-ES" sz="1200" b="1" i="1" kern="0" dirty="0" smtClean="0">
                <a:solidFill>
                  <a:srgbClr val="002060"/>
                </a:solidFill>
                <a:ea typeface="Times New Roman" panose="02020603050405020304" pitchFamily="18" charset="0"/>
                <a:cs typeface="Times New Roman" panose="02020603050405020304" pitchFamily="18" charset="0"/>
                <a:sym typeface="Arial"/>
              </a:rPr>
              <a:t>Claudia Yasmín Gutiérrez De Mebius</a:t>
            </a: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Fortalecer capacidades </a:t>
            </a:r>
            <a:r>
              <a:rPr lang="es-ES" sz="1200" kern="0" dirty="0">
                <a:solidFill>
                  <a:srgbClr val="000000"/>
                </a:solidFill>
                <a:ea typeface="Times New Roman" panose="02020603050405020304" pitchFamily="18" charset="0"/>
                <a:cs typeface="Calibri" panose="020F0502020204030204" pitchFamily="34" charset="0"/>
                <a:sym typeface="Arial"/>
              </a:rPr>
              <a:t>para la producción sustentable con adaptación al cambio climático, </a:t>
            </a:r>
            <a:r>
              <a:rPr lang="es-ES" sz="1200" kern="0" dirty="0" smtClean="0">
                <a:solidFill>
                  <a:srgbClr val="000000"/>
                </a:solidFill>
                <a:ea typeface="Times New Roman" panose="02020603050405020304" pitchFamily="18" charset="0"/>
                <a:cs typeface="Calibri" panose="020F0502020204030204" pitchFamily="34" charset="0"/>
                <a:sym typeface="Arial"/>
              </a:rPr>
              <a:t>desarrollar cadenas </a:t>
            </a:r>
            <a:r>
              <a:rPr lang="es-ES" sz="1200" kern="0" dirty="0">
                <a:solidFill>
                  <a:srgbClr val="000000"/>
                </a:solidFill>
                <a:ea typeface="Times New Roman" panose="02020603050405020304" pitchFamily="18" charset="0"/>
                <a:cs typeface="Calibri" panose="020F0502020204030204" pitchFamily="34" charset="0"/>
                <a:sym typeface="Arial"/>
              </a:rPr>
              <a:t>de valor competitivas, sustentables e inclusivas y </a:t>
            </a:r>
            <a:r>
              <a:rPr lang="es-ES" sz="1200" kern="0" dirty="0" smtClean="0">
                <a:solidFill>
                  <a:srgbClr val="000000"/>
                </a:solidFill>
                <a:ea typeface="Times New Roman" panose="02020603050405020304" pitchFamily="18" charset="0"/>
                <a:cs typeface="Calibri" panose="020F0502020204030204" pitchFamily="34" charset="0"/>
                <a:sym typeface="Arial"/>
              </a:rPr>
              <a:t>fortalecer el </a:t>
            </a:r>
            <a:r>
              <a:rPr lang="es-ES" sz="1200" kern="0" dirty="0">
                <a:solidFill>
                  <a:srgbClr val="000000"/>
                </a:solidFill>
                <a:ea typeface="Times New Roman" panose="02020603050405020304" pitchFamily="18" charset="0"/>
                <a:cs typeface="Calibri" panose="020F0502020204030204" pitchFamily="34" charset="0"/>
                <a:sym typeface="Arial"/>
              </a:rPr>
              <a:t>marco de políticas públicas de desarrollo rural.</a:t>
            </a:r>
            <a:endParaRPr lang="es-SV" sz="12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39067958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5583" y="404664"/>
            <a:ext cx="7848872" cy="6113725"/>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ECONOMÍA AGROPECUARIA - DGEA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a:t>
            </a:r>
            <a:r>
              <a:rPr lang="es-SV" sz="1400" b="1" kern="0" dirty="0" smtClean="0">
                <a:solidFill>
                  <a:srgbClr val="000000"/>
                </a:solidFill>
                <a:ea typeface="Times New Roman" panose="02020603050405020304" pitchFamily="18" charset="0"/>
                <a:cs typeface="Calibri" panose="020F0502020204030204" pitchFamily="34" charset="0"/>
                <a:sym typeface="Arial"/>
              </a:rPr>
              <a:t>FUNCIONARIO</a:t>
            </a:r>
          </a:p>
          <a:p>
            <a:pPr algn="just">
              <a:lnSpc>
                <a:spcPct val="115000"/>
              </a:lnSpc>
            </a:pPr>
            <a:endParaRPr lang="es-SV" sz="700" kern="0" dirty="0">
              <a:solidFill>
                <a:srgbClr val="000000"/>
              </a:solidFill>
              <a:ea typeface="Times New Roman" panose="02020603050405020304" pitchFamily="18" charset="0"/>
              <a:cs typeface="Times New Roman" panose="02020603050405020304" pitchFamily="18" charset="0"/>
              <a:sym typeface="Arial"/>
            </a:endParaRPr>
          </a:p>
          <a:p>
            <a:pPr marL="285750" indent="-285750" algn="just">
              <a:lnSpc>
                <a:spcPct val="115000"/>
              </a:lnSpc>
              <a:buFont typeface="Arial" panose="020B0604020202020204" pitchFamily="34" charset="0"/>
              <a:buChar char="•"/>
            </a:pPr>
            <a:r>
              <a:rPr lang="es-SV" sz="1400" b="1" kern="0" dirty="0">
                <a:solidFill>
                  <a:srgbClr val="002060"/>
                </a:solidFill>
                <a:ea typeface="Times New Roman" panose="02020603050405020304" pitchFamily="18" charset="0"/>
                <a:cs typeface="Calibri" panose="020F0502020204030204" pitchFamily="34" charset="0"/>
                <a:sym typeface="Arial"/>
              </a:rPr>
              <a:t>Director </a:t>
            </a:r>
            <a:r>
              <a:rPr lang="es-SV" sz="1400" b="1" kern="0" dirty="0" smtClean="0">
                <a:solidFill>
                  <a:srgbClr val="002060"/>
                </a:solidFill>
                <a:ea typeface="Times New Roman" panose="02020603050405020304" pitchFamily="18" charset="0"/>
                <a:cs typeface="Calibri" panose="020F0502020204030204" pitchFamily="34" charset="0"/>
                <a:sym typeface="Arial"/>
              </a:rPr>
              <a:t>General: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MANUEL ERNESTO SOSA URRUTIA (de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agosto 2020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 la fecha</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p>
          <a:p>
            <a:pPr algn="just">
              <a:lnSpc>
                <a:spcPct val="115000"/>
              </a:lnSpc>
            </a:pPr>
            <a:endParaRPr lang="es-SV" sz="1400" b="1" kern="0" dirty="0" smtClean="0">
              <a:solidFill>
                <a:srgbClr val="002060"/>
              </a:solidFill>
              <a:ea typeface="Times New Roman" panose="02020603050405020304" pitchFamily="18" charset="0"/>
              <a:cs typeface="Calibri" panose="020F0502020204030204" pitchFamily="34" charset="0"/>
              <a:sym typeface="Arial"/>
            </a:endParaRPr>
          </a:p>
          <a:p>
            <a:pPr marL="285750" indent="-285750" algn="just">
              <a:lnSpc>
                <a:spcPct val="115000"/>
              </a:lnSpc>
              <a:buFont typeface="Arial" panose="020B0604020202020204" pitchFamily="34" charset="0"/>
              <a:buChar char="•"/>
            </a:pPr>
            <a:r>
              <a:rPr lang="es-SV" sz="1400" b="1" kern="0" dirty="0" smtClean="0">
                <a:solidFill>
                  <a:srgbClr val="002060"/>
                </a:solidFill>
                <a:ea typeface="Times New Roman" panose="02020603050405020304" pitchFamily="18" charset="0"/>
                <a:cs typeface="Calibri" panose="020F0502020204030204" pitchFamily="34" charset="0"/>
                <a:sym typeface="Arial"/>
              </a:rPr>
              <a:t>Subdirector: </a:t>
            </a:r>
            <a:r>
              <a:rPr lang="es-SV" sz="1400" b="1" i="1" kern="0" dirty="0" smtClean="0">
                <a:solidFill>
                  <a:srgbClr val="002060"/>
                </a:solidFill>
                <a:ea typeface="Times New Roman" panose="02020603050405020304" pitchFamily="18" charset="0"/>
                <a:cs typeface="Calibri" panose="020F0502020204030204" pitchFamily="34" charset="0"/>
                <a:sym typeface="Arial"/>
              </a:rPr>
              <a:t>Stanley Ernesto Perdomo Zelaya(a partir  de mayo  2021) </a:t>
            </a:r>
            <a:r>
              <a:rPr lang="es-SV" sz="1400" b="1" kern="0" dirty="0">
                <a:solidFill>
                  <a:srgbClr val="002060"/>
                </a:solidFill>
                <a:ea typeface="Times New Roman" panose="02020603050405020304" pitchFamily="18" charset="0"/>
                <a:cs typeface="Calibri" panose="020F0502020204030204" pitchFamily="34" charset="0"/>
                <a:sym typeface="Arial"/>
              </a:rPr>
              <a:t>	</a:t>
            </a:r>
            <a:r>
              <a:rPr lang="es-SV" sz="1400" b="1" kern="0" dirty="0" smtClean="0">
                <a:solidFill>
                  <a:srgbClr val="002060"/>
                </a:solidFill>
                <a:ea typeface="Times New Roman" panose="02020603050405020304" pitchFamily="18" charset="0"/>
                <a:cs typeface="Calibri" panose="020F0502020204030204" pitchFamily="34" charset="0"/>
                <a:sym typeface="Arial"/>
              </a:rPr>
              <a:t>			</a:t>
            </a:r>
            <a:endParaRPr lang="es-SV" sz="1400" b="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 mejorar la rentabilidad y competitividad de manera sostenible de las actividades agropecuarias, forestales y pesqueras, mediante la generación y divulgación de información estadística agropecuaria; asistencia a los agronegocios; asistencia a las asociaciones agropecuarias y la entrega de insumos y granos básicos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87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41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Estadísticas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Francisco Márquez Parada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Generar </a:t>
            </a:r>
            <a:r>
              <a:rPr lang="es-SV" sz="1400" kern="0" dirty="0">
                <a:solidFill>
                  <a:srgbClr val="000000"/>
                </a:solidFill>
                <a:ea typeface="Times New Roman" panose="02020603050405020304" pitchFamily="18" charset="0"/>
                <a:cs typeface="Calibri" panose="020F0502020204030204" pitchFamily="34" charset="0"/>
                <a:sym typeface="Arial"/>
              </a:rPr>
              <a:t>información estadística sobre las actividades agropecuarias, información sobre mercados y precios de productos agropecuarios e información geográfica del territorio agropecuario nacional, a fin de contribuir a la toma de decisiones de diferentes actores del sector para el desarrollo agropecuario.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238528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85493" y="836712"/>
            <a:ext cx="7632848" cy="4773614"/>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ECONOMÍA AGROPECUARIA </a:t>
            </a:r>
            <a:r>
              <a:rPr lang="es-SV" sz="1400" b="1" kern="0" dirty="0">
                <a:solidFill>
                  <a:srgbClr val="002060"/>
                </a:solidFill>
                <a:ea typeface="Times New Roman" panose="02020603050405020304" pitchFamily="18" charset="0"/>
                <a:cs typeface="Calibri" panose="020F0502020204030204" pitchFamily="34" charset="0"/>
                <a:sym typeface="Arial"/>
              </a:rPr>
              <a:t>- DGEA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Agronegocios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Beatriz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Alegría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mejorar la productividad, rentabilidad y competitividad de los agronegocios mediante el fortalecimiento de sus capacidades de gestión agroempresarial, orientación sobre comercialización y facilitación del acceso a mercados nacionales e internacionales.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Asociaciones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Carlos Francisco José Rodolfo Hurtado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reactivación del sector agropecuario mediante la promoción, organización, reconocimiento y otorgamiento de la personería jurídica de las asociaciones cooperativas de producción agropecuaria, pesqueras y demás que desarrollen actividades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t>
            </a:r>
            <a:r>
              <a:rPr lang="es-SV" sz="1400" u="sng" kern="0" dirty="0" smtClean="0">
                <a:solidFill>
                  <a:srgbClr val="000000"/>
                </a:solidFill>
                <a:ea typeface="Times New Roman" panose="02020603050405020304" pitchFamily="18" charset="0"/>
                <a:cs typeface="Calibri" panose="020F0502020204030204" pitchFamily="34" charset="0"/>
                <a:sym typeface="Arial"/>
              </a:rPr>
              <a:t>Abastecimiento</a:t>
            </a: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Pendiente de oficializar el nombramiento de la jefatura</a:t>
            </a:r>
            <a:endParaRPr lang="es-SV" sz="1400" b="1" i="1" kern="0" dirty="0">
              <a:solidFill>
                <a:srgbClr val="002060"/>
              </a:solidFill>
              <a:ea typeface="Times New Roman" panose="02020603050405020304" pitchFamily="18" charset="0"/>
              <a:cs typeface="Times New Roman" panose="02020603050405020304" pitchFamily="18"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Incrementar </a:t>
            </a:r>
            <a:r>
              <a:rPr lang="es-SV" sz="1400" kern="0" dirty="0">
                <a:solidFill>
                  <a:srgbClr val="000000"/>
                </a:solidFill>
                <a:ea typeface="Times New Roman" panose="02020603050405020304" pitchFamily="18" charset="0"/>
                <a:cs typeface="Calibri" panose="020F0502020204030204" pitchFamily="34" charset="0"/>
                <a:sym typeface="Arial"/>
              </a:rPr>
              <a:t>la disponibilidad, el acceso y consumo de alimentos a través de la mejora de los sistemas de abastecimiento de insumos agrícolas y granos básicos para las familias, tanto en las zonas urbanas como rurales. </a:t>
            </a:r>
            <a:endParaRPr lang="es-SV" sz="1400" kern="0" dirty="0">
              <a:solidFill>
                <a:srgbClr val="000000"/>
              </a:solidFill>
              <a:latin typeface="Arial"/>
              <a:cs typeface="Arial"/>
              <a:sym typeface="Arial"/>
            </a:endParaRPr>
          </a:p>
        </p:txBody>
      </p:sp>
    </p:spTree>
    <p:extLst>
      <p:ext uri="{BB962C8B-B14F-4D97-AF65-F5344CB8AC3E}">
        <p14:creationId xmlns:p14="http://schemas.microsoft.com/office/powerpoint/2010/main" val="22338399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87524" y="151179"/>
            <a:ext cx="8568952" cy="6594113"/>
          </a:xfrm>
          <a:prstGeom prst="rect">
            <a:avLst/>
          </a:prstGeom>
        </p:spPr>
        <p:txBody>
          <a:bodyPr wrap="square">
            <a:spAutoFit/>
          </a:bodyPr>
          <a:lstStyle/>
          <a:p>
            <a:pPr algn="just"/>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SANIDAD VEGETAL - DGSV </a:t>
            </a:r>
            <a:endParaRPr lang="es-SV" sz="2000" u="sng" kern="0" dirty="0">
              <a:solidFill>
                <a:srgbClr val="00206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Sanidad Vegetal y Animal:	</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TEODORO GONZALEZ TRUJILLO ( de junio 2021 a la fecha)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el patrimonio agrícola del país, de las plagas que lo afectan, así como garantizar la fitosanidad e inocuidad de alimentos de origen vegetal, para prevenir daños en la salud humana y medio </a:t>
            </a:r>
            <a:r>
              <a:rPr lang="es-SV" sz="1400" kern="0" dirty="0" smtClean="0">
                <a:solidFill>
                  <a:srgbClr val="000000"/>
                </a:solidFill>
                <a:ea typeface="Times New Roman" panose="02020603050405020304" pitchFamily="18" charset="0"/>
                <a:cs typeface="Calibri" panose="020F0502020204030204" pitchFamily="34" charset="0"/>
                <a:sym typeface="Arial"/>
              </a:rPr>
              <a:t>ambiente</a:t>
            </a:r>
          </a:p>
          <a:p>
            <a:pPr algn="just"/>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ea typeface="Times New Roman" panose="02020603050405020304" pitchFamily="18" charset="0"/>
                <a:cs typeface="Calibri" panose="020F0502020204030204" pitchFamily="34" charset="0"/>
                <a:sym typeface="Arial"/>
              </a:rPr>
              <a:t>66 </a:t>
            </a:r>
            <a:r>
              <a:rPr lang="es-SV" sz="1400" kern="0" dirty="0">
                <a:ea typeface="Times New Roman" panose="02020603050405020304" pitchFamily="18" charset="0"/>
                <a:cs typeface="Calibri" panose="020F0502020204030204" pitchFamily="34" charset="0"/>
                <a:sym typeface="Arial"/>
              </a:rPr>
              <a:t>hombres</a:t>
            </a:r>
            <a:endParaRPr lang="es-SV" sz="1400" kern="0" dirty="0">
              <a:ea typeface="Times New Roman" panose="02020603050405020304" pitchFamily="18" charset="0"/>
              <a:cs typeface="Times New Roman" panose="02020603050405020304" pitchFamily="18" charset="0"/>
              <a:sym typeface="Arial"/>
            </a:endParaRPr>
          </a:p>
          <a:p>
            <a:pPr algn="just"/>
            <a:r>
              <a:rPr lang="es-SV" sz="1400" kern="0" dirty="0" smtClean="0">
                <a:ea typeface="Times New Roman" panose="02020603050405020304" pitchFamily="18" charset="0"/>
                <a:cs typeface="Calibri" panose="020F0502020204030204" pitchFamily="34" charset="0"/>
                <a:sym typeface="Arial"/>
              </a:rPr>
              <a:t>31 </a:t>
            </a:r>
            <a:r>
              <a:rPr lang="es-SV" sz="1400" kern="0" dirty="0">
                <a:ea typeface="Times New Roman" panose="02020603050405020304" pitchFamily="18" charset="0"/>
                <a:cs typeface="Calibri" panose="020F0502020204030204" pitchFamily="34" charset="0"/>
                <a:sym typeface="Arial"/>
              </a:rPr>
              <a:t>mujeres</a:t>
            </a:r>
            <a:endParaRPr lang="es-SV" sz="1400" kern="0" dirty="0">
              <a:ea typeface="Times New Roman" panose="02020603050405020304" pitchFamily="18" charset="0"/>
              <a:cs typeface="Times New Roman" panose="02020603050405020304" pitchFamily="18" charset="0"/>
              <a:sym typeface="Arial"/>
            </a:endParaRPr>
          </a:p>
          <a:p>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Desarrollar 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endParaRPr lang="es-SV" sz="1050" kern="0" dirty="0">
              <a:solidFill>
                <a:srgbClr val="000000"/>
              </a:solidFill>
              <a:cs typeface="Arial"/>
              <a:sym typeface="Arial"/>
            </a:endParaRPr>
          </a:p>
          <a:p>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a:t>
            </a:r>
          </a:p>
          <a:p>
            <a:r>
              <a:rPr lang="es-SV" sz="1400" b="1" i="1" kern="0" dirty="0">
                <a:solidFill>
                  <a:srgbClr val="002060"/>
                </a:solidFill>
                <a:ea typeface="Times New Roman" panose="02020603050405020304" pitchFamily="18" charset="0"/>
                <a:cs typeface="Calibri" panose="020F0502020204030204" pitchFamily="34" charset="0"/>
                <a:sym typeface="Arial"/>
              </a:rPr>
              <a:t>Jefe Departamento: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Roberto Danilo Escobar Mariona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Desarrollar </a:t>
            </a:r>
            <a:r>
              <a:rPr lang="es-SV" sz="1400" kern="0" dirty="0">
                <a:solidFill>
                  <a:srgbClr val="000000"/>
                </a:solidFill>
                <a:ea typeface="Times New Roman" panose="02020603050405020304" pitchFamily="18" charset="0"/>
                <a:cs typeface="Calibri" panose="020F0502020204030204" pitchFamily="34" charset="0"/>
                <a:sym typeface="Arial"/>
              </a:rPr>
              <a:t>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 </a:t>
            </a:r>
          </a:p>
          <a:p>
            <a:pPr algn="just"/>
            <a:r>
              <a:rPr lang="es-SV" sz="1400" u="sng" kern="0" dirty="0">
                <a:solidFill>
                  <a:srgbClr val="000000"/>
                </a:solidFill>
                <a:ea typeface="Times New Roman" panose="02020603050405020304" pitchFamily="18" charset="0"/>
                <a:cs typeface="Calibri" panose="020F0502020204030204" pitchFamily="34" charset="0"/>
                <a:sym typeface="Arial"/>
              </a:rPr>
              <a:t>Laboratorios de Diagnóstico Vegetal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de Laboratorio: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José Alberto Flores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Chorro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Realizar </a:t>
            </a:r>
            <a:r>
              <a:rPr lang="es-SV" sz="1400" kern="0" dirty="0">
                <a:solidFill>
                  <a:srgbClr val="000000"/>
                </a:solidFill>
                <a:ea typeface="Times New Roman" panose="02020603050405020304" pitchFamily="18" charset="0"/>
                <a:cs typeface="Calibri" panose="020F0502020204030204" pitchFamily="34" charset="0"/>
                <a:sym typeface="Arial"/>
              </a:rPr>
              <a:t>análisis de laboratorio y diagnóstico para identificar problemas fitosanitarios, diagnosticar las principales plagas que afectan la producción agrícola y solicitar las acreditaciones para ensayos de laboratorio a efecto de garantizar la confiabilidad de los resultados.</a:t>
            </a:r>
          </a:p>
        </p:txBody>
      </p:sp>
    </p:spTree>
    <p:extLst>
      <p:ext uri="{BB962C8B-B14F-4D97-AF65-F5344CB8AC3E}">
        <p14:creationId xmlns:p14="http://schemas.microsoft.com/office/powerpoint/2010/main" val="482968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748464" cy="6012030"/>
          </a:xfrm>
          <a:prstGeom prst="rect">
            <a:avLst/>
          </a:prstGeom>
          <a:solidFill>
            <a:srgbClr val="FFFFFF"/>
          </a:solidFill>
          <a:ln>
            <a:solidFill>
              <a:srgbClr val="FFFFFF"/>
            </a:solidFill>
          </a:ln>
        </p:spPr>
        <p:txBody>
          <a:bodyPr wrap="square">
            <a:spAutoFit/>
          </a:bodyPr>
          <a:lstStyle/>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r>
              <a:rPr kumimoji="0" lang="es-SV" sz="1600" b="1" i="0" u="none" strike="noStrike" kern="0" cap="none" spc="0" normalizeH="0" baseline="0" noProof="0" dirty="0" smtClean="0">
                <a:ln>
                  <a:noFill/>
                </a:ln>
                <a:solidFill>
                  <a:srgbClr val="000099"/>
                </a:solidFill>
                <a:effectLst/>
                <a:uLnTx/>
                <a:uFillTx/>
                <a:ea typeface="Times New Roman" panose="02020603050405020304" pitchFamily="18" charset="0"/>
                <a:cs typeface="Calibri" panose="020F0502020204030204" pitchFamily="34" charset="0"/>
                <a:sym typeface="Arial"/>
              </a:rPr>
              <a:t>DIRECCIÓN GENERAL DE SANIDAD VEGETAL - DGSV (continuación)</a:t>
            </a:r>
            <a:endPar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05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Laboratorio de Control de Calidad y Análisis de Residuos de Sustancias Químicas y Biológicas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Mercedes Elizabeth Carranza Águila OIRSA </a:t>
            </a:r>
            <a:endParaRPr lang="es-SV" sz="1400" i="1" dirty="0" smtClean="0">
              <a:latin typeface="Calibri" panose="020F0502020204030204" pitchFamily="34" charset="0"/>
              <a:ea typeface="Times New Roman" panose="02020603050405020304" pitchFamily="18" charset="0"/>
              <a:cs typeface="Calibri" panose="020F0502020204030204" pitchFamily="34" charset="0"/>
            </a:endParaRPr>
          </a:p>
          <a:p>
            <a:pPr lvl="0" algn="just">
              <a:lnSpc>
                <a:spcPct val="115000"/>
              </a:lnSpc>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análisis y control de calidad de agroquímicos y sustancias afines de importación exportación y análisis de residuos químicos en productos de origen animal, vegetal, suelo y agua.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Unidad de Análisis de Riesgos y Requisitos Fitosanitarios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rPr>
              <a:t>Jefe de Unidad:</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Luis Ángel Huezo Abarca </a:t>
            </a:r>
            <a:endPar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los estudios de análisis de riesgos de plagas (ARPs), para el establecimiento de los requisitos fitosanitarios que permitan</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Registro y Fiscalización de Insumos Agrícolas</a:t>
            </a:r>
          </a:p>
          <a:p>
            <a:pPr marL="0" marR="0" lvl="0" indent="0" algn="just" defTabSz="914400" eaLnBrk="1" fontAlgn="auto" latinLnBrk="0" hangingPunct="1">
              <a:lnSpc>
                <a:spcPct val="115000"/>
              </a:lnSpc>
              <a:spcBef>
                <a:spcPts val="0"/>
              </a:spcBef>
              <a:spcAft>
                <a:spcPts val="0"/>
              </a:spcAft>
              <a:buClrTx/>
              <a:buSzTx/>
              <a:buFontTx/>
              <a:buNone/>
              <a:tabLst/>
              <a:defRPr/>
            </a:pPr>
            <a:r>
              <a:rPr lang="es-SV" sz="1400" b="1" i="1" kern="0" noProof="0" dirty="0" smtClean="0">
                <a:solidFill>
                  <a:srgbClr val="002060"/>
                </a:solidFill>
                <a:ea typeface="Times New Roman" panose="02020603050405020304" pitchFamily="18" charset="0"/>
                <a:cs typeface="Times New Roman" panose="02020603050405020304" pitchFamily="18" charset="0"/>
                <a:sym typeface="Arial"/>
              </a:rPr>
              <a:t>Jefe de división: José Roberto Cabrera Cuellar </a:t>
            </a:r>
            <a:endParaRPr kumimoji="0" lang="es-SV" sz="1400" b="1" i="1" strike="noStrike" kern="0" cap="none" spc="0" normalizeH="0" baseline="0" noProof="0" dirty="0" smtClean="0">
              <a:ln>
                <a:noFill/>
              </a:ln>
              <a:solidFill>
                <a:srgbClr val="00206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Vela por el control de calidad en la cadena de los insumos agrícolas, con el fin de prevenir daños en las actividades agrícolas, a la salud humana y  medio ambiente,  aplicar la normativa legal en materia de certificación de semillas para garantizar su calidad genética, física, fisiológica y sanitaria.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Vigilancia y Certificación de Producción Agrícola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Douglas Arsenio Navarro Montes</a:t>
            </a:r>
            <a:endPar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Garantizar la condición fitosanitaria y proteger las especies vegetales productivas del país, por medio de acciones de prevención, control y posible erradicación de plagas de importación económica y cuarentenaria; además de velar por la inocuidad de alimentos de origen vegetal para proteger la salud del consumidor y garantizar las exportaciones, así como asegurar que la producción orgánica cumpla con la normativa vigente nacional e internacional.</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9129753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404664"/>
            <a:ext cx="8640960" cy="5790816"/>
          </a:xfrm>
          <a:prstGeom prst="rect">
            <a:avLst/>
          </a:prstGeom>
        </p:spPr>
        <p:txBody>
          <a:bodyPr wrap="square">
            <a:spAutoFit/>
          </a:bodyPr>
          <a:lstStyle/>
          <a:p>
            <a:pPr algn="just">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RIEGO -DGFCR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Ordenamiento Forestal Cuencas y </a:t>
            </a:r>
            <a:r>
              <a:rPr lang="es-SV" sz="1600" kern="0" dirty="0" smtClean="0">
                <a:solidFill>
                  <a:srgbClr val="000000"/>
                </a:solidFill>
                <a:ea typeface="Times New Roman" panose="02020603050405020304" pitchFamily="18" charset="0"/>
                <a:cs typeface="Calibri" panose="020F0502020204030204" pitchFamily="34" charset="0"/>
                <a:sym typeface="Arial"/>
              </a:rPr>
              <a:t>Riego:</a:t>
            </a:r>
            <a:r>
              <a:rPr lang="es-SV" sz="1600" b="1"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GEOSVANY YURIET OLIVA ARIAS (de mayo 2021 a la fecha)</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Regular el manejo y aprovechamiento en forma sostenible, de los recursos forestales y la industria maderera y contribuir a incrementar la producción y la productividad agropecuaria mediante la utilización racional de los recursos suelos y agua, a fin de dinamizar el desarrollo sostenible del país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94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37 </a:t>
            </a:r>
            <a:r>
              <a:rPr lang="es-SV" sz="1600" kern="0" dirty="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AREAS </a:t>
            </a:r>
            <a:r>
              <a:rPr lang="es-SV" sz="1600" b="1" kern="0" dirty="0">
                <a:solidFill>
                  <a:srgbClr val="000000"/>
                </a:solidFill>
                <a:ea typeface="Times New Roman" panose="02020603050405020304" pitchFamily="18" charset="0"/>
                <a:cs typeface="Calibri" panose="020F0502020204030204" pitchFamily="34" charset="0"/>
                <a:sym typeface="Arial"/>
              </a:rPr>
              <a:t>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Asesoría Jurídica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Departamento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Nerea </a:t>
            </a:r>
            <a:r>
              <a:rPr lang="es-SV" sz="16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Libeth</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Espinoza de Jiménez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Asesorar </a:t>
            </a:r>
            <a:r>
              <a:rPr lang="es-SV" sz="1600" kern="0" dirty="0">
                <a:solidFill>
                  <a:srgbClr val="000000"/>
                </a:solidFill>
                <a:ea typeface="Times New Roman" panose="02020603050405020304" pitchFamily="18" charset="0"/>
                <a:cs typeface="Calibri" panose="020F0502020204030204" pitchFamily="34" charset="0"/>
                <a:sym typeface="Arial"/>
              </a:rPr>
              <a:t>a la Dirección General, y a sus unidades organizativas, en la interpretación y aplicación de la legislación aplicable al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969775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692696"/>
            <a:ext cx="8352928" cy="4536627"/>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a:t>
            </a:r>
            <a:r>
              <a:rPr lang="es-SV" b="1" kern="0" dirty="0" smtClean="0">
                <a:solidFill>
                  <a:srgbClr val="002060"/>
                </a:solidFill>
                <a:ea typeface="Times New Roman" panose="02020603050405020304" pitchFamily="18" charset="0"/>
                <a:cs typeface="Calibri" panose="020F0502020204030204" pitchFamily="34" charset="0"/>
                <a:sym typeface="Arial"/>
              </a:rPr>
              <a:t>RIEGO–DGFCR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400" u="sng" kern="0" dirty="0" smtClean="0">
              <a:solidFill>
                <a:srgbClr val="002060"/>
              </a:solidFill>
              <a:ea typeface="Times New Roman" panose="02020603050405020304" pitchFamily="18" charset="0"/>
              <a:cs typeface="Calibri" panose="020F0502020204030204" pitchFamily="34"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4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kern="0" dirty="0" smtClean="0">
                <a:solidFill>
                  <a:srgbClr val="002060"/>
                </a:solidFill>
                <a:ea typeface="Times New Roman" panose="02020603050405020304" pitchFamily="18" charset="0"/>
                <a:cs typeface="Calibri" panose="020F0502020204030204" pitchFamily="34" charset="0"/>
                <a:sym typeface="Arial"/>
              </a:rPr>
              <a:t>Departamento:</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Willians</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Alfredo Vásquez Osorio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a la Dirección General, y sus unidades organizativas en la formulación de planes, programas y proyectos; así como en el seguimiento y evaluación de los mismos, en coordinación con la Oficina de Políticas y Planificación Sectorial (OPPS)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Riego y Drenaje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Nora del Carmen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Morataya</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Barquero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el desarrollo de proyectos que fomenten la agricultura bajo riego, realizando obras complementarias de drenaje, control de inundaciones y protección de </a:t>
            </a:r>
            <a:r>
              <a:rPr lang="es-SV" sz="1400" kern="0" dirty="0" smtClean="0">
                <a:solidFill>
                  <a:srgbClr val="000000"/>
                </a:solidFill>
                <a:ea typeface="Times New Roman" panose="02020603050405020304" pitchFamily="18" charset="0"/>
                <a:cs typeface="Calibri" panose="020F0502020204030204" pitchFamily="34" charset="0"/>
                <a:sym typeface="Arial"/>
              </a:rPr>
              <a:t>áreas</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Área de Gestión  de  Agua  y Tecnología  de Riego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Elmer Wilber Alfonzo </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gestiones de agua con fines de riego y tecnología de riego; Apoyo  Asociaciones  de regantes, Distritos de Riego, Municipalidades e Instituciones gubernamentales.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856965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260649"/>
            <a:ext cx="8568952" cy="658642"/>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RIEGO–</a:t>
            </a:r>
            <a:r>
              <a:rPr lang="es-SV" b="1" kern="0" dirty="0" err="1">
                <a:solidFill>
                  <a:srgbClr val="002060"/>
                </a:solidFill>
                <a:ea typeface="Times New Roman" panose="02020603050405020304" pitchFamily="18" charset="0"/>
                <a:cs typeface="Calibri" panose="020F0502020204030204" pitchFamily="34" charset="0"/>
                <a:sym typeface="Arial"/>
              </a:rPr>
              <a:t>DGFCR</a:t>
            </a:r>
            <a:r>
              <a:rPr lang="es-SV" b="1" kern="0" dirty="0">
                <a:solidFill>
                  <a:srgbClr val="002060"/>
                </a:solidFill>
                <a:ea typeface="Times New Roman" panose="02020603050405020304" pitchFamily="18" charset="0"/>
                <a:cs typeface="Calibri" panose="020F0502020204030204" pitchFamily="34" charset="0"/>
                <a:sym typeface="Arial"/>
              </a:rPr>
              <a:t> </a:t>
            </a:r>
            <a:r>
              <a:rPr lang="es-SV" sz="1400" b="1" kern="0" dirty="0">
                <a:solidFill>
                  <a:srgbClr val="002060"/>
                </a:solidFill>
                <a:ea typeface="Times New Roman" panose="02020603050405020304" pitchFamily="18" charset="0"/>
                <a:cs typeface="Calibri" panose="020F0502020204030204" pitchFamily="34" charset="0"/>
                <a:sym typeface="Arial"/>
              </a:rPr>
              <a:t>(continuación)</a:t>
            </a:r>
            <a:endParaRPr lang="es-SV" sz="1400" u="sng" kern="0" dirty="0">
              <a:solidFill>
                <a:srgbClr val="002060"/>
              </a:solidFill>
              <a:ea typeface="Times New Roman" panose="02020603050405020304" pitchFamily="18" charset="0"/>
              <a:cs typeface="Calibri" panose="020F0502020204030204" pitchFamily="34" charset="0"/>
              <a:sym typeface="Arial"/>
            </a:endParaRPr>
          </a:p>
        </p:txBody>
      </p:sp>
      <p:sp>
        <p:nvSpPr>
          <p:cNvPr id="3" name="2 Rectángulo"/>
          <p:cNvSpPr/>
          <p:nvPr/>
        </p:nvSpPr>
        <p:spPr>
          <a:xfrm>
            <a:off x="395536" y="1196752"/>
            <a:ext cx="8424936" cy="4616648"/>
          </a:xfrm>
          <a:prstGeom prst="rect">
            <a:avLst/>
          </a:prstGeom>
        </p:spPr>
        <p:txBody>
          <a:bodyPr wrap="square">
            <a:spAutoFit/>
          </a:bodyPr>
          <a:lstStyle/>
          <a:p>
            <a:pPr algn="just"/>
            <a:r>
              <a:rPr lang="es-SV" sz="1400" u="sng" kern="0" dirty="0">
                <a:solidFill>
                  <a:srgbClr val="000000"/>
                </a:solidFill>
                <a:ea typeface="Times New Roman" panose="02020603050405020304" pitchFamily="18" charset="0"/>
                <a:cs typeface="Calibri" panose="020F0502020204030204" pitchFamily="34" charset="0"/>
                <a:sym typeface="Arial"/>
              </a:rPr>
              <a:t>División de Cambio Climático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Julio Alberto Olano Noyola</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Área de Mitigación y Adaptación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Rafael Eduardo Rubio Fabián</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División de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Jaime Alexander Aguilar Segura</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Contribuir al desarrollo sostenible del país, a través del ordenamiento y promoción del aprovechamiento sostenible de los recursos forestales</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endParaRPr lang="es-ES" sz="1400" kern="0" dirty="0">
              <a:solidFill>
                <a:srgbClr val="000000"/>
              </a:solidFill>
              <a:ea typeface="Times New Roman" panose="02020603050405020304" pitchFamily="18" charset="0"/>
              <a:cs typeface="Calibri" panose="020F0502020204030204" pitchFamily="34" charset="0"/>
              <a:sym typeface="Arial"/>
            </a:endParaRPr>
          </a:p>
          <a:p>
            <a:pPr algn="just"/>
            <a:r>
              <a:rPr lang="es-ES" sz="1400" u="sng" kern="0" dirty="0" smtClean="0">
                <a:solidFill>
                  <a:srgbClr val="000000"/>
                </a:solidFill>
                <a:ea typeface="Times New Roman" panose="02020603050405020304" pitchFamily="18" charset="0"/>
                <a:cs typeface="Times New Roman" panose="02020603050405020304" pitchFamily="18" charset="0"/>
                <a:sym typeface="Arial"/>
              </a:rPr>
              <a:t>Área de Recursos Forestales</a:t>
            </a:r>
            <a:endParaRPr lang="es-ES" sz="1400" u="sng"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kern="0" dirty="0">
                <a:solidFill>
                  <a:srgbClr val="000000"/>
                </a:solidFill>
                <a:ea typeface="Times New Roman" panose="02020603050405020304" pitchFamily="18" charset="0"/>
                <a:cs typeface="Times New Roman" panose="02020603050405020304" pitchFamily="18" charset="0"/>
                <a:sym typeface="Arial"/>
              </a:rPr>
              <a:t>Coordinador Área Recursos </a:t>
            </a:r>
            <a:r>
              <a:rPr lang="es-ES" sz="1400" kern="0" dirty="0" smtClean="0">
                <a:solidFill>
                  <a:srgbClr val="000000"/>
                </a:solidFill>
                <a:ea typeface="Times New Roman" panose="02020603050405020304" pitchFamily="18" charset="0"/>
                <a:cs typeface="Times New Roman" panose="02020603050405020304" pitchFamily="18" charset="0"/>
                <a:sym typeface="Arial"/>
              </a:rPr>
              <a:t>Forestales: </a:t>
            </a:r>
            <a:r>
              <a:rPr lang="es-ES" sz="1400" b="1" i="1" kern="0" dirty="0" smtClean="0">
                <a:solidFill>
                  <a:srgbClr val="002060"/>
                </a:solidFill>
                <a:ea typeface="Times New Roman" panose="02020603050405020304" pitchFamily="18" charset="0"/>
                <a:cs typeface="Times New Roman" panose="02020603050405020304" pitchFamily="18" charset="0"/>
                <a:sym typeface="Arial"/>
              </a:rPr>
              <a:t>Amílcar Antonio López Melara</a:t>
            </a:r>
          </a:p>
          <a:p>
            <a:pPr algn="just"/>
            <a:r>
              <a:rPr lang="es-ES" sz="1400" kern="0" dirty="0" smtClean="0">
                <a:solidFill>
                  <a:srgbClr val="000000"/>
                </a:solidFill>
                <a:ea typeface="Times New Roman" panose="02020603050405020304" pitchFamily="18" charset="0"/>
                <a:cs typeface="Times New Roman" panose="02020603050405020304" pitchFamily="18" charset="0"/>
                <a:sym typeface="Arial"/>
              </a:rPr>
              <a:t>Elaboración de </a:t>
            </a:r>
            <a:r>
              <a:rPr lang="es-ES" sz="1400" kern="0" dirty="0">
                <a:solidFill>
                  <a:srgbClr val="000000"/>
                </a:solidFill>
                <a:ea typeface="Times New Roman" panose="02020603050405020304" pitchFamily="18" charset="0"/>
                <a:cs typeface="Times New Roman" panose="02020603050405020304" pitchFamily="18" charset="0"/>
                <a:sym typeface="Arial"/>
              </a:rPr>
              <a:t>perfiles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proyectos, coordinación </a:t>
            </a:r>
            <a:r>
              <a:rPr lang="es-ES" sz="1400" kern="0" dirty="0">
                <a:solidFill>
                  <a:srgbClr val="000000"/>
                </a:solidFill>
                <a:ea typeface="Times New Roman" panose="02020603050405020304" pitchFamily="18" charset="0"/>
                <a:cs typeface="Times New Roman" panose="02020603050405020304" pitchFamily="18" charset="0"/>
                <a:sym typeface="Arial"/>
              </a:rPr>
              <a:t>y/o administración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proyectos, Elaboración </a:t>
            </a:r>
            <a:r>
              <a:rPr lang="es-ES" sz="1400" kern="0" dirty="0">
                <a:solidFill>
                  <a:srgbClr val="000000"/>
                </a:solidFill>
                <a:ea typeface="Times New Roman" panose="02020603050405020304" pitchFamily="18" charset="0"/>
                <a:cs typeface="Times New Roman" panose="02020603050405020304" pitchFamily="18" charset="0"/>
                <a:sym typeface="Arial"/>
              </a:rPr>
              <a:t>de instructivos forestales en base a la ley forestal y su </a:t>
            </a:r>
            <a:r>
              <a:rPr lang="es-ES" sz="1400" kern="0" dirty="0" smtClean="0">
                <a:solidFill>
                  <a:srgbClr val="000000"/>
                </a:solidFill>
                <a:ea typeface="Times New Roman" panose="02020603050405020304" pitchFamily="18" charset="0"/>
                <a:cs typeface="Times New Roman" panose="02020603050405020304" pitchFamily="18" charset="0"/>
                <a:sym typeface="Arial"/>
              </a:rPr>
              <a:t>reglamento, apoyo en registro forestal, impartir </a:t>
            </a:r>
            <a:r>
              <a:rPr lang="es-ES" sz="1400" kern="0" dirty="0">
                <a:solidFill>
                  <a:srgbClr val="000000"/>
                </a:solidFill>
                <a:ea typeface="Times New Roman" panose="02020603050405020304" pitchFamily="18" charset="0"/>
                <a:cs typeface="Times New Roman" panose="02020603050405020304" pitchFamily="18" charset="0"/>
                <a:sym typeface="Arial"/>
              </a:rPr>
              <a:t>capacitaciones en la temática </a:t>
            </a:r>
            <a:r>
              <a:rPr lang="es-ES" sz="1400" kern="0" dirty="0" smtClean="0">
                <a:solidFill>
                  <a:srgbClr val="000000"/>
                </a:solidFill>
                <a:ea typeface="Times New Roman" panose="02020603050405020304" pitchFamily="18" charset="0"/>
                <a:cs typeface="Times New Roman" panose="02020603050405020304" pitchFamily="18" charset="0"/>
                <a:sym typeface="Arial"/>
              </a:rPr>
              <a:t>forestal, apoyo en la </a:t>
            </a:r>
            <a:r>
              <a:rPr lang="es-ES" sz="1400" kern="0" dirty="0">
                <a:solidFill>
                  <a:srgbClr val="000000"/>
                </a:solidFill>
                <a:ea typeface="Times New Roman" panose="02020603050405020304" pitchFamily="18" charset="0"/>
                <a:cs typeface="Times New Roman" panose="02020603050405020304" pitchFamily="18" charset="0"/>
                <a:sym typeface="Arial"/>
              </a:rPr>
              <a:t>ejecución de proyectos, planes y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programas, asistencia técnica, peritajes forestales, y en </a:t>
            </a:r>
            <a:r>
              <a:rPr lang="es-ES" sz="1400" kern="0" dirty="0">
                <a:solidFill>
                  <a:srgbClr val="000000"/>
                </a:solidFill>
                <a:ea typeface="Times New Roman" panose="02020603050405020304" pitchFamily="18" charset="0"/>
                <a:cs typeface="Times New Roman" panose="02020603050405020304" pitchFamily="18" charset="0"/>
                <a:sym typeface="Arial"/>
              </a:rPr>
              <a:t>procesos administrativos</a:t>
            </a:r>
            <a:r>
              <a:rPr lang="es-ES" sz="1400" kern="0" dirty="0" smtClean="0">
                <a:solidFill>
                  <a:srgbClr val="000000"/>
                </a:solidFill>
                <a:ea typeface="Times New Roman" panose="02020603050405020304" pitchFamily="18" charset="0"/>
                <a:cs typeface="Times New Roman" panose="02020603050405020304" pitchFamily="18"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055169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71600" y="1124744"/>
            <a:ext cx="7200800" cy="4552015"/>
          </a:xfrm>
          <a:prstGeom prst="rect">
            <a:avLst/>
          </a:prstGeom>
        </p:spPr>
        <p:txBody>
          <a:bodyPr wrap="square">
            <a:spAutoFit/>
          </a:bodyPr>
          <a:lstStyle/>
          <a:p>
            <a:pPr lvl="0" algn="ctr">
              <a:lnSpc>
                <a:spcPct val="115000"/>
              </a:lnSpc>
            </a:pPr>
            <a:r>
              <a:rPr lang="es-SV"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DESPACHO MINISTERIAL </a:t>
            </a:r>
            <a:endParaRPr lang="es-SV"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lvl="0" algn="ctr">
              <a:lnSpc>
                <a:spcPct val="115000"/>
              </a:lnSpc>
            </a:pP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Ministro y Viceministro) </a:t>
            </a:r>
            <a:endParaRPr lang="es-SV" sz="16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FUNCIONARIOS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Ministro: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LIC. DAVID JOSUE MARTINEZ PANAMEÑO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abril de 2021)</a:t>
            </a: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	</a:t>
            </a: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Viceministro: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ING. </a:t>
            </a:r>
            <a:r>
              <a:rPr lang="es-SV"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solidFill>
                  <a:srgbClr val="002060"/>
                </a:solidFill>
              </a:rPr>
              <a:t>LILY PACAS DE  BOLAÑOS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Junio  2021)</a:t>
            </a:r>
            <a:endParaRPr lang="es-SV" sz="1200" b="1"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Formular y ejecutar la política nacional del sector agropecuario, ganadero, forestal, pesquero y acuícola; promueven, desarrollan y vigilan su cumplimiento así como la administración de sus actividades.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11 hombres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6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65207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60648"/>
            <a:ext cx="8460940" cy="6127062"/>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a:t>
            </a:r>
            <a:r>
              <a:rPr lang="es-SV" sz="1600" kern="0" dirty="0" smtClean="0">
                <a:solidFill>
                  <a:srgbClr val="000000"/>
                </a:solidFill>
                <a:ea typeface="Times New Roman" panose="02020603050405020304" pitchFamily="18" charset="0"/>
                <a:cs typeface="Calibri" panose="020F0502020204030204" pitchFamily="34" charset="0"/>
                <a:sym typeface="Arial"/>
              </a:rPr>
              <a:t>CENDEPESCA:</a:t>
            </a:r>
            <a:r>
              <a:rPr lang="es-SV" sz="1600" b="1" dirty="0" smtClean="0">
                <a:latin typeface="Calibri" panose="020F0502020204030204" pitchFamily="34" charset="0"/>
                <a:ea typeface="Times New Roman" panose="02020603050405020304" pitchFamily="18" charset="0"/>
                <a:cs typeface="Calibri" panose="020F0502020204030204" pitchFamily="34" charset="0"/>
              </a:rPr>
              <a:t> CARLOS FRANCISCO SACA MENA( a partir de mayo 2021)</a:t>
            </a:r>
            <a:endParaRPr lang="es-SV" sz="1600" i="1"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Regular </a:t>
            </a:r>
            <a:r>
              <a:rPr lang="es-SV" sz="1600" kern="0" dirty="0">
                <a:solidFill>
                  <a:srgbClr val="000000"/>
                </a:solidFill>
                <a:ea typeface="Times New Roman" panose="02020603050405020304" pitchFamily="18" charset="0"/>
                <a:cs typeface="Calibri" panose="020F0502020204030204" pitchFamily="34" charset="0"/>
                <a:sym typeface="Arial"/>
              </a:rPr>
              <a:t>la ordenación y promoción de las actividades de pesca y acuicultura, asegurando la conservación y el desarrollo sostenible de los recursos hidrobiológicos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74 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28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a:t>
            </a:r>
            <a:r>
              <a:rPr lang="es-SV" sz="16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endParaRPr lang="es-SV" sz="5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2060"/>
                </a:solidFill>
                <a:ea typeface="Times New Roman" panose="02020603050405020304" pitchFamily="18" charset="0"/>
                <a:cs typeface="Calibri" panose="020F0502020204030204" pitchFamily="34" charset="0"/>
                <a:sym typeface="Arial"/>
              </a:rPr>
              <a:t>Jefe Departamento Jurídico: </a:t>
            </a:r>
            <a:r>
              <a:rPr lang="es-SV" sz="1600" b="1" i="1" kern="0" dirty="0" smtClean="0">
                <a:solidFill>
                  <a:srgbClr val="002060"/>
                </a:solidFill>
                <a:ea typeface="Times New Roman" panose="02020603050405020304" pitchFamily="18" charset="0"/>
                <a:cs typeface="Calibri" panose="020F0502020204030204" pitchFamily="34" charset="0"/>
                <a:sym typeface="Arial"/>
              </a:rPr>
              <a:t>Pendiente </a:t>
            </a:r>
            <a:r>
              <a:rPr lang="es-SV" sz="1600" b="1" i="1" kern="0" dirty="0">
                <a:solidFill>
                  <a:srgbClr val="002060"/>
                </a:solidFill>
                <a:ea typeface="Times New Roman" panose="02020603050405020304" pitchFamily="18" charset="0"/>
                <a:cs typeface="Calibri" panose="020F0502020204030204" pitchFamily="34" charset="0"/>
                <a:sym typeface="Arial"/>
              </a:rPr>
              <a:t>oficializar la </a:t>
            </a:r>
            <a:r>
              <a:rPr lang="es-SV" sz="1600" b="1" i="1" kern="0" dirty="0" smtClean="0">
                <a:solidFill>
                  <a:srgbClr val="002060"/>
                </a:solidFill>
                <a:ea typeface="Times New Roman" panose="02020603050405020304" pitchFamily="18" charset="0"/>
                <a:cs typeface="Calibri" panose="020F0502020204030204" pitchFamily="34" charset="0"/>
                <a:sym typeface="Arial"/>
              </a:rPr>
              <a:t>coordinación</a:t>
            </a:r>
            <a:endParaRPr lang="es-SV" sz="1600" b="1" i="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Brindar asesoría jurídica a fin de garantizar la aplicación de una actualización y aplicación de los instrumentos legales que dan el soporte a su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2060"/>
                </a:solidFill>
                <a:ea typeface="Times New Roman" panose="02020603050405020304" pitchFamily="18" charset="0"/>
                <a:cs typeface="Calibri" panose="020F0502020204030204" pitchFamily="34" charset="0"/>
                <a:sym typeface="Arial"/>
              </a:rPr>
              <a:t>Jefe </a:t>
            </a:r>
            <a:r>
              <a:rPr lang="es-SV" sz="1600" kern="0" dirty="0" smtClean="0">
                <a:solidFill>
                  <a:srgbClr val="002060"/>
                </a:solidFill>
                <a:ea typeface="Times New Roman" panose="02020603050405020304" pitchFamily="18" charset="0"/>
                <a:cs typeface="Calibri" panose="020F0502020204030204" pitchFamily="34" charset="0"/>
                <a:sym typeface="Arial"/>
              </a:rPr>
              <a:t>Departamento: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Pendiente de nombramiento</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al logro de los objetivos institucionales, a través de la planificación estratégica y asesoría técnica operativa.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5949742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6180153"/>
          </a:xfrm>
          <a:prstGeom prst="rect">
            <a:avLst/>
          </a:prstGeom>
        </p:spPr>
        <p:txBody>
          <a:bodyPr wrap="square">
            <a:spAutoFit/>
          </a:bodyPr>
          <a:lstStyle/>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u="sng" kern="0" dirty="0">
                <a:solidFill>
                  <a:srgbClr val="000000"/>
                </a:solidFill>
                <a:ea typeface="Times New Roman" panose="02020603050405020304" pitchFamily="18" charset="0"/>
                <a:cs typeface="Calibri" panose="020F0502020204030204" pitchFamily="34" charset="0"/>
                <a:sym typeface="Arial"/>
              </a:rPr>
              <a:t>de Estadísticas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a:t>
            </a:r>
            <a:r>
              <a:rPr lang="es-SV" sz="1200" b="1" i="1" kern="0" dirty="0" smtClean="0">
                <a:solidFill>
                  <a:srgbClr val="002060"/>
                </a:solidFill>
                <a:ea typeface="Times New Roman" panose="02020603050405020304" pitchFamily="18" charset="0"/>
                <a:cs typeface="Calibri" panose="020F0502020204030204" pitchFamily="34" charset="0"/>
                <a:sym typeface="Arial"/>
              </a:rPr>
              <a:t>Departamento: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Cecilia Guadalupe Aguillón</a:t>
            </a:r>
            <a:endParaRPr lang="es-SV" sz="1200" b="1" i="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Investigar y desarrollar registros estadísticos sobre las actividades de la División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a:t>
            </a:r>
            <a:r>
              <a:rPr lang="es-SV" sz="1200" u="sng" kern="0" dirty="0" smtClean="0">
                <a:solidFill>
                  <a:srgbClr val="000000"/>
                </a:solidFill>
                <a:ea typeface="Times New Roman" panose="02020603050405020304" pitchFamily="18" charset="0"/>
                <a:cs typeface="Calibri" panose="020F0502020204030204" pitchFamily="34" charset="0"/>
                <a:sym typeface="Arial"/>
              </a:rPr>
              <a:t>Investigación Pesquera 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smtClean="0">
                <a:solidFill>
                  <a:srgbClr val="002060"/>
                </a:solidFill>
                <a:ea typeface="Times New Roman" panose="02020603050405020304" pitchFamily="18" charset="0"/>
                <a:cs typeface="Calibri" panose="020F0502020204030204" pitchFamily="34" charset="0"/>
                <a:sym typeface="Arial"/>
              </a:rPr>
              <a:t>Jefe 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Ana Marlene Galdámez de Arévalo </a:t>
            </a:r>
            <a:endParaRPr lang="es-SV" sz="1200" b="1" i="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Planificar</a:t>
            </a:r>
            <a:r>
              <a:rPr lang="es-SV" sz="1200" kern="0" dirty="0">
                <a:solidFill>
                  <a:srgbClr val="000000"/>
                </a:solidFill>
                <a:ea typeface="Times New Roman" panose="02020603050405020304" pitchFamily="18" charset="0"/>
                <a:cs typeface="Calibri" panose="020F0502020204030204" pitchFamily="34" charset="0"/>
                <a:sym typeface="Arial"/>
              </a:rPr>
              <a:t>, orientar y coordinar con las Oficinas Zonales, el desarrollo de la investigación científica y estudios técnicos que contribuyan a lograr la sostenibilidad y mejor aprovechamiento de los recursos hidrobiológicos</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u="sng" kern="0" dirty="0" smtClean="0">
                <a:solidFill>
                  <a:srgbClr val="000000"/>
                </a:solidFill>
                <a:ea typeface="Times New Roman" panose="02020603050405020304" pitchFamily="18" charset="0"/>
                <a:cs typeface="Calibri" panose="020F0502020204030204" pitchFamily="34" charset="0"/>
                <a:sym typeface="Arial"/>
              </a:rPr>
              <a:t>Departamento Investigación Pesquera y Acuícola</a:t>
            </a:r>
          </a:p>
          <a:p>
            <a:pPr algn="just">
              <a:lnSpc>
                <a:spcPct val="115000"/>
              </a:lnSpc>
            </a:pPr>
            <a:r>
              <a:rPr lang="es-ES" sz="1200" b="1" i="1" kern="0" dirty="0" smtClean="0">
                <a:solidFill>
                  <a:srgbClr val="002060"/>
                </a:solidFill>
                <a:ea typeface="Times New Roman" panose="02020603050405020304" pitchFamily="18" charset="0"/>
                <a:cs typeface="Calibri" panose="020F0502020204030204" pitchFamily="34" charset="0"/>
                <a:sym typeface="Arial"/>
              </a:rPr>
              <a:t>Jefe Departamento: </a:t>
            </a:r>
            <a:r>
              <a:rPr lang="es-ES"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Diana Elizabeth </a:t>
            </a:r>
            <a:r>
              <a:rPr lang="es-ES" sz="12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Barahona</a:t>
            </a:r>
            <a:endParaRPr lang="es-ES" sz="12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Dirigir y Ejecutar investigaciones pesqueras para recomendar medidas de administración y ordenación pesquera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Administración </a:t>
            </a:r>
            <a:r>
              <a:rPr lang="es-SV" sz="1200" u="sng" kern="0" dirty="0" smtClean="0">
                <a:solidFill>
                  <a:srgbClr val="000000"/>
                </a:solidFill>
                <a:ea typeface="Times New Roman" panose="02020603050405020304" pitchFamily="18" charset="0"/>
                <a:cs typeface="Calibri" panose="020F0502020204030204" pitchFamily="34" charset="0"/>
                <a:sym typeface="Arial"/>
              </a:rPr>
              <a:t>y Ordenación Pesquera </a:t>
            </a:r>
            <a:r>
              <a:rPr lang="es-SV" sz="1200" u="sng" kern="0" dirty="0">
                <a:solidFill>
                  <a:srgbClr val="000000"/>
                </a:solidFill>
                <a:ea typeface="Times New Roman" panose="02020603050405020304" pitchFamily="18" charset="0"/>
                <a:cs typeface="Calibri" panose="020F0502020204030204" pitchFamily="34" charset="0"/>
                <a:sym typeface="Arial"/>
              </a:rPr>
              <a:t>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de </a:t>
            </a:r>
            <a:r>
              <a:rPr lang="es-SV" sz="12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Numa Rafael Hernández Rodríguez</a:t>
            </a:r>
            <a:endParaRPr lang="es-SV" sz="12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Planificar</a:t>
            </a:r>
            <a:r>
              <a:rPr lang="es-ES" sz="1200" kern="0" dirty="0">
                <a:solidFill>
                  <a:srgbClr val="000000"/>
                </a:solidFill>
                <a:ea typeface="Times New Roman" panose="02020603050405020304" pitchFamily="18" charset="0"/>
                <a:cs typeface="Calibri" panose="020F0502020204030204" pitchFamily="34" charset="0"/>
                <a:sym typeface="Arial"/>
              </a:rPr>
              <a:t>, orientar y coordinar en las Oficinas Zonales, la ejecución de acciones encaminadas al ordenamiento de los recursos hidrobiológicos, a través de la aplicación de la normatividad pesquera y acuícola, la inspección y control y el registro de las actividades de la pesca y la acuicultura</a:t>
            </a:r>
            <a:r>
              <a:rPr lang="es-SV" sz="1200" kern="0" dirty="0" smtClean="0">
                <a:solidFill>
                  <a:srgbClr val="000000"/>
                </a:solidFill>
                <a:ea typeface="Times New Roman" panose="02020603050405020304" pitchFamily="18" charset="0"/>
                <a:cs typeface="Calibri" panose="020F0502020204030204" pitchFamily="34" charset="0"/>
                <a:sym typeface="Arial"/>
              </a:rPr>
              <a:t>.</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Fomento y Desarrollo Pesquero y Acuicultura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a:t>
            </a:r>
            <a:r>
              <a:rPr lang="es-SV" sz="12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Saúl </a:t>
            </a:r>
            <a:r>
              <a:rPr lang="es-SV" sz="12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Pacheco</a:t>
            </a:r>
            <a:endParaRPr lang="es-SV" sz="1200"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Planificar, orientar y coordinar con las Oficinas Zonales, la promoción del desarrollo de la acuicultura de especies hidrobiológicas de valor comercial a través de la generación y transferencia de tecnología, fomento de la producción y la organización de </a:t>
            </a:r>
            <a:r>
              <a:rPr lang="es-SV" sz="1200" kern="0" dirty="0" smtClean="0">
                <a:solidFill>
                  <a:srgbClr val="000000"/>
                </a:solidFill>
                <a:ea typeface="Times New Roman" panose="02020603050405020304" pitchFamily="18" charset="0"/>
                <a:cs typeface="Calibri" panose="020F0502020204030204" pitchFamily="34" charset="0"/>
                <a:sym typeface="Arial"/>
              </a:rPr>
              <a:t>productores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293368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3419398"/>
          </a:xfrm>
          <a:prstGeom prst="rect">
            <a:avLst/>
          </a:prstGeom>
        </p:spPr>
        <p:txBody>
          <a:bodyPr wrap="square">
            <a:spAutoFit/>
          </a:bodyPr>
          <a:lstStyle/>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de Administración Pesquera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Romeo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Guerrero</a:t>
            </a:r>
            <a:endParaRPr lang="es-ES" sz="1600" b="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Orientar </a:t>
            </a:r>
            <a:r>
              <a:rPr lang="es-ES" sz="1600" kern="0" dirty="0">
                <a:solidFill>
                  <a:srgbClr val="000000"/>
                </a:solidFill>
                <a:ea typeface="Times New Roman" panose="02020603050405020304" pitchFamily="18" charset="0"/>
                <a:cs typeface="Calibri" panose="020F0502020204030204" pitchFamily="34" charset="0"/>
                <a:sym typeface="Arial"/>
              </a:rPr>
              <a:t>el cumplimiento de las normativas relacionadas con las actividades pesqueras y la acuicultura</a:t>
            </a: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a:solidFill>
                  <a:srgbClr val="000000"/>
                </a:solidFill>
                <a:ea typeface="Times New Roman" panose="02020603050405020304" pitchFamily="18" charset="0"/>
                <a:cs typeface="Calibri" panose="020F0502020204030204" pitchFamily="34" charset="0"/>
                <a:sym typeface="Arial"/>
              </a:rPr>
              <a:t>Departamento de Ordenación de la División de Administración y </a:t>
            </a:r>
            <a:r>
              <a:rPr lang="es-ES" sz="1600" u="sng" kern="0" dirty="0" smtClean="0">
                <a:solidFill>
                  <a:srgbClr val="000000"/>
                </a:solidFill>
                <a:ea typeface="Times New Roman" panose="02020603050405020304" pitchFamily="18" charset="0"/>
                <a:cs typeface="Calibri" panose="020F0502020204030204" pitchFamily="34" charset="0"/>
                <a:sym typeface="Arial"/>
              </a:rPr>
              <a:t>Ordenación</a:t>
            </a:r>
          </a:p>
          <a:p>
            <a:pPr algn="just">
              <a:lnSpc>
                <a:spcPct val="115000"/>
              </a:lnSpc>
            </a:pP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Jazmín </a:t>
            </a:r>
            <a:r>
              <a:rPr lang="es-ES" sz="16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Ercilia</a:t>
            </a: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Cárdenas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España</a:t>
            </a:r>
            <a:endParaRPr lang="es-ES"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Coordinar </a:t>
            </a:r>
            <a:r>
              <a:rPr lang="es-ES" sz="1600" kern="0" dirty="0">
                <a:solidFill>
                  <a:srgbClr val="000000"/>
                </a:solidFill>
                <a:ea typeface="Times New Roman" panose="02020603050405020304" pitchFamily="18" charset="0"/>
                <a:cs typeface="Calibri" panose="020F0502020204030204" pitchFamily="34" charset="0"/>
                <a:sym typeface="Arial"/>
              </a:rPr>
              <a:t>la aplicación de la legislación pesquera y acuícola nacional e internacional y demás</a:t>
            </a:r>
          </a:p>
          <a:p>
            <a:pPr algn="just">
              <a:lnSpc>
                <a:spcPct val="115000"/>
              </a:lnSpc>
            </a:pPr>
            <a:r>
              <a:rPr lang="es-ES" sz="1600" kern="0" dirty="0">
                <a:solidFill>
                  <a:srgbClr val="000000"/>
                </a:solidFill>
                <a:ea typeface="Times New Roman" panose="02020603050405020304" pitchFamily="18" charset="0"/>
                <a:cs typeface="Calibri" panose="020F0502020204030204" pitchFamily="34" charset="0"/>
                <a:sym typeface="Arial"/>
              </a:rPr>
              <a:t>normas aplicables, con el apoyo de otras instituciones vinculadas al quehacer.</a:t>
            </a:r>
          </a:p>
        </p:txBody>
      </p:sp>
    </p:spTree>
    <p:extLst>
      <p:ext uri="{BB962C8B-B14F-4D97-AF65-F5344CB8AC3E}">
        <p14:creationId xmlns:p14="http://schemas.microsoft.com/office/powerpoint/2010/main" val="29484994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467544" y="184778"/>
            <a:ext cx="8208912" cy="6429965"/>
          </a:xfrm>
          <a:prstGeom prst="rect">
            <a:avLst/>
          </a:prstGeom>
        </p:spPr>
        <p:txBody>
          <a:bodyPr wrap="square">
            <a:spAutoFit/>
          </a:bodyPr>
          <a:lstStyle/>
          <a:p>
            <a:pPr algn="just">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GANADERÍA - DGG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Ganadería</a:t>
            </a:r>
            <a:r>
              <a:rPr lang="es-SV" sz="1400" kern="0" dirty="0" smtClean="0">
                <a:solidFill>
                  <a:srgbClr val="000000"/>
                </a:solidFill>
                <a:ea typeface="Times New Roman" panose="02020603050405020304" pitchFamily="18" charset="0"/>
                <a:cs typeface="Calibri" panose="020F0502020204030204" pitchFamily="34" charset="0"/>
                <a:sym typeface="Arial"/>
              </a:rPr>
              <a:t>:</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EVA MARÍA DÍAZ (A PARTIR DE JULIO DE 2021)</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Promover y fomentar la producción y productividad de la ganadería; proteger la salud animal y contribuir a la salud pública a través del control higiénico sanitario de los alimentos de origen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171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77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Atención CITES </a:t>
            </a:r>
            <a:r>
              <a:rPr lang="es-SV" sz="1400" u="sng" kern="0" dirty="0" smtClean="0">
                <a:solidFill>
                  <a:srgbClr val="000000"/>
                </a:solidFill>
                <a:ea typeface="Times New Roman" panose="02020603050405020304" pitchFamily="18" charset="0"/>
                <a:cs typeface="Calibri" panose="020F0502020204030204" pitchFamily="34" charset="0"/>
                <a:sym typeface="Arial"/>
              </a:rPr>
              <a:t>FLORA y FAUNA</a:t>
            </a: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CITES: </a:t>
            </a:r>
            <a:r>
              <a:rPr lang="es-SV" sz="1400" b="1" i="1" dirty="0" err="1"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Stephany</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Isabel López Claros</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Velar </a:t>
            </a:r>
            <a:r>
              <a:rPr lang="es-SV" sz="1400" kern="0" dirty="0">
                <a:solidFill>
                  <a:srgbClr val="000000"/>
                </a:solidFill>
                <a:ea typeface="Times New Roman" panose="02020603050405020304" pitchFamily="18" charset="0"/>
                <a:cs typeface="Calibri" panose="020F0502020204030204" pitchFamily="34" charset="0"/>
                <a:sym typeface="Arial"/>
              </a:rPr>
              <a:t>por la aplicación y cumplimiento de la convención CITES, relacionada con el comercio internacional de especies amenazadas de flora y fauna silvestre, así como promover los beneficios de la convención para el aprovechamiento sostenible de las especies de flora y fauna silvestre amenazadas o en peligro de extinción</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u="sng" kern="0" dirty="0">
                <a:solidFill>
                  <a:srgbClr val="000000"/>
                </a:solidFill>
                <a:latin typeface="Arial"/>
                <a:cs typeface="Arial"/>
                <a:sym typeface="Arial"/>
              </a:rPr>
              <a:t>Departamento de Planificación</a:t>
            </a:r>
            <a:endParaRPr lang="es-SV" sz="1400" kern="0" dirty="0">
              <a:solidFill>
                <a:srgbClr val="000000"/>
              </a:solidFill>
              <a:latin typeface="Arial"/>
              <a:cs typeface="Arial"/>
              <a:sym typeface="Arial"/>
            </a:endParaRPr>
          </a:p>
          <a:p>
            <a:pPr algn="just"/>
            <a:r>
              <a:rPr lang="es-ES" sz="1400" b="1" i="1" kern="0" dirty="0" smtClean="0">
                <a:solidFill>
                  <a:srgbClr val="002060"/>
                </a:solidFill>
                <a:ea typeface="Times New Roman" panose="02020603050405020304" pitchFamily="18" charset="0"/>
                <a:cs typeface="Calibri" panose="020F0502020204030204" pitchFamily="34" charset="0"/>
                <a:sym typeface="Arial"/>
              </a:rPr>
              <a:t>Jefe </a:t>
            </a:r>
            <a:r>
              <a:rPr lang="es-ES"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Dadver Mendoza</a:t>
            </a:r>
            <a:endParaRPr lang="es-ES"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el proceso de planificación, seguimiento y evaluación de la dirección general, en el marco de los instrumentos administrativos oficiales y lineamientos de la unidad competente del Ministerio</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241139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993718"/>
            <a:ext cx="8136904" cy="4905958"/>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sz="2000" b="1" kern="0" dirty="0" smtClean="0">
                <a:solidFill>
                  <a:srgbClr val="002060"/>
                </a:solidFill>
                <a:ea typeface="Times New Roman" panose="02020603050405020304" pitchFamily="18" charset="0"/>
                <a:cs typeface="Calibri" panose="020F0502020204030204" pitchFamily="34" charset="0"/>
                <a:sym typeface="Arial"/>
              </a:rPr>
              <a:t>(continuación parte 1)</a:t>
            </a:r>
            <a:endParaRPr lang="es-SV"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Red </a:t>
            </a:r>
            <a:r>
              <a:rPr lang="es-SV" sz="1400" u="sng" kern="0" dirty="0">
                <a:solidFill>
                  <a:srgbClr val="000000"/>
                </a:solidFill>
                <a:ea typeface="Times New Roman" panose="02020603050405020304" pitchFamily="18" charset="0"/>
                <a:cs typeface="Calibri" panose="020F0502020204030204" pitchFamily="34" charset="0"/>
                <a:sym typeface="Arial"/>
              </a:rPr>
              <a:t>de Laboratorios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Laboratorios </a:t>
            </a:r>
            <a:r>
              <a:rPr lang="es-SV" sz="1400" b="1" i="1" kern="0" dirty="0" smtClean="0">
                <a:solidFill>
                  <a:srgbClr val="002060"/>
                </a:solidFill>
                <a:ea typeface="Times New Roman" panose="02020603050405020304" pitchFamily="18" charset="0"/>
                <a:cs typeface="Calibri" panose="020F0502020204030204" pitchFamily="34" charset="0"/>
                <a:sym typeface="Arial"/>
              </a:rPr>
              <a:t>Veterinarios: Margarita Josefina Arango </a:t>
            </a: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salud animal a través del servicio de análisis y diagnóstico del laboratorio para el control y erradicación de enfermedades y a la salud pública, a través del análisis de calidad e inocuidad de los alimentos de origen animal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Área Reproducción y Mejoramiento Genético Animal</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Carlos Santiago Amaya Montoya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los recursos de la Dirección General destinados a las actividades de capacitación y asistencia técnica pecuaria; así como los bienes y productos generados de las mismas.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Zootecnia y Agrostología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Melvin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Walberto</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Trujillo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Estrada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incrementar la producción y productividad pecuaria a través de asistencia técnica y capacitación a los productores sobre el cultivo de pastos y forrajes y buenas prácticas ganaderas  y de unidades productivas de especies menores.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4914196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5208" y="356620"/>
            <a:ext cx="8064896" cy="4905958"/>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2060"/>
                </a:solidFill>
                <a:ea typeface="Times New Roman" panose="02020603050405020304" pitchFamily="18" charset="0"/>
                <a:cs typeface="Calibri" panose="020F0502020204030204" pitchFamily="34" charset="0"/>
                <a:sym typeface="Arial"/>
              </a:rPr>
              <a:t>(continuación parte </a:t>
            </a:r>
            <a:r>
              <a:rPr lang="es-SV" b="1" kern="0" dirty="0" smtClean="0">
                <a:solidFill>
                  <a:srgbClr val="002060"/>
                </a:solidFill>
                <a:ea typeface="Times New Roman" panose="02020603050405020304" pitchFamily="18" charset="0"/>
                <a:cs typeface="Calibri" panose="020F0502020204030204" pitchFamily="34" charset="0"/>
                <a:sym typeface="Arial"/>
              </a:rPr>
              <a:t>2)</a:t>
            </a:r>
            <a:endParaRPr lang="es-SV" sz="16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Servicios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Nestor</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Odir</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Avendaño Romero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 las especies pecuarias de importancia económica del país, a través de la prevención, control y erradicación de las enfermedades prevalentes y/o exóticas; a fin de evitar pérdidas a la producción pecuaria y daños a la salud pública.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Inocuidad de Productos de Origen Animal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Ruth Adelina Saravia Hernández</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del consumidor a través del control de la inocuidad y calidad de los productos pecuarios destinados tanto al mercado internacional como al mercado interno.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Cuarentena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a:t>
            </a:r>
            <a:r>
              <a:rPr lang="es-SV" sz="1400" b="1" i="1" kern="0" dirty="0">
                <a:solidFill>
                  <a:srgbClr val="002060"/>
                </a:solidFill>
                <a:ea typeface="Times New Roman" panose="02020603050405020304" pitchFamily="18" charset="0"/>
                <a:cs typeface="Calibri" panose="020F0502020204030204" pitchFamily="34" charset="0"/>
                <a:sym typeface="Arial"/>
              </a:rPr>
              <a:t>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Elmer Eduardo López Bonilla (a partir de mayo 2021)</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Prevenir </a:t>
            </a:r>
            <a:r>
              <a:rPr lang="es-SV" sz="1400" kern="0" dirty="0">
                <a:solidFill>
                  <a:srgbClr val="000000"/>
                </a:solidFill>
                <a:ea typeface="Times New Roman" panose="02020603050405020304" pitchFamily="18" charset="0"/>
                <a:cs typeface="Calibri" panose="020F0502020204030204" pitchFamily="34" charset="0"/>
                <a:sym typeface="Arial"/>
              </a:rPr>
              <a:t>daños a la salud animal, humana y al medio ambiente, a través del control de la calidad de los insumos de uso pecuario; y prevenir la introducción de plagas y enfermedades que puedan afectar la salud animal del </a:t>
            </a:r>
            <a:r>
              <a:rPr lang="es-SV" sz="1400" kern="0" dirty="0" smtClean="0">
                <a:solidFill>
                  <a:srgbClr val="000000"/>
                </a:solidFill>
                <a:ea typeface="Times New Roman" panose="02020603050405020304" pitchFamily="18" charset="0"/>
                <a:cs typeface="Calibri" panose="020F0502020204030204" pitchFamily="34" charset="0"/>
                <a:sym typeface="Arial"/>
              </a:rPr>
              <a:t>país</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62213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76672"/>
            <a:ext cx="8280920" cy="392159"/>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GANADERÍA - </a:t>
            </a:r>
            <a:r>
              <a:rPr lang="es-SV" b="1" kern="0" dirty="0" err="1">
                <a:solidFill>
                  <a:srgbClr val="002060"/>
                </a:solidFill>
                <a:ea typeface="Times New Roman" panose="02020603050405020304" pitchFamily="18" charset="0"/>
                <a:cs typeface="Calibri" panose="020F0502020204030204" pitchFamily="34" charset="0"/>
                <a:sym typeface="Arial"/>
              </a:rPr>
              <a:t>DGG</a:t>
            </a:r>
            <a:r>
              <a:rPr lang="es-SV" b="1" kern="0" dirty="0">
                <a:solidFill>
                  <a:srgbClr val="002060"/>
                </a:solidFill>
                <a:ea typeface="Times New Roman" panose="02020603050405020304" pitchFamily="18" charset="0"/>
                <a:cs typeface="Calibri" panose="020F0502020204030204" pitchFamily="34" charset="0"/>
                <a:sym typeface="Arial"/>
              </a:rPr>
              <a:t> (continuación parte </a:t>
            </a:r>
            <a:r>
              <a:rPr lang="es-SV" b="1" kern="0" dirty="0" smtClean="0">
                <a:solidFill>
                  <a:srgbClr val="002060"/>
                </a:solidFill>
                <a:ea typeface="Times New Roman" panose="02020603050405020304" pitchFamily="18" charset="0"/>
                <a:cs typeface="Calibri" panose="020F0502020204030204" pitchFamily="34" charset="0"/>
                <a:sym typeface="Arial"/>
              </a:rPr>
              <a:t>3)</a:t>
            </a:r>
            <a:endParaRPr lang="es-SV" sz="1400" kern="0" dirty="0">
              <a:solidFill>
                <a:srgbClr val="002060"/>
              </a:solidFill>
              <a:ea typeface="Times New Roman" panose="02020603050405020304" pitchFamily="18" charset="0"/>
              <a:cs typeface="Times New Roman" panose="02020603050405020304" pitchFamily="18" charset="0"/>
              <a:sym typeface="Arial"/>
            </a:endParaRPr>
          </a:p>
        </p:txBody>
      </p:sp>
      <p:sp>
        <p:nvSpPr>
          <p:cNvPr id="3" name="2 Rectángulo"/>
          <p:cNvSpPr/>
          <p:nvPr/>
        </p:nvSpPr>
        <p:spPr>
          <a:xfrm>
            <a:off x="575556" y="1157670"/>
            <a:ext cx="7920880" cy="3313215"/>
          </a:xfrm>
          <a:prstGeom prst="rect">
            <a:avLst/>
          </a:prstGeom>
        </p:spPr>
        <p:txBody>
          <a:bodyPr wrap="square">
            <a:spAutoFit/>
          </a:bodyPr>
          <a:lstStyle/>
          <a:p>
            <a:pPr algn="just">
              <a:lnSpc>
                <a:spcPct val="115000"/>
              </a:lnSpc>
            </a:pPr>
            <a:r>
              <a:rPr lang="es-SV" sz="1400" u="sng" kern="0" dirty="0">
                <a:solidFill>
                  <a:srgbClr val="000000"/>
                </a:solidFill>
                <a:ea typeface="Times New Roman" panose="02020603050405020304" pitchFamily="18" charset="0"/>
                <a:cs typeface="Times New Roman" panose="02020603050405020304" pitchFamily="18" charset="0"/>
                <a:sym typeface="Arial"/>
              </a:rPr>
              <a:t>División de Registro Veterinario</a:t>
            </a:r>
          </a:p>
          <a:p>
            <a:pPr algn="just">
              <a:lnSpc>
                <a:spcPct val="115000"/>
              </a:lnSpc>
            </a:pPr>
            <a:r>
              <a:rPr lang="es-SV" sz="1400" b="1" i="1" kern="0" dirty="0">
                <a:solidFill>
                  <a:srgbClr val="002060"/>
                </a:solidFill>
                <a:ea typeface="Times New Roman" panose="02020603050405020304" pitchFamily="18" charset="0"/>
                <a:cs typeface="Times New Roman" panose="02020603050405020304" pitchFamily="18" charset="0"/>
                <a:sym typeface="Arial"/>
              </a:rPr>
              <a:t>Jefe de División: Naoko </a:t>
            </a:r>
            <a:r>
              <a:rPr lang="es-SV" sz="1400" b="1" i="1" kern="0" dirty="0" err="1">
                <a:solidFill>
                  <a:srgbClr val="002060"/>
                </a:solidFill>
                <a:ea typeface="Times New Roman" panose="02020603050405020304" pitchFamily="18" charset="0"/>
                <a:cs typeface="Times New Roman" panose="02020603050405020304" pitchFamily="18" charset="0"/>
                <a:sym typeface="Arial"/>
              </a:rPr>
              <a:t>Betsabe</a:t>
            </a:r>
            <a:r>
              <a:rPr lang="es-SV" sz="1400" b="1" i="1" kern="0" dirty="0">
                <a:solidFill>
                  <a:srgbClr val="002060"/>
                </a:solidFill>
                <a:ea typeface="Times New Roman" panose="02020603050405020304" pitchFamily="18" charset="0"/>
                <a:cs typeface="Times New Roman" panose="02020603050405020304" pitchFamily="18" charset="0"/>
                <a:sym typeface="Arial"/>
              </a:rPr>
              <a:t> Quijano de </a:t>
            </a:r>
            <a:r>
              <a:rPr lang="es-SV" sz="1400" b="1" i="1" kern="0" dirty="0" smtClean="0">
                <a:solidFill>
                  <a:srgbClr val="002060"/>
                </a:solidFill>
                <a:ea typeface="Times New Roman" panose="02020603050405020304" pitchFamily="18" charset="0"/>
                <a:cs typeface="Times New Roman" panose="02020603050405020304" pitchFamily="18" charset="0"/>
                <a:sym typeface="Arial"/>
              </a:rPr>
              <a:t>Vega</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Autorizar establecimientos que formulan, importan, distribuyen, y comercializan, así como sus productos (medicamentos, alimentos, afines de uso veterinarios).</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Autorización de importaciones y exportaciones de estos; fiscalización de estas actividades; representar a la institución en comités técnicos nacionales e internacionales, coordinación de los técnicos de la división</a:t>
            </a:r>
          </a:p>
          <a:p>
            <a:pPr algn="just">
              <a:lnSpc>
                <a:spcPct val="115000"/>
              </a:lnSpc>
            </a:pP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Identificación, Rastreabilidad y Reproducción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Alfredo Humberto Durán Hernández</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Garantizar la propiedad del ganado bovino y equino, a través de la certificación y emisión de matrículas de fierros de herrar ganado, realizar la rastreabilidad de los animales en el territorio nacional y contribuir al mejoramiento de las especies 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2477994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04664"/>
            <a:ext cx="7560840" cy="5826210"/>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2060"/>
                </a:solidFill>
                <a:ea typeface="Times New Roman" panose="02020603050405020304" pitchFamily="18" charset="0"/>
                <a:cs typeface="Calibri" panose="020F0502020204030204" pitchFamily="34" charset="0"/>
                <a:sym typeface="Arial"/>
              </a:rPr>
              <a:t>(continuación parte 4</a:t>
            </a:r>
            <a:r>
              <a:rPr lang="es-SV" b="1" kern="0" dirty="0" smtClean="0">
                <a:solidFill>
                  <a:srgbClr val="002060"/>
                </a:solidFill>
                <a:ea typeface="Times New Roman" panose="02020603050405020304" pitchFamily="18" charset="0"/>
                <a:cs typeface="Calibri" panose="020F0502020204030204" pitchFamily="34" charset="0"/>
                <a:sym typeface="Arial"/>
              </a:rPr>
              <a:t>)</a:t>
            </a:r>
            <a:endParaRPr lang="es-SV" sz="16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u="sng" kern="0" dirty="0" smtClean="0">
                <a:solidFill>
                  <a:srgbClr val="000000"/>
                </a:solidFill>
                <a:ea typeface="Times New Roman" panose="02020603050405020304" pitchFamily="18" charset="0"/>
                <a:cs typeface="Calibri" panose="020F0502020204030204" pitchFamily="34" charset="0"/>
                <a:sym typeface="Arial"/>
              </a:rPr>
              <a:t>Unidad de Bienestar Animal-UBA</a:t>
            </a: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0000"/>
                </a:solidFill>
                <a:ea typeface="Times New Roman" panose="02020603050405020304" pitchFamily="18" charset="0"/>
                <a:cs typeface="Calibri" panose="020F0502020204030204" pitchFamily="34" charset="0"/>
                <a:sym typeface="Arial"/>
              </a:rPr>
              <a:t>Jefe </a:t>
            </a:r>
            <a:r>
              <a:rPr lang="es-SV" sz="1400" b="1" i="1" kern="0" dirty="0">
                <a:solidFill>
                  <a:srgbClr val="000000"/>
                </a:solidFill>
                <a:ea typeface="Times New Roman" panose="02020603050405020304" pitchFamily="18" charset="0"/>
                <a:cs typeface="Calibri" panose="020F0502020204030204" pitchFamily="34" charset="0"/>
                <a:sym typeface="Arial"/>
              </a:rPr>
              <a:t>de </a:t>
            </a:r>
            <a:r>
              <a:rPr lang="es-SV" sz="1400" b="1" i="1" kern="0" dirty="0" smtClean="0">
                <a:solidFill>
                  <a:srgbClr val="000000"/>
                </a:solidFill>
                <a:ea typeface="Times New Roman" panose="02020603050405020304" pitchFamily="18" charset="0"/>
                <a:cs typeface="Calibri" panose="020F0502020204030204" pitchFamily="34" charset="0"/>
                <a:sym typeface="Arial"/>
              </a:rPr>
              <a:t>Unidad: </a:t>
            </a:r>
            <a:r>
              <a:rPr lang="es-SV" sz="1400" b="1" i="1" dirty="0" smtClean="0">
                <a:solidFill>
                  <a:srgbClr val="002060"/>
                </a:solidFill>
                <a:latin typeface="Calibri" panose="020F0502020204030204" pitchFamily="34" charset="0"/>
                <a:cs typeface="Calibri" panose="020F0502020204030204" pitchFamily="34" charset="0"/>
                <a:sym typeface="Arial"/>
              </a:rPr>
              <a:t>Marcela Vanessa Chinchilla de </a:t>
            </a:r>
            <a:r>
              <a:rPr lang="es-SV" sz="1400" b="1" i="1" dirty="0" err="1" smtClean="0">
                <a:solidFill>
                  <a:srgbClr val="002060"/>
                </a:solidFill>
                <a:latin typeface="Calibri" panose="020F0502020204030204" pitchFamily="34" charset="0"/>
                <a:cs typeface="Calibri" panose="020F0502020204030204" pitchFamily="34" charset="0"/>
                <a:sym typeface="Arial"/>
              </a:rPr>
              <a:t>Frech</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cs typeface="Calibri" panose="020F0502020204030204" pitchFamily="34" charset="0"/>
                <a:sym typeface="Arial"/>
              </a:rPr>
              <a:t>Aplicar </a:t>
            </a:r>
            <a:r>
              <a:rPr lang="es-SV" sz="1400" kern="0" dirty="0">
                <a:solidFill>
                  <a:srgbClr val="000000"/>
                </a:solidFill>
                <a:cs typeface="Calibri" panose="020F0502020204030204" pitchFamily="34" charset="0"/>
                <a:sym typeface="Arial"/>
              </a:rPr>
              <a:t>las </a:t>
            </a:r>
            <a:r>
              <a:rPr lang="es-SV" sz="1400" kern="0" dirty="0" smtClean="0">
                <a:solidFill>
                  <a:srgbClr val="000000"/>
                </a:solidFill>
                <a:cs typeface="Calibri" panose="020F0502020204030204" pitchFamily="34" charset="0"/>
                <a:sym typeface="Arial"/>
              </a:rPr>
              <a:t>políticas, </a:t>
            </a:r>
            <a:r>
              <a:rPr lang="es-SV" sz="1400" kern="0" dirty="0">
                <a:solidFill>
                  <a:srgbClr val="000000"/>
                </a:solidFill>
                <a:cs typeface="Calibri" panose="020F0502020204030204" pitchFamily="34" charset="0"/>
                <a:sym typeface="Arial"/>
              </a:rPr>
              <a:t>procedimientos relacionados </a:t>
            </a:r>
            <a:r>
              <a:rPr lang="es-SV" sz="1400" kern="0" dirty="0" smtClean="0">
                <a:solidFill>
                  <a:srgbClr val="000000"/>
                </a:solidFill>
                <a:cs typeface="Calibri" panose="020F0502020204030204" pitchFamily="34" charset="0"/>
                <a:sym typeface="Arial"/>
              </a:rPr>
              <a:t>y estrategias </a:t>
            </a:r>
            <a:r>
              <a:rPr lang="es-SV" sz="1400" kern="0" dirty="0">
                <a:solidFill>
                  <a:srgbClr val="000000"/>
                </a:solidFill>
                <a:cs typeface="Calibri" panose="020F0502020204030204" pitchFamily="34" charset="0"/>
                <a:sym typeface="Arial"/>
              </a:rPr>
              <a:t>para la divulgación y ejecución de la Ley de Protección y Promoción del bienestar de animales de compañía, desarrollando su potencial, gestionando y creando alianzas estratégicas con cooperantes internacionales y nacionales, etc</a:t>
            </a:r>
            <a:r>
              <a:rPr lang="es-SV" sz="1400" kern="0" dirty="0" smtClean="0">
                <a:solidFill>
                  <a:srgbClr val="000000"/>
                </a:solidFill>
                <a:cs typeface="Calibri" panose="020F0502020204030204" pitchFamily="34" charset="0"/>
                <a:sym typeface="Arial"/>
              </a:rPr>
              <a:t>. Definir acciones </a:t>
            </a:r>
            <a:r>
              <a:rPr lang="es-SV" sz="1400" kern="0" dirty="0">
                <a:solidFill>
                  <a:srgbClr val="000000"/>
                </a:solidFill>
                <a:cs typeface="Calibri" panose="020F0502020204030204" pitchFamily="34" charset="0"/>
                <a:sym typeface="Arial"/>
              </a:rPr>
              <a:t>promocionales para la generación de una cultura ciudadana con respeto a la vida y al ben cuido de los animales, </a:t>
            </a:r>
            <a:r>
              <a:rPr lang="es-SV" sz="1400" kern="0" dirty="0" smtClean="0">
                <a:solidFill>
                  <a:srgbClr val="000000"/>
                </a:solidFill>
                <a:cs typeface="Calibri" panose="020F0502020204030204" pitchFamily="34" charset="0"/>
                <a:sym typeface="Arial"/>
              </a:rPr>
              <a:t>y la prevención </a:t>
            </a:r>
            <a:r>
              <a:rPr lang="es-SV" sz="1400" kern="0" dirty="0">
                <a:solidFill>
                  <a:srgbClr val="000000"/>
                </a:solidFill>
                <a:cs typeface="Calibri" panose="020F0502020204030204" pitchFamily="34" charset="0"/>
                <a:sym typeface="Arial"/>
              </a:rPr>
              <a:t>de todo maltrato y acto de crueldad hacia los animales de </a:t>
            </a:r>
            <a:r>
              <a:rPr lang="es-SV" sz="1400" kern="0" dirty="0" smtClean="0">
                <a:solidFill>
                  <a:srgbClr val="000000"/>
                </a:solidFill>
                <a:cs typeface="Calibri" panose="020F0502020204030204" pitchFamily="34" charset="0"/>
                <a:sym typeface="Arial"/>
              </a:rPr>
              <a:t>compañía.</a:t>
            </a:r>
          </a:p>
          <a:p>
            <a:pPr algn="just">
              <a:lnSpc>
                <a:spcPct val="115000"/>
              </a:lnSpc>
            </a:pPr>
            <a:endParaRPr lang="es-ES" sz="1000" kern="0" dirty="0" smtClean="0">
              <a:solidFill>
                <a:srgbClr val="000000"/>
              </a:solidFill>
              <a:cs typeface="Calibri" panose="020F0502020204030204" pitchFamily="34" charset="0"/>
              <a:sym typeface="Arial"/>
            </a:endParaRPr>
          </a:p>
          <a:p>
            <a:pPr algn="just">
              <a:lnSpc>
                <a:spcPct val="115000"/>
              </a:lnSpc>
            </a:pPr>
            <a:r>
              <a:rPr lang="es-ES" sz="1400" i="1" kern="0" dirty="0" smtClean="0">
                <a:solidFill>
                  <a:srgbClr val="000000"/>
                </a:solidFill>
                <a:cs typeface="Calibri" panose="020F0502020204030204" pitchFamily="34" charset="0"/>
                <a:sym typeface="Arial"/>
              </a:rPr>
              <a:t>Coordinadora de Protección Animal: </a:t>
            </a:r>
            <a:r>
              <a:rPr lang="it-IT" sz="1400" b="1" i="1" dirty="0">
                <a:solidFill>
                  <a:srgbClr val="002060"/>
                </a:solidFill>
                <a:latin typeface="Calibri" panose="020F0502020204030204" pitchFamily="34" charset="0"/>
                <a:cs typeface="Calibri" panose="020F0502020204030204" pitchFamily="34" charset="0"/>
                <a:sym typeface="Arial"/>
              </a:rPr>
              <a:t>p</a:t>
            </a:r>
            <a:r>
              <a:rPr lang="it-IT" sz="1400" b="1" i="1" dirty="0" smtClean="0">
                <a:solidFill>
                  <a:srgbClr val="002060"/>
                </a:solidFill>
                <a:latin typeface="Calibri" panose="020F0502020204030204" pitchFamily="34" charset="0"/>
                <a:cs typeface="Calibri" panose="020F0502020204030204" pitchFamily="34" charset="0"/>
              </a:rPr>
              <a:t>endiente nombramiento oficial</a:t>
            </a:r>
            <a:endParaRPr lang="es-ES" sz="1400" b="1" i="1" kern="0" dirty="0" smtClean="0">
              <a:solidFill>
                <a:srgbClr val="002060"/>
              </a:solidFill>
              <a:cs typeface="Calibri" panose="020F0502020204030204" pitchFamily="34" charset="0"/>
              <a:sym typeface="Arial"/>
            </a:endParaRPr>
          </a:p>
          <a:p>
            <a:pPr algn="just">
              <a:lnSpc>
                <a:spcPct val="115000"/>
              </a:lnSpc>
            </a:pPr>
            <a:r>
              <a:rPr lang="es-ES" sz="1400" kern="0" dirty="0" smtClean="0">
                <a:solidFill>
                  <a:srgbClr val="000000"/>
                </a:solidFill>
                <a:cs typeface="Calibri" panose="020F0502020204030204" pitchFamily="34" charset="0"/>
                <a:sym typeface="Arial"/>
              </a:rPr>
              <a:t>Planificar</a:t>
            </a:r>
            <a:r>
              <a:rPr lang="es-ES" sz="1400" kern="0" dirty="0">
                <a:solidFill>
                  <a:srgbClr val="000000"/>
                </a:solidFill>
                <a:cs typeface="Calibri" panose="020F0502020204030204" pitchFamily="34" charset="0"/>
                <a:sym typeface="Arial"/>
              </a:rPr>
              <a:t>, organizar, dirigir y controlar las acciones en las fases y/o etapas del área de protección animal, sustentándolas en el apoyo interinstitucional. Además de dirigir las acciones de preparación, respuesta ante situaciones de maltrato animal provocado por el hombre en todo el territorio nacional, a fin de brindar el apoyo y ayuda necesaria a los animales de compañía altamente afectados.</a:t>
            </a:r>
            <a:endParaRPr lang="es-SV" sz="1400" kern="0" dirty="0" smtClean="0">
              <a:solidFill>
                <a:srgbClr val="000000"/>
              </a:solidFill>
              <a:cs typeface="Calibri" panose="020F0502020204030204" pitchFamily="34" charset="0"/>
              <a:sym typeface="Arial"/>
            </a:endParaRPr>
          </a:p>
          <a:p>
            <a:pPr algn="just">
              <a:lnSpc>
                <a:spcPct val="115000"/>
              </a:lnSpc>
            </a:pPr>
            <a:endParaRPr lang="es-ES" sz="1400" b="1" u="sng" kern="0" dirty="0" smtClean="0">
              <a:solidFill>
                <a:srgbClr val="000000"/>
              </a:solidFill>
              <a:cs typeface="Calibri" panose="020F0502020204030204" pitchFamily="34" charset="0"/>
              <a:sym typeface="Arial"/>
            </a:endParaRPr>
          </a:p>
          <a:p>
            <a:pPr algn="just">
              <a:lnSpc>
                <a:spcPct val="115000"/>
              </a:lnSpc>
            </a:pPr>
            <a:r>
              <a:rPr lang="es-ES" sz="1400" b="1" u="sng" kern="0" dirty="0">
                <a:solidFill>
                  <a:srgbClr val="000000"/>
                </a:solidFill>
                <a:cs typeface="Calibri" panose="020F0502020204030204" pitchFamily="34" charset="0"/>
                <a:sym typeface="Arial"/>
              </a:rPr>
              <a:t>CEDAF-MORAZAN</a:t>
            </a:r>
          </a:p>
          <a:p>
            <a:pPr algn="just">
              <a:lnSpc>
                <a:spcPct val="115000"/>
              </a:lnSpc>
            </a:pPr>
            <a:r>
              <a:rPr lang="es-ES" sz="1400" b="1" kern="0" dirty="0">
                <a:solidFill>
                  <a:srgbClr val="000000"/>
                </a:solidFill>
                <a:cs typeface="Calibri" panose="020F0502020204030204" pitchFamily="34" charset="0"/>
                <a:sym typeface="Arial"/>
              </a:rPr>
              <a:t>Jefe CEDAF</a:t>
            </a:r>
            <a:r>
              <a:rPr lang="es-ES" sz="1400" kern="0" dirty="0">
                <a:solidFill>
                  <a:srgbClr val="000000"/>
                </a:solidFill>
                <a:cs typeface="Calibri" panose="020F0502020204030204" pitchFamily="34" charset="0"/>
                <a:sym typeface="Arial"/>
              </a:rPr>
              <a:t>: </a:t>
            </a:r>
            <a:r>
              <a:rPr lang="es-ES" sz="1400" b="1" i="1" kern="0" dirty="0">
                <a:solidFill>
                  <a:srgbClr val="002060"/>
                </a:solidFill>
                <a:cs typeface="Calibri" panose="020F0502020204030204" pitchFamily="34" charset="0"/>
              </a:rPr>
              <a:t>Fernando Lino</a:t>
            </a:r>
            <a:endParaRPr lang="es-ES" sz="1400" b="1" i="1" kern="0" dirty="0">
              <a:solidFill>
                <a:srgbClr val="002060"/>
              </a:solidFill>
              <a:cs typeface="Calibri" panose="020F0502020204030204" pitchFamily="34" charset="0"/>
              <a:sym typeface="Arial"/>
            </a:endParaRPr>
          </a:p>
          <a:p>
            <a:pPr algn="just">
              <a:lnSpc>
                <a:spcPct val="115000"/>
              </a:lnSpc>
            </a:pPr>
            <a:r>
              <a:rPr lang="es-SV" sz="1400" kern="0" dirty="0">
                <a:solidFill>
                  <a:srgbClr val="000000"/>
                </a:solidFill>
                <a:cs typeface="Calibri" panose="020F0502020204030204" pitchFamily="34" charset="0"/>
                <a:sym typeface="Arial"/>
              </a:rPr>
              <a:t>Administrar cada una de las labores que se realizan en CEDAF Morazán y representarlo  ante los distintos sectores productivos de la región</a:t>
            </a:r>
          </a:p>
        </p:txBody>
      </p:sp>
    </p:spTree>
    <p:extLst>
      <p:ext uri="{BB962C8B-B14F-4D97-AF65-F5344CB8AC3E}">
        <p14:creationId xmlns:p14="http://schemas.microsoft.com/office/powerpoint/2010/main" val="1387838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95210" y="1111804"/>
            <a:ext cx="7128792" cy="4339650"/>
          </a:xfrm>
          <a:prstGeom prst="rect">
            <a:avLst/>
          </a:prstGeom>
        </p:spPr>
        <p:txBody>
          <a:bodyPr wrap="square">
            <a:spAutoFit/>
          </a:bodyPr>
          <a:lstStyle/>
          <a:p>
            <a:pPr lvl="0" algn="ctr">
              <a:lnSpc>
                <a:spcPct val="115000"/>
              </a:lnSpc>
            </a:pPr>
            <a:r>
              <a:rPr lang="es-SV" sz="1600"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DIRECCIÓN GENERAL DE ADMINISTRACIÓN Y FINANZAS–DGAF </a:t>
            </a:r>
          </a:p>
          <a:p>
            <a:pPr lvl="0" algn="ctr">
              <a:lnSpc>
                <a:spcPct val="115000"/>
              </a:lnSpc>
            </a:pP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(no existe acuerdo de creación, ver </a:t>
            </a:r>
            <a:r>
              <a:rPr lang="es-SV" sz="1400"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nota aclaratoria </a:t>
            </a: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en Portal de Transparencia)</a:t>
            </a:r>
            <a:endParaRPr lang="es-SV" sz="1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Directora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General de Administración y Finanzas</a:t>
            </a: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CLARA NORMA ARGUETA DE MANZANARES (de junio 2021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 la fecha) </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administrativa y financiera y asiste a sus dependencias, planifica, dirige y controla las acciones relacionadas con la administración de recursos humanos, logística, informática, compras, finanzas, el derecho de acceso a la información pública y los procesos de calidad.</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7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4</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749479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763655"/>
            <a:ext cx="7848872" cy="5366084"/>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AUDITORIA INTERNA - OAI </a:t>
            </a:r>
            <a:endParaRPr lang="es-SV" sz="14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 Oficina de Auditoría Interna</a:t>
            </a:r>
            <a:r>
              <a:rPr lang="es-SV" sz="1400" b="1" kern="0" dirty="0" smtClean="0">
                <a:solidFill>
                  <a:srgbClr val="002060"/>
                </a:solidFill>
                <a:ea typeface="Times New Roman" panose="02020603050405020304" pitchFamily="18" charset="0"/>
                <a:cs typeface="Calibri" panose="020F0502020204030204" pitchFamily="34" charset="0"/>
                <a:sym typeface="Arial"/>
              </a:rPr>
              <a:t>: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JOSE JAVIER MIRANDA (a partir de sept. 2020)</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Ejercer el control interno sobre los sistemas administrativos, financieros y de gestión del Ministerio.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3</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Supervisión y de Auditoría </a:t>
            </a:r>
            <a:r>
              <a:rPr lang="es-SV" sz="1400" u="sng" kern="0" dirty="0" smtClean="0">
                <a:solidFill>
                  <a:srgbClr val="000000"/>
                </a:solidFill>
                <a:ea typeface="Times New Roman" panose="02020603050405020304" pitchFamily="18" charset="0"/>
                <a:cs typeface="Calibri" panose="020F0502020204030204" pitchFamily="34" charset="0"/>
                <a:sym typeface="Arial"/>
              </a:rPr>
              <a:t>(Pendiente </a:t>
            </a:r>
            <a:r>
              <a:rPr lang="es-SV" sz="1400" u="sng" kern="0" dirty="0">
                <a:solidFill>
                  <a:srgbClr val="000000"/>
                </a:solidFill>
                <a:ea typeface="Times New Roman" panose="02020603050405020304" pitchFamily="18" charset="0"/>
                <a:cs typeface="Calibri" panose="020F0502020204030204" pitchFamily="34" charset="0"/>
                <a:sym typeface="Arial"/>
              </a:rPr>
              <a:t>nombramiento 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Apoyar en la supervisión del trabajo que realizan los auditores internos, con el fin de aseguran el logro de sus objetivos, la calidad del trabajo y el desarrollo del personal, de conformidad con la ley de la Corte de Cuentas de la República y normativa de Auditoria Gubernamental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Auditoría </a:t>
            </a:r>
            <a:r>
              <a:rPr lang="es-SV" sz="1400" u="sng" kern="0" dirty="0" smtClean="0">
                <a:solidFill>
                  <a:srgbClr val="000000"/>
                </a:solidFill>
                <a:ea typeface="Times New Roman" panose="02020603050405020304" pitchFamily="18" charset="0"/>
                <a:cs typeface="Calibri" panose="020F0502020204030204" pitchFamily="34" charset="0"/>
                <a:sym typeface="Arial"/>
              </a:rPr>
              <a:t>(Pendiente nombramiento </a:t>
            </a:r>
            <a:r>
              <a:rPr lang="es-SV" sz="1400" u="sng" kern="0" dirty="0">
                <a:solidFill>
                  <a:srgbClr val="000000"/>
                </a:solidFill>
                <a:ea typeface="Times New Roman" panose="02020603050405020304" pitchFamily="18" charset="0"/>
                <a:cs typeface="Calibri" panose="020F0502020204030204" pitchFamily="34" charset="0"/>
                <a:sym typeface="Arial"/>
              </a:rPr>
              <a:t>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planeación, la ejecución del trabajo de auditoría administrativa, financiera y de gestión; así mismo coordinar el informe de resultados y la preparación de los papeles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167821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4"/>
          <p:cNvSpPr/>
          <p:nvPr/>
        </p:nvSpPr>
        <p:spPr>
          <a:xfrm>
            <a:off x="827584" y="836712"/>
            <a:ext cx="7455543" cy="5189113"/>
          </a:xfrm>
          <a:prstGeom prst="rect">
            <a:avLst/>
          </a:prstGeom>
        </p:spPr>
        <p:txBody>
          <a:bodyPr wrap="square">
            <a:spAutoFit/>
          </a:bodyPr>
          <a:lstStyle/>
          <a:p>
            <a:pPr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DIRECCIÓN LEGAL-DL</a:t>
            </a:r>
            <a:endParaRPr lang="es-SV" b="1" kern="0" dirty="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Ejecutivo N° 471 del 10 de diciembre de 2020, creación de la DL, en el Portal de Transparencia en la Sección Manuales Básicos de Organización del Portal de Transparencia</a:t>
            </a:r>
            <a:endParaRPr lang="es-SV" sz="1200" b="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 </a:t>
            </a:r>
            <a:r>
              <a:rPr lang="es-SV" sz="1400" b="1" kern="0" dirty="0" smtClean="0">
                <a:solidFill>
                  <a:srgbClr val="002060"/>
                </a:solidFill>
                <a:ea typeface="Times New Roman" panose="02020603050405020304" pitchFamily="18" charset="0"/>
                <a:cs typeface="Calibri" panose="020F0502020204030204" pitchFamily="34" charset="0"/>
                <a:sym typeface="Arial"/>
              </a:rPr>
              <a:t>Legal: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MIGUEL HORACIO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ÁLVAREZ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ZEPEDA (a partir de diciembre de  2020 a la fecha) </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jurídica y asiste a sus dependencias a fin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5</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400" kern="0" dirty="0">
                <a:solidFill>
                  <a:srgbClr val="000000"/>
                </a:solidFill>
                <a:ea typeface="Times New Roman" panose="02020603050405020304" pitchFamily="18" charset="0"/>
                <a:cs typeface="Calibri" panose="020F0502020204030204" pitchFamily="34" charset="0"/>
                <a:sym typeface="Arial"/>
              </a:rPr>
              <a:t>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5056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08664" y="404664"/>
            <a:ext cx="7560840" cy="5980099"/>
          </a:xfrm>
          <a:prstGeom prst="rect">
            <a:avLst/>
          </a:prstGeom>
        </p:spPr>
        <p:txBody>
          <a:bodyPr wrap="square">
            <a:spAutoFit/>
          </a:bodyPr>
          <a:lstStyle/>
          <a:p>
            <a:pPr lvl="0"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a:t>
            </a:r>
            <a:r>
              <a:rPr lang="es-SV" b="1" u="sng" kern="0" dirty="0" smtClean="0">
                <a:solidFill>
                  <a:srgbClr val="002060"/>
                </a:solidFill>
                <a:ea typeface="Times New Roman" panose="02020603050405020304" pitchFamily="18" charset="0"/>
                <a:cs typeface="Calibri" panose="020F0502020204030204" pitchFamily="34" charset="0"/>
                <a:sym typeface="Arial"/>
              </a:rPr>
              <a:t>GENERAL DE INTELIGENCIA-DIMAG</a:t>
            </a:r>
            <a:r>
              <a:rPr lang="es-SV" b="1" kern="0" dirty="0" smtClean="0">
                <a:solidFill>
                  <a:srgbClr val="002060"/>
                </a:solidFill>
                <a:ea typeface="Times New Roman" panose="02020603050405020304" pitchFamily="18" charset="0"/>
                <a:cs typeface="Calibri" panose="020F0502020204030204" pitchFamily="34" charset="0"/>
                <a:sym typeface="Arial"/>
              </a:rPr>
              <a:t>: </a:t>
            </a:r>
          </a:p>
          <a:p>
            <a:pPr lvl="0"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Ejecutivo N° 268 del 29 de julio de 2021 Manual de Organización de la DIMAG en </a:t>
            </a:r>
            <a:r>
              <a:rPr lang="es-SV" sz="1200" kern="0" dirty="0">
                <a:solidFill>
                  <a:srgbClr val="002060"/>
                </a:solidFill>
                <a:ea typeface="Times New Roman" panose="02020603050405020304" pitchFamily="18" charset="0"/>
                <a:cs typeface="Calibri" panose="020F0502020204030204" pitchFamily="34" charset="0"/>
                <a:sym typeface="Arial"/>
              </a:rPr>
              <a:t>el </a:t>
            </a:r>
            <a:r>
              <a:rPr lang="es-SV" sz="1200" kern="0" dirty="0" smtClean="0">
                <a:solidFill>
                  <a:srgbClr val="002060"/>
                </a:solidFill>
                <a:ea typeface="Times New Roman" panose="02020603050405020304" pitchFamily="18" charset="0"/>
                <a:cs typeface="Calibri" panose="020F0502020204030204" pitchFamily="34" charset="0"/>
                <a:sym typeface="Arial"/>
              </a:rPr>
              <a:t>Portal de Transparencia, en la sección Manuales Básicos de Organización</a:t>
            </a:r>
            <a:endParaRPr lang="es-ES" sz="1200" kern="0" dirty="0">
              <a:solidFill>
                <a:srgbClr val="C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Directora General: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IVETTE CAROLINA PORTILLO NOVOA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 partir 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julio de 2021 a la fecha</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dirty="0"/>
              <a:t>Asesorar, dirigir, coordinar y supervisar el desarrollo de las funciones y acciones de la </a:t>
            </a:r>
            <a:r>
              <a:rPr lang="es-ES" sz="1400" dirty="0" smtClean="0"/>
              <a:t>Dirección General </a:t>
            </a:r>
            <a:r>
              <a:rPr lang="es-ES" sz="1400" dirty="0"/>
              <a:t>de Inteligencia a fin de lograr una gestión eficaz y eficiente de acuerdo a las políticas </a:t>
            </a:r>
            <a:r>
              <a:rPr lang="es-ES" sz="1400" dirty="0" smtClean="0"/>
              <a:t>y estrategias </a:t>
            </a:r>
            <a:r>
              <a:rPr lang="es-ES" sz="1400" dirty="0"/>
              <a:t>establecidas para el desarrollo del Sector agropecuario, forestal, </a:t>
            </a:r>
            <a:r>
              <a:rPr lang="es-ES" sz="1400" dirty="0" smtClean="0"/>
              <a:t>pesquero </a:t>
            </a:r>
            <a:r>
              <a:rPr lang="es-ES" sz="1400" dirty="0"/>
              <a:t>y </a:t>
            </a:r>
            <a:r>
              <a:rPr lang="es-ES" sz="1400" dirty="0" smtClean="0"/>
              <a:t>acuícola; </a:t>
            </a:r>
            <a:r>
              <a:rPr lang="es-ES" sz="1400" dirty="0"/>
              <a:t>y </a:t>
            </a:r>
            <a:r>
              <a:rPr lang="es-ES" sz="1400" dirty="0" smtClean="0"/>
              <a:t>en cumplimiento </a:t>
            </a:r>
            <a:r>
              <a:rPr lang="es-ES" sz="1400" dirty="0"/>
              <a:t>con las normas técnicas y administrativas vinculantes,</a:t>
            </a:r>
          </a:p>
          <a:p>
            <a:pPr lvl="0" algn="just">
              <a:lnSpc>
                <a:spcPct val="115000"/>
              </a:lnSpc>
            </a:pPr>
            <a:endParaRPr lang="es-ES" sz="1400" b="1" kern="0" dirty="0" smtClean="0">
              <a:solidFill>
                <a:srgbClr val="000000"/>
              </a:solidFill>
              <a:ea typeface="Times New Roman" panose="02020603050405020304" pitchFamily="18" charset="0"/>
              <a:cs typeface="Calibri" panose="020F0502020204030204" pitchFamily="34" charset="0"/>
              <a:sym typeface="Arial"/>
            </a:endParaRPr>
          </a:p>
          <a:p>
            <a:pPr lvl="0" algn="ctr">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SUBDIRECCIÓN GENERAL DIMAG </a:t>
            </a:r>
            <a:endParaRPr lang="es-ES" sz="1400" b="1" kern="0" dirty="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a:solidFill>
                  <a:srgbClr val="002060"/>
                </a:solidFill>
                <a:ea typeface="Times New Roman" panose="02020603050405020304" pitchFamily="18" charset="0"/>
                <a:cs typeface="Calibri" panose="020F0502020204030204" pitchFamily="34" charset="0"/>
                <a:sym typeface="Arial"/>
              </a:rPr>
              <a:t>pendiente nombramiento oficial</a:t>
            </a: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Funciones: </a:t>
            </a:r>
            <a:r>
              <a:rPr lang="es-ES" sz="1400" kern="0" dirty="0">
                <a:solidFill>
                  <a:srgbClr val="000000"/>
                </a:solidFill>
                <a:ea typeface="Times New Roman" panose="02020603050405020304" pitchFamily="18" charset="0"/>
                <a:cs typeface="Calibri" panose="020F0502020204030204" pitchFamily="34" charset="0"/>
                <a:sym typeface="Arial"/>
              </a:rPr>
              <a:t>Apoyar en la planificación, administración y coordinación de la implementación de b Dirección General de Inteligencia a fin de lograr los objetivos y metas, establecidas</a:t>
            </a:r>
          </a:p>
          <a:p>
            <a:pPr lvl="0"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11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14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Ver en siguiente página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720889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79512" y="332656"/>
            <a:ext cx="8640960" cy="6006260"/>
          </a:xfrm>
          <a:prstGeom prst="rect">
            <a:avLst/>
          </a:prstGeom>
        </p:spPr>
        <p:txBody>
          <a:bodyPr wrap="square">
            <a:spAutoFit/>
          </a:bodyPr>
          <a:lstStyle/>
          <a:p>
            <a:pPr lvl="0" algn="just">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Continuación…..</a:t>
            </a:r>
          </a:p>
          <a:p>
            <a:pPr lvl="0"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DIRECCIÓN GENERAL DE INTELIGENCIA-DIMAG</a:t>
            </a:r>
            <a:endParaRPr lang="es-ES" sz="1400" u="sng" kern="0" dirty="0">
              <a:solidFill>
                <a:srgbClr val="C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100" kern="0" dirty="0">
              <a:solidFill>
                <a:srgbClr val="000000"/>
              </a:solidFill>
              <a:ea typeface="Times New Roman" panose="02020603050405020304" pitchFamily="18" charset="0"/>
              <a:cs typeface="Times New Roman" panose="02020603050405020304" pitchFamily="18" charset="0"/>
              <a:sym typeface="Arial"/>
            </a:endParaRPr>
          </a:p>
          <a:p>
            <a:pPr marL="285750" lvl="0" indent="-285750">
              <a:lnSpc>
                <a:spcPct val="115000"/>
              </a:lnSpc>
              <a:buFont typeface="Arial" panose="020B0604020202020204" pitchFamily="34" charset="0"/>
              <a:buChar char="•"/>
            </a:pPr>
            <a:r>
              <a:rPr lang="es-ES" sz="1300" b="1" kern="0" dirty="0" smtClean="0">
                <a:solidFill>
                  <a:srgbClr val="000000"/>
                </a:solidFill>
                <a:ea typeface="Times New Roman" panose="02020603050405020304" pitchFamily="18" charset="0"/>
                <a:cs typeface="Calibri" panose="020F0502020204030204" pitchFamily="34" charset="0"/>
                <a:sym typeface="Arial"/>
              </a:rPr>
              <a:t>DEPARTAMENTO DE INTELIGENCIA DE NEGOCIOS:</a:t>
            </a:r>
          </a:p>
          <a:p>
            <a:pPr lvl="0" algn="just">
              <a:lnSpc>
                <a:spcPct val="115000"/>
              </a:lnSpc>
            </a:pPr>
            <a:r>
              <a:rPr lang="es-ES" sz="1300" b="1" kern="0" dirty="0" smtClean="0">
                <a:solidFill>
                  <a:srgbClr val="000000"/>
                </a:solidFill>
                <a:ea typeface="Times New Roman" panose="02020603050405020304" pitchFamily="18" charset="0"/>
                <a:cs typeface="Calibri" panose="020F0502020204030204" pitchFamily="34" charset="0"/>
                <a:sym typeface="Arial"/>
              </a:rPr>
              <a:t>Cargo y nombre de 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300" dirty="0"/>
              <a:t>Dirigir el proceso de inteligencia de negocios en el Ministerio de Agricultura y Ganadería, </a:t>
            </a:r>
            <a:r>
              <a:rPr lang="es-ES" sz="1300" dirty="0" smtClean="0"/>
              <a:t>mediante la </a:t>
            </a:r>
            <a:r>
              <a:rPr lang="es-ES" sz="1300" dirty="0"/>
              <a:t>integración de bases-de datos provenientes de diferentes fuentes, con el objetivo de </a:t>
            </a:r>
            <a:r>
              <a:rPr lang="es-ES" sz="1300" dirty="0" smtClean="0"/>
              <a:t>suministrar información </a:t>
            </a:r>
            <a:r>
              <a:rPr lang="es-ES" sz="1300" dirty="0"/>
              <a:t>sobre las cadenas agroproductivas de nuestro país y sobre los procesos operativos de </a:t>
            </a:r>
            <a:r>
              <a:rPr lang="es-ES" sz="1300" dirty="0" smtClean="0"/>
              <a:t>la institución</a:t>
            </a:r>
            <a:r>
              <a:rPr lang="es-ES" sz="1300" dirty="0"/>
              <a:t>, que sea de utilidad para la toma de decisiones interna y de actores públicos y privados.</a:t>
            </a:r>
          </a:p>
          <a:p>
            <a:pPr lvl="0" algn="just">
              <a:lnSpc>
                <a:spcPct val="115000"/>
              </a:lnSpc>
            </a:pPr>
            <a:endParaRPr lang="es-ES" sz="1100" b="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300" b="1" kern="0" dirty="0" smtClean="0">
                <a:solidFill>
                  <a:srgbClr val="000000"/>
                </a:solidFill>
                <a:ea typeface="Times New Roman" panose="02020603050405020304" pitchFamily="18" charset="0"/>
                <a:cs typeface="Calibri" panose="020F0502020204030204" pitchFamily="34" charset="0"/>
                <a:sym typeface="Arial"/>
              </a:rPr>
              <a:t>OFICINA DE POLITICAS Y PLANIFICACION ESTRATÉGICA:</a:t>
            </a:r>
            <a:endParaRPr lang="es-SV" sz="13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3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Ricardo Isaías Iraheta López</a:t>
            </a:r>
            <a:endParaRPr lang="es-ES" sz="1300" b="1" i="1" kern="0" dirty="0">
              <a:solidFill>
                <a:srgbClr val="002060"/>
              </a:solidFill>
              <a:ea typeface="Times New Roman" panose="02020603050405020304" pitchFamily="18" charset="0"/>
              <a:cs typeface="Calibri" panose="020F0502020204030204" pitchFamily="34" charset="0"/>
              <a:sym typeface="Arial"/>
            </a:endParaRPr>
          </a:p>
          <a:p>
            <a:pPr lvl="0" algn="just"/>
            <a:r>
              <a:rPr lang="es-ES" sz="1300" b="1" kern="0" dirty="0">
                <a:solidFill>
                  <a:srgbClr val="000000"/>
                </a:solidFill>
                <a:ea typeface="Times New Roman" panose="02020603050405020304" pitchFamily="18" charset="0"/>
                <a:cs typeface="Calibri" panose="020F0502020204030204" pitchFamily="34" charset="0"/>
                <a:sym typeface="Arial"/>
              </a:rPr>
              <a:t>Funciones: </a:t>
            </a:r>
            <a:r>
              <a:rPr lang="es-ES" sz="1300" kern="0" dirty="0">
                <a:solidFill>
                  <a:srgbClr val="000000"/>
                </a:solidFill>
                <a:ea typeface="Times New Roman" panose="02020603050405020304" pitchFamily="18" charset="0"/>
                <a:cs typeface="Calibri" panose="020F0502020204030204" pitchFamily="34" charset="0"/>
                <a:sym typeface="Arial"/>
              </a:rPr>
              <a:t>Asesorar al Despacho Ministerial y conducir los procesos de planeación, formulación </a:t>
            </a:r>
            <a:r>
              <a:rPr lang="es-ES" sz="1300" kern="0" dirty="0" smtClean="0">
                <a:solidFill>
                  <a:srgbClr val="000000"/>
                </a:solidFill>
                <a:ea typeface="Times New Roman" panose="02020603050405020304" pitchFamily="18" charset="0"/>
                <a:cs typeface="Calibri" panose="020F0502020204030204" pitchFamily="34" charset="0"/>
                <a:sym typeface="Arial"/>
              </a:rPr>
              <a:t>e implementación </a:t>
            </a:r>
            <a:r>
              <a:rPr lang="es-ES" sz="1300" kern="0" dirty="0">
                <a:solidFill>
                  <a:srgbClr val="000000"/>
                </a:solidFill>
                <a:ea typeface="Times New Roman" panose="02020603050405020304" pitchFamily="18" charset="0"/>
                <a:cs typeface="Calibri" panose="020F0502020204030204" pitchFamily="34" charset="0"/>
                <a:sym typeface="Arial"/>
              </a:rPr>
              <a:t>de políticas, planes, programas y proyectos a fin de alcanzar los objetivos y metas</a:t>
            </a:r>
          </a:p>
          <a:p>
            <a:pPr lvl="0" algn="just"/>
            <a:r>
              <a:rPr lang="es-ES" sz="1300" kern="0" dirty="0">
                <a:solidFill>
                  <a:srgbClr val="000000"/>
                </a:solidFill>
                <a:ea typeface="Times New Roman" panose="02020603050405020304" pitchFamily="18" charset="0"/>
                <a:cs typeface="Calibri" panose="020F0502020204030204" pitchFamily="34" charset="0"/>
                <a:sym typeface="Arial"/>
              </a:rPr>
              <a:t>institucionales</a:t>
            </a:r>
            <a:r>
              <a:rPr lang="es-ES" sz="1300" kern="0" dirty="0" smtClean="0">
                <a:solidFill>
                  <a:srgbClr val="000000"/>
                </a:solidFill>
                <a:ea typeface="Times New Roman" panose="02020603050405020304" pitchFamily="18" charset="0"/>
                <a:cs typeface="Calibri" panose="020F0502020204030204" pitchFamily="34" charset="0"/>
                <a:sym typeface="Arial"/>
              </a:rPr>
              <a:t>.</a:t>
            </a:r>
          </a:p>
          <a:p>
            <a:pPr lvl="0" algn="just"/>
            <a:endParaRPr lang="es-ES" sz="1200" kern="0" dirty="0">
              <a:solidFill>
                <a:srgbClr val="000000"/>
              </a:solidFill>
              <a:ea typeface="Times New Roman" panose="02020603050405020304" pitchFamily="18" charset="0"/>
              <a:cs typeface="Calibri" panose="020F0502020204030204" pitchFamily="34" charset="0"/>
              <a:sym typeface="Arial"/>
            </a:endParaRPr>
          </a:p>
          <a:p>
            <a:pPr marL="285750" lvl="0" indent="-285750" algn="just">
              <a:buFont typeface="Arial" panose="020B0604020202020204" pitchFamily="34" charset="0"/>
              <a:buChar char="•"/>
            </a:pPr>
            <a:r>
              <a:rPr lang="es-ES" sz="1300" b="1" kern="0" dirty="0">
                <a:solidFill>
                  <a:srgbClr val="000000"/>
                </a:solidFill>
                <a:ea typeface="Times New Roman" panose="02020603050405020304" pitchFamily="18" charset="0"/>
                <a:cs typeface="Calibri" panose="020F0502020204030204" pitchFamily="34" charset="0"/>
                <a:sym typeface="Arial"/>
              </a:rPr>
              <a:t>OFICINA DE COOPERACIÓN Y COMERCIO: </a:t>
            </a: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DIRECCIÓN: Cargo </a:t>
            </a:r>
            <a:r>
              <a:rPr lang="es-ES" sz="1300" b="1" kern="0" dirty="0">
                <a:solidFill>
                  <a:srgbClr val="000000"/>
                </a:solidFill>
                <a:ea typeface="Times New Roman" panose="02020603050405020304" pitchFamily="18" charset="0"/>
                <a:cs typeface="Calibri" panose="020F0502020204030204" pitchFamily="34" charset="0"/>
                <a:sym typeface="Arial"/>
              </a:rPr>
              <a:t>y nombre de </a:t>
            </a:r>
            <a:r>
              <a:rPr lang="es-ES" sz="1300" b="1" kern="0" dirty="0" smtClean="0">
                <a:solidFill>
                  <a:srgbClr val="000000"/>
                </a:solidFill>
                <a:ea typeface="Times New Roman" panose="02020603050405020304" pitchFamily="18" charset="0"/>
                <a:cs typeface="Calibri" panose="020F0502020204030204" pitchFamily="34" charset="0"/>
                <a:sym typeface="Arial"/>
              </a:rPr>
              <a:t>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Mario Giolliti Torres</a:t>
            </a:r>
            <a:endParaRPr lang="es-ES" sz="1300" b="1" i="1" kern="0" dirty="0">
              <a:solidFill>
                <a:srgbClr val="002060"/>
              </a:solidFill>
              <a:ea typeface="Times New Roman" panose="02020603050405020304" pitchFamily="18" charset="0"/>
              <a:cs typeface="Calibri" panose="020F0502020204030204" pitchFamily="34" charset="0"/>
              <a:sym typeface="Arial"/>
            </a:endParaRP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SUBDIRECCIÓN: Cargo </a:t>
            </a:r>
            <a:r>
              <a:rPr lang="es-ES" sz="1300" b="1" kern="0" dirty="0">
                <a:solidFill>
                  <a:srgbClr val="000000"/>
                </a:solidFill>
                <a:ea typeface="Times New Roman" panose="02020603050405020304" pitchFamily="18" charset="0"/>
                <a:cs typeface="Calibri" panose="020F0502020204030204" pitchFamily="34" charset="0"/>
                <a:sym typeface="Arial"/>
              </a:rPr>
              <a:t>y nombre de </a:t>
            </a:r>
            <a:r>
              <a:rPr lang="es-ES" sz="1300" b="1" kern="0" dirty="0" smtClean="0">
                <a:solidFill>
                  <a:srgbClr val="000000"/>
                </a:solidFill>
                <a:ea typeface="Times New Roman" panose="02020603050405020304" pitchFamily="18" charset="0"/>
                <a:cs typeface="Calibri" panose="020F0502020204030204" pitchFamily="34" charset="0"/>
                <a:sym typeface="Arial"/>
              </a:rPr>
              <a:t>funcionario </a:t>
            </a:r>
            <a:r>
              <a:rPr lang="es-ES" sz="1300" b="1" i="1" kern="0" dirty="0">
                <a:solidFill>
                  <a:srgbClr val="002060"/>
                </a:solidFill>
                <a:ea typeface="Times New Roman" panose="02020603050405020304" pitchFamily="18" charset="0"/>
                <a:cs typeface="Calibri" panose="020F0502020204030204" pitchFamily="34" charset="0"/>
                <a:sym typeface="Arial"/>
              </a:rPr>
              <a:t>Sandra Margarita Guzmán de Mata</a:t>
            </a: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a:solidFill>
                  <a:srgbClr val="000000"/>
                </a:solidFill>
                <a:ea typeface="Times New Roman" panose="02020603050405020304" pitchFamily="18" charset="0"/>
                <a:cs typeface="Calibri" panose="020F0502020204030204" pitchFamily="34" charset="0"/>
                <a:sym typeface="Arial"/>
              </a:rPr>
              <a:t>Funciones: </a:t>
            </a:r>
            <a:r>
              <a:rPr lang="es-ES" sz="1300" kern="0" dirty="0">
                <a:solidFill>
                  <a:srgbClr val="000000"/>
                </a:solidFill>
                <a:ea typeface="Times New Roman" panose="02020603050405020304" pitchFamily="18" charset="0"/>
                <a:cs typeface="Calibri" panose="020F0502020204030204" pitchFamily="34" charset="0"/>
                <a:sym typeface="Arial"/>
              </a:rPr>
              <a:t>Coordinar con el ente rector de la cooperación internacional y con el Ministerio de Relaciones Exteriores, la gestión de recursos técnicos y financieros provenientes de la cooperación internacional y nacional, destinados a la ejecución de iniciativas, programas y proyectos del MAG y de sus Entidades Adscritas. Asesorar y apoyar en los procesos de negociaciones comerciales actuando como enlace o punto focal en materia de acuerdos, regulaciones y procesos entre el sector privado y el gobierno, en correspondencia con las políticas gubernamentales. Asimismo, asesorar y acompañar técnicamente los proyectos de inversión en temas agrícolas, pecuarios, forestales, pesqueros y acuícolas</a:t>
            </a:r>
            <a:r>
              <a:rPr lang="es-ES" sz="13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895334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34581" y="836712"/>
            <a:ext cx="8729908" cy="4580485"/>
          </a:xfrm>
          <a:prstGeom prst="rect">
            <a:avLst/>
          </a:prstGeom>
        </p:spPr>
        <p:txBody>
          <a:bodyPr wrap="square">
            <a:spAutoFit/>
          </a:bodyPr>
          <a:lstStyle/>
          <a:p>
            <a:pPr lvl="0" algn="just">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Continuación…..</a:t>
            </a:r>
          </a:p>
          <a:p>
            <a:pPr lvl="0"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lvl="0" algn="ctr">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DIRECCIÓN GENERAL DE INTELIGENCIA-DIMAG</a:t>
            </a:r>
          </a:p>
          <a:p>
            <a:pPr lvl="0" algn="ctr">
              <a:lnSpc>
                <a:spcPct val="115000"/>
              </a:lnSpc>
            </a:pPr>
            <a:endParaRPr lang="es-ES" sz="500" kern="0" dirty="0">
              <a:solidFill>
                <a:srgbClr val="C00000"/>
              </a:solidFill>
              <a:ea typeface="Times New Roman" panose="02020603050405020304" pitchFamily="18" charset="0"/>
              <a:cs typeface="Times New Roman" panose="02020603050405020304" pitchFamily="18" charset="0"/>
              <a:sym typeface="Arial"/>
            </a:endParaRPr>
          </a:p>
          <a:p>
            <a:endParaRPr lang="es-SV" sz="600" b="1" kern="0" dirty="0">
              <a:solidFill>
                <a:srgbClr val="000000"/>
              </a:solidFill>
              <a:ea typeface="Times New Roman" panose="02020603050405020304" pitchFamily="18" charset="0"/>
              <a:cs typeface="Calibri" panose="020F0502020204030204" pitchFamily="34" charset="0"/>
              <a:sym typeface="Arial"/>
            </a:endParaRPr>
          </a:p>
          <a:p>
            <a:pPr marL="285750" lvl="0" indent="-285750">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OFICINA DE VINCULACIÓN TERRITORIAL:</a:t>
            </a:r>
          </a:p>
          <a:p>
            <a:pPr lvl="0">
              <a:lnSpc>
                <a:spcPct val="115000"/>
              </a:lnSpc>
            </a:pPr>
            <a:endParaRPr lang="es-ES"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smtClean="0">
                <a:solidFill>
                  <a:srgbClr val="002060"/>
                </a:solidFill>
                <a:ea typeface="Times New Roman" panose="02020603050405020304" pitchFamily="18" charset="0"/>
                <a:cs typeface="Calibri" panose="020F0502020204030204" pitchFamily="34" charset="0"/>
                <a:sym typeface="Arial"/>
              </a:rPr>
              <a:t>Jaime Neftalí Orellana Gómez</a:t>
            </a:r>
          </a:p>
          <a:p>
            <a:pPr algn="just"/>
            <a:r>
              <a:rPr lang="es-ES" sz="14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400" dirty="0"/>
              <a:t>Dirigir y coordinar la vinculación territorial mediante la articulación de esfuerzos entre los </a:t>
            </a:r>
            <a:r>
              <a:rPr lang="es-ES" sz="1400" dirty="0" smtClean="0"/>
              <a:t>gobiernos locales</a:t>
            </a:r>
            <a:r>
              <a:rPr lang="es-ES" sz="1400" dirty="0"/>
              <a:t>, organizaciones no gubernamentales, ministeriales y otros actores claves para el </a:t>
            </a:r>
            <a:r>
              <a:rPr lang="es-ES" sz="1400" dirty="0" smtClean="0"/>
              <a:t>desarrollo sostenible </a:t>
            </a:r>
            <a:r>
              <a:rPr lang="es-ES" sz="1400" dirty="0"/>
              <a:t>del sector agropecuario, forestal, pesquero y </a:t>
            </a:r>
            <a:r>
              <a:rPr lang="es-ES" sz="1400" dirty="0" smtClean="0"/>
              <a:t>acuícola</a:t>
            </a:r>
          </a:p>
          <a:p>
            <a:pPr algn="just"/>
            <a:endParaRPr lang="es-ES" sz="1400" dirty="0"/>
          </a:p>
          <a:p>
            <a:pPr lvl="0" algn="just">
              <a:lnSpc>
                <a:spcPct val="115000"/>
              </a:lnSpc>
            </a:pPr>
            <a:endParaRPr lang="es-ES" sz="800" b="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OFICINA DE GESTIÓN DE LA CALIDAD:</a:t>
            </a:r>
          </a:p>
          <a:p>
            <a:pPr lvl="0"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a:solidFill>
                  <a:srgbClr val="002060"/>
                </a:solidFill>
                <a:ea typeface="Times New Roman" panose="02020603050405020304" pitchFamily="18" charset="0"/>
                <a:cs typeface="Calibri" panose="020F0502020204030204" pitchFamily="34" charset="0"/>
                <a:sym typeface="Arial"/>
              </a:rPr>
              <a:t>Elías Moisés Lazo Inestroza</a:t>
            </a:r>
          </a:p>
          <a:p>
            <a:pPr algn="just"/>
            <a:r>
              <a:rPr lang="es-ES" sz="14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400" dirty="0" smtClean="0"/>
              <a:t>Dirigir </a:t>
            </a:r>
            <a:r>
              <a:rPr lang="es-ES" sz="1400" dirty="0"/>
              <a:t>y normar el desarrollo de metodologías, herramientas y sistemas de información que </a:t>
            </a:r>
            <a:r>
              <a:rPr lang="es-ES" sz="1400" dirty="0" smtClean="0"/>
              <a:t>faciliten la </a:t>
            </a:r>
            <a:r>
              <a:rPr lang="es-ES" sz="1400" dirty="0"/>
              <a:t>mejora continua, el seguimiento y la evaluación, con el propósito de permitir una oportuna </a:t>
            </a:r>
            <a:r>
              <a:rPr lang="es-ES" sz="1400" dirty="0" smtClean="0"/>
              <a:t>toma de </a:t>
            </a:r>
            <a:r>
              <a:rPr lang="es-ES" sz="1400" dirty="0"/>
              <a:t>decisiones y la identificación de acciones correctivas que aseguren </a:t>
            </a:r>
            <a:r>
              <a:rPr lang="es-ES" sz="1400" dirty="0" smtClean="0"/>
              <a:t>el </a:t>
            </a:r>
            <a:r>
              <a:rPr lang="es-ES" sz="1400" dirty="0"/>
              <a:t>logro de las metas y </a:t>
            </a:r>
            <a:r>
              <a:rPr lang="es-ES" sz="1400" dirty="0" smtClean="0"/>
              <a:t>objetivos del </a:t>
            </a:r>
            <a:r>
              <a:rPr lang="es-ES" sz="1400" dirty="0"/>
              <a:t>Gobierno, retroalimentando la ejecución de planes, programas y proyectos, así como el ciclo </a:t>
            </a:r>
            <a:r>
              <a:rPr lang="es-ES" sz="1400" dirty="0" smtClean="0"/>
              <a:t>de </a:t>
            </a:r>
            <a:r>
              <a:rPr lang="es-SV" sz="1400" dirty="0" smtClean="0"/>
              <a:t>gestión </a:t>
            </a:r>
            <a:r>
              <a:rPr lang="es-SV" sz="1400" dirty="0"/>
              <a:t>de políticas públicas</a:t>
            </a:r>
            <a:r>
              <a:rPr lang="es-SV" sz="1400" dirty="0" smtClean="0"/>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8175622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1391</TotalTime>
  <Words>2271</Words>
  <Application>Microsoft Office PowerPoint</Application>
  <PresentationFormat>Presentación en pantalla (4:3)</PresentationFormat>
  <Paragraphs>599</Paragraphs>
  <Slides>37</Slides>
  <Notes>1</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MAG</dc:creator>
  <cp:lastModifiedBy>Ana Patricia Sanchez Cruz</cp:lastModifiedBy>
  <cp:revision>151</cp:revision>
  <cp:lastPrinted>2021-11-04T22:16:42Z</cp:lastPrinted>
  <dcterms:created xsi:type="dcterms:W3CDTF">2021-03-08T13:54:21Z</dcterms:created>
  <dcterms:modified xsi:type="dcterms:W3CDTF">2021-11-26T20:30:37Z</dcterms:modified>
</cp:coreProperties>
</file>