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95" r:id="rId2"/>
    <p:sldId id="29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2" r:id="rId25"/>
    <p:sldId id="283" r:id="rId26"/>
    <p:sldId id="284" r:id="rId27"/>
    <p:sldId id="285" r:id="rId28"/>
    <p:sldId id="286" r:id="rId29"/>
    <p:sldId id="287" r:id="rId30"/>
    <p:sldId id="289" r:id="rId31"/>
    <p:sldId id="290" r:id="rId32"/>
    <p:sldId id="291" r:id="rId33"/>
    <p:sldId id="292" r:id="rId34"/>
  </p:sldIdLst>
  <p:sldSz cx="9144000" cy="6858000" type="screen4x3"/>
  <p:notesSz cx="6797675" cy="985678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4660"/>
  </p:normalViewPr>
  <p:slideViewPr>
    <p:cSldViewPr>
      <p:cViewPr>
        <p:scale>
          <a:sx n="90" d="100"/>
          <a:sy n="90" d="100"/>
        </p:scale>
        <p:origin x="-846"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2839"/>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50443" y="0"/>
            <a:ext cx="2945659" cy="492839"/>
          </a:xfrm>
          <a:prstGeom prst="rect">
            <a:avLst/>
          </a:prstGeom>
        </p:spPr>
        <p:txBody>
          <a:bodyPr vert="horz" lIns="91440" tIns="45720" rIns="91440" bIns="45720" rtlCol="0"/>
          <a:lstStyle>
            <a:lvl1pPr algn="r">
              <a:defRPr sz="1200"/>
            </a:lvl1pPr>
          </a:lstStyle>
          <a:p>
            <a:fld id="{10EFEED8-C100-46FD-97B4-636273BB12C7}" type="datetimeFigureOut">
              <a:rPr lang="es-SV" smtClean="0"/>
              <a:t>9/9/2021</a:t>
            </a:fld>
            <a:endParaRPr lang="es-SV"/>
          </a:p>
        </p:txBody>
      </p:sp>
      <p:sp>
        <p:nvSpPr>
          <p:cNvPr id="4" name="3 Marcador de imagen de diapositiva"/>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9362238"/>
            <a:ext cx="2945659" cy="492839"/>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50443" y="9362238"/>
            <a:ext cx="2945659" cy="492839"/>
          </a:xfrm>
          <a:prstGeom prst="rect">
            <a:avLst/>
          </a:prstGeom>
        </p:spPr>
        <p:txBody>
          <a:bodyPr vert="horz" lIns="91440" tIns="45720" rIns="91440" bIns="45720" rtlCol="0" anchor="b"/>
          <a:lstStyle>
            <a:lvl1pPr algn="r">
              <a:defRPr sz="1200"/>
            </a:lvl1pPr>
          </a:lstStyle>
          <a:p>
            <a:fld id="{663005E9-88B6-4089-A176-3D83E7A5F65F}" type="slidenum">
              <a:rPr lang="es-SV" smtClean="0"/>
              <a:t>‹Nº›</a:t>
            </a:fld>
            <a:endParaRPr lang="es-SV"/>
          </a:p>
        </p:txBody>
      </p:sp>
    </p:spTree>
    <p:extLst>
      <p:ext uri="{BB962C8B-B14F-4D97-AF65-F5344CB8AC3E}">
        <p14:creationId xmlns:p14="http://schemas.microsoft.com/office/powerpoint/2010/main" val="2996221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79768" y="4681974"/>
            <a:ext cx="5438139" cy="4435555"/>
          </a:xfrm>
          <a:prstGeom prst="rect">
            <a:avLst/>
          </a:prstGeom>
        </p:spPr>
        <p:txBody>
          <a:bodyPr lIns="91425" tIns="91425" rIns="91425" bIns="91425" anchor="t" anchorCtr="0">
            <a:noAutofit/>
          </a:bodyPr>
          <a:lstStyle/>
          <a:p>
            <a:pPr lvl="0">
              <a:spcBef>
                <a:spcPts val="0"/>
              </a:spcBef>
              <a:buNone/>
            </a:pPr>
            <a:endParaRPr dirty="0"/>
          </a:p>
        </p:txBody>
      </p:sp>
      <p:sp>
        <p:nvSpPr>
          <p:cNvPr id="161" name="Shape 161"/>
          <p:cNvSpPr>
            <a:spLocks noGrp="1" noRot="1" noChangeAspect="1"/>
          </p:cNvSpPr>
          <p:nvPr>
            <p:ph type="sldImg" idx="2"/>
          </p:nvPr>
        </p:nvSpPr>
        <p:spPr>
          <a:xfrm>
            <a:off x="935038" y="739775"/>
            <a:ext cx="4927600" cy="36957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9363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04631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77723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6376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56052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0244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9191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29255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36252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81555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8030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68782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E4FBE-0B1B-4238-918B-C2808BAA0645}" type="datetimeFigureOut">
              <a:rPr lang="es-SV" smtClean="0"/>
              <a:t>9/9/2021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60480-F492-49FE-8E9F-F111D8FAE989}" type="slidenum">
              <a:rPr lang="es-SV" smtClean="0"/>
              <a:t>‹Nº›</a:t>
            </a:fld>
            <a:endParaRPr lang="es-SV"/>
          </a:p>
        </p:txBody>
      </p:sp>
    </p:spTree>
    <p:extLst>
      <p:ext uri="{BB962C8B-B14F-4D97-AF65-F5344CB8AC3E}">
        <p14:creationId xmlns:p14="http://schemas.microsoft.com/office/powerpoint/2010/main" val="1167547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image" Target="../media/image7.png"/><Relationship Id="rId18" Type="http://schemas.openxmlformats.org/officeDocument/2006/relationships/slide" Target="slide12.xml"/><Relationship Id="rId26" Type="http://schemas.openxmlformats.org/officeDocument/2006/relationships/slide" Target="slide19.xml"/><Relationship Id="rId39" Type="http://schemas.openxmlformats.org/officeDocument/2006/relationships/image" Target="../media/image20.png"/><Relationship Id="rId3" Type="http://schemas.openxmlformats.org/officeDocument/2006/relationships/image" Target="../media/image2.png"/><Relationship Id="rId21" Type="http://schemas.openxmlformats.org/officeDocument/2006/relationships/image" Target="../media/image11.png"/><Relationship Id="rId34" Type="http://schemas.openxmlformats.org/officeDocument/2006/relationships/slide" Target="slide27.xml"/><Relationship Id="rId7" Type="http://schemas.openxmlformats.org/officeDocument/2006/relationships/image" Target="../media/image4.png"/><Relationship Id="rId12" Type="http://schemas.openxmlformats.org/officeDocument/2006/relationships/slide" Target="slide8.xml"/><Relationship Id="rId17" Type="http://schemas.openxmlformats.org/officeDocument/2006/relationships/image" Target="../media/image9.png"/><Relationship Id="rId25" Type="http://schemas.openxmlformats.org/officeDocument/2006/relationships/image" Target="../media/image13.png"/><Relationship Id="rId33" Type="http://schemas.openxmlformats.org/officeDocument/2006/relationships/image" Target="../media/image17.png"/><Relationship Id="rId38" Type="http://schemas.openxmlformats.org/officeDocument/2006/relationships/slide" Target="slide30.xml"/><Relationship Id="rId2" Type="http://schemas.openxmlformats.org/officeDocument/2006/relationships/slide" Target="slide3.xml"/><Relationship Id="rId16" Type="http://schemas.openxmlformats.org/officeDocument/2006/relationships/slide" Target="slide18.xml"/><Relationship Id="rId20" Type="http://schemas.openxmlformats.org/officeDocument/2006/relationships/slide" Target="slide5.xml"/><Relationship Id="rId29" Type="http://schemas.openxmlformats.org/officeDocument/2006/relationships/image" Target="../media/image15.pn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6.png"/><Relationship Id="rId24" Type="http://schemas.openxmlformats.org/officeDocument/2006/relationships/slide" Target="slide14.xml"/><Relationship Id="rId32" Type="http://schemas.openxmlformats.org/officeDocument/2006/relationships/slide" Target="slide23.xml"/><Relationship Id="rId37" Type="http://schemas.openxmlformats.org/officeDocument/2006/relationships/image" Target="../media/image19.png"/><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20.xml"/><Relationship Id="rId36" Type="http://schemas.openxmlformats.org/officeDocument/2006/relationships/slide" Target="slide25.xml"/><Relationship Id="rId10" Type="http://schemas.openxmlformats.org/officeDocument/2006/relationships/slide" Target="slide7.xml"/><Relationship Id="rId19" Type="http://schemas.openxmlformats.org/officeDocument/2006/relationships/image" Target="../media/image10.png"/><Relationship Id="rId31" Type="http://schemas.openxmlformats.org/officeDocument/2006/relationships/image" Target="../media/image16.png"/><Relationship Id="rId4" Type="http://schemas.openxmlformats.org/officeDocument/2006/relationships/slide" Target="slide4.xml"/><Relationship Id="rId9" Type="http://schemas.openxmlformats.org/officeDocument/2006/relationships/image" Target="../media/image5.png"/><Relationship Id="rId14" Type="http://schemas.openxmlformats.org/officeDocument/2006/relationships/slide" Target="slide11.xml"/><Relationship Id="rId22" Type="http://schemas.openxmlformats.org/officeDocument/2006/relationships/slide" Target="slide15.xml"/><Relationship Id="rId27" Type="http://schemas.openxmlformats.org/officeDocument/2006/relationships/image" Target="../media/image14.png"/><Relationship Id="rId30" Type="http://schemas.openxmlformats.org/officeDocument/2006/relationships/slide" Target="slide21.xml"/><Relationship Id="rId35" Type="http://schemas.openxmlformats.org/officeDocument/2006/relationships/image" Target="../media/image1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49131" y="2996952"/>
            <a:ext cx="5724128" cy="523219"/>
          </a:xfrm>
          <a:prstGeom prst="rect">
            <a:avLst/>
          </a:prstGeom>
          <a:noFill/>
          <a:ln>
            <a:solidFill>
              <a:schemeClr val="bg1"/>
            </a:solid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6212" y="1644736"/>
            <a:ext cx="4931575" cy="553997"/>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200" dirty="0" smtClean="0">
                <a:solidFill>
                  <a:srgbClr val="002060"/>
                </a:solidFill>
                <a:latin typeface="Calibri"/>
                <a:ea typeface="Calibri"/>
                <a:cs typeface="Calibri"/>
                <a:sym typeface="Calibri"/>
              </a:rPr>
              <a:t>ORGANIGRAMA</a:t>
            </a:r>
            <a:endParaRPr lang="es-SV" sz="3200" dirty="0">
              <a:solidFill>
                <a:srgbClr val="002060"/>
              </a:solidFill>
              <a:latin typeface="Calibri"/>
              <a:ea typeface="Calibri"/>
              <a:cs typeface="Calibri"/>
              <a:sym typeface="Calibri"/>
            </a:endParaRPr>
          </a:p>
        </p:txBody>
      </p:sp>
      <p:sp>
        <p:nvSpPr>
          <p:cNvPr id="168" name="Shape 168"/>
          <p:cNvSpPr txBox="1"/>
          <p:nvPr/>
        </p:nvSpPr>
        <p:spPr>
          <a:xfrm>
            <a:off x="3168499" y="4131810"/>
            <a:ext cx="2862064" cy="953373"/>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2021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 marzo 2021</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dirty="0">
              <a:solidFill>
                <a:srgbClr val="888888"/>
              </a:solidFill>
              <a:latin typeface="Calibri"/>
              <a:ea typeface="Calibri"/>
              <a:cs typeface="Calibri"/>
              <a:sym typeface="Calibri"/>
            </a:endParaRPr>
          </a:p>
        </p:txBody>
      </p:sp>
      <p:sp>
        <p:nvSpPr>
          <p:cNvPr id="3" name="CuadroTexto 2"/>
          <p:cNvSpPr txBox="1"/>
          <p:nvPr/>
        </p:nvSpPr>
        <p:spPr>
          <a:xfrm>
            <a:off x="2144592" y="5782371"/>
            <a:ext cx="4808422" cy="577081"/>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262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71600" y="908720"/>
            <a:ext cx="6984776" cy="4835170"/>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OFCINA DE POLÍTICAS Y PLANIFICACION SECTORIAL </a:t>
            </a:r>
            <a:r>
              <a:rPr lang="es-SV" b="1" kern="0" dirty="0" smtClean="0">
                <a:solidFill>
                  <a:srgbClr val="000099"/>
                </a:solidFill>
                <a:ea typeface="Times New Roman" panose="02020603050405020304" pitchFamily="18" charset="0"/>
                <a:cs typeface="Calibri" panose="020F0502020204030204" pitchFamily="34" charset="0"/>
                <a:sym typeface="Arial"/>
              </a:rPr>
              <a:t>– OPPS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 y Proyectos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 División: </a:t>
            </a:r>
            <a:r>
              <a:rPr lang="es-SV" sz="1600" i="1" dirty="0">
                <a:latin typeface="Calibri" panose="020F0502020204030204" pitchFamily="34" charset="0"/>
                <a:ea typeface="Times New Roman" panose="02020603050405020304" pitchFamily="18" charset="0"/>
                <a:cs typeface="Calibri" panose="020F0502020204030204" pitchFamily="34" charset="0"/>
              </a:rPr>
              <a:t>Juan Santos Quintanilla </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Fortalecer </a:t>
            </a:r>
            <a:r>
              <a:rPr lang="es-SV" sz="1600" kern="0" dirty="0">
                <a:solidFill>
                  <a:srgbClr val="000000"/>
                </a:solidFill>
                <a:ea typeface="Times New Roman" panose="02020603050405020304" pitchFamily="18" charset="0"/>
                <a:cs typeface="Calibri" panose="020F0502020204030204" pitchFamily="34" charset="0"/>
                <a:sym typeface="Arial"/>
              </a:rPr>
              <a:t>la capacidad institucional del MAG y sus dependencias, para la instrumentalización y operación del ciclo de planificación y proyectos sectoriales en el marco de las políticas y estrategias de desarrollo del sector Agropecuario, forestal, pesquero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División de Seguimiento y Evaluación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 División: </a:t>
            </a:r>
            <a:r>
              <a:rPr lang="es-SV" sz="1600" i="1" dirty="0">
                <a:latin typeface="Calibri" panose="020F0502020204030204" pitchFamily="34" charset="0"/>
                <a:ea typeface="Times New Roman" panose="02020603050405020304" pitchFamily="18" charset="0"/>
                <a:cs typeface="Calibri" panose="020F0502020204030204" pitchFamily="34" charset="0"/>
              </a:rPr>
              <a:t>Sussy Rodríguez de Zura (a partir de agosto de 2020</a:t>
            </a:r>
            <a:r>
              <a:rPr lang="es-SV" sz="1600" i="1" dirty="0" smtClean="0">
                <a:latin typeface="Calibri" panose="020F0502020204030204" pitchFamily="34" charset="0"/>
                <a:ea typeface="Times New Roman" panose="02020603050405020304" pitchFamily="18" charset="0"/>
                <a:cs typeface="Calibri" panose="020F0502020204030204" pitchFamily="34" charset="0"/>
              </a:rPr>
              <a:t>)</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la implementación de metodologías apropiadas para el desarrollo, elaboración y funcionamiento de los sistemas de seguimiento evaluación e información de planes, programas y proyectos que contribuya a mejor el desempeño y facilite la toma oportuna de decisiones.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317072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1099901"/>
            <a:ext cx="8136904" cy="4941353"/>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UNIDAD AMBIENTAL SECTORIAL - UAS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Coordinador de la Unidad Ambiental </a:t>
            </a:r>
            <a:r>
              <a:rPr lang="es-SV" sz="1600" kern="0" dirty="0" smtClean="0">
                <a:solidFill>
                  <a:srgbClr val="000000"/>
                </a:solidFill>
                <a:ea typeface="Times New Roman" panose="02020603050405020304" pitchFamily="18" charset="0"/>
                <a:cs typeface="Calibri" panose="020F0502020204030204" pitchFamily="34" charset="0"/>
                <a:sym typeface="Arial"/>
              </a:rPr>
              <a:t>Sectorial:</a:t>
            </a:r>
            <a:r>
              <a:rPr lang="es-SV" sz="1600" kern="0" dirty="0">
                <a:solidFill>
                  <a:srgbClr val="000000"/>
                </a:solidFill>
                <a:ea typeface="Times New Roman" panose="02020603050405020304" pitchFamily="18" charset="0"/>
                <a:cs typeface="Calibri" panose="020F0502020204030204" pitchFamily="34" charset="0"/>
                <a:sym typeface="Arial"/>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JOSÉ </a:t>
            </a:r>
            <a:r>
              <a:rPr lang="es-SV" sz="1600" b="1" dirty="0">
                <a:latin typeface="Calibri" panose="020F0502020204030204" pitchFamily="34" charset="0"/>
                <a:ea typeface="Times New Roman" panose="02020603050405020304" pitchFamily="18" charset="0"/>
                <a:cs typeface="Calibri" panose="020F0502020204030204" pitchFamily="34" charset="0"/>
              </a:rPr>
              <a:t>ENRIQUE CABRERA </a:t>
            </a:r>
            <a:r>
              <a:rPr lang="es-SV" sz="1600" b="1" dirty="0" smtClean="0">
                <a:latin typeface="Calibri" panose="020F0502020204030204" pitchFamily="34" charset="0"/>
                <a:ea typeface="Times New Roman" panose="02020603050405020304" pitchFamily="18" charset="0"/>
                <a:cs typeface="Calibri" panose="020F0502020204030204" pitchFamily="34" charset="0"/>
              </a:rPr>
              <a:t>AVELAR</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Asesorar la incorporación del enfoque de gestión ambiental en la formulación, ejecución, seguimiento y evaluación de políticas, planes, programas, proyectos y acciones; con el fin de orientar la gestión institucional hacia el desarrollo sostenible del sector agropecuario, forestal, pesquero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1 h</a:t>
            </a:r>
            <a:r>
              <a:rPr lang="es-SV" sz="1600" kern="0" dirty="0" smtClean="0">
                <a:solidFill>
                  <a:srgbClr val="000000"/>
                </a:solidFill>
                <a:ea typeface="Times New Roman" panose="02020603050405020304" pitchFamily="18" charset="0"/>
                <a:cs typeface="Calibri" panose="020F0502020204030204" pitchFamily="34" charset="0"/>
                <a:sym typeface="Arial"/>
              </a:rPr>
              <a:t>ombre</a:t>
            </a: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 Mujer</a:t>
            </a:r>
          </a:p>
          <a:p>
            <a:pPr algn="just">
              <a:lnSpc>
                <a:spcPct val="115000"/>
              </a:lnSpc>
            </a:pP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600" kern="0" dirty="0">
                <a:solidFill>
                  <a:srgbClr val="000000"/>
                </a:solidFill>
                <a:ea typeface="Times New Roman" panose="02020603050405020304" pitchFamily="18" charset="0"/>
                <a:cs typeface="Calibri" panose="020F0502020204030204" pitchFamily="34" charset="0"/>
                <a:sym typeface="Arial"/>
              </a:rPr>
              <a:t>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390638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3"/>
            <a:ext cx="7920880" cy="4091889"/>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UNIDAD DE GENERO </a:t>
            </a:r>
            <a:r>
              <a:rPr lang="es-SV" sz="2000" b="1" kern="0" dirty="0" err="1" smtClean="0">
                <a:solidFill>
                  <a:srgbClr val="000099"/>
                </a:solidFill>
                <a:ea typeface="Times New Roman" panose="02020603050405020304" pitchFamily="18" charset="0"/>
                <a:cs typeface="Calibri" panose="020F0502020204030204" pitchFamily="34" charset="0"/>
                <a:sym typeface="Arial"/>
              </a:rPr>
              <a:t>UG</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Encargada de la Unidad de Género:	</a:t>
            </a:r>
            <a:r>
              <a:rPr lang="es-SV" sz="1600" dirty="0">
                <a:latin typeface="Calibri" panose="020F0502020204030204" pitchFamily="34" charset="0"/>
                <a:ea typeface="Times New Roman" panose="02020603050405020304" pitchFamily="18" charset="0"/>
                <a:cs typeface="Calibri" panose="020F0502020204030204" pitchFamily="34" charset="0"/>
              </a:rPr>
              <a:t> Jeannette del Carmen Amaya de Vásquez </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r>
              <a:rPr lang="es-SV" sz="1600" b="1" kern="0" dirty="0">
                <a:solidFill>
                  <a:srgbClr val="000000"/>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Promover y asesorar la transversalizacion del enfoque de género, en las políticas, planes, programas, proyectos y acciones del Ministerio de Agricultura y Ganadería.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x-none"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2</a:t>
            </a:r>
            <a:r>
              <a:rPr lang="es-SV" sz="1600" kern="0" dirty="0" smtClean="0">
                <a:solidFill>
                  <a:srgbClr val="000000"/>
                </a:solidFill>
                <a:ea typeface="Times New Roman" panose="02020603050405020304" pitchFamily="18" charset="0"/>
                <a:cs typeface="Calibri" panose="020F0502020204030204" pitchFamily="34" charset="0"/>
                <a:sym typeface="Arial"/>
              </a:rPr>
              <a:t>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600" kern="0" dirty="0">
                <a:solidFill>
                  <a:srgbClr val="000000"/>
                </a:solidFill>
                <a:ea typeface="Times New Roman" panose="02020603050405020304" pitchFamily="18" charset="0"/>
                <a:cs typeface="Calibri" panose="020F0502020204030204" pitchFamily="34" charset="0"/>
                <a:sym typeface="Arial"/>
              </a:rPr>
              <a:t>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428307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6392519"/>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FINANCIERA INSTITUCIONAL - OFI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Oficina Financiera </a:t>
            </a:r>
            <a:r>
              <a:rPr lang="es-SV" sz="1600" dirty="0" smtClean="0">
                <a:latin typeface="Calibri" panose="020F0502020204030204" pitchFamily="34" charset="0"/>
                <a:ea typeface="Times New Roman" panose="02020603050405020304" pitchFamily="18" charset="0"/>
                <a:cs typeface="Calibri" panose="020F0502020204030204" pitchFamily="34" charset="0"/>
              </a:rPr>
              <a:t>Institucional:</a:t>
            </a:r>
            <a:r>
              <a:rPr lang="es-SV" sz="1600" b="1" dirty="0">
                <a:latin typeface="Calibri" panose="020F0502020204030204" pitchFamily="34" charset="0"/>
                <a:ea typeface="Times New Roman" panose="02020603050405020304" pitchFamily="18" charset="0"/>
                <a:cs typeface="Calibri" panose="020F0502020204030204" pitchFamily="34" charset="0"/>
              </a:rPr>
              <a:t> DAVID ALONSO ARTEAGA ZAMORA (a partir de sept 2020)</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23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26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i="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Aplicar </a:t>
            </a:r>
            <a:r>
              <a:rPr lang="es-SV" sz="1600" dirty="0">
                <a:latin typeface="Calibri" panose="020F0502020204030204" pitchFamily="34" charset="0"/>
                <a:ea typeface="Times New Roman" panose="02020603050405020304" pitchFamily="18" charset="0"/>
                <a:cs typeface="Calibri" panose="020F0502020204030204" pitchFamily="34" charset="0"/>
              </a:rPr>
              <a:t>normas y procedimientos en la formulación, ejecución, seguimiento, evaluación y cierre del presupuesto anual, definido por el SAFI; vinculando propósitos y recursos para la asignación óptima de los mismos, en función de las prioridades institucionales establecidas.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940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340768"/>
            <a:ext cx="6336704" cy="4056495"/>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FINANCIERA INSTITUCIONAL - OFI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Área </a:t>
            </a:r>
            <a:r>
              <a:rPr lang="es-SV" sz="1600" u="sng" kern="0" dirty="0">
                <a:solidFill>
                  <a:srgbClr val="000000"/>
                </a:solidFill>
                <a:ea typeface="Times New Roman" panose="02020603050405020304" pitchFamily="18" charset="0"/>
                <a:cs typeface="Calibri" panose="020F0502020204030204" pitchFamily="34" charset="0"/>
                <a:sym typeface="Arial"/>
              </a:rPr>
              <a:t>de Tesorería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Área de Tesorería: </a:t>
            </a:r>
            <a:r>
              <a:rPr lang="es-SV" sz="1600" i="1" dirty="0">
                <a:latin typeface="Calibri" panose="020F0502020204030204" pitchFamily="34" charset="0"/>
                <a:ea typeface="Times New Roman" panose="02020603050405020304" pitchFamily="18" charset="0"/>
                <a:cs typeface="Calibri" panose="020F0502020204030204" pitchFamily="34" charset="0"/>
              </a:rPr>
              <a:t>Teresa Elizabeth Uribe Hernández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Gestionar </a:t>
            </a:r>
            <a:r>
              <a:rPr lang="es-SV" sz="1600" kern="0" dirty="0">
                <a:solidFill>
                  <a:srgbClr val="000000"/>
                </a:solidFill>
                <a:ea typeface="Times New Roman" panose="02020603050405020304" pitchFamily="18" charset="0"/>
                <a:cs typeface="Calibri" panose="020F0502020204030204" pitchFamily="34" charset="0"/>
                <a:sym typeface="Arial"/>
              </a:rPr>
              <a:t>oportunamente las transferencias de fondos, a la cuenta corriente institucional subsidiaria del Tesoro Público, para facilitar la ejecución equilibrada del gasto y el logro de los objetivos del MAG</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Área de Contabilidad</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Área de Contabilidad: </a:t>
            </a:r>
            <a:r>
              <a:rPr lang="es-SV" sz="1600" i="1" dirty="0">
                <a:latin typeface="Calibri" panose="020F0502020204030204" pitchFamily="34" charset="0"/>
                <a:ea typeface="Times New Roman" panose="02020603050405020304" pitchFamily="18" charset="0"/>
                <a:cs typeface="Calibri" panose="020F0502020204030204" pitchFamily="34" charset="0"/>
              </a:rPr>
              <a:t>Nora Guadalupe García de Vásquez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Realizar </a:t>
            </a:r>
            <a:r>
              <a:rPr lang="es-SV" sz="1600" kern="0" dirty="0">
                <a:solidFill>
                  <a:srgbClr val="000000"/>
                </a:solidFill>
                <a:ea typeface="Times New Roman" panose="02020603050405020304" pitchFamily="18" charset="0"/>
                <a:cs typeface="Calibri" panose="020F0502020204030204" pitchFamily="34" charset="0"/>
                <a:sym typeface="Arial"/>
              </a:rPr>
              <a:t>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kern="0" dirty="0">
              <a:solidFill>
                <a:srgbClr val="000000"/>
              </a:solidFill>
              <a:latin typeface="Arial"/>
              <a:cs typeface="Arial"/>
              <a:sym typeface="Arial"/>
            </a:endParaRPr>
          </a:p>
        </p:txBody>
      </p:sp>
    </p:spTree>
    <p:extLst>
      <p:ext uri="{BB962C8B-B14F-4D97-AF65-F5344CB8AC3E}">
        <p14:creationId xmlns:p14="http://schemas.microsoft.com/office/powerpoint/2010/main" val="1584712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409712"/>
            <a:ext cx="8424936" cy="6321731"/>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GENERAL DE ADMINISTRACIÓN - OGA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Oficina </a:t>
            </a:r>
            <a:r>
              <a:rPr lang="es-SV" sz="1600" kern="0" dirty="0" smtClean="0">
                <a:solidFill>
                  <a:srgbClr val="000000"/>
                </a:solidFill>
                <a:ea typeface="Times New Roman" panose="02020603050405020304" pitchFamily="18" charset="0"/>
                <a:cs typeface="Calibri" panose="020F0502020204030204" pitchFamily="34" charset="0"/>
                <a:sym typeface="Arial"/>
              </a:rPr>
              <a:t>General de Administración:	</a:t>
            </a:r>
            <a:r>
              <a:rPr lang="es-SV" sz="1600" b="1" dirty="0">
                <a:latin typeface="Calibri" panose="020F0502020204030204" pitchFamily="34" charset="0"/>
                <a:ea typeface="Times New Roman" panose="02020603050405020304" pitchFamily="18" charset="0"/>
                <a:cs typeface="Calibri" panose="020F0502020204030204" pitchFamily="34" charset="0"/>
              </a:rPr>
              <a:t>PETRONILA GUZMAN CABEZAS (de AGO 2020 a la fecha</a:t>
            </a:r>
            <a:r>
              <a:rPr lang="es-SV" sz="1600" b="1" dirty="0" smtClean="0">
                <a:latin typeface="Calibri" panose="020F0502020204030204" pitchFamily="34" charset="0"/>
                <a:ea typeface="Times New Roman" panose="02020603050405020304" pitchFamily="18" charset="0"/>
                <a:cs typeface="Calibri" panose="020F0502020204030204" pitchFamily="34" charset="0"/>
              </a:rPr>
              <a:t>)</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161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68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Unidad de Gestión Documental y Archivo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Oficial de Gestión Documental y Archivos: </a:t>
            </a:r>
            <a:r>
              <a:rPr lang="es-SV" sz="1600" i="1" dirty="0">
                <a:latin typeface="Calibri" panose="020F0502020204030204" pitchFamily="34" charset="0"/>
                <a:ea typeface="Times New Roman" panose="02020603050405020304" pitchFamily="18" charset="0"/>
                <a:cs typeface="Calibri" panose="020F0502020204030204" pitchFamily="34" charset="0"/>
              </a:rPr>
              <a:t>Elisa Magdalena </a:t>
            </a:r>
            <a:r>
              <a:rPr lang="es-SV" sz="1600" i="1" dirty="0" smtClean="0">
                <a:latin typeface="Calibri" panose="020F0502020204030204" pitchFamily="34" charset="0"/>
                <a:ea typeface="Times New Roman" panose="02020603050405020304" pitchFamily="18" charset="0"/>
                <a:cs typeface="Calibri" panose="020F0502020204030204" pitchFamily="34" charset="0"/>
              </a:rPr>
              <a:t>Mejía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9521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082691"/>
          </a:xfrm>
          <a:prstGeom prst="rect">
            <a:avLst/>
          </a:prstGeom>
        </p:spPr>
        <p:txBody>
          <a:bodyPr wrap="square">
            <a:spAutoFit/>
          </a:bodyPr>
          <a:lstStyle/>
          <a:p>
            <a:pPr algn="just">
              <a:lnSpc>
                <a:spcPct val="115000"/>
              </a:lnSpc>
            </a:pPr>
            <a:endParaRPr lang="es-SV" sz="20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2000" b="1" kern="0" dirty="0" smtClean="0">
                <a:solidFill>
                  <a:srgbClr val="000099"/>
                </a:solidFill>
                <a:ea typeface="Times New Roman" panose="02020603050405020304" pitchFamily="18" charset="0"/>
                <a:cs typeface="Calibri" panose="020F0502020204030204" pitchFamily="34" charset="0"/>
                <a:sym typeface="Arial"/>
              </a:rPr>
              <a:t>OFICINA </a:t>
            </a:r>
            <a:r>
              <a:rPr lang="es-SV" sz="2000" b="1" kern="0" dirty="0">
                <a:solidFill>
                  <a:srgbClr val="000099"/>
                </a:solidFill>
                <a:ea typeface="Times New Roman" panose="02020603050405020304" pitchFamily="18" charset="0"/>
                <a:cs typeface="Calibri" panose="020F0502020204030204" pitchFamily="34" charset="0"/>
                <a:sym typeface="Arial"/>
              </a:rPr>
              <a:t>GENERAL DE ADMINISTRACIÓN - OGA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 parte 1)</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Logística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Logística: </a:t>
            </a:r>
            <a:r>
              <a:rPr lang="es-SV" sz="1600" i="1" dirty="0">
                <a:latin typeface="Calibri" panose="020F0502020204030204" pitchFamily="34" charset="0"/>
                <a:ea typeface="Times New Roman" panose="02020603050405020304" pitchFamily="18" charset="0"/>
                <a:cs typeface="Calibri" panose="020F0502020204030204" pitchFamily="34" charset="0"/>
              </a:rPr>
              <a:t>Elmer Eduardo López </a:t>
            </a:r>
            <a:r>
              <a:rPr lang="es-SV" sz="1600" i="1" dirty="0" smtClean="0">
                <a:latin typeface="Calibri" panose="020F0502020204030204" pitchFamily="34" charset="0"/>
                <a:ea typeface="Times New Roman" panose="02020603050405020304" pitchFamily="18" charset="0"/>
                <a:cs typeface="Calibri" panose="020F0502020204030204" pitchFamily="34" charset="0"/>
              </a:rPr>
              <a:t>Bonilla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a:t>
            </a:r>
            <a:r>
              <a:rPr lang="es-SV" sz="1600" kern="0" dirty="0">
                <a:solidFill>
                  <a:srgbClr val="000000"/>
                </a:solidFill>
                <a:ea typeface="Times New Roman" panose="02020603050405020304" pitchFamily="18" charset="0"/>
                <a:cs typeface="Times New Roman" panose="02020603050405020304" pitchFamily="18" charset="0"/>
                <a:sym typeface="Arial"/>
              </a:rPr>
              <a:t> </a:t>
            </a:r>
            <a:r>
              <a:rPr lang="es-SV" sz="1600" kern="0" dirty="0">
                <a:solidFill>
                  <a:srgbClr val="000000"/>
                </a:solidFill>
                <a:ea typeface="Times New Roman" panose="02020603050405020304" pitchFamily="18" charset="0"/>
                <a:cs typeface="Calibri" panose="020F0502020204030204" pitchFamily="34" charset="0"/>
                <a:sym typeface="Arial"/>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endParaRPr lang="es-SV" sz="1600" kern="0" dirty="0">
              <a:solidFill>
                <a:srgbClr val="000000"/>
              </a:solidFill>
              <a:ea typeface="Times New Roman" panose="02020603050405020304" pitchFamily="18" charset="0"/>
              <a:cs typeface="Calibri" panose="020F0502020204030204" pitchFamily="34" charset="0"/>
              <a:sym typeface="Arial"/>
            </a:endParaRPr>
          </a:p>
          <a:p>
            <a:pPr>
              <a:lnSpc>
                <a:spcPct val="115000"/>
              </a:lnSpc>
              <a:spcAft>
                <a:spcPts val="1000"/>
              </a:spcAft>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Infraestructura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Infraestructura: </a:t>
            </a:r>
            <a:r>
              <a:rPr lang="es-SV" sz="1600" i="1" dirty="0">
                <a:latin typeface="Calibri" panose="020F0502020204030204" pitchFamily="34" charset="0"/>
                <a:ea typeface="Times New Roman" panose="02020603050405020304" pitchFamily="18" charset="0"/>
                <a:cs typeface="Calibri" panose="020F0502020204030204" pitchFamily="34" charset="0"/>
              </a:rPr>
              <a:t>Saúl Roberto Avelar Sánchez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del MAG; gestionar y facilitar su mantenimiento, reparación, mejora y/o rehabilitación, que permita mantener las instalaciones en condiciones óptimas.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199593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3490" y="459858"/>
            <a:ext cx="8239631" cy="6038576"/>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GENERAL DE ADMINISTRACIÓN - OGA </a:t>
            </a:r>
            <a:r>
              <a:rPr lang="es-SV" sz="1400" b="1" kern="0" dirty="0">
                <a:solidFill>
                  <a:srgbClr val="000099"/>
                </a:solidFill>
                <a:ea typeface="Times New Roman" panose="02020603050405020304" pitchFamily="18" charset="0"/>
                <a:cs typeface="Calibri" panose="020F0502020204030204" pitchFamily="34" charset="0"/>
                <a:sym typeface="Arial"/>
              </a:rPr>
              <a:t>(continuación parte </a:t>
            </a:r>
            <a:r>
              <a:rPr lang="es-SV" sz="1400" b="1" kern="0" dirty="0" smtClean="0">
                <a:solidFill>
                  <a:srgbClr val="000099"/>
                </a:solidFill>
                <a:ea typeface="Times New Roman" panose="02020603050405020304" pitchFamily="18" charset="0"/>
                <a:cs typeface="Calibri" panose="020F0502020204030204" pitchFamily="34" charset="0"/>
                <a:sym typeface="Arial"/>
              </a:rPr>
              <a:t>2)</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Desarrollo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Desarrollo Institucional: </a:t>
            </a:r>
            <a:r>
              <a:rPr lang="es-SV" sz="1600" i="1" dirty="0">
                <a:latin typeface="Calibri" panose="020F0502020204030204" pitchFamily="34" charset="0"/>
                <a:ea typeface="Times New Roman" panose="02020603050405020304" pitchFamily="18" charset="0"/>
                <a:cs typeface="Calibri" panose="020F0502020204030204" pitchFamily="34" charset="0"/>
              </a:rPr>
              <a:t>Elsa Edith Bernal Silva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 la mejora continua del MAG, a través de la facilitación del diseño e implementación de estrategias que permitan elevar su eficacia y eficiencia en su desempeño organizacional; de acuerdo a las políticas generales de modernización de la administración pública</a:t>
            </a:r>
            <a:r>
              <a:rPr lang="es-SV" sz="16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smtClean="0">
                <a:solidFill>
                  <a:srgbClr val="000000"/>
                </a:solidFill>
                <a:ea typeface="Times New Roman" panose="02020603050405020304" pitchFamily="18" charset="0"/>
                <a:cs typeface="Calibri" panose="020F0502020204030204" pitchFamily="34" charset="0"/>
                <a:sym typeface="Arial"/>
              </a:rPr>
              <a:t>División de Recursos Humanos</a:t>
            </a:r>
          </a:p>
          <a:p>
            <a:pPr algn="just">
              <a:lnSpc>
                <a:spcPct val="115000"/>
              </a:lnSpc>
            </a:pPr>
            <a:r>
              <a:rPr lang="es-ES" sz="1600" i="1" kern="0" dirty="0" smtClean="0">
                <a:solidFill>
                  <a:srgbClr val="000000"/>
                </a:solidFill>
                <a:ea typeface="Times New Roman" panose="02020603050405020304" pitchFamily="18" charset="0"/>
                <a:cs typeface="Calibri" panose="020F0502020204030204" pitchFamily="34" charset="0"/>
                <a:sym typeface="Arial"/>
              </a:rPr>
              <a:t>Jefe División de Recursos Humanos: </a:t>
            </a:r>
            <a:r>
              <a:rPr lang="es-ES" sz="1600" i="1" dirty="0">
                <a:latin typeface="Calibri" panose="020F0502020204030204" pitchFamily="34" charset="0"/>
                <a:ea typeface="Times New Roman" panose="02020603050405020304" pitchFamily="18" charset="0"/>
                <a:cs typeface="Calibri" panose="020F0502020204030204" pitchFamily="34" charset="0"/>
              </a:rPr>
              <a:t>Mayra Beatriz Barahona Santamaría</a:t>
            </a:r>
            <a:endParaRPr lang="es-ES"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cs typeface="Calibri" pitchFamily="34" charset="0"/>
                <a:sym typeface="Arial"/>
              </a:rPr>
              <a:t>Planificar, coordinar y administrar a </a:t>
            </a:r>
            <a:r>
              <a:rPr lang="es-ES" sz="1600" kern="0" dirty="0">
                <a:solidFill>
                  <a:srgbClr val="000000"/>
                </a:solidFill>
                <a:cs typeface="Calibri" pitchFamily="34" charset="0"/>
                <a:sym typeface="Arial"/>
              </a:rPr>
              <a:t>nivel institucional el desarrollo del talento </a:t>
            </a:r>
            <a:r>
              <a:rPr lang="es-ES" sz="1600" kern="0" dirty="0" smtClean="0">
                <a:solidFill>
                  <a:srgbClr val="000000"/>
                </a:solidFill>
                <a:cs typeface="Calibri" pitchFamily="34" charset="0"/>
                <a:sym typeface="Arial"/>
              </a:rPr>
              <a:t>humano; así como proveer </a:t>
            </a:r>
            <a:r>
              <a:rPr lang="es-ES" sz="1600" kern="0" dirty="0">
                <a:solidFill>
                  <a:srgbClr val="000000"/>
                </a:solidFill>
                <a:cs typeface="Calibri" pitchFamily="34" charset="0"/>
                <a:sym typeface="Arial"/>
              </a:rPr>
              <a:t>a los funcionarios y empleados del MAG, los servicios de bienestar laboral; incluyendo atención primaria en salud; de conformidad a la normativa </a:t>
            </a:r>
            <a:r>
              <a:rPr lang="es-ES" sz="1600" kern="0" dirty="0" smtClean="0">
                <a:solidFill>
                  <a:srgbClr val="000000"/>
                </a:solidFill>
                <a:cs typeface="Calibri" pitchFamily="34" charset="0"/>
                <a:sym typeface="Arial"/>
              </a:rPr>
              <a:t>aplicable.</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de Atención Administrativa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i="1" dirty="0" smtClean="0">
                <a:latin typeface="Calibri" panose="020F0502020204030204" pitchFamily="34" charset="0"/>
                <a:ea typeface="Times New Roman" panose="02020603050405020304" pitchFamily="18" charset="0"/>
                <a:cs typeface="Calibri" panose="020F0502020204030204" pitchFamily="34" charset="0"/>
              </a:rPr>
              <a:t>Jefe: Rogelio </a:t>
            </a:r>
            <a:r>
              <a:rPr lang="es-ES" sz="1600" i="1" dirty="0">
                <a:latin typeface="Calibri" panose="020F0502020204030204" pitchFamily="34" charset="0"/>
                <a:ea typeface="Times New Roman" panose="02020603050405020304" pitchFamily="18" charset="0"/>
                <a:cs typeface="Calibri" panose="020F0502020204030204" pitchFamily="34" charset="0"/>
              </a:rPr>
              <a:t>Elder Guardado </a:t>
            </a:r>
            <a:r>
              <a:rPr lang="es-ES" sz="16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Facilitar </a:t>
            </a:r>
            <a:r>
              <a:rPr lang="es-SV" sz="1600" kern="0" dirty="0">
                <a:solidFill>
                  <a:srgbClr val="000000"/>
                </a:solidFill>
                <a:ea typeface="Times New Roman" panose="02020603050405020304" pitchFamily="18" charset="0"/>
                <a:cs typeface="Calibri" panose="020F0502020204030204" pitchFamily="34" charset="0"/>
                <a:sym typeface="Arial"/>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699653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99592" y="404664"/>
            <a:ext cx="7272808" cy="6038576"/>
          </a:xfrm>
          <a:prstGeom prst="rect">
            <a:avLst/>
          </a:prstGeom>
        </p:spPr>
        <p:txBody>
          <a:bodyPr wrap="square">
            <a:spAutoFit/>
          </a:bodyPr>
          <a:lstStyle/>
          <a:p>
            <a:pPr algn="just">
              <a:lnSpc>
                <a:spcPct val="115000"/>
              </a:lnSpc>
            </a:pPr>
            <a:r>
              <a:rPr lang="es-SV" sz="1400" b="1" kern="0" dirty="0" smtClean="0">
                <a:solidFill>
                  <a:srgbClr val="000099"/>
                </a:solidFill>
                <a:ea typeface="Times New Roman" panose="02020603050405020304" pitchFamily="18" charset="0"/>
                <a:cs typeface="Calibri" panose="020F0502020204030204" pitchFamily="34" charset="0"/>
                <a:sym typeface="Arial"/>
              </a:rPr>
              <a:t>DIRECCION DE TECNOLOGIAS DE INFORMACIÓN Y TELECOMUNICACIÓNES-DTIC: </a:t>
            </a:r>
            <a:r>
              <a:rPr lang="es-SV" sz="1400" kern="0" dirty="0" smtClean="0">
                <a:solidFill>
                  <a:srgbClr val="000099"/>
                </a:solidFill>
                <a:ea typeface="Times New Roman" panose="02020603050405020304" pitchFamily="18" charset="0"/>
                <a:cs typeface="Calibri" panose="020F0502020204030204" pitchFamily="34" charset="0"/>
                <a:sym typeface="Arial"/>
              </a:rPr>
              <a:t>ver acuerdo de creación en el siguiente sitio web del Portal </a:t>
            </a:r>
            <a:r>
              <a:rPr lang="es-SV" sz="1400" kern="0" dirty="0">
                <a:solidFill>
                  <a:srgbClr val="000099"/>
                </a:solidFill>
                <a:ea typeface="Times New Roman" panose="02020603050405020304" pitchFamily="18" charset="0"/>
                <a:cs typeface="Calibri" panose="020F0502020204030204" pitchFamily="34" charset="0"/>
                <a:sym typeface="Arial"/>
              </a:rPr>
              <a:t>de Transparencia: https://bit.ly/3xKuBXD</a:t>
            </a:r>
            <a:endParaRPr lang="es-SV" sz="1400" b="1" kern="0" dirty="0" smtClean="0">
              <a:solidFill>
                <a:srgbClr val="000099"/>
              </a:solidFill>
              <a:ea typeface="Times New Roman" panose="02020603050405020304" pitchFamily="18" charset="0"/>
              <a:cs typeface="Calibri" panose="020F0502020204030204" pitchFamily="34" charset="0"/>
              <a:sym typeface="Arial"/>
            </a:endParaRPr>
          </a:p>
          <a:p>
            <a:pPr lvl="0"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Director: </a:t>
            </a:r>
            <a:r>
              <a:rPr lang="es-SV" sz="1400" b="1" i="1" dirty="0">
                <a:solidFill>
                  <a:prstClr val="black"/>
                </a:solidFill>
                <a:ea typeface="Times New Roman" panose="02020603050405020304" pitchFamily="18" charset="0"/>
                <a:cs typeface="Calibri" panose="020F0502020204030204" pitchFamily="34" charset="0"/>
              </a:rPr>
              <a:t>Manolo </a:t>
            </a:r>
            <a:r>
              <a:rPr lang="es-SV" sz="1400" b="1" i="1" dirty="0" err="1">
                <a:solidFill>
                  <a:prstClr val="black"/>
                </a:solidFill>
                <a:ea typeface="Times New Roman" panose="02020603050405020304" pitchFamily="18" charset="0"/>
                <a:cs typeface="Calibri" panose="020F0502020204030204" pitchFamily="34" charset="0"/>
              </a:rPr>
              <a:t>Romer</a:t>
            </a:r>
            <a:r>
              <a:rPr lang="es-SV" sz="1400" b="1" i="1" dirty="0">
                <a:solidFill>
                  <a:prstClr val="black"/>
                </a:solidFill>
                <a:ea typeface="Times New Roman" panose="02020603050405020304" pitchFamily="18" charset="0"/>
                <a:cs typeface="Calibri" panose="020F0502020204030204" pitchFamily="34" charset="0"/>
              </a:rPr>
              <a:t> Aguirre</a:t>
            </a:r>
            <a:endParaRPr lang="es-SV" sz="1400" b="1" i="1" kern="0" dirty="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administración y desarrollo de la tecnología de información y comunicaciones del MAG, para mejorar y facilitar los procesos administrativos y operativos que permitan la optimización y calidad en los servicios.</a:t>
            </a:r>
            <a:r>
              <a:rPr lang="es-SV" sz="1400" b="1" kern="0" dirty="0">
                <a:solidFill>
                  <a:srgbClr val="000000"/>
                </a:solidFill>
                <a:ea typeface="Times New Roman" panose="02020603050405020304" pitchFamily="18" charset="0"/>
                <a:cs typeface="Calibri" panose="020F0502020204030204" pitchFamily="34" charset="0"/>
                <a:sym typeface="Arial"/>
              </a:rPr>
              <a:t> </a:t>
            </a: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18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p>
          <a:p>
            <a:pPr lvl="0"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No se registra estructura 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99"/>
                </a:solidFill>
                <a:ea typeface="Times New Roman" panose="02020603050405020304" pitchFamily="18" charset="0"/>
                <a:cs typeface="Calibri" panose="020F0502020204030204" pitchFamily="34" charset="0"/>
                <a:sym typeface="Arial"/>
              </a:rPr>
              <a:t>OFICINA DE INFORMACIÓN Y RESPUESTA - OIR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Oficial de Información:		</a:t>
            </a:r>
            <a:r>
              <a:rPr lang="es-SV" sz="1400" b="1" i="1" kern="0" dirty="0" smtClean="0">
                <a:solidFill>
                  <a:srgbClr val="000000"/>
                </a:solidFill>
                <a:ea typeface="Times New Roman" panose="02020603050405020304" pitchFamily="18" charset="0"/>
                <a:cs typeface="Calibri" panose="020F0502020204030204" pitchFamily="34" charset="0"/>
                <a:sym typeface="Arial"/>
              </a:rPr>
              <a:t>Ana Patricia Sánchez de Cruz</a:t>
            </a:r>
            <a:endParaRPr lang="es-SV" sz="1400" b="1" i="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Conducir la gestión del acceso a la información y promover la transparencia del que hacer institucional, recabar y difundir información oficiosa, así como propiciar que las entidades responsables la actualicen periódicamente.</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 DE EMPLEADOS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 mujeres</a:t>
            </a: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Al ser 2 personas la estructura interna no aplica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0083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543056"/>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ADQUISICIONES Y CONTRATACIONES INSTITUCIONAL – OACI</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Directora Oficina de Contrataciones y Adquisiciones </a:t>
            </a:r>
            <a:r>
              <a:rPr lang="es-SV" sz="1200" kern="0" dirty="0" smtClean="0">
                <a:solidFill>
                  <a:srgbClr val="000000"/>
                </a:solidFill>
                <a:ea typeface="Times New Roman" panose="02020603050405020304" pitchFamily="18" charset="0"/>
                <a:cs typeface="Calibri" panose="020F0502020204030204" pitchFamily="34" charset="0"/>
                <a:sym typeface="Arial"/>
              </a:rPr>
              <a:t>Institucional: </a:t>
            </a:r>
            <a:r>
              <a:rPr lang="es-SV" sz="1200" b="1" dirty="0">
                <a:latin typeface="Calibri" panose="020F0502020204030204" pitchFamily="34" charset="0"/>
                <a:ea typeface="Times New Roman" panose="02020603050405020304" pitchFamily="18" charset="0"/>
                <a:cs typeface="Calibri" panose="020F0502020204030204" pitchFamily="34" charset="0"/>
              </a:rPr>
              <a:t>MARCOS ESCOBAR </a:t>
            </a:r>
            <a:r>
              <a:rPr lang="es-SV" sz="1200" b="1" dirty="0" smtClean="0">
                <a:latin typeface="Calibri" panose="020F0502020204030204" pitchFamily="34" charset="0"/>
                <a:ea typeface="Times New Roman" panose="02020603050405020304" pitchFamily="18" charset="0"/>
                <a:cs typeface="Calibri" panose="020F0502020204030204" pitchFamily="34" charset="0"/>
              </a:rPr>
              <a:t>GARCÍA ( </a:t>
            </a:r>
            <a:r>
              <a:rPr lang="es-SV" sz="1200" b="1" dirty="0">
                <a:latin typeface="Calibri" panose="020F0502020204030204" pitchFamily="34" charset="0"/>
                <a:ea typeface="Times New Roman" panose="02020603050405020304" pitchFamily="18" charset="0"/>
                <a:cs typeface="Calibri" panose="020F0502020204030204" pitchFamily="34" charset="0"/>
              </a:rPr>
              <a:t>desde  DIC 2020)</a:t>
            </a:r>
            <a:endParaRPr lang="es-SV" sz="12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Realizar las actividades relacionadas con la gestión de adquisiciones y contrataciones de obras, bienes y servicios del Ministerio de Agricultura y Ganadería.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EMPLEADOS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8</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a:solidFill>
                  <a:srgbClr val="000000"/>
                </a:solidFill>
                <a:ea typeface="Times New Roman" panose="02020603050405020304" pitchFamily="18" charset="0"/>
                <a:cs typeface="Calibri" panose="020F0502020204030204" pitchFamily="34" charset="0"/>
                <a:sym typeface="Arial"/>
              </a:rPr>
              <a:t>hombres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10 mujeres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AREAS </a:t>
            </a:r>
            <a:r>
              <a:rPr lang="es-SV" sz="1200" b="1" kern="0" dirty="0">
                <a:solidFill>
                  <a:srgbClr val="000000"/>
                </a:solidFill>
                <a:ea typeface="Times New Roman" panose="02020603050405020304" pitchFamily="18" charset="0"/>
                <a:cs typeface="Calibri" panose="020F0502020204030204" pitchFamily="34" charset="0"/>
                <a:sym typeface="Arial"/>
              </a:rPr>
              <a:t>DE TRABAJO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Área </a:t>
            </a:r>
            <a:r>
              <a:rPr lang="es-SV" sz="1200" u="sng" kern="0" dirty="0">
                <a:solidFill>
                  <a:srgbClr val="000000"/>
                </a:solidFill>
                <a:ea typeface="Times New Roman" panose="02020603050405020304" pitchFamily="18" charset="0"/>
                <a:cs typeface="Calibri" panose="020F0502020204030204" pitchFamily="34" charset="0"/>
                <a:sym typeface="Arial"/>
              </a:rPr>
              <a:t>de Libre </a:t>
            </a:r>
            <a:r>
              <a:rPr lang="es-SV" sz="1200" u="sng" kern="0" dirty="0" smtClean="0">
                <a:solidFill>
                  <a:srgbClr val="000000"/>
                </a:solidFill>
                <a:ea typeface="Times New Roman" panose="02020603050405020304" pitchFamily="18" charset="0"/>
                <a:cs typeface="Calibri" panose="020F0502020204030204" pitchFamily="34" charset="0"/>
                <a:sym typeface="Arial"/>
              </a:rPr>
              <a:t>Gestión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Área de Contrataciones directas, licitaciones y </a:t>
            </a:r>
            <a:r>
              <a:rPr lang="es-SV" sz="1200" u="sng" kern="0" dirty="0" smtClean="0">
                <a:solidFill>
                  <a:srgbClr val="000000"/>
                </a:solidFill>
                <a:ea typeface="Times New Roman" panose="02020603050405020304" pitchFamily="18" charset="0"/>
                <a:cs typeface="Calibri" panose="020F0502020204030204" pitchFamily="34" charset="0"/>
                <a:sym typeface="Arial"/>
              </a:rPr>
              <a:t>concursos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9241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16 Grupo"/>
          <p:cNvGrpSpPr/>
          <p:nvPr/>
        </p:nvGrpSpPr>
        <p:grpSpPr>
          <a:xfrm>
            <a:off x="815794" y="201165"/>
            <a:ext cx="7750669" cy="6191834"/>
            <a:chOff x="815794" y="201165"/>
            <a:chExt cx="7750669" cy="6191834"/>
          </a:xfrm>
        </p:grpSpPr>
        <p:pic>
          <p:nvPicPr>
            <p:cNvPr id="2" name="object 2">
              <a:hlinkClick r:id="rId2" action="ppaction://hlinksldjump"/>
            </p:cNvPr>
            <p:cNvPicPr/>
            <p:nvPr/>
          </p:nvPicPr>
          <p:blipFill>
            <a:blip r:embed="rId3" cstate="print"/>
            <a:stretch>
              <a:fillRect/>
            </a:stretch>
          </p:blipFill>
          <p:spPr>
            <a:xfrm>
              <a:off x="3979955" y="201165"/>
              <a:ext cx="1167645" cy="592997"/>
            </a:xfrm>
            <a:prstGeom prst="rect">
              <a:avLst/>
            </a:prstGeom>
          </p:spPr>
        </p:pic>
        <p:pic>
          <p:nvPicPr>
            <p:cNvPr id="3" name="object 3">
              <a:hlinkClick r:id="rId4" action="ppaction://hlinksldjump"/>
            </p:cNvPr>
            <p:cNvPicPr/>
            <p:nvPr/>
          </p:nvPicPr>
          <p:blipFill>
            <a:blip r:embed="rId5" cstate="print"/>
            <a:stretch>
              <a:fillRect/>
            </a:stretch>
          </p:blipFill>
          <p:spPr>
            <a:xfrm>
              <a:off x="7311012" y="644562"/>
              <a:ext cx="1198781" cy="748920"/>
            </a:xfrm>
            <a:prstGeom prst="rect">
              <a:avLst/>
            </a:prstGeom>
          </p:spPr>
        </p:pic>
        <p:sp>
          <p:nvSpPr>
            <p:cNvPr id="4" name="object 4"/>
            <p:cNvSpPr/>
            <p:nvPr/>
          </p:nvSpPr>
          <p:spPr>
            <a:xfrm>
              <a:off x="4570317" y="842842"/>
              <a:ext cx="24361" cy="0"/>
            </a:xfrm>
            <a:custGeom>
              <a:avLst/>
              <a:gdLst/>
              <a:ahLst/>
              <a:cxnLst/>
              <a:rect l="l" t="t" r="r" b="b"/>
              <a:pathLst>
                <a:path w="27304">
                  <a:moveTo>
                    <a:pt x="0" y="0"/>
                  </a:moveTo>
                  <a:lnTo>
                    <a:pt x="27221" y="0"/>
                  </a:lnTo>
                </a:path>
              </a:pathLst>
            </a:custGeom>
            <a:ln w="13959">
              <a:solidFill>
                <a:srgbClr val="5D5D5D"/>
              </a:solidFill>
            </a:ln>
          </p:spPr>
          <p:txBody>
            <a:bodyPr wrap="square" lIns="0" tIns="0" rIns="0" bIns="0" rtlCol="0"/>
            <a:lstStyle/>
            <a:p>
              <a:endParaRPr dirty="0"/>
            </a:p>
          </p:txBody>
        </p:sp>
        <p:sp>
          <p:nvSpPr>
            <p:cNvPr id="5" name="object 5"/>
            <p:cNvSpPr/>
            <p:nvPr/>
          </p:nvSpPr>
          <p:spPr>
            <a:xfrm>
              <a:off x="4644423" y="842842"/>
              <a:ext cx="2616861" cy="0"/>
            </a:xfrm>
            <a:custGeom>
              <a:avLst/>
              <a:gdLst/>
              <a:ahLst/>
              <a:cxnLst/>
              <a:rect l="l" t="t" r="r" b="b"/>
              <a:pathLst>
                <a:path w="2933065">
                  <a:moveTo>
                    <a:pt x="0" y="0"/>
                  </a:moveTo>
                  <a:lnTo>
                    <a:pt x="2932962" y="0"/>
                  </a:lnTo>
                </a:path>
              </a:pathLst>
            </a:custGeom>
            <a:ln w="13959">
              <a:solidFill>
                <a:srgbClr val="5D5D5D"/>
              </a:solidFill>
              <a:prstDash val="dash"/>
            </a:ln>
          </p:spPr>
          <p:txBody>
            <a:bodyPr wrap="square" lIns="0" tIns="0" rIns="0" bIns="0" rtlCol="0"/>
            <a:lstStyle/>
            <a:p>
              <a:endParaRPr dirty="0"/>
            </a:p>
          </p:txBody>
        </p:sp>
        <p:sp>
          <p:nvSpPr>
            <p:cNvPr id="6" name="object 6"/>
            <p:cNvSpPr/>
            <p:nvPr/>
          </p:nvSpPr>
          <p:spPr>
            <a:xfrm>
              <a:off x="4564089" y="842842"/>
              <a:ext cx="6232" cy="0"/>
            </a:xfrm>
            <a:custGeom>
              <a:avLst/>
              <a:gdLst/>
              <a:ahLst/>
              <a:cxnLst/>
              <a:rect l="l" t="t" r="r" b="b"/>
              <a:pathLst>
                <a:path w="6985">
                  <a:moveTo>
                    <a:pt x="6979" y="0"/>
                  </a:moveTo>
                  <a:lnTo>
                    <a:pt x="0" y="0"/>
                  </a:lnTo>
                </a:path>
              </a:pathLst>
            </a:custGeom>
            <a:ln w="13959">
              <a:solidFill>
                <a:srgbClr val="5D5D5D"/>
              </a:solidFill>
            </a:ln>
          </p:spPr>
          <p:txBody>
            <a:bodyPr wrap="square" lIns="0" tIns="0" rIns="0" bIns="0" rtlCol="0"/>
            <a:lstStyle/>
            <a:p>
              <a:endParaRPr dirty="0"/>
            </a:p>
          </p:txBody>
        </p:sp>
        <p:pic>
          <p:nvPicPr>
            <p:cNvPr id="7" name="object 7">
              <a:hlinkClick r:id="rId6" action="ppaction://hlinksldjump"/>
            </p:cNvPr>
            <p:cNvPicPr/>
            <p:nvPr/>
          </p:nvPicPr>
          <p:blipFill>
            <a:blip r:embed="rId7" cstate="print"/>
            <a:stretch>
              <a:fillRect/>
            </a:stretch>
          </p:blipFill>
          <p:spPr>
            <a:xfrm>
              <a:off x="2523358" y="1167579"/>
              <a:ext cx="2040731" cy="554937"/>
            </a:xfrm>
            <a:prstGeom prst="rect">
              <a:avLst/>
            </a:prstGeom>
          </p:spPr>
        </p:pic>
        <p:pic>
          <p:nvPicPr>
            <p:cNvPr id="8" name="object 8">
              <a:hlinkClick r:id="rId8" action="ppaction://hlinksldjump"/>
            </p:cNvPr>
            <p:cNvPicPr/>
            <p:nvPr/>
          </p:nvPicPr>
          <p:blipFill>
            <a:blip r:embed="rId9" cstate="print"/>
            <a:stretch>
              <a:fillRect/>
            </a:stretch>
          </p:blipFill>
          <p:spPr>
            <a:xfrm>
              <a:off x="5497784" y="1135192"/>
              <a:ext cx="1167645" cy="709632"/>
            </a:xfrm>
            <a:prstGeom prst="rect">
              <a:avLst/>
            </a:prstGeom>
          </p:spPr>
        </p:pic>
        <p:pic>
          <p:nvPicPr>
            <p:cNvPr id="9" name="object 9">
              <a:hlinkClick r:id="rId10" action="ppaction://hlinksldjump"/>
            </p:cNvPr>
            <p:cNvPicPr/>
            <p:nvPr/>
          </p:nvPicPr>
          <p:blipFill>
            <a:blip r:embed="rId11" cstate="print"/>
            <a:stretch>
              <a:fillRect/>
            </a:stretch>
          </p:blipFill>
          <p:spPr>
            <a:xfrm>
              <a:off x="2550758" y="1890717"/>
              <a:ext cx="2013331" cy="777771"/>
            </a:xfrm>
            <a:prstGeom prst="rect">
              <a:avLst/>
            </a:prstGeom>
          </p:spPr>
        </p:pic>
        <p:pic>
          <p:nvPicPr>
            <p:cNvPr id="10" name="object 10">
              <a:hlinkClick r:id="rId12" action="ppaction://hlinksldjump"/>
            </p:cNvPr>
            <p:cNvPicPr/>
            <p:nvPr/>
          </p:nvPicPr>
          <p:blipFill>
            <a:blip r:embed="rId13" cstate="print"/>
            <a:stretch>
              <a:fillRect/>
            </a:stretch>
          </p:blipFill>
          <p:spPr>
            <a:xfrm>
              <a:off x="5504432" y="1971907"/>
              <a:ext cx="1167645" cy="592997"/>
            </a:xfrm>
            <a:prstGeom prst="rect">
              <a:avLst/>
            </a:prstGeom>
          </p:spPr>
        </p:pic>
        <p:pic>
          <p:nvPicPr>
            <p:cNvPr id="11" name="object 11">
              <a:hlinkClick r:id="rId14" action="ppaction://hlinksldjump"/>
            </p:cNvPr>
            <p:cNvPicPr/>
            <p:nvPr/>
          </p:nvPicPr>
          <p:blipFill>
            <a:blip r:embed="rId15" cstate="print"/>
            <a:stretch>
              <a:fillRect/>
            </a:stretch>
          </p:blipFill>
          <p:spPr>
            <a:xfrm>
              <a:off x="2550758" y="2816432"/>
              <a:ext cx="2013331" cy="532225"/>
            </a:xfrm>
            <a:prstGeom prst="rect">
              <a:avLst/>
            </a:prstGeom>
          </p:spPr>
        </p:pic>
        <p:grpSp>
          <p:nvGrpSpPr>
            <p:cNvPr id="12" name="object 12"/>
            <p:cNvGrpSpPr/>
            <p:nvPr/>
          </p:nvGrpSpPr>
          <p:grpSpPr>
            <a:xfrm>
              <a:off x="815794" y="3615076"/>
              <a:ext cx="7142971" cy="1175577"/>
              <a:chOff x="914369" y="4110475"/>
              <a:chExt cx="8006080" cy="1336675"/>
            </a:xfrm>
          </p:grpSpPr>
          <p:sp>
            <p:nvSpPr>
              <p:cNvPr id="13" name="object 13"/>
              <p:cNvSpPr/>
              <p:nvPr/>
            </p:nvSpPr>
            <p:spPr>
              <a:xfrm>
                <a:off x="1493702" y="4117454"/>
                <a:ext cx="7426959" cy="0"/>
              </a:xfrm>
              <a:custGeom>
                <a:avLst/>
                <a:gdLst/>
                <a:ahLst/>
                <a:cxnLst/>
                <a:rect l="l" t="t" r="r" b="b"/>
                <a:pathLst>
                  <a:path w="7426959">
                    <a:moveTo>
                      <a:pt x="0" y="0"/>
                    </a:moveTo>
                    <a:lnTo>
                      <a:pt x="7419655" y="0"/>
                    </a:lnTo>
                  </a:path>
                  <a:path w="7426959">
                    <a:moveTo>
                      <a:pt x="7419655" y="0"/>
                    </a:moveTo>
                    <a:lnTo>
                      <a:pt x="7426634" y="0"/>
                    </a:lnTo>
                  </a:path>
                </a:pathLst>
              </a:custGeom>
              <a:ln w="13959">
                <a:solidFill>
                  <a:srgbClr val="5D5D5D"/>
                </a:solidFill>
              </a:ln>
            </p:spPr>
            <p:txBody>
              <a:bodyPr wrap="square" lIns="0" tIns="0" rIns="0" bIns="0" rtlCol="0"/>
              <a:lstStyle/>
              <a:p>
                <a:endParaRPr dirty="0"/>
              </a:p>
            </p:txBody>
          </p:sp>
          <p:pic>
            <p:nvPicPr>
              <p:cNvPr id="14" name="object 14">
                <a:hlinkClick r:id="rId16" action="ppaction://hlinksldjump"/>
              </p:cNvPr>
              <p:cNvPicPr/>
              <p:nvPr/>
            </p:nvPicPr>
            <p:blipFill>
              <a:blip r:embed="rId17" cstate="print"/>
              <a:stretch>
                <a:fillRect/>
              </a:stretch>
            </p:blipFill>
            <p:spPr>
              <a:xfrm>
                <a:off x="914369" y="4110475"/>
                <a:ext cx="1144008" cy="1336654"/>
              </a:xfrm>
              <a:prstGeom prst="rect">
                <a:avLst/>
              </a:prstGeom>
            </p:spPr>
          </p:pic>
        </p:grpSp>
        <p:pic>
          <p:nvPicPr>
            <p:cNvPr id="15" name="object 15">
              <a:hlinkClick r:id="rId18" action="ppaction://hlinksldjump"/>
            </p:cNvPr>
            <p:cNvPicPr/>
            <p:nvPr/>
          </p:nvPicPr>
          <p:blipFill>
            <a:blip r:embed="rId19" cstate="print"/>
            <a:stretch>
              <a:fillRect/>
            </a:stretch>
          </p:blipFill>
          <p:spPr>
            <a:xfrm>
              <a:off x="5510660" y="2794332"/>
              <a:ext cx="1167645" cy="562304"/>
            </a:xfrm>
            <a:prstGeom prst="rect">
              <a:avLst/>
            </a:prstGeom>
          </p:spPr>
        </p:pic>
        <p:pic>
          <p:nvPicPr>
            <p:cNvPr id="16" name="object 16">
              <a:hlinkClick r:id="rId20" action="ppaction://hlinksldjump"/>
            </p:cNvPr>
            <p:cNvPicPr/>
            <p:nvPr/>
          </p:nvPicPr>
          <p:blipFill>
            <a:blip r:embed="rId21" cstate="print"/>
            <a:stretch>
              <a:fillRect/>
            </a:stretch>
          </p:blipFill>
          <p:spPr>
            <a:xfrm>
              <a:off x="2029521" y="3621215"/>
              <a:ext cx="918547" cy="1169420"/>
            </a:xfrm>
            <a:prstGeom prst="rect">
              <a:avLst/>
            </a:prstGeom>
          </p:spPr>
        </p:pic>
        <p:pic>
          <p:nvPicPr>
            <p:cNvPr id="18" name="object 18">
              <a:hlinkClick r:id="rId22" action="ppaction://hlinksldjump"/>
            </p:cNvPr>
            <p:cNvPicPr/>
            <p:nvPr/>
          </p:nvPicPr>
          <p:blipFill>
            <a:blip r:embed="rId23" cstate="print"/>
            <a:stretch>
              <a:fillRect/>
            </a:stretch>
          </p:blipFill>
          <p:spPr>
            <a:xfrm>
              <a:off x="6224947" y="3597887"/>
              <a:ext cx="1020676" cy="1192747"/>
            </a:xfrm>
            <a:prstGeom prst="rect">
              <a:avLst/>
            </a:prstGeom>
          </p:spPr>
        </p:pic>
        <p:pic>
          <p:nvPicPr>
            <p:cNvPr id="19" name="object 19">
              <a:hlinkClick r:id="rId24" action="ppaction://hlinksldjump"/>
            </p:cNvPr>
            <p:cNvPicPr/>
            <p:nvPr/>
          </p:nvPicPr>
          <p:blipFill>
            <a:blip r:embed="rId25" cstate="print"/>
            <a:stretch>
              <a:fillRect/>
            </a:stretch>
          </p:blipFill>
          <p:spPr>
            <a:xfrm>
              <a:off x="5000009" y="3600343"/>
              <a:ext cx="1020676" cy="1190292"/>
            </a:xfrm>
            <a:prstGeom prst="rect">
              <a:avLst/>
            </a:prstGeom>
          </p:spPr>
        </p:pic>
        <p:pic>
          <p:nvPicPr>
            <p:cNvPr id="20" name="object 20">
              <a:hlinkClick r:id="rId26" action="ppaction://hlinksldjump"/>
            </p:cNvPr>
            <p:cNvPicPr/>
            <p:nvPr/>
          </p:nvPicPr>
          <p:blipFill>
            <a:blip r:embed="rId27" cstate="print"/>
            <a:stretch>
              <a:fillRect/>
            </a:stretch>
          </p:blipFill>
          <p:spPr>
            <a:xfrm>
              <a:off x="7342149" y="3906050"/>
              <a:ext cx="1224314" cy="894407"/>
            </a:xfrm>
            <a:prstGeom prst="rect">
              <a:avLst/>
            </a:prstGeom>
          </p:spPr>
        </p:pic>
        <p:sp>
          <p:nvSpPr>
            <p:cNvPr id="21" name="object 21"/>
            <p:cNvSpPr/>
            <p:nvPr/>
          </p:nvSpPr>
          <p:spPr>
            <a:xfrm>
              <a:off x="8164171" y="1400236"/>
              <a:ext cx="0" cy="24014"/>
            </a:xfrm>
            <a:custGeom>
              <a:avLst/>
              <a:gdLst/>
              <a:ahLst/>
              <a:cxnLst/>
              <a:rect l="l" t="t" r="r" b="b"/>
              <a:pathLst>
                <a:path h="27305">
                  <a:moveTo>
                    <a:pt x="-6979" y="13610"/>
                  </a:moveTo>
                  <a:lnTo>
                    <a:pt x="6979" y="13610"/>
                  </a:lnTo>
                </a:path>
              </a:pathLst>
            </a:custGeom>
            <a:ln w="27221">
              <a:solidFill>
                <a:srgbClr val="5D5D5D"/>
              </a:solidFill>
            </a:ln>
          </p:spPr>
          <p:txBody>
            <a:bodyPr wrap="square" lIns="0" tIns="0" rIns="0" bIns="0" rtlCol="0"/>
            <a:lstStyle/>
            <a:p>
              <a:endParaRPr dirty="0"/>
            </a:p>
          </p:txBody>
        </p:sp>
        <p:sp>
          <p:nvSpPr>
            <p:cNvPr id="22" name="object 22"/>
            <p:cNvSpPr/>
            <p:nvPr/>
          </p:nvSpPr>
          <p:spPr>
            <a:xfrm>
              <a:off x="8164171" y="1472673"/>
              <a:ext cx="0" cy="2385221"/>
            </a:xfrm>
            <a:custGeom>
              <a:avLst/>
              <a:gdLst/>
              <a:ahLst/>
              <a:cxnLst/>
              <a:rect l="l" t="t" r="r" b="b"/>
              <a:pathLst>
                <a:path h="2712085">
                  <a:moveTo>
                    <a:pt x="0" y="0"/>
                  </a:moveTo>
                  <a:lnTo>
                    <a:pt x="0" y="2711698"/>
                  </a:lnTo>
                </a:path>
              </a:pathLst>
            </a:custGeom>
            <a:ln w="13959">
              <a:solidFill>
                <a:srgbClr val="5D5D5D"/>
              </a:solidFill>
              <a:prstDash val="dash"/>
            </a:ln>
          </p:spPr>
          <p:txBody>
            <a:bodyPr wrap="square" lIns="0" tIns="0" rIns="0" bIns="0" rtlCol="0"/>
            <a:lstStyle/>
            <a:p>
              <a:endParaRPr dirty="0"/>
            </a:p>
          </p:txBody>
        </p:sp>
        <p:sp>
          <p:nvSpPr>
            <p:cNvPr id="23" name="object 23"/>
            <p:cNvSpPr/>
            <p:nvPr/>
          </p:nvSpPr>
          <p:spPr>
            <a:xfrm>
              <a:off x="8157943" y="1394098"/>
              <a:ext cx="12464" cy="6143"/>
            </a:xfrm>
            <a:custGeom>
              <a:avLst/>
              <a:gdLst/>
              <a:ahLst/>
              <a:cxnLst/>
              <a:rect l="l" t="t" r="r" b="b"/>
              <a:pathLst>
                <a:path w="13970" h="6984">
                  <a:moveTo>
                    <a:pt x="13959" y="6979"/>
                  </a:moveTo>
                  <a:lnTo>
                    <a:pt x="0" y="6979"/>
                  </a:lnTo>
                  <a:lnTo>
                    <a:pt x="0" y="0"/>
                  </a:lnTo>
                  <a:lnTo>
                    <a:pt x="13959" y="0"/>
                  </a:lnTo>
                  <a:lnTo>
                    <a:pt x="13959" y="6979"/>
                  </a:lnTo>
                  <a:close/>
                </a:path>
              </a:pathLst>
            </a:custGeom>
            <a:solidFill>
              <a:srgbClr val="5D5D5D"/>
            </a:solidFill>
          </p:spPr>
          <p:txBody>
            <a:bodyPr wrap="square" lIns="0" tIns="0" rIns="0" bIns="0" rtlCol="0"/>
            <a:lstStyle/>
            <a:p>
              <a:endParaRPr dirty="0"/>
            </a:p>
          </p:txBody>
        </p:sp>
        <p:sp>
          <p:nvSpPr>
            <p:cNvPr id="24" name="object 24"/>
            <p:cNvSpPr/>
            <p:nvPr/>
          </p:nvSpPr>
          <p:spPr>
            <a:xfrm>
              <a:off x="5727997" y="3405747"/>
              <a:ext cx="0" cy="48586"/>
            </a:xfrm>
            <a:custGeom>
              <a:avLst/>
              <a:gdLst/>
              <a:ahLst/>
              <a:cxnLst/>
              <a:rect l="l" t="t" r="r" b="b"/>
              <a:pathLst>
                <a:path h="55245">
                  <a:moveTo>
                    <a:pt x="0" y="0"/>
                  </a:moveTo>
                  <a:lnTo>
                    <a:pt x="0" y="55141"/>
                  </a:lnTo>
                </a:path>
              </a:pathLst>
            </a:custGeom>
            <a:ln w="13959">
              <a:solidFill>
                <a:srgbClr val="5D5D5D"/>
              </a:solidFill>
            </a:ln>
          </p:spPr>
          <p:txBody>
            <a:bodyPr wrap="square" lIns="0" tIns="0" rIns="0" bIns="0" rtlCol="0"/>
            <a:lstStyle/>
            <a:p>
              <a:endParaRPr dirty="0"/>
            </a:p>
          </p:txBody>
        </p:sp>
        <p:sp>
          <p:nvSpPr>
            <p:cNvPr id="25" name="object 25"/>
            <p:cNvSpPr/>
            <p:nvPr/>
          </p:nvSpPr>
          <p:spPr>
            <a:xfrm>
              <a:off x="5727997" y="3502737"/>
              <a:ext cx="0" cy="49145"/>
            </a:xfrm>
            <a:custGeom>
              <a:avLst/>
              <a:gdLst/>
              <a:ahLst/>
              <a:cxnLst/>
              <a:rect l="l" t="t" r="r" b="b"/>
              <a:pathLst>
                <a:path h="55879">
                  <a:moveTo>
                    <a:pt x="0" y="0"/>
                  </a:moveTo>
                  <a:lnTo>
                    <a:pt x="0" y="55839"/>
                  </a:lnTo>
                </a:path>
              </a:pathLst>
            </a:custGeom>
            <a:ln w="13959">
              <a:solidFill>
                <a:srgbClr val="5D5D5D"/>
              </a:solidFill>
            </a:ln>
          </p:spPr>
          <p:txBody>
            <a:bodyPr wrap="square" lIns="0" tIns="0" rIns="0" bIns="0" rtlCol="0"/>
            <a:lstStyle/>
            <a:p>
              <a:endParaRPr dirty="0"/>
            </a:p>
          </p:txBody>
        </p:sp>
        <p:sp>
          <p:nvSpPr>
            <p:cNvPr id="26" name="object 26"/>
            <p:cNvSpPr/>
            <p:nvPr/>
          </p:nvSpPr>
          <p:spPr>
            <a:xfrm>
              <a:off x="6526355" y="3426618"/>
              <a:ext cx="0" cy="24014"/>
            </a:xfrm>
            <a:custGeom>
              <a:avLst/>
              <a:gdLst/>
              <a:ahLst/>
              <a:cxnLst/>
              <a:rect l="l" t="t" r="r" b="b"/>
              <a:pathLst>
                <a:path h="27304">
                  <a:moveTo>
                    <a:pt x="-6979" y="13610"/>
                  </a:moveTo>
                  <a:lnTo>
                    <a:pt x="6979" y="13610"/>
                  </a:lnTo>
                </a:path>
              </a:pathLst>
            </a:custGeom>
            <a:ln w="27221">
              <a:solidFill>
                <a:srgbClr val="5D5D5D"/>
              </a:solidFill>
            </a:ln>
          </p:spPr>
          <p:txBody>
            <a:bodyPr wrap="square" lIns="0" tIns="0" rIns="0" bIns="0" rtlCol="0"/>
            <a:lstStyle/>
            <a:p>
              <a:endParaRPr dirty="0"/>
            </a:p>
          </p:txBody>
        </p:sp>
        <p:sp>
          <p:nvSpPr>
            <p:cNvPr id="27" name="object 27"/>
            <p:cNvSpPr/>
            <p:nvPr/>
          </p:nvSpPr>
          <p:spPr>
            <a:xfrm>
              <a:off x="6526355" y="3499668"/>
              <a:ext cx="0" cy="49145"/>
            </a:xfrm>
            <a:custGeom>
              <a:avLst/>
              <a:gdLst/>
              <a:ahLst/>
              <a:cxnLst/>
              <a:rect l="l" t="t" r="r" b="b"/>
              <a:pathLst>
                <a:path h="55879">
                  <a:moveTo>
                    <a:pt x="0" y="0"/>
                  </a:moveTo>
                  <a:lnTo>
                    <a:pt x="0" y="55839"/>
                  </a:lnTo>
                </a:path>
              </a:pathLst>
            </a:custGeom>
            <a:ln w="13959">
              <a:solidFill>
                <a:srgbClr val="5D5D5D"/>
              </a:solidFill>
            </a:ln>
          </p:spPr>
          <p:txBody>
            <a:bodyPr wrap="square" lIns="0" tIns="0" rIns="0" bIns="0" rtlCol="0"/>
            <a:lstStyle/>
            <a:p>
              <a:endParaRPr dirty="0"/>
            </a:p>
          </p:txBody>
        </p:sp>
        <p:sp>
          <p:nvSpPr>
            <p:cNvPr id="28" name="object 28"/>
            <p:cNvSpPr/>
            <p:nvPr/>
          </p:nvSpPr>
          <p:spPr>
            <a:xfrm>
              <a:off x="6526355" y="3420479"/>
              <a:ext cx="0" cy="6143"/>
            </a:xfrm>
            <a:custGeom>
              <a:avLst/>
              <a:gdLst/>
              <a:ahLst/>
              <a:cxnLst/>
              <a:rect l="l" t="t" r="r" b="b"/>
              <a:pathLst>
                <a:path h="6985">
                  <a:moveTo>
                    <a:pt x="-6979" y="3489"/>
                  </a:moveTo>
                  <a:lnTo>
                    <a:pt x="6979" y="3489"/>
                  </a:lnTo>
                </a:path>
              </a:pathLst>
            </a:custGeom>
            <a:ln w="6979">
              <a:solidFill>
                <a:srgbClr val="5D5D5D"/>
              </a:solidFill>
            </a:ln>
          </p:spPr>
          <p:txBody>
            <a:bodyPr wrap="square" lIns="0" tIns="0" rIns="0" bIns="0" rtlCol="0"/>
            <a:lstStyle/>
            <a:p>
              <a:endParaRPr dirty="0"/>
            </a:p>
          </p:txBody>
        </p:sp>
        <p:sp>
          <p:nvSpPr>
            <p:cNvPr id="29" name="object 29"/>
            <p:cNvSpPr/>
            <p:nvPr/>
          </p:nvSpPr>
          <p:spPr>
            <a:xfrm>
              <a:off x="5734224" y="3421706"/>
              <a:ext cx="24928" cy="0"/>
            </a:xfrm>
            <a:custGeom>
              <a:avLst/>
              <a:gdLst/>
              <a:ahLst/>
              <a:cxnLst/>
              <a:rect l="l" t="t" r="r" b="b"/>
              <a:pathLst>
                <a:path w="27939">
                  <a:moveTo>
                    <a:pt x="0" y="0"/>
                  </a:moveTo>
                  <a:lnTo>
                    <a:pt x="27919" y="0"/>
                  </a:lnTo>
                </a:path>
              </a:pathLst>
            </a:custGeom>
            <a:ln w="13959">
              <a:solidFill>
                <a:srgbClr val="5D5D5D"/>
              </a:solidFill>
            </a:ln>
          </p:spPr>
          <p:txBody>
            <a:bodyPr wrap="square" lIns="0" tIns="0" rIns="0" bIns="0" rtlCol="0"/>
            <a:lstStyle/>
            <a:p>
              <a:endParaRPr dirty="0"/>
            </a:p>
          </p:txBody>
        </p:sp>
        <p:sp>
          <p:nvSpPr>
            <p:cNvPr id="30" name="object 30"/>
            <p:cNvSpPr/>
            <p:nvPr/>
          </p:nvSpPr>
          <p:spPr>
            <a:xfrm>
              <a:off x="5809577" y="3421706"/>
              <a:ext cx="2267871" cy="0"/>
            </a:xfrm>
            <a:custGeom>
              <a:avLst/>
              <a:gdLst/>
              <a:ahLst/>
              <a:cxnLst/>
              <a:rect l="l" t="t" r="r" b="b"/>
              <a:pathLst>
                <a:path w="2541904">
                  <a:moveTo>
                    <a:pt x="0" y="0"/>
                  </a:moveTo>
                  <a:lnTo>
                    <a:pt x="2541388" y="0"/>
                  </a:lnTo>
                </a:path>
              </a:pathLst>
            </a:custGeom>
            <a:ln w="13959">
              <a:solidFill>
                <a:srgbClr val="5D5D5D"/>
              </a:solidFill>
              <a:prstDash val="dash"/>
            </a:ln>
          </p:spPr>
          <p:txBody>
            <a:bodyPr wrap="square" lIns="0" tIns="0" rIns="0" bIns="0" rtlCol="0"/>
            <a:lstStyle/>
            <a:p>
              <a:endParaRPr dirty="0"/>
            </a:p>
          </p:txBody>
        </p:sp>
        <p:sp>
          <p:nvSpPr>
            <p:cNvPr id="31" name="object 31"/>
            <p:cNvSpPr/>
            <p:nvPr/>
          </p:nvSpPr>
          <p:spPr>
            <a:xfrm>
              <a:off x="8133033" y="3421706"/>
              <a:ext cx="24928" cy="0"/>
            </a:xfrm>
            <a:custGeom>
              <a:avLst/>
              <a:gdLst/>
              <a:ahLst/>
              <a:cxnLst/>
              <a:rect l="l" t="t" r="r" b="b"/>
              <a:pathLst>
                <a:path w="27940">
                  <a:moveTo>
                    <a:pt x="0" y="0"/>
                  </a:moveTo>
                  <a:lnTo>
                    <a:pt x="27919" y="0"/>
                  </a:lnTo>
                </a:path>
              </a:pathLst>
            </a:custGeom>
            <a:ln w="13959">
              <a:solidFill>
                <a:srgbClr val="5D5D5D"/>
              </a:solidFill>
            </a:ln>
          </p:spPr>
          <p:txBody>
            <a:bodyPr wrap="square" lIns="0" tIns="0" rIns="0" bIns="0" rtlCol="0"/>
            <a:lstStyle/>
            <a:p>
              <a:endParaRPr dirty="0"/>
            </a:p>
          </p:txBody>
        </p:sp>
        <p:sp>
          <p:nvSpPr>
            <p:cNvPr id="32" name="object 32"/>
            <p:cNvSpPr/>
            <p:nvPr/>
          </p:nvSpPr>
          <p:spPr>
            <a:xfrm>
              <a:off x="5727997" y="3421706"/>
              <a:ext cx="6232" cy="0"/>
            </a:xfrm>
            <a:custGeom>
              <a:avLst/>
              <a:gdLst/>
              <a:ahLst/>
              <a:cxnLst/>
              <a:rect l="l" t="t" r="r" b="b"/>
              <a:pathLst>
                <a:path w="6985">
                  <a:moveTo>
                    <a:pt x="6979" y="0"/>
                  </a:moveTo>
                  <a:lnTo>
                    <a:pt x="0" y="0"/>
                  </a:lnTo>
                </a:path>
              </a:pathLst>
            </a:custGeom>
            <a:ln w="13959">
              <a:solidFill>
                <a:srgbClr val="5D5D5D"/>
              </a:solidFill>
            </a:ln>
          </p:spPr>
          <p:txBody>
            <a:bodyPr wrap="square" lIns="0" tIns="0" rIns="0" bIns="0" rtlCol="0"/>
            <a:lstStyle/>
            <a:p>
              <a:endParaRPr dirty="0"/>
            </a:p>
          </p:txBody>
        </p:sp>
        <p:sp>
          <p:nvSpPr>
            <p:cNvPr id="33" name="object 33"/>
            <p:cNvSpPr/>
            <p:nvPr/>
          </p:nvSpPr>
          <p:spPr>
            <a:xfrm>
              <a:off x="8157944" y="3421706"/>
              <a:ext cx="6232" cy="0"/>
            </a:xfrm>
            <a:custGeom>
              <a:avLst/>
              <a:gdLst/>
              <a:ahLst/>
              <a:cxnLst/>
              <a:rect l="l" t="t" r="r" b="b"/>
              <a:pathLst>
                <a:path w="6984">
                  <a:moveTo>
                    <a:pt x="0" y="0"/>
                  </a:moveTo>
                  <a:lnTo>
                    <a:pt x="6979" y="0"/>
                  </a:lnTo>
                </a:path>
              </a:pathLst>
            </a:custGeom>
            <a:ln w="13959">
              <a:solidFill>
                <a:srgbClr val="5D5D5D"/>
              </a:solidFill>
            </a:ln>
          </p:spPr>
          <p:txBody>
            <a:bodyPr wrap="square" lIns="0" tIns="0" rIns="0" bIns="0" rtlCol="0"/>
            <a:lstStyle/>
            <a:p>
              <a:endParaRPr dirty="0"/>
            </a:p>
          </p:txBody>
        </p:sp>
        <p:grpSp>
          <p:nvGrpSpPr>
            <p:cNvPr id="34" name="object 34"/>
            <p:cNvGrpSpPr/>
            <p:nvPr/>
          </p:nvGrpSpPr>
          <p:grpSpPr>
            <a:xfrm>
              <a:off x="815794" y="794347"/>
              <a:ext cx="7653426" cy="5598652"/>
              <a:chOff x="914369" y="903201"/>
              <a:chExt cx="8578215" cy="6365875"/>
            </a:xfrm>
          </p:grpSpPr>
          <p:sp>
            <p:nvSpPr>
              <p:cNvPr id="35" name="object 35"/>
              <p:cNvSpPr/>
              <p:nvPr/>
            </p:nvSpPr>
            <p:spPr>
              <a:xfrm>
                <a:off x="1321298" y="5718648"/>
                <a:ext cx="7473950" cy="1270"/>
              </a:xfrm>
              <a:custGeom>
                <a:avLst/>
                <a:gdLst/>
                <a:ahLst/>
                <a:cxnLst/>
                <a:rect l="l" t="t" r="r" b="b"/>
                <a:pathLst>
                  <a:path w="7473950" h="1270">
                    <a:moveTo>
                      <a:pt x="-6979" y="348"/>
                    </a:moveTo>
                    <a:lnTo>
                      <a:pt x="7480380" y="348"/>
                    </a:lnTo>
                  </a:path>
                </a:pathLst>
              </a:custGeom>
              <a:ln w="14657">
                <a:solidFill>
                  <a:srgbClr val="5D5D5D"/>
                </a:solidFill>
              </a:ln>
            </p:spPr>
            <p:txBody>
              <a:bodyPr wrap="square" lIns="0" tIns="0" rIns="0" bIns="0" rtlCol="0"/>
              <a:lstStyle/>
              <a:p>
                <a:endParaRPr dirty="0"/>
              </a:p>
            </p:txBody>
          </p:sp>
          <p:pic>
            <p:nvPicPr>
              <p:cNvPr id="36" name="object 36">
                <a:hlinkClick r:id="rId28" action="ppaction://hlinksldjump"/>
              </p:cNvPr>
              <p:cNvPicPr/>
              <p:nvPr/>
            </p:nvPicPr>
            <p:blipFill>
              <a:blip r:embed="rId29" cstate="print"/>
              <a:stretch>
                <a:fillRect/>
              </a:stretch>
            </p:blipFill>
            <p:spPr>
              <a:xfrm>
                <a:off x="914369" y="5711668"/>
                <a:ext cx="1144008" cy="1555126"/>
              </a:xfrm>
              <a:prstGeom prst="rect">
                <a:avLst/>
              </a:prstGeom>
            </p:spPr>
          </p:pic>
          <p:pic>
            <p:nvPicPr>
              <p:cNvPr id="37" name="object 37">
                <a:hlinkClick r:id="rId30" action="ppaction://hlinksldjump"/>
              </p:cNvPr>
              <p:cNvPicPr/>
              <p:nvPr/>
            </p:nvPicPr>
            <p:blipFill>
              <a:blip r:embed="rId31" cstate="print"/>
              <a:stretch>
                <a:fillRect/>
              </a:stretch>
            </p:blipFill>
            <p:spPr>
              <a:xfrm>
                <a:off x="2287319" y="5719346"/>
                <a:ext cx="1029538" cy="1549542"/>
              </a:xfrm>
              <a:prstGeom prst="rect">
                <a:avLst/>
              </a:prstGeom>
            </p:spPr>
          </p:pic>
          <p:pic>
            <p:nvPicPr>
              <p:cNvPr id="38" name="object 38">
                <a:hlinkClick r:id="rId32" action="ppaction://hlinksldjump"/>
              </p:cNvPr>
              <p:cNvPicPr/>
              <p:nvPr/>
            </p:nvPicPr>
            <p:blipFill>
              <a:blip r:embed="rId33" cstate="print"/>
              <a:stretch>
                <a:fillRect/>
              </a:stretch>
            </p:blipFill>
            <p:spPr>
              <a:xfrm>
                <a:off x="3659572" y="5719346"/>
                <a:ext cx="1144008" cy="1549542"/>
              </a:xfrm>
              <a:prstGeom prst="rect">
                <a:avLst/>
              </a:prstGeom>
            </p:spPr>
          </p:pic>
          <p:pic>
            <p:nvPicPr>
              <p:cNvPr id="39" name="object 39">
                <a:hlinkClick r:id="rId34" action="ppaction://hlinksldjump"/>
              </p:cNvPr>
              <p:cNvPicPr/>
              <p:nvPr/>
            </p:nvPicPr>
            <p:blipFill>
              <a:blip r:embed="rId35" cstate="print"/>
              <a:stretch>
                <a:fillRect/>
              </a:stretch>
            </p:blipFill>
            <p:spPr>
              <a:xfrm>
                <a:off x="6977128" y="5719346"/>
                <a:ext cx="1144008" cy="1548844"/>
              </a:xfrm>
              <a:prstGeom prst="rect">
                <a:avLst/>
              </a:prstGeom>
            </p:spPr>
          </p:pic>
          <p:pic>
            <p:nvPicPr>
              <p:cNvPr id="40" name="object 40">
                <a:hlinkClick r:id="rId36" action="ppaction://hlinksldjump"/>
              </p:cNvPr>
              <p:cNvPicPr/>
              <p:nvPr/>
            </p:nvPicPr>
            <p:blipFill>
              <a:blip r:embed="rId37" cstate="print"/>
              <a:stretch>
                <a:fillRect/>
              </a:stretch>
            </p:blipFill>
            <p:spPr>
              <a:xfrm>
                <a:off x="5489706" y="5719346"/>
                <a:ext cx="1372252" cy="1548844"/>
              </a:xfrm>
              <a:prstGeom prst="rect">
                <a:avLst/>
              </a:prstGeom>
            </p:spPr>
          </p:pic>
          <p:pic>
            <p:nvPicPr>
              <p:cNvPr id="41" name="object 41">
                <a:hlinkClick r:id="rId38" action="ppaction://hlinksldjump"/>
              </p:cNvPr>
              <p:cNvPicPr/>
              <p:nvPr/>
            </p:nvPicPr>
            <p:blipFill>
              <a:blip r:embed="rId39" cstate="print"/>
              <a:stretch>
                <a:fillRect/>
              </a:stretch>
            </p:blipFill>
            <p:spPr>
              <a:xfrm>
                <a:off x="8347983" y="5712366"/>
                <a:ext cx="1144008" cy="1555824"/>
              </a:xfrm>
              <a:prstGeom prst="rect">
                <a:avLst/>
              </a:prstGeom>
            </p:spPr>
          </p:pic>
          <p:sp>
            <p:nvSpPr>
              <p:cNvPr id="42" name="object 42"/>
              <p:cNvSpPr/>
              <p:nvPr/>
            </p:nvSpPr>
            <p:spPr>
              <a:xfrm>
                <a:off x="5115583" y="910181"/>
                <a:ext cx="0" cy="4802505"/>
              </a:xfrm>
              <a:custGeom>
                <a:avLst/>
                <a:gdLst/>
                <a:ahLst/>
                <a:cxnLst/>
                <a:rect l="l" t="t" r="r" b="b"/>
                <a:pathLst>
                  <a:path h="4802505">
                    <a:moveTo>
                      <a:pt x="0" y="0"/>
                    </a:moveTo>
                    <a:lnTo>
                      <a:pt x="0" y="4802185"/>
                    </a:lnTo>
                  </a:path>
                </a:pathLst>
              </a:custGeom>
              <a:ln w="13959">
                <a:solidFill>
                  <a:srgbClr val="5D5D5D"/>
                </a:solidFill>
              </a:ln>
            </p:spPr>
            <p:txBody>
              <a:bodyPr wrap="square" lIns="0" tIns="0" rIns="0" bIns="0" rtlCol="0"/>
              <a:lstStyle/>
              <a:p>
                <a:endParaRPr dirty="0"/>
              </a:p>
            </p:txBody>
          </p:sp>
          <p:sp>
            <p:nvSpPr>
              <p:cNvPr id="43" name="object 43"/>
              <p:cNvSpPr/>
              <p:nvPr/>
            </p:nvSpPr>
            <p:spPr>
              <a:xfrm>
                <a:off x="5108603" y="903201"/>
                <a:ext cx="13970" cy="6985"/>
              </a:xfrm>
              <a:custGeom>
                <a:avLst/>
                <a:gdLst/>
                <a:ahLst/>
                <a:cxnLst/>
                <a:rect l="l" t="t" r="r" b="b"/>
                <a:pathLst>
                  <a:path w="13970" h="6984">
                    <a:moveTo>
                      <a:pt x="13959" y="6979"/>
                    </a:moveTo>
                    <a:lnTo>
                      <a:pt x="0" y="6979"/>
                    </a:lnTo>
                    <a:lnTo>
                      <a:pt x="0" y="0"/>
                    </a:lnTo>
                    <a:lnTo>
                      <a:pt x="13959" y="0"/>
                    </a:lnTo>
                    <a:lnTo>
                      <a:pt x="13959" y="6979"/>
                    </a:lnTo>
                    <a:close/>
                  </a:path>
                </a:pathLst>
              </a:custGeom>
              <a:solidFill>
                <a:srgbClr val="5D5D5D"/>
              </a:solidFill>
            </p:spPr>
            <p:txBody>
              <a:bodyPr wrap="square" lIns="0" tIns="0" rIns="0" bIns="0" rtlCol="0"/>
              <a:lstStyle/>
              <a:p>
                <a:endParaRPr dirty="0"/>
              </a:p>
            </p:txBody>
          </p:sp>
          <p:sp>
            <p:nvSpPr>
              <p:cNvPr id="44" name="object 44"/>
              <p:cNvSpPr/>
              <p:nvPr/>
            </p:nvSpPr>
            <p:spPr>
              <a:xfrm>
                <a:off x="5115583" y="5711668"/>
                <a:ext cx="0" cy="8255"/>
              </a:xfrm>
              <a:custGeom>
                <a:avLst/>
                <a:gdLst/>
                <a:ahLst/>
                <a:cxnLst/>
                <a:rect l="l" t="t" r="r" b="b"/>
                <a:pathLst>
                  <a:path h="8254">
                    <a:moveTo>
                      <a:pt x="-6979" y="3838"/>
                    </a:moveTo>
                    <a:lnTo>
                      <a:pt x="6979" y="3838"/>
                    </a:lnTo>
                  </a:path>
                </a:pathLst>
              </a:custGeom>
              <a:ln w="7677">
                <a:solidFill>
                  <a:srgbClr val="5D5D5D"/>
                </a:solidFill>
              </a:ln>
            </p:spPr>
            <p:txBody>
              <a:bodyPr wrap="square" lIns="0" tIns="0" rIns="0" bIns="0" rtlCol="0"/>
              <a:lstStyle/>
              <a:p>
                <a:endParaRPr dirty="0"/>
              </a:p>
            </p:txBody>
          </p:sp>
          <p:sp>
            <p:nvSpPr>
              <p:cNvPr id="45" name="object 45"/>
              <p:cNvSpPr/>
              <p:nvPr/>
            </p:nvSpPr>
            <p:spPr>
              <a:xfrm>
                <a:off x="8920338" y="4124434"/>
                <a:ext cx="6985" cy="344805"/>
              </a:xfrm>
              <a:custGeom>
                <a:avLst/>
                <a:gdLst/>
                <a:ahLst/>
                <a:cxnLst/>
                <a:rect l="l" t="t" r="r" b="b"/>
                <a:pathLst>
                  <a:path w="6984" h="344804">
                    <a:moveTo>
                      <a:pt x="6979" y="344808"/>
                    </a:moveTo>
                    <a:lnTo>
                      <a:pt x="0" y="0"/>
                    </a:lnTo>
                  </a:path>
                </a:pathLst>
              </a:custGeom>
              <a:ln w="13959">
                <a:solidFill>
                  <a:srgbClr val="5D5D5D"/>
                </a:solidFill>
              </a:ln>
            </p:spPr>
            <p:txBody>
              <a:bodyPr wrap="square" lIns="0" tIns="0" rIns="0" bIns="0" rtlCol="0"/>
              <a:lstStyle/>
              <a:p>
                <a:endParaRPr dirty="0"/>
              </a:p>
            </p:txBody>
          </p:sp>
          <p:sp>
            <p:nvSpPr>
              <p:cNvPr id="46" name="object 46"/>
              <p:cNvSpPr/>
              <p:nvPr/>
            </p:nvSpPr>
            <p:spPr>
              <a:xfrm>
                <a:off x="8920338" y="4468545"/>
                <a:ext cx="13970" cy="8255"/>
              </a:xfrm>
              <a:custGeom>
                <a:avLst/>
                <a:gdLst/>
                <a:ahLst/>
                <a:cxnLst/>
                <a:rect l="l" t="t" r="r" b="b"/>
                <a:pathLst>
                  <a:path w="13970" h="8254">
                    <a:moveTo>
                      <a:pt x="13959" y="7677"/>
                    </a:moveTo>
                    <a:lnTo>
                      <a:pt x="0" y="7677"/>
                    </a:lnTo>
                    <a:lnTo>
                      <a:pt x="0" y="697"/>
                    </a:lnTo>
                    <a:lnTo>
                      <a:pt x="13959" y="0"/>
                    </a:lnTo>
                    <a:lnTo>
                      <a:pt x="13959" y="7677"/>
                    </a:lnTo>
                    <a:close/>
                  </a:path>
                </a:pathLst>
              </a:custGeom>
              <a:solidFill>
                <a:srgbClr val="5D5D5D"/>
              </a:solidFill>
            </p:spPr>
            <p:txBody>
              <a:bodyPr wrap="square" lIns="0" tIns="0" rIns="0" bIns="0" rtlCol="0"/>
              <a:lstStyle/>
              <a:p>
                <a:endParaRPr dirty="0"/>
              </a:p>
            </p:txBody>
          </p:sp>
          <p:sp>
            <p:nvSpPr>
              <p:cNvPr id="47" name="object 47"/>
              <p:cNvSpPr/>
              <p:nvPr/>
            </p:nvSpPr>
            <p:spPr>
              <a:xfrm>
                <a:off x="8920338" y="4117455"/>
                <a:ext cx="0" cy="8255"/>
              </a:xfrm>
              <a:custGeom>
                <a:avLst/>
                <a:gdLst/>
                <a:ahLst/>
                <a:cxnLst/>
                <a:rect l="l" t="t" r="r" b="b"/>
                <a:pathLst>
                  <a:path h="8254">
                    <a:moveTo>
                      <a:pt x="-6979" y="3838"/>
                    </a:moveTo>
                    <a:lnTo>
                      <a:pt x="6979" y="3838"/>
                    </a:lnTo>
                  </a:path>
                </a:pathLst>
              </a:custGeom>
              <a:ln w="7677">
                <a:solidFill>
                  <a:srgbClr val="5D5D5D"/>
                </a:solidFill>
              </a:ln>
            </p:spPr>
            <p:txBody>
              <a:bodyPr wrap="square" lIns="0" tIns="0" rIns="0" bIns="0" rtlCol="0"/>
              <a:lstStyle/>
              <a:p>
                <a:endParaRPr dirty="0"/>
              </a:p>
            </p:txBody>
          </p:sp>
          <p:sp>
            <p:nvSpPr>
              <p:cNvPr id="48" name="object 48"/>
              <p:cNvSpPr/>
              <p:nvPr/>
            </p:nvSpPr>
            <p:spPr>
              <a:xfrm>
                <a:off x="5115583" y="1601193"/>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49" name="object 49"/>
              <p:cNvSpPr/>
              <p:nvPr/>
            </p:nvSpPr>
            <p:spPr>
              <a:xfrm>
                <a:off x="6169551" y="1594214"/>
                <a:ext cx="6985" cy="13970"/>
              </a:xfrm>
              <a:custGeom>
                <a:avLst/>
                <a:gdLst/>
                <a:ahLst/>
                <a:cxnLst/>
                <a:rect l="l" t="t" r="r" b="b"/>
                <a:pathLst>
                  <a:path w="6985" h="13969">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sp>
            <p:nvSpPr>
              <p:cNvPr id="50" name="object 50"/>
              <p:cNvSpPr/>
              <p:nvPr/>
            </p:nvSpPr>
            <p:spPr>
              <a:xfrm>
                <a:off x="5115583" y="2516261"/>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51" name="object 51"/>
              <p:cNvSpPr/>
              <p:nvPr/>
            </p:nvSpPr>
            <p:spPr>
              <a:xfrm>
                <a:off x="6169551" y="2509281"/>
                <a:ext cx="6985" cy="13970"/>
              </a:xfrm>
              <a:custGeom>
                <a:avLst/>
                <a:gdLst/>
                <a:ahLst/>
                <a:cxnLst/>
                <a:rect l="l" t="t" r="r" b="b"/>
                <a:pathLst>
                  <a:path w="6985" h="13969">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sp>
            <p:nvSpPr>
              <p:cNvPr id="52" name="object 52"/>
              <p:cNvSpPr/>
              <p:nvPr/>
            </p:nvSpPr>
            <p:spPr>
              <a:xfrm>
                <a:off x="5115583" y="3520672"/>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53" name="object 53"/>
              <p:cNvSpPr/>
              <p:nvPr/>
            </p:nvSpPr>
            <p:spPr>
              <a:xfrm>
                <a:off x="6169551" y="3513692"/>
                <a:ext cx="6985" cy="13970"/>
              </a:xfrm>
              <a:custGeom>
                <a:avLst/>
                <a:gdLst/>
                <a:ahLst/>
                <a:cxnLst/>
                <a:rect l="l" t="t" r="r" b="b"/>
                <a:pathLst>
                  <a:path w="6985" h="13970">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grpSp>
        <p:sp>
          <p:nvSpPr>
            <p:cNvPr id="54" name="14 Marcador de texto">
              <a:hlinkClick r:id="" action="ppaction://noaction"/>
            </p:cNvPr>
            <p:cNvSpPr txBox="1">
              <a:spLocks/>
            </p:cNvSpPr>
            <p:nvPr/>
          </p:nvSpPr>
          <p:spPr>
            <a:xfrm>
              <a:off x="3086409" y="3929991"/>
              <a:ext cx="1377950" cy="1003917"/>
            </a:xfrm>
            <a:prstGeom prst="rect">
              <a:avLst/>
            </a:prstGeom>
            <a:solidFill>
              <a:srgbClr val="CDCDCD"/>
            </a:solidFill>
            <a:ln w="0" cmpd="sng">
              <a:noFill/>
              <a:prstDash val="solid"/>
            </a:ln>
          </p:spPr>
          <p:txBody>
            <a:bodyPr vert="horz" lIns="0" tIns="76200" rIns="0" bIns="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ts val="1400"/>
                </a:lnSpc>
                <a:spcAft>
                  <a:spcPts val="370"/>
                </a:spcAft>
                <a:buNone/>
              </a:pPr>
              <a:r>
                <a:rPr lang="es-SV" sz="1200" dirty="0" smtClean="0">
                  <a:solidFill>
                    <a:schemeClr val="tx1">
                      <a:lumMod val="75000"/>
                      <a:lumOff val="25000"/>
                    </a:schemeClr>
                  </a:solidFill>
                  <a:latin typeface="Times New Roman" panose="02020603050405020304" pitchFamily="1"/>
                  <a:hlinkClick r:id="rId16" action="ppaction://hlinksldjump"/>
                </a:rPr>
                <a:t>Dirección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Tecnologías de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Información y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Telecomunicaciones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DTIT </a:t>
              </a:r>
              <a:endParaRPr lang="es-SV" sz="1200" dirty="0">
                <a:solidFill>
                  <a:schemeClr val="tx1">
                    <a:lumMod val="75000"/>
                    <a:lumOff val="25000"/>
                  </a:schemeClr>
                </a:solidFill>
                <a:latin typeface="Times New Roman" panose="02020603050405020304" pitchFamily="1"/>
              </a:endParaRPr>
            </a:p>
          </p:txBody>
        </p:sp>
        <p:cxnSp>
          <p:nvCxnSpPr>
            <p:cNvPr id="56" name="55 Conector recto"/>
            <p:cNvCxnSpPr>
              <a:endCxn id="54" idx="0"/>
            </p:cNvCxnSpPr>
            <p:nvPr/>
          </p:nvCxnSpPr>
          <p:spPr>
            <a:xfrm>
              <a:off x="3775384" y="3613954"/>
              <a:ext cx="0" cy="316037"/>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59487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1" y="56538"/>
            <a:ext cx="8856985" cy="6748001"/>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DESARROLLO RURAL - DGDR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Desarrollo Rural: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err="1">
                <a:latin typeface="Calibri" panose="020F0502020204030204" pitchFamily="34" charset="0"/>
                <a:ea typeface="Times New Roman" panose="02020603050405020304" pitchFamily="18" charset="0"/>
                <a:cs typeface="Calibri" panose="020F0502020204030204" pitchFamily="34" charset="0"/>
              </a:rPr>
              <a:t>AMILCAR</a:t>
            </a:r>
            <a:r>
              <a:rPr lang="es-SV" sz="1400" b="1" dirty="0">
                <a:latin typeface="Calibri" panose="020F0502020204030204" pitchFamily="34" charset="0"/>
                <a:ea typeface="Times New Roman" panose="02020603050405020304" pitchFamily="18" charset="0"/>
                <a:cs typeface="Calibri" panose="020F0502020204030204" pitchFamily="34" charset="0"/>
              </a:rPr>
              <a:t> DANIEL </a:t>
            </a:r>
            <a:r>
              <a:rPr lang="es-SV" sz="1400" b="1" dirty="0" err="1">
                <a:latin typeface="Calibri" panose="020F0502020204030204" pitchFamily="34" charset="0"/>
                <a:ea typeface="Times New Roman" panose="02020603050405020304" pitchFamily="18" charset="0"/>
                <a:cs typeface="Calibri" panose="020F0502020204030204" pitchFamily="34" charset="0"/>
              </a:rPr>
              <a:t>LANDAVERDE</a:t>
            </a:r>
            <a:r>
              <a:rPr lang="es-SV" sz="1400" b="1" dirty="0">
                <a:latin typeface="Calibri" panose="020F0502020204030204" pitchFamily="34" charset="0"/>
                <a:ea typeface="Times New Roman" panose="02020603050405020304" pitchFamily="18" charset="0"/>
                <a:cs typeface="Calibri" panose="020F0502020204030204" pitchFamily="34" charset="0"/>
              </a:rPr>
              <a:t> LEMUS </a:t>
            </a: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p>
          <a:p>
            <a:r>
              <a:rPr lang="es-SV" sz="1400" kern="0" dirty="0" smtClean="0">
                <a:solidFill>
                  <a:srgbClr val="000000"/>
                </a:solidFill>
                <a:ea typeface="Times New Roman" panose="02020603050405020304" pitchFamily="18" charset="0"/>
                <a:cs typeface="Calibri" panose="020F0502020204030204" pitchFamily="34" charset="0"/>
                <a:sym typeface="Arial"/>
              </a:rPr>
              <a:t>Lograr </a:t>
            </a:r>
            <a:r>
              <a:rPr lang="es-SV" sz="1400" kern="0" dirty="0">
                <a:solidFill>
                  <a:srgbClr val="000000"/>
                </a:solidFill>
                <a:ea typeface="Times New Roman" panose="02020603050405020304" pitchFamily="18" charset="0"/>
                <a:cs typeface="Calibri" panose="020F0502020204030204" pitchFamily="34" charset="0"/>
                <a:sym typeface="Arial"/>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sz="1400" kern="0" dirty="0" smtClean="0">
                <a:solidFill>
                  <a:srgbClr val="000000"/>
                </a:solidFill>
                <a:ea typeface="Times New Roman" panose="02020603050405020304" pitchFamily="18" charset="0"/>
                <a:cs typeface="Calibri" panose="020F0502020204030204" pitchFamily="34" charset="0"/>
                <a:sym typeface="Arial"/>
              </a:rPr>
              <a:t>Desarrollo Rural</a:t>
            </a:r>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a:t>
            </a:r>
          </a:p>
          <a:p>
            <a:r>
              <a:rPr lang="es-SV" sz="1400" kern="0" dirty="0">
                <a:solidFill>
                  <a:srgbClr val="000000"/>
                </a:solidFill>
                <a:ea typeface="Times New Roman" panose="02020603050405020304" pitchFamily="18" charset="0"/>
                <a:cs typeface="Calibri" panose="020F0502020204030204" pitchFamily="34" charset="0"/>
                <a:sym typeface="Arial"/>
              </a:rPr>
              <a:t>8</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p>
          <a:p>
            <a:r>
              <a:rPr lang="es-ES" sz="1400" kern="0" dirty="0">
                <a:solidFill>
                  <a:srgbClr val="000000"/>
                </a:solidFill>
                <a:ea typeface="Times New Roman" panose="02020603050405020304" pitchFamily="18" charset="0"/>
                <a:cs typeface="Calibri" panose="020F0502020204030204" pitchFamily="34" charset="0"/>
                <a:sym typeface="Arial"/>
              </a:rPr>
              <a:t>7</a:t>
            </a:r>
            <a:r>
              <a:rPr lang="es-ES"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al logro de los resultados y objetivos de la Dirección General de Desarrollo Rural en el proceso de planificación de desarrollo rural de acuerdo con los </a:t>
            </a:r>
            <a:r>
              <a:rPr lang="es-SV" sz="1400" kern="0" dirty="0" smtClean="0">
                <a:solidFill>
                  <a:srgbClr val="000000"/>
                </a:solidFill>
                <a:ea typeface="Times New Roman" panose="02020603050405020304" pitchFamily="18" charset="0"/>
                <a:cs typeface="Calibri" panose="020F0502020204030204" pitchFamily="34" charset="0"/>
                <a:sym typeface="Arial"/>
              </a:rPr>
              <a:t>planes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 (Pendiente de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 la Dirección General de Desarrollo Rural en materia jurídica y asistir a los proyectos a fin de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Desarrollo de Infraestructura </a:t>
            </a:r>
            <a:r>
              <a:rPr lang="es-SV" sz="1400" u="sng" kern="0" dirty="0" smtClean="0">
                <a:solidFill>
                  <a:srgbClr val="000000"/>
                </a:solidFill>
                <a:ea typeface="Times New Roman" panose="02020603050405020304" pitchFamily="18" charset="0"/>
                <a:cs typeface="Calibri" panose="020F0502020204030204" pitchFamily="34" charset="0"/>
                <a:sym typeface="Arial"/>
              </a:rPr>
              <a:t>Rural: </a:t>
            </a:r>
            <a:r>
              <a:rPr lang="es-SV" sz="1400" i="1" u="sng" dirty="0">
                <a:latin typeface="Calibri" panose="020F0502020204030204" pitchFamily="34" charset="0"/>
                <a:ea typeface="Times New Roman" panose="02020603050405020304" pitchFamily="18" charset="0"/>
                <a:cs typeface="Calibri" panose="020F0502020204030204" pitchFamily="34" charset="0"/>
              </a:rPr>
              <a:t>Rubén Antonio Ascencio </a:t>
            </a:r>
            <a:r>
              <a:rPr lang="es-SV" sz="1400" i="1" u="sng" dirty="0" smtClean="0">
                <a:latin typeface="Calibri" panose="020F0502020204030204" pitchFamily="34" charset="0"/>
                <a:ea typeface="Times New Roman" panose="02020603050405020304" pitchFamily="18" charset="0"/>
                <a:cs typeface="Calibri" panose="020F0502020204030204" pitchFamily="34" charset="0"/>
              </a:rPr>
              <a:t>Carpio</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agroproductiva del MAG, para el desarrollo rural y promover ante otras entidades competentes la ejecución de proyectos de infraestructura para el desarrollo rural.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06795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805718"/>
            <a:ext cx="7848872" cy="5317353"/>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ECONOMÍA AGROPECUARIA - DGEA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Economía </a:t>
            </a:r>
            <a:r>
              <a:rPr lang="es-SV" sz="1400" kern="0" dirty="0" smtClean="0">
                <a:solidFill>
                  <a:srgbClr val="000000"/>
                </a:solidFill>
                <a:ea typeface="Times New Roman" panose="02020603050405020304" pitchFamily="18" charset="0"/>
                <a:cs typeface="Calibri" panose="020F0502020204030204" pitchFamily="34" charset="0"/>
                <a:sym typeface="Arial"/>
              </a:rPr>
              <a:t>Agropecuaria</a:t>
            </a:r>
            <a:r>
              <a:rPr lang="es-SV" sz="1400" b="1" kern="0" dirty="0" smtClean="0">
                <a:solidFill>
                  <a:srgbClr val="000000"/>
                </a:solidFill>
                <a:ea typeface="Times New Roman" panose="02020603050405020304" pitchFamily="18" charset="0"/>
                <a:cs typeface="Calibri" panose="020F0502020204030204" pitchFamily="34" charset="0"/>
                <a:sym typeface="Arial"/>
              </a:rPr>
              <a:t>:</a:t>
            </a:r>
            <a:r>
              <a:rPr lang="es-SV" sz="1400" b="1" kern="0" dirty="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MANUEL ERNESTO SOSA URRUTIA (de </a:t>
            </a:r>
            <a:r>
              <a:rPr lang="es-SV" sz="1400" b="1" dirty="0" err="1">
                <a:latin typeface="Calibri" panose="020F0502020204030204" pitchFamily="34" charset="0"/>
                <a:ea typeface="Times New Roman" panose="02020603050405020304" pitchFamily="18" charset="0"/>
                <a:cs typeface="Calibri" panose="020F0502020204030204" pitchFamily="34" charset="0"/>
              </a:rPr>
              <a:t>AGO</a:t>
            </a:r>
            <a:r>
              <a:rPr lang="es-SV" sz="1400" b="1" dirty="0">
                <a:latin typeface="Calibri" panose="020F0502020204030204" pitchFamily="34" charset="0"/>
                <a:ea typeface="Times New Roman" panose="02020603050405020304" pitchFamily="18" charset="0"/>
                <a:cs typeface="Calibri" panose="020F0502020204030204" pitchFamily="34" charset="0"/>
              </a:rPr>
              <a:t> 2020 a la fecha</a:t>
            </a:r>
            <a:r>
              <a:rPr lang="es-SV" sz="1400" b="1" dirty="0" smtClean="0">
                <a:latin typeface="Calibri" panose="020F0502020204030204" pitchFamily="34" charset="0"/>
                <a:ea typeface="Times New Roman" panose="02020603050405020304" pitchFamily="18" charset="0"/>
                <a:cs typeface="Calibri" panose="020F0502020204030204" pitchFamily="34" charset="0"/>
              </a:rPr>
              <a:t>)</a:t>
            </a: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86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39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Estadísticas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Francisco Márquez Parada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Generar </a:t>
            </a:r>
            <a:r>
              <a:rPr lang="es-SV" sz="1400" kern="0" dirty="0">
                <a:solidFill>
                  <a:srgbClr val="000000"/>
                </a:solidFill>
                <a:ea typeface="Times New Roman" panose="02020603050405020304" pitchFamily="18" charset="0"/>
                <a:cs typeface="Calibri" panose="020F0502020204030204" pitchFamily="34" charset="0"/>
                <a:sym typeface="Arial"/>
              </a:rPr>
              <a:t>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852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5576" y="1042193"/>
            <a:ext cx="7632848" cy="4773614"/>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ECONOMÍA AGROPECUARIA </a:t>
            </a:r>
            <a:r>
              <a:rPr lang="es-SV" sz="1400" b="1" kern="0" dirty="0">
                <a:solidFill>
                  <a:srgbClr val="000099"/>
                </a:solidFill>
                <a:ea typeface="Times New Roman" panose="02020603050405020304" pitchFamily="18" charset="0"/>
                <a:cs typeface="Calibri" panose="020F0502020204030204" pitchFamily="34" charset="0"/>
                <a:sym typeface="Arial"/>
              </a:rPr>
              <a:t>- DGEA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Agronegocios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Beatriz </a:t>
            </a:r>
            <a:r>
              <a:rPr lang="es-SV" sz="1400" i="1" dirty="0" smtClean="0">
                <a:latin typeface="Calibri" panose="020F0502020204030204" pitchFamily="34" charset="0"/>
                <a:ea typeface="Times New Roman" panose="02020603050405020304" pitchFamily="18" charset="0"/>
                <a:cs typeface="Calibri" panose="020F0502020204030204" pitchFamily="34" charset="0"/>
              </a:rPr>
              <a:t>Alegría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Asociaciones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Carlos Francisco José Rodolfo Hurtado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t>
            </a:r>
            <a:r>
              <a:rPr lang="es-SV" sz="1400" u="sng" kern="0" dirty="0" smtClean="0">
                <a:solidFill>
                  <a:srgbClr val="000000"/>
                </a:solidFill>
                <a:ea typeface="Times New Roman" panose="02020603050405020304" pitchFamily="18" charset="0"/>
                <a:cs typeface="Calibri" panose="020F0502020204030204" pitchFamily="34" charset="0"/>
                <a:sym typeface="Arial"/>
              </a:rPr>
              <a:t>Abastecimiento</a:t>
            </a: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Pendiente de oficializar el nombramiento de la jefatura</a:t>
            </a: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Incrementar </a:t>
            </a:r>
            <a:r>
              <a:rPr lang="es-SV" sz="1400" kern="0" dirty="0">
                <a:solidFill>
                  <a:srgbClr val="000000"/>
                </a:solidFill>
                <a:ea typeface="Times New Roman" panose="02020603050405020304" pitchFamily="18" charset="0"/>
                <a:cs typeface="Calibri" panose="020F0502020204030204" pitchFamily="34" charset="0"/>
                <a:sym typeface="Arial"/>
              </a:rPr>
              <a:t>la disponibilidad, el acceso y consumo de alimentos a través de la mejora de los sistemas de abastecimiento de insumos agrícolas y granos básicos para las familias, tanto en las zonas urbanas como rurales. </a:t>
            </a:r>
            <a:endParaRPr lang="es-SV" sz="1400" kern="0" dirty="0">
              <a:solidFill>
                <a:srgbClr val="000000"/>
              </a:solidFill>
              <a:latin typeface="Arial"/>
              <a:cs typeface="Arial"/>
              <a:sym typeface="Arial"/>
            </a:endParaRPr>
          </a:p>
        </p:txBody>
      </p:sp>
    </p:spTree>
    <p:extLst>
      <p:ext uri="{BB962C8B-B14F-4D97-AF65-F5344CB8AC3E}">
        <p14:creationId xmlns:p14="http://schemas.microsoft.com/office/powerpoint/2010/main" val="22338399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7524" y="151179"/>
            <a:ext cx="8568952" cy="6594113"/>
          </a:xfrm>
          <a:prstGeom prst="rect">
            <a:avLst/>
          </a:prstGeom>
        </p:spPr>
        <p:txBody>
          <a:bodyPr wrap="square">
            <a:spAutoFit/>
          </a:bodyPr>
          <a:lstStyle/>
          <a:p>
            <a:pPr algn="just"/>
            <a:r>
              <a:rPr lang="es-SV" sz="2000" b="1" kern="0" dirty="0">
                <a:solidFill>
                  <a:srgbClr val="000099"/>
                </a:solidFill>
                <a:ea typeface="Times New Roman" panose="02020603050405020304" pitchFamily="18" charset="0"/>
                <a:cs typeface="Calibri" panose="020F0502020204030204" pitchFamily="34" charset="0"/>
                <a:sym typeface="Arial"/>
              </a:rPr>
              <a:t>DIRECCIÓN GENERAL DE SANIDAD VEGETAL - DGSV </a:t>
            </a:r>
            <a:endParaRPr lang="es-SV" sz="20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Sanidad Vegetal y Animal: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err="1">
                <a:latin typeface="Calibri" panose="020F0502020204030204" pitchFamily="34" charset="0"/>
                <a:ea typeface="Times New Roman" panose="02020603050405020304" pitchFamily="18" charset="0"/>
                <a:cs typeface="Calibri" panose="020F0502020204030204" pitchFamily="34" charset="0"/>
              </a:rPr>
              <a:t>IVAN</a:t>
            </a:r>
            <a:r>
              <a:rPr lang="es-SV" sz="1400" b="1" dirty="0">
                <a:latin typeface="Calibri" panose="020F0502020204030204" pitchFamily="34" charset="0"/>
                <a:ea typeface="Times New Roman" panose="02020603050405020304" pitchFamily="18" charset="0"/>
                <a:cs typeface="Calibri" panose="020F0502020204030204" pitchFamily="34" charset="0"/>
              </a:rPr>
              <a:t> ALEXIS </a:t>
            </a:r>
            <a:r>
              <a:rPr lang="es-SV" sz="1400" b="1" dirty="0" err="1">
                <a:latin typeface="Calibri" panose="020F0502020204030204" pitchFamily="34" charset="0"/>
                <a:ea typeface="Times New Roman" panose="02020603050405020304" pitchFamily="18" charset="0"/>
                <a:cs typeface="Calibri" panose="020F0502020204030204" pitchFamily="34" charset="0"/>
              </a:rPr>
              <a:t>BETHACOURT</a:t>
            </a:r>
            <a:r>
              <a:rPr lang="es-SV" sz="1400" b="1" dirty="0">
                <a:latin typeface="Calibri" panose="020F0502020204030204" pitchFamily="34" charset="0"/>
                <a:ea typeface="Times New Roman" panose="02020603050405020304" pitchFamily="18" charset="0"/>
                <a:cs typeface="Calibri" panose="020F0502020204030204" pitchFamily="34" charset="0"/>
              </a:rPr>
              <a:t> DUARTE (DE SEPT 2020 A LA </a:t>
            </a:r>
            <a:r>
              <a:rPr lang="es-SV" sz="1400" b="1" dirty="0" smtClean="0">
                <a:latin typeface="Calibri" panose="020F0502020204030204" pitchFamily="34" charset="0"/>
                <a:ea typeface="Times New Roman" panose="02020603050405020304" pitchFamily="18" charset="0"/>
                <a:cs typeface="Calibri" panose="020F0502020204030204" pitchFamily="34" charset="0"/>
              </a:rPr>
              <a:t>FECHA)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Proteger el patrimonio agrícola del país, de las plagas que lo afectan, así como garantizar la fitosanidad e inocuidad de alimentos de origen vegetal, para prevenir daños en la salud humana y medio </a:t>
            </a:r>
            <a:r>
              <a:rPr lang="es-SV" sz="1400" kern="0" dirty="0" smtClean="0">
                <a:solidFill>
                  <a:srgbClr val="000000"/>
                </a:solidFill>
                <a:ea typeface="Times New Roman" panose="02020603050405020304" pitchFamily="18" charset="0"/>
                <a:cs typeface="Calibri" panose="020F0502020204030204" pitchFamily="34" charset="0"/>
                <a:sym typeface="Arial"/>
              </a:rPr>
              <a:t>ambiente</a:t>
            </a:r>
          </a:p>
          <a:p>
            <a:pPr algn="just"/>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50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28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Desarrollar 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endParaRPr lang="es-SV" sz="1050" kern="0" dirty="0">
              <a:solidFill>
                <a:srgbClr val="000000"/>
              </a:solidFill>
              <a:cs typeface="Arial"/>
              <a:sym typeface="Arial"/>
            </a:endParaRPr>
          </a:p>
          <a:p>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a:t>
            </a:r>
          </a:p>
          <a:p>
            <a:r>
              <a:rPr lang="es-SV" sz="1400" i="1" kern="0" dirty="0">
                <a:solidFill>
                  <a:srgbClr val="000000"/>
                </a:solidFill>
                <a:ea typeface="Times New Roman" panose="02020603050405020304" pitchFamily="18" charset="0"/>
                <a:cs typeface="Calibri" panose="020F0502020204030204" pitchFamily="34" charset="0"/>
                <a:sym typeface="Arial"/>
              </a:rPr>
              <a:t>Jefe Departamento: </a:t>
            </a:r>
            <a:r>
              <a:rPr lang="es-SV" sz="1400" i="1" dirty="0">
                <a:latin typeface="Calibri" panose="020F0502020204030204" pitchFamily="34" charset="0"/>
                <a:ea typeface="Times New Roman" panose="02020603050405020304" pitchFamily="18" charset="0"/>
                <a:cs typeface="Calibri" panose="020F0502020204030204" pitchFamily="34" charset="0"/>
              </a:rPr>
              <a:t>Roberto Danilo Escobar Mariona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Desarrollar </a:t>
            </a:r>
            <a:r>
              <a:rPr lang="es-SV" sz="1400" kern="0" dirty="0">
                <a:solidFill>
                  <a:srgbClr val="000000"/>
                </a:solidFill>
                <a:ea typeface="Times New Roman" panose="02020603050405020304" pitchFamily="18" charset="0"/>
                <a:cs typeface="Calibri" panose="020F0502020204030204" pitchFamily="34" charset="0"/>
                <a:sym typeface="Arial"/>
              </a:rPr>
              <a:t>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 </a:t>
            </a:r>
          </a:p>
          <a:p>
            <a:pPr algn="just"/>
            <a:r>
              <a:rPr lang="es-SV" sz="1400" u="sng" kern="0" dirty="0">
                <a:solidFill>
                  <a:srgbClr val="000000"/>
                </a:solidFill>
                <a:ea typeface="Times New Roman" panose="02020603050405020304" pitchFamily="18" charset="0"/>
                <a:cs typeface="Calibri" panose="020F0502020204030204" pitchFamily="34" charset="0"/>
                <a:sym typeface="Arial"/>
              </a:rPr>
              <a:t>Laboratorios de Diagnóstico Vegetal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José Alberto Flores </a:t>
            </a:r>
            <a:r>
              <a:rPr lang="es-SV" sz="1400" i="1" dirty="0" smtClean="0">
                <a:latin typeface="Calibri" panose="020F0502020204030204" pitchFamily="34" charset="0"/>
                <a:ea typeface="Times New Roman" panose="02020603050405020304" pitchFamily="18" charset="0"/>
                <a:cs typeface="Calibri" panose="020F0502020204030204" pitchFamily="34" charset="0"/>
              </a:rPr>
              <a:t>Chorro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Realizar </a:t>
            </a:r>
            <a:r>
              <a:rPr lang="es-SV" sz="1400" kern="0" dirty="0">
                <a:solidFill>
                  <a:srgbClr val="000000"/>
                </a:solidFill>
                <a:ea typeface="Times New Roman" panose="02020603050405020304" pitchFamily="18" charset="0"/>
                <a:cs typeface="Calibri" panose="020F0502020204030204" pitchFamily="34" charset="0"/>
                <a:sym typeface="Arial"/>
              </a:rPr>
              <a:t>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Tree>
    <p:extLst>
      <p:ext uri="{BB962C8B-B14F-4D97-AF65-F5344CB8AC3E}">
        <p14:creationId xmlns:p14="http://schemas.microsoft.com/office/powerpoint/2010/main" val="4829689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6012030"/>
          </a:xfrm>
          <a:prstGeom prst="rect">
            <a:avLst/>
          </a:prstGeom>
          <a:solidFill>
            <a:srgbClr val="FFFFFF"/>
          </a:solidFill>
          <a:ln>
            <a:solidFill>
              <a:srgbClr val="FFFFFF"/>
            </a:solidFill>
          </a:ln>
        </p:spPr>
        <p:txBody>
          <a:bodyPr wrap="square">
            <a:spAutoFit/>
          </a:bodyPr>
          <a:lstStyle/>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r>
              <a:rPr kumimoji="0" lang="es-SV" sz="1600" b="1" i="0" u="none" strike="noStrike" kern="0" cap="none" spc="0" normalizeH="0" baseline="0" noProof="0" dirty="0" smtClean="0">
                <a:ln>
                  <a:noFill/>
                </a:ln>
                <a:solidFill>
                  <a:srgbClr val="000099"/>
                </a:solidFill>
                <a:effectLst/>
                <a:uLnTx/>
                <a:uFillTx/>
                <a:ea typeface="Times New Roman" panose="02020603050405020304" pitchFamily="18" charset="0"/>
                <a:cs typeface="Calibri" panose="020F0502020204030204" pitchFamily="34" charset="0"/>
                <a:sym typeface="Arial"/>
              </a:rPr>
              <a:t>DIRECCIÓN GENERAL DE SANIDAD VEGETAL - DGSV (continuación)</a:t>
            </a:r>
            <a:endPar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05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Laboratorio de Control de Calidad y Análisis de Residuos de Sustancias Químicas y Biológicas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Mercedes Elizabeth Carranza Águila </a:t>
            </a:r>
            <a:r>
              <a:rPr lang="es-SV" sz="1400" i="1" dirty="0" err="1">
                <a:latin typeface="Calibri" panose="020F0502020204030204" pitchFamily="34" charset="0"/>
                <a:ea typeface="Times New Roman" panose="02020603050405020304" pitchFamily="18" charset="0"/>
                <a:cs typeface="Calibri" panose="020F0502020204030204" pitchFamily="34" charset="0"/>
              </a:rPr>
              <a:t>OIRSA</a:t>
            </a:r>
            <a:r>
              <a:rPr lang="es-SV" sz="1400" i="1" dirty="0">
                <a:latin typeface="Calibri" panose="020F0502020204030204" pitchFamily="34" charset="0"/>
                <a:ea typeface="Times New Roman" panose="02020603050405020304" pitchFamily="18" charset="0"/>
                <a:cs typeface="Calibri" panose="020F0502020204030204" pitchFamily="34" charset="0"/>
              </a:rPr>
              <a:t> </a:t>
            </a:r>
            <a:endParaRPr lang="es-SV" sz="1400" i="1" dirty="0" smtClean="0">
              <a:latin typeface="Calibri" panose="020F0502020204030204" pitchFamily="34" charset="0"/>
              <a:ea typeface="Times New Roman" panose="02020603050405020304" pitchFamily="18" charset="0"/>
              <a:cs typeface="Calibri" panose="020F0502020204030204" pitchFamily="34" charset="0"/>
            </a:endParaRPr>
          </a:p>
          <a:p>
            <a:pPr lvl="0" algn="just">
              <a:lnSpc>
                <a:spcPct val="115000"/>
              </a:lnSpc>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análisis y control de calidad de agroquímicos y sustancias afines de importación exportación y análisis de residuos químicos en productos de origen animal, vegetal, suelo y agua.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Unidad de Análisis de Riesgos y Requisitos Fitosanitarios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Unidad:</a:t>
            </a:r>
            <a:r>
              <a:rPr lang="es-SV" sz="1400" i="1" dirty="0">
                <a:latin typeface="Calibri" panose="020F0502020204030204" pitchFamily="34" charset="0"/>
                <a:ea typeface="Times New Roman" panose="02020603050405020304" pitchFamily="18" charset="0"/>
                <a:cs typeface="Calibri" panose="020F0502020204030204" pitchFamily="34" charset="0"/>
              </a:rPr>
              <a:t> Luis Ángel Huezo Abarca </a:t>
            </a:r>
            <a:endPar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los estudios de análisis de riesgos de plagas (ARPs), para el establecimiento de los requisitos fitosanitarios que permitan</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Registro y Fiscalización de Insumos Agrícolas</a:t>
            </a:r>
          </a:p>
          <a:p>
            <a:pPr marL="0" marR="0" lvl="0" indent="0" algn="just" defTabSz="914400" eaLnBrk="1" fontAlgn="auto" latinLnBrk="0" hangingPunct="1">
              <a:lnSpc>
                <a:spcPct val="115000"/>
              </a:lnSpc>
              <a:spcBef>
                <a:spcPts val="0"/>
              </a:spcBef>
              <a:spcAft>
                <a:spcPts val="0"/>
              </a:spcAft>
              <a:buClrTx/>
              <a:buSzTx/>
              <a:buFontTx/>
              <a:buNone/>
              <a:tabLst/>
              <a:defRPr/>
            </a:pPr>
            <a:r>
              <a:rPr lang="es-SV" sz="1400" i="1" kern="0" dirty="0" smtClean="0">
                <a:solidFill>
                  <a:srgbClr val="000000"/>
                </a:solidFill>
                <a:ea typeface="Times New Roman" panose="02020603050405020304" pitchFamily="18" charset="0"/>
                <a:cs typeface="Calibri" panose="020F0502020204030204" pitchFamily="34" charset="0"/>
                <a:sym typeface="Arial"/>
              </a:rPr>
              <a:t>Pendiente de oficializar el nombramiento de la jefatura</a:t>
            </a:r>
            <a:endParaRPr kumimoji="0" lang="es-SV" sz="1400" b="0" i="1"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Vigilancia y Certificación de Producción Agrícola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Douglas Arsenio Navarro Montes</a:t>
            </a:r>
            <a:endPar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912975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533592"/>
            <a:ext cx="8640960" cy="5790816"/>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ORDENAMIENTO FORESTAL CUENCAS Y RIEGO -DGFCR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Ordenamiento Forestal Cuencas y </a:t>
            </a:r>
            <a:r>
              <a:rPr lang="es-SV" sz="1600" kern="0" dirty="0" smtClean="0">
                <a:solidFill>
                  <a:srgbClr val="000000"/>
                </a:solidFill>
                <a:ea typeface="Times New Roman" panose="02020603050405020304" pitchFamily="18" charset="0"/>
                <a:cs typeface="Calibri" panose="020F0502020204030204" pitchFamily="34" charset="0"/>
                <a:sym typeface="Arial"/>
              </a:rPr>
              <a:t>Riego:</a:t>
            </a:r>
            <a:r>
              <a:rPr lang="es-SV" sz="1600" b="1"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GEOSVANY YURIET OLIVA ARIAS</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84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31 </a:t>
            </a:r>
            <a:r>
              <a:rPr lang="es-SV" sz="1600" kern="0" dirty="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AREAS </a:t>
            </a:r>
            <a:r>
              <a:rPr lang="es-SV" sz="1600" b="1" kern="0" dirty="0">
                <a:solidFill>
                  <a:srgbClr val="000000"/>
                </a:solidFill>
                <a:ea typeface="Times New Roman" panose="02020603050405020304" pitchFamily="18" charset="0"/>
                <a:cs typeface="Calibri" panose="020F0502020204030204" pitchFamily="34" charset="0"/>
                <a:sym typeface="Arial"/>
              </a:rPr>
              <a:t>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Asesoría Jurídica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Departamento </a:t>
            </a:r>
            <a:r>
              <a:rPr lang="es-SV" sz="1600" i="1" dirty="0">
                <a:latin typeface="Calibri" panose="020F0502020204030204" pitchFamily="34" charset="0"/>
                <a:ea typeface="Times New Roman" panose="02020603050405020304" pitchFamily="18" charset="0"/>
                <a:cs typeface="Calibri" panose="020F0502020204030204" pitchFamily="34" charset="0"/>
              </a:rPr>
              <a:t>Nerea </a:t>
            </a:r>
            <a:r>
              <a:rPr lang="es-SV" sz="1600" i="1" dirty="0" err="1">
                <a:latin typeface="Calibri" panose="020F0502020204030204" pitchFamily="34" charset="0"/>
                <a:ea typeface="Times New Roman" panose="02020603050405020304" pitchFamily="18" charset="0"/>
                <a:cs typeface="Calibri" panose="020F0502020204030204" pitchFamily="34" charset="0"/>
              </a:rPr>
              <a:t>Libeth</a:t>
            </a:r>
            <a:r>
              <a:rPr lang="es-SV" sz="1600" i="1" dirty="0">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Asesorar </a:t>
            </a:r>
            <a:r>
              <a:rPr lang="es-SV" sz="1600" kern="0" dirty="0">
                <a:solidFill>
                  <a:srgbClr val="000000"/>
                </a:solidFill>
                <a:ea typeface="Times New Roman" panose="02020603050405020304" pitchFamily="18" charset="0"/>
                <a:cs typeface="Calibri" panose="020F0502020204030204" pitchFamily="34" charset="0"/>
                <a:sym typeface="Arial"/>
              </a:rPr>
              <a:t>a la Dirección General, y a sus unidades organizativas, en la interpretación y aplicación de la legislación aplicable al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96977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332656"/>
            <a:ext cx="8352928" cy="6260175"/>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ORDENAMIENTO FORESTAL CUENCAS Y </a:t>
            </a:r>
            <a:r>
              <a:rPr lang="es-SV" b="1" kern="0" dirty="0" smtClean="0">
                <a:solidFill>
                  <a:srgbClr val="000099"/>
                </a:solidFill>
                <a:ea typeface="Times New Roman" panose="02020603050405020304" pitchFamily="18" charset="0"/>
                <a:cs typeface="Calibri" panose="020F0502020204030204" pitchFamily="34" charset="0"/>
                <a:sym typeface="Arial"/>
              </a:rPr>
              <a:t>RIEGO–DGFCR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4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Departamento:</a:t>
            </a:r>
            <a:r>
              <a:rPr lang="es-SV" sz="1400" i="1" dirty="0">
                <a:latin typeface="Calibri" panose="020F0502020204030204" pitchFamily="34" charset="0"/>
                <a:ea typeface="Times New Roman" panose="02020603050405020304" pitchFamily="18" charset="0"/>
                <a:cs typeface="Calibri" panose="020F0502020204030204" pitchFamily="34" charset="0"/>
              </a:rPr>
              <a:t> </a:t>
            </a:r>
            <a:r>
              <a:rPr lang="es-SV" sz="1400" i="1" dirty="0" err="1">
                <a:latin typeface="Calibri" panose="020F0502020204030204" pitchFamily="34" charset="0"/>
                <a:ea typeface="Times New Roman" panose="02020603050405020304" pitchFamily="18" charset="0"/>
                <a:cs typeface="Calibri" panose="020F0502020204030204" pitchFamily="34" charset="0"/>
              </a:rPr>
              <a:t>Willians</a:t>
            </a:r>
            <a:r>
              <a:rPr lang="es-SV" sz="1400" i="1" dirty="0">
                <a:latin typeface="Calibri" panose="020F0502020204030204" pitchFamily="34" charset="0"/>
                <a:ea typeface="Times New Roman" panose="02020603050405020304" pitchFamily="18" charset="0"/>
                <a:cs typeface="Calibri" panose="020F0502020204030204" pitchFamily="34" charset="0"/>
              </a:rPr>
              <a:t> Alfredo Vásquez Osorio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a la Dirección General, y sus unidades organizativas en la formulación de planes, programas y proyectos; así como en el seguimiento y evaluación de los mismos, en coordinación con la Oficina de Políticas y Planificación Sectorial (OPPS)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Riego y Drenaje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a:t>
            </a:r>
            <a:r>
              <a:rPr lang="es-SV" sz="1400" i="1" dirty="0">
                <a:latin typeface="Calibri" panose="020F0502020204030204" pitchFamily="34" charset="0"/>
                <a:ea typeface="Times New Roman" panose="02020603050405020304" pitchFamily="18" charset="0"/>
                <a:cs typeface="Calibri" panose="020F0502020204030204" pitchFamily="34" charset="0"/>
              </a:rPr>
              <a:t> Nora del Carmen </a:t>
            </a:r>
            <a:r>
              <a:rPr lang="es-SV" sz="1400" i="1" dirty="0" err="1">
                <a:latin typeface="Calibri" panose="020F0502020204030204" pitchFamily="34" charset="0"/>
                <a:ea typeface="Times New Roman" panose="02020603050405020304" pitchFamily="18" charset="0"/>
                <a:cs typeface="Calibri" panose="020F0502020204030204" pitchFamily="34" charset="0"/>
              </a:rPr>
              <a:t>Morataya</a:t>
            </a:r>
            <a:r>
              <a:rPr lang="es-SV" sz="1400" i="1" dirty="0">
                <a:latin typeface="Calibri" panose="020F0502020204030204" pitchFamily="34" charset="0"/>
                <a:ea typeface="Times New Roman" panose="02020603050405020304" pitchFamily="18" charset="0"/>
                <a:cs typeface="Calibri" panose="020F0502020204030204" pitchFamily="34" charset="0"/>
              </a:rPr>
              <a:t> Barquero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el desarrollo de proyectos que fomenten la agricultura bajo riego, realizando obras complementarias de drenaje, control de inundaciones y protección de áreas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Cambio Climático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400" i="1" dirty="0" smtClean="0">
                <a:latin typeface="Calibri" panose="020F0502020204030204" pitchFamily="34" charset="0"/>
                <a:ea typeface="Times New Roman" panose="02020603050405020304" pitchFamily="18" charset="0"/>
                <a:cs typeface="Calibri" panose="020F0502020204030204" pitchFamily="34" charset="0"/>
              </a:rPr>
              <a:t>Julio </a:t>
            </a:r>
            <a:r>
              <a:rPr lang="es-SV" sz="1400" i="1" dirty="0">
                <a:latin typeface="Calibri" panose="020F0502020204030204" pitchFamily="34" charset="0"/>
                <a:ea typeface="Times New Roman" panose="02020603050405020304" pitchFamily="18" charset="0"/>
                <a:cs typeface="Calibri" panose="020F0502020204030204" pitchFamily="34" charset="0"/>
              </a:rPr>
              <a:t>Alberto Olano </a:t>
            </a:r>
            <a:r>
              <a:rPr lang="es-SV" sz="1400" i="1" dirty="0" smtClean="0">
                <a:latin typeface="Calibri" panose="020F0502020204030204" pitchFamily="34" charset="0"/>
                <a:ea typeface="Times New Roman" panose="02020603050405020304" pitchFamily="18" charset="0"/>
                <a:cs typeface="Calibri" panose="020F0502020204030204" pitchFamily="34" charset="0"/>
              </a:rPr>
              <a:t>Noyola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Área de Mitigación y Adaptación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dirty="0">
                <a:latin typeface="Calibri" panose="020F0502020204030204" pitchFamily="34" charset="0"/>
                <a:ea typeface="Times New Roman" panose="02020603050405020304" pitchFamily="18" charset="0"/>
                <a:cs typeface="Calibri" panose="020F0502020204030204" pitchFamily="34" charset="0"/>
              </a:rPr>
              <a:t>Rafael Eduardo Rubio Fabián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400" i="1" dirty="0">
                <a:latin typeface="Calibri" panose="020F0502020204030204" pitchFamily="34" charset="0"/>
                <a:ea typeface="Times New Roman" panose="02020603050405020304" pitchFamily="18" charset="0"/>
                <a:cs typeface="Calibri" panose="020F0502020204030204" pitchFamily="34" charset="0"/>
              </a:rPr>
              <a:t>René </a:t>
            </a:r>
            <a:r>
              <a:rPr lang="es-SV" sz="1400" i="1" dirty="0" err="1" smtClean="0">
                <a:latin typeface="Calibri" panose="020F0502020204030204" pitchFamily="34" charset="0"/>
                <a:ea typeface="Times New Roman" panose="02020603050405020304" pitchFamily="18" charset="0"/>
                <a:cs typeface="Calibri" panose="020F0502020204030204" pitchFamily="34" charset="0"/>
              </a:rPr>
              <a:t>Peñate</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al desarrollo sostenible del país, a través del ordenamiento y promoción del aprovechamiento sostenible de los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856965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1530" y="170800"/>
            <a:ext cx="8460940" cy="6374822"/>
          </a:xfrm>
          <a:prstGeom prst="rect">
            <a:avLst/>
          </a:prstGeom>
        </p:spPr>
        <p:txBody>
          <a:bodyPr wrap="square">
            <a:spAutoFit/>
          </a:bodyPr>
          <a:lstStyle/>
          <a:p>
            <a:pPr algn="ctr">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a:t>
            </a:r>
            <a:r>
              <a:rPr lang="es-SV" sz="1600" kern="0" dirty="0" smtClean="0">
                <a:solidFill>
                  <a:srgbClr val="000000"/>
                </a:solidFill>
                <a:ea typeface="Times New Roman" panose="02020603050405020304" pitchFamily="18" charset="0"/>
                <a:cs typeface="Calibri" panose="020F0502020204030204" pitchFamily="34" charset="0"/>
                <a:sym typeface="Arial"/>
              </a:rPr>
              <a:t>CENDEPESCA:</a:t>
            </a:r>
            <a:r>
              <a:rPr lang="es-SV" sz="1600" b="1" dirty="0">
                <a:latin typeface="Calibri" panose="020F0502020204030204" pitchFamily="34" charset="0"/>
                <a:ea typeface="Times New Roman" panose="02020603050405020304" pitchFamily="18" charset="0"/>
                <a:cs typeface="Calibri" panose="020F0502020204030204" pitchFamily="34" charset="0"/>
              </a:rPr>
              <a:t> NORMA IDALIA LOBO MARTEL </a:t>
            </a:r>
            <a:r>
              <a:rPr lang="es-SV" sz="1600" kern="0" dirty="0" smtClean="0">
                <a:solidFill>
                  <a:srgbClr val="000000"/>
                </a:solidFill>
                <a:ea typeface="Times New Roman" panose="02020603050405020304" pitchFamily="18" charset="0"/>
                <a:cs typeface="Calibri" panose="020F0502020204030204" pitchFamily="34" charset="0"/>
                <a:sym typeface="Arial"/>
              </a:rPr>
              <a:t>	</a:t>
            </a:r>
            <a:r>
              <a:rPr lang="es-SV" sz="1600" i="1" kern="0" dirty="0" smtClean="0">
                <a:solidFill>
                  <a:srgbClr val="000000"/>
                </a:solidFill>
                <a:ea typeface="Times New Roman" panose="02020603050405020304" pitchFamily="18" charset="0"/>
                <a:cs typeface="Calibri" panose="020F0502020204030204" pitchFamily="34" charset="0"/>
                <a:sym typeface="Arial"/>
              </a:rPr>
              <a:t>(</a:t>
            </a:r>
            <a:r>
              <a:rPr lang="es-SV" sz="1400" i="1" kern="0" dirty="0" smtClean="0">
                <a:solidFill>
                  <a:srgbClr val="000000"/>
                </a:solidFill>
                <a:ea typeface="Times New Roman" panose="02020603050405020304" pitchFamily="18" charset="0"/>
                <a:cs typeface="Calibri" panose="020F0502020204030204" pitchFamily="34" charset="0"/>
                <a:sym typeface="Arial"/>
              </a:rPr>
              <a:t>de 2019 </a:t>
            </a:r>
            <a:r>
              <a:rPr lang="es-SV" sz="1400" i="1" kern="0" smtClean="0">
                <a:solidFill>
                  <a:srgbClr val="000000"/>
                </a:solidFill>
                <a:ea typeface="Times New Roman" panose="02020603050405020304" pitchFamily="18" charset="0"/>
                <a:cs typeface="Calibri" panose="020F0502020204030204" pitchFamily="34" charset="0"/>
                <a:sym typeface="Arial"/>
              </a:rPr>
              <a:t>a 30 </a:t>
            </a:r>
            <a:r>
              <a:rPr lang="es-SV" sz="1400" i="1" kern="0" dirty="0" smtClean="0">
                <a:solidFill>
                  <a:srgbClr val="000000"/>
                </a:solidFill>
                <a:ea typeface="Times New Roman" panose="02020603050405020304" pitchFamily="18" charset="0"/>
                <a:cs typeface="Calibri" panose="020F0502020204030204" pitchFamily="34" charset="0"/>
                <a:sym typeface="Arial"/>
              </a:rPr>
              <a:t>abril 2021) pendiente nuevo nombramiento.</a:t>
            </a:r>
            <a:r>
              <a:rPr lang="es-SV" sz="1400" i="1" kern="0" dirty="0">
                <a:solidFill>
                  <a:srgbClr val="000000"/>
                </a:solidFill>
                <a:ea typeface="Times New Roman" panose="02020603050405020304" pitchFamily="18" charset="0"/>
                <a:cs typeface="Calibri" panose="020F0502020204030204" pitchFamily="34" charset="0"/>
                <a:sym typeface="Arial"/>
              </a:rPr>
              <a:t> </a:t>
            </a:r>
            <a:endParaRPr lang="es-SV" sz="1600" i="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la ordenación y promoción de las actividades de pesca y acuicultura, asegurando la conservación y el desarrollo sostenible de los recursos hidrobiológicos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75 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29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a:t>
            </a:r>
            <a:r>
              <a:rPr lang="es-SV" sz="16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endParaRPr lang="es-SV" sz="5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Jurídico (Pendiente oficializar la coordinación)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Brindar asesoría jurídica a fin de garantizar la aplicación de una actualización y aplicación de los instrumentos legales que dan el soporte a su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a:t>
            </a:r>
            <a:r>
              <a:rPr lang="es-SV" sz="1600" i="1"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i="1" dirty="0">
                <a:latin typeface="Calibri" panose="020F0502020204030204" pitchFamily="34" charset="0"/>
                <a:ea typeface="Times New Roman" panose="02020603050405020304" pitchFamily="18" charset="0"/>
                <a:cs typeface="Calibri" panose="020F0502020204030204" pitchFamily="34" charset="0"/>
              </a:rPr>
              <a:t>Anselmo </a:t>
            </a:r>
            <a:r>
              <a:rPr lang="es-SV" sz="1600" i="1" dirty="0" err="1">
                <a:latin typeface="Calibri" panose="020F0502020204030204" pitchFamily="34" charset="0"/>
                <a:ea typeface="Times New Roman" panose="02020603050405020304" pitchFamily="18" charset="0"/>
                <a:cs typeface="Calibri" panose="020F0502020204030204" pitchFamily="34" charset="0"/>
              </a:rPr>
              <a:t>Renderos</a:t>
            </a:r>
            <a:r>
              <a:rPr lang="es-SV" sz="1600" i="1" dirty="0">
                <a:latin typeface="Calibri" panose="020F0502020204030204" pitchFamily="34" charset="0"/>
                <a:ea typeface="Times New Roman" panose="02020603050405020304" pitchFamily="18" charset="0"/>
                <a:cs typeface="Calibri" panose="020F0502020204030204" pitchFamily="34" charset="0"/>
              </a:rPr>
              <a:t> Arévalo</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al logro de los objetivos institucionales, a través de la planificación estratégica y asesoría técnica operativa.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5949742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6180153"/>
          </a:xfrm>
          <a:prstGeom prst="rect">
            <a:avLst/>
          </a:prstGeom>
        </p:spPr>
        <p:txBody>
          <a:bodyPr wrap="square">
            <a:spAutoFit/>
          </a:bodyPr>
          <a:lstStyle/>
          <a:p>
            <a:pPr algn="just">
              <a:lnSpc>
                <a:spcPct val="115000"/>
              </a:lnSpc>
            </a:pPr>
            <a:r>
              <a:rPr lang="es-SV" sz="1600"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u="sng" kern="0" dirty="0">
                <a:solidFill>
                  <a:srgbClr val="000000"/>
                </a:solidFill>
                <a:ea typeface="Times New Roman" panose="02020603050405020304" pitchFamily="18" charset="0"/>
                <a:cs typeface="Calibri" panose="020F0502020204030204" pitchFamily="34" charset="0"/>
                <a:sym typeface="Arial"/>
              </a:rPr>
              <a:t>de Estadísticas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a:t>
            </a:r>
            <a:r>
              <a:rPr lang="es-SV" sz="1200" i="1"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i="1" dirty="0">
                <a:latin typeface="Calibri" panose="020F0502020204030204" pitchFamily="34" charset="0"/>
                <a:ea typeface="Times New Roman" panose="02020603050405020304" pitchFamily="18" charset="0"/>
                <a:cs typeface="Calibri" panose="020F0502020204030204" pitchFamily="34" charset="0"/>
              </a:rPr>
              <a:t>Cecilia Guadalupe </a:t>
            </a:r>
            <a:r>
              <a:rPr lang="es-SV" sz="1200" i="1" dirty="0" err="1">
                <a:latin typeface="Calibri" panose="020F0502020204030204" pitchFamily="34" charset="0"/>
                <a:ea typeface="Times New Roman" panose="02020603050405020304" pitchFamily="18" charset="0"/>
                <a:cs typeface="Calibri" panose="020F0502020204030204" pitchFamily="34" charset="0"/>
              </a:rPr>
              <a:t>Aguillón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Investigar y desarrollar registros estadísticos sobre las actividades de la División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a:t>
            </a:r>
            <a:r>
              <a:rPr lang="es-SV" sz="1200" u="sng" kern="0" dirty="0" smtClean="0">
                <a:solidFill>
                  <a:srgbClr val="000000"/>
                </a:solidFill>
                <a:ea typeface="Times New Roman" panose="02020603050405020304" pitchFamily="18" charset="0"/>
                <a:cs typeface="Calibri" panose="020F0502020204030204" pitchFamily="34" charset="0"/>
                <a:sym typeface="Arial"/>
              </a:rPr>
              <a:t>Investigación Pesquera 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smtClean="0">
                <a:solidFill>
                  <a:srgbClr val="000000"/>
                </a:solidFill>
                <a:ea typeface="Times New Roman" panose="02020603050405020304" pitchFamily="18" charset="0"/>
                <a:cs typeface="Calibri" panose="020F0502020204030204" pitchFamily="34" charset="0"/>
                <a:sym typeface="Arial"/>
              </a:rPr>
              <a:t>Jefe División: </a:t>
            </a:r>
            <a:r>
              <a:rPr lang="es-SV" sz="1200" i="1" dirty="0">
                <a:latin typeface="Calibri" panose="020F0502020204030204" pitchFamily="34" charset="0"/>
                <a:ea typeface="Times New Roman" panose="02020603050405020304" pitchFamily="18" charset="0"/>
                <a:cs typeface="Calibri" panose="020F0502020204030204" pitchFamily="34" charset="0"/>
              </a:rPr>
              <a:t>Ana Marlene Galdámez de Arévalo </a:t>
            </a:r>
            <a:endParaRPr lang="es-SV" sz="1200" i="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Planificar</a:t>
            </a:r>
            <a:r>
              <a:rPr lang="es-SV" sz="1200" kern="0" dirty="0">
                <a:solidFill>
                  <a:srgbClr val="000000"/>
                </a:solidFill>
                <a:ea typeface="Times New Roman" panose="02020603050405020304" pitchFamily="18" charset="0"/>
                <a:cs typeface="Calibri" panose="020F0502020204030204" pitchFamily="34" charset="0"/>
                <a:sym typeface="Arial"/>
              </a:rPr>
              <a:t>, orientar y coordinar con las Oficinas Zonales, el desarrollo de la investigación científica y estudios técnicos que contribuyan a lograr la sostenibilidad y mejor aprovechamiento de los recursos hidrobiológicos</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u="sng" kern="0" dirty="0" smtClean="0">
                <a:solidFill>
                  <a:srgbClr val="000000"/>
                </a:solidFill>
                <a:ea typeface="Times New Roman" panose="02020603050405020304" pitchFamily="18" charset="0"/>
                <a:cs typeface="Calibri" panose="020F0502020204030204" pitchFamily="34" charset="0"/>
                <a:sym typeface="Arial"/>
              </a:rPr>
              <a:t>Departamento Investigación Pesquera y Acuícola</a:t>
            </a:r>
          </a:p>
          <a:p>
            <a:pPr algn="just">
              <a:lnSpc>
                <a:spcPct val="115000"/>
              </a:lnSpc>
            </a:pPr>
            <a:r>
              <a:rPr lang="es-ES" sz="1200" i="1" kern="0" dirty="0" smtClean="0">
                <a:solidFill>
                  <a:srgbClr val="000000"/>
                </a:solidFill>
                <a:ea typeface="Times New Roman" panose="02020603050405020304" pitchFamily="18" charset="0"/>
                <a:cs typeface="Calibri" panose="020F0502020204030204" pitchFamily="34" charset="0"/>
                <a:sym typeface="Arial"/>
              </a:rPr>
              <a:t>Jefe Departamento: </a:t>
            </a:r>
            <a:r>
              <a:rPr lang="es-ES" sz="1200" i="1" dirty="0">
                <a:latin typeface="Calibri" panose="020F0502020204030204" pitchFamily="34" charset="0"/>
                <a:ea typeface="Times New Roman" panose="02020603050405020304" pitchFamily="18" charset="0"/>
                <a:cs typeface="Calibri" panose="020F0502020204030204" pitchFamily="34" charset="0"/>
              </a:rPr>
              <a:t>Diana Elizabeth </a:t>
            </a:r>
            <a:r>
              <a:rPr lang="es-ES" sz="1200" i="1" dirty="0" smtClean="0">
                <a:latin typeface="Calibri" panose="020F0502020204030204" pitchFamily="34" charset="0"/>
                <a:ea typeface="Times New Roman" panose="02020603050405020304" pitchFamily="18" charset="0"/>
                <a:cs typeface="Calibri" panose="020F0502020204030204" pitchFamily="34" charset="0"/>
              </a:rPr>
              <a:t>Barahona</a:t>
            </a:r>
            <a:endParaRPr lang="es-ES" sz="12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Dirigir y Ejecutar investigaciones pesqueras para recomendar medidas de administración y ordenación pesquera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Administración </a:t>
            </a:r>
            <a:r>
              <a:rPr lang="es-SV" sz="1200" u="sng" kern="0" dirty="0" smtClean="0">
                <a:solidFill>
                  <a:srgbClr val="000000"/>
                </a:solidFill>
                <a:ea typeface="Times New Roman" panose="02020603050405020304" pitchFamily="18" charset="0"/>
                <a:cs typeface="Calibri" panose="020F0502020204030204" pitchFamily="34" charset="0"/>
                <a:sym typeface="Arial"/>
              </a:rPr>
              <a:t>y Ordenación Pesquera </a:t>
            </a:r>
            <a:r>
              <a:rPr lang="es-SV" sz="1200" u="sng" kern="0" dirty="0">
                <a:solidFill>
                  <a:srgbClr val="000000"/>
                </a:solidFill>
                <a:ea typeface="Times New Roman" panose="02020603050405020304" pitchFamily="18" charset="0"/>
                <a:cs typeface="Calibri" panose="020F0502020204030204" pitchFamily="34" charset="0"/>
                <a:sym typeface="Arial"/>
              </a:rPr>
              <a:t>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de </a:t>
            </a:r>
            <a:r>
              <a:rPr lang="es-SV" sz="12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200" i="1" dirty="0" err="1">
                <a:latin typeface="Calibri" panose="020F0502020204030204" pitchFamily="34" charset="0"/>
                <a:ea typeface="Times New Roman" panose="02020603050405020304" pitchFamily="18" charset="0"/>
                <a:cs typeface="Calibri" panose="020F0502020204030204" pitchFamily="34" charset="0"/>
              </a:rPr>
              <a:t>Numa</a:t>
            </a:r>
            <a:r>
              <a:rPr lang="es-SV" sz="1200" i="1" dirty="0">
                <a:latin typeface="Calibri" panose="020F0502020204030204" pitchFamily="34" charset="0"/>
                <a:ea typeface="Times New Roman" panose="02020603050405020304" pitchFamily="18" charset="0"/>
                <a:cs typeface="Calibri" panose="020F0502020204030204" pitchFamily="34" charset="0"/>
              </a:rPr>
              <a:t> Rafael Hernández Rodríguez</a:t>
            </a:r>
            <a:endParaRPr lang="es-SV" sz="12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Planificar</a:t>
            </a:r>
            <a:r>
              <a:rPr lang="es-ES" sz="1200" kern="0" dirty="0">
                <a:solidFill>
                  <a:srgbClr val="000000"/>
                </a:solidFill>
                <a:ea typeface="Times New Roman" panose="02020603050405020304" pitchFamily="18" charset="0"/>
                <a:cs typeface="Calibri" panose="020F0502020204030204" pitchFamily="34" charset="0"/>
                <a:sym typeface="Arial"/>
              </a:rPr>
              <a:t>,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kern="0" dirty="0" smtClean="0">
                <a:solidFill>
                  <a:srgbClr val="000000"/>
                </a:solidFill>
                <a:ea typeface="Times New Roman" panose="02020603050405020304" pitchFamily="18" charset="0"/>
                <a:cs typeface="Calibri" panose="020F0502020204030204" pitchFamily="34" charset="0"/>
                <a:sym typeface="Arial"/>
              </a:rPr>
              <a:t>.</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Fomento y Desarrollo Pesquero y Acuicultura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a:t>
            </a:r>
            <a:r>
              <a:rPr lang="es-SV" sz="12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200" i="1" dirty="0">
                <a:latin typeface="Calibri" panose="020F0502020204030204" pitchFamily="34" charset="0"/>
                <a:ea typeface="Times New Roman" panose="02020603050405020304" pitchFamily="18" charset="0"/>
                <a:cs typeface="Calibri" panose="020F0502020204030204" pitchFamily="34" charset="0"/>
              </a:rPr>
              <a:t>Saúl </a:t>
            </a:r>
            <a:r>
              <a:rPr lang="es-SV" sz="1200" i="1" dirty="0" smtClean="0">
                <a:latin typeface="Calibri" panose="020F0502020204030204" pitchFamily="34" charset="0"/>
                <a:ea typeface="Times New Roman" panose="02020603050405020304" pitchFamily="18" charset="0"/>
                <a:cs typeface="Calibri" panose="020F0502020204030204" pitchFamily="34" charset="0"/>
              </a:rPr>
              <a:t>Pacheco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kern="0" dirty="0" smtClean="0">
                <a:solidFill>
                  <a:srgbClr val="000000"/>
                </a:solidFill>
                <a:ea typeface="Times New Roman" panose="02020603050405020304" pitchFamily="18" charset="0"/>
                <a:cs typeface="Calibri" panose="020F0502020204030204" pitchFamily="34" charset="0"/>
                <a:sym typeface="Arial"/>
              </a:rPr>
              <a:t>productores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293368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3419398"/>
          </a:xfrm>
          <a:prstGeom prst="rect">
            <a:avLst/>
          </a:prstGeom>
        </p:spPr>
        <p:txBody>
          <a:bodyPr wrap="square">
            <a:spAutoFit/>
          </a:bodyPr>
          <a:lstStyle/>
          <a:p>
            <a:pPr algn="just">
              <a:lnSpc>
                <a:spcPct val="115000"/>
              </a:lnSpc>
            </a:pPr>
            <a:r>
              <a:rPr lang="es-SV" sz="1600"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de Administración Pesquera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i="1" dirty="0">
                <a:latin typeface="Calibri" panose="020F0502020204030204" pitchFamily="34" charset="0"/>
                <a:ea typeface="Times New Roman" panose="02020603050405020304" pitchFamily="18" charset="0"/>
                <a:cs typeface="Calibri" panose="020F0502020204030204" pitchFamily="34" charset="0"/>
              </a:rPr>
              <a:t>Romeo </a:t>
            </a:r>
            <a:r>
              <a:rPr lang="es-ES" sz="1600" i="1" dirty="0" smtClean="0">
                <a:latin typeface="Calibri" panose="020F0502020204030204" pitchFamily="34" charset="0"/>
                <a:ea typeface="Times New Roman" panose="02020603050405020304" pitchFamily="18" charset="0"/>
                <a:cs typeface="Calibri" panose="020F0502020204030204" pitchFamily="34" charset="0"/>
              </a:rPr>
              <a:t>Guerrero</a:t>
            </a:r>
            <a:endParaRPr lang="es-ES"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Orientar </a:t>
            </a:r>
            <a:r>
              <a:rPr lang="es-ES" sz="1600" kern="0" dirty="0">
                <a:solidFill>
                  <a:srgbClr val="000000"/>
                </a:solidFill>
                <a:ea typeface="Times New Roman" panose="02020603050405020304" pitchFamily="18" charset="0"/>
                <a:cs typeface="Calibri" panose="020F0502020204030204" pitchFamily="34" charset="0"/>
                <a:sym typeface="Arial"/>
              </a:rPr>
              <a:t>el cumplimiento de las normativas relacionadas con las actividades pesqueras y la acuicultura</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a:solidFill>
                  <a:srgbClr val="000000"/>
                </a:solidFill>
                <a:ea typeface="Times New Roman" panose="02020603050405020304" pitchFamily="18" charset="0"/>
                <a:cs typeface="Calibri" panose="020F0502020204030204" pitchFamily="34" charset="0"/>
                <a:sym typeface="Arial"/>
              </a:rPr>
              <a:t>Departamento de Ordenación de la División de Administración y </a:t>
            </a:r>
            <a:r>
              <a:rPr lang="es-ES" sz="1600" u="sng" kern="0" dirty="0" smtClean="0">
                <a:solidFill>
                  <a:srgbClr val="000000"/>
                </a:solidFill>
                <a:ea typeface="Times New Roman" panose="02020603050405020304" pitchFamily="18" charset="0"/>
                <a:cs typeface="Calibri" panose="020F0502020204030204" pitchFamily="34" charset="0"/>
                <a:sym typeface="Arial"/>
              </a:rPr>
              <a:t>Ordenación</a:t>
            </a:r>
          </a:p>
          <a:p>
            <a:pPr algn="just">
              <a:lnSpc>
                <a:spcPct val="115000"/>
              </a:lnSpc>
            </a:pPr>
            <a:r>
              <a:rPr lang="es-ES" sz="1600" i="1" dirty="0" err="1">
                <a:latin typeface="Calibri" panose="020F0502020204030204" pitchFamily="34" charset="0"/>
                <a:ea typeface="Times New Roman" panose="02020603050405020304" pitchFamily="18" charset="0"/>
                <a:cs typeface="Calibri" panose="020F0502020204030204" pitchFamily="34" charset="0"/>
              </a:rPr>
              <a:t>Jasmin</a:t>
            </a:r>
            <a:r>
              <a:rPr lang="es-ES" sz="1600" i="1" dirty="0">
                <a:latin typeface="Calibri" panose="020F0502020204030204" pitchFamily="34" charset="0"/>
                <a:ea typeface="Times New Roman" panose="02020603050405020304" pitchFamily="18" charset="0"/>
                <a:cs typeface="Calibri" panose="020F0502020204030204" pitchFamily="34" charset="0"/>
              </a:rPr>
              <a:t> </a:t>
            </a:r>
            <a:r>
              <a:rPr lang="es-ES" sz="1600" i="1" dirty="0" err="1">
                <a:latin typeface="Calibri" panose="020F0502020204030204" pitchFamily="34" charset="0"/>
                <a:ea typeface="Times New Roman" panose="02020603050405020304" pitchFamily="18" charset="0"/>
                <a:cs typeface="Calibri" panose="020F0502020204030204" pitchFamily="34" charset="0"/>
              </a:rPr>
              <a:t>Ercilia</a:t>
            </a:r>
            <a:r>
              <a:rPr lang="es-ES" sz="1600" i="1" dirty="0">
                <a:latin typeface="Calibri" panose="020F0502020204030204" pitchFamily="34" charset="0"/>
                <a:ea typeface="Times New Roman" panose="02020603050405020304" pitchFamily="18" charset="0"/>
                <a:cs typeface="Calibri" panose="020F0502020204030204" pitchFamily="34" charset="0"/>
              </a:rPr>
              <a:t> Cárdenas </a:t>
            </a:r>
            <a:r>
              <a:rPr lang="es-ES" sz="1600" i="1" dirty="0" smtClean="0">
                <a:latin typeface="Calibri" panose="020F0502020204030204" pitchFamily="34" charset="0"/>
                <a:ea typeface="Times New Roman" panose="02020603050405020304" pitchFamily="18" charset="0"/>
                <a:cs typeface="Calibri" panose="020F0502020204030204" pitchFamily="34" charset="0"/>
              </a:rPr>
              <a:t>España</a:t>
            </a:r>
            <a:endParaRPr lang="es-ES"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Coordinar </a:t>
            </a:r>
            <a:r>
              <a:rPr lang="es-ES" sz="1600" kern="0" dirty="0">
                <a:solidFill>
                  <a:srgbClr val="000000"/>
                </a:solidFill>
                <a:ea typeface="Times New Roman" panose="02020603050405020304" pitchFamily="18" charset="0"/>
                <a:cs typeface="Calibri" panose="020F0502020204030204" pitchFamily="34" charset="0"/>
                <a:sym typeface="Arial"/>
              </a:rPr>
              <a:t>la aplicación de la legislación pesquera y acuícola nacional e internacional y demás</a:t>
            </a:r>
          </a:p>
          <a:p>
            <a:pPr algn="just">
              <a:lnSpc>
                <a:spcPct val="115000"/>
              </a:lnSpc>
            </a:pPr>
            <a:r>
              <a:rPr lang="es-ES" sz="1600" kern="0" dirty="0">
                <a:solidFill>
                  <a:srgbClr val="000000"/>
                </a:solidFill>
                <a:ea typeface="Times New Roman" panose="02020603050405020304" pitchFamily="18" charset="0"/>
                <a:cs typeface="Calibri" panose="020F0502020204030204" pitchFamily="34" charset="0"/>
                <a:sym typeface="Arial"/>
              </a:rPr>
              <a:t>normas aplicables, con el apoyo de otras instituciones vinculadas al quehacer.</a:t>
            </a:r>
          </a:p>
        </p:txBody>
      </p:sp>
    </p:spTree>
    <p:extLst>
      <p:ext uri="{BB962C8B-B14F-4D97-AF65-F5344CB8AC3E}">
        <p14:creationId xmlns:p14="http://schemas.microsoft.com/office/powerpoint/2010/main" val="2948499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547664" y="1124744"/>
            <a:ext cx="6048672" cy="4905958"/>
          </a:xfrm>
          <a:prstGeom prst="rect">
            <a:avLst/>
          </a:prstGeom>
        </p:spPr>
        <p:txBody>
          <a:bodyPr wrap="square">
            <a:spAutoFit/>
          </a:bodyPr>
          <a:lstStyle/>
          <a:p>
            <a:pPr lvl="0" algn="just">
              <a:lnSpc>
                <a:spcPct val="115000"/>
              </a:lnSpc>
            </a:pPr>
            <a:r>
              <a:rPr lang="es-SV" sz="14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DESPACHO MINISTERIAL (Ministro y Viceministro)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Ministro</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LIC. DAVID JOSUE MARTINEZ PANAMEÑO (a partir de 			abril de 2021)</a:t>
            </a: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	</a:t>
            </a:r>
            <a:r>
              <a:rPr lang="es-SV" sz="1200" dirty="0" smtClean="0">
                <a:latin typeface="Calibri" panose="020F0502020204030204" pitchFamily="34" charset="0"/>
                <a:ea typeface="Times New Roman" panose="02020603050405020304" pitchFamily="18" charset="0"/>
                <a:cs typeface="Calibri" panose="020F0502020204030204" pitchFamily="34" charset="0"/>
              </a:rPr>
              <a:t>LIC. </a:t>
            </a:r>
            <a:r>
              <a:rPr lang="es-SV" sz="1200" dirty="0">
                <a:latin typeface="Calibri" panose="020F0502020204030204" pitchFamily="34" charset="0"/>
                <a:ea typeface="Times New Roman" panose="02020603050405020304" pitchFamily="18" charset="0"/>
                <a:cs typeface="Calibri" panose="020F0502020204030204" pitchFamily="34" charset="0"/>
              </a:rPr>
              <a:t>PABLO SALVADOR ANLIKER </a:t>
            </a:r>
            <a:r>
              <a:rPr lang="es-SV" sz="1200" dirty="0" smtClean="0">
                <a:latin typeface="Calibri" panose="020F0502020204030204" pitchFamily="34" charset="0"/>
                <a:ea typeface="Times New Roman" panose="02020603050405020304" pitchFamily="18" charset="0"/>
                <a:cs typeface="Calibri" panose="020F0502020204030204" pitchFamily="34" charset="0"/>
              </a:rPr>
              <a:t>INFANTE ( hasta el 6 de 			abril de 2021)</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Viceministro</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ING. </a:t>
            </a:r>
            <a:r>
              <a:rPr lang="es-SV" sz="1200" dirty="0">
                <a:latin typeface="Calibri" panose="020F0502020204030204" pitchFamily="34" charset="0"/>
                <a:ea typeface="Times New Roman" panose="02020603050405020304" pitchFamily="18" charset="0"/>
                <a:cs typeface="Calibri" panose="020F0502020204030204" pitchFamily="34" charset="0"/>
              </a:rPr>
              <a:t> </a:t>
            </a:r>
            <a:r>
              <a:rPr lang="es-SV" sz="1200" b="1" dirty="0">
                <a:latin typeface="Calibri" panose="020F0502020204030204" pitchFamily="34" charset="0"/>
                <a:ea typeface="Times New Roman" panose="02020603050405020304" pitchFamily="18" charset="0"/>
                <a:cs typeface="Calibri" panose="020F0502020204030204" pitchFamily="34" charset="0"/>
              </a:rPr>
              <a:t>MANUEL RIGOBERTO SOTO LAZO</a:t>
            </a: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7</a:t>
            </a:r>
            <a:r>
              <a:rPr lang="es-SV" sz="1400" dirty="0" smtClean="0">
                <a:latin typeface="Calibri" panose="020F0502020204030204" pitchFamily="34" charset="0"/>
                <a:ea typeface="Times New Roman" panose="02020603050405020304" pitchFamily="18" charset="0"/>
                <a:cs typeface="Calibri" panose="020F0502020204030204" pitchFamily="34" charset="0"/>
              </a:rPr>
              <a:t> 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6</a:t>
            </a:r>
            <a:r>
              <a:rPr lang="es-SV" sz="1400" dirty="0" smtClean="0">
                <a:latin typeface="Calibri" panose="020F0502020204030204" pitchFamily="34" charset="0"/>
                <a:ea typeface="Times New Roman" panose="02020603050405020304" pitchFamily="18" charset="0"/>
                <a:cs typeface="Calibri" panose="020F0502020204030204" pitchFamily="34" charset="0"/>
              </a:rPr>
              <a:t>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5207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467544" y="184778"/>
            <a:ext cx="8208912" cy="6429965"/>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Ganadería:	</a:t>
            </a:r>
            <a:r>
              <a:rPr lang="es-SV" sz="1400" b="1" dirty="0">
                <a:latin typeface="Calibri" panose="020F0502020204030204" pitchFamily="34" charset="0"/>
                <a:ea typeface="Times New Roman" panose="02020603050405020304" pitchFamily="18" charset="0"/>
                <a:cs typeface="Calibri" panose="020F0502020204030204" pitchFamily="34" charset="0"/>
              </a:rPr>
              <a:t>CARLOS </a:t>
            </a:r>
            <a:r>
              <a:rPr lang="es-SV" sz="1400" b="1" dirty="0" smtClean="0">
                <a:latin typeface="Calibri" panose="020F0502020204030204" pitchFamily="34" charset="0"/>
                <a:ea typeface="Times New Roman" panose="02020603050405020304" pitchFamily="18" charset="0"/>
                <a:cs typeface="Calibri" panose="020F0502020204030204" pitchFamily="34" charset="0"/>
              </a:rPr>
              <a:t>JESÚS </a:t>
            </a:r>
            <a:r>
              <a:rPr lang="es-SV" sz="1400" b="1" dirty="0">
                <a:latin typeface="Calibri" panose="020F0502020204030204" pitchFamily="34" charset="0"/>
                <a:ea typeface="Times New Roman" panose="02020603050405020304" pitchFamily="18" charset="0"/>
                <a:cs typeface="Calibri" panose="020F0502020204030204" pitchFamily="34" charset="0"/>
              </a:rPr>
              <a:t>ARGUETA </a:t>
            </a:r>
            <a:r>
              <a:rPr lang="es-SV" sz="1400" b="1" dirty="0" smtClean="0">
                <a:latin typeface="Calibri" panose="020F0502020204030204" pitchFamily="34" charset="0"/>
                <a:ea typeface="Times New Roman" panose="02020603050405020304" pitchFamily="18" charset="0"/>
                <a:cs typeface="Calibri" panose="020F0502020204030204" pitchFamily="34" charset="0"/>
              </a:rPr>
              <a:t>ORELLANA</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Promover y fomentar la producción y productividad de la ganadería; proteger la salud animal y contribuir a la salud pública a través del control higiénico sanitario de los alimentos de origen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170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79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Atención CITES </a:t>
            </a:r>
            <a:r>
              <a:rPr lang="es-SV" sz="1400" u="sng" kern="0" dirty="0" smtClean="0">
                <a:solidFill>
                  <a:srgbClr val="000000"/>
                </a:solidFill>
                <a:ea typeface="Times New Roman" panose="02020603050405020304" pitchFamily="18" charset="0"/>
                <a:cs typeface="Calibri" panose="020F0502020204030204" pitchFamily="34" charset="0"/>
                <a:sym typeface="Arial"/>
              </a:rPr>
              <a:t>FLORA y FAUNA</a:t>
            </a: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CITES </a:t>
            </a:r>
            <a:r>
              <a:rPr lang="es-SV" sz="1400" i="1" dirty="0">
                <a:latin typeface="Calibri" panose="020F0502020204030204" pitchFamily="34" charset="0"/>
                <a:ea typeface="Times New Roman" panose="02020603050405020304" pitchFamily="18" charset="0"/>
                <a:cs typeface="Calibri" panose="020F0502020204030204" pitchFamily="34" charset="0"/>
              </a:rPr>
              <a:t>Andrea María Chinchilla Magaña </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Velar </a:t>
            </a:r>
            <a:r>
              <a:rPr lang="es-SV" sz="1400" kern="0" dirty="0">
                <a:solidFill>
                  <a:srgbClr val="000000"/>
                </a:solidFill>
                <a:ea typeface="Times New Roman" panose="02020603050405020304" pitchFamily="18" charset="0"/>
                <a:cs typeface="Calibri" panose="020F0502020204030204" pitchFamily="34" charset="0"/>
                <a:sym typeface="Arial"/>
              </a:rPr>
              <a:t>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u="sng" kern="0" dirty="0">
                <a:solidFill>
                  <a:srgbClr val="000000"/>
                </a:solidFill>
                <a:latin typeface="Arial"/>
                <a:cs typeface="Arial"/>
                <a:sym typeface="Arial"/>
              </a:rPr>
              <a:t>Departamento de Planificación</a:t>
            </a:r>
            <a:endParaRPr lang="es-SV" sz="1400" kern="0" dirty="0">
              <a:solidFill>
                <a:srgbClr val="000000"/>
              </a:solidFill>
              <a:latin typeface="Arial"/>
              <a:cs typeface="Arial"/>
              <a:sym typeface="Arial"/>
            </a:endParaRPr>
          </a:p>
          <a:p>
            <a:pPr algn="just"/>
            <a:r>
              <a:rPr lang="es-ES" sz="1400" i="1" kern="0" dirty="0" smtClean="0">
                <a:solidFill>
                  <a:srgbClr val="000000"/>
                </a:solidFill>
                <a:ea typeface="Times New Roman" panose="02020603050405020304" pitchFamily="18" charset="0"/>
                <a:cs typeface="Calibri" panose="020F0502020204030204" pitchFamily="34" charset="0"/>
                <a:sym typeface="Arial"/>
              </a:rPr>
              <a:t>Jefe </a:t>
            </a:r>
            <a:r>
              <a:rPr lang="es-ES" sz="1400" i="1" dirty="0">
                <a:latin typeface="Calibri" panose="020F0502020204030204" pitchFamily="34" charset="0"/>
                <a:ea typeface="Times New Roman" panose="02020603050405020304" pitchFamily="18" charset="0"/>
                <a:cs typeface="Calibri" panose="020F0502020204030204" pitchFamily="34" charset="0"/>
              </a:rPr>
              <a:t>Ramón Elías Figueroa</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el proceso de planificación, seguimiento y evaluación de la dirección general, en el marco de los instrumentos administrativos oficiales y lineamientos de la unidad competente del Ministerio</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241139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905958"/>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sz="2000" b="1" kern="0" dirty="0" smtClean="0">
                <a:solidFill>
                  <a:srgbClr val="000099"/>
                </a:solidFill>
                <a:ea typeface="Times New Roman" panose="02020603050405020304" pitchFamily="18" charset="0"/>
                <a:cs typeface="Calibri" panose="020F0502020204030204" pitchFamily="34" charset="0"/>
                <a:sym typeface="Arial"/>
              </a:rPr>
              <a:t>(continuación parte 1)</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Red </a:t>
            </a:r>
            <a:r>
              <a:rPr lang="es-SV" sz="1400" u="sng" kern="0" dirty="0">
                <a:solidFill>
                  <a:srgbClr val="000000"/>
                </a:solidFill>
                <a:ea typeface="Times New Roman" panose="02020603050405020304" pitchFamily="18" charset="0"/>
                <a:cs typeface="Calibri" panose="020F0502020204030204" pitchFamily="34" charset="0"/>
                <a:sym typeface="Arial"/>
              </a:rPr>
              <a:t>de Laboratorios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Laboratorios Veterinarios </a:t>
            </a:r>
            <a:r>
              <a:rPr lang="es-SV" sz="1400" i="1" dirty="0">
                <a:latin typeface="Calibri" panose="020F0502020204030204" pitchFamily="34" charset="0"/>
                <a:ea typeface="Times New Roman" panose="02020603050405020304" pitchFamily="18" charset="0"/>
                <a:cs typeface="Calibri" panose="020F0502020204030204" pitchFamily="34" charset="0"/>
              </a:rPr>
              <a:t>Zaida </a:t>
            </a:r>
            <a:r>
              <a:rPr lang="es-SV" sz="1400" i="1" dirty="0" err="1">
                <a:latin typeface="Calibri" panose="020F0502020204030204" pitchFamily="34" charset="0"/>
                <a:ea typeface="Times New Roman" panose="02020603050405020304" pitchFamily="18" charset="0"/>
                <a:cs typeface="Calibri" panose="020F0502020204030204" pitchFamily="34" charset="0"/>
              </a:rPr>
              <a:t>Cristela</a:t>
            </a:r>
            <a:r>
              <a:rPr lang="es-SV" sz="1400" i="1" dirty="0">
                <a:latin typeface="Calibri" panose="020F0502020204030204" pitchFamily="34" charset="0"/>
                <a:ea typeface="Times New Roman" panose="02020603050405020304" pitchFamily="18" charset="0"/>
                <a:cs typeface="Calibri" panose="020F0502020204030204" pitchFamily="34" charset="0"/>
              </a:rPr>
              <a:t> Lazo Gutiérrez</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salud animal a través del servicio de análisis y diagnóstico del laboratorio para el control y erradicación de enfermedades y a la salud pública, a través del análisis de calidad e inocuidad de los alimentos de origen animal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Área Reproducción y Mejoramiento Genético Animal</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a:t>
            </a:r>
            <a:r>
              <a:rPr lang="es-SV" sz="1400" i="1" dirty="0">
                <a:latin typeface="Calibri" panose="020F0502020204030204" pitchFamily="34" charset="0"/>
                <a:ea typeface="Times New Roman" panose="02020603050405020304" pitchFamily="18" charset="0"/>
                <a:cs typeface="Calibri" panose="020F0502020204030204" pitchFamily="34" charset="0"/>
              </a:rPr>
              <a:t>Carlos Santiago Amaya Montoya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los recursos de la Dirección General destinados a las actividades de capacitación y asistencia técnica pecuaria; así como los bienes y productos generados de las mismas.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Zootecnia y Agrostología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400" i="1" dirty="0">
                <a:latin typeface="Calibri" panose="020F0502020204030204" pitchFamily="34" charset="0"/>
                <a:ea typeface="Times New Roman" panose="02020603050405020304" pitchFamily="18" charset="0"/>
                <a:cs typeface="Calibri" panose="020F0502020204030204" pitchFamily="34" charset="0"/>
              </a:rPr>
              <a:t>Melvin </a:t>
            </a:r>
            <a:r>
              <a:rPr lang="es-SV" sz="1400" i="1" dirty="0" err="1">
                <a:latin typeface="Calibri" panose="020F0502020204030204" pitchFamily="34" charset="0"/>
                <a:ea typeface="Times New Roman" panose="02020603050405020304" pitchFamily="18" charset="0"/>
                <a:cs typeface="Calibri" panose="020F0502020204030204" pitchFamily="34" charset="0"/>
              </a:rPr>
              <a:t>Walberto</a:t>
            </a:r>
            <a:r>
              <a:rPr lang="es-SV" sz="1400" i="1" dirty="0">
                <a:latin typeface="Calibri" panose="020F0502020204030204" pitchFamily="34" charset="0"/>
                <a:ea typeface="Times New Roman" panose="02020603050405020304" pitchFamily="18" charset="0"/>
                <a:cs typeface="Calibri" panose="020F0502020204030204" pitchFamily="34" charset="0"/>
              </a:rPr>
              <a:t> Trujillo </a:t>
            </a:r>
            <a:r>
              <a:rPr lang="es-SV" sz="1400" i="1" dirty="0" smtClean="0">
                <a:latin typeface="Calibri" panose="020F0502020204030204" pitchFamily="34" charset="0"/>
                <a:ea typeface="Times New Roman" panose="02020603050405020304" pitchFamily="18" charset="0"/>
                <a:cs typeface="Calibri" panose="020F0502020204030204" pitchFamily="34" charset="0"/>
              </a:rPr>
              <a:t>Estrada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incrementar la producción y productividad pecuaria a través de asistencia técnica y capacitación a los productores sobre el cultivo de pastos y forrajes y buenas prácticas ganaderas  y de unidades productivas de especies menores.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4914196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6215548"/>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0099"/>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0099"/>
                </a:solidFill>
                <a:ea typeface="Times New Roman" panose="02020603050405020304" pitchFamily="18" charset="0"/>
                <a:cs typeface="Calibri" panose="020F0502020204030204" pitchFamily="34" charset="0"/>
                <a:sym typeface="Arial"/>
              </a:rPr>
              <a:t>2)</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Servicios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err="1">
                <a:latin typeface="Calibri" panose="020F0502020204030204" pitchFamily="34" charset="0"/>
                <a:ea typeface="Times New Roman" panose="02020603050405020304" pitchFamily="18" charset="0"/>
                <a:cs typeface="Calibri" panose="020F0502020204030204" pitchFamily="34" charset="0"/>
              </a:rPr>
              <a:t>Nestor</a:t>
            </a:r>
            <a:r>
              <a:rPr lang="es-SV" sz="1400" i="1" dirty="0">
                <a:latin typeface="Calibri" panose="020F0502020204030204" pitchFamily="34" charset="0"/>
                <a:ea typeface="Times New Roman" panose="02020603050405020304" pitchFamily="18" charset="0"/>
                <a:cs typeface="Calibri" panose="020F0502020204030204" pitchFamily="34" charset="0"/>
              </a:rPr>
              <a:t> </a:t>
            </a:r>
            <a:r>
              <a:rPr lang="es-SV" sz="1400" i="1" dirty="0" err="1">
                <a:latin typeface="Calibri" panose="020F0502020204030204" pitchFamily="34" charset="0"/>
                <a:ea typeface="Times New Roman" panose="02020603050405020304" pitchFamily="18" charset="0"/>
                <a:cs typeface="Calibri" panose="020F0502020204030204" pitchFamily="34" charset="0"/>
              </a:rPr>
              <a:t>Odir</a:t>
            </a:r>
            <a:r>
              <a:rPr lang="es-SV" sz="1400" i="1" dirty="0">
                <a:latin typeface="Calibri" panose="020F0502020204030204" pitchFamily="34" charset="0"/>
                <a:ea typeface="Times New Roman" panose="02020603050405020304" pitchFamily="18" charset="0"/>
                <a:cs typeface="Calibri" panose="020F0502020204030204" pitchFamily="34" charset="0"/>
              </a:rPr>
              <a:t> Avendaño Romero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 las especies pecuarias de importancia económica del país, a través de la prevención, control y erradicación de las enfermedades prevalentes y/o exóticas; a fin de evitar pérdidas a la producción pecuaria y daños a la salud pública.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Inocuidad de Productos de Origen Animal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Ruth Adelina Saravia Hernández</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del consumidor a través del control de la inocuidad y calidad de los productos pecuarios destinados tanto al mercado internacional como al mercado interno.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Cuarentena y Registro Veterinario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José Ángel Álvarez Galán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Prevenir </a:t>
            </a:r>
            <a:r>
              <a:rPr lang="es-SV" sz="1400" kern="0" dirty="0">
                <a:solidFill>
                  <a:srgbClr val="000000"/>
                </a:solidFill>
                <a:ea typeface="Times New Roman" panose="02020603050405020304" pitchFamily="18" charset="0"/>
                <a:cs typeface="Calibri" panose="020F0502020204030204" pitchFamily="34" charset="0"/>
                <a:sym typeface="Arial"/>
              </a:rPr>
              <a:t>daños a la salud animal, humana y al medio ambiente, a través del control de la calidad de los insumos de uso pecuario; y prevenir la introducción de plagas y enfermedades que puedan afectar la salud animal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Identificación, Rastreabilidad y Reproducción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Alfredo Humberto Durán Hernández</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Garantizar </a:t>
            </a:r>
            <a:r>
              <a:rPr lang="es-SV" sz="1400" kern="0" dirty="0">
                <a:solidFill>
                  <a:srgbClr val="000000"/>
                </a:solidFill>
                <a:ea typeface="Times New Roman" panose="02020603050405020304" pitchFamily="18" charset="0"/>
                <a:cs typeface="Calibri" panose="020F0502020204030204" pitchFamily="34" charset="0"/>
                <a:sym typeface="Arial"/>
              </a:rPr>
              <a:t>la propiedad del ganado bovino y equino, a través de la certificación y emisión de matrículas de fierros de herrar ganado, realizar la rastreabilidad de los animales en el territorio nacional y contribuir al mejoramiento de las especies 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62213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560840" cy="5826210"/>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0099"/>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0099"/>
                </a:solidFill>
                <a:ea typeface="Times New Roman" panose="02020603050405020304" pitchFamily="18" charset="0"/>
                <a:cs typeface="Calibri" panose="020F0502020204030204" pitchFamily="34" charset="0"/>
                <a:sym typeface="Arial"/>
              </a:rPr>
              <a:t>3)</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u="sng" kern="0" dirty="0" smtClean="0">
                <a:solidFill>
                  <a:srgbClr val="000000"/>
                </a:solidFill>
                <a:ea typeface="Times New Roman" panose="02020603050405020304" pitchFamily="18" charset="0"/>
                <a:cs typeface="Calibri" panose="020F0502020204030204" pitchFamily="34" charset="0"/>
                <a:sym typeface="Arial"/>
              </a:rPr>
              <a:t>Unidad de Bienestar Animal-UBA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a:t>
            </a:r>
            <a:r>
              <a:rPr lang="es-SV" sz="1400" i="1" kern="0" dirty="0">
                <a:solidFill>
                  <a:srgbClr val="000000"/>
                </a:solidFill>
                <a:ea typeface="Times New Roman" panose="02020603050405020304" pitchFamily="18" charset="0"/>
                <a:cs typeface="Calibri" panose="020F0502020204030204" pitchFamily="34" charset="0"/>
                <a:sym typeface="Arial"/>
              </a:rPr>
              <a:t>de </a:t>
            </a:r>
            <a:r>
              <a:rPr lang="es-SV" sz="1400" i="1" kern="0" dirty="0" smtClean="0">
                <a:solidFill>
                  <a:srgbClr val="000000"/>
                </a:solidFill>
                <a:ea typeface="Times New Roman" panose="02020603050405020304" pitchFamily="18" charset="0"/>
                <a:cs typeface="Calibri" panose="020F0502020204030204" pitchFamily="34" charset="0"/>
                <a:sym typeface="Arial"/>
              </a:rPr>
              <a:t>Unidad: </a:t>
            </a:r>
            <a:r>
              <a:rPr lang="es-SV" sz="1400" i="1" dirty="0" err="1">
                <a:latin typeface="Calibri" panose="020F0502020204030204" pitchFamily="34" charset="0"/>
                <a:cs typeface="Calibri" panose="020F0502020204030204" pitchFamily="34" charset="0"/>
              </a:rPr>
              <a:t>Claret</a:t>
            </a:r>
            <a:r>
              <a:rPr lang="es-SV" sz="1400" i="1" dirty="0">
                <a:latin typeface="Calibri" panose="020F0502020204030204" pitchFamily="34" charset="0"/>
                <a:cs typeface="Calibri" panose="020F0502020204030204" pitchFamily="34" charset="0"/>
              </a:rPr>
              <a:t> Stephanie Argueta Domínguez</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cs typeface="Calibri" panose="020F0502020204030204" pitchFamily="34" charset="0"/>
                <a:sym typeface="Arial"/>
              </a:rPr>
              <a:t>Aplicar </a:t>
            </a:r>
            <a:r>
              <a:rPr lang="es-SV" sz="1400" kern="0" dirty="0">
                <a:solidFill>
                  <a:srgbClr val="000000"/>
                </a:solidFill>
                <a:cs typeface="Calibri" panose="020F0502020204030204" pitchFamily="34" charset="0"/>
                <a:sym typeface="Arial"/>
              </a:rPr>
              <a:t>las </a:t>
            </a:r>
            <a:r>
              <a:rPr lang="es-SV" sz="1400" kern="0" dirty="0" smtClean="0">
                <a:solidFill>
                  <a:srgbClr val="000000"/>
                </a:solidFill>
                <a:cs typeface="Calibri" panose="020F0502020204030204" pitchFamily="34" charset="0"/>
                <a:sym typeface="Arial"/>
              </a:rPr>
              <a:t>políticas, </a:t>
            </a:r>
            <a:r>
              <a:rPr lang="es-SV" sz="1400" kern="0" dirty="0">
                <a:solidFill>
                  <a:srgbClr val="000000"/>
                </a:solidFill>
                <a:cs typeface="Calibri" panose="020F0502020204030204" pitchFamily="34" charset="0"/>
                <a:sym typeface="Arial"/>
              </a:rPr>
              <a:t>procedimientos relacionados </a:t>
            </a:r>
            <a:r>
              <a:rPr lang="es-SV" sz="1400" kern="0" dirty="0" smtClean="0">
                <a:solidFill>
                  <a:srgbClr val="000000"/>
                </a:solidFill>
                <a:cs typeface="Calibri" panose="020F0502020204030204" pitchFamily="34" charset="0"/>
                <a:sym typeface="Arial"/>
              </a:rPr>
              <a:t>y estrategias </a:t>
            </a:r>
            <a:r>
              <a:rPr lang="es-SV" sz="1400" kern="0" dirty="0">
                <a:solidFill>
                  <a:srgbClr val="000000"/>
                </a:solidFill>
                <a:cs typeface="Calibri" panose="020F0502020204030204" pitchFamily="34" charset="0"/>
                <a:sym typeface="Arial"/>
              </a:rPr>
              <a:t>para la divulgación y ejecución de la Ley de Protección y Promoción del bienestar de animales de compañía, desarrollando su potencial, gestionando y creando alianzas estratégicas con cooperantes internacionales y nacionales, etc</a:t>
            </a:r>
            <a:r>
              <a:rPr lang="es-SV" sz="1400" kern="0" dirty="0" smtClean="0">
                <a:solidFill>
                  <a:srgbClr val="000000"/>
                </a:solidFill>
                <a:cs typeface="Calibri" panose="020F0502020204030204" pitchFamily="34" charset="0"/>
                <a:sym typeface="Arial"/>
              </a:rPr>
              <a:t>. Definir acciones </a:t>
            </a:r>
            <a:r>
              <a:rPr lang="es-SV" sz="1400" kern="0" dirty="0">
                <a:solidFill>
                  <a:srgbClr val="000000"/>
                </a:solidFill>
                <a:cs typeface="Calibri" panose="020F0502020204030204" pitchFamily="34" charset="0"/>
                <a:sym typeface="Arial"/>
              </a:rPr>
              <a:t>promocionales para la generación de una cultura ciudadana con respeto a la vida y al ben cuido de los animales, </a:t>
            </a:r>
            <a:r>
              <a:rPr lang="es-SV" sz="1400" kern="0" dirty="0" smtClean="0">
                <a:solidFill>
                  <a:srgbClr val="000000"/>
                </a:solidFill>
                <a:cs typeface="Calibri" panose="020F0502020204030204" pitchFamily="34" charset="0"/>
                <a:sym typeface="Arial"/>
              </a:rPr>
              <a:t>y la prevención </a:t>
            </a:r>
            <a:r>
              <a:rPr lang="es-SV" sz="1400" kern="0" dirty="0">
                <a:solidFill>
                  <a:srgbClr val="000000"/>
                </a:solidFill>
                <a:cs typeface="Calibri" panose="020F0502020204030204" pitchFamily="34" charset="0"/>
                <a:sym typeface="Arial"/>
              </a:rPr>
              <a:t>de todo maltrato y acto de crueldad hacia los animales de </a:t>
            </a:r>
            <a:r>
              <a:rPr lang="es-SV" sz="1400" kern="0" dirty="0" smtClean="0">
                <a:solidFill>
                  <a:srgbClr val="000000"/>
                </a:solidFill>
                <a:cs typeface="Calibri" panose="020F0502020204030204" pitchFamily="34" charset="0"/>
                <a:sym typeface="Arial"/>
              </a:rPr>
              <a:t>compañía.</a:t>
            </a:r>
          </a:p>
          <a:p>
            <a:pPr algn="just">
              <a:lnSpc>
                <a:spcPct val="115000"/>
              </a:lnSpc>
            </a:pPr>
            <a:endParaRPr lang="es-ES" sz="1000" kern="0" dirty="0" smtClean="0">
              <a:solidFill>
                <a:srgbClr val="000000"/>
              </a:solidFill>
              <a:cs typeface="Calibri" panose="020F0502020204030204" pitchFamily="34" charset="0"/>
              <a:sym typeface="Arial"/>
            </a:endParaRPr>
          </a:p>
          <a:p>
            <a:pPr algn="just">
              <a:lnSpc>
                <a:spcPct val="115000"/>
              </a:lnSpc>
            </a:pPr>
            <a:r>
              <a:rPr lang="es-ES" sz="1400" i="1" kern="0" dirty="0" smtClean="0">
                <a:solidFill>
                  <a:srgbClr val="000000"/>
                </a:solidFill>
                <a:cs typeface="Calibri" panose="020F0502020204030204" pitchFamily="34" charset="0"/>
                <a:sym typeface="Arial"/>
              </a:rPr>
              <a:t>Coordinadora de Protección Animal: </a:t>
            </a:r>
            <a:r>
              <a:rPr lang="it-IT" sz="1400" i="1" dirty="0">
                <a:latin typeface="Calibri" panose="020F0502020204030204" pitchFamily="34" charset="0"/>
                <a:cs typeface="Calibri" panose="020F0502020204030204" pitchFamily="34" charset="0"/>
              </a:rPr>
              <a:t>Marcela Vanessa Chinchilla de </a:t>
            </a:r>
            <a:r>
              <a:rPr lang="it-IT" sz="1400" i="1" dirty="0" smtClean="0">
                <a:latin typeface="Calibri" panose="020F0502020204030204" pitchFamily="34" charset="0"/>
                <a:cs typeface="Calibri" panose="020F0502020204030204" pitchFamily="34" charset="0"/>
              </a:rPr>
              <a:t>Frech</a:t>
            </a:r>
            <a:endParaRPr lang="es-ES" sz="1400" i="1" kern="0" dirty="0" smtClean="0">
              <a:solidFill>
                <a:srgbClr val="000000"/>
              </a:solidFill>
              <a:cs typeface="Calibri" panose="020F0502020204030204" pitchFamily="34" charset="0"/>
              <a:sym typeface="Arial"/>
            </a:endParaRPr>
          </a:p>
          <a:p>
            <a:pPr algn="just">
              <a:lnSpc>
                <a:spcPct val="115000"/>
              </a:lnSpc>
            </a:pPr>
            <a:r>
              <a:rPr lang="es-ES" sz="1400" kern="0" dirty="0" smtClean="0">
                <a:solidFill>
                  <a:srgbClr val="000000"/>
                </a:solidFill>
                <a:cs typeface="Calibri" panose="020F0502020204030204" pitchFamily="34" charset="0"/>
                <a:sym typeface="Arial"/>
              </a:rPr>
              <a:t>Planificar</a:t>
            </a:r>
            <a:r>
              <a:rPr lang="es-ES" sz="1400" kern="0" dirty="0">
                <a:solidFill>
                  <a:srgbClr val="000000"/>
                </a:solidFill>
                <a:cs typeface="Calibri" panose="020F0502020204030204" pitchFamily="34" charset="0"/>
                <a:sym typeface="Arial"/>
              </a:rPr>
              <a:t>,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sz="1400" kern="0" dirty="0" smtClean="0">
              <a:solidFill>
                <a:srgbClr val="000000"/>
              </a:solidFill>
              <a:cs typeface="Calibri" panose="020F0502020204030204" pitchFamily="34" charset="0"/>
              <a:sym typeface="Arial"/>
            </a:endParaRPr>
          </a:p>
          <a:p>
            <a:pPr algn="just">
              <a:lnSpc>
                <a:spcPct val="115000"/>
              </a:lnSpc>
            </a:pPr>
            <a:endParaRPr lang="es-ES" sz="1400" b="1" u="sng" kern="0" dirty="0" smtClean="0">
              <a:solidFill>
                <a:srgbClr val="000000"/>
              </a:solidFill>
              <a:cs typeface="Calibri" panose="020F0502020204030204" pitchFamily="34" charset="0"/>
              <a:sym typeface="Arial"/>
            </a:endParaRPr>
          </a:p>
          <a:p>
            <a:pPr algn="just">
              <a:lnSpc>
                <a:spcPct val="115000"/>
              </a:lnSpc>
            </a:pPr>
            <a:r>
              <a:rPr lang="es-ES" sz="1400" b="1" u="sng" kern="0" dirty="0">
                <a:solidFill>
                  <a:srgbClr val="000000"/>
                </a:solidFill>
                <a:cs typeface="Calibri" panose="020F0502020204030204" pitchFamily="34" charset="0"/>
                <a:sym typeface="Arial"/>
              </a:rPr>
              <a:t>CEDAF-MORAZAN</a:t>
            </a:r>
          </a:p>
          <a:p>
            <a:pPr algn="just">
              <a:lnSpc>
                <a:spcPct val="115000"/>
              </a:lnSpc>
            </a:pPr>
            <a:r>
              <a:rPr lang="es-ES" sz="1400" i="1" kern="0" dirty="0">
                <a:solidFill>
                  <a:srgbClr val="000000"/>
                </a:solidFill>
                <a:cs typeface="Calibri" panose="020F0502020204030204" pitchFamily="34" charset="0"/>
                <a:sym typeface="Arial"/>
              </a:rPr>
              <a:t>Jefe CEDAF: </a:t>
            </a:r>
            <a:r>
              <a:rPr lang="es-ES" sz="1400" i="1" kern="0" dirty="0">
                <a:solidFill>
                  <a:srgbClr val="000000"/>
                </a:solidFill>
                <a:cs typeface="Calibri" panose="020F0502020204030204" pitchFamily="34" charset="0"/>
              </a:rPr>
              <a:t>Fernando Lino</a:t>
            </a:r>
            <a:endParaRPr lang="es-ES" sz="1400" i="1" kern="0" dirty="0">
              <a:solidFill>
                <a:srgbClr val="000000"/>
              </a:solidFill>
              <a:cs typeface="Calibri" panose="020F0502020204030204" pitchFamily="34" charset="0"/>
              <a:sym typeface="Arial"/>
            </a:endParaRPr>
          </a:p>
          <a:p>
            <a:pPr algn="just">
              <a:lnSpc>
                <a:spcPct val="115000"/>
              </a:lnSpc>
            </a:pPr>
            <a:r>
              <a:rPr lang="es-SV" sz="1400" kern="0" dirty="0">
                <a:solidFill>
                  <a:srgbClr val="000000"/>
                </a:solidFill>
                <a:cs typeface="Calibri" panose="020F0502020204030204" pitchFamily="34" charset="0"/>
                <a:sym typeface="Arial"/>
              </a:rPr>
              <a:t>Administrar cada una de las labores que se realizan en CEDAF Morazán y representarlo  ante los distintos sectores productivos de la región</a:t>
            </a:r>
          </a:p>
        </p:txBody>
      </p:sp>
    </p:spTree>
    <p:extLst>
      <p:ext uri="{BB962C8B-B14F-4D97-AF65-F5344CB8AC3E}">
        <p14:creationId xmlns:p14="http://schemas.microsoft.com/office/powerpoint/2010/main" val="138783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547664" y="1124744"/>
            <a:ext cx="6048672" cy="4304255"/>
          </a:xfrm>
          <a:prstGeom prst="rect">
            <a:avLst/>
          </a:prstGeom>
        </p:spPr>
        <p:txBody>
          <a:bodyPr wrap="square">
            <a:spAutoFit/>
          </a:bodyPr>
          <a:lstStyle/>
          <a:p>
            <a:pPr lvl="0" algn="just">
              <a:lnSpc>
                <a:spcPct val="115000"/>
              </a:lnSpc>
            </a:pPr>
            <a:r>
              <a:rPr lang="es-SV" sz="14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 – DGAF (no existe acuerdo de creación)</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a:t>
            </a: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FUNCIONARIOS</a:t>
            </a: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Director General de Administración y Finanzas</a:t>
            </a:r>
            <a:r>
              <a:rPr lang="es-SV" sz="1400" dirty="0" smtClean="0">
                <a:latin typeface="Calibri" panose="020F0502020204030204" pitchFamily="34" charset="0"/>
                <a:ea typeface="Times New Roman" panose="02020603050405020304" pitchFamily="18" charset="0"/>
                <a:cs typeface="Calibri" panose="020F0502020204030204" pitchFamily="34" charset="0"/>
              </a:rPr>
              <a:t>:</a:t>
            </a:r>
            <a:r>
              <a:rPr lang="es-SV" sz="1400" b="1" dirty="0">
                <a:latin typeface="Calibri" panose="020F0502020204030204" pitchFamily="34" charset="0"/>
                <a:ea typeface="Times New Roman" panose="02020603050405020304" pitchFamily="18" charset="0"/>
                <a:cs typeface="Calibri" panose="020F0502020204030204" pitchFamily="34" charset="0"/>
              </a:rPr>
              <a:t> Lorenzo Adalberto Corpeño (de Ago. 2020 a la fecha) </a:t>
            </a:r>
            <a:endParaRPr lang="es-SV"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4 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1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9479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4"/>
          <p:cNvSpPr/>
          <p:nvPr/>
        </p:nvSpPr>
        <p:spPr>
          <a:xfrm>
            <a:off x="611560" y="980728"/>
            <a:ext cx="7632848" cy="4375044"/>
          </a:xfrm>
          <a:prstGeom prst="rect">
            <a:avLst/>
          </a:prstGeom>
        </p:spPr>
        <p:txBody>
          <a:bodyPr wrap="square">
            <a:spAutoFit/>
          </a:bodyPr>
          <a:lstStyle/>
          <a:p>
            <a:pPr algn="just">
              <a:lnSpc>
                <a:spcPct val="115000"/>
              </a:lnSpc>
            </a:pPr>
            <a:r>
              <a:rPr lang="es-SV" b="1" kern="0" dirty="0" smtClean="0">
                <a:solidFill>
                  <a:srgbClr val="000099"/>
                </a:solidFill>
                <a:ea typeface="Times New Roman" panose="02020603050405020304" pitchFamily="18" charset="0"/>
                <a:cs typeface="Calibri" panose="020F0502020204030204" pitchFamily="34" charset="0"/>
                <a:sym typeface="Arial"/>
              </a:rPr>
              <a:t>Dirección Legal-DL: </a:t>
            </a:r>
            <a:r>
              <a:rPr lang="es-SV" sz="1400" kern="0" dirty="0" smtClean="0">
                <a:solidFill>
                  <a:srgbClr val="000099"/>
                </a:solidFill>
                <a:ea typeface="Times New Roman" panose="02020603050405020304" pitchFamily="18" charset="0"/>
                <a:cs typeface="Calibri" panose="020F0502020204030204" pitchFamily="34" charset="0"/>
                <a:sym typeface="Arial"/>
              </a:rPr>
              <a:t>ver documento de creación en el siguiente sitio electrónico del Portal de </a:t>
            </a:r>
            <a:r>
              <a:rPr lang="es-SV" sz="1400" kern="0" dirty="0">
                <a:solidFill>
                  <a:srgbClr val="000099"/>
                </a:solidFill>
                <a:ea typeface="Times New Roman" panose="02020603050405020304" pitchFamily="18" charset="0"/>
                <a:cs typeface="Calibri" panose="020F0502020204030204" pitchFamily="34" charset="0"/>
                <a:sym typeface="Arial"/>
              </a:rPr>
              <a:t>Transparencia</a:t>
            </a:r>
            <a:r>
              <a:rPr lang="es-SV" sz="1400" b="1" kern="0" dirty="0">
                <a:solidFill>
                  <a:srgbClr val="000099"/>
                </a:solidFill>
                <a:ea typeface="Times New Roman" panose="02020603050405020304" pitchFamily="18" charset="0"/>
                <a:cs typeface="Calibri" panose="020F0502020204030204" pitchFamily="34" charset="0"/>
                <a:sym typeface="Arial"/>
              </a:rPr>
              <a:t> </a:t>
            </a:r>
            <a:r>
              <a:rPr lang="es-SV" sz="1400" b="1" kern="0" dirty="0" smtClean="0">
                <a:solidFill>
                  <a:srgbClr val="000099"/>
                </a:solidFill>
                <a:ea typeface="Times New Roman" panose="02020603050405020304" pitchFamily="18" charset="0"/>
                <a:cs typeface="Calibri" panose="020F0502020204030204" pitchFamily="34" charset="0"/>
                <a:sym typeface="Arial"/>
              </a:rPr>
              <a:t>: https</a:t>
            </a:r>
            <a:r>
              <a:rPr lang="es-SV" sz="1400" b="1" kern="0" dirty="0">
                <a:solidFill>
                  <a:srgbClr val="000099"/>
                </a:solidFill>
                <a:ea typeface="Times New Roman" panose="02020603050405020304" pitchFamily="18" charset="0"/>
                <a:cs typeface="Calibri" panose="020F0502020204030204" pitchFamily="34" charset="0"/>
                <a:sym typeface="Arial"/>
              </a:rPr>
              <a:t>://bit.ly/33ietyj</a:t>
            </a:r>
            <a:endParaRPr lang="es-SV" sz="14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a:t>
            </a:r>
            <a:r>
              <a:rPr lang="es-SV" sz="1400" kern="0" dirty="0" smtClean="0">
                <a:solidFill>
                  <a:srgbClr val="000000"/>
                </a:solidFill>
                <a:ea typeface="Times New Roman" panose="02020603050405020304" pitchFamily="18" charset="0"/>
                <a:cs typeface="Calibri" panose="020F0502020204030204" pitchFamily="34" charset="0"/>
                <a:sym typeface="Arial"/>
              </a:rPr>
              <a:t>Legal: </a:t>
            </a:r>
            <a:r>
              <a:rPr lang="es-SV" sz="1400" b="1" dirty="0">
                <a:latin typeface="Calibri" panose="020F0502020204030204" pitchFamily="34" charset="0"/>
                <a:ea typeface="Times New Roman" panose="02020603050405020304" pitchFamily="18" charset="0"/>
                <a:cs typeface="Calibri" panose="020F0502020204030204" pitchFamily="34" charset="0"/>
              </a:rPr>
              <a:t>MIGUEL HORACIO </a:t>
            </a:r>
            <a:r>
              <a:rPr lang="es-SV" sz="1400" b="1" dirty="0" smtClean="0">
                <a:latin typeface="Calibri" panose="020F0502020204030204" pitchFamily="34" charset="0"/>
                <a:ea typeface="Times New Roman" panose="02020603050405020304" pitchFamily="18" charset="0"/>
                <a:cs typeface="Calibri" panose="020F0502020204030204" pitchFamily="34" charset="0"/>
              </a:rPr>
              <a:t>ÁLVAREZ </a:t>
            </a:r>
            <a:r>
              <a:rPr lang="es-SV" sz="1400" b="1" dirty="0">
                <a:latin typeface="Calibri" panose="020F0502020204030204" pitchFamily="34" charset="0"/>
                <a:ea typeface="Times New Roman" panose="02020603050405020304" pitchFamily="18" charset="0"/>
                <a:cs typeface="Calibri" panose="020F0502020204030204" pitchFamily="34" charset="0"/>
              </a:rPr>
              <a:t>ZEPEDA (a partir de diciembre de  2020 a la fecha)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jurídica y asiste a sus dependencias a fin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8</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a:t>
            </a:r>
            <a:r>
              <a:rPr lang="es-SV" sz="1400" kern="0" dirty="0">
                <a:solidFill>
                  <a:srgbClr val="000000"/>
                </a:solidFill>
                <a:ea typeface="Times New Roman" panose="02020603050405020304" pitchFamily="18" charset="0"/>
                <a:cs typeface="Calibri" panose="020F0502020204030204" pitchFamily="34" charset="0"/>
                <a:sym typeface="Arial"/>
              </a:rPr>
              <a:t>estructura 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5056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66084"/>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AUDITORIA INTERNA - OAI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Oficina de Auditoría Interna: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JOSÉ </a:t>
            </a:r>
            <a:r>
              <a:rPr lang="es-SV" sz="1400" b="1" dirty="0">
                <a:latin typeface="Calibri" panose="020F0502020204030204" pitchFamily="34" charset="0"/>
                <a:ea typeface="Times New Roman" panose="02020603050405020304" pitchFamily="18" charset="0"/>
                <a:cs typeface="Calibri" panose="020F0502020204030204" pitchFamily="34" charset="0"/>
              </a:rPr>
              <a:t>JAVIER MIRANDA (a partir de sept. 2020)</a:t>
            </a:r>
            <a:endParaRPr lang="es-SV"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Ejercer el control interno sobre los sistemas administrativos, financieros y de gestión del Ministerio.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3</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Supervisión y de Auditoría (No hay nombramiento 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Auditoría (No hay nombramiento 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planeación, la ejecución del trabajo de auditoría administrativa, financiera y de gestión; así mismo coordinar el informe de resultados y la preparación de los papeles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167821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241478"/>
            <a:ext cx="8064896" cy="4764381"/>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COOPERACION PARA EL DESARROLLO AGROPECUARIO - OCDA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Director </a:t>
            </a:r>
            <a:r>
              <a:rPr lang="es-SV" sz="1400" kern="0" dirty="0">
                <a:solidFill>
                  <a:srgbClr val="000000"/>
                </a:solidFill>
                <a:ea typeface="Times New Roman" panose="02020603050405020304" pitchFamily="18" charset="0"/>
                <a:cs typeface="Calibri" panose="020F0502020204030204" pitchFamily="34" charset="0"/>
                <a:sym typeface="Arial"/>
              </a:rPr>
              <a:t>Oficina de Cooperación para el </a:t>
            </a:r>
            <a:r>
              <a:rPr lang="es-SV" sz="1400" kern="0" dirty="0" smtClean="0">
                <a:solidFill>
                  <a:srgbClr val="000000"/>
                </a:solidFill>
                <a:ea typeface="Times New Roman" panose="02020603050405020304" pitchFamily="18" charset="0"/>
                <a:cs typeface="Calibri" panose="020F0502020204030204" pitchFamily="34" charset="0"/>
                <a:sym typeface="Arial"/>
              </a:rPr>
              <a:t>Desarrollo: </a:t>
            </a:r>
            <a:r>
              <a:rPr lang="es-SV" sz="1400" b="1" dirty="0">
                <a:latin typeface="Calibri" panose="020F0502020204030204" pitchFamily="34" charset="0"/>
                <a:ea typeface="Times New Roman" panose="02020603050405020304" pitchFamily="18" charset="0"/>
                <a:cs typeface="Calibri" panose="020F0502020204030204" pitchFamily="34" charset="0"/>
              </a:rPr>
              <a:t>GUILLERMO FRANCISCO CROMEYER (de Ago. 2020 a la fecha) </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gestión de cooperación internacional y nacional de recursos técnicos financieros provenientes de la cooperación no reembolsable, destinados a la ejecución y administración de Proyectos del MAG y de sus Oficinas, Direcciones y Dependencias.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730057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88640"/>
            <a:ext cx="8712968" cy="6768520"/>
          </a:xfrm>
          <a:prstGeom prst="rect">
            <a:avLst/>
          </a:prstGeom>
        </p:spPr>
        <p:txBody>
          <a:bodyPr wrap="square">
            <a:spAutoFit/>
          </a:bodyPr>
          <a:lstStyle/>
          <a:p>
            <a:pPr>
              <a:lnSpc>
                <a:spcPct val="115000"/>
              </a:lnSpc>
              <a:spcAft>
                <a:spcPts val="1000"/>
              </a:spcAft>
            </a:pPr>
            <a:r>
              <a:rPr lang="es-SV" sz="1600" b="1" kern="0" dirty="0">
                <a:solidFill>
                  <a:srgbClr val="000099"/>
                </a:solidFill>
                <a:ea typeface="Times New Roman" panose="02020603050405020304" pitchFamily="18" charset="0"/>
                <a:cs typeface="Calibri" panose="020F0502020204030204" pitchFamily="34" charset="0"/>
                <a:sym typeface="Arial"/>
              </a:rPr>
              <a:t>OFICINA DE COMUNICACIONES - ODC </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Directora Oficina de Comunicaciones: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OSCAR </a:t>
            </a:r>
            <a:r>
              <a:rPr lang="es-SV" sz="1400" b="1" dirty="0" smtClean="0">
                <a:latin typeface="Calibri" panose="020F0502020204030204" pitchFamily="34" charset="0"/>
                <a:ea typeface="Times New Roman" panose="02020603050405020304" pitchFamily="18" charset="0"/>
                <a:cs typeface="Calibri" panose="020F0502020204030204" pitchFamily="34" charset="0"/>
              </a:rPr>
              <a:t>DOMÍNGUEZ </a:t>
            </a:r>
            <a:r>
              <a:rPr lang="es-SV" sz="1400" b="1" dirty="0">
                <a:latin typeface="Calibri" panose="020F0502020204030204" pitchFamily="34" charset="0"/>
                <a:ea typeface="Times New Roman" panose="02020603050405020304" pitchFamily="18" charset="0"/>
                <a:cs typeface="Calibri" panose="020F0502020204030204" pitchFamily="34" charset="0"/>
              </a:rPr>
              <a:t>(del 17 AGO a la fecha)</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de comunicaciones y conducir las acciones publicitarias e informativas que contribuyen al logro de los objetivos y al posicionamiento e imagen institucional.</a:t>
            </a: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20 hombres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9</a:t>
            </a:r>
            <a:r>
              <a:rPr lang="es-SV"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r>
              <a:rPr lang="es-ES" sz="1400" u="sng" kern="0" dirty="0">
                <a:solidFill>
                  <a:srgbClr val="000000"/>
                </a:solidFill>
                <a:ea typeface="Times New Roman" panose="02020603050405020304" pitchFamily="18" charset="0"/>
                <a:cs typeface="Calibri" panose="020F0502020204030204" pitchFamily="34" charset="0"/>
                <a:sym typeface="Arial"/>
              </a:rPr>
              <a:t>Unidad de Comunicación </a:t>
            </a:r>
            <a:r>
              <a:rPr lang="es-ES" sz="1400" u="sng" kern="0" dirty="0" smtClean="0">
                <a:solidFill>
                  <a:srgbClr val="000000"/>
                </a:solidFill>
                <a:ea typeface="Times New Roman" panose="02020603050405020304" pitchFamily="18" charset="0"/>
                <a:cs typeface="Calibri" panose="020F0502020204030204" pitchFamily="34" charset="0"/>
                <a:sym typeface="Arial"/>
              </a:rPr>
              <a:t>Digital: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a:latin typeface="Calibri" panose="020F0502020204030204" pitchFamily="34" charset="0"/>
                <a:ea typeface="Times New Roman" panose="02020603050405020304" pitchFamily="18" charset="0"/>
                <a:cs typeface="Calibri" panose="020F0502020204030204" pitchFamily="34" charset="0"/>
              </a:rPr>
              <a:t>Fernando Daniel Flores </a:t>
            </a:r>
            <a:r>
              <a:rPr lang="es-ES" sz="14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i="1" kern="0" dirty="0" smtClean="0">
                <a:solidFill>
                  <a:srgbClr val="000000"/>
                </a:solidFill>
                <a:ea typeface="Times New Roman" panose="02020603050405020304" pitchFamily="18" charset="0"/>
                <a:cs typeface="Calibri" panose="020F0502020204030204" pitchFamily="34" charset="0"/>
                <a:sym typeface="Arial"/>
              </a:rPr>
              <a:t> </a:t>
            </a:r>
            <a:r>
              <a:rPr lang="es-ES" sz="1400" kern="0" dirty="0" smtClean="0">
                <a:solidFill>
                  <a:srgbClr val="000000"/>
                </a:solidFill>
                <a:ea typeface="Times New Roman" panose="02020603050405020304" pitchFamily="18" charset="0"/>
                <a:cs typeface="Calibri" panose="020F0502020204030204" pitchFamily="34" charset="0"/>
                <a:sym typeface="Arial"/>
              </a:rPr>
              <a:t>Mantener un programa de comunicación estratégico institucional que logre impacto positivos en la implementación de políticas, programas y demás temas relacionados a través de sus unidades y áreas de trabajo en apoyo a la gestión, organización y servicios del MAG. Se produce material audiovisual, fotográfico y de diseño gráfico de las diferentes campañas, programas, proyectos y eventos institucionales, también se coordinan las redes sociales.</a:t>
            </a:r>
          </a:p>
          <a:p>
            <a:pPr algn="just">
              <a:lnSpc>
                <a:spcPct val="115000"/>
              </a:lnSpc>
            </a:pPr>
            <a:endParaRPr lang="es-ES"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Unidad de Medios y Área de Prensa: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err="1" smtClean="0">
                <a:latin typeface="Calibri" panose="020F0502020204030204" pitchFamily="34" charset="0"/>
                <a:ea typeface="Times New Roman" panose="02020603050405020304" pitchFamily="18" charset="0"/>
                <a:cs typeface="Calibri" panose="020F0502020204030204" pitchFamily="34" charset="0"/>
              </a:rPr>
              <a:t>Alessandra</a:t>
            </a:r>
            <a:r>
              <a:rPr lang="es-ES" sz="1400" i="1" dirty="0" smtClean="0">
                <a:latin typeface="Calibri" panose="020F0502020204030204" pitchFamily="34" charset="0"/>
                <a:ea typeface="Times New Roman" panose="02020603050405020304" pitchFamily="18" charset="0"/>
                <a:cs typeface="Calibri" panose="020F0502020204030204" pitchFamily="34" charset="0"/>
              </a:rPr>
              <a:t> </a:t>
            </a:r>
            <a:r>
              <a:rPr lang="es-ES" sz="1400" i="1" dirty="0">
                <a:latin typeface="Calibri" panose="020F0502020204030204" pitchFamily="34" charset="0"/>
                <a:ea typeface="Times New Roman" panose="02020603050405020304" pitchFamily="18" charset="0"/>
                <a:cs typeface="Calibri" panose="020F0502020204030204" pitchFamily="34" charset="0"/>
              </a:rPr>
              <a:t>Matilde Quiñonez </a:t>
            </a:r>
            <a:r>
              <a:rPr lang="es-ES" sz="1400" i="1" dirty="0" err="1">
                <a:latin typeface="Calibri" panose="020F0502020204030204" pitchFamily="34" charset="0"/>
                <a:ea typeface="Times New Roman" panose="02020603050405020304" pitchFamily="18" charset="0"/>
                <a:cs typeface="Calibri" panose="020F0502020204030204" pitchFamily="34" charset="0"/>
              </a:rPr>
              <a:t>Jovel</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Generar Información noticiosa, publicitaria y educativa que permita el cumplimiento de los objetivos institucionales y desarrollo de los planes y proyectos del MAG</a:t>
            </a:r>
          </a:p>
          <a:p>
            <a:pPr algn="just">
              <a:lnSpc>
                <a:spcPct val="115000"/>
              </a:lnSpc>
            </a:pP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Relaciones Públicas y Área de </a:t>
            </a:r>
            <a:r>
              <a:rPr lang="es-SV" sz="1400" u="sng" kern="0" dirty="0" smtClean="0">
                <a:solidFill>
                  <a:srgbClr val="000000"/>
                </a:solidFill>
                <a:ea typeface="Times New Roman" panose="02020603050405020304" pitchFamily="18" charset="0"/>
                <a:cs typeface="Calibri" panose="020F0502020204030204" pitchFamily="34" charset="0"/>
                <a:sym typeface="Arial"/>
              </a:rPr>
              <a:t>Protocolo: </a:t>
            </a:r>
            <a:r>
              <a:rPr lang="es-SV" sz="1400" i="1" kern="0" dirty="0" smtClean="0">
                <a:solidFill>
                  <a:srgbClr val="000000"/>
                </a:solidFill>
                <a:ea typeface="Times New Roman" panose="02020603050405020304" pitchFamily="18" charset="0"/>
                <a:cs typeface="Calibri" panose="020F0502020204030204" pitchFamily="34" charset="0"/>
                <a:sym typeface="Arial"/>
              </a:rPr>
              <a:t>Jefatura </a:t>
            </a:r>
            <a:r>
              <a:rPr lang="es-SV" sz="1400" i="1" dirty="0">
                <a:latin typeface="Calibri" panose="020F0502020204030204" pitchFamily="34" charset="0"/>
                <a:ea typeface="Times New Roman" panose="02020603050405020304" pitchFamily="18" charset="0"/>
                <a:cs typeface="Calibri" panose="020F0502020204030204" pitchFamily="34" charset="0"/>
              </a:rPr>
              <a:t>Luz Marina </a:t>
            </a:r>
            <a:r>
              <a:rPr lang="es-SV" sz="1400" i="1" dirty="0" err="1">
                <a:latin typeface="Calibri" panose="020F0502020204030204" pitchFamily="34" charset="0"/>
                <a:ea typeface="Times New Roman" panose="02020603050405020304" pitchFamily="18" charset="0"/>
                <a:cs typeface="Calibri" panose="020F0502020204030204" pitchFamily="34" charset="0"/>
              </a:rPr>
              <a:t>Kattan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Apoyar </a:t>
            </a:r>
            <a:r>
              <a:rPr lang="es-SV" sz="1400" kern="0" dirty="0">
                <a:solidFill>
                  <a:srgbClr val="000000"/>
                </a:solidFill>
                <a:ea typeface="Times New Roman" panose="02020603050405020304" pitchFamily="18" charset="0"/>
                <a:cs typeface="Calibri" panose="020F0502020204030204" pitchFamily="34" charset="0"/>
                <a:sym typeface="Arial"/>
              </a:rPr>
              <a:t>las relaciones institucionales con públicos internos y externos y el manejo protocolario en los eventos del </a:t>
            </a:r>
            <a:r>
              <a:rPr lang="es-SV" sz="1400" kern="0" dirty="0" smtClean="0">
                <a:solidFill>
                  <a:srgbClr val="000000"/>
                </a:solidFill>
                <a:ea typeface="Times New Roman" panose="02020603050405020304" pitchFamily="18" charset="0"/>
                <a:cs typeface="Calibri" panose="020F0502020204030204" pitchFamily="34" charset="0"/>
                <a:sym typeface="Arial"/>
              </a:rPr>
              <a:t>MAG</a:t>
            </a:r>
            <a:endParaRPr lang="es-ES" sz="14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1931397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620688"/>
            <a:ext cx="8748972" cy="4905958"/>
          </a:xfrm>
          <a:prstGeom prst="rect">
            <a:avLst/>
          </a:prstGeom>
        </p:spPr>
        <p:txBody>
          <a:bodyPr wrap="square">
            <a:spAutoFit/>
          </a:bodyPr>
          <a:lstStyle/>
          <a:p>
            <a:pPr algn="just">
              <a:lnSpc>
                <a:spcPct val="115000"/>
              </a:lnSpc>
            </a:pPr>
            <a:r>
              <a:rPr lang="es-SV" sz="2000" b="1" kern="0" dirty="0" smtClean="0">
                <a:solidFill>
                  <a:srgbClr val="000099"/>
                </a:solidFill>
                <a:ea typeface="Times New Roman" panose="02020603050405020304" pitchFamily="18" charset="0"/>
                <a:cs typeface="Calibri" panose="020F0502020204030204" pitchFamily="34" charset="0"/>
                <a:sym typeface="Arial"/>
              </a:rPr>
              <a:t>OFCINA </a:t>
            </a:r>
            <a:r>
              <a:rPr lang="es-SV" sz="2000" b="1" kern="0" dirty="0">
                <a:solidFill>
                  <a:srgbClr val="000099"/>
                </a:solidFill>
                <a:ea typeface="Times New Roman" panose="02020603050405020304" pitchFamily="18" charset="0"/>
                <a:cs typeface="Calibri" panose="020F0502020204030204" pitchFamily="34" charset="0"/>
                <a:sym typeface="Arial"/>
              </a:rPr>
              <a:t>DE POLÍTICAS Y PLANIFICACION SECTORIAL - OPPS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Oficina de Políticas y Planificación </a:t>
            </a:r>
            <a:r>
              <a:rPr lang="es-SV" sz="1400" kern="0" dirty="0" smtClean="0">
                <a:solidFill>
                  <a:srgbClr val="000000"/>
                </a:solidFill>
                <a:ea typeface="Times New Roman" panose="02020603050405020304" pitchFamily="18" charset="0"/>
                <a:cs typeface="Calibri" panose="020F0502020204030204" pitchFamily="34" charset="0"/>
                <a:sym typeface="Arial"/>
              </a:rPr>
              <a:t>Sectorial: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ENRIQUE PARADA RIVAS (a partir de AGOSTO de 2020</a:t>
            </a:r>
            <a:r>
              <a:rPr lang="es-SV" sz="1400" b="1" dirty="0" smtClean="0">
                <a:latin typeface="Calibri" panose="020F0502020204030204" pitchFamily="34" charset="0"/>
                <a:ea typeface="Times New Roman" panose="02020603050405020304" pitchFamily="18" charset="0"/>
                <a:cs typeface="Calibri" panose="020F0502020204030204" pitchFamily="34" charset="0"/>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y conducir los procesos de planificación del desarrollo sectorial, a través de políticas, planes, programas y proyectos, su seguimiento y evaluación, coherente con la visión y misión institucional.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13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12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Política </a:t>
            </a:r>
            <a:r>
              <a:rPr lang="es-SV" sz="1400" u="sng" kern="0" dirty="0" smtClean="0">
                <a:solidFill>
                  <a:srgbClr val="000000"/>
                </a:solidFill>
                <a:ea typeface="Times New Roman" panose="02020603050405020304" pitchFamily="18" charset="0"/>
                <a:cs typeface="Calibri" panose="020F0502020204030204" pitchFamily="34" charset="0"/>
                <a:sym typeface="Arial"/>
              </a:rPr>
              <a:t>Sectorial (no se registra nombramiento oficial)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la formulación y evaluación de políticas y estrategias sectoriales: agropecuarias, comerciales, de género y equidad social, ambiental y de seguridad alimentaria; con el fin de promover el desarrollo del sector y la mejora en las condiciones de vida de la población.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360335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1428</Words>
  <Application>Microsoft Office PowerPoint</Application>
  <PresentationFormat>Presentación en pantalla (4:3)</PresentationFormat>
  <Paragraphs>501</Paragraphs>
  <Slides>33</Slides>
  <Notes>1</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MAG</dc:creator>
  <cp:lastModifiedBy>Ana Patricia Sanchez Cruz</cp:lastModifiedBy>
  <cp:revision>61</cp:revision>
  <cp:lastPrinted>2021-03-08T15:34:55Z</cp:lastPrinted>
  <dcterms:created xsi:type="dcterms:W3CDTF">2021-03-08T13:54:21Z</dcterms:created>
  <dcterms:modified xsi:type="dcterms:W3CDTF">2021-09-09T19:13:12Z</dcterms:modified>
</cp:coreProperties>
</file>