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71" r:id="rId1"/>
    <p:sldMasterId id="2147483672" r:id="rId2"/>
  </p:sldMasterIdLst>
  <p:notesMasterIdLst>
    <p:notesMasterId r:id="rId36"/>
  </p:notesMasterIdLst>
  <p:handoutMasterIdLst>
    <p:handoutMasterId r:id="rId37"/>
  </p:handoutMasterIdLst>
  <p:sldIdLst>
    <p:sldId id="256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5" r:id="rId15"/>
    <p:sldId id="276" r:id="rId16"/>
    <p:sldId id="277" r:id="rId17"/>
    <p:sldId id="278" r:id="rId18"/>
    <p:sldId id="269" r:id="rId19"/>
    <p:sldId id="270" r:id="rId20"/>
    <p:sldId id="271" r:id="rId21"/>
    <p:sldId id="272" r:id="rId22"/>
    <p:sldId id="273" r:id="rId23"/>
    <p:sldId id="274" r:id="rId24"/>
    <p:sldId id="279" r:id="rId25"/>
    <p:sldId id="280" r:id="rId26"/>
    <p:sldId id="287" r:id="rId27"/>
    <p:sldId id="288" r:id="rId28"/>
    <p:sldId id="289" r:id="rId29"/>
    <p:sldId id="281" r:id="rId30"/>
    <p:sldId id="282" r:id="rId31"/>
    <p:sldId id="283" r:id="rId32"/>
    <p:sldId id="284" r:id="rId33"/>
    <p:sldId id="285" r:id="rId34"/>
    <p:sldId id="286" r:id="rId35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588" autoAdjust="0"/>
    <p:restoredTop sz="94737" autoAdjust="0"/>
  </p:normalViewPr>
  <p:slideViewPr>
    <p:cSldViewPr>
      <p:cViewPr>
        <p:scale>
          <a:sx n="80" d="100"/>
          <a:sy n="80" d="100"/>
        </p:scale>
        <p:origin x="-1074" y="-23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viewProps" Target="view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handoutMaster" Target="handoutMasters/handoutMaster1.xml"/><Relationship Id="rId40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9F51EF-2E04-4AFB-8E1A-8B166E09FEEC}" type="datetimeFigureOut">
              <a:rPr lang="es-SV" smtClean="0"/>
              <a:t>28/1/2020</a:t>
            </a:fld>
            <a:endParaRPr lang="es-SV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5EC1B6-F05C-4B0B-96C0-17F4EB9E31F9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4896660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Shape 4"/>
          <p:cNvSpPr txBox="1">
            <a:spLocks noGrp="1"/>
          </p:cNvSpPr>
          <p:nvPr>
            <p:ph type="dt" idx="10"/>
          </p:nvPr>
        </p:nvSpPr>
        <p:spPr>
          <a:xfrm>
            <a:off x="3884612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Shape 5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Char char="●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Char char="○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Char char="■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Char char="●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Char char="○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Char char="■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Char char="●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Char char="○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Char char="■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‹Nº›</a:t>
            </a:fld>
            <a:endParaRPr lang="es-SV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164347958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Shape 16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61" name="Shape 16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851634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Shape 17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78" name="Shape 178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9748471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En blanco"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 txBox="1">
            <a:spLocks noGrp="1"/>
          </p:cNvSpPr>
          <p:nvPr>
            <p:ph type="dt" idx="10"/>
          </p:nvPr>
        </p:nvSpPr>
        <p:spPr>
          <a:xfrm>
            <a:off x="457200" y="6356351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64DCD8B2-A039-48C7-A8BA-9B99CD44F2DA}" type="datetime1">
              <a:rPr lang="es-SV" smtClean="0"/>
              <a:t>28/1/2020</a:t>
            </a:fld>
            <a:endParaRPr/>
          </a:p>
        </p:txBody>
      </p:sp>
      <p:sp>
        <p:nvSpPr>
          <p:cNvPr id="92" name="Shape 92"/>
          <p:cNvSpPr txBox="1">
            <a:spLocks noGrp="1"/>
          </p:cNvSpPr>
          <p:nvPr>
            <p:ph type="ftr" idx="11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3" name="Shape 93"/>
          <p:cNvSpPr txBox="1">
            <a:spLocks noGrp="1"/>
          </p:cNvSpPr>
          <p:nvPr>
            <p:ph type="sldNum" idx="12"/>
          </p:nvPr>
        </p:nvSpPr>
        <p:spPr>
          <a:xfrm>
            <a:off x="6553202" y="6356351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‹Nº›</a:t>
            </a:fld>
            <a:endParaRPr lang="es-SV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Título y texto vertical"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Shape 148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49" name="Shape 149"/>
          <p:cNvSpPr txBox="1">
            <a:spLocks noGrp="1"/>
          </p:cNvSpPr>
          <p:nvPr>
            <p:ph type="body" idx="1"/>
          </p:nvPr>
        </p:nvSpPr>
        <p:spPr>
          <a:xfrm rot="5400000">
            <a:off x="2309020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50" name="Shape 150"/>
          <p:cNvSpPr txBox="1">
            <a:spLocks noGrp="1"/>
          </p:cNvSpPr>
          <p:nvPr>
            <p:ph type="dt" idx="10"/>
          </p:nvPr>
        </p:nvSpPr>
        <p:spPr>
          <a:xfrm>
            <a:off x="457200" y="6356351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7AF2889D-11B6-4C51-AF4B-02340374201E}" type="datetime1">
              <a:rPr lang="es-SV" smtClean="0"/>
              <a:t>28/1/2020</a:t>
            </a:fld>
            <a:endParaRPr/>
          </a:p>
        </p:txBody>
      </p:sp>
      <p:sp>
        <p:nvSpPr>
          <p:cNvPr id="151" name="Shape 151"/>
          <p:cNvSpPr txBox="1">
            <a:spLocks noGrp="1"/>
          </p:cNvSpPr>
          <p:nvPr>
            <p:ph type="ftr" idx="11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52" name="Shape 152"/>
          <p:cNvSpPr txBox="1">
            <a:spLocks noGrp="1"/>
          </p:cNvSpPr>
          <p:nvPr>
            <p:ph type="sldNum" idx="12"/>
          </p:nvPr>
        </p:nvSpPr>
        <p:spPr>
          <a:xfrm>
            <a:off x="6553202" y="6356351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‹Nº›</a:t>
            </a:fld>
            <a:endParaRPr lang="es-SV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Título vertical y texto"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Shape 154"/>
          <p:cNvSpPr txBox="1">
            <a:spLocks noGrp="1"/>
          </p:cNvSpPr>
          <p:nvPr>
            <p:ph type="title"/>
          </p:nvPr>
        </p:nvSpPr>
        <p:spPr>
          <a:xfrm rot="5400000">
            <a:off x="4732339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55" name="Shape 155"/>
          <p:cNvSpPr txBox="1">
            <a:spLocks noGrp="1"/>
          </p:cNvSpPr>
          <p:nvPr>
            <p:ph type="body" idx="1"/>
          </p:nvPr>
        </p:nvSpPr>
        <p:spPr>
          <a:xfrm rot="5400000">
            <a:off x="541337" y="190501"/>
            <a:ext cx="5851525" cy="60197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56" name="Shape 156"/>
          <p:cNvSpPr txBox="1">
            <a:spLocks noGrp="1"/>
          </p:cNvSpPr>
          <p:nvPr>
            <p:ph type="dt" idx="10"/>
          </p:nvPr>
        </p:nvSpPr>
        <p:spPr>
          <a:xfrm>
            <a:off x="457200" y="6356351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ACA32AEB-1571-4AD9-830E-9D97C99E6299}" type="datetime1">
              <a:rPr lang="es-SV" smtClean="0"/>
              <a:t>28/1/2020</a:t>
            </a:fld>
            <a:endParaRPr/>
          </a:p>
        </p:txBody>
      </p:sp>
      <p:sp>
        <p:nvSpPr>
          <p:cNvPr id="157" name="Shape 157"/>
          <p:cNvSpPr txBox="1">
            <a:spLocks noGrp="1"/>
          </p:cNvSpPr>
          <p:nvPr>
            <p:ph type="ftr" idx="11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58" name="Shape 158"/>
          <p:cNvSpPr txBox="1">
            <a:spLocks noGrp="1"/>
          </p:cNvSpPr>
          <p:nvPr>
            <p:ph type="sldNum" idx="12"/>
          </p:nvPr>
        </p:nvSpPr>
        <p:spPr>
          <a:xfrm>
            <a:off x="6553202" y="6356351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‹Nº›</a:t>
            </a:fld>
            <a:endParaRPr lang="es-SV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70241C36-44C9-4103-8058-3F05D6DD4765}" type="datetime1">
              <a:rPr lang="es-SV" smtClean="0"/>
              <a:t>28/1/2020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9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‹Nº›</a:t>
            </a:fld>
            <a:endParaRPr lang="es-SV" sz="9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9445200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69111-B07B-40E0-ABB4-2D7B92A31CE6}" type="datetime1">
              <a:rPr lang="es-SV" smtClean="0"/>
              <a:t>28/1/2020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9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‹Nº›</a:t>
            </a:fld>
            <a:endParaRPr lang="es-SV" sz="9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91156530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Freeform 10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b="0" spc="200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7D45F9-F205-4B32-A4A9-DF91871AB2A8}" type="datetime1">
              <a:rPr lang="es-SV" smtClean="0"/>
              <a:t>28/1/2020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9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‹Nº›</a:t>
            </a:fld>
            <a:endParaRPr lang="es-SV" sz="9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5958288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8096" y="2286000"/>
            <a:ext cx="3566160" cy="402336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1990" y="2286000"/>
            <a:ext cx="3566160" cy="402336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274C90-0E80-497A-8CD6-B84F0D018F9C}" type="datetime1">
              <a:rPr lang="es-SV" smtClean="0"/>
              <a:t>28/1/2020</a:t>
            </a:fld>
            <a:endParaRPr lang="es-S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9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‹Nº›</a:t>
            </a:fld>
            <a:endParaRPr lang="es-SV" sz="9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22909599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2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8096" y="2967788"/>
            <a:ext cx="3566160" cy="33415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91990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2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91990" y="2967788"/>
            <a:ext cx="3566160" cy="33415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8711C-126E-4B9F-8927-E4CBFC0BD37B}" type="datetime1">
              <a:rPr lang="es-SV" smtClean="0"/>
              <a:t>28/1/2020</a:t>
            </a:fld>
            <a:endParaRPr lang="es-SV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9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‹Nº›</a:t>
            </a:fld>
            <a:endParaRPr lang="es-SV" sz="9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15648238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DAA96-6A43-4904-83BA-24B2F0A5D3A7}" type="datetime1">
              <a:rPr lang="es-SV" smtClean="0"/>
              <a:t>28/1/2020</a:t>
            </a:fld>
            <a:endParaRPr lang="es-S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9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‹Nº›</a:t>
            </a:fld>
            <a:endParaRPr lang="es-SV" sz="9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54685486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0E26C7-C4E8-4391-8C0A-1E5FC118D61D}" type="datetime1">
              <a:rPr lang="es-SV" smtClean="0"/>
              <a:t>28/1/2020</a:t>
            </a:fld>
            <a:endParaRPr lang="es-SV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900" b="0" i="0" u="none" strike="noStrike" cap="none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‹Nº›</a:t>
            </a:fld>
            <a:endParaRPr lang="es-SV" sz="9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46161662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768096" y="471509"/>
            <a:ext cx="329184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6250" y="822960"/>
            <a:ext cx="4258818" cy="518464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8096" y="2257506"/>
            <a:ext cx="329184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04315-13EF-4B9D-8C5E-FD527D7A1A72}" type="datetime1">
              <a:rPr lang="es-SV" smtClean="0"/>
              <a:t>28/1/2020</a:t>
            </a:fld>
            <a:endParaRPr lang="es-S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9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‹Nº›</a:t>
            </a:fld>
            <a:endParaRPr lang="es-SV" sz="9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253298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Diapositiva de título"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Shape 95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96" name="Shape 96"/>
          <p:cNvSpPr txBox="1">
            <a:spLocks noGrp="1"/>
          </p:cNvSpPr>
          <p:nvPr>
            <p:ph type="subTitle" idx="1"/>
          </p:nvPr>
        </p:nvSpPr>
        <p:spPr>
          <a:xfrm>
            <a:off x="1371602" y="3886200"/>
            <a:ext cx="6400799" cy="1752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640"/>
              </a:spcBef>
              <a:buClr>
                <a:srgbClr val="888888"/>
              </a:buClr>
              <a:buFont typeface="Arial"/>
              <a:buNone/>
              <a:defRPr sz="3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ctr" rtl="0">
              <a:spcBef>
                <a:spcPts val="560"/>
              </a:spcBef>
              <a:buClr>
                <a:srgbClr val="888888"/>
              </a:buClr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ctr" rtl="0">
              <a:spcBef>
                <a:spcPts val="480"/>
              </a:spcBef>
              <a:buClr>
                <a:srgbClr val="888888"/>
              </a:buClr>
              <a:buFont typeface="Arial"/>
              <a:buNone/>
              <a:defRPr sz="2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7" name="Shape 97"/>
          <p:cNvSpPr txBox="1">
            <a:spLocks noGrp="1"/>
          </p:cNvSpPr>
          <p:nvPr>
            <p:ph type="dt" idx="10"/>
          </p:nvPr>
        </p:nvSpPr>
        <p:spPr>
          <a:xfrm>
            <a:off x="457200" y="6356351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B91BB7EE-6B44-4202-B245-052EFD7F5585}" type="datetime1">
              <a:rPr lang="es-SV" smtClean="0"/>
              <a:t>28/1/2020</a:t>
            </a:fld>
            <a:endParaRPr/>
          </a:p>
        </p:txBody>
      </p:sp>
      <p:sp>
        <p:nvSpPr>
          <p:cNvPr id="98" name="Shape 98"/>
          <p:cNvSpPr txBox="1">
            <a:spLocks noGrp="1"/>
          </p:cNvSpPr>
          <p:nvPr>
            <p:ph type="ftr" idx="11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9" name="Shape 99"/>
          <p:cNvSpPr txBox="1">
            <a:spLocks noGrp="1"/>
          </p:cNvSpPr>
          <p:nvPr>
            <p:ph type="sldNum" idx="12"/>
          </p:nvPr>
        </p:nvSpPr>
        <p:spPr>
          <a:xfrm>
            <a:off x="6553202" y="6356351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‹Nº›</a:t>
            </a:fld>
            <a:endParaRPr lang="es-SV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8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9141714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7950" y="4960138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F39DD-A868-4305-9197-AA95F53CE705}" type="datetime1">
              <a:rPr lang="es-SV" smtClean="0"/>
              <a:t>28/1/2020</a:t>
            </a:fld>
            <a:endParaRPr lang="es-S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9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‹Nº›</a:t>
            </a:fld>
            <a:endParaRPr lang="es-SV" sz="9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5566113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23356-48A5-4803-B3D3-7E8853A20CEF}" type="datetime1">
              <a:rPr lang="es-SV" smtClean="0"/>
              <a:t>28/1/2020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9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‹Nº›</a:t>
            </a:fld>
            <a:endParaRPr lang="es-SV" sz="9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0817616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762000"/>
            <a:ext cx="1971675" cy="5410200"/>
          </a:xfrm>
        </p:spPr>
        <p:txBody>
          <a:bodyPr vert="eaVert" lIns="45720" tIns="91440" rIns="45720" bIns="91440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42951" y="762000"/>
            <a:ext cx="5686425" cy="541020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3BF10-ED6F-4692-A7FF-62D19664D607}" type="datetime1">
              <a:rPr lang="es-SV" smtClean="0"/>
              <a:t>28/1/2020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9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‹Nº›</a:t>
            </a:fld>
            <a:endParaRPr lang="es-SV" sz="9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7543800" y="173563"/>
            <a:ext cx="0" cy="6858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381481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ítulo y objetos"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Shape 101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02" name="Shape 102"/>
          <p:cNvSpPr txBox="1"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3" name="Shape 103"/>
          <p:cNvSpPr txBox="1">
            <a:spLocks noGrp="1"/>
          </p:cNvSpPr>
          <p:nvPr>
            <p:ph type="dt" idx="10"/>
          </p:nvPr>
        </p:nvSpPr>
        <p:spPr>
          <a:xfrm>
            <a:off x="457200" y="6356351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ABF309D9-66BF-41A4-A78F-81F7DBD7DD35}" type="datetime1">
              <a:rPr lang="es-SV" smtClean="0"/>
              <a:t>28/1/2020</a:t>
            </a:fld>
            <a:endParaRPr/>
          </a:p>
        </p:txBody>
      </p:sp>
      <p:sp>
        <p:nvSpPr>
          <p:cNvPr id="104" name="Shape 104"/>
          <p:cNvSpPr txBox="1">
            <a:spLocks noGrp="1"/>
          </p:cNvSpPr>
          <p:nvPr>
            <p:ph type="ftr" idx="11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5" name="Shape 105"/>
          <p:cNvSpPr txBox="1">
            <a:spLocks noGrp="1"/>
          </p:cNvSpPr>
          <p:nvPr>
            <p:ph type="sldNum" idx="12"/>
          </p:nvPr>
        </p:nvSpPr>
        <p:spPr>
          <a:xfrm>
            <a:off x="6553202" y="6356351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‹Nº›</a:t>
            </a:fld>
            <a:endParaRPr lang="es-SV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Encabezado de sección"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Shape 107"/>
          <p:cNvSpPr txBox="1">
            <a:spLocks noGrp="1"/>
          </p:cNvSpPr>
          <p:nvPr>
            <p:ph type="title"/>
          </p:nvPr>
        </p:nvSpPr>
        <p:spPr>
          <a:xfrm>
            <a:off x="722312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08" name="Shape 108"/>
          <p:cNvSpPr txBox="1">
            <a:spLocks noGrp="1"/>
          </p:cNvSpPr>
          <p:nvPr>
            <p:ph type="body" idx="1"/>
          </p:nvPr>
        </p:nvSpPr>
        <p:spPr>
          <a:xfrm>
            <a:off x="722312" y="2906714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360"/>
              </a:spcBef>
              <a:buClr>
                <a:srgbClr val="888888"/>
              </a:buClr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20"/>
              </a:spcBef>
              <a:buClr>
                <a:srgbClr val="888888"/>
              </a:buClr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9" name="Shape 109"/>
          <p:cNvSpPr txBox="1">
            <a:spLocks noGrp="1"/>
          </p:cNvSpPr>
          <p:nvPr>
            <p:ph type="dt" idx="10"/>
          </p:nvPr>
        </p:nvSpPr>
        <p:spPr>
          <a:xfrm>
            <a:off x="457200" y="6356351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23E69F34-DA0B-4F26-AC27-83A62DC0232B}" type="datetime1">
              <a:rPr lang="es-SV" smtClean="0"/>
              <a:t>28/1/2020</a:t>
            </a:fld>
            <a:endParaRPr/>
          </a:p>
        </p:txBody>
      </p:sp>
      <p:sp>
        <p:nvSpPr>
          <p:cNvPr id="110" name="Shape 110"/>
          <p:cNvSpPr txBox="1">
            <a:spLocks noGrp="1"/>
          </p:cNvSpPr>
          <p:nvPr>
            <p:ph type="ftr" idx="11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1" name="Shape 111"/>
          <p:cNvSpPr txBox="1">
            <a:spLocks noGrp="1"/>
          </p:cNvSpPr>
          <p:nvPr>
            <p:ph type="sldNum" idx="12"/>
          </p:nvPr>
        </p:nvSpPr>
        <p:spPr>
          <a:xfrm>
            <a:off x="6553202" y="6356351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‹Nº›</a:t>
            </a:fld>
            <a:endParaRPr lang="es-SV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Dos objetos"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Shape 113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14" name="Shape 114"/>
          <p:cNvSpPr txBox="1">
            <a:spLocks noGrp="1"/>
          </p:cNvSpPr>
          <p:nvPr>
            <p:ph type="body" idx="1"/>
          </p:nvPr>
        </p:nvSpPr>
        <p:spPr>
          <a:xfrm>
            <a:off x="457200" y="1600201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3335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5" name="Shape 115"/>
          <p:cNvSpPr txBox="1">
            <a:spLocks noGrp="1"/>
          </p:cNvSpPr>
          <p:nvPr>
            <p:ph type="body" idx="2"/>
          </p:nvPr>
        </p:nvSpPr>
        <p:spPr>
          <a:xfrm>
            <a:off x="4648201" y="1600201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3335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6" name="Shape 116"/>
          <p:cNvSpPr txBox="1">
            <a:spLocks noGrp="1"/>
          </p:cNvSpPr>
          <p:nvPr>
            <p:ph type="dt" idx="10"/>
          </p:nvPr>
        </p:nvSpPr>
        <p:spPr>
          <a:xfrm>
            <a:off x="457200" y="6356351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98F40113-0205-4BCA-BE20-FD8E5D00D85D}" type="datetime1">
              <a:rPr lang="es-SV" smtClean="0"/>
              <a:t>28/1/2020</a:t>
            </a:fld>
            <a:endParaRPr/>
          </a:p>
        </p:txBody>
      </p:sp>
      <p:sp>
        <p:nvSpPr>
          <p:cNvPr id="117" name="Shape 117"/>
          <p:cNvSpPr txBox="1">
            <a:spLocks noGrp="1"/>
          </p:cNvSpPr>
          <p:nvPr>
            <p:ph type="ftr" idx="11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8" name="Shape 118"/>
          <p:cNvSpPr txBox="1">
            <a:spLocks noGrp="1"/>
          </p:cNvSpPr>
          <p:nvPr>
            <p:ph type="sldNum" idx="12"/>
          </p:nvPr>
        </p:nvSpPr>
        <p:spPr>
          <a:xfrm>
            <a:off x="6553202" y="6356351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‹Nº›</a:t>
            </a:fld>
            <a:endParaRPr lang="es-SV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Comparación"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Shape 120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21" name="Shape 121"/>
          <p:cNvSpPr txBox="1">
            <a:spLocks noGrp="1"/>
          </p:cNvSpPr>
          <p:nvPr>
            <p:ph type="body" idx="1"/>
          </p:nvPr>
        </p:nvSpPr>
        <p:spPr>
          <a:xfrm>
            <a:off x="457200" y="1535112"/>
            <a:ext cx="4040187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60"/>
              </a:spcBef>
              <a:buClr>
                <a:schemeClr val="dk1"/>
              </a:buClr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2" name="Shape 122"/>
          <p:cNvSpPr txBox="1">
            <a:spLocks noGrp="1"/>
          </p:cNvSpPr>
          <p:nvPr>
            <p:ph type="body" idx="2"/>
          </p:nvPr>
        </p:nvSpPr>
        <p:spPr>
          <a:xfrm>
            <a:off x="457200" y="2174876"/>
            <a:ext cx="4040187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5875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3" name="Shape 123"/>
          <p:cNvSpPr txBox="1">
            <a:spLocks noGrp="1"/>
          </p:cNvSpPr>
          <p:nvPr>
            <p:ph type="body" idx="3"/>
          </p:nvPr>
        </p:nvSpPr>
        <p:spPr>
          <a:xfrm>
            <a:off x="4645026" y="1535112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60"/>
              </a:spcBef>
              <a:buClr>
                <a:schemeClr val="dk1"/>
              </a:buClr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4" name="Shape 124"/>
          <p:cNvSpPr txBox="1">
            <a:spLocks noGrp="1"/>
          </p:cNvSpPr>
          <p:nvPr>
            <p:ph type="body" idx="4"/>
          </p:nvPr>
        </p:nvSpPr>
        <p:spPr>
          <a:xfrm>
            <a:off x="4645026" y="2174876"/>
            <a:ext cx="4041775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5875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5" name="Shape 125"/>
          <p:cNvSpPr txBox="1">
            <a:spLocks noGrp="1"/>
          </p:cNvSpPr>
          <p:nvPr>
            <p:ph type="dt" idx="10"/>
          </p:nvPr>
        </p:nvSpPr>
        <p:spPr>
          <a:xfrm>
            <a:off x="457200" y="6356351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44628406-EB5E-4B51-84EC-9E08347C0F3A}" type="datetime1">
              <a:rPr lang="es-SV" smtClean="0"/>
              <a:t>28/1/2020</a:t>
            </a:fld>
            <a:endParaRPr/>
          </a:p>
        </p:txBody>
      </p:sp>
      <p:sp>
        <p:nvSpPr>
          <p:cNvPr id="126" name="Shape 126"/>
          <p:cNvSpPr txBox="1">
            <a:spLocks noGrp="1"/>
          </p:cNvSpPr>
          <p:nvPr>
            <p:ph type="ftr" idx="11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7" name="Shape 127"/>
          <p:cNvSpPr txBox="1">
            <a:spLocks noGrp="1"/>
          </p:cNvSpPr>
          <p:nvPr>
            <p:ph type="sldNum" idx="12"/>
          </p:nvPr>
        </p:nvSpPr>
        <p:spPr>
          <a:xfrm>
            <a:off x="6553202" y="6356351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‹Nº›</a:t>
            </a:fld>
            <a:endParaRPr lang="es-SV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Sólo el título"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Shape 129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30" name="Shape 130"/>
          <p:cNvSpPr txBox="1">
            <a:spLocks noGrp="1"/>
          </p:cNvSpPr>
          <p:nvPr>
            <p:ph type="dt" idx="10"/>
          </p:nvPr>
        </p:nvSpPr>
        <p:spPr>
          <a:xfrm>
            <a:off x="457200" y="6356351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D511770B-9723-4297-9C28-94E6B8957EF0}" type="datetime1">
              <a:rPr lang="es-SV" smtClean="0"/>
              <a:t>28/1/2020</a:t>
            </a:fld>
            <a:endParaRPr/>
          </a:p>
        </p:txBody>
      </p:sp>
      <p:sp>
        <p:nvSpPr>
          <p:cNvPr id="131" name="Shape 131"/>
          <p:cNvSpPr txBox="1">
            <a:spLocks noGrp="1"/>
          </p:cNvSpPr>
          <p:nvPr>
            <p:ph type="ftr" idx="11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2" name="Shape 132"/>
          <p:cNvSpPr txBox="1">
            <a:spLocks noGrp="1"/>
          </p:cNvSpPr>
          <p:nvPr>
            <p:ph type="sldNum" idx="12"/>
          </p:nvPr>
        </p:nvSpPr>
        <p:spPr>
          <a:xfrm>
            <a:off x="6553202" y="6356351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‹Nº›</a:t>
            </a:fld>
            <a:endParaRPr lang="es-SV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Contenido con título"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Shape 134"/>
          <p:cNvSpPr txBox="1">
            <a:spLocks noGrp="1"/>
          </p:cNvSpPr>
          <p:nvPr>
            <p:ph type="title"/>
          </p:nvPr>
        </p:nvSpPr>
        <p:spPr>
          <a:xfrm>
            <a:off x="457201" y="273051"/>
            <a:ext cx="3008313" cy="11620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35" name="Shape 135"/>
          <p:cNvSpPr txBox="1">
            <a:spLocks noGrp="1"/>
          </p:cNvSpPr>
          <p:nvPr>
            <p:ph type="body" idx="1"/>
          </p:nvPr>
        </p:nvSpPr>
        <p:spPr>
          <a:xfrm>
            <a:off x="3575050" y="273051"/>
            <a:ext cx="5111751" cy="58531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6" name="Shape 136"/>
          <p:cNvSpPr txBox="1">
            <a:spLocks noGrp="1"/>
          </p:cNvSpPr>
          <p:nvPr>
            <p:ph type="body" idx="2"/>
          </p:nvPr>
        </p:nvSpPr>
        <p:spPr>
          <a:xfrm>
            <a:off x="457201" y="1435101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240"/>
              </a:spcBef>
              <a:buClr>
                <a:schemeClr val="dk1"/>
              </a:buClr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2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7" name="Shape 137"/>
          <p:cNvSpPr txBox="1">
            <a:spLocks noGrp="1"/>
          </p:cNvSpPr>
          <p:nvPr>
            <p:ph type="dt" idx="10"/>
          </p:nvPr>
        </p:nvSpPr>
        <p:spPr>
          <a:xfrm>
            <a:off x="457200" y="6356351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761CC0BA-71AB-4624-8A6E-419ABA5D11A9}" type="datetime1">
              <a:rPr lang="es-SV" smtClean="0"/>
              <a:t>28/1/2020</a:t>
            </a:fld>
            <a:endParaRPr/>
          </a:p>
        </p:txBody>
      </p:sp>
      <p:sp>
        <p:nvSpPr>
          <p:cNvPr id="138" name="Shape 138"/>
          <p:cNvSpPr txBox="1">
            <a:spLocks noGrp="1"/>
          </p:cNvSpPr>
          <p:nvPr>
            <p:ph type="ftr" idx="11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9" name="Shape 139"/>
          <p:cNvSpPr txBox="1">
            <a:spLocks noGrp="1"/>
          </p:cNvSpPr>
          <p:nvPr>
            <p:ph type="sldNum" idx="12"/>
          </p:nvPr>
        </p:nvSpPr>
        <p:spPr>
          <a:xfrm>
            <a:off x="6553202" y="6356351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‹Nº›</a:t>
            </a:fld>
            <a:endParaRPr lang="es-SV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Imagen con título"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Shape 141"/>
          <p:cNvSpPr txBox="1">
            <a:spLocks noGrp="1"/>
          </p:cNvSpPr>
          <p:nvPr>
            <p:ph type="title"/>
          </p:nvPr>
        </p:nvSpPr>
        <p:spPr>
          <a:xfrm>
            <a:off x="1792290" y="4800601"/>
            <a:ext cx="5486399" cy="56673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42" name="Shape 142"/>
          <p:cNvSpPr>
            <a:spLocks noGrp="1"/>
          </p:cNvSpPr>
          <p:nvPr>
            <p:ph type="pic" idx="2"/>
          </p:nvPr>
        </p:nvSpPr>
        <p:spPr>
          <a:xfrm>
            <a:off x="1792290" y="612775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640"/>
              </a:spcBef>
              <a:buClr>
                <a:schemeClr val="dk1"/>
              </a:buClr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560"/>
              </a:spcBef>
              <a:buClr>
                <a:schemeClr val="dk1"/>
              </a:buClr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3" name="Shape 143"/>
          <p:cNvSpPr txBox="1">
            <a:spLocks noGrp="1"/>
          </p:cNvSpPr>
          <p:nvPr>
            <p:ph type="body" idx="1"/>
          </p:nvPr>
        </p:nvSpPr>
        <p:spPr>
          <a:xfrm>
            <a:off x="1792290" y="5367338"/>
            <a:ext cx="5486399" cy="80486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240"/>
              </a:spcBef>
              <a:buClr>
                <a:schemeClr val="dk1"/>
              </a:buClr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2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4" name="Shape 144"/>
          <p:cNvSpPr txBox="1">
            <a:spLocks noGrp="1"/>
          </p:cNvSpPr>
          <p:nvPr>
            <p:ph type="dt" idx="10"/>
          </p:nvPr>
        </p:nvSpPr>
        <p:spPr>
          <a:xfrm>
            <a:off x="457200" y="6356351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2FEB9F54-971D-44ED-A7E8-E9863F4BF477}" type="datetime1">
              <a:rPr lang="es-SV" smtClean="0"/>
              <a:t>28/1/2020</a:t>
            </a:fld>
            <a:endParaRPr/>
          </a:p>
        </p:txBody>
      </p:sp>
      <p:sp>
        <p:nvSpPr>
          <p:cNvPr id="145" name="Shape 145"/>
          <p:cNvSpPr txBox="1">
            <a:spLocks noGrp="1"/>
          </p:cNvSpPr>
          <p:nvPr>
            <p:ph type="ftr" idx="11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6" name="Shape 146"/>
          <p:cNvSpPr txBox="1">
            <a:spLocks noGrp="1"/>
          </p:cNvSpPr>
          <p:nvPr>
            <p:ph type="sldNum" idx="12"/>
          </p:nvPr>
        </p:nvSpPr>
        <p:spPr>
          <a:xfrm>
            <a:off x="6553202" y="6356351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‹Nº›</a:t>
            </a:fld>
            <a:endParaRPr lang="es-SV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7" name="Shape 87"/>
          <p:cNvSpPr txBox="1">
            <a:spLocks noGrp="1"/>
          </p:cNvSpPr>
          <p:nvPr>
            <p:ph type="dt" idx="10"/>
          </p:nvPr>
        </p:nvSpPr>
        <p:spPr>
          <a:xfrm>
            <a:off x="457200" y="6356351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B0FA21AF-12A0-4780-9AEE-922968F2B2AD}" type="datetime1">
              <a:rPr lang="es-SV" smtClean="0"/>
              <a:t>28/1/2020</a:t>
            </a:fld>
            <a:endParaRPr/>
          </a:p>
        </p:txBody>
      </p:sp>
      <p:sp>
        <p:nvSpPr>
          <p:cNvPr id="88" name="Shape 88"/>
          <p:cNvSpPr txBox="1">
            <a:spLocks noGrp="1"/>
          </p:cNvSpPr>
          <p:nvPr>
            <p:ph type="ftr" idx="11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9" name="Shape 89"/>
          <p:cNvSpPr txBox="1">
            <a:spLocks noGrp="1"/>
          </p:cNvSpPr>
          <p:nvPr>
            <p:ph type="sldNum" idx="12"/>
          </p:nvPr>
        </p:nvSpPr>
        <p:spPr>
          <a:xfrm>
            <a:off x="6553202" y="6356351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‹Nº›</a:t>
            </a:fld>
            <a:endParaRPr lang="es-SV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286000"/>
            <a:ext cx="7290055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8097" y="6470704"/>
            <a:ext cx="161560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3A67D7B-2765-4FD3-947C-73AFBD31E948}" type="datetime1">
              <a:rPr lang="es-SV" smtClean="0"/>
              <a:t>28/1/2020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32200" y="6470704"/>
            <a:ext cx="4426094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28000" y="6470704"/>
            <a:ext cx="73025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900" b="0" i="0" u="none" strike="noStrike" cap="none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‹Nº›</a:t>
            </a:fld>
            <a:endParaRPr lang="es-SV" sz="9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5715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387944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4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8.xml"/><Relationship Id="rId13" Type="http://schemas.openxmlformats.org/officeDocument/2006/relationships/slide" Target="slide16.xml"/><Relationship Id="rId18" Type="http://schemas.openxmlformats.org/officeDocument/2006/relationships/slide" Target="slide24.xml"/><Relationship Id="rId3" Type="http://schemas.openxmlformats.org/officeDocument/2006/relationships/slide" Target="slide3.xml"/><Relationship Id="rId21" Type="http://schemas.openxmlformats.org/officeDocument/2006/relationships/slide" Target="slide30.xml"/><Relationship Id="rId7" Type="http://schemas.openxmlformats.org/officeDocument/2006/relationships/slide" Target="slide7.xml"/><Relationship Id="rId12" Type="http://schemas.openxmlformats.org/officeDocument/2006/relationships/slide" Target="slide14.xml"/><Relationship Id="rId17" Type="http://schemas.openxmlformats.org/officeDocument/2006/relationships/slide" Target="slide22.xml"/><Relationship Id="rId2" Type="http://schemas.openxmlformats.org/officeDocument/2006/relationships/notesSlide" Target="../notesSlides/notesSlide2.xml"/><Relationship Id="rId16" Type="http://schemas.openxmlformats.org/officeDocument/2006/relationships/slide" Target="slide21.xml"/><Relationship Id="rId20" Type="http://schemas.openxmlformats.org/officeDocument/2006/relationships/slide" Target="slide28.xml"/><Relationship Id="rId1" Type="http://schemas.openxmlformats.org/officeDocument/2006/relationships/slideLayout" Target="../slideLayouts/slideLayout1.xml"/><Relationship Id="rId6" Type="http://schemas.openxmlformats.org/officeDocument/2006/relationships/slide" Target="slide6.xml"/><Relationship Id="rId11" Type="http://schemas.openxmlformats.org/officeDocument/2006/relationships/slide" Target="slide13.xml"/><Relationship Id="rId5" Type="http://schemas.openxmlformats.org/officeDocument/2006/relationships/slide" Target="slide5.xml"/><Relationship Id="rId15" Type="http://schemas.openxmlformats.org/officeDocument/2006/relationships/slide" Target="slide20.xml"/><Relationship Id="rId10" Type="http://schemas.openxmlformats.org/officeDocument/2006/relationships/slide" Target="slide12.xml"/><Relationship Id="rId19" Type="http://schemas.openxmlformats.org/officeDocument/2006/relationships/slide" Target="slide26.xml"/><Relationship Id="rId4" Type="http://schemas.openxmlformats.org/officeDocument/2006/relationships/slide" Target="slide4.xml"/><Relationship Id="rId9" Type="http://schemas.openxmlformats.org/officeDocument/2006/relationships/slide" Target="slide10.xml"/><Relationship Id="rId14" Type="http://schemas.openxmlformats.org/officeDocument/2006/relationships/slide" Target="slide19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Shape 164"/>
          <p:cNvSpPr txBox="1"/>
          <p:nvPr/>
        </p:nvSpPr>
        <p:spPr>
          <a:xfrm>
            <a:off x="1709935" y="3167390"/>
            <a:ext cx="5724128" cy="523219"/>
          </a:xfrm>
          <a:prstGeom prst="rect">
            <a:avLst/>
          </a:prstGeom>
          <a:noFill/>
          <a:ln>
            <a:solidFill>
              <a:schemeClr val="bg1"/>
            </a:solidFill>
          </a:ln>
          <a:effectLst>
            <a:outerShdw blurRad="57150" dist="19050" dir="5400000" algn="ctr" rotWithShape="0">
              <a:srgbClr val="000000">
                <a:alpha val="62745"/>
              </a:srgbClr>
            </a:outerShdw>
          </a:effectLst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s-SV" sz="2400" b="1" i="0" u="none" strike="noStrike" cap="none" dirty="0" smtClean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Ministerio de Agricultura y Ganadería</a:t>
            </a:r>
            <a:endParaRPr lang="es-SV" sz="2400" b="1" i="0" u="none" strike="noStrike" cap="none" dirty="0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7" name="Shape 167"/>
          <p:cNvSpPr txBox="1"/>
          <p:nvPr/>
        </p:nvSpPr>
        <p:spPr>
          <a:xfrm>
            <a:off x="2106212" y="1644736"/>
            <a:ext cx="4931575" cy="553997"/>
          </a:xfrm>
          <a:prstGeom prst="rect">
            <a:avLst/>
          </a:prstGeom>
          <a:noFill/>
          <a:ln>
            <a:noFill/>
          </a:ln>
          <a:effectLst>
            <a:outerShdw blurRad="57150" dist="19050" dir="5400000" algn="ctr" rotWithShape="0">
              <a:srgbClr val="000000">
                <a:alpha val="62745"/>
              </a:srgbClr>
            </a:outerShdw>
          </a:effectLst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s-SV" sz="3200" dirty="0" smtClean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ORGANIGRAMA</a:t>
            </a:r>
            <a:endParaRPr lang="es-SV" sz="3200" dirty="0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8" name="Shape 168"/>
          <p:cNvSpPr txBox="1"/>
          <p:nvPr/>
        </p:nvSpPr>
        <p:spPr>
          <a:xfrm>
            <a:off x="3168499" y="4365104"/>
            <a:ext cx="2862064" cy="504056"/>
          </a:xfrm>
          <a:prstGeom prst="rect">
            <a:avLst/>
          </a:prstGeom>
          <a:noFill/>
          <a:ln>
            <a:noFill/>
          </a:ln>
          <a:effectLst>
            <a:outerShdw blurRad="57150" dist="19050" dir="5400000" algn="ctr" rotWithShape="0">
              <a:srgbClr val="000000">
                <a:alpha val="62745"/>
              </a:srgbClr>
            </a:outerShdw>
          </a:effectLst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s-SV" sz="3600" b="1" dirty="0" smtClean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2019</a:t>
            </a:r>
            <a:endParaRPr lang="es-SV" sz="3600" b="1" dirty="0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" name="1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900" b="0" i="0" u="none" strike="noStrike" cap="none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1</a:t>
            </a:fld>
            <a:endParaRPr lang="es-SV" sz="9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" name="CuadroTexto 2"/>
          <p:cNvSpPr txBox="1"/>
          <p:nvPr/>
        </p:nvSpPr>
        <p:spPr>
          <a:xfrm>
            <a:off x="2144592" y="5782371"/>
            <a:ext cx="4808422" cy="57708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es-SV" sz="1050" b="1" dirty="0" smtClean="0">
                <a:solidFill>
                  <a:srgbClr val="002060"/>
                </a:solidFill>
              </a:rPr>
              <a:t>NOTA: para facilitar la búsqueda de información por cada unidad organizativa, vaya a </a:t>
            </a:r>
            <a:r>
              <a:rPr lang="es-SV" sz="1050" b="1" u="sng" dirty="0" smtClean="0">
                <a:solidFill>
                  <a:srgbClr val="002060"/>
                </a:solidFill>
              </a:rPr>
              <a:t>modo de presentación </a:t>
            </a:r>
            <a:r>
              <a:rPr lang="es-SV" sz="1050" b="1" dirty="0" smtClean="0">
                <a:solidFill>
                  <a:srgbClr val="002060"/>
                </a:solidFill>
              </a:rPr>
              <a:t>en la parte inferior derecha de su computador, porque tiene hipervínculos. Gracias! </a:t>
            </a:r>
            <a:endParaRPr lang="es-SV" sz="1050" b="1" dirty="0">
              <a:solidFill>
                <a:srgbClr val="00206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4925" y="366252"/>
            <a:ext cx="2470891" cy="11239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287524" y="620688"/>
            <a:ext cx="8568952" cy="54014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15000"/>
              </a:lnSpc>
            </a:pPr>
            <a:r>
              <a:rPr lang="es-SV" sz="2000" b="1" dirty="0" smtClean="0">
                <a:solidFill>
                  <a:srgbClr val="0000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OFCINA </a:t>
            </a:r>
            <a:r>
              <a:rPr lang="es-SV" sz="2000" b="1" dirty="0">
                <a:solidFill>
                  <a:srgbClr val="0000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 POLÍTICAS Y PLANIFICACION SECTORIAL - OPPS </a:t>
            </a:r>
            <a:endParaRPr lang="es-SV" sz="18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CARGO Y NOMBRE DEL FUNCIONARIO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Director Oficina de Políticas y Planificación Sectorial:	</a:t>
            </a:r>
            <a:r>
              <a:rPr lang="es-SV" b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ENRIQUE JOSÉ ARTURO PARADA RIVAS</a:t>
            </a:r>
            <a:endParaRPr lang="es-SV" b="1" dirty="0" smtClean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FUNCIONES: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Asesorar al despacho ministerial y conducir los procesos de planificación del desarrollo sectorial, a través de políticas, planes, programas y proyectos, su seguimiento y evaluación, coherente con la visión y misión institucional.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N° DE EMPLEADOS: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16 hombres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9</a:t>
            </a:r>
            <a:r>
              <a:rPr lang="es-SV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mujeres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>
                <a:highlight>
                  <a:srgbClr val="FFFF00"/>
                </a:highlight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AREAS DE TRABAJO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División de Política Sectorial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Jefe de División: </a:t>
            </a:r>
            <a:r>
              <a:rPr lang="es-SV" i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Gabriel Efraín Calero Rivas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Asesorar la formulación y evaluación de políticas y estrategias sectoriales: agropecuarias, comerciales, de género y equidad social, ambiental y de seguridad alimentaria; con el fin de promover el desarrollo del sector y la mejora en las condiciones de vida de la población.</a:t>
            </a:r>
            <a:endParaRPr lang="es-SV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12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10</a:t>
            </a:fld>
            <a:endParaRPr lang="es-SV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713771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079612" y="1259175"/>
            <a:ext cx="6984776" cy="4339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es-SV" sz="1800" b="1" dirty="0">
                <a:solidFill>
                  <a:srgbClr val="0000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OFCINA DE POLÍTICAS Y PLANIFICACION SECTORIAL </a:t>
            </a:r>
            <a:r>
              <a:rPr lang="es-SV" sz="1800" b="1" dirty="0" smtClean="0">
                <a:solidFill>
                  <a:srgbClr val="0000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– OPPS </a:t>
            </a:r>
            <a:r>
              <a:rPr lang="es-SV" b="1" dirty="0" smtClean="0">
                <a:solidFill>
                  <a:srgbClr val="0000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(continuación)</a:t>
            </a:r>
            <a:endParaRPr lang="es-SV" u="sng" dirty="0" smtClean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just">
              <a:lnSpc>
                <a:spcPct val="115000"/>
              </a:lnSpc>
            </a:pPr>
            <a:endParaRPr lang="es-SV" u="sng" dirty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u="sng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División </a:t>
            </a:r>
            <a:r>
              <a:rPr lang="es-SV" sz="1600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 Planificación y Proyectos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Jefe de División: Juan Santos Quintanilla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Fortalecer la capacidad institucional del MAG y sus dependencias, para la instrumentalización y operación del ciclo de planificación y proyectos sectoriales en el marco de las políticas y estrategias de desarrollo del sector Agropecuario, forestal, pesquero y acuícola.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División de Seguimiento y Evaluación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Jefe de División: </a:t>
            </a:r>
            <a:r>
              <a:rPr lang="es-SV" sz="1600" i="1" dirty="0" err="1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Sussy</a:t>
            </a:r>
            <a:r>
              <a:rPr lang="es-SV" sz="1600" i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Rodríguez de Zura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Coordinar la implementación de metodologías apropiadas para el desarrollo, elaboración y funcionamiento de los sistemas de seguimiento evaluación e información de planes, programas y proyectos que contribuya a mejor el desempeño y facilite la toma oportuna de decisiones.</a:t>
            </a:r>
            <a:endParaRPr lang="es-SV" sz="16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12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11</a:t>
            </a:fld>
            <a:endParaRPr lang="es-SV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580242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503548" y="1099901"/>
            <a:ext cx="8136904" cy="46581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15000"/>
              </a:lnSpc>
            </a:pPr>
            <a:r>
              <a:rPr lang="es-SV" sz="1800" b="1" dirty="0">
                <a:solidFill>
                  <a:srgbClr val="0000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UNIDAD AMBIENTAL SECTORIAL - UAS 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CARGO Y NOMBRE DEL FUNCIONARIO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Coordinador de la Unidad Ambiental </a:t>
            </a:r>
            <a:r>
              <a:rPr lang="es-SV" sz="1600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Sectorial:</a:t>
            </a: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	</a:t>
            </a:r>
            <a:r>
              <a:rPr lang="es-SV" sz="16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JOSE </a:t>
            </a:r>
            <a:r>
              <a:rPr lang="es-SV" sz="16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ENRIQUE CABRERA AVELAR</a:t>
            </a:r>
            <a:endParaRPr lang="es-SV" sz="1600" b="1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FUNCIONES: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Asesorar la incorporación del enfoque de gestión ambiental en la formulación, ejecución, seguimiento y evaluación de políticas, planes, programas, proyectos y acciones; con el fin de orientar la gestión institucional hacia el desarrollo sostenible del sector agropecuario, forestal, pesquero y acuícola.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N° DE EMPLEADOS: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1 hombre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AREAS DE TRABAJO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No tiene estructura interna</a:t>
            </a:r>
            <a:endParaRPr lang="es-SV" sz="16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12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12</a:t>
            </a:fld>
            <a:endParaRPr lang="es-SV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48287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611560" y="1383055"/>
            <a:ext cx="7920880" cy="40918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15000"/>
              </a:lnSpc>
            </a:pPr>
            <a:r>
              <a:rPr lang="es-SV" sz="2000" b="1" dirty="0">
                <a:solidFill>
                  <a:srgbClr val="0000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UNIDAD DE GENERO </a:t>
            </a:r>
            <a:endParaRPr lang="es-SV" sz="18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CARGO Y NOMBRE DEL FUNCIONARIO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Encargada de la Unidad de Género:	</a:t>
            </a:r>
            <a:r>
              <a:rPr lang="es-SV" sz="1600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Pendiente oficializar cargo</a:t>
            </a:r>
            <a:endParaRPr lang="es-SV" sz="1600" b="1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FUNCIONES: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Promover y asesorar la transversalizacion del enfoque de género, en las políticas, planes, programas, proyectos y acciones del Ministerio de Agricultura y Ganadería.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x-none" sz="16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N° DE EMPLEADOS: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1 mujer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AREAS DE TRABAJO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No tiene estructura interna</a:t>
            </a:r>
            <a:endParaRPr lang="es-SV" sz="16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12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13</a:t>
            </a:fld>
            <a:endParaRPr lang="es-SV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33091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575556" y="392015"/>
            <a:ext cx="7992888" cy="60739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15000"/>
              </a:lnSpc>
            </a:pPr>
            <a:r>
              <a:rPr lang="es-SV" sz="2000" b="1" dirty="0">
                <a:solidFill>
                  <a:srgbClr val="0000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OFICINA FINANCIERA INSTITUCIONAL - OFI </a:t>
            </a:r>
            <a:endParaRPr lang="es-SV" sz="18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CARGO Y NOMBRE DEL FUNCIONARIO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Director Oficina Financiera Institucional:	</a:t>
            </a:r>
            <a:r>
              <a:rPr lang="es-SV" sz="16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ELMER ARTURO AMAYA QUINTANILLA</a:t>
            </a:r>
            <a:endParaRPr lang="es-SV" sz="1600" b="1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FUNCIONES: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Planificar, dirigir, controlar, gestionar y supervisar las actividades financieras y administrativas del ciclo presupuestario institucional de acuerdo a la normativa SAFI y por el Ministerio de Hacienda.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N° DE EMPLEADOS: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27 </a:t>
            </a: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hombres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22 </a:t>
            </a: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mujeres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AREAS DE TRABAJO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Área de Presupuesto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Jefe de Área de Presupuesto: Daisy Marlene Benavides Alvarenga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Aplicar normas y procedimientos en la formulación, ejecución, seguimiento, evaluación y cierre del presupuesto anual, definido por el SAFI; vinculando propósitos y recursos para la asignación óptima de los mismos, en función de las prioridades institucionales establecidas.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sz="16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12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14</a:t>
            </a:fld>
            <a:endParaRPr lang="es-SV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131811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403648" y="1474619"/>
            <a:ext cx="6336704" cy="39087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es-SV" sz="1800" b="1" dirty="0">
                <a:solidFill>
                  <a:srgbClr val="0000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OFICINA FINANCIERA INSTITUCIONAL - OFI </a:t>
            </a:r>
            <a:r>
              <a:rPr lang="es-SV" b="1" dirty="0" smtClean="0">
                <a:solidFill>
                  <a:srgbClr val="0000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(continuación)</a:t>
            </a:r>
            <a:endParaRPr lang="es-SV" sz="12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endParaRPr lang="es-SV" u="sng" dirty="0" smtClean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u="sng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Área </a:t>
            </a:r>
            <a:r>
              <a:rPr lang="es-SV" sz="1600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 Tesorería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Jefe Área de Tesorería: Teresa Elizabeth Uribe Hernández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Gestionar oportunamente las transferencias de fondos, a la cuenta corriente institucional subsidiaria del Tesoro Público, para facilitar la ejecución equilibrada del gasto y el logro de los objetivos del MAG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Área de Contabilidad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Jefe Área de Contabilidad: Nora Guadalupe García de Vásquez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Realizar el registro de las actividades económicas del MAG, generando los reportes tanto contables como presupuestarios y realizar el análisis e interpretación de los estados financieros, para la toma de decisiones. Jefe Área de Contabilidad: Nora Guadalupe García de Vásquez</a:t>
            </a:r>
            <a:endParaRPr lang="es-SV" sz="1600" dirty="0"/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12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15</a:t>
            </a:fld>
            <a:endParaRPr lang="es-SV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29618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359532" y="409712"/>
            <a:ext cx="8424936" cy="60385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15000"/>
              </a:lnSpc>
            </a:pPr>
            <a:r>
              <a:rPr lang="es-SV" sz="1800" b="1" dirty="0">
                <a:solidFill>
                  <a:srgbClr val="0000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OFICINA GENERAL DE ADMINISTRACIÓN - OGA 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CARGO Y NOMBRE DEL FUNCIONARIO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Director Oficina Financiera Institucional:	</a:t>
            </a:r>
            <a:r>
              <a:rPr lang="es-SV" sz="16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MIGUEL FRANCISCO GALDAMEZ</a:t>
            </a:r>
            <a:endParaRPr lang="es-SV" sz="1600" b="1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FUNCIONES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Impulsar procesos de desarrollo humano, tecnológico, administrativo y organizacional; administrar los recursos humanos, materiales y de tecnologías de información del Ministerio; así como proveer los servicios necesarios para la gestión y prestación de servicios eficientes de calidad. 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N° DE EMPLEADOS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184 </a:t>
            </a: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hombres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74 mujeres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AREAS DE TRABAJO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Unidad de Gestión Documental y Archivo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Oficial de Gestión Documental y Archivos: Elisa Magdalena Mejía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Funciones: Elaborar y proponer instrumentos administrativos, que faciliten la adecuada administración, organización, catalogación, conservación de y protección de la información de acuerdo con su naturaleza, que permita la consulta directa de los usuarios, colaborar en la capacitación del personal en técnicas de archivística</a:t>
            </a:r>
            <a:r>
              <a:rPr lang="es-SV" sz="1600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12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16</a:t>
            </a:fld>
            <a:endParaRPr lang="es-SV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282640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395536" y="204014"/>
            <a:ext cx="8352928" cy="62022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es-SV" sz="2000" b="1" dirty="0">
                <a:solidFill>
                  <a:srgbClr val="0000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OFICINA GENERAL DE ADMINISTRACIÓN - OGA </a:t>
            </a:r>
            <a:r>
              <a:rPr lang="es-SV" b="1" dirty="0" smtClean="0">
                <a:solidFill>
                  <a:srgbClr val="0000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(continuación parte 1)</a:t>
            </a:r>
            <a:endParaRPr lang="es-SV" sz="12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endParaRPr lang="es-SV" u="sng" dirty="0" smtClean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u="sng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División </a:t>
            </a:r>
            <a:r>
              <a:rPr lang="es-SV" sz="1600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 Logística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Jefe División de Logística: Elmer Eduardo López Bonilla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Funciones:</a:t>
            </a: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Planificar, ejecutar y controlar las actividades logísticas, con el fin de brindar servicios eficientes,  en cuanto a transporte, mantenimiento de la flota vehicular, administración del combustible, seguimiento al control de bienes mueble, inmuebles e intangibles, brindar los servicios generales de mantenimiento de las instalaciones, control de bodegas e insumos, coordinación de la seguridad y vigilancia en la institución.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División de Infraestructura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Jefe División de Infraestructura: Saúl Roberto Avelar Sánchez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Coordinar el estudio, proyecto, diseño y ejecución de obras civiles, referidas a infraestructura del MAG; gestionar y facilitar su mantenimiento, reparación, mejora y/o rehabilitación, que permita mantener las instalaciones en condiciones óptimas.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División de Informática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Jefe División de Informática: </a:t>
            </a:r>
            <a:r>
              <a:rPr lang="es-SV" sz="1600" i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Manolo </a:t>
            </a:r>
            <a:r>
              <a:rPr lang="es-SV" sz="1600" i="1" dirty="0" err="1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Romer</a:t>
            </a:r>
            <a:r>
              <a:rPr lang="es-SV" sz="1600" i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Aguirre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Coordinar la administración y desarrollo de la tecnología de información y comunicaciones del MAG, para mejorar y facilitar los procesos administrativos y operativos que permitan la optimización y calidad en los servicios</a:t>
            </a:r>
            <a:r>
              <a:rPr lang="es-SV" sz="1600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12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17</a:t>
            </a:fld>
            <a:endParaRPr lang="es-SV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02652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467544" y="459858"/>
            <a:ext cx="8239631" cy="60385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es-SV" sz="1800" b="1" dirty="0">
                <a:solidFill>
                  <a:srgbClr val="0000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OFICINA GENERAL DE ADMINISTRACIÓN - OGA </a:t>
            </a:r>
            <a:r>
              <a:rPr lang="es-SV" b="1" dirty="0">
                <a:solidFill>
                  <a:srgbClr val="0000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(continuación parte </a:t>
            </a:r>
            <a:r>
              <a:rPr lang="es-SV" b="1" dirty="0" smtClean="0">
                <a:solidFill>
                  <a:srgbClr val="0000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2)</a:t>
            </a:r>
            <a:endParaRPr lang="es-SV" u="sng" dirty="0" smtClean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just">
              <a:lnSpc>
                <a:spcPct val="115000"/>
              </a:lnSpc>
            </a:pPr>
            <a:endParaRPr lang="es-SV" u="sng" dirty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u="sng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División </a:t>
            </a:r>
            <a:r>
              <a:rPr lang="es-SV" sz="1600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 Desarrollo Institucional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Jefe División de Desarrollo Institucional: Elsa Edith Bernal Silva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Contribuir a la mejora continua del MAG, a través de la facilitación del diseño e implementación de estrategias que permitan elevar su eficacia y eficiencia en su desempeño organizacional; de acuerdo a las políticas generales de modernización de la administración pública</a:t>
            </a:r>
            <a:r>
              <a:rPr lang="es-SV" sz="1600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</a:t>
            </a:r>
          </a:p>
          <a:p>
            <a:pPr algn="just">
              <a:lnSpc>
                <a:spcPct val="115000"/>
              </a:lnSpc>
            </a:pPr>
            <a:endParaRPr lang="es-ES" sz="1600" dirty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just">
              <a:lnSpc>
                <a:spcPct val="115000"/>
              </a:lnSpc>
            </a:pPr>
            <a:r>
              <a:rPr lang="es-ES" sz="1600" u="sng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División de Recursos Humanos</a:t>
            </a:r>
          </a:p>
          <a:p>
            <a:pPr algn="just">
              <a:lnSpc>
                <a:spcPct val="115000"/>
              </a:lnSpc>
            </a:pPr>
            <a:r>
              <a:rPr lang="es-ES" sz="1600" i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Jefe División de Recursos Humanos: Mayra Beatriz Barahona Santamaría</a:t>
            </a:r>
          </a:p>
          <a:p>
            <a:pPr algn="just">
              <a:lnSpc>
                <a:spcPct val="115000"/>
              </a:lnSpc>
            </a:pPr>
            <a:r>
              <a:rPr lang="es-ES" sz="1600" dirty="0" smtClean="0">
                <a:latin typeface="Calibri" pitchFamily="34" charset="0"/>
                <a:cs typeface="Calibri" pitchFamily="34" charset="0"/>
              </a:rPr>
              <a:t>Planificar, coordinar y administrar a </a:t>
            </a:r>
            <a:r>
              <a:rPr lang="es-ES" sz="1600" dirty="0">
                <a:latin typeface="Calibri" pitchFamily="34" charset="0"/>
                <a:cs typeface="Calibri" pitchFamily="34" charset="0"/>
              </a:rPr>
              <a:t>nivel institucional el desarrollo del talento </a:t>
            </a:r>
            <a:r>
              <a:rPr lang="es-ES" sz="1600" dirty="0" smtClean="0">
                <a:latin typeface="Calibri" pitchFamily="34" charset="0"/>
                <a:cs typeface="Calibri" pitchFamily="34" charset="0"/>
              </a:rPr>
              <a:t>humano; así como proveer </a:t>
            </a:r>
            <a:r>
              <a:rPr lang="es-ES" sz="1600" dirty="0">
                <a:latin typeface="Calibri" pitchFamily="34" charset="0"/>
                <a:cs typeface="Calibri" pitchFamily="34" charset="0"/>
              </a:rPr>
              <a:t>a los funcionarios y empleados del MAG, los servicios de bienestar laboral; incluyendo atención primaria en salud; de conformidad a la normativa </a:t>
            </a:r>
            <a:r>
              <a:rPr lang="es-ES" sz="1600" dirty="0" smtClean="0">
                <a:latin typeface="Calibri" pitchFamily="34" charset="0"/>
                <a:cs typeface="Calibri" pitchFamily="34" charset="0"/>
              </a:rPr>
              <a:t>aplicable.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Departamento de Atención Administrativa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ES" sz="1600" i="1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Jefe departamento: José Salvador Torres Morales</a:t>
            </a:r>
            <a:endParaRPr lang="es-SV" sz="1600" i="1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Facilitar </a:t>
            </a: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la provisión de los servicios de apoyo interno administrativo y tecnológico informático a las dependencias del Ministerio desconcentradas, bajo las directrices y supervisión de la administración institucional; que permita la eficiente provisión de recursos y condiciones necesarias para la eficiente prestación de servicios en lo relacionado a activo fijo, transporte, combustible, bodega, informática, vigilancia, correspondencia y jardinería.</a:t>
            </a:r>
            <a:endParaRPr lang="es-SV" sz="16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12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18</a:t>
            </a:fld>
            <a:endParaRPr lang="es-SV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01783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935596" y="1241478"/>
            <a:ext cx="7272808" cy="43750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r>
              <a:rPr lang="es-SV" sz="2000" b="1" dirty="0">
                <a:solidFill>
                  <a:srgbClr val="0000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OFICINA DE INFORMACIÓN Y RESPUESTA - OIR </a:t>
            </a:r>
            <a:endParaRPr lang="es-SV" sz="18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CARGO Y NOMBRE DEL FUNCIONARIO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Oficial de Información:		</a:t>
            </a:r>
            <a:r>
              <a:rPr lang="es-SV" sz="16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ANA </a:t>
            </a:r>
            <a:r>
              <a:rPr lang="es-SV" sz="16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PATRICIA SANCHEZ DE CRUZ</a:t>
            </a:r>
            <a:endParaRPr lang="es-SV" sz="1600" b="1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FUNCIONES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Conducir la gestión del acceso a la información y promover la transparencia del quehacer institucional, recabar y difundir información oficiosa, así como propiciar que las entidades responsables la actualicen periódicamente.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N° DE EMPLEADOS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3 </a:t>
            </a:r>
            <a:r>
              <a:rPr lang="es-SV" sz="1600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mujeres</a:t>
            </a:r>
          </a:p>
          <a:p>
            <a:pPr algn="just">
              <a:lnSpc>
                <a:spcPct val="115000"/>
              </a:lnSpc>
            </a:pP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AREAS DE TRABAJO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No tiene estructura interna</a:t>
            </a:r>
            <a:endParaRPr lang="es-SV" sz="16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12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19</a:t>
            </a:fld>
            <a:endParaRPr lang="es-SV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004525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 redondeado"/>
          <p:cNvSpPr/>
          <p:nvPr/>
        </p:nvSpPr>
        <p:spPr>
          <a:xfrm>
            <a:off x="2887483" y="171238"/>
            <a:ext cx="1944216" cy="576064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SV" sz="1100" b="1" dirty="0" smtClean="0">
                <a:hlinkClick r:id="rId3" action="ppaction://hlinksldjump"/>
              </a:rPr>
              <a:t>DESPACHO</a:t>
            </a:r>
            <a:r>
              <a:rPr lang="es-SV" sz="1100" b="1" dirty="0" smtClean="0"/>
              <a:t> MINISTERIAL Y VICEMINISTR</a:t>
            </a:r>
            <a:r>
              <a:rPr lang="es-SV" sz="1100" b="1" dirty="0"/>
              <a:t>O</a:t>
            </a:r>
          </a:p>
        </p:txBody>
      </p:sp>
      <p:sp>
        <p:nvSpPr>
          <p:cNvPr id="14" name="13 Rectángulo redondeado"/>
          <p:cNvSpPr/>
          <p:nvPr/>
        </p:nvSpPr>
        <p:spPr>
          <a:xfrm>
            <a:off x="7524328" y="459270"/>
            <a:ext cx="1368152" cy="90010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SV" sz="1050" dirty="0" smtClean="0">
                <a:hlinkClick r:id="rId4" action="ppaction://hlinksldjump"/>
              </a:rPr>
              <a:t>DIRECCIÓN </a:t>
            </a:r>
            <a:r>
              <a:rPr lang="es-SV" sz="1050" dirty="0" smtClean="0"/>
              <a:t>GENERAL DE ADMINITRACIÓN Y FINANZAS</a:t>
            </a:r>
          </a:p>
          <a:p>
            <a:pPr algn="ctr"/>
            <a:r>
              <a:rPr lang="es-SV" sz="1050" b="1" dirty="0" smtClean="0"/>
              <a:t>DGAF</a:t>
            </a:r>
            <a:endParaRPr lang="es-SV" sz="1050" b="1" dirty="0"/>
          </a:p>
        </p:txBody>
      </p:sp>
      <p:sp>
        <p:nvSpPr>
          <p:cNvPr id="6" name="5 Rectángulo redondeado"/>
          <p:cNvSpPr/>
          <p:nvPr/>
        </p:nvSpPr>
        <p:spPr>
          <a:xfrm>
            <a:off x="323529" y="963334"/>
            <a:ext cx="2433632" cy="503456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SV" sz="1050" dirty="0" smtClean="0">
                <a:hlinkClick r:id="rId5" action="ppaction://hlinksldjump"/>
              </a:rPr>
              <a:t>OFICINA</a:t>
            </a:r>
            <a:r>
              <a:rPr lang="es-SV" sz="1050" dirty="0" smtClean="0"/>
              <a:t> DE ASESORIA JURIDICA</a:t>
            </a:r>
          </a:p>
          <a:p>
            <a:pPr algn="ctr"/>
            <a:r>
              <a:rPr lang="es-SV" sz="1050" b="1" dirty="0" smtClean="0"/>
              <a:t>OAJ</a:t>
            </a:r>
            <a:endParaRPr lang="es-SV" sz="1050" b="1" dirty="0"/>
          </a:p>
        </p:txBody>
      </p:sp>
      <p:sp>
        <p:nvSpPr>
          <p:cNvPr id="7" name="6 Rectángulo redondeado"/>
          <p:cNvSpPr/>
          <p:nvPr/>
        </p:nvSpPr>
        <p:spPr>
          <a:xfrm>
            <a:off x="323528" y="1610806"/>
            <a:ext cx="2434632" cy="432048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SV" sz="1050" dirty="0" smtClean="0">
                <a:hlinkClick r:id="rId6" action="ppaction://hlinksldjump"/>
              </a:rPr>
              <a:t>OFICINA</a:t>
            </a:r>
            <a:r>
              <a:rPr lang="es-SV" sz="1050" dirty="0" smtClean="0"/>
              <a:t> DE AUDITORIA INTERNA</a:t>
            </a:r>
          </a:p>
          <a:p>
            <a:pPr algn="ctr"/>
            <a:r>
              <a:rPr lang="es-SV" sz="1050" b="1" dirty="0" smtClean="0"/>
              <a:t>OAI</a:t>
            </a:r>
            <a:endParaRPr lang="es-SV" sz="1050" b="1" dirty="0"/>
          </a:p>
        </p:txBody>
      </p:sp>
      <p:sp>
        <p:nvSpPr>
          <p:cNvPr id="8" name="7 Rectángulo redondeado"/>
          <p:cNvSpPr/>
          <p:nvPr/>
        </p:nvSpPr>
        <p:spPr>
          <a:xfrm>
            <a:off x="323528" y="2186870"/>
            <a:ext cx="2434632" cy="735804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SV" sz="1050" dirty="0" smtClean="0">
                <a:hlinkClick r:id="rId7" action="ppaction://hlinksldjump"/>
              </a:rPr>
              <a:t>OFICINA</a:t>
            </a:r>
            <a:r>
              <a:rPr lang="es-SV" sz="1050" dirty="0" smtClean="0"/>
              <a:t> DE COOPERACION PARA EL DESARROLLO AGROPECUARIO</a:t>
            </a:r>
          </a:p>
          <a:p>
            <a:pPr algn="ctr"/>
            <a:r>
              <a:rPr lang="es-SV" sz="1050" b="1" dirty="0" smtClean="0"/>
              <a:t>OCDA</a:t>
            </a:r>
            <a:endParaRPr lang="es-SV" sz="1050" b="1" dirty="0"/>
          </a:p>
        </p:txBody>
      </p:sp>
      <p:sp>
        <p:nvSpPr>
          <p:cNvPr id="10" name="9 Rectángulo redondeado"/>
          <p:cNvSpPr/>
          <p:nvPr/>
        </p:nvSpPr>
        <p:spPr>
          <a:xfrm>
            <a:off x="4881803" y="1053591"/>
            <a:ext cx="2354493" cy="44944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SV" sz="1050" dirty="0" smtClean="0">
                <a:hlinkClick r:id="rId8" action="ppaction://hlinksldjump"/>
              </a:rPr>
              <a:t>OFICINA</a:t>
            </a:r>
            <a:r>
              <a:rPr lang="es-SV" sz="1050" dirty="0" smtClean="0"/>
              <a:t> DE COMUNICACIONES</a:t>
            </a:r>
          </a:p>
          <a:p>
            <a:pPr algn="ctr"/>
            <a:r>
              <a:rPr lang="es-SV" sz="1050" b="1" dirty="0" smtClean="0"/>
              <a:t>ODC</a:t>
            </a:r>
            <a:endParaRPr lang="es-SV" sz="1050" b="1" dirty="0"/>
          </a:p>
        </p:txBody>
      </p:sp>
      <p:sp>
        <p:nvSpPr>
          <p:cNvPr id="12" name="11 Rectángulo redondeado"/>
          <p:cNvSpPr/>
          <p:nvPr/>
        </p:nvSpPr>
        <p:spPr>
          <a:xfrm>
            <a:off x="4881803" y="1658417"/>
            <a:ext cx="2354493" cy="64807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SV" sz="1050" dirty="0" smtClean="0">
                <a:hlinkClick r:id="rId9" action="ppaction://hlinksldjump"/>
              </a:rPr>
              <a:t>OFICINA</a:t>
            </a:r>
            <a:r>
              <a:rPr lang="es-SV" sz="1050" dirty="0" smtClean="0"/>
              <a:t> DE POLITICAS Y PLANIFICACIÓN SECTORIAL </a:t>
            </a:r>
            <a:r>
              <a:rPr lang="es-SV" sz="1050" b="1" dirty="0" smtClean="0"/>
              <a:t>OPPS</a:t>
            </a:r>
            <a:endParaRPr lang="es-SV" sz="1050" b="1" dirty="0"/>
          </a:p>
        </p:txBody>
      </p:sp>
      <p:sp>
        <p:nvSpPr>
          <p:cNvPr id="13" name="12 Rectángulo redondeado"/>
          <p:cNvSpPr/>
          <p:nvPr/>
        </p:nvSpPr>
        <p:spPr>
          <a:xfrm>
            <a:off x="4881803" y="2414950"/>
            <a:ext cx="2354493" cy="456235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SV" sz="1050" dirty="0" smtClean="0">
                <a:hlinkClick r:id="rId10" action="ppaction://hlinksldjump"/>
              </a:rPr>
              <a:t>UNIDAD</a:t>
            </a:r>
            <a:r>
              <a:rPr lang="es-SV" sz="1050" dirty="0" smtClean="0"/>
              <a:t> AMBIENTAL SECTORIAL</a:t>
            </a:r>
          </a:p>
          <a:p>
            <a:pPr algn="ctr"/>
            <a:r>
              <a:rPr lang="es-SV" sz="1050" b="1" dirty="0" smtClean="0"/>
              <a:t>UAS</a:t>
            </a:r>
            <a:endParaRPr lang="es-SV" sz="1050" b="1" dirty="0"/>
          </a:p>
        </p:txBody>
      </p:sp>
      <p:sp>
        <p:nvSpPr>
          <p:cNvPr id="15" name="14 Rectángulo redondeado"/>
          <p:cNvSpPr/>
          <p:nvPr/>
        </p:nvSpPr>
        <p:spPr>
          <a:xfrm>
            <a:off x="4881802" y="2997319"/>
            <a:ext cx="2354493" cy="223886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SV" sz="1050" dirty="0" smtClean="0">
                <a:hlinkClick r:id="rId11" action="ppaction://hlinksldjump"/>
              </a:rPr>
              <a:t>UNIDAD</a:t>
            </a:r>
            <a:r>
              <a:rPr lang="es-SV" sz="1050" dirty="0" smtClean="0"/>
              <a:t> DE GENERO</a:t>
            </a:r>
            <a:endParaRPr lang="es-SV" sz="1050" b="1" dirty="0"/>
          </a:p>
        </p:txBody>
      </p:sp>
      <p:sp>
        <p:nvSpPr>
          <p:cNvPr id="16" name="15 Rectángulo redondeado"/>
          <p:cNvSpPr/>
          <p:nvPr/>
        </p:nvSpPr>
        <p:spPr>
          <a:xfrm>
            <a:off x="314017" y="3717032"/>
            <a:ext cx="1296144" cy="72008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SV" sz="1050" dirty="0" smtClean="0">
                <a:hlinkClick r:id="rId12" action="ppaction://hlinksldjump"/>
              </a:rPr>
              <a:t>OFICINA</a:t>
            </a:r>
            <a:r>
              <a:rPr lang="es-SV" sz="1050" dirty="0" smtClean="0"/>
              <a:t> FINANCIERA INSTITUCIONAL</a:t>
            </a:r>
          </a:p>
          <a:p>
            <a:pPr algn="ctr"/>
            <a:r>
              <a:rPr lang="es-SV" sz="1050" b="1" dirty="0" smtClean="0"/>
              <a:t>OFI</a:t>
            </a:r>
            <a:endParaRPr lang="es-SV" sz="1050" b="1" dirty="0"/>
          </a:p>
        </p:txBody>
      </p:sp>
      <p:sp>
        <p:nvSpPr>
          <p:cNvPr id="17" name="16 Rectángulo redondeado"/>
          <p:cNvSpPr/>
          <p:nvPr/>
        </p:nvSpPr>
        <p:spPr>
          <a:xfrm>
            <a:off x="1674251" y="3717032"/>
            <a:ext cx="1449932" cy="72008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SV" sz="1050" dirty="0" smtClean="0">
                <a:hlinkClick r:id="rId13" action="ppaction://hlinksldjump"/>
              </a:rPr>
              <a:t>OFICINA</a:t>
            </a:r>
            <a:r>
              <a:rPr lang="es-SV" sz="1050" dirty="0" smtClean="0"/>
              <a:t> GENERAL DE ADMINISTRACION</a:t>
            </a:r>
          </a:p>
          <a:p>
            <a:pPr algn="ctr"/>
            <a:r>
              <a:rPr lang="es-SV" sz="1050" b="1" dirty="0" smtClean="0"/>
              <a:t>OGA</a:t>
            </a:r>
            <a:endParaRPr lang="es-SV" sz="1050" b="1" dirty="0"/>
          </a:p>
        </p:txBody>
      </p:sp>
      <p:sp>
        <p:nvSpPr>
          <p:cNvPr id="18" name="17 Rectángulo redondeado"/>
          <p:cNvSpPr/>
          <p:nvPr/>
        </p:nvSpPr>
        <p:spPr>
          <a:xfrm>
            <a:off x="4981166" y="3717032"/>
            <a:ext cx="1609340" cy="72008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SV" sz="1050" dirty="0" smtClean="0">
                <a:hlinkClick r:id="rId14" action="ppaction://hlinksldjump"/>
              </a:rPr>
              <a:t>OFICINA </a:t>
            </a:r>
            <a:r>
              <a:rPr lang="es-SV" sz="1050" dirty="0" smtClean="0"/>
              <a:t>DE INFORMACIÓN Y RESPUESTA</a:t>
            </a:r>
          </a:p>
          <a:p>
            <a:pPr algn="ctr"/>
            <a:r>
              <a:rPr lang="es-SV" sz="1050" b="1" dirty="0" smtClean="0"/>
              <a:t>OIR</a:t>
            </a:r>
            <a:endParaRPr lang="es-SV" sz="1050" b="1" dirty="0"/>
          </a:p>
        </p:txBody>
      </p:sp>
      <p:sp>
        <p:nvSpPr>
          <p:cNvPr id="19" name="18 Rectángulo redondeado"/>
          <p:cNvSpPr/>
          <p:nvPr/>
        </p:nvSpPr>
        <p:spPr>
          <a:xfrm>
            <a:off x="6734522" y="3717032"/>
            <a:ext cx="1766154" cy="792088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SV" sz="1000" dirty="0" smtClean="0">
                <a:hlinkClick r:id="rId15" action="ppaction://hlinksldjump"/>
              </a:rPr>
              <a:t>OFICINA</a:t>
            </a:r>
            <a:r>
              <a:rPr lang="es-SV" sz="1000" dirty="0" smtClean="0"/>
              <a:t> DE ADQUISICIONES Y CONTRATACIONES INSTITUCIONAL</a:t>
            </a:r>
          </a:p>
          <a:p>
            <a:pPr algn="ctr"/>
            <a:r>
              <a:rPr lang="es-SV" sz="1050" b="1" dirty="0" smtClean="0"/>
              <a:t>OACI</a:t>
            </a:r>
            <a:endParaRPr lang="es-SV" sz="1050" b="1" dirty="0"/>
          </a:p>
        </p:txBody>
      </p:sp>
      <p:sp>
        <p:nvSpPr>
          <p:cNvPr id="20" name="19 Rectángulo redondeado"/>
          <p:cNvSpPr/>
          <p:nvPr/>
        </p:nvSpPr>
        <p:spPr>
          <a:xfrm>
            <a:off x="159439" y="5157192"/>
            <a:ext cx="1316217" cy="941951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SV" sz="1000" dirty="0" smtClean="0">
                <a:hlinkClick r:id="rId16" action="ppaction://hlinksldjump"/>
              </a:rPr>
              <a:t>DIIRECCIÓN</a:t>
            </a:r>
            <a:r>
              <a:rPr lang="es-SV" sz="1000" dirty="0" smtClean="0"/>
              <a:t> GENERAL DE DESARROLLO RURAL</a:t>
            </a:r>
          </a:p>
          <a:p>
            <a:pPr algn="ctr"/>
            <a:r>
              <a:rPr lang="es-SV" sz="1050" b="1" dirty="0" smtClean="0"/>
              <a:t>DGDR</a:t>
            </a:r>
            <a:endParaRPr lang="es-SV" sz="1050" b="1" dirty="0"/>
          </a:p>
        </p:txBody>
      </p:sp>
      <p:sp>
        <p:nvSpPr>
          <p:cNvPr id="21" name="20 Rectángulo redondeado"/>
          <p:cNvSpPr/>
          <p:nvPr/>
        </p:nvSpPr>
        <p:spPr>
          <a:xfrm>
            <a:off x="1540345" y="5157192"/>
            <a:ext cx="1377662" cy="95824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SV" sz="1000" dirty="0" smtClean="0">
                <a:hlinkClick r:id="rId17" action="ppaction://hlinksldjump"/>
              </a:rPr>
              <a:t>DIIRECCIÓN</a:t>
            </a:r>
            <a:r>
              <a:rPr lang="es-SV" sz="1000" dirty="0" smtClean="0"/>
              <a:t> GENERAL DE ECONOMIA AGROPECUARIA</a:t>
            </a:r>
          </a:p>
          <a:p>
            <a:pPr algn="ctr"/>
            <a:r>
              <a:rPr lang="es-SV" sz="1050" b="1" dirty="0" smtClean="0"/>
              <a:t>DGEA</a:t>
            </a:r>
            <a:endParaRPr lang="es-SV" sz="1050" b="1" dirty="0"/>
          </a:p>
        </p:txBody>
      </p:sp>
      <p:sp>
        <p:nvSpPr>
          <p:cNvPr id="22" name="21 Rectángulo redondeado"/>
          <p:cNvSpPr/>
          <p:nvPr/>
        </p:nvSpPr>
        <p:spPr>
          <a:xfrm>
            <a:off x="2978022" y="5140902"/>
            <a:ext cx="1209152" cy="958241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SV" sz="1000" dirty="0" smtClean="0">
                <a:hlinkClick r:id="rId18" action="ppaction://hlinksldjump"/>
              </a:rPr>
              <a:t>DIIRECCIÓN</a:t>
            </a:r>
            <a:r>
              <a:rPr lang="es-SV" sz="1000" dirty="0" smtClean="0"/>
              <a:t> GENERAL DE SANIDAD VEGETAL</a:t>
            </a:r>
          </a:p>
          <a:p>
            <a:pPr algn="ctr"/>
            <a:r>
              <a:rPr lang="es-SV" sz="1050" b="1" dirty="0" smtClean="0"/>
              <a:t>DGSV</a:t>
            </a:r>
            <a:endParaRPr lang="es-SV" sz="1050" b="1" dirty="0"/>
          </a:p>
        </p:txBody>
      </p:sp>
      <p:sp>
        <p:nvSpPr>
          <p:cNvPr id="25" name="24 Rectángulo redondeado"/>
          <p:cNvSpPr/>
          <p:nvPr/>
        </p:nvSpPr>
        <p:spPr>
          <a:xfrm>
            <a:off x="4283967" y="5140902"/>
            <a:ext cx="1775081" cy="958241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SV" sz="1000" dirty="0" smtClean="0">
                <a:hlinkClick r:id="rId19" action="ppaction://hlinksldjump"/>
              </a:rPr>
              <a:t>DIIRECCIÓN</a:t>
            </a:r>
            <a:r>
              <a:rPr lang="es-SV" sz="1000" dirty="0" smtClean="0"/>
              <a:t> GERNERAL DE ORDENAMIENTO FORESTAL CUENCAS Y RIEGO</a:t>
            </a:r>
          </a:p>
          <a:p>
            <a:pPr algn="ctr"/>
            <a:r>
              <a:rPr lang="es-SV" sz="1050" b="1" dirty="0" smtClean="0"/>
              <a:t>DGFCR</a:t>
            </a:r>
            <a:endParaRPr lang="es-SV" sz="1050" b="1" dirty="0"/>
          </a:p>
        </p:txBody>
      </p:sp>
      <p:sp>
        <p:nvSpPr>
          <p:cNvPr id="26" name="25 Rectángulo redondeado"/>
          <p:cNvSpPr/>
          <p:nvPr/>
        </p:nvSpPr>
        <p:spPr>
          <a:xfrm>
            <a:off x="6156176" y="5124611"/>
            <a:ext cx="1539569" cy="9745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SV" sz="1000" dirty="0" smtClean="0">
                <a:hlinkClick r:id="rId20" action="ppaction://hlinksldjump"/>
              </a:rPr>
              <a:t>DIIRECCIÓN</a:t>
            </a:r>
            <a:r>
              <a:rPr lang="es-SV" sz="1000" dirty="0" smtClean="0"/>
              <a:t> GENERAL DE DESARROLLO DE LA PESCA Y ACUICULTURA</a:t>
            </a:r>
          </a:p>
          <a:p>
            <a:pPr algn="ctr"/>
            <a:r>
              <a:rPr lang="es-SV" sz="1050" b="1" dirty="0" smtClean="0"/>
              <a:t>CENDEPESCA</a:t>
            </a:r>
            <a:endParaRPr lang="es-SV" sz="1050" b="1" dirty="0"/>
          </a:p>
        </p:txBody>
      </p:sp>
      <p:sp>
        <p:nvSpPr>
          <p:cNvPr id="27" name="26 Rectángulo redondeado"/>
          <p:cNvSpPr/>
          <p:nvPr/>
        </p:nvSpPr>
        <p:spPr>
          <a:xfrm>
            <a:off x="7884368" y="5112319"/>
            <a:ext cx="1151928" cy="958241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SV" sz="1000" dirty="0" smtClean="0">
                <a:hlinkClick r:id="rId21" action="ppaction://hlinksldjump"/>
              </a:rPr>
              <a:t>DIIRECCIÓN</a:t>
            </a:r>
            <a:r>
              <a:rPr lang="es-SV" sz="1000" dirty="0" smtClean="0"/>
              <a:t> GENERAL DE GANADERÍA</a:t>
            </a:r>
          </a:p>
          <a:p>
            <a:pPr algn="ctr"/>
            <a:r>
              <a:rPr lang="es-SV" sz="1050" b="1" dirty="0" smtClean="0"/>
              <a:t>DGG</a:t>
            </a:r>
            <a:endParaRPr lang="es-SV" sz="1050" b="1" dirty="0"/>
          </a:p>
        </p:txBody>
      </p:sp>
      <p:cxnSp>
        <p:nvCxnSpPr>
          <p:cNvPr id="33" name="32 Conector recto"/>
          <p:cNvCxnSpPr>
            <a:endCxn id="14" idx="1"/>
          </p:cNvCxnSpPr>
          <p:nvPr/>
        </p:nvCxnSpPr>
        <p:spPr>
          <a:xfrm>
            <a:off x="3891759" y="909320"/>
            <a:ext cx="363256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34 Conector recto"/>
          <p:cNvCxnSpPr>
            <a:stCxn id="6" idx="3"/>
          </p:cNvCxnSpPr>
          <p:nvPr/>
        </p:nvCxnSpPr>
        <p:spPr>
          <a:xfrm>
            <a:off x="2757161" y="1215062"/>
            <a:ext cx="212464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36 Conector recto"/>
          <p:cNvCxnSpPr>
            <a:stCxn id="7" idx="3"/>
          </p:cNvCxnSpPr>
          <p:nvPr/>
        </p:nvCxnSpPr>
        <p:spPr>
          <a:xfrm>
            <a:off x="2758160" y="1826830"/>
            <a:ext cx="212364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40 Conector recto"/>
          <p:cNvCxnSpPr>
            <a:stCxn id="8" idx="3"/>
          </p:cNvCxnSpPr>
          <p:nvPr/>
        </p:nvCxnSpPr>
        <p:spPr>
          <a:xfrm>
            <a:off x="2758160" y="2554772"/>
            <a:ext cx="212364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42 Conector recto"/>
          <p:cNvCxnSpPr>
            <a:endCxn id="15" idx="1"/>
          </p:cNvCxnSpPr>
          <p:nvPr/>
        </p:nvCxnSpPr>
        <p:spPr>
          <a:xfrm>
            <a:off x="3891759" y="3109262"/>
            <a:ext cx="99004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50 Conector recto"/>
          <p:cNvCxnSpPr>
            <a:stCxn id="5" idx="2"/>
          </p:cNvCxnSpPr>
          <p:nvPr/>
        </p:nvCxnSpPr>
        <p:spPr>
          <a:xfrm>
            <a:off x="3859591" y="747302"/>
            <a:ext cx="32168" cy="412185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52 Conector recto"/>
          <p:cNvCxnSpPr/>
          <p:nvPr/>
        </p:nvCxnSpPr>
        <p:spPr>
          <a:xfrm>
            <a:off x="962089" y="3429000"/>
            <a:ext cx="656223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54 Conector recto"/>
          <p:cNvCxnSpPr>
            <a:endCxn id="16" idx="0"/>
          </p:cNvCxnSpPr>
          <p:nvPr/>
        </p:nvCxnSpPr>
        <p:spPr>
          <a:xfrm>
            <a:off x="962089" y="3429000"/>
            <a:ext cx="0" cy="2880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56 Conector recto"/>
          <p:cNvCxnSpPr>
            <a:endCxn id="17" idx="0"/>
          </p:cNvCxnSpPr>
          <p:nvPr/>
        </p:nvCxnSpPr>
        <p:spPr>
          <a:xfrm>
            <a:off x="2399217" y="3429000"/>
            <a:ext cx="0" cy="2880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59 Conector recto"/>
          <p:cNvCxnSpPr/>
          <p:nvPr/>
        </p:nvCxnSpPr>
        <p:spPr>
          <a:xfrm>
            <a:off x="5708043" y="3429000"/>
            <a:ext cx="0" cy="2880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61 Conector recto"/>
          <p:cNvCxnSpPr/>
          <p:nvPr/>
        </p:nvCxnSpPr>
        <p:spPr>
          <a:xfrm>
            <a:off x="7524328" y="3429000"/>
            <a:ext cx="0" cy="2880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64 Conector recto"/>
          <p:cNvCxnSpPr/>
          <p:nvPr/>
        </p:nvCxnSpPr>
        <p:spPr>
          <a:xfrm>
            <a:off x="683568" y="4869159"/>
            <a:ext cx="7817108" cy="906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66 Conector recto"/>
          <p:cNvCxnSpPr/>
          <p:nvPr/>
        </p:nvCxnSpPr>
        <p:spPr>
          <a:xfrm>
            <a:off x="683568" y="4869160"/>
            <a:ext cx="0" cy="24315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68 Conector recto"/>
          <p:cNvCxnSpPr>
            <a:endCxn id="21" idx="0"/>
          </p:cNvCxnSpPr>
          <p:nvPr/>
        </p:nvCxnSpPr>
        <p:spPr>
          <a:xfrm>
            <a:off x="2229176" y="4869160"/>
            <a:ext cx="0" cy="2880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70 Conector recto"/>
          <p:cNvCxnSpPr>
            <a:endCxn id="22" idx="0"/>
          </p:cNvCxnSpPr>
          <p:nvPr/>
        </p:nvCxnSpPr>
        <p:spPr>
          <a:xfrm>
            <a:off x="3582598" y="4869160"/>
            <a:ext cx="0" cy="27174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72 Conector recto"/>
          <p:cNvCxnSpPr>
            <a:endCxn id="25" idx="0"/>
          </p:cNvCxnSpPr>
          <p:nvPr/>
        </p:nvCxnSpPr>
        <p:spPr>
          <a:xfrm>
            <a:off x="5171508" y="4869160"/>
            <a:ext cx="0" cy="27174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74 Conector recto"/>
          <p:cNvCxnSpPr>
            <a:endCxn id="26" idx="0"/>
          </p:cNvCxnSpPr>
          <p:nvPr/>
        </p:nvCxnSpPr>
        <p:spPr>
          <a:xfrm>
            <a:off x="6925960" y="4869160"/>
            <a:ext cx="1" cy="25545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76 Conector recto"/>
          <p:cNvCxnSpPr/>
          <p:nvPr/>
        </p:nvCxnSpPr>
        <p:spPr>
          <a:xfrm>
            <a:off x="8493030" y="4869159"/>
            <a:ext cx="0" cy="24315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78 Conector recto"/>
          <p:cNvCxnSpPr>
            <a:stCxn id="14" idx="2"/>
          </p:cNvCxnSpPr>
          <p:nvPr/>
        </p:nvCxnSpPr>
        <p:spPr>
          <a:xfrm>
            <a:off x="8208404" y="1359370"/>
            <a:ext cx="0" cy="2177642"/>
          </a:xfrm>
          <a:prstGeom prst="line">
            <a:avLst/>
          </a:prstGeom>
          <a:ln>
            <a:prstDash val="lg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80 Conector recto"/>
          <p:cNvCxnSpPr/>
          <p:nvPr/>
        </p:nvCxnSpPr>
        <p:spPr>
          <a:xfrm flipH="1">
            <a:off x="1115616" y="3537012"/>
            <a:ext cx="7092788" cy="0"/>
          </a:xfrm>
          <a:prstGeom prst="line">
            <a:avLst/>
          </a:prstGeom>
          <a:ln>
            <a:prstDash val="lg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83 Conector recto"/>
          <p:cNvCxnSpPr/>
          <p:nvPr/>
        </p:nvCxnSpPr>
        <p:spPr>
          <a:xfrm>
            <a:off x="1115616" y="3537012"/>
            <a:ext cx="0" cy="180020"/>
          </a:xfrm>
          <a:prstGeom prst="line">
            <a:avLst/>
          </a:prstGeom>
          <a:ln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85 Conector recto"/>
          <p:cNvCxnSpPr/>
          <p:nvPr/>
        </p:nvCxnSpPr>
        <p:spPr>
          <a:xfrm>
            <a:off x="2555776" y="3537012"/>
            <a:ext cx="0" cy="180020"/>
          </a:xfrm>
          <a:prstGeom prst="line">
            <a:avLst/>
          </a:prstGeom>
          <a:ln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87 Conector recto"/>
          <p:cNvCxnSpPr/>
          <p:nvPr/>
        </p:nvCxnSpPr>
        <p:spPr>
          <a:xfrm>
            <a:off x="6059048" y="3573016"/>
            <a:ext cx="0" cy="144016"/>
          </a:xfrm>
          <a:prstGeom prst="line">
            <a:avLst/>
          </a:prstGeom>
          <a:ln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89 Conector recto"/>
          <p:cNvCxnSpPr/>
          <p:nvPr/>
        </p:nvCxnSpPr>
        <p:spPr>
          <a:xfrm>
            <a:off x="7884368" y="3573016"/>
            <a:ext cx="0" cy="144016"/>
          </a:xfrm>
          <a:prstGeom prst="line">
            <a:avLst/>
          </a:prstGeom>
          <a:ln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1 Marcador de número de diapositiva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12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2</a:t>
            </a:fld>
            <a:endParaRPr lang="es-SV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287524" y="462803"/>
            <a:ext cx="8568952" cy="59323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15000"/>
              </a:lnSpc>
            </a:pPr>
            <a:r>
              <a:rPr lang="es-SV" sz="1800" b="1" dirty="0">
                <a:solidFill>
                  <a:srgbClr val="0000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OFICINA DE ADQUISICIONES Y CONTRATACIONES INSTITUCIONAL – OACI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2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CARGO Y NOMBRE DEL FUNCIONARIO</a:t>
            </a:r>
            <a:endParaRPr lang="es-SV" sz="12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2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Directora Oficina de Contrataciones y Adquisiciones </a:t>
            </a:r>
            <a:r>
              <a:rPr lang="es-SV" sz="1200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Institucional:</a:t>
            </a:r>
            <a:r>
              <a:rPr lang="es-SV" sz="12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	</a:t>
            </a:r>
            <a:r>
              <a:rPr lang="es-SV" sz="13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LORENZO ADALBERTO CORPEÑO</a:t>
            </a:r>
            <a:endParaRPr lang="es-SV" sz="1300" b="1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endParaRPr lang="es-SV" sz="1200" b="1" dirty="0" smtClean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just">
              <a:lnSpc>
                <a:spcPct val="115000"/>
              </a:lnSpc>
            </a:pPr>
            <a:r>
              <a:rPr lang="es-SV" sz="12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FUNCIONES</a:t>
            </a:r>
            <a:endParaRPr lang="es-SV" sz="12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2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Realizar las actividades relacionadas con la gestión de adquisiciones y contrataciones de obras, bienes y servicios del Ministerio de Agricultura y Ganadería.</a:t>
            </a:r>
            <a:endParaRPr lang="es-SV" sz="12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endParaRPr lang="es-SV" sz="1200" b="1" dirty="0" smtClean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just">
              <a:lnSpc>
                <a:spcPct val="115000"/>
              </a:lnSpc>
            </a:pPr>
            <a:r>
              <a:rPr lang="es-SV" sz="12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</a:t>
            </a:r>
            <a:r>
              <a:rPr lang="es-SV" sz="12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° DE EMPLEADOS</a:t>
            </a:r>
            <a:endParaRPr lang="es-SV" sz="12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2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6</a:t>
            </a:r>
            <a:r>
              <a:rPr lang="es-SV" sz="1200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s-SV" sz="12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hombres</a:t>
            </a:r>
            <a:endParaRPr lang="es-SV" sz="12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2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9</a:t>
            </a:r>
            <a:r>
              <a:rPr lang="es-SV" sz="1200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mujeres</a:t>
            </a:r>
            <a:endParaRPr lang="es-SV" sz="12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endParaRPr lang="es-SV" sz="1200" b="1" dirty="0" smtClean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just">
              <a:lnSpc>
                <a:spcPct val="115000"/>
              </a:lnSpc>
            </a:pPr>
            <a:r>
              <a:rPr lang="es-SV" sz="12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AREAS </a:t>
            </a:r>
            <a:r>
              <a:rPr lang="es-SV" sz="12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 TRABAJO</a:t>
            </a:r>
            <a:endParaRPr lang="es-SV" sz="12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endParaRPr lang="es-SV" sz="1200" u="sng" dirty="0" smtClean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just">
              <a:lnSpc>
                <a:spcPct val="115000"/>
              </a:lnSpc>
            </a:pPr>
            <a:r>
              <a:rPr lang="es-SV" sz="1200" u="sng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Área </a:t>
            </a:r>
            <a:r>
              <a:rPr lang="es-SV" sz="1200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 Libre Gestión</a:t>
            </a:r>
            <a:endParaRPr lang="es-SV" sz="12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200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Jefe de Área Mayra Lissette Arteaga de Vásquez</a:t>
            </a:r>
            <a:endParaRPr lang="es-SV" sz="12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2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Realizar la gestión de adquisiciones bajo la modalidad de libre gestión, acorde a lo establecido en la ley de adquisiciones y contrataciones de la administración pública, su reglamento y demás normativas aplicables; cumpliendo las políticas, lineamientos y disposiciones técnicas que sean establecidas por la UNAC del Ministerio de Hacienda.</a:t>
            </a:r>
            <a:endParaRPr lang="es-SV" sz="12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2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sz="12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200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Área de Contrataciones directas, licitaciones y concursos</a:t>
            </a:r>
            <a:endParaRPr lang="es-SV" sz="12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200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Jefe de Área Gloria Delfina Lemus</a:t>
            </a:r>
            <a:endParaRPr lang="es-SV" sz="12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2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Realizar la gestión de adquisiciones bajo la modalidad de: contratación directa, licitación pública, licitación pública por invitación, concurso público, concurso público por invitación y mercado bursátil; acorde a lo establecido en la ley de adquisiciones y contrataciones de la administración pública su reglamento y demás normativas aplicables; cumpliendo las políticas, lineamientos y disposiciones técnicas que sean establecidas por la UNAC</a:t>
            </a:r>
            <a:endParaRPr lang="es-SV" sz="1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12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20</a:t>
            </a:fld>
            <a:endParaRPr lang="es-SV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588427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79511" y="56538"/>
            <a:ext cx="8856985" cy="67449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15000"/>
              </a:lnSpc>
            </a:pPr>
            <a:r>
              <a:rPr lang="es-SV" sz="2000" b="1" dirty="0">
                <a:solidFill>
                  <a:srgbClr val="0000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DIRECCIÓN GENERAL DE DESARROLLO RURAL - DGDR </a:t>
            </a:r>
            <a:endParaRPr lang="es-SV" sz="18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CARGO Y NOMBRE DEL FUNCIONARIO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Director General de Desarrollo Rural:	</a:t>
            </a:r>
            <a:r>
              <a:rPr lang="es-SV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	</a:t>
            </a:r>
            <a:r>
              <a:rPr lang="es-SV" b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AMILCAR DANIEL LANDAVERDE LEMUS</a:t>
            </a:r>
            <a:endParaRPr lang="es-SV" b="1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s-SV" b="1" dirty="0" smtClean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r>
              <a:rPr lang="es-SV" b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FUNCIONES</a:t>
            </a:r>
          </a:p>
          <a:p>
            <a:r>
              <a:rPr lang="es-SV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Lograr </a:t>
            </a: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que la institución cumpla con los objetivos y metas a través de una adecuada coordinación en la planificación, ejecución, verificación y corrección de las funciones que corresponden a las diferentes unidades organizativas de la Dirección General de </a:t>
            </a:r>
            <a:r>
              <a:rPr lang="es-SV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Desarrollo Rural</a:t>
            </a: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/>
            </a:r>
            <a:b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endParaRPr lang="es-SV" b="1" dirty="0" smtClean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r>
              <a:rPr lang="es-SV" b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</a:t>
            </a: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° DE </a:t>
            </a:r>
            <a:r>
              <a:rPr lang="es-SV" b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EMPLEADOS</a:t>
            </a:r>
          </a:p>
          <a:p>
            <a:r>
              <a:rPr lang="es-SV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8 hombres</a:t>
            </a:r>
          </a:p>
          <a:p>
            <a:r>
              <a:rPr lang="es-ES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6 </a:t>
            </a:r>
            <a:r>
              <a:rPr lang="es-ES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mujeres</a:t>
            </a:r>
            <a:endParaRPr lang="es-SV" dirty="0" smtClean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 smtClean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FUNCIONES</a:t>
            </a:r>
            <a:endParaRPr lang="es-SV" dirty="0" smtClean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Departamento de Planificación (Pendiente oficializar la coordinación)</a:t>
            </a: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Contribuir al logro de los resultados y objetivos de la Dirección General de Desarrollo Rural en el proceso de planificación de desarrollo rural de acuerdo con los </a:t>
            </a:r>
            <a:r>
              <a:rPr lang="es-SV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planes</a:t>
            </a: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Departamento de Asesoría Jurídica (Pendiente de oficializar la coordinación)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Asesorar a la Dirección General de Desarrollo Rural en materia jurídica y asistir a los proyectos a fin de que sus actuaciones y procedimientos se enmarquen dentro del marco legal vigente.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División de Desarrollo de Infraestructura </a:t>
            </a:r>
            <a:r>
              <a:rPr lang="es-SV" u="sng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Rural: </a:t>
            </a:r>
            <a:r>
              <a:rPr lang="es-SV" i="1" u="sng" dirty="0" err="1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Ruben</a:t>
            </a:r>
            <a:r>
              <a:rPr lang="es-SV" i="1" u="sng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Antonio Ascencio Carpio</a:t>
            </a:r>
            <a:endParaRPr lang="es-SV" i="1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Coordinar </a:t>
            </a: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el estudio, proyecto diseño y ejecución de obras civiles, referidas a infraestructura agroproductiva del MAG, para el desarrollo rural y promover ante otras entidades competentes la ejecución de proyectos de infraestructura para el desarrollo rural.</a:t>
            </a:r>
            <a:endParaRPr lang="es-SV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12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21</a:t>
            </a:fld>
            <a:endParaRPr lang="es-SV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366689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647564" y="805718"/>
            <a:ext cx="7848872" cy="52465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15000"/>
              </a:lnSpc>
            </a:pPr>
            <a:r>
              <a:rPr lang="es-SV" sz="1800" b="1" dirty="0">
                <a:solidFill>
                  <a:srgbClr val="0000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DIRECCIÓN GENERAL DE ECONOMÍA AGROPECUARIA - DGEA 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CARGO </a:t>
            </a: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 NOMBRE DEL FUNCIONARIO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Director General de Economía </a:t>
            </a:r>
            <a:r>
              <a:rPr lang="es-SV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Agropecuaria:</a:t>
            </a: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s-SV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	</a:t>
            </a:r>
            <a:r>
              <a:rPr lang="es-SV" b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PETRONILA GUZMAN CABEZAS </a:t>
            </a: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	</a:t>
            </a:r>
            <a:r>
              <a:rPr lang="es-SV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			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FUNCIONES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Contribuir a mejorar la rentabilidad y competitividad de manera sostenible de las actividades agropecuarias, forestales y pesqueras, mediante la generación y divulgación de información estadística agropecuaria; asistencia a los agronegocios; asistencia a las asociaciones agropecuarias y la entrega de insumos y granos básicos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N° DE EMPLEADOS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86 </a:t>
            </a: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hombres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37 </a:t>
            </a: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mujeres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/>
            </a:r>
            <a:b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r>
              <a:rPr lang="es-SV" b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AREAS </a:t>
            </a: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 TRABAJO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División de Estadísticas Agropecuarias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Jefe de División: Francisco Márquez Parada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Generar información estadística sobre las actividades agropecuarias, información sobre mercados y precios de productos agropecuarios e información geográfica del territorio agropecuario nacional, a fin de contribuir a la toma de decisiones de diferentes actores del sector para el desarrollo agropecuario.</a:t>
            </a:r>
            <a:endParaRPr lang="es-SV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12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22</a:t>
            </a:fld>
            <a:endParaRPr lang="es-SV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967429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755576" y="1042193"/>
            <a:ext cx="7632848" cy="47736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es-SV" sz="1800" b="1" dirty="0">
                <a:solidFill>
                  <a:srgbClr val="0000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DIRECCIÓN GENERAL DE ECONOMÍA AGROPECUARIA </a:t>
            </a:r>
            <a:r>
              <a:rPr lang="es-SV" b="1" dirty="0">
                <a:solidFill>
                  <a:srgbClr val="0000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- DGEA </a:t>
            </a:r>
            <a:r>
              <a:rPr lang="es-SV" b="1" dirty="0" smtClean="0">
                <a:solidFill>
                  <a:srgbClr val="0000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(continuación)</a:t>
            </a:r>
            <a:endParaRPr lang="es-SV" sz="12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endParaRPr lang="es-SV" u="sng" dirty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just">
              <a:lnSpc>
                <a:spcPct val="115000"/>
              </a:lnSpc>
            </a:pPr>
            <a:r>
              <a:rPr lang="es-SV" u="sng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División </a:t>
            </a:r>
            <a:r>
              <a:rPr lang="es-SV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 Agronegocios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Jefe de División: </a:t>
            </a:r>
            <a:r>
              <a:rPr lang="es-SV" i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Beatriz Alegría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Contribuir a mejorar la productividad, rentabilidad y competitividad de los agronegocios mediante el fortalecimiento de sus capacidades de gestión agroempresarial, orientación sobre comercialización y facilitación del acceso a mercados nacionales e internacionales.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División de Asociaciones Agropecuarias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Jefe de División: Carlos Francisco José Rodolfo Hurtado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Contribuir a la reactivación del sector agropecuario mediante la promoción, organización, reconocimiento y otorgamiento de la personería jurídica de las asociaciones cooperativas de producción agropecuaria, pesqueras y demás que desarrollen actividades agropecuarias.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División de Abastecimiento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Jefe de División </a:t>
            </a:r>
            <a:r>
              <a:rPr lang="es-SV" i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Susana Álvarez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Incrementar la disponibilidad, el acceso y consumo de alimentos a través de la mejora de los sistemas de abastecimiento de insumos agrícolas y granos básicos para las familias, tanto en las zonas urbanas como rurales. </a:t>
            </a:r>
            <a:endParaRPr lang="es-SV" dirty="0"/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12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23</a:t>
            </a:fld>
            <a:endParaRPr lang="es-SV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20823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/>
          <p:cNvSpPr/>
          <p:nvPr/>
        </p:nvSpPr>
        <p:spPr>
          <a:xfrm>
            <a:off x="287524" y="151179"/>
            <a:ext cx="8568952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es-SV" sz="2000" b="1" dirty="0">
                <a:solidFill>
                  <a:srgbClr val="0000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DIRECCIÓN GENERAL DE SANIDAD VEGETAL - DGSV </a:t>
            </a:r>
            <a:endParaRPr lang="es-SV" sz="20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CARGO Y NOMBRE DEL FUNCIONARIO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Director General de Sanidad Vegetal y Animal:	</a:t>
            </a:r>
            <a:r>
              <a:rPr lang="es-SV" b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EXZEQUIEL URÍAS AGUILAR TOBÍAS</a:t>
            </a: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FUNCIONES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Proteger el patrimonio agrícola del país, de las plagas que lo afectan, así como garantizar la fitosanidad e inocuidad de alimentos de origen vegetal, para prevenir daños en la salud humana y medio </a:t>
            </a:r>
            <a:r>
              <a:rPr lang="es-SV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ambiente</a:t>
            </a:r>
          </a:p>
          <a:p>
            <a:pPr algn="just"/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N° DE EMPLEADOS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s-SV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43 </a:t>
            </a: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hombres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s-SV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15 </a:t>
            </a: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mujeres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/>
            </a:r>
            <a:b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s-SV" b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AREAS </a:t>
            </a: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 TRABAJO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s-SV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Departamento de Planificación (pendiente oficializar la coordinación)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Desarrollar los mecanismos y herramientas de planificación y formulación de proyectos que orienten las actividades a efecto de alcanzar las metas y objetivos de la dirección general bajo las directrices de la unidad competente del MAG</a:t>
            </a:r>
            <a:r>
              <a:rPr lang="es-SV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</a:t>
            </a:r>
          </a:p>
          <a:p>
            <a:endParaRPr lang="es-SV" sz="1050" dirty="0">
              <a:latin typeface="Calibri" panose="020F0502020204030204" pitchFamily="34" charset="0"/>
            </a:endParaRPr>
          </a:p>
          <a:p>
            <a:r>
              <a:rPr lang="es-SV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Departamento de Asesoría Jurídica</a:t>
            </a:r>
          </a:p>
          <a:p>
            <a:r>
              <a:rPr lang="es-SV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Jefe Departamento: Roberto Danilo Escobar Mariona</a:t>
            </a:r>
          </a:p>
          <a:p>
            <a:pPr algn="just"/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Desarrollar los mecanismos y herramientas de planificación y formulación de proyectos que orienten las actividades a efecto de alcanzar las metas y objetivos de la dirección general bajo las directrices de la unidad competente del MAG</a:t>
            </a:r>
            <a:r>
              <a:rPr lang="es-SV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</a:t>
            </a:r>
          </a:p>
          <a:p>
            <a:pPr algn="just"/>
            <a:r>
              <a:rPr lang="es-SV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</a:p>
          <a:p>
            <a:pPr algn="just"/>
            <a:r>
              <a:rPr lang="es-SV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Laboratorios de Diagnóstico Vegetal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s-SV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Jefe de Laboratorio: José Alberto Flores Chorro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Realizar análisis de laboratorio y diagnóstico para identificar problemas fitosanitarios, diagnosticar las principales plagas que afectan la producción agrícola y solicitar las acreditaciones para ensayos de laboratorio a efecto de garantizar la confiabilidad de los resultados.</a:t>
            </a:r>
          </a:p>
        </p:txBody>
      </p:sp>
      <p:sp>
        <p:nvSpPr>
          <p:cNvPr id="2" name="1 Marcador de número de diapositiva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12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24</a:t>
            </a:fld>
            <a:endParaRPr lang="es-SV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57526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251520" y="332656"/>
            <a:ext cx="8748464" cy="601203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r>
              <a:rPr lang="es-SV" sz="1600" b="1" dirty="0">
                <a:solidFill>
                  <a:srgbClr val="0000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DIRECCIÓN GENERAL DE SANIDAD VEGETAL - DGSV </a:t>
            </a:r>
            <a:r>
              <a:rPr lang="es-SV" sz="1600" b="1" dirty="0" smtClean="0">
                <a:solidFill>
                  <a:srgbClr val="0000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(continuación)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endParaRPr lang="es-SV" sz="105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Laboratorio de Control de Calidad y Análisis de Residuos de Sustancias Químicas y Biológicas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Jefe de Laboratorio: Mercedes Elizabeth Carranza Águila OIRSA</a:t>
            </a: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Realizar análisis y control de calidad de agroquímicos y sustancias afines de importación exportación y análisis de residuos químicos en productos de origen animal, vegetal, suelo y agua.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Unidad de Análisis de Riesgos y Requisitos Fitosanitarios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Jefe de Unidad: Luis </a:t>
            </a:r>
            <a:r>
              <a:rPr lang="es-SV" i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Ángel Huezo </a:t>
            </a:r>
            <a:r>
              <a:rPr lang="es-SV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Abarca </a:t>
            </a: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Realizar los estudios de análisis de riesgos de plagas (</a:t>
            </a:r>
            <a:r>
              <a:rPr lang="es-SV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ARPs</a:t>
            </a: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), para el establecimiento de los requisitos fitosanitarios que permitan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División de Registro y Fiscalización de Insumos Agrícolas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Jefe de División: René Arturo Santamaría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Vela por el control de calidad en la cadena de los insumos agrícolas, con el fin de prevenir daños en las actividades agrícolas, a la salud humana y  medio ambiente,  aplicar la normativa legal en materia de certificación de semillas para garantizar su calidad genética, física, fisiológica y sanitaria.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División de Vigilancia y Certificación de Producción Agrícola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Jefe de División: Douglas Arsenio Navarro Montes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Garantizar la condición fitosanitaria y proteger las especies vegetales productivas del país, por medio de acciones de prevención, control y posible erradicación de plagas de importación económica y cuarentenaria; además de velar por la inocuidad de alimentos de origen vegetal para proteger la salud del consumidor y garantizar las exportaciones, así como asegurar que la producción orgánica cumpla con la normativa vigente nacional e internacional.</a:t>
            </a:r>
            <a:endParaRPr lang="es-SV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12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25</a:t>
            </a:fld>
            <a:endParaRPr lang="es-SV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277307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251520" y="533592"/>
            <a:ext cx="8640960" cy="57908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15000"/>
              </a:lnSpc>
            </a:pPr>
            <a:r>
              <a:rPr lang="es-SV" sz="2000" b="1" dirty="0">
                <a:solidFill>
                  <a:srgbClr val="0000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DIRECCIÓN GENERAL DE ORDENAMIENTO FORESTAL CUENCAS Y RIEGO -DGFCR </a:t>
            </a:r>
            <a:endParaRPr lang="es-SV" sz="18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CARGO Y NOMBRE DEL FUNCIONARIO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Director General de Ordenamiento Forestal Cuencas y </a:t>
            </a:r>
            <a:r>
              <a:rPr lang="es-SV" sz="1600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Riego: </a:t>
            </a:r>
            <a:r>
              <a:rPr lang="es-SV" sz="16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MARIO CESAR GUERRA ALVAREZ</a:t>
            </a:r>
            <a:endParaRPr lang="es-SV" sz="1600" b="1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FUNCIONES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Regular el manejo y aprovechamiento en forma sostenible, de los recursos forestales y la industria maderera y contribuir a incrementar la producción y la productividad agropecuaria mediante la utilización racional de los recursos suelos y agua, a fin de dinamizar el desarrollo sostenible del país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N° DE EMPLEADOS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93 </a:t>
            </a: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hombres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32 </a:t>
            </a: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mujeres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AREAS DE TRABAJO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endParaRPr lang="es-SV" sz="1600" u="sng" dirty="0" smtClean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u="sng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Departamento </a:t>
            </a:r>
            <a:r>
              <a:rPr lang="es-SV" sz="1600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 Asesoría Jurídica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Jefe Departamento Nerea </a:t>
            </a:r>
            <a:r>
              <a:rPr lang="es-SV" sz="1600" i="1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Libeth</a:t>
            </a:r>
            <a:r>
              <a:rPr lang="es-SV" sz="1600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Espinoza de Jiménez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Asesorar a la Dirección General, y a sus unidades organizativas, en la interpretación y aplicación de la legislación aplicable al quehacer institucional.</a:t>
            </a:r>
            <a:endParaRPr lang="es-SV" sz="16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12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26</a:t>
            </a:fld>
            <a:endParaRPr lang="es-SV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017995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395536" y="498197"/>
            <a:ext cx="8352928" cy="58616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es-SV" sz="1800" b="1" dirty="0">
                <a:solidFill>
                  <a:srgbClr val="0000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DIRECCIÓN GENERAL DE ORDENAMIENTO FORESTAL CUENCAS Y </a:t>
            </a:r>
            <a:r>
              <a:rPr lang="es-SV" sz="1800" b="1" dirty="0" smtClean="0">
                <a:solidFill>
                  <a:srgbClr val="0000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RIEGO–DGFCR </a:t>
            </a:r>
            <a:r>
              <a:rPr lang="es-SV" b="1" dirty="0" smtClean="0">
                <a:solidFill>
                  <a:srgbClr val="0000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(continuación)</a:t>
            </a:r>
            <a:endParaRPr lang="es-SV" u="sng" dirty="0" smtClean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just">
              <a:lnSpc>
                <a:spcPct val="115000"/>
              </a:lnSpc>
            </a:pPr>
            <a:endParaRPr lang="es-SV" u="sng" dirty="0" smtClean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just">
              <a:lnSpc>
                <a:spcPct val="115000"/>
              </a:lnSpc>
            </a:pPr>
            <a:r>
              <a:rPr lang="es-SV" u="sng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Departamento </a:t>
            </a:r>
            <a:r>
              <a:rPr lang="es-SV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 Planificación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Jefe Departamento Oscar Alberto Martínez Delgado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Asesorar a la Dirección General, y sus unidades organizativas en la formulación de planes, programas y proyectos; así como en el seguimiento y evaluación de los mismos, en coordinación con la Oficina de Políticas y Planificación Sectorial (OPPS)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División de Riego y Drenaje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Jefe División Nora del Carmen </a:t>
            </a:r>
            <a:r>
              <a:rPr lang="es-SV" i="1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Morataya</a:t>
            </a:r>
            <a:r>
              <a:rPr lang="es-SV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Barquero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Administrar el desarrollo de proyectos que fomenten la agricultura bajo riego, realizando obras complementarias de drenaje, control de inundaciones y protección de áreas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endParaRPr lang="es-SV" u="sng" dirty="0" smtClean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just">
              <a:lnSpc>
                <a:spcPct val="115000"/>
              </a:lnSpc>
            </a:pPr>
            <a:r>
              <a:rPr lang="es-SV" u="sng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División </a:t>
            </a:r>
            <a:r>
              <a:rPr lang="es-SV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 Cambio Climático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Jefe </a:t>
            </a:r>
            <a:r>
              <a:rPr lang="es-SV" i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División Bernardo Napoleón Romero Paz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Coordinar la adopción de medidas de mitigación al Cambio Climático, en los sectores agropecuarios, forestal, pesquero y acuícola para amortizar el desarrollo sostenible y la producción de alimentos del país.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endParaRPr lang="es-SV" u="sng" dirty="0" smtClean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just">
              <a:lnSpc>
                <a:spcPct val="115000"/>
              </a:lnSpc>
            </a:pPr>
            <a:r>
              <a:rPr lang="es-SV" u="sng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División </a:t>
            </a:r>
            <a:r>
              <a:rPr lang="es-SV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 Recursos Forestales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Jefe División </a:t>
            </a:r>
            <a:r>
              <a:rPr lang="es-SV" i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René </a:t>
            </a:r>
            <a:r>
              <a:rPr lang="es-SV" i="1" dirty="0" err="1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Peñate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Contribuir al desarrollo sostenible del país, a través del ordenamiento y promoción del aprovechamiento sostenible de los recursos forestales.</a:t>
            </a:r>
            <a:endParaRPr lang="es-SV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12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27</a:t>
            </a:fld>
            <a:endParaRPr lang="es-SV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815532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341530" y="170800"/>
            <a:ext cx="8460940" cy="6410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115000"/>
              </a:lnSpc>
            </a:pPr>
            <a:r>
              <a:rPr lang="es-SV" sz="1800" b="1" dirty="0">
                <a:solidFill>
                  <a:srgbClr val="0000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DIRECCIÓN GENERAL DE DESARROLLO DE LA PESCA Y LA ACUÍCULTURA - CENDEPESCA 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CARGO Y NOMBRE DEL FUNCIONARIO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Director General de </a:t>
            </a:r>
            <a:r>
              <a:rPr lang="es-SV" sz="1600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CENDEPESCA:	</a:t>
            </a:r>
            <a:r>
              <a:rPr lang="es-SV" sz="16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NORMA IDALIA LOBO MARTEL</a:t>
            </a:r>
            <a:endParaRPr lang="es-SV" sz="1600" b="1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FUNCIONES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Regular la ordenación y promoción de las actividades de pesca y acuicultura, asegurando la conservación y el desarrollo sostenible de los recursos hidrobiológicos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N° DE EMPLEADOS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76 </a:t>
            </a: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hombres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30 mujeres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AREAS DE </a:t>
            </a:r>
            <a:r>
              <a:rPr lang="es-SV" sz="16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TRABAJO</a:t>
            </a:r>
          </a:p>
          <a:p>
            <a:pPr algn="just">
              <a:lnSpc>
                <a:spcPct val="115000"/>
              </a:lnSpc>
            </a:pPr>
            <a:endParaRPr lang="es-SV" sz="5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Departamento Jurídico (Pendiente oficializar la coordinación)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Brindar asesoría jurídica a fin de garantizar la aplicación de una actualización y aplicación de los instrumentos legales que dan el soporte a su quehacer institucional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sz="1600" dirty="0" smtClean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u="sng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Departamento </a:t>
            </a:r>
            <a:r>
              <a:rPr lang="es-SV" sz="1600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 Planificación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Jefe Departamento Anselmo Renderos Arévalo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Contribuir al logro de los objetivos institucionales, a través de la planificación estratégica y asesoría técnica operativa.</a:t>
            </a:r>
            <a:endParaRPr lang="es-SV" sz="16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12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28</a:t>
            </a:fld>
            <a:endParaRPr lang="es-SV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898207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575556" y="332656"/>
            <a:ext cx="7992888" cy="60739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es-SV" sz="1600" b="1" dirty="0">
                <a:solidFill>
                  <a:srgbClr val="0000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DIRECCIÓN GENERAL DE DESARROLLO DE LA PESCA Y LA ACUÍCULTURA - CENDEPESCA </a:t>
            </a:r>
            <a:r>
              <a:rPr lang="es-SV" b="1" dirty="0" smtClean="0">
                <a:solidFill>
                  <a:srgbClr val="0000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(continuación)</a:t>
            </a:r>
            <a:endParaRPr lang="es-SV" sz="12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endParaRPr lang="es-SV" u="sng" dirty="0" smtClean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just">
              <a:lnSpc>
                <a:spcPct val="115000"/>
              </a:lnSpc>
            </a:pPr>
            <a:r>
              <a:rPr lang="es-SV" u="sng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Departamento </a:t>
            </a:r>
            <a:r>
              <a:rPr lang="es-SV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 Estadísticas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Jefe Departamento Cecilia Guadalupe </a:t>
            </a:r>
            <a:r>
              <a:rPr lang="es-SV" i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Aguillón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Investigar y desarrollar registros estadísticos sobre las actividades de la División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División </a:t>
            </a:r>
            <a:r>
              <a:rPr lang="es-SV" u="sng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Investigación Pesquera y </a:t>
            </a:r>
            <a:r>
              <a:rPr lang="es-SV" u="sng" dirty="0" err="1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Acuicola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i="1" dirty="0" smtClean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Jefe División Ana Marlene Galdámez de Arévalo </a:t>
            </a:r>
            <a:endParaRPr lang="es-SV" i="1" dirty="0">
              <a:solidFill>
                <a:schemeClr val="tx1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Planificar</a:t>
            </a: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 orientar y coordinar con las Oficinas Zonales, el desarrollo de la investigación científica y estudios técnicos que contribuyan a lograr la sostenibilidad y mejor aprovechamiento de los recursos hidrobiológicos.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División de Administración </a:t>
            </a:r>
            <a:r>
              <a:rPr lang="es-SV" u="sng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 Ordenación Pesquera </a:t>
            </a:r>
            <a:r>
              <a:rPr lang="es-SV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 Acuícola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i="1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Jefe de División </a:t>
            </a:r>
            <a:r>
              <a:rPr lang="es-SV" i="1" dirty="0" smtClean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Numa Rafael Hernández Rodríguez</a:t>
            </a:r>
            <a:endParaRPr lang="es-SV" dirty="0">
              <a:solidFill>
                <a:schemeClr val="tx1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Planificar, orientar y coordinar en las Oficinas Zonales, la ejecución de acciones encaminadas al ordenamiento de los recursos hidrobiológicos, a través de la aplicación de la normatividad pesquera y acuícola, la inspección y control y el registro de las actividades de la pesca y la acuicultura.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División de Fomento y Desarrollo Pesquero y Acuicultura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i="1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Jefe División </a:t>
            </a:r>
            <a:r>
              <a:rPr lang="es-SV" i="1" dirty="0" smtClean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Saúl Pacheco</a:t>
            </a:r>
            <a:endParaRPr lang="es-SV" dirty="0">
              <a:solidFill>
                <a:schemeClr val="tx1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Planificar, orientar y coordinar con las Oficinas Zonales, la promoción del desarrollo de la acuicultura de especies hidrobiológicas de valor comercial a través de la generación y transferencia de tecnología, fomento de la producción y la organización de </a:t>
            </a:r>
            <a:r>
              <a:rPr lang="es-SV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productores</a:t>
            </a: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12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29</a:t>
            </a:fld>
            <a:endParaRPr lang="es-SV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218854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/>
          <p:cNvSpPr/>
          <p:nvPr/>
        </p:nvSpPr>
        <p:spPr>
          <a:xfrm>
            <a:off x="1547664" y="1124744"/>
            <a:ext cx="6048672" cy="40564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15000"/>
              </a:lnSpc>
            </a:pPr>
            <a:r>
              <a:rPr lang="es-SV" sz="1800" b="1" dirty="0">
                <a:solidFill>
                  <a:srgbClr val="0000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DESPACHO MINISTERIAL (Ministro y Viceministro) 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0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CARGOS  Y NOMBRE DE LOS FUNCIONARIOS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endParaRPr lang="es-SV" dirty="0" smtClean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Ministro</a:t>
            </a: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:		</a:t>
            </a:r>
            <a:r>
              <a:rPr lang="es-SV" b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LIC.</a:t>
            </a:r>
            <a:r>
              <a:rPr lang="es-SV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s-SV" b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PABLO SALVADOR ANLIKER INFANTE</a:t>
            </a:r>
            <a:endParaRPr lang="es-SV" b="1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endParaRPr lang="es-SV" dirty="0" smtClean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Viceministro</a:t>
            </a: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:	</a:t>
            </a:r>
            <a:r>
              <a:rPr lang="es-SV" b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ING. MANUEL RIGOBERTO SOTO LAZO</a:t>
            </a: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FUNCIONES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Formular y ejecutar la política nacional del sector agropecuario, ganadero, forestal, pesquero y acuícola; promueven, desarrollan y vigilan su cumplimiento así como la administración de sus actividades.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N° DE EMPLEADOS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7</a:t>
            </a:r>
            <a:r>
              <a:rPr lang="es-SV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hombres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10 </a:t>
            </a: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mujeres</a:t>
            </a:r>
            <a:endParaRPr lang="es-SV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1 Marcador de número de diapositiva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12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3</a:t>
            </a:fld>
            <a:endParaRPr lang="es-SV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56346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/>
          <p:cNvSpPr/>
          <p:nvPr/>
        </p:nvSpPr>
        <p:spPr>
          <a:xfrm>
            <a:off x="467544" y="184778"/>
            <a:ext cx="8208912" cy="6488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15000"/>
              </a:lnSpc>
            </a:pPr>
            <a:r>
              <a:rPr lang="es-SV" sz="2000" b="1" dirty="0">
                <a:solidFill>
                  <a:srgbClr val="0000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DIRECCIÓN GENERAL DE GANADERÍA - DGG </a:t>
            </a:r>
            <a:endParaRPr lang="es-SV" sz="18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CARGO Y NOMBRE DEL FUNCIONARIO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Director General de Ganadería:		</a:t>
            </a:r>
            <a:r>
              <a:rPr lang="es-SV" b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CARLOS JESUS ARGUETA ORELLANA</a:t>
            </a:r>
            <a:endParaRPr lang="es-SV" b="1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b="1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FUNCIONES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Promover y fomentar la producción y productividad de la ganadería; proteger la salud animal y contribuir a la salud pública a través del control higiénico sanitario de los alimentos de origen animal.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N° DE EMPLEADOS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151 </a:t>
            </a: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hombres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60 </a:t>
            </a: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mujeres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/>
            </a:r>
            <a:b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r>
              <a:rPr lang="es-SV" b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AREAS </a:t>
            </a: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 TRABAJO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Unidad de Atención CITES </a:t>
            </a:r>
            <a:r>
              <a:rPr lang="es-SV" u="sng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FLORA y FAUNA</a:t>
            </a:r>
          </a:p>
          <a:p>
            <a:pPr algn="just">
              <a:lnSpc>
                <a:spcPct val="115000"/>
              </a:lnSpc>
            </a:pPr>
            <a:r>
              <a:rPr lang="es-SV" i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Jefe CITES Andrea María Chinchilla Magaña </a:t>
            </a:r>
            <a:endParaRPr lang="es-SV" i="1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Velar por la aplicación y cumplimiento de la convención CITES, relacionada con el comercio internacional de especies amenazadas de flora y fauna silvestre, así como promover los beneficios de la convención para el aprovechamiento sostenible de las especies de flora y fauna silvestre amenazadas o en peligro de extinción</a:t>
            </a:r>
            <a:r>
              <a:rPr lang="es-SV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</a:t>
            </a:r>
          </a:p>
          <a:p>
            <a:pPr algn="just">
              <a:lnSpc>
                <a:spcPct val="115000"/>
              </a:lnSpc>
            </a:pPr>
            <a:endParaRPr lang="es-SV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SV" u="sng" dirty="0"/>
              <a:t>Departamento de Planificación</a:t>
            </a:r>
            <a:endParaRPr lang="es-SV" dirty="0"/>
          </a:p>
          <a:p>
            <a:pPr algn="just">
              <a:lnSpc>
                <a:spcPct val="115000"/>
              </a:lnSpc>
            </a:pPr>
            <a:r>
              <a:rPr lang="es-SV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Jefe Departamento Frida Elizabeth Quinteros</a:t>
            </a: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Asesorar el proceso de planificación, seguimiento y evaluación de la dirección general, en el marco de los instrumentos administrativos oficiales y lineamientos de la unidad competente del Ministerio</a:t>
            </a:r>
          </a:p>
          <a:p>
            <a:pPr algn="just">
              <a:lnSpc>
                <a:spcPct val="115000"/>
              </a:lnSpc>
            </a:pPr>
            <a:endParaRPr lang="es-SV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1 Marcador de número de diapositiva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12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30</a:t>
            </a:fld>
            <a:endParaRPr lang="es-SV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481985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503548" y="993718"/>
            <a:ext cx="8136904" cy="49059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es-SV" sz="2000" b="1" dirty="0">
                <a:solidFill>
                  <a:srgbClr val="0000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DIRECCIÓN GENERAL DE GANADERÍA - DGG </a:t>
            </a:r>
            <a:r>
              <a:rPr lang="es-SV" sz="2000" b="1" dirty="0" smtClean="0">
                <a:solidFill>
                  <a:srgbClr val="0000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(continuación parte 1)</a:t>
            </a:r>
            <a:endParaRPr lang="es-SV" sz="18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endParaRPr lang="es-SV" u="sng" dirty="0" smtClean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just">
              <a:lnSpc>
                <a:spcPct val="115000"/>
              </a:lnSpc>
            </a:pPr>
            <a:endParaRPr lang="es-SV" u="sng" dirty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just">
              <a:lnSpc>
                <a:spcPct val="115000"/>
              </a:lnSpc>
            </a:pPr>
            <a:r>
              <a:rPr lang="es-SV" u="sng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Red </a:t>
            </a:r>
            <a:r>
              <a:rPr lang="es-SV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 Laboratorios Veterinarios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Jefe de Laboratorios Veterinarios </a:t>
            </a:r>
            <a:r>
              <a:rPr lang="es-SV" i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Anan Mercedes Gómez Jacobo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Contribuir a la salud animal a través del servicio de análisis y diagnóstico del laboratorio para el control y erradicación de enfermedades y a la salud pública, a través del análisis de calidad e inocuidad de los alimentos de origen animal 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Centro de Desarrollo </a:t>
            </a:r>
            <a:r>
              <a:rPr lang="es-SV" u="sng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Ganadero-CEGA</a:t>
            </a:r>
          </a:p>
          <a:p>
            <a:pPr algn="just">
              <a:lnSpc>
                <a:spcPct val="115000"/>
              </a:lnSpc>
            </a:pPr>
            <a:r>
              <a:rPr lang="es-SV" i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Jefe CEGA Carlos Santiago Amaya Montoya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Administrar los recursos de la Dirección General destinados a las actividades de capacitación y asistencia técnica pecuaria; así como los bienes y productos generados de las mismas.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División de Zootecnia y Agrostología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Jefe de División Melvin Walberto Trujillo Estrada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Contribuir a incrementar la producción y productividad pecuaria a través de asistencia técnica y capacitación a los productores sobre el cultivo de pastos y forrajes y buenas prácticas ganaderas  y de unidades productivas de especies menores.</a:t>
            </a:r>
            <a:endParaRPr lang="es-SV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12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31</a:t>
            </a:fld>
            <a:endParaRPr lang="es-SV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74327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555208" y="356620"/>
            <a:ext cx="8064896" cy="61447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es-SV" sz="2000" b="1" dirty="0">
                <a:solidFill>
                  <a:srgbClr val="0000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DIRECCIÓN GENERAL DE GANADERÍA - DGG </a:t>
            </a:r>
            <a:r>
              <a:rPr lang="es-SV" sz="1800" b="1" dirty="0">
                <a:solidFill>
                  <a:srgbClr val="0000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(continuación parte </a:t>
            </a:r>
            <a:r>
              <a:rPr lang="es-SV" sz="1800" b="1" dirty="0" smtClean="0">
                <a:solidFill>
                  <a:srgbClr val="0000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2)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endParaRPr lang="es-SV" u="sng" dirty="0" smtClean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just">
              <a:lnSpc>
                <a:spcPct val="115000"/>
              </a:lnSpc>
            </a:pPr>
            <a:r>
              <a:rPr lang="es-SV" u="sng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División </a:t>
            </a:r>
            <a:r>
              <a:rPr lang="es-SV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 Servicios Veterinarios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Jefe de División </a:t>
            </a:r>
            <a:r>
              <a:rPr lang="es-SV" i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Nestor Odir Avendaño Romero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Proteger la salud de las especies pecuarias de importancia económica del país, a través de la prevención, control y erradicación de las enfermedades prevalentes y/o exóticas; a fin de evitar pérdidas a la producción pecuaria y daños a la salud pública.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División de Inocuidad de Productos de Origen Animal </a:t>
            </a:r>
            <a:endParaRPr lang="es-SV" u="sng" dirty="0" smtClean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just">
              <a:lnSpc>
                <a:spcPct val="115000"/>
              </a:lnSpc>
            </a:pPr>
            <a:r>
              <a:rPr lang="es-SV" i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Jefe División Ruth Adelina Saravia Hernández</a:t>
            </a:r>
          </a:p>
          <a:p>
            <a:pPr algn="just">
              <a:lnSpc>
                <a:spcPct val="115000"/>
              </a:lnSpc>
            </a:pPr>
            <a:r>
              <a:rPr lang="es-SV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Proteger </a:t>
            </a: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la salud del consumidor a través del control de la inocuidad y calidad de los productos pecuarios destinados tanto al mercado internacional como al mercado interno.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División de Cuarentena y Registro Veterinario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Jefe División José Ángel Álvarez Galán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Prevenir daños a la salud animal, humana y al medio ambiente, a través del control de la calidad de los insumos de uso pecuario; y prevenir la introducción de plagas y enfermedades que puedan afectar la salud animal del país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División de Identificación, Rastreabilidad y Reproducción Animal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Jefe División Alfredo Humberto Durán Hernández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Garantizar la propiedad del ganado bovino y equino, a través de la certificación y emisión de matrículas de fierros de herrar ganado, realizar la rastreabilidad de los animales en el territorio nacional y contribuir al mejoramiento de las especies pecuarias.</a:t>
            </a:r>
            <a:endParaRPr lang="es-SV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12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32</a:t>
            </a:fld>
            <a:endParaRPr lang="es-SV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66723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lipse 1"/>
          <p:cNvSpPr/>
          <p:nvPr/>
        </p:nvSpPr>
        <p:spPr>
          <a:xfrm>
            <a:off x="3599892" y="2636912"/>
            <a:ext cx="1944216" cy="151216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/>
              <a:t>FIN</a:t>
            </a:r>
            <a:endParaRPr lang="es-SV" sz="2000" b="1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12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33</a:t>
            </a:fld>
            <a:endParaRPr lang="es-SV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12334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115616" y="993718"/>
            <a:ext cx="6912768" cy="48705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15000"/>
              </a:lnSpc>
            </a:pPr>
            <a:r>
              <a:rPr lang="es-SV" sz="1800" b="1" dirty="0">
                <a:solidFill>
                  <a:srgbClr val="0000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DIRECCIÓN GENERAL DE ADMINISTRACIÓN Y FINANZAS - DGAF 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CARGO Y NOMBRE DEL FUNCIONARIO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Director General de Administración y Finanzas:	</a:t>
            </a:r>
            <a:r>
              <a:rPr lang="es-SV" b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ROLANDO ALFREDO  MARTINEZ PINEDA</a:t>
            </a:r>
            <a:endParaRPr lang="es-SV" b="1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FUNCIONES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Asesorar al despacho ministerial en materia administrativa y financiera y asiste a sus dependencias, planifica, dirige y controla las acciones relacionadas con la administración de recursos humanos, logística, informática, compras, finanzas, el derecho de acceso a la información pública y los procesos de calidad.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N° DE EMPLEADOS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s-SV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hombres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7</a:t>
            </a:r>
            <a:r>
              <a:rPr lang="es-SV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mujeres</a:t>
            </a:r>
          </a:p>
          <a:p>
            <a:pPr algn="just">
              <a:lnSpc>
                <a:spcPct val="115000"/>
              </a:lnSpc>
            </a:pPr>
            <a:endParaRPr lang="es-SV" b="1" dirty="0" smtClean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AREAS </a:t>
            </a: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 TRABAJO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No </a:t>
            </a:r>
            <a:r>
              <a:rPr lang="es-SV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tiene </a:t>
            </a: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estructura interna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endParaRPr lang="es-SV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endParaRPr lang="es-SV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12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4</a:t>
            </a:fld>
            <a:endParaRPr lang="es-SV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142084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número de diapositiva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12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5</a:t>
            </a:fld>
            <a:endParaRPr lang="es-SV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Rectángulo 4"/>
          <p:cNvSpPr/>
          <p:nvPr/>
        </p:nvSpPr>
        <p:spPr>
          <a:xfrm>
            <a:off x="1259632" y="1613118"/>
            <a:ext cx="6624736" cy="36317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15000"/>
              </a:lnSpc>
            </a:pPr>
            <a:r>
              <a:rPr lang="es-SV" sz="1800" b="1" dirty="0">
                <a:solidFill>
                  <a:srgbClr val="0000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OFICINA DE ASESORIA JURÍDICA - OAJ 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CARGO Y NOMBRE DEL FUNCIONARIO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Director Oficina de Asesoría Jurídica:		</a:t>
            </a:r>
            <a:r>
              <a:rPr lang="es-SV" b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ALBA ANDREA CASTRO</a:t>
            </a: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	</a:t>
            </a:r>
            <a:r>
              <a:rPr lang="es-SV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			</a:t>
            </a: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FUNCIONES: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Asesorar al despacho ministerial en materia jurídica y asiste a sus dependencias a fin que sus actuaciones y procedimientos se enmarquen dentro del marco legal vigente.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N° DE EMPLEADOS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1 </a:t>
            </a: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hombres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9</a:t>
            </a:r>
            <a:r>
              <a:rPr lang="es-SV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mujeres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AREAS DE TRABAJO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No aparece una estructura interna</a:t>
            </a:r>
            <a:endParaRPr lang="es-SV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9136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647564" y="763655"/>
            <a:ext cx="7848872" cy="53306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15000"/>
              </a:lnSpc>
            </a:pPr>
            <a:r>
              <a:rPr lang="es-SV" sz="1800" b="1" dirty="0">
                <a:solidFill>
                  <a:srgbClr val="0000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OFICINA DE AUDITORIA INTERNA - OAI 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CARGO Y NOMBRE DEL FUNCIONARIO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Director Oficina de Auditoría Interna:		</a:t>
            </a:r>
            <a:r>
              <a:rPr lang="es-SV" b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LUIS ALONSO TOBAR VARGAS</a:t>
            </a:r>
            <a:endParaRPr lang="es-SV" b="1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FUNCIONES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Ejercer el control interno sobre los sistemas administrativos, financieros y de gestión del Ministerio.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N° DE EMPLEADOS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5</a:t>
            </a:r>
            <a:r>
              <a:rPr lang="es-SV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hombres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3 mujeres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>
                <a:highlight>
                  <a:srgbClr val="FFFF00"/>
                </a:highlight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AREAS DE TRABAJO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Unidad de Supervisión y de Auditoría (No hay nombramiento oficial de la coordinación)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Apoyar en la supervisión del trabajo que realizan los auditores internos, con el fin de aseguran el logro de sus objetivos, la calidad del trabajo y el desarrollo del personal, de conformidad con la ley de la Corte de Cuentas de la República y normativa de Auditoria Gubernamental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Unidad de Auditoría (No hay nombramiento oficial de la coordinación)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Coordinar la planeación, la ejecución del trabajo de auditoría administrativa, financiera y de gestión; así mismo coordinar el informe de resultados y la preparación de los papeles de trabajo.</a:t>
            </a:r>
            <a:endParaRPr lang="es-SV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12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6</a:t>
            </a:fld>
            <a:endParaRPr lang="es-SV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871188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611560" y="1241478"/>
            <a:ext cx="8064896" cy="41272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15000"/>
              </a:lnSpc>
            </a:pPr>
            <a:r>
              <a:rPr lang="es-SV" sz="1800" b="1" dirty="0">
                <a:solidFill>
                  <a:srgbClr val="0000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OFICINA DE COOPERACION PARA EL DESARROLLO AGROPECUARIO - OCDA 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CARGO Y NOMBRE DEL FUNCIONARIO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Director </a:t>
            </a: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Oficina de Cooperación para el </a:t>
            </a:r>
            <a:r>
              <a:rPr lang="es-SV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Desarrollo:	PENDIENTE NOMBRAMIENTO</a:t>
            </a:r>
            <a:endParaRPr lang="es-SV" b="1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FUNCIONES: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Coordinar la gestión de cooperación internacional y nacional de recursos técnicos financieros provenientes de la cooperación no reembolsable, destinados a la ejecución y administración de Proyectos del MAG y de sus Oficinas, Direcciones y Dependencias. 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N° DE EMPLEADOS: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s-SV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 hombres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s-SV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mujeres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>
                <a:highlight>
                  <a:srgbClr val="FFFF00"/>
                </a:highlight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AREAS DE TRABAJO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No aparece estructura interna</a:t>
            </a:r>
            <a:endParaRPr lang="es-SV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12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7</a:t>
            </a:fld>
            <a:endParaRPr lang="es-SV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48803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460892" y="213360"/>
            <a:ext cx="8407956" cy="59367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es-SV" sz="1800" b="1" dirty="0">
                <a:solidFill>
                  <a:srgbClr val="0000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OFICINA DE COMUNICACIONES - ODC 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CARGO Y NOMBRE DEL FUNCIONARIO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Directora Oficina de Comunicaciones:	 </a:t>
            </a:r>
            <a:r>
              <a:rPr lang="es-SV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	</a:t>
            </a:r>
            <a:r>
              <a:rPr lang="es-SV" b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CARLOS EDUARDO RODRÍGUEZ</a:t>
            </a:r>
          </a:p>
          <a:p>
            <a:pPr algn="just">
              <a:lnSpc>
                <a:spcPct val="115000"/>
              </a:lnSpc>
            </a:pP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	</a:t>
            </a:r>
            <a:r>
              <a:rPr lang="es-SV" b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			</a:t>
            </a:r>
          </a:p>
          <a:p>
            <a:pPr algn="just">
              <a:lnSpc>
                <a:spcPct val="115000"/>
              </a:lnSpc>
            </a:pPr>
            <a:endParaRPr lang="es-SV" sz="1100" b="1" dirty="0" smtClean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FUNCIONES</a:t>
            </a: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: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Asesorar al despacho ministerial en materia de comunicaciones y conducir las acciones publicitarias e informativas que contribuyen al logro de los objetivos y al posicionamiento e imagen institucional.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endParaRPr lang="es-SV" b="1" dirty="0" smtClean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</a:t>
            </a: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° DE EMPLEADOS: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17 hombres</a:t>
            </a:r>
            <a:endParaRPr lang="es-SV" dirty="0" smtClean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8</a:t>
            </a:r>
            <a:r>
              <a:rPr lang="es-SV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mujeres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endParaRPr lang="es-SV" b="1" dirty="0" smtClean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AREAS </a:t>
            </a: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 TRABAJO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Área de Relaciones Públicas y Protocolo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Jefe de Área Luz Marina </a:t>
            </a:r>
            <a:r>
              <a:rPr lang="es-SV" i="1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Kattan</a:t>
            </a:r>
            <a:r>
              <a:rPr lang="es-SV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de Moreno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Apoyar las relaciones institucionales con públicos internos y externos y el manejo protocolario en los eventos del MAG.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Área de Prensa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ES" i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Pendiente oficializar encargado (a) del área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Generar información noticiosa, publicitaria y educativa del MAG que permita el cumplimiento de los objetivos institucionales</a:t>
            </a:r>
            <a:r>
              <a:rPr lang="es-SV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</a:t>
            </a: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12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8</a:t>
            </a:fld>
            <a:endParaRPr lang="es-SV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717872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número de diapositiva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12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9</a:t>
            </a:fld>
            <a:endParaRPr lang="es-SV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Rectángulo 4"/>
          <p:cNvSpPr/>
          <p:nvPr/>
        </p:nvSpPr>
        <p:spPr>
          <a:xfrm>
            <a:off x="539552" y="332656"/>
            <a:ext cx="8208912" cy="613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es-SV" sz="1800" b="1" dirty="0">
                <a:solidFill>
                  <a:srgbClr val="0000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OFICINA DE COMUNICACIONES - ODC </a:t>
            </a:r>
            <a:r>
              <a:rPr lang="es-SV" sz="1600" b="1" dirty="0" smtClean="0">
                <a:solidFill>
                  <a:srgbClr val="0000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(continuación)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u="sng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Área </a:t>
            </a:r>
            <a:r>
              <a:rPr lang="es-SV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 Producción </a:t>
            </a:r>
            <a:r>
              <a:rPr lang="es-SV" u="sng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Audiovisual: </a:t>
            </a:r>
            <a:r>
              <a:rPr lang="es-SV" i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Jefe de </a:t>
            </a:r>
            <a:r>
              <a:rPr lang="es-SV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Área  Misalia Argentina Velásquez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Producir programas y material audiovisual que contribuyan al desarrollo de los planes, programas y proyectos del </a:t>
            </a:r>
            <a:r>
              <a:rPr lang="es-SV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MAG</a:t>
            </a:r>
          </a:p>
          <a:p>
            <a:pPr algn="just">
              <a:lnSpc>
                <a:spcPct val="115000"/>
              </a:lnSpc>
            </a:pPr>
            <a:endParaRPr lang="es-SV" sz="1000" dirty="0">
              <a:latin typeface="Calibri" panose="020F0502020204030204" pitchFamily="34" charset="0"/>
              <a:ea typeface="Times New Roman" panose="02020603050405020304" pitchFamily="18" charset="0"/>
              <a:cs typeface="Calibri" pitchFamily="34" charset="0"/>
            </a:endParaRPr>
          </a:p>
          <a:p>
            <a:pPr algn="just">
              <a:lnSpc>
                <a:spcPct val="115000"/>
              </a:lnSpc>
            </a:pPr>
            <a:r>
              <a:rPr lang="es-SV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Área de Producción </a:t>
            </a:r>
            <a:r>
              <a:rPr lang="es-SV" u="sng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Multimedia: </a:t>
            </a:r>
            <a:r>
              <a:rPr lang="es-SV" i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Jefe </a:t>
            </a:r>
            <a:r>
              <a:rPr lang="es-SV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 Área </a:t>
            </a:r>
            <a:r>
              <a:rPr lang="es-SV" i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Marvin Alberto Castro Parada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just"/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Planificar, diseñar e implementar las plataformas tecnológicas necesarias para divulgar y publicitar la información producida por la ODC a través de medios </a:t>
            </a:r>
            <a:r>
              <a:rPr lang="es-SV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digitales</a:t>
            </a:r>
          </a:p>
          <a:p>
            <a:pPr algn="just"/>
            <a:endParaRPr lang="es-ES" sz="10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s-ES" u="sng" dirty="0" smtClean="0">
                <a:latin typeface="Calibri" panose="020F0502020204030204" pitchFamily="34" charset="0"/>
                <a:cs typeface="Calibri" panose="020F0502020204030204" pitchFamily="34" charset="0"/>
              </a:rPr>
              <a:t>Coordinador de </a:t>
            </a:r>
            <a:r>
              <a:rPr lang="es-ES" u="sng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CopyWrite</a:t>
            </a:r>
            <a:r>
              <a:rPr lang="es-ES" u="sng" dirty="0" smtClean="0"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es-ES" u="sng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Jefe de Área Erik García</a:t>
            </a:r>
          </a:p>
          <a:p>
            <a:pPr algn="just"/>
            <a:r>
              <a:rPr lang="es-SV" dirty="0">
                <a:latin typeface="Calibri" pitchFamily="34" charset="0"/>
                <a:cs typeface="Calibri" pitchFamily="34" charset="0"/>
              </a:rPr>
              <a:t>Elevar la publicidad del ministerio de agricultura y ganadería a través de la creación de texto publicitario, estratégico y persuasivo en los medios digitales actuales, regidos por una línea gubernamental a través de la secretaria de comunicaciones de la presidencia, con el fin de fortalecer la percepción e imagen comunicacional de dicha </a:t>
            </a:r>
            <a:r>
              <a:rPr lang="es-SV" dirty="0" smtClean="0">
                <a:latin typeface="Calibri" pitchFamily="34" charset="0"/>
                <a:cs typeface="Calibri" pitchFamily="34" charset="0"/>
              </a:rPr>
              <a:t>institución</a:t>
            </a:r>
          </a:p>
          <a:p>
            <a:pPr algn="just"/>
            <a:endParaRPr lang="es-ES" sz="1000" dirty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s-ES" u="sng" dirty="0" smtClean="0">
                <a:latin typeface="Calibri" pitchFamily="34" charset="0"/>
                <a:cs typeface="Calibri" pitchFamily="34" charset="0"/>
              </a:rPr>
              <a:t>Coordinador de Publicidad</a:t>
            </a:r>
            <a:r>
              <a:rPr lang="es-ES" dirty="0" smtClean="0">
                <a:latin typeface="Calibri" pitchFamily="34" charset="0"/>
                <a:cs typeface="Calibri" pitchFamily="34" charset="0"/>
              </a:rPr>
              <a:t>: </a:t>
            </a:r>
            <a:r>
              <a:rPr lang="es-ES" i="1" dirty="0" smtClean="0">
                <a:latin typeface="Calibri" pitchFamily="34" charset="0"/>
                <a:cs typeface="Calibri" pitchFamily="34" charset="0"/>
              </a:rPr>
              <a:t>Jefe de Área Natalia Pacheco</a:t>
            </a:r>
          </a:p>
          <a:p>
            <a:pPr algn="just"/>
            <a:r>
              <a:rPr lang="es-ES" dirty="0">
                <a:latin typeface="Calibri" pitchFamily="34" charset="0"/>
                <a:cs typeface="Calibri" pitchFamily="34" charset="0"/>
              </a:rPr>
              <a:t>Coordinar el accionar </a:t>
            </a:r>
            <a:r>
              <a:rPr lang="es-ES" dirty="0" smtClean="0">
                <a:latin typeface="Calibri" pitchFamily="34" charset="0"/>
                <a:cs typeface="Calibri" pitchFamily="34" charset="0"/>
              </a:rPr>
              <a:t>área con </a:t>
            </a:r>
            <a:r>
              <a:rPr lang="es-ES" dirty="0">
                <a:latin typeface="Calibri" pitchFamily="34" charset="0"/>
                <a:cs typeface="Calibri" pitchFamily="34" charset="0"/>
              </a:rPr>
              <a:t>la planificación y ejecución de actividades relacionadas a la Publicidad, en línea con </a:t>
            </a:r>
            <a:r>
              <a:rPr lang="es-ES" dirty="0" smtClean="0">
                <a:latin typeface="Calibri" pitchFamily="34" charset="0"/>
                <a:cs typeface="Calibri" pitchFamily="34" charset="0"/>
              </a:rPr>
              <a:t>el </a:t>
            </a:r>
            <a:r>
              <a:rPr lang="es-ES" dirty="0">
                <a:latin typeface="Calibri" pitchFamily="34" charset="0"/>
                <a:cs typeface="Calibri" pitchFamily="34" charset="0"/>
              </a:rPr>
              <a:t>Plan Operativo Anual de la </a:t>
            </a:r>
            <a:r>
              <a:rPr lang="es-ES" dirty="0" smtClean="0">
                <a:latin typeface="Calibri" pitchFamily="34" charset="0"/>
                <a:cs typeface="Calibri" pitchFamily="34" charset="0"/>
              </a:rPr>
              <a:t>unidad </a:t>
            </a:r>
            <a:r>
              <a:rPr lang="es-ES" dirty="0">
                <a:latin typeface="Calibri" pitchFamily="34" charset="0"/>
                <a:cs typeface="Calibri" pitchFamily="34" charset="0"/>
              </a:rPr>
              <a:t>y los lineamientos operativos de la jefatura, conforme a la normativa establecida, con el fin de fortalecer la imagen y percepción comunicacional del Ministerio de Agricultura y Ganadería</a:t>
            </a:r>
            <a:r>
              <a:rPr lang="es-ES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pPr algn="just"/>
            <a:endParaRPr lang="es-ES" sz="1000" dirty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s-ES" u="sng" dirty="0" smtClean="0">
                <a:latin typeface="Calibri" pitchFamily="34" charset="0"/>
                <a:cs typeface="Calibri" pitchFamily="34" charset="0"/>
              </a:rPr>
              <a:t>Coordinador de Redes Sociales: </a:t>
            </a:r>
            <a:r>
              <a:rPr lang="es-ES" i="1" dirty="0" smtClean="0">
                <a:latin typeface="Calibri" pitchFamily="34" charset="0"/>
                <a:cs typeface="Calibri" pitchFamily="34" charset="0"/>
              </a:rPr>
              <a:t>Jefe de Área: Oscar Domínguez</a:t>
            </a:r>
          </a:p>
          <a:p>
            <a:pPr algn="just"/>
            <a:r>
              <a:rPr lang="es-ES" dirty="0">
                <a:latin typeface="Calibri" pitchFamily="34" charset="0"/>
                <a:cs typeface="Calibri" pitchFamily="34" charset="0"/>
              </a:rPr>
              <a:t>Coordinar campañas virales, liderar crisis de reputación y tomar decisiones, definir campañas a realizar en las redes sociales y las tácticas a seguir en las mismas, Coordinar el accionar del departamento, con la planificación y ejecución de actividades relacionadas a la publicidad y mercadeo digital, en línea con la ejecución del Plan Operativo Anual de la dependencia y los lineamientos operativos de la jefatura, conforme a la normativa establecida, con el fin de fortalecer la imagen y percepción comunicacional del Ministerio de Agricultura y Ganadería.</a:t>
            </a:r>
            <a:endParaRPr lang="es-SV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3022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1_Tema de Offic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Integral" id="{3577F8C9-A904-41D8-97D2-FD898F53F20E}" vid="{682D6EBE-8D36-4FF2-9DB3-F3D8D7B6715D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911</TotalTime>
  <Words>1261</Words>
  <Application>Microsoft Office PowerPoint</Application>
  <PresentationFormat>Presentación en pantalla (4:3)</PresentationFormat>
  <Paragraphs>542</Paragraphs>
  <Slides>33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Títulos de diapositiva</vt:lpstr>
      </vt:variant>
      <vt:variant>
        <vt:i4>33</vt:i4>
      </vt:variant>
    </vt:vector>
  </HeadingPairs>
  <TitlesOfParts>
    <vt:vector size="35" baseType="lpstr">
      <vt:lpstr>1_Tema de Office</vt:lpstr>
      <vt:lpstr>Integral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Ana Patricia Sanchez Cruz</dc:creator>
  <cp:lastModifiedBy>Ana Patricia Sanchez Cruz</cp:lastModifiedBy>
  <cp:revision>141</cp:revision>
  <cp:lastPrinted>2017-09-07T19:59:43Z</cp:lastPrinted>
  <dcterms:modified xsi:type="dcterms:W3CDTF">2020-01-28T15:59:22Z</dcterms:modified>
</cp:coreProperties>
</file>