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6" r:id="rId16"/>
    <p:sldId id="277" r:id="rId17"/>
    <p:sldId id="278" r:id="rId18"/>
    <p:sldId id="269" r:id="rId19"/>
    <p:sldId id="270" r:id="rId20"/>
    <p:sldId id="271" r:id="rId21"/>
    <p:sldId id="272" r:id="rId22"/>
    <p:sldId id="273" r:id="rId23"/>
    <p:sldId id="274" r:id="rId24"/>
    <p:sldId id="279" r:id="rId25"/>
    <p:sldId id="280" r:id="rId26"/>
    <p:sldId id="287" r:id="rId27"/>
    <p:sldId id="288" r:id="rId28"/>
    <p:sldId id="289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37" autoAdjust="0"/>
  </p:normalViewPr>
  <p:slideViewPr>
    <p:cSldViewPr>
      <p:cViewPr>
        <p:scale>
          <a:sx n="80" d="100"/>
          <a:sy n="80" d="100"/>
        </p:scale>
        <p:origin x="-107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F51EF-2E04-4AFB-8E1A-8B166E09FEEC}" type="datetimeFigureOut">
              <a:rPr lang="es-SV" smtClean="0"/>
              <a:t>16/9/2019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EC1B6-F05C-4B0B-96C0-17F4EB9E31F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9666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3479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163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84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64DCD8B2-A039-48C7-A8BA-9B99CD44F2DA}" type="datetime1">
              <a:rPr lang="es-SV" smtClean="0"/>
              <a:t>16/9/2019</a:t>
            </a:fld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ítulo y texto vertical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 rot="5400000">
            <a:off x="2309020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AF2889D-11B6-4C51-AF4B-02340374201E}" type="datetime1">
              <a:rPr lang="es-SV" smtClean="0"/>
              <a:t>16/9/2019</a:t>
            </a:fld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ítulo vertical y texto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 rot="5400000">
            <a:off x="4732339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1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CA32AEB-1571-4AD9-830E-9D97C99E6299}" type="datetime1">
              <a:rPr lang="es-SV" smtClean="0"/>
              <a:t>16/9/2019</a:t>
            </a:fld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241C36-44C9-4103-8058-3F05D6DD4765}" type="datetime1">
              <a:rPr lang="es-SV" smtClean="0"/>
              <a:t>16/9/2019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452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9111-B07B-40E0-ABB4-2D7B92A31CE6}" type="datetime1">
              <a:rPr lang="es-SV" smtClean="0"/>
              <a:t>16/9/2019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1565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F9-F205-4B32-A4A9-DF91871AB2A8}" type="datetime1">
              <a:rPr lang="es-SV" smtClean="0"/>
              <a:t>16/9/2019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82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4C90-0E80-497A-8CD6-B84F0D018F9C}" type="datetime1">
              <a:rPr lang="es-SV" smtClean="0"/>
              <a:t>16/9/2019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9095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711C-126E-4B9F-8927-E4CBFC0BD37B}" type="datetime1">
              <a:rPr lang="es-SV" smtClean="0"/>
              <a:t>16/9/2019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6482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DAA96-6A43-4904-83BA-24B2F0A5D3A7}" type="datetime1">
              <a:rPr lang="es-SV" smtClean="0"/>
              <a:t>16/9/2019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6854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26C7-C4E8-4391-8C0A-1E5FC118D61D}" type="datetime1">
              <a:rPr lang="es-SV" smtClean="0"/>
              <a:t>16/9/2019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1616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4315-13EF-4B9D-8C5E-FD527D7A1A72}" type="datetime1">
              <a:rPr lang="es-SV" smtClean="0"/>
              <a:t>16/9/2019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32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ubTitle" idx="1"/>
          </p:nvPr>
        </p:nvSpPr>
        <p:spPr>
          <a:xfrm>
            <a:off x="1371602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91BB7EE-6B44-4202-B245-052EFD7F5585}" type="datetime1">
              <a:rPr lang="es-SV" smtClean="0"/>
              <a:t>16/9/2019</a:t>
            </a:fld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39DD-A868-4305-9197-AA95F53CE705}" type="datetime1">
              <a:rPr lang="es-SV" smtClean="0"/>
              <a:t>16/9/2019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661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3356-48A5-4803-B3D3-7E8853A20CEF}" type="datetime1">
              <a:rPr lang="es-SV" smtClean="0"/>
              <a:t>16/9/2019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17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3BF10-ED6F-4692-A7FF-62D19664D607}" type="datetime1">
              <a:rPr lang="es-SV" smtClean="0"/>
              <a:t>16/9/2019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14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BF309D9-66BF-41A4-A78F-81F7DBD7DD35}" type="datetime1">
              <a:rPr lang="es-SV" smtClean="0"/>
              <a:t>16/9/2019</a:t>
            </a:fld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722312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3E69F34-DA0B-4F26-AC27-83A62DC0232B}" type="datetime1">
              <a:rPr lang="es-SV" smtClean="0"/>
              <a:t>16/9/2019</a:t>
            </a:fld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4648201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98F40113-0205-4BCA-BE20-FD8E5D00D85D}" type="datetime1">
              <a:rPr lang="es-SV" smtClean="0"/>
              <a:t>16/9/2019</a:t>
            </a:fld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ción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457200" y="2174876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body" idx="4"/>
          </p:nvPr>
        </p:nvSpPr>
        <p:spPr>
          <a:xfrm>
            <a:off x="4645026" y="2174876"/>
            <a:ext cx="4041775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44628406-EB5E-4B51-84EC-9E08347C0F3A}" type="datetime1">
              <a:rPr lang="es-SV" smtClean="0"/>
              <a:t>16/9/2019</a:t>
            </a:fld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D511770B-9723-4297-9C28-94E6B8957EF0}" type="datetime1">
              <a:rPr lang="es-SV" smtClean="0"/>
              <a:t>16/9/2019</a:t>
            </a:fld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1" y="273051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575050" y="273051"/>
            <a:ext cx="5111751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61CC0BA-71AB-4624-8A6E-419ABA5D11A9}" type="datetime1">
              <a:rPr lang="es-SV" smtClean="0"/>
              <a:t>16/9/2019</a:t>
            </a:fld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792290" y="4800601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pic" idx="2"/>
          </p:nvPr>
        </p:nvSpPr>
        <p:spPr>
          <a:xfrm>
            <a:off x="1792290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1792290" y="5367338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FEB9F54-971D-44ED-A7E8-E9863F4BF477}" type="datetime1">
              <a:rPr lang="es-SV" smtClean="0"/>
              <a:t>16/9/2019</a:t>
            </a:fld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0FA21AF-12A0-4780-9AEE-922968F2B2AD}" type="datetime1">
              <a:rPr lang="es-SV" smtClean="0"/>
              <a:t>16/9/2019</a:t>
            </a:fld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3A67D7B-2765-4FD3-947C-73AFBD31E948}" type="datetime1">
              <a:rPr lang="es-SV" smtClean="0"/>
              <a:t>16/9/2019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79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6.xml"/><Relationship Id="rId18" Type="http://schemas.openxmlformats.org/officeDocument/2006/relationships/slide" Target="slide24.xml"/><Relationship Id="rId3" Type="http://schemas.openxmlformats.org/officeDocument/2006/relationships/slide" Target="slide3.xml"/><Relationship Id="rId21" Type="http://schemas.openxmlformats.org/officeDocument/2006/relationships/slide" Target="slide30.xml"/><Relationship Id="rId7" Type="http://schemas.openxmlformats.org/officeDocument/2006/relationships/slide" Target="slide7.xml"/><Relationship Id="rId12" Type="http://schemas.openxmlformats.org/officeDocument/2006/relationships/slide" Target="slide14.xml"/><Relationship Id="rId17" Type="http://schemas.openxmlformats.org/officeDocument/2006/relationships/slide" Target="slide22.xml"/><Relationship Id="rId2" Type="http://schemas.openxmlformats.org/officeDocument/2006/relationships/notesSlide" Target="../notesSlides/notesSlide2.xml"/><Relationship Id="rId16" Type="http://schemas.openxmlformats.org/officeDocument/2006/relationships/slide" Target="slide21.xml"/><Relationship Id="rId20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3.xml"/><Relationship Id="rId5" Type="http://schemas.openxmlformats.org/officeDocument/2006/relationships/slide" Target="slide5.xml"/><Relationship Id="rId15" Type="http://schemas.openxmlformats.org/officeDocument/2006/relationships/slide" Target="slide20.xml"/><Relationship Id="rId10" Type="http://schemas.openxmlformats.org/officeDocument/2006/relationships/slide" Target="slide12.xml"/><Relationship Id="rId19" Type="http://schemas.openxmlformats.org/officeDocument/2006/relationships/slide" Target="slide26.xml"/><Relationship Id="rId4" Type="http://schemas.openxmlformats.org/officeDocument/2006/relationships/slide" Target="slide4.xml"/><Relationship Id="rId9" Type="http://schemas.openxmlformats.org/officeDocument/2006/relationships/slide" Target="slide10.xml"/><Relationship Id="rId1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/>
        </p:nvSpPr>
        <p:spPr>
          <a:xfrm>
            <a:off x="1709935" y="3167390"/>
            <a:ext cx="5724128" cy="52321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24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Ministerio de Agricultura y Ganadería</a:t>
            </a:r>
            <a:endParaRPr lang="es-SV" sz="24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2106212" y="1644736"/>
            <a:ext cx="4931575" cy="553997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3200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ORGANIGRAMA</a:t>
            </a:r>
            <a:endParaRPr lang="es-SV" sz="32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3168499" y="4365104"/>
            <a:ext cx="2862064" cy="504056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36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2019</a:t>
            </a:r>
            <a:endParaRPr lang="es-SV" sz="36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144592" y="5782371"/>
            <a:ext cx="4808422" cy="577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SV" sz="1050" b="1" dirty="0" smtClean="0">
                <a:solidFill>
                  <a:srgbClr val="002060"/>
                </a:solidFill>
              </a:rPr>
              <a:t>NOTA: para facilitar la búsqueda de información por cada unidad organizativa, vaya a </a:t>
            </a:r>
            <a:r>
              <a:rPr lang="es-SV" sz="1050" b="1" u="sng" dirty="0" smtClean="0">
                <a:solidFill>
                  <a:srgbClr val="002060"/>
                </a:solidFill>
              </a:rPr>
              <a:t>modo de presentación </a:t>
            </a:r>
            <a:r>
              <a:rPr lang="es-SV" sz="1050" b="1" dirty="0" smtClean="0">
                <a:solidFill>
                  <a:srgbClr val="002060"/>
                </a:solidFill>
              </a:rPr>
              <a:t>en la parte inferior derecha de su computador, porque tiene hipervínculos. Gracias! </a:t>
            </a:r>
            <a:endParaRPr lang="es-SV" sz="1050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25" y="366252"/>
            <a:ext cx="2470891" cy="112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620688"/>
            <a:ext cx="856895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POLÍTICAS Y PLANIFICACION SECTORIAL - OPPS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Políticas y Planificación Sectorial: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JOSÉ ARTURO PARADA RIVAS</a:t>
            </a: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y conducir los procesos de planificación del desarrollo sectorial, a través de políticas, planes, programas y proyectos, su seguimiento y evaluación, coherente con la visión y misión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14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Política Sectorial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William Alfredo Vásquez Osorio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formulación y evaluación de políticas y estrategias sectoriales: agropecuarias, comerciales, de género y equidad social, ambiental y de seguridad alimentaria; con el fin de promover el desarrollo del sector y la mejora en las condiciones de vida de la población.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37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9612" y="1259175"/>
            <a:ext cx="69847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DE POLÍTICAS Y PLANIFICACION SECTORIAL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OPPS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 y Proyectos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Juan Santos Quintanilla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Fortalecer la capacidad institucional del MAG y sus dependencias, para la instrumentalización y operación del ciclo de planificación y proyectos sectoriales en el marco de las políticas y estrategias de desarrollo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Seguimiento y Evaluación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Sussy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Rodríguez de Zura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implementación de metodologías apropiadas para el desarrollo, elaboración y funcionamiento de los sistemas de seguimiento evaluación e información de planes, programas y proyectos que contribuya a mejor el desempeño y facilite la toma oportuna de decisiones.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2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1099901"/>
            <a:ext cx="8136904" cy="4658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AMBIENTAL SECTORIAL - UAS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Coordinador de la Unidad Ambiental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Sectorial: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JOSE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CABRERA AVELAR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incorporación del enfoque de gestión ambiental en la formulación, ejecución, seguimiento y evaluación de políticas, planes, programas, proyectos y acciones; con el fin de orientar la gestión institucional hacia el desarrollo sostenible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hombre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828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383055"/>
            <a:ext cx="7920880" cy="409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GENERO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Encargada de la Unidad de Género: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MORENA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MELANY LOPEZ GARCIA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asesorar la transversalizacion del enfoque de género, en las políticas, planes, programas, proyectos y acciones del Ministerio de Agricultura y Ganadería.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x-none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mujer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09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92015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ELMER ARTURO AMAYA QUINTANILLA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dirigir, controlar, gestionar y supervisar las actividades financieras y administrativas del ciclo presupuestario institucional de acuerdo a la normativa SAFI y por el Ministerio de Hacienda.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25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20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Presupuesto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de Presupuesto: Daisy Marlene Benavides Alvarenga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Aplicar normas y procedimientos en la formulación, ejecución, seguimiento, evaluación y cierre del presupuesto anual, definido por el SAFI; vinculando propósitos y recursos para la asignación óptima de los mismos, en función de las prioridades institucionales establecidas.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8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3648" y="1474619"/>
            <a:ext cx="633670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Tesorería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Tesorería: Teresa Elizabeth Uribe Hernández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Gestionar oportunamente las transferencias de fondos, a la cuenta corriente institucional subsidiaria del Tesoro Público, para facilitar la ejecución equilibrada del gasto y el logro de los objetivos del MAG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Contabilidad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Contabilidad: Nora Guadalupe García de Vásquez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el registro de las actividades económicas del MAG, generando los reportes tanto contables como presupuestarios y realizar el análisis e interpretación de los estados financieros, para la toma de decisiones. Jefe Área de Contabilidad: Nora Guadalupe García de Vásquez</a:t>
            </a:r>
            <a:endParaRPr lang="es-SV" sz="16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9532" y="409712"/>
            <a:ext cx="842493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MIGUEL FRANCISCO GALDAMEZ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Impulsar procesos de desarrollo humano, tecnológico, administrativo y organizacional; administrar los recursos humanos, materiales y de tecnologías de información del Ministerio; así como proveer los servicios necesarios para la gestión y prestación de servicios eficientes de calidad.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190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75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Gestión Documental y Archivo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Gestión Documental y Archivos: Elisa Magdalena Mejía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 Elaborar y proponer instrumentos administrativos, que faciliten la adecuada administración, organización, catalogación, conservación de y protección de la información de acuerdo con su naturaleza, que permita la consulta directa de los usuarios, colaborar en la capacitación del personal en técnicas de archivística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26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204014"/>
            <a:ext cx="8352928" cy="6202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Logística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Logística: Elmer Eduardo López Bonilla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ejecutar y controlar las actividades logísticas, con el fin de brindar servicios eficientes,  en cuanto a transporte, mantenimiento de la flota vehicular, administración del combustible, seguimiento al control de bienes mueble, inmuebles e intangibles, brindar los servicios generales de mantenimiento de las instalaciones, control de bodegas e insumos, coordinación de la seguridad y vigilancia en la institución.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Infraestructura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Infraestructura: Saúl Roberto Avelar Sánchez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el estudio, proyecto, diseño y ejecución de obras civiles, referidas a infraestructura del MAG; gestionar y facilitar su mantenimiento, reparación, mejora y/o rehabilitación, que permita mantener las instalaciones en condiciones óptimas.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Informática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Informática: 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Manolo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Romer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Aguirre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administración y desarrollo de la tecnología de información y comunicaciones del MAG, para mejorar y facilitar los procesos administrativos y operativos que permitan la optimización y calidad en los servicios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6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459858"/>
            <a:ext cx="8239631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Desarrollo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Desarrollo Institucional: Elsa Edith Bernal Silva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mejora continua del MAG, a través de la facilitación del diseño e implementación de estrategias que permitan elevar su eficacia y eficiencia en su desempeño organizacional; de acuerdo a las políticas generales de modernización de la administración pública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ES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Recursos Humanos</a:t>
            </a: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Recursos Humanos: Mayra Beatriz Barahona Santamaría</a:t>
            </a:r>
          </a:p>
          <a:p>
            <a:pPr algn="just">
              <a:lnSpc>
                <a:spcPct val="115000"/>
              </a:lnSpc>
            </a:pPr>
            <a:r>
              <a:rPr lang="es-ES" sz="1600" dirty="0" smtClean="0">
                <a:latin typeface="Calibri" pitchFamily="34" charset="0"/>
                <a:cs typeface="Calibri" pitchFamily="34" charset="0"/>
              </a:rPr>
              <a:t>Planificar, coordinar y administrar a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nivel institucional el desarrollo del talento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humano; así como proveer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a los funcionarios y empleados del MAG, los servicios de bienestar laboral; incluyendo atención primaria en salud; de conformidad a la normativa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aplicable.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Atención Administrativa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Jefe departamento: Rodrigo Menjívar</a:t>
            </a:r>
            <a:endParaRPr lang="es-SV" sz="1600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Facilitar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provisión de los servicios de apoyo interno administrativo y tecnológico informático a las dependencias del Ministerio desconcentradas, bajo las directrices y supervisión de la administración institucional; que permita la eficiente provisión de recursos y condiciones necesarias para la eficiente prestación de servicios en lo relacionado a activo fijo, transporte, combustible, bodega, informática, vigilancia, correspondencia y jardinería.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78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35596" y="1241478"/>
            <a:ext cx="7272808" cy="437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INFORMACIÓN Y RESPUESTA - OIR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Información:	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PATRICIA SANCHEZ DE CRUZ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Conducir la gestión del acceso a la información y promover la transparencia del quehacer institucional, recabar y difundir información oficiosa, así como propiciar que las entidades responsables la actualicen periódicamente.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452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887483" y="171238"/>
            <a:ext cx="1944216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100" b="1" dirty="0" smtClean="0">
                <a:hlinkClick r:id="rId3" action="ppaction://hlinksldjump"/>
              </a:rPr>
              <a:t>DESPACHO</a:t>
            </a:r>
            <a:r>
              <a:rPr lang="es-SV" sz="1100" b="1" dirty="0" smtClean="0"/>
              <a:t> MINISTERIAL Y VICEMINISTR</a:t>
            </a:r>
            <a:r>
              <a:rPr lang="es-SV" sz="1100" b="1" dirty="0"/>
              <a:t>O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7524328" y="459270"/>
            <a:ext cx="1368152" cy="9001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4" action="ppaction://hlinksldjump"/>
              </a:rPr>
              <a:t>DIRECCIÓN </a:t>
            </a:r>
            <a:r>
              <a:rPr lang="es-SV" sz="1050" dirty="0" smtClean="0"/>
              <a:t>GENERAL DE ADMINITRACIÓN Y FINANZAS</a:t>
            </a:r>
          </a:p>
          <a:p>
            <a:pPr algn="ctr"/>
            <a:r>
              <a:rPr lang="es-SV" sz="1050" b="1" dirty="0" smtClean="0"/>
              <a:t>DGAF</a:t>
            </a:r>
            <a:endParaRPr lang="es-SV" sz="105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323529" y="963334"/>
            <a:ext cx="2433632" cy="5034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5" action="ppaction://hlinksldjump"/>
              </a:rPr>
              <a:t>OFICINA</a:t>
            </a:r>
            <a:r>
              <a:rPr lang="es-SV" sz="1050" dirty="0" smtClean="0"/>
              <a:t> DE ASESORIA JURIDICA</a:t>
            </a:r>
          </a:p>
          <a:p>
            <a:pPr algn="ctr"/>
            <a:r>
              <a:rPr lang="es-SV" sz="1050" b="1" dirty="0" smtClean="0"/>
              <a:t>OAJ</a:t>
            </a:r>
            <a:endParaRPr lang="es-SV" sz="1050" b="1" dirty="0"/>
          </a:p>
        </p:txBody>
      </p:sp>
      <p:sp>
        <p:nvSpPr>
          <p:cNvPr id="7" name="6 Rectángulo redondeado"/>
          <p:cNvSpPr/>
          <p:nvPr/>
        </p:nvSpPr>
        <p:spPr>
          <a:xfrm>
            <a:off x="323528" y="1610806"/>
            <a:ext cx="2434632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6" action="ppaction://hlinksldjump"/>
              </a:rPr>
              <a:t>OFICINA</a:t>
            </a:r>
            <a:r>
              <a:rPr lang="es-SV" sz="1050" dirty="0" smtClean="0"/>
              <a:t> DE AUDITORIA INTERNA</a:t>
            </a:r>
          </a:p>
          <a:p>
            <a:pPr algn="ctr"/>
            <a:r>
              <a:rPr lang="es-SV" sz="1050" b="1" dirty="0" smtClean="0"/>
              <a:t>OAI</a:t>
            </a:r>
            <a:endParaRPr lang="es-SV" sz="105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323528" y="2186870"/>
            <a:ext cx="2434632" cy="7358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7" action="ppaction://hlinksldjump"/>
              </a:rPr>
              <a:t>OFICINA</a:t>
            </a:r>
            <a:r>
              <a:rPr lang="es-SV" sz="1050" dirty="0" smtClean="0"/>
              <a:t> DE COOPERACION PARA EL DESARROLLO AGROPECUARIO</a:t>
            </a:r>
          </a:p>
          <a:p>
            <a:pPr algn="ctr"/>
            <a:r>
              <a:rPr lang="es-SV" sz="1050" b="1" dirty="0" smtClean="0"/>
              <a:t>OCDA</a:t>
            </a:r>
            <a:endParaRPr lang="es-SV" sz="1050" b="1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881803" y="1053591"/>
            <a:ext cx="2354493" cy="4494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8" action="ppaction://hlinksldjump"/>
              </a:rPr>
              <a:t>OFICINA</a:t>
            </a:r>
            <a:r>
              <a:rPr lang="es-SV" sz="1050" dirty="0" smtClean="0"/>
              <a:t> DE COMUNICACIONES</a:t>
            </a:r>
          </a:p>
          <a:p>
            <a:pPr algn="ctr"/>
            <a:r>
              <a:rPr lang="es-SV" sz="1050" b="1" dirty="0" smtClean="0"/>
              <a:t>ODC</a:t>
            </a:r>
            <a:endParaRPr lang="es-SV" sz="1050" b="1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4881803" y="1658417"/>
            <a:ext cx="2354493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9" action="ppaction://hlinksldjump"/>
              </a:rPr>
              <a:t>OFICINA</a:t>
            </a:r>
            <a:r>
              <a:rPr lang="es-SV" sz="1050" dirty="0" smtClean="0"/>
              <a:t> DE POLITICAS Y PLANIFICACIÓN SECTORIAL </a:t>
            </a:r>
            <a:r>
              <a:rPr lang="es-SV" sz="1050" b="1" dirty="0" smtClean="0"/>
              <a:t>OPPS</a:t>
            </a:r>
            <a:endParaRPr lang="es-SV" sz="1050" b="1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4881803" y="2414950"/>
            <a:ext cx="2354493" cy="45623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0" action="ppaction://hlinksldjump"/>
              </a:rPr>
              <a:t>UNIDAD</a:t>
            </a:r>
            <a:r>
              <a:rPr lang="es-SV" sz="1050" dirty="0" smtClean="0"/>
              <a:t> AMBIENTAL SECTORIAL</a:t>
            </a:r>
          </a:p>
          <a:p>
            <a:pPr algn="ctr"/>
            <a:r>
              <a:rPr lang="es-SV" sz="1050" b="1" dirty="0" smtClean="0"/>
              <a:t>UAS</a:t>
            </a:r>
            <a:endParaRPr lang="es-SV" sz="1050" b="1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4881802" y="2997319"/>
            <a:ext cx="2354493" cy="2238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1" action="ppaction://hlinksldjump"/>
              </a:rPr>
              <a:t>UNIDAD</a:t>
            </a:r>
            <a:r>
              <a:rPr lang="es-SV" sz="1050" dirty="0" smtClean="0"/>
              <a:t> DE GENERO</a:t>
            </a:r>
            <a:endParaRPr lang="es-SV" sz="1050" b="1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314017" y="3717032"/>
            <a:ext cx="12961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2" action="ppaction://hlinksldjump"/>
              </a:rPr>
              <a:t>OFICINA</a:t>
            </a:r>
            <a:r>
              <a:rPr lang="es-SV" sz="1050" dirty="0" smtClean="0"/>
              <a:t> FINANCIERA INSTITUCIONAL</a:t>
            </a:r>
          </a:p>
          <a:p>
            <a:pPr algn="ctr"/>
            <a:r>
              <a:rPr lang="es-SV" sz="1050" b="1" dirty="0" smtClean="0"/>
              <a:t>OFI</a:t>
            </a:r>
            <a:endParaRPr lang="es-SV" sz="1050" b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1674251" y="3717032"/>
            <a:ext cx="1449932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3" action="ppaction://hlinksldjump"/>
              </a:rPr>
              <a:t>OFICINA</a:t>
            </a:r>
            <a:r>
              <a:rPr lang="es-SV" sz="1050" dirty="0" smtClean="0"/>
              <a:t> GENERAL DE ADMINISTRACION</a:t>
            </a:r>
          </a:p>
          <a:p>
            <a:pPr algn="ctr"/>
            <a:r>
              <a:rPr lang="es-SV" sz="1050" b="1" dirty="0" smtClean="0"/>
              <a:t>OGA</a:t>
            </a:r>
            <a:endParaRPr lang="es-SV" sz="1050" b="1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981166" y="3717032"/>
            <a:ext cx="1609340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4" action="ppaction://hlinksldjump"/>
              </a:rPr>
              <a:t>OFICINA </a:t>
            </a:r>
            <a:r>
              <a:rPr lang="es-SV" sz="1050" dirty="0" smtClean="0"/>
              <a:t>DE INFORMACIÓN Y RESPUESTA</a:t>
            </a:r>
          </a:p>
          <a:p>
            <a:pPr algn="ctr"/>
            <a:r>
              <a:rPr lang="es-SV" sz="1050" b="1" dirty="0" smtClean="0"/>
              <a:t>OIR</a:t>
            </a:r>
            <a:endParaRPr lang="es-SV" sz="1050" b="1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6734522" y="3717032"/>
            <a:ext cx="176615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5" action="ppaction://hlinksldjump"/>
              </a:rPr>
              <a:t>OFICINA</a:t>
            </a:r>
            <a:r>
              <a:rPr lang="es-SV" sz="1000" dirty="0" smtClean="0"/>
              <a:t> DE ADQUISICIONES Y CONTRATACIONES INSTITUCIONAL</a:t>
            </a:r>
          </a:p>
          <a:p>
            <a:pPr algn="ctr"/>
            <a:r>
              <a:rPr lang="es-SV" sz="1050" b="1" dirty="0" smtClean="0"/>
              <a:t>OACI</a:t>
            </a:r>
            <a:endParaRPr lang="es-SV" sz="1050" b="1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159439" y="5157192"/>
            <a:ext cx="1316217" cy="9419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6" action="ppaction://hlinksldjump"/>
              </a:rPr>
              <a:t>DIIRECCIÓN</a:t>
            </a:r>
            <a:r>
              <a:rPr lang="es-SV" sz="1000" dirty="0" smtClean="0"/>
              <a:t> GENERAL DE DESARROLLO RURAL</a:t>
            </a:r>
          </a:p>
          <a:p>
            <a:pPr algn="ctr"/>
            <a:r>
              <a:rPr lang="es-SV" sz="1050" b="1" dirty="0" smtClean="0"/>
              <a:t>DGDR</a:t>
            </a:r>
            <a:endParaRPr lang="es-SV" sz="1050" b="1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1540345" y="5157192"/>
            <a:ext cx="1377662" cy="9582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7" action="ppaction://hlinksldjump"/>
              </a:rPr>
              <a:t>DIIRECCIÓN</a:t>
            </a:r>
            <a:r>
              <a:rPr lang="es-SV" sz="1000" dirty="0" smtClean="0"/>
              <a:t> GENERAL DE ECONOMIA AGROPECUARIA</a:t>
            </a:r>
          </a:p>
          <a:p>
            <a:pPr algn="ctr"/>
            <a:r>
              <a:rPr lang="es-SV" sz="1050" b="1" dirty="0" smtClean="0"/>
              <a:t>DGEA</a:t>
            </a:r>
            <a:endParaRPr lang="es-SV" sz="1050" b="1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2978022" y="5140902"/>
            <a:ext cx="1209152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8" action="ppaction://hlinksldjump"/>
              </a:rPr>
              <a:t>DIIRECCIÓN</a:t>
            </a:r>
            <a:r>
              <a:rPr lang="es-SV" sz="1000" dirty="0" smtClean="0"/>
              <a:t> GENERAL DE SANIDAD VEGETAL</a:t>
            </a:r>
          </a:p>
          <a:p>
            <a:pPr algn="ctr"/>
            <a:r>
              <a:rPr lang="es-SV" sz="1050" b="1" dirty="0" smtClean="0"/>
              <a:t>DGSV</a:t>
            </a:r>
            <a:endParaRPr lang="es-SV" sz="1050" b="1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283967" y="5140902"/>
            <a:ext cx="1775081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9" action="ppaction://hlinksldjump"/>
              </a:rPr>
              <a:t>DIIRECCIÓN</a:t>
            </a:r>
            <a:r>
              <a:rPr lang="es-SV" sz="1000" dirty="0" smtClean="0"/>
              <a:t> GERNERAL DE ORDENAMIENTO FORESTAL CUENCAS Y RIEGO</a:t>
            </a:r>
          </a:p>
          <a:p>
            <a:pPr algn="ctr"/>
            <a:r>
              <a:rPr lang="es-SV" sz="1050" b="1" dirty="0" smtClean="0"/>
              <a:t>DGFCR</a:t>
            </a:r>
            <a:endParaRPr lang="es-SV" sz="1050" b="1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6156176" y="5124611"/>
            <a:ext cx="1539569" cy="9745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0" action="ppaction://hlinksldjump"/>
              </a:rPr>
              <a:t>DIIRECCIÓN</a:t>
            </a:r>
            <a:r>
              <a:rPr lang="es-SV" sz="1000" dirty="0" smtClean="0"/>
              <a:t> GENERAL DE DESARROLLO DE LA PESCA Y ACUICULTURA</a:t>
            </a:r>
          </a:p>
          <a:p>
            <a:pPr algn="ctr"/>
            <a:r>
              <a:rPr lang="es-SV" sz="1050" b="1" dirty="0" smtClean="0"/>
              <a:t>CENDEPESCA</a:t>
            </a:r>
            <a:endParaRPr lang="es-SV" sz="1050" b="1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7884368" y="5112319"/>
            <a:ext cx="1151928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1" action="ppaction://hlinksldjump"/>
              </a:rPr>
              <a:t>DIIRECCIÓN</a:t>
            </a:r>
            <a:r>
              <a:rPr lang="es-SV" sz="1000" dirty="0" smtClean="0"/>
              <a:t> GENERAL DE GANADERÍA</a:t>
            </a:r>
          </a:p>
          <a:p>
            <a:pPr algn="ctr"/>
            <a:r>
              <a:rPr lang="es-SV" sz="1050" b="1" dirty="0" smtClean="0"/>
              <a:t>DGG</a:t>
            </a:r>
            <a:endParaRPr lang="es-SV" sz="1050" b="1" dirty="0"/>
          </a:p>
        </p:txBody>
      </p:sp>
      <p:cxnSp>
        <p:nvCxnSpPr>
          <p:cNvPr id="33" name="32 Conector recto"/>
          <p:cNvCxnSpPr>
            <a:endCxn id="14" idx="1"/>
          </p:cNvCxnSpPr>
          <p:nvPr/>
        </p:nvCxnSpPr>
        <p:spPr>
          <a:xfrm>
            <a:off x="3891759" y="909320"/>
            <a:ext cx="3632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6" idx="3"/>
          </p:cNvCxnSpPr>
          <p:nvPr/>
        </p:nvCxnSpPr>
        <p:spPr>
          <a:xfrm>
            <a:off x="2757161" y="1215062"/>
            <a:ext cx="2124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7" idx="3"/>
          </p:cNvCxnSpPr>
          <p:nvPr/>
        </p:nvCxnSpPr>
        <p:spPr>
          <a:xfrm>
            <a:off x="2758160" y="1826830"/>
            <a:ext cx="21236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8" idx="3"/>
          </p:cNvCxnSpPr>
          <p:nvPr/>
        </p:nvCxnSpPr>
        <p:spPr>
          <a:xfrm>
            <a:off x="2758160" y="2554772"/>
            <a:ext cx="2123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endCxn id="15" idx="1"/>
          </p:cNvCxnSpPr>
          <p:nvPr/>
        </p:nvCxnSpPr>
        <p:spPr>
          <a:xfrm>
            <a:off x="3891759" y="3109262"/>
            <a:ext cx="99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5" idx="2"/>
          </p:cNvCxnSpPr>
          <p:nvPr/>
        </p:nvCxnSpPr>
        <p:spPr>
          <a:xfrm>
            <a:off x="3859591" y="747302"/>
            <a:ext cx="32168" cy="4121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962089" y="3429000"/>
            <a:ext cx="65622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>
            <a:endCxn id="16" idx="0"/>
          </p:cNvCxnSpPr>
          <p:nvPr/>
        </p:nvCxnSpPr>
        <p:spPr>
          <a:xfrm>
            <a:off x="962089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endCxn id="17" idx="0"/>
          </p:cNvCxnSpPr>
          <p:nvPr/>
        </p:nvCxnSpPr>
        <p:spPr>
          <a:xfrm>
            <a:off x="2399217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708043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7524328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683568" y="4869159"/>
            <a:ext cx="7817108" cy="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683568" y="4869160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endCxn id="21" idx="0"/>
          </p:cNvCxnSpPr>
          <p:nvPr/>
        </p:nvCxnSpPr>
        <p:spPr>
          <a:xfrm>
            <a:off x="2229176" y="48691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endCxn id="22" idx="0"/>
          </p:cNvCxnSpPr>
          <p:nvPr/>
        </p:nvCxnSpPr>
        <p:spPr>
          <a:xfrm>
            <a:off x="358259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>
            <a:endCxn id="25" idx="0"/>
          </p:cNvCxnSpPr>
          <p:nvPr/>
        </p:nvCxnSpPr>
        <p:spPr>
          <a:xfrm>
            <a:off x="517150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>
            <a:endCxn id="26" idx="0"/>
          </p:cNvCxnSpPr>
          <p:nvPr/>
        </p:nvCxnSpPr>
        <p:spPr>
          <a:xfrm>
            <a:off x="6925960" y="4869160"/>
            <a:ext cx="1" cy="255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>
            <a:off x="8493030" y="4869159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>
            <a:stCxn id="14" idx="2"/>
          </p:cNvCxnSpPr>
          <p:nvPr/>
        </p:nvCxnSpPr>
        <p:spPr>
          <a:xfrm>
            <a:off x="8208404" y="1359370"/>
            <a:ext cx="0" cy="2177642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 flipH="1">
            <a:off x="1115616" y="3537012"/>
            <a:ext cx="7092788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111561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255577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>
            <a:off x="605904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>
            <a:off x="788436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462803"/>
            <a:ext cx="8568952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ADQUISICIONES Y CONTRATACIONES INSTITUCIONAL – OACI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Contrataciones y Adquisiciones 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Institucional: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3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LORENZO ADALBERTO CORPEÑO</a:t>
            </a:r>
            <a:endParaRPr lang="es-SV" sz="13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las actividades relacionadas con la gestión de adquisiciones y contrataciones de obras, bienes y servicios del Ministerio de Agricultura y Ganadería.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 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 mujeres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Libre Gestión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Mayra Lissette Arteaga de Vásquez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 libre gestión, acorde a lo establecido en la ley de adquisiciones y contrataciones de la administración pública, su reglamento y demás normativas aplicables; cumpliendo las políticas, lineamientos y disposiciones técnicas que sean establecidas por la UNAC del Ministerio de Hacienda.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Contrataciones directas, licitaciones y concursos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Gloria Delfina Lemus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 gestión de adquisiciones bajo la modalidad de: contratación directa, licitación pública, licitación pública por invitación, concurso público, concurso público por invitación y mercado bursátil; acorde a lo establecido en la ley de adquisiciones y contrataciones de la administración pública su reglamento y demás normativas aplicables; cumpliendo las políticas, lineamientos y disposiciones técnicas que sean establecidas por la UNAC</a:t>
            </a:r>
            <a:endParaRPr lang="es-SV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42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1" y="56538"/>
            <a:ext cx="8856985" cy="6744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RURAL - DGDR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Desarrollo Rural: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AMILCAR DANIEL LANDAVERDE LEMUS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Lograr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 la institución cumpla con los objetivos y metas a través de una adecuada coordinación en la planificación, ejecución, verificación y corrección de las funciones que corresponden a las diferentes unidades organizativas de la Dirección General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 Rural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EMPLEADOS</a:t>
            </a: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hombres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resultados y objetivos de la Dirección General de Desarrollo Rural en el proceso de planificación de desarrollo rural de acuerdo con los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planes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 (Pendiente de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 de Desarrollo Rural en materia jurídica y asistir a los proyectos a fin de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Desarrollo de Infraestructura Rural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(pendiente oficializar nombramiento de jefatura)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 estudio, proyecto diseño y ejecución de obras civiles, referidas a infraestructura agroproductiva del MAG, para el desarrollo rural y promover ante otras entidades competentes la ejecución de proyectos de infraestructura para el desarrollo rural.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668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805718"/>
            <a:ext cx="7848872" cy="5246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- DGEA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Economía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Agropecuaria: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PETRONILA GUZMAN CABEZAS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rentabilidad y competitividad de manera sostenible de las actividades agropecuarias, forestales y pesqueras, mediante la generación y divulgación de información estadística agropecuaria; asistencia a los agronegocios; asistencia a las asociaciones agropecuarias y la entrega de insumos y granos básicos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85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38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Estadísticas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Francisco Márquez Parada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estadística sobre las actividades agropecuarias, información sobre mercados y precios de productos agropecuarios e información geográfica del territorio agropecuario nacional, a fin de contribuir a la toma de decisiones de diferentes actores del sector para el desarrollo agropecuario.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74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5576" y="1042193"/>
            <a:ext cx="7632848" cy="477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DGEA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Agronegocios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Beatriz Alegría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productividad, rentabilidad y competitividad de los agronegocios mediante el fortalecimiento de sus capacidades de gestión agroempresarial, orientación sobre comercialización y facilitación del acceso a mercados nacionales e internacionales.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Asociaciones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Carlos Francisco José Rodolfo Hurtado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reactivación del sector agropecuario mediante la promoción, organización, reconocimiento y otorgamiento de la personería jurídica de las asociaciones cooperativas de producción agropecuaria, pesqueras y demás que desarrollen actividades agropecuarias.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Abastecimiento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Susana </a:t>
            </a:r>
            <a:r>
              <a:rPr lang="es-SV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Alvarez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Incrementar la disponibilidad, el acceso y consumo de alimentos a través de la mejora de los sistemas de abastecimiento de insumos agrícolas y granos básicos para las familias, tanto en las zonas urbanas como rurales. </a:t>
            </a:r>
            <a:endParaRPr lang="es-SV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082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87524" y="151179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endParaRPr lang="es-SV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Sanidad Vegetal y Animal: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EXZEQUIEL URÍAS AGUILAR TOBÍAS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el patrimonio agrícola del país, de las plagas que lo afectan, así como garantizar la fitosanidad e inocuidad de alimentos de origen vegetal, para prevenir daños en la salud humana y medio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ambiente</a:t>
            </a: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42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14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endParaRPr lang="es-SV" sz="1050" dirty="0">
              <a:latin typeface="Calibri" panose="020F0502020204030204" pitchFamily="34" charset="0"/>
            </a:endParaRPr>
          </a:p>
          <a:p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</a:t>
            </a:r>
          </a:p>
          <a:p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Departamento: Roberto Danilo Escobar Mariona</a:t>
            </a: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Laboratorios de Diagnóstico Vegetal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José Alberto Flores Chorro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de laboratorio y diagnóstico para identificar problemas fitosanitarios, diagnosticar las principales plagas que afectan la producción agrícola y solicitar las acreditaciones para ensayos de laboratorio a efecto de garantizar la confiabilidad de los resultados.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52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332656"/>
            <a:ext cx="8748464" cy="60120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 de Control de Calidad y Análisis de Residuos de Sustancias Químicas y Biológicas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Mercedes Elizabeth Carranza Águila OIRSA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y control de calidad de agroquímicos y sustancias afines de importación exportación y análisis de residuos químicos en productos de origen animal, vegetal, suelo y agua.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Análisis de Riesgos y Requisitos Fitosanitarios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Unidad: Luis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Ángel Huezo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Abarca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los estudios de análisis de riesgos de plagas (</a:t>
            </a:r>
            <a:r>
              <a:rPr lang="es-SV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ARPs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para el establecimiento de los requisitos fitosanitarios que permitan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Registro y Fiscalización de Insumos Agrícolas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René Arturo Santamaría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 por el control de calidad en la cadena de los insumos agrícolas, con el fin de prevenir daños en las actividades agrícolas, a la salud humana y  medio ambiente,  aplicar la normativa legal en materia de certificación de semillas para garantizar su calidad genética, física, fisiológica y sanitaria.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Vigilancia y Certificación de Producción Agrícola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Douglas Arsenio Navarro Montes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condición fitosanitaria y proteger las especies vegetales productivas del país, por medio de acciones de prevención, control y posible erradicación de plagas de importación económica y cuarentenaria; además de velar por la inocuidad de alimentos de origen vegetal para proteger la salud del consumidor y garantizar las exportaciones, así como asegurar que la producción orgánica cumpla con la normativa vigente nacional e internacional.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730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533592"/>
            <a:ext cx="8640960" cy="5790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RIEGO -DGFCR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Ordenamiento Forestal Cuencas y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Riego: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MARIO CESAR GUERRA ALVAREZ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el manejo y aprovechamiento en forma sostenible, de los recursos forestales y la industria maderera y contribuir a incrementar la producción y la productividad agropecuaria mediante la utilización racional de los recursos suelos y agua, a fin de dinamizar el desarrollo sostenible del país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97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31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Asesoría Jurídica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Nerea </a:t>
            </a:r>
            <a:r>
              <a:rPr lang="es-SV" sz="16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Libeth</a:t>
            </a: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Espinoza de Jiménez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a sus unidades organizativas, en la interpretación y aplicación de la legislación aplicable al quehacer institucional.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99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498197"/>
            <a:ext cx="8352928" cy="5861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RIEGO–DGFCR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Oscar Alberto Martínez Delgado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sus unidades organizativas en la formulación de planes, programas y proyectos; así como en el seguimiento y evaluación de los mismos, en coordinación con la Oficina de Políticas y Planificación Sectorial (OPPS)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Riego y Drenaje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Nora del Carmen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Morataya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Barquero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el desarrollo de proyectos que fomenten la agricultura bajo riego, realizando obras complementarias de drenaje, control de inundaciones y protección de áreas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Cambio Climático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Bernardo Napoleón Romero Paz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adopción de medidas de mitigación al Cambio Climático, en los sectores agropecuarios, forestal, pesquero y acuícola para amortizar el desarrollo sostenible y la producción de alimentos del país.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Recursos Forestales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(pendiente nombramiento oficial)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desarrollo sostenible del país, a través del ordenamiento y promoción del aprovechamiento sostenible de los recursos forestales.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55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1530" y="170800"/>
            <a:ext cx="8460940" cy="6516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CENDEPESCA: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NORMA IDALIA LOBO MARTEL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la ordenación y promoción de las actividades de pesca y acuicultura, asegurando la conservación y el desarrollo sostenible de los recursos hidrobiológicos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77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31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TRABAJO</a:t>
            </a:r>
          </a:p>
          <a:p>
            <a:pPr algn="just">
              <a:lnSpc>
                <a:spcPct val="115000"/>
              </a:lnSpc>
            </a:pPr>
            <a:endParaRPr lang="es-SV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Jurídico (Pendiente oficializar la coordinación)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Brindar asesoría jurídica a fin de garantizar la aplicación de una actualización y aplicación de los instrumentos legales que dan el soporte a su quehacer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Anselmo Renderos Arévalo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objetivos institucionales, a través de la planificación estratégica y asesoría técnica operativa.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820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32656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Estadísticas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Cecilia Guadalupe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Aguillón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Investigar y desarrollar registros estadísticos sobre las actividades de la División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Investigación de Pesca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Acuicultura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Alberto Jerónimo Olivares Menay 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orientar y coordinar con las Oficinas Zonales, el desarrollo de la investigación científica y estudios técnicos que contribuyan a lograr la sostenibilidad y mejor aprovechamiento de los recursos hidrobiológicos.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Administración Pesquera y Acuícola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Wilberto Rodríguez Vividor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en las Oficinas Zonales, la ejecución de acciones encaminadas al ordenamiento de los recursos hidrobiológicos, a través de la aplicación de la normatividad pesquera y acuícola, la inspección y control y el registro de las actividades de la pesca y la acuicultura.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Fomento y Desarrollo Pesquero y Acuicultura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Ana Marlene Galdámez de Arévalo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con las Oficinas Zonales, la promoción del desarrollo de la acuicultura de especies hidrobiológicas de valor comercial a través de la generación y transferencia de tecnología, fomento de la producción y la organización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productores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88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547664" y="1124744"/>
            <a:ext cx="604867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DESPACHO MINISTERIAL (Ministro y Viceministro)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CARGOS  Y NOMBRE DE LOS FUNCIONARIOS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LIC.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PABLO SALVADOR ANLIKER INFANTE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Viceministro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ING. MANUEL RIGOBERTO SOTO LAZO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Formular y ejecutar la política nacional del sector agropecuario, ganadero, forestal, pesquero y acuícola; promueven, desarrollan y vigilan su cumplimiento así como la administración de sus actividades.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34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67544" y="184778"/>
            <a:ext cx="8208912" cy="6488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Ganadería: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JESUS ARGUETA ORELLANA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fomentar la producción y productividad de la ganadería; proteger la salud animal y contribuir a la salud pública a través del control higiénico sanitario de los alimentos de origen animal.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183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118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Atención CITES 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CITES Andrea Chinchilla 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Velar por la aplicación y cumplimiento de la convención CITES, relacionada con el comercio internacional de especies amenazadas de flora y fauna silvestre, así como promover los beneficios de la convención para el aprovechamiento sostenible de las especies de flora y fauna silvestre amenazadas o en peligro de extinción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u="sng" dirty="0"/>
              <a:t>Departamento de Planificación</a:t>
            </a:r>
            <a:endParaRPr lang="es-SV" dirty="0"/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Frida Elizabeth Quinteros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el proceso de planificación, seguimiento y evaluación de la dirección general, en el marco de los instrumentos administrativos oficiales y lineamientos de la unidad competente del Ministerio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198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993718"/>
            <a:ext cx="8136904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Laboratorios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Laboratorios Veterinarios Zaida Cristela Lazo Gutiérrez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salud animal a través del servicio de análisis y diagnóstico del laboratorio para el control y erradicación de enfermedades y a la salud pública, a través del análisis de calidad e inocuidad de los alimentos de origen animal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Centro de Desarrollo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Ganadero-CEGA</a:t>
            </a: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CEGA Rafael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Antonio Alvarado Villacorta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los recursos de la Dirección General destinados a las actividades de capacitación y asistencia técnica pecuaria; así como los bienes y productos generados de las mismas.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Zootecnia y Agrostología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Melvin Walberto Trujillo Estrada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incrementar la producción y productividad pecuaria a través de asistencia técnica y capacitación a los productores sobre el cultivo de pastos y forrajes y buenas prácticas ganaderas  y de unidades productivas de especies menores.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3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55208" y="356620"/>
            <a:ext cx="8064896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Servicios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Nestor Odir Avendaño Romero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la salud de las especies pecuarias de importancia económica del país, a través de la prevención, control y erradicación de las enfermedades prevalentes y/o exóticas; a fin de evitar pérdidas a la producción pecuaria y daños a la salud pública.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Inocuidad de Productos de Origen Animal 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(No  se ha oficializado nombramiento)</a:t>
            </a: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salud del consumidor a través del control de la inocuidad y calidad de los productos pecuarios destinados tanto al mercado internacional como al mercado interno.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Cuarentena y Registro Veterinario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José Ángel Álvarez Galán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Prevenir daños a la salud animal, humana y al medio ambiente, a través del control de la calidad de los insumos de uso pecuario; y prevenir la introducción de plagas y enfermedades que puedan afectar la salud animal del país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Identificación, Rastreabilidad y Reproducción Animal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Alfredo Humberto Durán Hernández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propiedad del ganado bovino y equino, a través de la certificación y emisión de matrículas de fierros de herrar ganado, realizar la rastreabilidad de los animales en el territorio nacional y contribuir al mejoramiento de las especies pecuarias.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7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3599892" y="2636912"/>
            <a:ext cx="1944216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/>
              <a:t>FIN</a:t>
            </a:r>
            <a:endParaRPr lang="es-SV" sz="20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233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15616" y="993718"/>
            <a:ext cx="6912768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ADMINISTRACIÓN Y FINANZAS - DGAF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Administración y Finanzas: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ROLANDO ALFREDO  MARTINEZ PINEDA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administrativa y financiera y asiste a sus dependencias, planifica, dirige y controla las acciones relacionadas con la administración de recursos humanos, logística, informática, compras, finanzas, el derecho de acceso a la información pública y los procesos de calidad.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tiene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estructura interna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208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259632" y="1613118"/>
            <a:ext cx="66247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ASESORIA JURÍDICA - OAJ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Asesoría Jurídica: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ALBA ANDREA CASTRO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jurídica y asiste a sus dependencias a fin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una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763655"/>
            <a:ext cx="7848872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AUDITORIA INTERNA - OAI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Auditoría Interna: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LUIS ALONSO TOBAR VARGAS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Ejercer el control interno sobre los sistemas administrativos, financieros y de gestión del Ministerio.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Supervisión y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en la supervisión del trabajo que realizan los auditores internos, con el fin de aseguran el logro de sus objetivos, la calidad del trabajo y el desarrollo del personal, de conformidad con la ley de la Corte de Cuentas de la República y normativa de Auditoria Gubernamental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planeación, la ejecución del trabajo de auditoría administrativa, financiera y de gestión; así mismo coordinar el informe de resultados y la preparación de los papeles de trabajo.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11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241478"/>
            <a:ext cx="8064896" cy="412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COOPERACION PARA EL DESARROLLO AGROPECUARIO - OCDA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Cooperación para el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Desarrollo:	PENDIENTE NOMBRAMIENTO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gestión de cooperación internacional y nacional de recursos técnicos financieros provenientes de la cooperación no reembolsable, destinados a la ejecución y administración de Proyectos del MAG y de sus Oficinas, Direcciones y Dependencias.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80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0892" y="213360"/>
            <a:ext cx="8407956" cy="5936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Comunicaciones:	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EDUARDO RODRÍGUEZ</a:t>
            </a: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</a:p>
          <a:p>
            <a:pPr algn="just">
              <a:lnSpc>
                <a:spcPct val="115000"/>
              </a:lnSpc>
            </a:pPr>
            <a:endParaRPr lang="es-SV" sz="11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de comunicaciones y conducir las acciones publicitarias e informativas que contribuyen al logro de los objetivos y al posicionamiento e imagen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 hombres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Relaciones Públicas y Protocolo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Luz Marina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Kattan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Moreno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las relaciones institucionales con públicos internos y externos y el manejo protocolario en los eventos del MAG.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Prensa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Pendiente oficializar encargado (a) del área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noticiosa, publicitaria y educativa del MAG que permita el cumplimiento de los objetivos institucionales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78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87624" y="1340768"/>
            <a:ext cx="6768752" cy="4193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sz="1600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Producción Audiovisual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i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Área  Misalia Argentina Velásquez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Producir programas y material audiovisual que contribuyan al desarrollo de los planes, programas y proyectos del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MAG</a:t>
            </a: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Producción Multimedia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Área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(dato oficial pendiente)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diseñar e implementar las plataformas tecnológicas necesarias para divulgar y publicitar la información producida por la ODC a través de medios digitales</a:t>
            </a: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0430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1025</Words>
  <Application>Microsoft Office PowerPoint</Application>
  <PresentationFormat>Presentación en pantalla (4:3)</PresentationFormat>
  <Paragraphs>538</Paragraphs>
  <Slides>33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33</vt:i4>
      </vt:variant>
    </vt:vector>
  </HeadingPairs>
  <TitlesOfParts>
    <vt:vector size="35" baseType="lpstr">
      <vt:lpstr>1_Tema de Office</vt:lpstr>
      <vt:lpstr>Integral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Patricia Sanchez Cruz</dc:creator>
  <cp:lastModifiedBy>Ana Patricia Sanchez Cruz</cp:lastModifiedBy>
  <cp:revision>121</cp:revision>
  <cp:lastPrinted>2017-09-07T19:59:43Z</cp:lastPrinted>
  <dcterms:modified xsi:type="dcterms:W3CDTF">2019-09-16T18:59:09Z</dcterms:modified>
</cp:coreProperties>
</file>