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  <p:sldMasterId id="2147483665" r:id="rId2"/>
  </p:sldMasterIdLst>
  <p:notesMasterIdLst>
    <p:notesMasterId r:id="rId25"/>
  </p:notesMasterIdLst>
  <p:sldIdLst>
    <p:sldId id="297" r:id="rId3"/>
    <p:sldId id="289" r:id="rId4"/>
    <p:sldId id="299" r:id="rId5"/>
    <p:sldId id="272" r:id="rId6"/>
    <p:sldId id="273" r:id="rId7"/>
    <p:sldId id="312" r:id="rId8"/>
    <p:sldId id="311" r:id="rId9"/>
    <p:sldId id="305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98" r:id="rId18"/>
    <p:sldId id="286" r:id="rId19"/>
    <p:sldId id="307" r:id="rId20"/>
    <p:sldId id="309" r:id="rId21"/>
    <p:sldId id="310" r:id="rId22"/>
    <p:sldId id="292" r:id="rId23"/>
    <p:sldId id="294" r:id="rId24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9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5311" autoAdjust="0"/>
  </p:normalViewPr>
  <p:slideViewPr>
    <p:cSldViewPr>
      <p:cViewPr>
        <p:scale>
          <a:sx n="81" d="100"/>
          <a:sy n="81" d="100"/>
        </p:scale>
        <p:origin x="-1056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F96E52-9C3B-45E8-AA58-77F45903448B}" type="doc">
      <dgm:prSet loTypeId="urn:microsoft.com/office/officeart/2005/8/layout/equation2" loCatId="process" qsTypeId="urn:microsoft.com/office/officeart/2005/8/quickstyle/simple1" qsCatId="simple" csTypeId="urn:microsoft.com/office/officeart/2005/8/colors/colorful1#1" csCatId="colorful" phldr="1"/>
      <dgm:spPr/>
    </dgm:pt>
    <dgm:pt modelId="{7A6BF9EC-627C-4D89-895C-F5A60D084AFC}">
      <dgm:prSet phldrT="[Texto]" custT="1"/>
      <dgm:spPr/>
      <dgm:t>
        <a:bodyPr/>
        <a:lstStyle/>
        <a:p>
          <a:r>
            <a:rPr lang="es-SV" sz="2800" b="1" dirty="0" smtClean="0">
              <a:solidFill>
                <a:srgbClr val="FFFF00"/>
              </a:solidFill>
            </a:rPr>
            <a:t>14,000  </a:t>
          </a:r>
          <a:r>
            <a:rPr lang="es-SV" sz="1800" dirty="0" smtClean="0">
              <a:solidFill>
                <a:srgbClr val="FFFF00"/>
              </a:solidFill>
            </a:rPr>
            <a:t>relacionados con la producción primaria</a:t>
          </a:r>
          <a:endParaRPr lang="es-SV" sz="1800" dirty="0">
            <a:solidFill>
              <a:srgbClr val="FFFF00"/>
            </a:solidFill>
          </a:endParaRPr>
        </a:p>
      </dgm:t>
    </dgm:pt>
    <dgm:pt modelId="{C99A55B4-A3D4-4FE2-AC2B-4B3B17E27A19}" type="parTrans" cxnId="{DE4836BE-4EE0-4E98-ADE7-FC413FA7F0D1}">
      <dgm:prSet/>
      <dgm:spPr/>
      <dgm:t>
        <a:bodyPr/>
        <a:lstStyle/>
        <a:p>
          <a:endParaRPr lang="es-SV"/>
        </a:p>
      </dgm:t>
    </dgm:pt>
    <dgm:pt modelId="{3D7B6731-FEF9-4985-9B98-000F2F7A1FD8}" type="sibTrans" cxnId="{DE4836BE-4EE0-4E98-ADE7-FC413FA7F0D1}">
      <dgm:prSet/>
      <dgm:spPr/>
      <dgm:t>
        <a:bodyPr/>
        <a:lstStyle/>
        <a:p>
          <a:endParaRPr lang="es-SV"/>
        </a:p>
      </dgm:t>
    </dgm:pt>
    <dgm:pt modelId="{952011D1-163D-4A0E-B513-3A735386CAF7}">
      <dgm:prSet phldrT="[Texto]"/>
      <dgm:spPr/>
      <dgm:t>
        <a:bodyPr/>
        <a:lstStyle/>
        <a:p>
          <a:r>
            <a:rPr lang="es-SV" b="1" dirty="0" smtClean="0">
              <a:solidFill>
                <a:srgbClr val="FFFF00"/>
              </a:solidFill>
            </a:rPr>
            <a:t>40,000</a:t>
          </a:r>
          <a:r>
            <a:rPr lang="es-SV" dirty="0" smtClean="0">
              <a:solidFill>
                <a:schemeClr val="bg1"/>
              </a:solidFill>
            </a:rPr>
            <a:t> familias atendidas incluyendo Adultos, jóvenes y mujeres</a:t>
          </a:r>
          <a:endParaRPr lang="es-SV" dirty="0">
            <a:solidFill>
              <a:schemeClr val="bg1"/>
            </a:solidFill>
          </a:endParaRPr>
        </a:p>
      </dgm:t>
    </dgm:pt>
    <dgm:pt modelId="{2458AE9F-FB0E-4E12-AFAC-3DA0DED7642F}" type="parTrans" cxnId="{5C50FD3E-93DB-4878-BC34-0A9E28520246}">
      <dgm:prSet/>
      <dgm:spPr/>
      <dgm:t>
        <a:bodyPr/>
        <a:lstStyle/>
        <a:p>
          <a:endParaRPr lang="es-SV"/>
        </a:p>
      </dgm:t>
    </dgm:pt>
    <dgm:pt modelId="{AE9AD89C-3DA3-4173-928F-3318EA1A3279}" type="sibTrans" cxnId="{5C50FD3E-93DB-4878-BC34-0A9E28520246}">
      <dgm:prSet/>
      <dgm:spPr/>
      <dgm:t>
        <a:bodyPr/>
        <a:lstStyle/>
        <a:p>
          <a:endParaRPr lang="es-SV"/>
        </a:p>
      </dgm:t>
    </dgm:pt>
    <dgm:pt modelId="{2F2FF691-C836-40B4-AF08-59F82E824633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SV" sz="2800" b="1" dirty="0" smtClean="0">
              <a:solidFill>
                <a:srgbClr val="FFFF00"/>
              </a:solidFill>
            </a:rPr>
            <a:t>26,000  </a:t>
          </a:r>
          <a:r>
            <a:rPr lang="es-SV" sz="1800" dirty="0" smtClean="0">
              <a:solidFill>
                <a:srgbClr val="FFFF00"/>
              </a:solidFill>
            </a:rPr>
            <a:t>se beneficiarán con inversiones para el desarrollo humano</a:t>
          </a:r>
          <a:endParaRPr lang="es-SV" sz="1800" dirty="0">
            <a:solidFill>
              <a:srgbClr val="FFFF00"/>
            </a:solidFill>
          </a:endParaRPr>
        </a:p>
      </dgm:t>
    </dgm:pt>
    <dgm:pt modelId="{B7843078-98D3-4E5D-A738-C28A98C5AA42}" type="sibTrans" cxnId="{C043D006-2395-44DC-BA11-2E1980C02B92}">
      <dgm:prSet/>
      <dgm:spPr/>
      <dgm:t>
        <a:bodyPr/>
        <a:lstStyle/>
        <a:p>
          <a:endParaRPr lang="es-SV"/>
        </a:p>
      </dgm:t>
    </dgm:pt>
    <dgm:pt modelId="{C08D03A0-2004-4F76-AE49-CB1013631ABD}" type="parTrans" cxnId="{C043D006-2395-44DC-BA11-2E1980C02B92}">
      <dgm:prSet/>
      <dgm:spPr/>
      <dgm:t>
        <a:bodyPr/>
        <a:lstStyle/>
        <a:p>
          <a:endParaRPr lang="es-SV"/>
        </a:p>
      </dgm:t>
    </dgm:pt>
    <dgm:pt modelId="{F762004E-C231-4632-BF7D-701FB936249C}" type="pres">
      <dgm:prSet presAssocID="{12F96E52-9C3B-45E8-AA58-77F45903448B}" presName="Name0" presStyleCnt="0">
        <dgm:presLayoutVars>
          <dgm:dir/>
          <dgm:resizeHandles val="exact"/>
        </dgm:presLayoutVars>
      </dgm:prSet>
      <dgm:spPr/>
    </dgm:pt>
    <dgm:pt modelId="{8F3C80FE-D58D-408B-A921-0B3DCDFB40B4}" type="pres">
      <dgm:prSet presAssocID="{12F96E52-9C3B-45E8-AA58-77F45903448B}" presName="vNodes" presStyleCnt="0"/>
      <dgm:spPr/>
    </dgm:pt>
    <dgm:pt modelId="{C8154F38-0FC1-4794-B6B0-1307F94ABC63}" type="pres">
      <dgm:prSet presAssocID="{7A6BF9EC-627C-4D89-895C-F5A60D084AFC}" presName="node" presStyleLbl="node1" presStyleIdx="0" presStyleCnt="3" custScaleX="158711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E78B6382-95C4-46A3-9AD0-8B3FC8B76304}" type="pres">
      <dgm:prSet presAssocID="{3D7B6731-FEF9-4985-9B98-000F2F7A1FD8}" presName="spacerT" presStyleCnt="0"/>
      <dgm:spPr/>
    </dgm:pt>
    <dgm:pt modelId="{59131C25-3D73-4C0D-A770-0DD595ED072B}" type="pres">
      <dgm:prSet presAssocID="{3D7B6731-FEF9-4985-9B98-000F2F7A1FD8}" presName="sibTrans" presStyleLbl="sibTrans2D1" presStyleIdx="0" presStyleCnt="2"/>
      <dgm:spPr/>
      <dgm:t>
        <a:bodyPr/>
        <a:lstStyle/>
        <a:p>
          <a:endParaRPr lang="es-SV"/>
        </a:p>
      </dgm:t>
    </dgm:pt>
    <dgm:pt modelId="{152CB418-3DDE-43F7-B2B7-8E16FE906CC9}" type="pres">
      <dgm:prSet presAssocID="{3D7B6731-FEF9-4985-9B98-000F2F7A1FD8}" presName="spacerB" presStyleCnt="0"/>
      <dgm:spPr/>
    </dgm:pt>
    <dgm:pt modelId="{78D063D7-678C-4EFD-8C0D-299E732E91C6}" type="pres">
      <dgm:prSet presAssocID="{2F2FF691-C836-40B4-AF08-59F82E824633}" presName="node" presStyleLbl="node1" presStyleIdx="1" presStyleCnt="3" custScaleX="194355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  <dgm:pt modelId="{5B4FE8E4-C036-4D99-832F-89C83811EFB8}" type="pres">
      <dgm:prSet presAssocID="{12F96E52-9C3B-45E8-AA58-77F45903448B}" presName="sibTransLast" presStyleLbl="sibTrans2D1" presStyleIdx="1" presStyleCnt="2" custAng="47824" custScaleX="234285" custLinFactX="-9605" custLinFactNeighborX="-100000" custLinFactNeighborY="2783"/>
      <dgm:spPr>
        <a:prstGeom prst="mathEqual">
          <a:avLst/>
        </a:prstGeom>
      </dgm:spPr>
      <dgm:t>
        <a:bodyPr/>
        <a:lstStyle/>
        <a:p>
          <a:endParaRPr lang="es-SV"/>
        </a:p>
      </dgm:t>
    </dgm:pt>
    <dgm:pt modelId="{471DC3DB-5746-4A5B-B5A3-5CC97A3BA2E2}" type="pres">
      <dgm:prSet presAssocID="{12F96E52-9C3B-45E8-AA58-77F45903448B}" presName="connectorText" presStyleLbl="sibTrans2D1" presStyleIdx="1" presStyleCnt="2"/>
      <dgm:spPr/>
      <dgm:t>
        <a:bodyPr/>
        <a:lstStyle/>
        <a:p>
          <a:endParaRPr lang="es-SV"/>
        </a:p>
      </dgm:t>
    </dgm:pt>
    <dgm:pt modelId="{BB0395CD-D7D6-4D67-A1EB-94797A61F2F1}" type="pres">
      <dgm:prSet presAssocID="{12F96E52-9C3B-45E8-AA58-77F45903448B}" presName="lastNode" presStyleLbl="node1" presStyleIdx="2" presStyleCnt="3" custScaleX="130371" custScaleY="105623" custLinFactNeighborX="-18666" custLinFactNeighborY="-1967">
        <dgm:presLayoutVars>
          <dgm:bulletEnabled val="1"/>
        </dgm:presLayoutVars>
      </dgm:prSet>
      <dgm:spPr/>
      <dgm:t>
        <a:bodyPr/>
        <a:lstStyle/>
        <a:p>
          <a:endParaRPr lang="es-SV"/>
        </a:p>
      </dgm:t>
    </dgm:pt>
  </dgm:ptLst>
  <dgm:cxnLst>
    <dgm:cxn modelId="{5C50FD3E-93DB-4878-BC34-0A9E28520246}" srcId="{12F96E52-9C3B-45E8-AA58-77F45903448B}" destId="{952011D1-163D-4A0E-B513-3A735386CAF7}" srcOrd="2" destOrd="0" parTransId="{2458AE9F-FB0E-4E12-AFAC-3DA0DED7642F}" sibTransId="{AE9AD89C-3DA3-4173-928F-3318EA1A3279}"/>
    <dgm:cxn modelId="{AA5EE7F3-2E99-4FA0-AE2A-1959B0D76E07}" type="presOf" srcId="{3D7B6731-FEF9-4985-9B98-000F2F7A1FD8}" destId="{59131C25-3D73-4C0D-A770-0DD595ED072B}" srcOrd="0" destOrd="0" presId="urn:microsoft.com/office/officeart/2005/8/layout/equation2"/>
    <dgm:cxn modelId="{42A99F82-8FED-4EF3-A0B7-DF312F483FB5}" type="presOf" srcId="{12F96E52-9C3B-45E8-AA58-77F45903448B}" destId="{F762004E-C231-4632-BF7D-701FB936249C}" srcOrd="0" destOrd="0" presId="urn:microsoft.com/office/officeart/2005/8/layout/equation2"/>
    <dgm:cxn modelId="{DE4836BE-4EE0-4E98-ADE7-FC413FA7F0D1}" srcId="{12F96E52-9C3B-45E8-AA58-77F45903448B}" destId="{7A6BF9EC-627C-4D89-895C-F5A60D084AFC}" srcOrd="0" destOrd="0" parTransId="{C99A55B4-A3D4-4FE2-AC2B-4B3B17E27A19}" sibTransId="{3D7B6731-FEF9-4985-9B98-000F2F7A1FD8}"/>
    <dgm:cxn modelId="{B46CDD2E-A27B-41F1-8377-010BCDB1055A}" type="presOf" srcId="{7A6BF9EC-627C-4D89-895C-F5A60D084AFC}" destId="{C8154F38-0FC1-4794-B6B0-1307F94ABC63}" srcOrd="0" destOrd="0" presId="urn:microsoft.com/office/officeart/2005/8/layout/equation2"/>
    <dgm:cxn modelId="{CDF4A597-83C2-4FC8-AD6C-3D9007DBB8D0}" type="presOf" srcId="{2F2FF691-C836-40B4-AF08-59F82E824633}" destId="{78D063D7-678C-4EFD-8C0D-299E732E91C6}" srcOrd="0" destOrd="0" presId="urn:microsoft.com/office/officeart/2005/8/layout/equation2"/>
    <dgm:cxn modelId="{D92A7AC6-C00B-47B9-880D-9AF7C654C777}" type="presOf" srcId="{B7843078-98D3-4E5D-A738-C28A98C5AA42}" destId="{5B4FE8E4-C036-4D99-832F-89C83811EFB8}" srcOrd="0" destOrd="0" presId="urn:microsoft.com/office/officeart/2005/8/layout/equation2"/>
    <dgm:cxn modelId="{82CF097D-B5D7-4C1E-8E21-B0180FF48D42}" type="presOf" srcId="{952011D1-163D-4A0E-B513-3A735386CAF7}" destId="{BB0395CD-D7D6-4D67-A1EB-94797A61F2F1}" srcOrd="0" destOrd="0" presId="urn:microsoft.com/office/officeart/2005/8/layout/equation2"/>
    <dgm:cxn modelId="{974FB380-91A7-4B43-B48E-6E362F8035E7}" type="presOf" srcId="{B7843078-98D3-4E5D-A738-C28A98C5AA42}" destId="{471DC3DB-5746-4A5B-B5A3-5CC97A3BA2E2}" srcOrd="1" destOrd="0" presId="urn:microsoft.com/office/officeart/2005/8/layout/equation2"/>
    <dgm:cxn modelId="{C043D006-2395-44DC-BA11-2E1980C02B92}" srcId="{12F96E52-9C3B-45E8-AA58-77F45903448B}" destId="{2F2FF691-C836-40B4-AF08-59F82E824633}" srcOrd="1" destOrd="0" parTransId="{C08D03A0-2004-4F76-AE49-CB1013631ABD}" sibTransId="{B7843078-98D3-4E5D-A738-C28A98C5AA42}"/>
    <dgm:cxn modelId="{95957140-0246-4C88-97FA-962317316030}" type="presParOf" srcId="{F762004E-C231-4632-BF7D-701FB936249C}" destId="{8F3C80FE-D58D-408B-A921-0B3DCDFB40B4}" srcOrd="0" destOrd="0" presId="urn:microsoft.com/office/officeart/2005/8/layout/equation2"/>
    <dgm:cxn modelId="{5F228F3E-C2A6-43A7-BACC-6E60F826CE68}" type="presParOf" srcId="{8F3C80FE-D58D-408B-A921-0B3DCDFB40B4}" destId="{C8154F38-0FC1-4794-B6B0-1307F94ABC63}" srcOrd="0" destOrd="0" presId="urn:microsoft.com/office/officeart/2005/8/layout/equation2"/>
    <dgm:cxn modelId="{5C8C00E2-2F4A-4C87-B669-665C53055D88}" type="presParOf" srcId="{8F3C80FE-D58D-408B-A921-0B3DCDFB40B4}" destId="{E78B6382-95C4-46A3-9AD0-8B3FC8B76304}" srcOrd="1" destOrd="0" presId="urn:microsoft.com/office/officeart/2005/8/layout/equation2"/>
    <dgm:cxn modelId="{11B47AD0-B893-4DE2-97CC-1F4057C3D60F}" type="presParOf" srcId="{8F3C80FE-D58D-408B-A921-0B3DCDFB40B4}" destId="{59131C25-3D73-4C0D-A770-0DD595ED072B}" srcOrd="2" destOrd="0" presId="urn:microsoft.com/office/officeart/2005/8/layout/equation2"/>
    <dgm:cxn modelId="{DA12767D-22A3-4361-A592-117B77E90BE7}" type="presParOf" srcId="{8F3C80FE-D58D-408B-A921-0B3DCDFB40B4}" destId="{152CB418-3DDE-43F7-B2B7-8E16FE906CC9}" srcOrd="3" destOrd="0" presId="urn:microsoft.com/office/officeart/2005/8/layout/equation2"/>
    <dgm:cxn modelId="{FD41A6CA-5F8C-4714-92E1-FB50E0AEA136}" type="presParOf" srcId="{8F3C80FE-D58D-408B-A921-0B3DCDFB40B4}" destId="{78D063D7-678C-4EFD-8C0D-299E732E91C6}" srcOrd="4" destOrd="0" presId="urn:microsoft.com/office/officeart/2005/8/layout/equation2"/>
    <dgm:cxn modelId="{B01E8F7D-3194-4DD7-9898-770D7ECE4EDC}" type="presParOf" srcId="{F762004E-C231-4632-BF7D-701FB936249C}" destId="{5B4FE8E4-C036-4D99-832F-89C83811EFB8}" srcOrd="1" destOrd="0" presId="urn:microsoft.com/office/officeart/2005/8/layout/equation2"/>
    <dgm:cxn modelId="{D35A9177-997E-433A-A97A-5C3F37F5B8E1}" type="presParOf" srcId="{5B4FE8E4-C036-4D99-832F-89C83811EFB8}" destId="{471DC3DB-5746-4A5B-B5A3-5CC97A3BA2E2}" srcOrd="0" destOrd="0" presId="urn:microsoft.com/office/officeart/2005/8/layout/equation2"/>
    <dgm:cxn modelId="{C41F17C2-02B4-40BC-9AE5-3D1F85333EB2}" type="presParOf" srcId="{F762004E-C231-4632-BF7D-701FB936249C}" destId="{BB0395CD-D7D6-4D67-A1EB-94797A61F2F1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3FE4AD-FB09-4096-BE63-F07F85BCAE27}" type="datetimeFigureOut">
              <a:rPr lang="es-SV" smtClean="0"/>
              <a:pPr/>
              <a:t>09/06/2017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40487-081B-4A19-8AB5-C9BD0F37BF02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2877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nd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2152650"/>
            <a:ext cx="9144001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3413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48C3F-2F29-4FE5-A28C-CD0E2F1BA0B7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4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5414963"/>
          </a:xfrm>
          <a:prstGeom prst="rect">
            <a:avLst/>
          </a:prstGeom>
          <a:gradFill rotWithShape="1">
            <a:gsLst>
              <a:gs pos="0">
                <a:srgbClr val="EC9B21"/>
              </a:gs>
              <a:gs pos="100000">
                <a:srgbClr val="FFD746"/>
              </a:gs>
            </a:gsLst>
            <a:lin ang="5400000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anchor="ctr"/>
          <a:lstStyle/>
          <a:p>
            <a:pPr algn="ctr" defTabSz="457200">
              <a:defRPr/>
            </a:pPr>
            <a:endParaRPr lang="en-US" dirty="0">
              <a:solidFill>
                <a:prstClr val="white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7" descr="fondo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975"/>
            <a:ext cx="9144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17383"/>
            <a:ext cx="5710932" cy="697838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5221"/>
            <a:ext cx="5710932" cy="4152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BDB6-840A-4E56-A273-1FED66DC4649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fld id="{CF6B7FD9-0FE0-4026-BEAC-71D7D569323B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9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fondo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5394728"/>
            <a:ext cx="5486400" cy="411282"/>
          </a:xfrm>
        </p:spPr>
        <p:txBody>
          <a:bodyPr anchor="b">
            <a:normAutofit/>
          </a:bodyPr>
          <a:lstStyle>
            <a:lvl1pPr algn="r"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35176" y="836083"/>
            <a:ext cx="6408824" cy="430000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843503"/>
            <a:ext cx="2133600" cy="3022517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7D60B-FAE6-449C-9009-615B62FEB7E5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4795D-C34C-44F0-9C33-B36B7E8730C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50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nd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65207" y="2339184"/>
            <a:ext cx="7612267" cy="30753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15C4-173F-4716-9967-F72036AFB65F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718A-415D-4340-943C-9B96E9009A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3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ndo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39950"/>
            <a:ext cx="91440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>
            <a:spLocks noChangeArrowheads="1"/>
          </p:cNvSpPr>
          <p:nvPr userDrawn="1"/>
        </p:nvSpPr>
        <p:spPr bwMode="auto">
          <a:xfrm>
            <a:off x="4705350" y="5864225"/>
            <a:ext cx="3122613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MX" smtClean="0">
              <a:solidFill>
                <a:prstClr val="black"/>
              </a:solidFill>
              <a:cs typeface="Arial" pitchFamily="34" charset="0"/>
            </a:endParaRPr>
          </a:p>
          <a:p>
            <a:pPr defTabSz="45720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s-SV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6" name="8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063" y="5864225"/>
            <a:ext cx="898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88767"/>
            <a:ext cx="7772400" cy="1911683"/>
          </a:xfrm>
        </p:spPr>
        <p:txBody>
          <a:bodyPr anchor="b"/>
          <a:lstStyle>
            <a:lvl1pPr algn="r">
              <a:defRPr sz="4000">
                <a:solidFill>
                  <a:srgbClr val="008000"/>
                </a:solidFill>
                <a:latin typeface="Banda Regular"/>
                <a:cs typeface="Banda Regular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48933"/>
            <a:ext cx="6400800" cy="1319671"/>
          </a:xfrm>
        </p:spPr>
        <p:txBody>
          <a:bodyPr>
            <a:normAutofit/>
          </a:bodyPr>
          <a:lstStyle>
            <a:lvl1pPr marL="0" indent="0" algn="r">
              <a:buNone/>
              <a:defRPr sz="2800">
                <a:solidFill>
                  <a:schemeClr val="tx1">
                    <a:tint val="75000"/>
                  </a:schemeClr>
                </a:solidFill>
                <a:latin typeface="Banda Regular"/>
                <a:cs typeface="Banda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341313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56D8D-1905-4067-A824-86A4E1369720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82206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5414963"/>
          </a:xfrm>
          <a:prstGeom prst="rect">
            <a:avLst/>
          </a:prstGeom>
          <a:gradFill rotWithShape="1">
            <a:gsLst>
              <a:gs pos="0">
                <a:srgbClr val="EC9B21"/>
              </a:gs>
              <a:gs pos="100000">
                <a:srgbClr val="FFD746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s-SV">
              <a:solidFill>
                <a:srgbClr val="FFFFFF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7" descr="fondo4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9975"/>
            <a:ext cx="91440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717383"/>
            <a:ext cx="5710932" cy="697838"/>
          </a:xfrm>
        </p:spPr>
        <p:txBody>
          <a:bodyPr anchor="b">
            <a:normAutofit/>
          </a:bodyPr>
          <a:lstStyle>
            <a:lvl1pPr algn="l">
              <a:defRPr sz="3600" b="1" cap="all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415221"/>
            <a:ext cx="5710932" cy="41526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4F146-3A11-4015-8873-724F5D65BDCE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EEECE1"/>
                </a:solidFill>
              </a:defRPr>
            </a:lvl1pPr>
          </a:lstStyle>
          <a:p>
            <a:pPr>
              <a:defRPr/>
            </a:pPr>
            <a:fld id="{8E37F8B7-98C2-41AA-A487-8FD0059A5380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38780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Fondo2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7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5797550"/>
            <a:ext cx="896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1280C-60C6-42E2-A5ED-3D4DB61FEA1C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BD60AA-3458-43C6-B53B-61D321CE80D2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1597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Fondo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65207" y="2339184"/>
            <a:ext cx="7612267" cy="3075313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715C4-173F-4716-9967-F72036AFB65F}" type="datetimeFigureOut">
              <a:rPr lang="en-US"/>
              <a:pPr>
                <a:defRPr/>
              </a:pPr>
              <a:t>6/9/2017</a:t>
            </a:fld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0718A-415D-4340-943C-9B96E9009AC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421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16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5188" y="1014413"/>
            <a:ext cx="7612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5188" y="2339975"/>
            <a:ext cx="7612062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327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9711A54D-E395-4AD4-895A-52819468664A}" type="datetimeFigureOut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ea typeface="ＭＳ Ｐゴシック" pitchFamily="34" charset="-128"/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AF1825E8-9A00-4433-BFA5-6CDAF4C86DC0}" type="slidenum">
              <a:rPr lang="en-US"/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6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A452A"/>
          </a:solidFill>
          <a:latin typeface="Banda Regular"/>
          <a:ea typeface="MS PGothic" pitchFamily="34" charset="-128"/>
          <a:cs typeface="Banda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  <a:cs typeface="Banda Regular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  <a:cs typeface="Banda Regular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  <a:cs typeface="Banda Regular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  <a:cs typeface="Banda Regular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ＭＳ Ｐゴシック" pitchFamily="34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ＭＳ Ｐゴシック" pitchFamily="34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ＭＳ Ｐゴシック" pitchFamily="34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65188" y="1014413"/>
            <a:ext cx="76120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5188" y="2339975"/>
            <a:ext cx="7612062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32702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754CF2D1-0BDA-4866-B4C1-8E0D08C85D62}" type="datetimeFigureOut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6/9/2017</a:t>
            </a:fld>
            <a:endParaRPr lang="en-US"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+mn-cs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fld id="{E2A82401-A2DD-4EAA-8B9A-6895D271EA5F}" type="slidenum">
              <a:rPr lang="en-US">
                <a:ea typeface="MS PGothic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069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</p:sldLayoutIdLst>
  <p:transition spd="slow">
    <p:split orient="vert"/>
  </p:transition>
  <p:timing>
    <p:tnLst>
      <p:par>
        <p:cTn id="1" dur="indefinite" restart="never" nodeType="tmRoot"/>
      </p:par>
    </p:tnLst>
  </p:timing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4A452A"/>
          </a:solidFill>
          <a:latin typeface="Banda Regular"/>
          <a:ea typeface="MS PGothic" pitchFamily="34" charset="-128"/>
          <a:cs typeface="Banda Regular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  <a:cs typeface="Banda Regular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  <a:cs typeface="Banda Regular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  <a:cs typeface="Banda Regular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  <a:cs typeface="Banda Regular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4A452A"/>
          </a:solidFill>
          <a:latin typeface="Banda Regular" charset="0"/>
          <a:ea typeface="MS PGothic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400" kern="1200">
          <a:solidFill>
            <a:srgbClr val="948A54"/>
          </a:solidFill>
          <a:latin typeface="Banda Regular"/>
          <a:ea typeface="MS PGothic" pitchFamily="34" charset="-128"/>
          <a:cs typeface="Banda Regular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png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484784"/>
            <a:ext cx="770485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solidFill>
                  <a:prstClr val="black"/>
                </a:solidFill>
                <a:cs typeface="Arial" pitchFamily="34" charset="0"/>
              </a:rPr>
              <a:t>PROGRAMA DE COMPETITIVIDAD TERRITORIAL RURAL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solidFill>
                  <a:srgbClr val="FF0000"/>
                </a:solidFill>
                <a:cs typeface="Arial" pitchFamily="34" charset="0"/>
              </a:rPr>
              <a:t>“AMANECER RURAL”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 sz="2800" b="1" dirty="0">
              <a:solidFill>
                <a:prstClr val="black"/>
              </a:solidFill>
              <a:cs typeface="Arial" pitchFamily="34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solidFill>
                  <a:prstClr val="black"/>
                </a:solidFill>
                <a:cs typeface="Arial" pitchFamily="34" charset="0"/>
              </a:rPr>
              <a:t>Dirección General de Desarrollo Rural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>
                <a:solidFill>
                  <a:prstClr val="black"/>
                </a:solidFill>
                <a:cs typeface="Arial" pitchFamily="34" charset="0"/>
              </a:rPr>
              <a:t>Ministerio de Agricultura y </a:t>
            </a:r>
            <a:r>
              <a:rPr lang="es-MX" sz="2800" b="1" dirty="0" smtClean="0">
                <a:solidFill>
                  <a:prstClr val="black"/>
                </a:solidFill>
                <a:cs typeface="Arial" pitchFamily="34" charset="0"/>
              </a:rPr>
              <a:t>Ganadería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800" b="1" dirty="0" smtClean="0">
                <a:solidFill>
                  <a:prstClr val="black"/>
                </a:solidFill>
                <a:cs typeface="Arial" pitchFamily="34" charset="0"/>
              </a:rPr>
              <a:t>MAG</a:t>
            </a: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 smtClean="0">
                <a:solidFill>
                  <a:prstClr val="black"/>
                </a:solidFill>
                <a:cs typeface="Arial" pitchFamily="34" charset="0"/>
              </a:rPr>
              <a:t>El Salvador, C.A.</a:t>
            </a:r>
            <a:endParaRPr lang="es-MX" sz="2400" b="1" dirty="0">
              <a:solidFill>
                <a:prstClr val="black"/>
              </a:solidFill>
              <a:cs typeface="Arial" pitchFamily="34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 sz="2800" b="1" dirty="0">
              <a:solidFill>
                <a:prstClr val="black"/>
              </a:solidFill>
              <a:cs typeface="Arial" pitchFamily="34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endParaRPr lang="es-MX" sz="2800" b="1" dirty="0">
              <a:solidFill>
                <a:prstClr val="black"/>
              </a:solidFill>
              <a:cs typeface="Arial" pitchFamily="34" charset="0"/>
            </a:endParaRPr>
          </a:p>
          <a:p>
            <a:pPr lvl="0"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MX" sz="2000" b="1" dirty="0" smtClean="0">
                <a:solidFill>
                  <a:prstClr val="black"/>
                </a:solidFill>
                <a:cs typeface="Arial" pitchFamily="34" charset="0"/>
              </a:rPr>
              <a:t>Octubre </a:t>
            </a:r>
            <a:r>
              <a:rPr lang="es-MX" sz="2000" b="1" dirty="0">
                <a:solidFill>
                  <a:prstClr val="black"/>
                </a:solidFill>
                <a:cs typeface="Arial" pitchFamily="34" charset="0"/>
              </a:rPr>
              <a:t>de 2013 </a:t>
            </a:r>
            <a:endParaRPr lang="es-SV" sz="2000" b="1" dirty="0">
              <a:solidFill>
                <a:prstClr val="black"/>
              </a:solidFill>
              <a:cs typeface="Arial" pitchFamily="34" charset="0"/>
            </a:endParaRPr>
          </a:p>
        </p:txBody>
      </p:sp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4200111"/>
              </p:ext>
            </p:extLst>
          </p:nvPr>
        </p:nvGraphicFramePr>
        <p:xfrm>
          <a:off x="395549" y="229034"/>
          <a:ext cx="133929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3" r:id="rId3" imgW="1171429" imgH="1075906" progId="">
                  <p:embed/>
                </p:oleObj>
              </mc:Choice>
              <mc:Fallback>
                <p:oleObj r:id="rId3" imgW="1171429" imgH="1075906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49" y="229034"/>
                        <a:ext cx="133929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696723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260649"/>
            <a:ext cx="7612062" cy="648071"/>
          </a:xfrm>
        </p:spPr>
        <p:txBody>
          <a:bodyPr/>
          <a:lstStyle/>
          <a:p>
            <a:r>
              <a:rPr lang="es-SV" sz="2400" b="1" dirty="0" smtClean="0">
                <a:solidFill>
                  <a:srgbClr val="FF0000"/>
                </a:solidFill>
              </a:rPr>
              <a:t>LINEAS DE ACCIÓN</a:t>
            </a:r>
            <a:r>
              <a:rPr lang="es-SV" sz="2000" dirty="0" smtClean="0"/>
              <a:t>:</a:t>
            </a:r>
            <a:endParaRPr lang="es-SV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39552" y="980728"/>
            <a:ext cx="7612267" cy="400172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 smtClean="0">
                <a:solidFill>
                  <a:srgbClr val="FF0000"/>
                </a:solidFill>
              </a:rPr>
              <a:t>1.- </a:t>
            </a:r>
            <a:r>
              <a:rPr lang="es-SV" sz="2000" i="1" dirty="0" smtClean="0">
                <a:solidFill>
                  <a:srgbClr val="FF0000"/>
                </a:solidFill>
              </a:rPr>
              <a:t>Encadenamientos Empresariales</a:t>
            </a:r>
            <a:r>
              <a:rPr lang="es-SV" sz="2000" dirty="0" smtClean="0">
                <a:solidFill>
                  <a:srgbClr val="FF0000"/>
                </a:solidFill>
              </a:rPr>
              <a:t>: </a:t>
            </a:r>
            <a:r>
              <a:rPr lang="es-SV" sz="2000" dirty="0" smtClean="0">
                <a:solidFill>
                  <a:schemeClr val="tx1"/>
                </a:solidFill>
              </a:rPr>
              <a:t>En base a la demanda del mercado (compradores) y el fortalecimiento de la competitividad de las asociaciones, ejecución de Planes de Negocios,  se brindará apoyo y asistencia técnica en áreas empresarial, productiva, comercial y de medio ambiente.</a:t>
            </a:r>
          </a:p>
          <a:p>
            <a:pPr marL="0" indent="0" algn="just">
              <a:buNone/>
            </a:pPr>
            <a:r>
              <a:rPr lang="es-SV" sz="2000" i="1" dirty="0" smtClean="0">
                <a:solidFill>
                  <a:srgbClr val="FF0000"/>
                </a:solidFill>
              </a:rPr>
              <a:t>2.-Fondos de Capitalización: Para la Competitividad</a:t>
            </a:r>
            <a:r>
              <a:rPr lang="es-SV" sz="2000" dirty="0" smtClean="0">
                <a:solidFill>
                  <a:srgbClr val="FF0000"/>
                </a:solidFill>
              </a:rPr>
              <a:t> , </a:t>
            </a:r>
            <a:r>
              <a:rPr lang="es-SV" sz="2000" dirty="0" smtClean="0">
                <a:solidFill>
                  <a:schemeClr val="tx1"/>
                </a:solidFill>
              </a:rPr>
              <a:t>inversiones productivas agropecuarias, riegos, infraestructura y equipos para agregación de valor, establecimiento y consolidación de industrias rurales y microempresas.</a:t>
            </a:r>
          </a:p>
          <a:p>
            <a:pPr marL="0" indent="0" algn="just">
              <a:buNone/>
            </a:pPr>
            <a:r>
              <a:rPr lang="es-SV" sz="2000" i="1" dirty="0" smtClean="0">
                <a:solidFill>
                  <a:srgbClr val="FF0000"/>
                </a:solidFill>
              </a:rPr>
              <a:t>Para la Seguridad Alimentaria y Cambio Climático. </a:t>
            </a:r>
            <a:r>
              <a:rPr lang="es-SV" sz="2000" dirty="0" smtClean="0">
                <a:solidFill>
                  <a:schemeClr val="tx1"/>
                </a:solidFill>
              </a:rPr>
              <a:t>Inversiones en conservación de suelos y actividades forestales, programa piloto de pago por servicios ambientales.</a:t>
            </a:r>
            <a:endParaRPr lang="es-SV" sz="2000" i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SV" sz="2000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endParaRPr lang="es-SV" sz="2000" i="1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s-SV" sz="2000" i="1" dirty="0">
              <a:solidFill>
                <a:schemeClr val="tx1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563" y="5157192"/>
            <a:ext cx="6986909" cy="137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7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1014413"/>
            <a:ext cx="7612062" cy="614387"/>
          </a:xfrm>
        </p:spPr>
        <p:txBody>
          <a:bodyPr/>
          <a:lstStyle/>
          <a:p>
            <a:r>
              <a:rPr lang="es-SV" sz="2000" b="1" dirty="0" smtClean="0">
                <a:solidFill>
                  <a:srgbClr val="FF0000"/>
                </a:solidFill>
              </a:rPr>
              <a:t>3.- </a:t>
            </a:r>
            <a:r>
              <a:rPr lang="es-SV" sz="2000" b="1" i="1" dirty="0" smtClean="0">
                <a:solidFill>
                  <a:srgbClr val="FF0000"/>
                </a:solidFill>
              </a:rPr>
              <a:t>Servicios Financieros Rurales:</a:t>
            </a:r>
            <a:endParaRPr lang="es-SV" sz="2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5" y="1700808"/>
            <a:ext cx="8136905" cy="3713689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s-SV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es-SV" sz="2000" dirty="0" smtClean="0">
                <a:solidFill>
                  <a:prstClr val="black"/>
                </a:solidFill>
              </a:rPr>
              <a:t>Los </a:t>
            </a:r>
            <a:r>
              <a:rPr lang="es-SV" sz="2000" dirty="0">
                <a:solidFill>
                  <a:prstClr val="black"/>
                </a:solidFill>
              </a:rPr>
              <a:t>usuarios/as del Programa acceden a los SFRs existentes (ahorro y crédito) y a otros instrumentos financieros innovadores a ser desarrollados en iniciativas piloto, que respondan a sus necesidades de financiamiento, capitalización y protección de </a:t>
            </a:r>
            <a:r>
              <a:rPr lang="es-SV" sz="2000" dirty="0" smtClean="0">
                <a:solidFill>
                  <a:prstClr val="black"/>
                </a:solidFill>
              </a:rPr>
              <a:t>riesgos</a:t>
            </a:r>
            <a:r>
              <a:rPr lang="es-SV" sz="2000" dirty="0" smtClean="0">
                <a:solidFill>
                  <a:schemeClr val="tx1"/>
                </a:solidFill>
              </a:rPr>
              <a:t>(factoraje, ahorro, fondo de garantía y seguro).</a:t>
            </a:r>
            <a:endParaRPr lang="es-SV" sz="2000" dirty="0">
              <a:solidFill>
                <a:schemeClr val="tx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2"/>
            <a:ext cx="2511425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0" name="Picture 2" descr="E:\FOTOS JULIO\ahor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245" y="5157192"/>
            <a:ext cx="2095500" cy="138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E:\FOTOS JULIO\Para arrib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027339"/>
            <a:ext cx="154305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65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4624"/>
            <a:ext cx="7612062" cy="1080120"/>
          </a:xfrm>
        </p:spPr>
        <p:txBody>
          <a:bodyPr/>
          <a:lstStyle/>
          <a:p>
            <a:pPr algn="ctr"/>
            <a:r>
              <a:rPr lang="es-SV" sz="2000" b="1" dirty="0" smtClean="0">
                <a:solidFill>
                  <a:srgbClr val="FF0000"/>
                </a:solidFill>
              </a:rPr>
              <a:t> Componente II.-  Desarrollo Humano, Asociatividad y Gestión Territorial.</a:t>
            </a:r>
            <a:endParaRPr lang="es-SV" sz="2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207" y="1196752"/>
            <a:ext cx="7612267" cy="3713689"/>
          </a:xfrm>
        </p:spPr>
        <p:txBody>
          <a:bodyPr>
            <a:normAutofit lnSpcReduction="10000"/>
          </a:bodyPr>
          <a:lstStyle/>
          <a:p>
            <a:r>
              <a:rPr lang="es-SV" sz="2000" dirty="0" smtClean="0">
                <a:solidFill>
                  <a:schemeClr val="tx1"/>
                </a:solidFill>
              </a:rPr>
              <a:t>Busca contribuir al fortalecimiento de las capacidades productivas, empresariales y de gestión/planificación con equidad de género.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Trabaja en el ámbito de las asociaciones de productores/as, las comunidades rurales y las municipalidades en los diversos territorios.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</a:p>
          <a:p>
            <a:r>
              <a:rPr lang="es-ES_tradnl" sz="2000" dirty="0" smtClean="0">
                <a:solidFill>
                  <a:schemeClr val="tx1"/>
                </a:solidFill>
              </a:rPr>
              <a:t>Para </a:t>
            </a:r>
            <a:r>
              <a:rPr lang="es-ES_tradnl" sz="2000" dirty="0">
                <a:solidFill>
                  <a:schemeClr val="tx1"/>
                </a:solidFill>
              </a:rPr>
              <a:t>que los grupos </a:t>
            </a:r>
            <a:r>
              <a:rPr lang="es-ES_tradnl" sz="2000" dirty="0" smtClean="0">
                <a:solidFill>
                  <a:schemeClr val="tx1"/>
                </a:solidFill>
              </a:rPr>
              <a:t> </a:t>
            </a:r>
            <a:r>
              <a:rPr lang="es-ES_tradnl" sz="2000" dirty="0">
                <a:solidFill>
                  <a:schemeClr val="tx1"/>
                </a:solidFill>
              </a:rPr>
              <a:t>cuenten con las herramientas que les permitan desarrollar procesos asociativos, entre organizaciones e instituciones  a fin de mejorar la gestión, la productividad y la competitividad, generando nuevos liderazgos especialmente de jóvenes, mujeres rurales y población con ascendencia indígena. </a:t>
            </a:r>
            <a:endParaRPr lang="es-SV" sz="2000" dirty="0">
              <a:solidFill>
                <a:schemeClr val="tx1"/>
              </a:solidFill>
            </a:endParaRPr>
          </a:p>
          <a:p>
            <a:endParaRPr lang="es-SV" sz="2000" dirty="0">
              <a:solidFill>
                <a:schemeClr val="tx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0098"/>
            <a:ext cx="3024187" cy="185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510" y="4916380"/>
            <a:ext cx="29146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99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476673"/>
            <a:ext cx="7612062" cy="1008112"/>
          </a:xfrm>
        </p:spPr>
        <p:txBody>
          <a:bodyPr/>
          <a:lstStyle/>
          <a:p>
            <a:r>
              <a:rPr lang="es-SV" sz="2400" b="1" dirty="0" smtClean="0">
                <a:solidFill>
                  <a:srgbClr val="FF0000"/>
                </a:solidFill>
              </a:rPr>
              <a:t>LÍNEAS DE ACCIÓN:</a:t>
            </a:r>
            <a:endParaRPr lang="es-SV" sz="24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207" y="1772816"/>
            <a:ext cx="7612267" cy="36416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SV" sz="2000" dirty="0" smtClean="0">
                <a:solidFill>
                  <a:srgbClr val="FF0000"/>
                </a:solidFill>
              </a:rPr>
              <a:t>1.-Fortalecimiento de la Asociatividad y la Empresarialidad Juvenil. </a:t>
            </a:r>
          </a:p>
          <a:p>
            <a:pPr marL="0" indent="0" algn="just">
              <a:buNone/>
            </a:pPr>
            <a:r>
              <a:rPr lang="es-SV" sz="2000" dirty="0" smtClean="0">
                <a:solidFill>
                  <a:srgbClr val="FF0000"/>
                </a:solidFill>
              </a:rPr>
              <a:t>a</a:t>
            </a:r>
            <a:r>
              <a:rPr lang="es-SV" sz="1800" dirty="0" smtClean="0">
                <a:solidFill>
                  <a:srgbClr val="FF0000"/>
                </a:solidFill>
              </a:rPr>
              <a:t>) </a:t>
            </a:r>
            <a:r>
              <a:rPr lang="es-SV" sz="1800" dirty="0" smtClean="0">
                <a:solidFill>
                  <a:schemeClr val="tx1"/>
                </a:solidFill>
              </a:rPr>
              <a:t>Fortalecimiento de asociaciones de productores/as y de organización rurales, incluyendo planes de desarrollo, legalización y formación de dirigentes y gerentes de las asociaciones con balance de género.</a:t>
            </a:r>
          </a:p>
          <a:p>
            <a:pPr marL="0" indent="0" algn="just">
              <a:buNone/>
            </a:pPr>
            <a:endParaRPr lang="es-SV" sz="1800" dirty="0" smtClean="0">
              <a:solidFill>
                <a:schemeClr val="tx1"/>
              </a:solidFill>
            </a:endParaRPr>
          </a:p>
          <a:p>
            <a:pPr marL="0" indent="0" algn="just">
              <a:buNone/>
            </a:pPr>
            <a:r>
              <a:rPr lang="es-SV" sz="1800" dirty="0" smtClean="0">
                <a:solidFill>
                  <a:schemeClr val="tx1"/>
                </a:solidFill>
              </a:rPr>
              <a:t> </a:t>
            </a:r>
            <a:r>
              <a:rPr lang="es-SV" sz="1800" dirty="0" smtClean="0">
                <a:solidFill>
                  <a:srgbClr val="FF0000"/>
                </a:solidFill>
              </a:rPr>
              <a:t>b)</a:t>
            </a:r>
            <a:r>
              <a:rPr lang="es-SV" sz="1800" dirty="0" smtClean="0">
                <a:solidFill>
                  <a:schemeClr val="tx1"/>
                </a:solidFill>
              </a:rPr>
              <a:t> Promoción de liderazgos y de la empresarialidad juvenil. Se incluye financiamiento de un programa de becas para la formación técnica de jóvenes (H y M) de acuerdo a los requerimientos de las empresas rurales y el mercado laboral.</a:t>
            </a:r>
            <a:endParaRPr lang="es-SV" sz="1800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97152"/>
            <a:ext cx="2843808" cy="2060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619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1014413"/>
            <a:ext cx="7612062" cy="902419"/>
          </a:xfrm>
        </p:spPr>
        <p:txBody>
          <a:bodyPr/>
          <a:lstStyle/>
          <a:p>
            <a:r>
              <a:rPr lang="es-SV" sz="2000" dirty="0" smtClean="0">
                <a:solidFill>
                  <a:srgbClr val="FF0000"/>
                </a:solidFill>
              </a:rPr>
              <a:t>2.- Fortalecimiento Institucional y Territorial:</a:t>
            </a:r>
            <a:endParaRPr lang="es-SV" sz="20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207" y="1916833"/>
            <a:ext cx="7612267" cy="2592288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Apoyo a la planificación municipal y territorial en función de las cadenas de valor identificadas y los temas centrales del Programa (reducción de la pobreza, generación de empleo, capacitación técnica puntual (mujer y juventud).</a:t>
            </a:r>
          </a:p>
          <a:p>
            <a:pPr algn="just"/>
            <a:endParaRPr lang="es-SV" sz="1800" dirty="0" smtClean="0">
              <a:solidFill>
                <a:schemeClr val="tx1"/>
              </a:solidFill>
            </a:endParaRPr>
          </a:p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Elementos ahorradores de tiempo para la mujer( reservorios de agua para recolección y almacenamiento de agua, estufas ahorradoras de leña, letrinas etc.)</a:t>
            </a:r>
            <a:endParaRPr lang="es-SV" sz="1800" dirty="0">
              <a:solidFill>
                <a:schemeClr val="tx1"/>
              </a:solidFill>
            </a:endParaRPr>
          </a:p>
        </p:txBody>
      </p:sp>
      <p:pic>
        <p:nvPicPr>
          <p:cNvPr id="16386" name="Picture 2" descr="E:\FOTOS JUNIO-13\Balsa RESERVORI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39" y="4653136"/>
            <a:ext cx="2327973" cy="213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725144"/>
            <a:ext cx="1584175" cy="2062696"/>
          </a:xfrm>
          <a:prstGeom prst="rect">
            <a:avLst/>
          </a:prstGeom>
        </p:spPr>
      </p:pic>
      <p:pic>
        <p:nvPicPr>
          <p:cNvPr id="6" name="Picture 2" descr="http://t0.gstatic.com/images?q=tbn:ANd9GcR-SDGiHV7cPvs63VUFUu_qTHcNbMLs8v8W8QEuiz77Ng_XcpuSa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925" y="4725144"/>
            <a:ext cx="2352139" cy="2062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71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1014413"/>
            <a:ext cx="7612062" cy="974427"/>
          </a:xfrm>
        </p:spPr>
        <p:txBody>
          <a:bodyPr/>
          <a:lstStyle/>
          <a:p>
            <a:r>
              <a:rPr lang="es-SV" sz="1800" b="1" dirty="0" smtClean="0">
                <a:solidFill>
                  <a:srgbClr val="FF0000"/>
                </a:solidFill>
              </a:rPr>
              <a:t>3.-Seguridad Alimentaria y Adaptación al Cambio Climático:</a:t>
            </a:r>
            <a:endParaRPr lang="es-SV" sz="18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207" y="1988841"/>
            <a:ext cx="7612267" cy="2572842"/>
          </a:xfrm>
        </p:spPr>
        <p:txBody>
          <a:bodyPr>
            <a:normAutofit/>
          </a:bodyPr>
          <a:lstStyle/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Apoyo a la producción agropecuaria sustentable, fortaleciendo las cadenas agroalimentarias de la población vulnerable, manejo post-cosecha y conservación de suelos; introducción de tecnologías de cultivo adaptadas a sequías; </a:t>
            </a:r>
          </a:p>
          <a:p>
            <a:pPr algn="just"/>
            <a:r>
              <a:rPr lang="es-SV" sz="1800" dirty="0" smtClean="0">
                <a:solidFill>
                  <a:schemeClr val="tx1"/>
                </a:solidFill>
              </a:rPr>
              <a:t>Programa piloto de pago por servicios ambientales; programa de formación de técnicos extensionistas comunitarios y la aplicación de los recursos del Fondo para la seguridad Alimentaria y Adaptación al Cambio Climático.</a:t>
            </a:r>
            <a:endParaRPr lang="es-SV" sz="1800" dirty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293096"/>
            <a:ext cx="3168352" cy="2309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5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404665"/>
            <a:ext cx="7612062" cy="648072"/>
          </a:xfrm>
        </p:spPr>
        <p:txBody>
          <a:bodyPr/>
          <a:lstStyle/>
          <a:p>
            <a:r>
              <a:rPr lang="es-SV" sz="2000" b="1" dirty="0" smtClean="0">
                <a:solidFill>
                  <a:srgbClr val="FF0000"/>
                </a:solidFill>
              </a:rPr>
              <a:t>DESARROLLO DE ACCIONES:</a:t>
            </a:r>
            <a:endParaRPr lang="es-SV" sz="2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207" y="1083463"/>
            <a:ext cx="7955265" cy="4073729"/>
          </a:xfrm>
        </p:spPr>
        <p:txBody>
          <a:bodyPr>
            <a:normAutofit fontScale="92500"/>
          </a:bodyPr>
          <a:lstStyle/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63538" algn="l"/>
              </a:tabLst>
              <a:defRPr/>
            </a:pPr>
            <a:r>
              <a:rPr lang="es-MX" sz="2200" b="1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Sector Público: </a:t>
            </a:r>
            <a:r>
              <a:rPr lang="es-MX" sz="2200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MARN,MINEC,MITUR,MAG,(DGEA,CENDEPESCA,DGSVA, DGG,DGFCR ),CENTA</a:t>
            </a:r>
            <a:r>
              <a:rPr lang="es-MX" sz="22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, </a:t>
            </a:r>
            <a:r>
              <a:rPr lang="es-MX" sz="2200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BFA, ENA, CONAMYPE</a:t>
            </a:r>
            <a:r>
              <a:rPr lang="es-MX" sz="22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, EXPORTA, FOEX-FONDEPRO, </a:t>
            </a:r>
            <a:r>
              <a:rPr lang="es-MX" sz="2200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 </a:t>
            </a:r>
            <a:r>
              <a:rPr lang="es-MX" sz="22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Programas financiados por el FIDA (PRODEMOR CENTRAL,  PRODEMORO).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63538" algn="l"/>
              </a:tabLst>
              <a:defRPr/>
            </a:pPr>
            <a:endParaRPr lang="es-SV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63538" algn="l"/>
              </a:tabLst>
              <a:defRPr/>
            </a:pPr>
            <a:r>
              <a:rPr lang="es-MX" sz="2200" b="1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Sector Privado: </a:t>
            </a:r>
            <a:r>
              <a:rPr lang="es-MX" sz="22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Programa de Desarrollo de Proveedores (PDP</a:t>
            </a:r>
            <a:r>
              <a:rPr lang="es-MX" sz="2200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) del PNUD, </a:t>
            </a:r>
            <a:r>
              <a:rPr lang="es-MX" sz="22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FUSADES, FUNDE, PROMERCADO-FIDA-CARE, COEXPORT, CAMAGRO, FUNCAFE- </a:t>
            </a:r>
            <a:r>
              <a:rPr lang="es-MX" sz="2200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PROCAFE, etc.</a:t>
            </a:r>
            <a:endParaRPr lang="es-MX" sz="2200" dirty="0">
              <a:solidFill>
                <a:prstClr val="black"/>
              </a:solidFill>
              <a:latin typeface="Calibri"/>
              <a:ea typeface="+mn-ea"/>
              <a:cs typeface="Times New Roman" pitchFamily="18" charset="0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63538" algn="l"/>
              </a:tabLst>
              <a:defRPr/>
            </a:pPr>
            <a:endParaRPr lang="es-MX" sz="2200" dirty="0">
              <a:solidFill>
                <a:prstClr val="black"/>
              </a:solidFill>
              <a:latin typeface="Calibri"/>
              <a:ea typeface="+mn-ea"/>
              <a:cs typeface="Times New Roman" pitchFamily="18" charset="0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63538" algn="l"/>
              </a:tabLst>
              <a:defRPr/>
            </a:pPr>
            <a:r>
              <a:rPr lang="es-MX" sz="2200" b="1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Organismos internacionales: </a:t>
            </a:r>
            <a:r>
              <a:rPr lang="es-MX" sz="22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PNUD, UNOPS, FAO, PMA, IICA, </a:t>
            </a:r>
            <a:r>
              <a:rPr lang="es-MX" sz="2200" dirty="0" smtClean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CATIE, CRS, JICA, WORLD VISION, PLAN, etc</a:t>
            </a:r>
            <a:r>
              <a:rPr lang="es-MX" sz="22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.</a:t>
            </a: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63538" algn="l"/>
              </a:tabLst>
              <a:defRPr/>
            </a:pPr>
            <a:endParaRPr lang="es-SV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defTabSz="914400" fontAlgn="auto">
              <a:spcBef>
                <a:spcPts val="0"/>
              </a:spcBef>
              <a:spcAft>
                <a:spcPts val="0"/>
              </a:spcAft>
              <a:buFontTx/>
              <a:buChar char="•"/>
              <a:tabLst>
                <a:tab pos="363538" algn="l"/>
              </a:tabLst>
              <a:defRPr/>
            </a:pPr>
            <a:r>
              <a:rPr lang="es-MX" sz="2200" b="1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Organizaciones de productores</a:t>
            </a:r>
            <a:r>
              <a:rPr lang="es-MX" sz="2200" dirty="0">
                <a:solidFill>
                  <a:prstClr val="black"/>
                </a:solidFill>
                <a:latin typeface="Calibri"/>
                <a:ea typeface="+mn-ea"/>
                <a:cs typeface="Times New Roman" pitchFamily="18" charset="0"/>
              </a:rPr>
              <a:t>, exportadores, agroindustrias, procesadores, empacadores y agencias de desarrollo</a:t>
            </a:r>
            <a:r>
              <a:rPr lang="es-MX" sz="2200" dirty="0">
                <a:solidFill>
                  <a:prstClr val="black"/>
                </a:solidFill>
                <a:latin typeface="Verdana" pitchFamily="34" charset="0"/>
                <a:ea typeface="+mn-ea"/>
                <a:cs typeface="Times New Roman" pitchFamily="18" charset="0"/>
              </a:rPr>
              <a:t>. </a:t>
            </a:r>
            <a:endParaRPr lang="es-MX" sz="2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indent="0">
              <a:buNone/>
            </a:pP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95833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718050"/>
            <a:ext cx="5710237" cy="696913"/>
          </a:xfrm>
        </p:spPr>
        <p:txBody>
          <a:bodyPr/>
          <a:lstStyle/>
          <a:p>
            <a:pPr>
              <a:defRPr/>
            </a:pPr>
            <a:endParaRPr lang="es-SV" dirty="0"/>
          </a:p>
        </p:txBody>
      </p:sp>
      <p:sp>
        <p:nvSpPr>
          <p:cNvPr id="11267" name="2 Marcador de texto"/>
          <p:cNvSpPr>
            <a:spLocks noGrp="1"/>
          </p:cNvSpPr>
          <p:nvPr>
            <p:ph type="body" idx="1"/>
          </p:nvPr>
        </p:nvSpPr>
        <p:spPr>
          <a:xfrm>
            <a:off x="722313" y="5826844"/>
            <a:ext cx="6657999" cy="698500"/>
          </a:xfrm>
        </p:spPr>
        <p:txBody>
          <a:bodyPr/>
          <a:lstStyle/>
          <a:p>
            <a:r>
              <a:rPr lang="es-SV" dirty="0" smtClean="0"/>
              <a:t>1° Etapa: Santa Ana, Ahuachapán, Sonsonate. Chalatenango y La Libertad (algunos casos)</a:t>
            </a:r>
          </a:p>
        </p:txBody>
      </p:sp>
      <p:sp>
        <p:nvSpPr>
          <p:cNvPr id="11268" name="3 Rectángulo"/>
          <p:cNvSpPr>
            <a:spLocks noChangeArrowheads="1"/>
          </p:cNvSpPr>
          <p:nvPr/>
        </p:nvSpPr>
        <p:spPr bwMode="auto">
          <a:xfrm>
            <a:off x="1835696" y="116632"/>
            <a:ext cx="3844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s-SV" sz="2400" b="1" dirty="0" smtClean="0">
                <a:solidFill>
                  <a:srgbClr val="FF0000"/>
                </a:solidFill>
                <a:ea typeface="MS PGothic" pitchFamily="34" charset="-128"/>
                <a:cs typeface="Arial" pitchFamily="34" charset="0"/>
              </a:rPr>
              <a:t>AREA DE INFLUENCIA:</a:t>
            </a:r>
            <a:endParaRPr lang="es-SV" sz="2400" dirty="0" smtClean="0">
              <a:solidFill>
                <a:prstClr val="black"/>
              </a:solidFill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5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82353"/>
            <a:ext cx="9144000" cy="47229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09453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332656"/>
            <a:ext cx="7612062" cy="504056"/>
          </a:xfrm>
        </p:spPr>
        <p:txBody>
          <a:bodyPr/>
          <a:lstStyle/>
          <a:p>
            <a:pPr lvl="0" algn="ctr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SV" sz="28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POBLACIÓN </a:t>
            </a:r>
            <a:r>
              <a:rPr lang="es-SV" sz="2800" b="1" dirty="0" smtClean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OBJETIVO</a:t>
            </a:r>
            <a:endParaRPr lang="es-SV" sz="40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441836668"/>
              </p:ext>
            </p:extLst>
          </p:nvPr>
        </p:nvGraphicFramePr>
        <p:xfrm>
          <a:off x="467544" y="1196752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redondeado 5"/>
          <p:cNvSpPr/>
          <p:nvPr/>
        </p:nvSpPr>
        <p:spPr>
          <a:xfrm>
            <a:off x="2627784" y="1052736"/>
            <a:ext cx="3888432" cy="772286"/>
          </a:xfrm>
          <a:prstGeom prst="round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SV" sz="1200" b="1" dirty="0" smtClean="0">
                <a:solidFill>
                  <a:srgbClr val="FFFF00"/>
                </a:solidFill>
              </a:rPr>
              <a:t>Transformación</a:t>
            </a:r>
            <a:r>
              <a:rPr lang="es-SV" sz="1200" b="1" dirty="0">
                <a:solidFill>
                  <a:srgbClr val="FFFF00"/>
                </a:solidFill>
              </a:rPr>
              <a:t>, Agregación Valor/ encadenamientos   empresariales, planes de negocios , acceso a fondos de capitalización y Servicios Financieros Rurales</a:t>
            </a:r>
            <a:r>
              <a:rPr lang="es-SV" sz="1200" b="1" dirty="0" smtClean="0">
                <a:solidFill>
                  <a:srgbClr val="FFFF00"/>
                </a:solidFill>
              </a:rPr>
              <a:t>.</a:t>
            </a:r>
            <a:endParaRPr lang="es-SV" sz="1200" b="1" dirty="0"/>
          </a:p>
        </p:txBody>
      </p:sp>
      <p:sp>
        <p:nvSpPr>
          <p:cNvPr id="7" name="Rectángulo redondeado 6"/>
          <p:cNvSpPr/>
          <p:nvPr/>
        </p:nvSpPr>
        <p:spPr>
          <a:xfrm>
            <a:off x="3059832" y="5957980"/>
            <a:ext cx="3584515" cy="639372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s-SV" sz="1200" b="1" dirty="0">
                <a:solidFill>
                  <a:srgbClr val="FFFF00"/>
                </a:solidFill>
              </a:rPr>
              <a:t>infraestructura social básica y ambiental.  (capacitaciones, ext. Rural, becas p/educación,  </a:t>
            </a:r>
            <a:r>
              <a:rPr lang="es-SV" sz="1200" b="1" dirty="0" err="1" smtClean="0">
                <a:solidFill>
                  <a:srgbClr val="FFFF00"/>
                </a:solidFill>
              </a:rPr>
              <a:t>etc</a:t>
            </a:r>
            <a:endParaRPr lang="es-SV" sz="1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1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708025" y="571500"/>
            <a:ext cx="7407275" cy="1071563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defTabSz="457200">
              <a:defRPr/>
            </a:pPr>
            <a:r>
              <a:rPr lang="es-MX" dirty="0" smtClean="0">
                <a:solidFill>
                  <a:srgbClr val="4BACC6">
                    <a:lumMod val="75000"/>
                  </a:srgbClr>
                </a:solidFill>
                <a:latin typeface="Century" pitchFamily="18" charset="0"/>
              </a:rPr>
              <a:t>	</a:t>
            </a:r>
            <a:r>
              <a:rPr lang="es-MX" dirty="0" smtClean="0">
                <a:solidFill>
                  <a:srgbClr val="FF0000"/>
                </a:solidFill>
                <a:latin typeface="Century" pitchFamily="18" charset="0"/>
              </a:rPr>
              <a:t>CADENAS DE VALOR</a:t>
            </a:r>
            <a:endParaRPr lang="es-ES" dirty="0" smtClean="0">
              <a:solidFill>
                <a:srgbClr val="FF0000"/>
              </a:solidFill>
              <a:latin typeface="Century" pitchFamily="18" charset="0"/>
            </a:endParaRPr>
          </a:p>
        </p:txBody>
      </p:sp>
      <p:sp>
        <p:nvSpPr>
          <p:cNvPr id="53" name="47 Elipse"/>
          <p:cNvSpPr>
            <a:spLocks noChangeArrowheads="1"/>
          </p:cNvSpPr>
          <p:nvPr/>
        </p:nvSpPr>
        <p:spPr bwMode="auto">
          <a:xfrm>
            <a:off x="5609685" y="3568088"/>
            <a:ext cx="2209609" cy="827633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defTabSz="457200"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Acuicultura</a:t>
            </a:r>
          </a:p>
          <a:p>
            <a:pPr algn="ctr" defTabSz="457200"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$97.800.00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4" name="47 Elipse"/>
          <p:cNvSpPr>
            <a:spLocks noChangeArrowheads="1"/>
          </p:cNvSpPr>
          <p:nvPr/>
        </p:nvSpPr>
        <p:spPr bwMode="auto">
          <a:xfrm>
            <a:off x="6724625" y="4596053"/>
            <a:ext cx="1976788" cy="101789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Turismo   Rural $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54,000.00</a:t>
            </a:r>
            <a:endParaRPr lang="en-US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5" name="47 Elipse"/>
          <p:cNvSpPr>
            <a:spLocks noChangeArrowheads="1"/>
          </p:cNvSpPr>
          <p:nvPr/>
        </p:nvSpPr>
        <p:spPr bwMode="auto">
          <a:xfrm>
            <a:off x="4617551" y="4617267"/>
            <a:ext cx="2042681" cy="992465"/>
          </a:xfrm>
          <a:prstGeom prst="ellipse">
            <a:avLst/>
          </a:prstGeom>
          <a:solidFill>
            <a:srgbClr val="FFC00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defTabSz="457200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Marañón</a:t>
            </a:r>
          </a:p>
          <a:p>
            <a:pPr algn="ctr" defTabSz="457200"/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$69,000.00</a:t>
            </a:r>
          </a:p>
        </p:txBody>
      </p:sp>
      <p:sp>
        <p:nvSpPr>
          <p:cNvPr id="56" name="47 Elipse"/>
          <p:cNvSpPr>
            <a:spLocks noChangeArrowheads="1"/>
          </p:cNvSpPr>
          <p:nvPr/>
        </p:nvSpPr>
        <p:spPr bwMode="auto">
          <a:xfrm>
            <a:off x="3304075" y="3658821"/>
            <a:ext cx="2167739" cy="706283"/>
          </a:xfrm>
          <a:prstGeom prst="ellipse">
            <a:avLst/>
          </a:prstGeom>
          <a:solidFill>
            <a:srgbClr val="00B05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Lácteos $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62,600.00</a:t>
            </a:r>
            <a:endParaRPr lang="en-US" sz="20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7" name="47 Elipse"/>
          <p:cNvSpPr>
            <a:spLocks noChangeArrowheads="1"/>
          </p:cNvSpPr>
          <p:nvPr/>
        </p:nvSpPr>
        <p:spPr bwMode="auto">
          <a:xfrm>
            <a:off x="4403856" y="2640712"/>
            <a:ext cx="2253980" cy="854602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 defTabSz="457200">
              <a:defRPr/>
            </a:pPr>
            <a:r>
              <a:rPr lang="en-US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Granos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 </a:t>
            </a:r>
            <a:r>
              <a:rPr lang="en-US" sz="160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básicos</a:t>
            </a: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 $40,500.00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9" name="47 Elipse"/>
          <p:cNvSpPr>
            <a:spLocks noChangeArrowheads="1"/>
          </p:cNvSpPr>
          <p:nvPr/>
        </p:nvSpPr>
        <p:spPr bwMode="auto">
          <a:xfrm>
            <a:off x="2778605" y="4596054"/>
            <a:ext cx="1872080" cy="1017895"/>
          </a:xfrm>
          <a:prstGeom prst="ellipse">
            <a:avLst/>
          </a:prstGeom>
          <a:solidFill>
            <a:srgbClr val="FFC00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defTabSz="457200"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Aguacate</a:t>
            </a:r>
          </a:p>
          <a:p>
            <a:pPr algn="ctr" defTabSz="457200"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$110,000.0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0" name="47 Elipse"/>
          <p:cNvSpPr>
            <a:spLocks noChangeArrowheads="1"/>
          </p:cNvSpPr>
          <p:nvPr/>
        </p:nvSpPr>
        <p:spPr bwMode="auto">
          <a:xfrm>
            <a:off x="634765" y="4572590"/>
            <a:ext cx="2119631" cy="896591"/>
          </a:xfrm>
          <a:prstGeom prst="ellipse">
            <a:avLst/>
          </a:prstGeom>
          <a:solidFill>
            <a:srgbClr val="00B0F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defTabSz="457200"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Artesanias</a:t>
            </a:r>
          </a:p>
          <a:p>
            <a:pPr algn="ctr" defTabSz="457200"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$41,500.00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1" name="47 Elipse"/>
          <p:cNvSpPr>
            <a:spLocks noChangeArrowheads="1"/>
          </p:cNvSpPr>
          <p:nvPr/>
        </p:nvSpPr>
        <p:spPr bwMode="auto">
          <a:xfrm>
            <a:off x="1259632" y="3514876"/>
            <a:ext cx="1992162" cy="945218"/>
          </a:xfrm>
          <a:prstGeom prst="ellipse">
            <a:avLst/>
          </a:prstGeom>
          <a:solidFill>
            <a:srgbClr val="FF0000"/>
          </a:solidFill>
          <a:ln w="25400" algn="ctr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pPr algn="ctr" defTabSz="457200"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Café</a:t>
            </a:r>
          </a:p>
          <a:p>
            <a:pPr algn="ctr" defTabSz="457200"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$45,000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62" name="47 Elipse"/>
          <p:cNvSpPr>
            <a:spLocks noChangeArrowheads="1"/>
          </p:cNvSpPr>
          <p:nvPr/>
        </p:nvSpPr>
        <p:spPr bwMode="auto">
          <a:xfrm>
            <a:off x="2195736" y="2636912"/>
            <a:ext cx="2097591" cy="797420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20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Hortalizas</a:t>
            </a:r>
          </a:p>
          <a:p>
            <a:pPr algn="ctr" defTabSz="457200">
              <a:defRPr/>
            </a:pPr>
            <a:r>
              <a:rPr lang="en-US" sz="16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cs typeface="Arial" pitchFamily="34" charset="0"/>
              </a:rPr>
              <a:t>$107,200.00</a:t>
            </a:r>
            <a:endParaRPr lang="en-US" sz="16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44" name="43 Cinta perforada"/>
          <p:cNvSpPr/>
          <p:nvPr/>
        </p:nvSpPr>
        <p:spPr>
          <a:xfrm>
            <a:off x="3275855" y="1359322"/>
            <a:ext cx="2279650" cy="803275"/>
          </a:xfrm>
          <a:prstGeom prst="flowChartPunchedTap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SV" b="1" dirty="0">
                <a:solidFill>
                  <a:prstClr val="white"/>
                </a:solidFill>
              </a:rPr>
              <a:t>AMANECER  RURAL</a:t>
            </a:r>
          </a:p>
        </p:txBody>
      </p:sp>
    </p:spTree>
    <p:extLst>
      <p:ext uri="{BB962C8B-B14F-4D97-AF65-F5344CB8AC3E}">
        <p14:creationId xmlns:p14="http://schemas.microsoft.com/office/powerpoint/2010/main" val="20270772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SV" b="1" dirty="0" smtClean="0">
                <a:solidFill>
                  <a:srgbClr val="FF0000"/>
                </a:solidFill>
              </a:rPr>
              <a:t>PROGRAMA  AMANECER RURAL</a:t>
            </a:r>
            <a:endParaRPr lang="es-SV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SV" sz="2000" dirty="0" smtClean="0">
                <a:solidFill>
                  <a:schemeClr val="tx1"/>
                </a:solidFill>
              </a:rPr>
              <a:t>Programa ejecutado por el MAG a través de la Dirección General de Desarrollo Rural.</a:t>
            </a:r>
          </a:p>
          <a:p>
            <a:pPr marL="0" indent="0">
              <a:buNone/>
            </a:pPr>
            <a:endParaRPr lang="es-SV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s-SV" sz="2000" dirty="0" smtClean="0">
                <a:solidFill>
                  <a:schemeClr val="tx1"/>
                </a:solidFill>
              </a:rPr>
              <a:t>Préstamo con Fondos FIDA y OFID y contrapartida del Gobierno Central.</a:t>
            </a:r>
          </a:p>
          <a:p>
            <a:r>
              <a:rPr lang="es-SV" sz="2000" b="1" dirty="0">
                <a:solidFill>
                  <a:schemeClr val="tx1"/>
                </a:solidFill>
              </a:rPr>
              <a:t>CONVENIO DE FINANCIACION PRESTAMO No. I-828-SV</a:t>
            </a:r>
            <a:endParaRPr lang="es-SV" sz="2000" dirty="0">
              <a:solidFill>
                <a:schemeClr val="tx1"/>
              </a:solidFill>
            </a:endParaRPr>
          </a:p>
          <a:p>
            <a:r>
              <a:rPr lang="es-SV" sz="2000" b="1" dirty="0">
                <a:solidFill>
                  <a:schemeClr val="tx1"/>
                </a:solidFill>
              </a:rPr>
              <a:t>CONVENIO DE PRESTAMO No. 1433P</a:t>
            </a:r>
            <a:endParaRPr lang="es-SV" sz="2000" dirty="0">
              <a:solidFill>
                <a:schemeClr val="tx1"/>
              </a:solidFill>
            </a:endParaRPr>
          </a:p>
          <a:p>
            <a:r>
              <a:rPr lang="es-SV" sz="2000" b="1" dirty="0">
                <a:solidFill>
                  <a:schemeClr val="tx1"/>
                </a:solidFill>
              </a:rPr>
              <a:t>CONTRAPARTIDA GOES </a:t>
            </a:r>
            <a:endParaRPr lang="es-SV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09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260649"/>
            <a:ext cx="7612062" cy="360040"/>
          </a:xfrm>
        </p:spPr>
        <p:txBody>
          <a:bodyPr/>
          <a:lstStyle/>
          <a:p>
            <a:r>
              <a:rPr lang="es-SV" sz="1400" b="1" dirty="0" smtClean="0">
                <a:solidFill>
                  <a:srgbClr val="FF0000"/>
                </a:solidFill>
              </a:rPr>
              <a:t>OPERACIÓN DE LOS FONDOS DE CAPITALIZACIÓN</a:t>
            </a:r>
            <a:r>
              <a:rPr lang="es-SV" sz="1800" dirty="0" smtClean="0"/>
              <a:t>:</a:t>
            </a:r>
            <a:endParaRPr lang="es-SV" sz="18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427336"/>
              </p:ext>
            </p:extLst>
          </p:nvPr>
        </p:nvGraphicFramePr>
        <p:xfrm>
          <a:off x="179512" y="959658"/>
          <a:ext cx="8712968" cy="555040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673855"/>
                <a:gridCol w="1208155"/>
                <a:gridCol w="758918"/>
                <a:gridCol w="777736"/>
                <a:gridCol w="1111720"/>
                <a:gridCol w="1000393"/>
                <a:gridCol w="1000393"/>
                <a:gridCol w="1181798"/>
              </a:tblGrid>
              <a:tr h="272349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2000" dirty="0">
                          <a:effectLst/>
                        </a:rPr>
                        <a:t>Fondos de Capitalización para la Competitividad y el Acceso a Mercados</a:t>
                      </a:r>
                      <a:endParaRPr lang="es-SV" sz="28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194535">
                <a:tc row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620"/>
                        </a:spcAft>
                      </a:pPr>
                      <a:r>
                        <a:rPr lang="es-MX" sz="1200" dirty="0">
                          <a:effectLst/>
                        </a:rPr>
                        <a:t>Rubro a Financiar / aportes del Proyecto y de los grupos</a:t>
                      </a:r>
                      <a:endParaRPr lang="es-SV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Grupos Tipo A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Grupos Tipo B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Grupos Tipo C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83848"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Aporte Amanecer Rural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Aporte del Grupo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dirty="0">
                          <a:effectLst/>
                        </a:rPr>
                        <a:t>Aporte Amanecer Rural </a:t>
                      </a:r>
                      <a:endParaRPr lang="es-SV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Aporte del Grupo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Aporte Amanecer Rural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Aporte del Grupo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</a:tr>
              <a:tr h="7308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Infraestructura y equipo de producción. transformación o comercialización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60%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200.000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40%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75%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100.000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25%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80% 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50.000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20%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</a:tr>
              <a:tr h="58360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Desarrollo de Encadenamientos Empresariales. 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dirty="0">
                          <a:effectLst/>
                        </a:rPr>
                        <a:t>100%</a:t>
                      </a:r>
                      <a:endParaRPr lang="es-SV" sz="1600" dirty="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dirty="0">
                          <a:effectLst/>
                        </a:rPr>
                        <a:t>USD 10.000</a:t>
                      </a:r>
                      <a:endParaRPr lang="es-SV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10.000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10.000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  <a:highlight>
                            <a:srgbClr val="FF00FF"/>
                          </a:highlight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</a:tr>
              <a:tr h="6308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Acompañamiento técnico especializado para las empresas.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7.000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10.000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12.000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dirty="0">
                          <a:effectLst/>
                        </a:rPr>
                        <a:t> </a:t>
                      </a:r>
                      <a:endParaRPr lang="es-SV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</a:tr>
              <a:tr h="75276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Promoción comercial en mercados nacionales e internacionales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 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 USD 20.000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 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 USD 20.000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 </a:t>
                      </a:r>
                      <a:endParaRPr lang="es-SV" sz="1600">
                        <a:effectLst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15.000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</a:tr>
              <a:tr h="194535">
                <a:tc gridSpan="8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Fondos de Seguridad Alimentaria y Cambio Climático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</a:tr>
              <a:tr h="584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Inversiones forestales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62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62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62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620"/>
                        </a:spcAft>
                      </a:pPr>
                      <a:r>
                        <a:rPr lang="es-MX" sz="1200">
                          <a:effectLst/>
                        </a:rPr>
                        <a:t> 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</a:t>
                      </a:r>
                      <a:endParaRPr lang="es-SV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250/ha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Mano de obra y materiales locales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</a:tr>
              <a:tr h="584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Conservación de suelos y aguas 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 </a:t>
                      </a:r>
                      <a:endParaRPr lang="es-SV" sz="160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USD 40/ha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dirty="0">
                          <a:effectLst/>
                        </a:rPr>
                        <a:t>Mano de obra y materiales locales</a:t>
                      </a:r>
                      <a:endParaRPr lang="es-SV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dirty="0">
                          <a:effectLst/>
                        </a:rPr>
                        <a:t>100% </a:t>
                      </a:r>
                      <a:endParaRPr lang="es-SV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dirty="0">
                          <a:effectLst/>
                        </a:rPr>
                        <a:t>USD 40/ha</a:t>
                      </a:r>
                      <a:endParaRPr lang="es-SV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Mano de obra y materiales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>
                          <a:effectLst/>
                        </a:rPr>
                        <a:t>100%  USD 40/ha</a:t>
                      </a:r>
                      <a:endParaRPr lang="es-SV" sz="160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s-MX" sz="1200" dirty="0">
                          <a:effectLst/>
                        </a:rPr>
                        <a:t>Mano de obra y materiales locales</a:t>
                      </a:r>
                      <a:endParaRPr lang="es-SV" sz="1600" dirty="0"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45880" marR="458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632075" y="2183855"/>
            <a:ext cx="18473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SV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SV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SV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25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548681"/>
            <a:ext cx="7612062" cy="576063"/>
          </a:xfrm>
        </p:spPr>
        <p:txBody>
          <a:bodyPr/>
          <a:lstStyle/>
          <a:p>
            <a:pPr lvl="0" defTabSz="9144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s-SV" sz="2400" b="1" dirty="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CRITERIOS DE SELECCIÓN:</a:t>
            </a:r>
            <a:r>
              <a:rPr lang="es-SV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/>
            </a:r>
            <a:br>
              <a:rPr lang="es-SV" sz="24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</a:b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207" y="1124744"/>
            <a:ext cx="7612267" cy="4289753"/>
          </a:xfrm>
        </p:spPr>
        <p:txBody>
          <a:bodyPr>
            <a:normAutofit/>
          </a:bodyPr>
          <a:lstStyle/>
          <a:p>
            <a:pPr marL="361950" lvl="0" indent="-361950" algn="just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SV" sz="1800" b="1" dirty="0">
                <a:solidFill>
                  <a:prstClr val="black"/>
                </a:solidFill>
                <a:latin typeface="Arial" pitchFamily="34" charset="0"/>
                <a:ea typeface="+mn-ea"/>
                <a:cs typeface="+mn-cs"/>
              </a:rPr>
              <a:t>1</a:t>
            </a:r>
            <a:r>
              <a:rPr lang="es-SV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 Grupos de interés: Cooperativas, ADESCOS, </a:t>
            </a:r>
            <a:r>
              <a:rPr lang="es-SV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Asociaciones </a:t>
            </a:r>
            <a:r>
              <a:rPr lang="es-SV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 otras formas que finalmente se conviertan en organizaciones legalmente constituidas.</a:t>
            </a:r>
          </a:p>
          <a:p>
            <a:pPr marL="361950" lvl="0" indent="-361950" algn="just" defTabSz="91440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s-SV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2.    Dentro  de las zonas de influencia </a:t>
            </a:r>
            <a:r>
              <a:rPr lang="es-SV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del  Programa.</a:t>
            </a:r>
            <a:endParaRPr lang="es-SV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61950" lvl="0" indent="-3619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s-SV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En condición de pobreza.</a:t>
            </a:r>
          </a:p>
          <a:p>
            <a:pPr marL="361950" lvl="0" indent="-3619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s-SV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Iniciativas económico-productivas identificadas por las organizaciones.</a:t>
            </a:r>
          </a:p>
          <a:p>
            <a:pPr marL="361950" lvl="0" indent="-3619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s-SV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Capacidad </a:t>
            </a:r>
            <a:r>
              <a:rPr lang="es-SV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de aportar una contrapartida: especie, mano de obra no calificada, otras formas. O contar con aliados estratégicos.</a:t>
            </a:r>
          </a:p>
          <a:p>
            <a:pPr marL="361950" lvl="0" indent="-3619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s-SV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Disponibilidad de incorporar a mujeres y jóvenes</a:t>
            </a:r>
            <a:r>
              <a:rPr lang="es-SV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.(30%)</a:t>
            </a:r>
            <a:endParaRPr lang="es-SV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361950" lvl="0" indent="-3619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s-SV" sz="2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Cumplir con normas de protección al Medio Ambiente</a:t>
            </a:r>
            <a:r>
              <a:rPr lang="es-SV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.</a:t>
            </a:r>
          </a:p>
          <a:p>
            <a:pPr marL="361950" lvl="0" indent="-361950" algn="just" defTabSz="9144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es-SV" sz="20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CARACTERIZACIÓN: A,B,C,D.</a:t>
            </a:r>
            <a:endParaRPr lang="es-SV" sz="20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7622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95536" y="1259175"/>
            <a:ext cx="646246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MX" sz="13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Mistral" pitchFamily="66" charset="0"/>
              </a:rPr>
              <a:t>GRACIAS</a:t>
            </a:r>
            <a:r>
              <a:rPr lang="es-MX" sz="6600" b="1" dirty="0">
                <a:solidFill>
                  <a:srgbClr val="0070C0"/>
                </a:solidFill>
                <a:latin typeface="Mistral" pitchFamily="66" charset="0"/>
              </a:rPr>
              <a:t> </a:t>
            </a:r>
            <a:endParaRPr lang="es-SV" sz="6600" b="1" dirty="0">
              <a:solidFill>
                <a:srgbClr val="0070C0"/>
              </a:solidFill>
              <a:latin typeface="Mistral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1520" y="3645024"/>
            <a:ext cx="713052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SV" b="1" dirty="0">
                <a:solidFill>
                  <a:srgbClr val="FF0000"/>
                </a:solidFill>
              </a:rPr>
              <a:t>“</a:t>
            </a:r>
            <a:r>
              <a:rPr lang="es-SV" dirty="0">
                <a:solidFill>
                  <a:srgbClr val="FF0000"/>
                </a:solidFill>
              </a:rPr>
              <a:t> </a:t>
            </a:r>
            <a:r>
              <a:rPr lang="es-SV" b="1" dirty="0">
                <a:solidFill>
                  <a:srgbClr val="FF0000"/>
                </a:solidFill>
              </a:rPr>
              <a:t>Los negocios son buenos para el desarrollo y el desarrollo es bueno para los negocios”</a:t>
            </a:r>
            <a:r>
              <a:rPr lang="es-SV" dirty="0">
                <a:solidFill>
                  <a:srgbClr val="FF0000"/>
                </a:solidFill>
              </a:rPr>
              <a:t> </a:t>
            </a:r>
            <a:br>
              <a:rPr lang="es-SV" dirty="0">
                <a:solidFill>
                  <a:srgbClr val="FF0000"/>
                </a:solidFill>
              </a:rPr>
            </a:br>
            <a:r>
              <a:rPr lang="es-SV" sz="1200" b="1" dirty="0">
                <a:solidFill>
                  <a:prstClr val="black"/>
                </a:solidFill>
              </a:rPr>
              <a:t>Ian Johnson Banco </a:t>
            </a:r>
            <a:r>
              <a:rPr lang="es-SV" sz="1200" b="1" dirty="0" smtClean="0">
                <a:solidFill>
                  <a:prstClr val="black"/>
                </a:solidFill>
              </a:rPr>
              <a:t>Mundial</a:t>
            </a:r>
          </a:p>
          <a:p>
            <a:pPr lvl="0"/>
            <a:endParaRPr lang="es-SV" sz="1200" b="1" dirty="0">
              <a:solidFill>
                <a:prstClr val="black"/>
              </a:solidFill>
            </a:endParaRPr>
          </a:p>
          <a:p>
            <a:pPr lvl="0"/>
            <a:endParaRPr lang="es-SV" sz="1200" b="1" dirty="0" smtClean="0">
              <a:solidFill>
                <a:prstClr val="black"/>
              </a:solidFill>
            </a:endParaRPr>
          </a:p>
          <a:p>
            <a:pPr lvl="0"/>
            <a:endParaRPr lang="es-SV" sz="1200" b="1" dirty="0">
              <a:solidFill>
                <a:prstClr val="black"/>
              </a:solidFill>
            </a:endParaRPr>
          </a:p>
          <a:p>
            <a:pPr lvl="0"/>
            <a:endParaRPr lang="es-SV" sz="1200" b="1" dirty="0" smtClean="0">
              <a:solidFill>
                <a:prstClr val="black"/>
              </a:solidFill>
            </a:endParaRPr>
          </a:p>
          <a:p>
            <a:pPr lvl="0"/>
            <a:r>
              <a:rPr lang="es-SV" sz="1200" b="1" dirty="0">
                <a:solidFill>
                  <a:prstClr val="black"/>
                </a:solidFill>
              </a:rPr>
              <a:t> </a:t>
            </a:r>
            <a:endParaRPr lang="es-SV" sz="1200" b="1" dirty="0"/>
          </a:p>
          <a:p>
            <a:pPr lvl="0"/>
            <a:r>
              <a:rPr lang="es-SV" sz="1200" b="1" dirty="0"/>
              <a:t>                                    </a:t>
            </a:r>
            <a:endParaRPr lang="es-SV" sz="1200" b="1" dirty="0" smtClean="0"/>
          </a:p>
          <a:p>
            <a:pPr lvl="0"/>
            <a:r>
              <a:rPr lang="es-SV" sz="2000" b="1" dirty="0"/>
              <a:t> </a:t>
            </a:r>
            <a:r>
              <a:rPr lang="es-SV" sz="2000" b="1" dirty="0" smtClean="0"/>
              <a:t>                                      </a:t>
            </a:r>
            <a:r>
              <a:rPr lang="es-SV" sz="2000" b="1" i="1" dirty="0" smtClean="0"/>
              <a:t>Ing</a:t>
            </a:r>
            <a:r>
              <a:rPr lang="es-SV" sz="2000" b="1" i="1" dirty="0"/>
              <a:t>. Daniel A. Rivas Chávez</a:t>
            </a:r>
          </a:p>
          <a:p>
            <a:pPr lvl="0"/>
            <a:r>
              <a:rPr lang="es-SV" sz="2000" b="1" dirty="0"/>
              <a:t>                                    </a:t>
            </a:r>
            <a:r>
              <a:rPr lang="es-SV" sz="2000" b="1" dirty="0" smtClean="0"/>
              <a:t>            Tel.(503) 2228-6069; 7855-8154</a:t>
            </a:r>
          </a:p>
          <a:p>
            <a:pPr lvl="0"/>
            <a:r>
              <a:rPr lang="es-SV" sz="2000" b="1" dirty="0"/>
              <a:t> </a:t>
            </a:r>
            <a:r>
              <a:rPr lang="es-SV" sz="2000" b="1" dirty="0" smtClean="0"/>
              <a:t>                                    drivas.dgdr.mag@gmail.com</a:t>
            </a:r>
            <a:endParaRPr lang="es-SV" sz="1200" b="1" dirty="0" smtClean="0"/>
          </a:p>
          <a:p>
            <a:pPr lvl="0"/>
            <a:endParaRPr lang="es-SV" sz="1200" b="1" dirty="0">
              <a:solidFill>
                <a:prstClr val="black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187" y="2060848"/>
            <a:ext cx="2182813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6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116920"/>
              </p:ext>
            </p:extLst>
          </p:nvPr>
        </p:nvGraphicFramePr>
        <p:xfrm>
          <a:off x="395536" y="188640"/>
          <a:ext cx="1339292" cy="1255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r:id="rId4" imgW="1171429" imgH="1075906" progId="">
                  <p:embed/>
                </p:oleObj>
              </mc:Choice>
              <mc:Fallback>
                <p:oleObj r:id="rId4" imgW="1171429" imgH="1075906" progId="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88640"/>
                        <a:ext cx="1339292" cy="1255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456120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476673"/>
            <a:ext cx="7612062" cy="792087"/>
          </a:xfrm>
        </p:spPr>
        <p:txBody>
          <a:bodyPr/>
          <a:lstStyle/>
          <a:p>
            <a:r>
              <a:rPr lang="es-SV" sz="2400" b="1" dirty="0" smtClean="0">
                <a:solidFill>
                  <a:srgbClr val="FF0000"/>
                </a:solidFill>
              </a:rPr>
              <a:t>TIPO DE PROGRAMA:</a:t>
            </a:r>
            <a:endParaRPr lang="es-SV" sz="2400" b="1" dirty="0">
              <a:solidFill>
                <a:srgbClr val="FF0000"/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043608" y="1556791"/>
            <a:ext cx="6984776" cy="331236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SV" sz="2000" b="1" dirty="0" smtClean="0">
                <a:solidFill>
                  <a:schemeClr val="tx1"/>
                </a:solidFill>
              </a:rPr>
              <a:t>Desarrollo Rural basado en: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SV" sz="2000" dirty="0" smtClean="0">
                <a:solidFill>
                  <a:schemeClr val="tx1"/>
                </a:solidFill>
              </a:rPr>
              <a:t>Establecimiento de encadenamientos empresariales rurales y la facilitación del acceso a los mercados y el desarrollo de negocios y microempresas rurales.</a:t>
            </a:r>
          </a:p>
          <a:p>
            <a:pPr marL="0" indent="0" algn="just">
              <a:buNone/>
            </a:pPr>
            <a:endParaRPr lang="es-SV" sz="20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SV" sz="2000" dirty="0" smtClean="0">
                <a:solidFill>
                  <a:schemeClr val="tx1"/>
                </a:solidFill>
              </a:rPr>
              <a:t>Desarrollo de capital social y humano, incluyendo el fortalecimiento de capacidades organizacionales, empresariales y de planificación territorial municipal.</a:t>
            </a:r>
          </a:p>
        </p:txBody>
      </p:sp>
    </p:spTree>
    <p:extLst>
      <p:ext uri="{BB962C8B-B14F-4D97-AF65-F5344CB8AC3E}">
        <p14:creationId xmlns:p14="http://schemas.microsoft.com/office/powerpoint/2010/main" val="79039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836713"/>
            <a:ext cx="7612062" cy="1008112"/>
          </a:xfrm>
        </p:spPr>
        <p:txBody>
          <a:bodyPr/>
          <a:lstStyle/>
          <a:p>
            <a:r>
              <a:rPr lang="es-SV" sz="2800" b="1" u="sng" dirty="0" smtClean="0">
                <a:solidFill>
                  <a:srgbClr val="FF0000"/>
                </a:solidFill>
              </a:rPr>
              <a:t>Objetivo del Programa</a:t>
            </a:r>
            <a:r>
              <a:rPr lang="es-SV" sz="2800" dirty="0" smtClean="0">
                <a:solidFill>
                  <a:srgbClr val="FF0000"/>
                </a:solidFill>
              </a:rPr>
              <a:t>:</a:t>
            </a:r>
            <a:endParaRPr lang="es-SV" sz="28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207" y="1844824"/>
            <a:ext cx="7612267" cy="280831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es-SV" sz="2800" dirty="0" smtClean="0">
                <a:solidFill>
                  <a:schemeClr val="tx1"/>
                </a:solidFill>
              </a:rPr>
              <a:t>Contribuir a mejorar las oportunidades de generación de ingresos y empleo, además de garantizar la seguridad alimentaria de las familias de los pequeños productores/as  rurales, a través del aumento y diversificación de la producción y del acceso a mercados competitivos.</a:t>
            </a:r>
          </a:p>
          <a:p>
            <a:pPr marL="0" indent="0" algn="just">
              <a:buNone/>
            </a:pPr>
            <a:endParaRPr lang="es-SV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SV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692697"/>
            <a:ext cx="7612062" cy="432047"/>
          </a:xfrm>
        </p:spPr>
        <p:txBody>
          <a:bodyPr/>
          <a:lstStyle/>
          <a:p>
            <a:r>
              <a:rPr lang="es-SV" sz="2000" b="1" dirty="0" smtClean="0">
                <a:solidFill>
                  <a:srgbClr val="FF0000"/>
                </a:solidFill>
              </a:rPr>
              <a:t>OBjETIVOS ESPECÍFICOS:</a:t>
            </a:r>
            <a:endParaRPr lang="es-SV" sz="2000" b="1" dirty="0">
              <a:solidFill>
                <a:srgbClr val="FF0000"/>
              </a:solidFill>
            </a:endParaRPr>
          </a:p>
        </p:txBody>
      </p:sp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1187624" y="1556792"/>
            <a:ext cx="6984776" cy="3385046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 algn="just"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  <a:tabLst>
                <a:tab pos="547370" algn="l"/>
                <a:tab pos="449580" algn="l"/>
              </a:tabLst>
            </a:pPr>
            <a:r>
              <a:rPr lang="es-BO" sz="1800" dirty="0">
                <a:solidFill>
                  <a:schemeClr val="tx1"/>
                </a:solidFill>
                <a:ea typeface="Times New Roman"/>
                <a:cs typeface="Arial"/>
              </a:rPr>
              <a:t>Contribuir al fortalecimiento del capital humano y social, a través del desarrollo de las capacidades asociativas, de gestión y toma de decisiones de los grupos de usuarios.</a:t>
            </a:r>
            <a:endParaRPr lang="es-SV" sz="1800" dirty="0">
              <a:solidFill>
                <a:schemeClr val="tx1"/>
              </a:solidFill>
              <a:ea typeface="Times New Roman"/>
              <a:cs typeface="Arial"/>
            </a:endParaRPr>
          </a:p>
          <a:p>
            <a:pPr lvl="0" algn="just"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  <a:tabLst>
                <a:tab pos="547370" algn="l"/>
                <a:tab pos="449580" algn="l"/>
              </a:tabLst>
            </a:pPr>
            <a:r>
              <a:rPr lang="es-BO" sz="1800" dirty="0">
                <a:solidFill>
                  <a:schemeClr val="tx1"/>
                </a:solidFill>
                <a:ea typeface="Times New Roman"/>
                <a:cs typeface="Arial"/>
              </a:rPr>
              <a:t>Apoyar el  mejoramiento de las capacidades productivas, de seguridad alimentaria y de transformación/agregación de valor de los pequeños productores/as agropecuarios y no agropecuarios organizados</a:t>
            </a:r>
            <a:r>
              <a:rPr lang="es-BO" sz="1800" dirty="0" smtClean="0">
                <a:solidFill>
                  <a:schemeClr val="tx1"/>
                </a:solidFill>
                <a:ea typeface="Times New Roman"/>
                <a:cs typeface="Arial"/>
              </a:rPr>
              <a:t>.</a:t>
            </a:r>
            <a:endParaRPr lang="es-SV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8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692696"/>
            <a:ext cx="7612062" cy="1143000"/>
          </a:xfrm>
        </p:spPr>
        <p:txBody>
          <a:bodyPr/>
          <a:lstStyle/>
          <a:p>
            <a:r>
              <a:rPr lang="es-SV" b="1" dirty="0" smtClean="0">
                <a:solidFill>
                  <a:srgbClr val="FF0000"/>
                </a:solidFill>
              </a:rPr>
              <a:t>Objetivos Específico:</a:t>
            </a:r>
            <a:endParaRPr lang="es-SV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207" y="1700808"/>
            <a:ext cx="7612267" cy="3075313"/>
          </a:xfr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  <a:tabLst>
                <a:tab pos="547370" algn="l"/>
                <a:tab pos="449580" algn="l"/>
              </a:tabLst>
            </a:pPr>
            <a:endParaRPr lang="es-SV" sz="1800" dirty="0">
              <a:solidFill>
                <a:schemeClr val="tx1"/>
              </a:solidFill>
              <a:latin typeface="+mn-lt"/>
              <a:ea typeface="Times New Roman"/>
              <a:cs typeface="Arial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  <a:tabLst>
                <a:tab pos="547370" algn="l"/>
                <a:tab pos="449580" algn="l"/>
              </a:tabLst>
            </a:pPr>
            <a:r>
              <a:rPr lang="es-BO" sz="1800" dirty="0">
                <a:solidFill>
                  <a:schemeClr val="tx1"/>
                </a:solidFill>
                <a:latin typeface="+mn-lt"/>
                <a:ea typeface="Times New Roman"/>
                <a:cs typeface="Arial"/>
              </a:rPr>
              <a:t>Promover el desarrollo de negocios y microempresas rurales, asegurando el acceso a los mercados formales con un enfoque de encadenamientos empresariales; incorporando el diseño y puesta en práctica de instrumentos financieros innovadores que respondan a las necesidades de los pequeños productores/as rurales.</a:t>
            </a:r>
            <a:endParaRPr lang="es-SV" sz="1800" dirty="0">
              <a:solidFill>
                <a:schemeClr val="tx1"/>
              </a:solidFill>
              <a:latin typeface="+mn-lt"/>
              <a:ea typeface="Times New Roman"/>
              <a:cs typeface="Arial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  <a:tabLst>
                <a:tab pos="547370" algn="l"/>
                <a:tab pos="449580" algn="l"/>
              </a:tabLst>
            </a:pPr>
            <a:r>
              <a:rPr lang="es-BO" sz="1800" dirty="0">
                <a:solidFill>
                  <a:schemeClr val="tx1"/>
                </a:solidFill>
                <a:latin typeface="+mn-lt"/>
                <a:ea typeface="Times New Roman"/>
                <a:cs typeface="Arial"/>
              </a:rPr>
              <a:t>Contribuir al fortalecimiento de las capacidades técnicas e institucionales del MAG,  en las acciones de desarrollo rural territorial y reducción de la pobreza.  </a:t>
            </a:r>
            <a:endParaRPr lang="es-SV" sz="1800" dirty="0">
              <a:solidFill>
                <a:schemeClr val="tx1"/>
              </a:solidFill>
              <a:latin typeface="+mn-lt"/>
              <a:ea typeface="Times New Roman"/>
              <a:cs typeface="Arial"/>
            </a:endParaRPr>
          </a:p>
          <a:p>
            <a:pPr algn="just">
              <a:spcBef>
                <a:spcPts val="1200"/>
              </a:spcBef>
              <a:spcAft>
                <a:spcPts val="0"/>
              </a:spcAft>
              <a:buFont typeface="+mj-lt"/>
              <a:buAutoNum type="alphaLcParenR"/>
              <a:tabLst>
                <a:tab pos="547370" algn="l"/>
                <a:tab pos="449580" algn="l"/>
              </a:tabLst>
            </a:pPr>
            <a:endParaRPr lang="es-SV" sz="1800" dirty="0">
              <a:solidFill>
                <a:schemeClr val="tx1"/>
              </a:solidFill>
              <a:latin typeface="+mn-lt"/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724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476673"/>
            <a:ext cx="7612062" cy="648071"/>
          </a:xfrm>
        </p:spPr>
        <p:txBody>
          <a:bodyPr/>
          <a:lstStyle/>
          <a:p>
            <a:r>
              <a:rPr lang="es-SV" sz="2000" b="1" dirty="0" smtClean="0">
                <a:solidFill>
                  <a:srgbClr val="FF0000"/>
                </a:solidFill>
              </a:rPr>
              <a:t>LINEAMIENTOS ESTRATÉGICOS y OPERATIVOS:</a:t>
            </a:r>
            <a:endParaRPr lang="es-SV" sz="20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5" y="1227479"/>
            <a:ext cx="7649890" cy="4001721"/>
          </a:xfrm>
        </p:spPr>
        <p:txBody>
          <a:bodyPr>
            <a:normAutofit/>
          </a:bodyPr>
          <a:lstStyle/>
          <a:p>
            <a:r>
              <a:rPr lang="es-SV" sz="2000" dirty="0" smtClean="0">
                <a:solidFill>
                  <a:schemeClr val="tx1"/>
                </a:solidFill>
              </a:rPr>
              <a:t>Desarrollo de Encadenamientos empresariales.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Seguridad Alimentaria y Adaptación al cambio climático.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Servicios Financieros Rurales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Desarrollo Humano , Asociativo y Gestión Territorial.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Fortalecimiento Institucional del MAG.</a:t>
            </a:r>
          </a:p>
          <a:p>
            <a:r>
              <a:rPr lang="es-SV" sz="2000" dirty="0" smtClean="0">
                <a:solidFill>
                  <a:schemeClr val="tx1"/>
                </a:solidFill>
              </a:rPr>
              <a:t>Atención de áreas geográficas no atendidas por otros proyectos de similar naturaleza.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s-SV" sz="2000" dirty="0">
                <a:solidFill>
                  <a:schemeClr val="tx1"/>
                </a:solidFill>
              </a:rPr>
              <a:t>Atención a municipios con niveles de pobreza extrema alta y severa.</a:t>
            </a:r>
            <a:endParaRPr lang="es-SV" sz="2000" b="1" dirty="0">
              <a:solidFill>
                <a:schemeClr val="tx1"/>
              </a:solidFill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s-SV" sz="2000" dirty="0" smtClean="0">
                <a:solidFill>
                  <a:schemeClr val="tx1"/>
                </a:solidFill>
              </a:rPr>
              <a:t>Atención de áreas </a:t>
            </a:r>
            <a:r>
              <a:rPr lang="es-SV" sz="2000" dirty="0">
                <a:solidFill>
                  <a:schemeClr val="tx1"/>
                </a:solidFill>
              </a:rPr>
              <a:t>con potencial para el desarrollo de acciones en las Cadenas Productivas priorizadas a nivel del Programa.</a:t>
            </a:r>
            <a:endParaRPr lang="es-SV" sz="2000" b="1" dirty="0">
              <a:solidFill>
                <a:schemeClr val="tx1"/>
              </a:solidFill>
            </a:endParaRPr>
          </a:p>
          <a:p>
            <a:endParaRPr lang="es-SV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52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3568" y="3553013"/>
            <a:ext cx="3240360" cy="18210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rgbClr val="FF0000"/>
                </a:solidFill>
              </a:rPr>
              <a:t>Desarrollo Humano, </a:t>
            </a:r>
            <a:r>
              <a:rPr lang="es-SV" b="1" dirty="0" smtClean="0">
                <a:solidFill>
                  <a:srgbClr val="FF0000"/>
                </a:solidFill>
              </a:rPr>
              <a:t>Asociatividad </a:t>
            </a:r>
            <a:r>
              <a:rPr lang="es-SV" b="1" dirty="0">
                <a:solidFill>
                  <a:srgbClr val="FF0000"/>
                </a:solidFill>
              </a:rPr>
              <a:t>y Gestión </a:t>
            </a:r>
            <a:r>
              <a:rPr lang="es-SV" b="1" dirty="0" smtClean="0">
                <a:solidFill>
                  <a:srgbClr val="FF0000"/>
                </a:solidFill>
              </a:rPr>
              <a:t>Territorial</a:t>
            </a:r>
            <a:endParaRPr lang="es-SV" dirty="0"/>
          </a:p>
        </p:txBody>
      </p:sp>
      <p:sp>
        <p:nvSpPr>
          <p:cNvPr id="4" name="Rectángulo 3"/>
          <p:cNvSpPr/>
          <p:nvPr/>
        </p:nvSpPr>
        <p:spPr>
          <a:xfrm>
            <a:off x="683568" y="962980"/>
            <a:ext cx="3240360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rgbClr val="FFFF00"/>
                </a:solidFill>
              </a:rPr>
              <a:t>COMPONENTES</a:t>
            </a:r>
            <a:endParaRPr lang="es-SV" b="1" dirty="0">
              <a:solidFill>
                <a:srgbClr val="FFFF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138108" y="958653"/>
            <a:ext cx="4488043" cy="36004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 smtClean="0">
                <a:solidFill>
                  <a:srgbClr val="FFFF00"/>
                </a:solidFill>
              </a:rPr>
              <a:t>LINEA DE ACCION</a:t>
            </a:r>
            <a:endParaRPr lang="es-SV" b="1" dirty="0">
              <a:solidFill>
                <a:srgbClr val="FFFF0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83568" y="1428637"/>
            <a:ext cx="3240360" cy="19725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b="1" dirty="0">
                <a:solidFill>
                  <a:schemeClr val="bg1"/>
                </a:solidFill>
              </a:rPr>
              <a:t>Competitividad Empresarial y Acceso a </a:t>
            </a:r>
            <a:r>
              <a:rPr lang="es-SV" b="1" dirty="0" smtClean="0">
                <a:solidFill>
                  <a:schemeClr val="bg1"/>
                </a:solidFill>
              </a:rPr>
              <a:t>Mercados</a:t>
            </a:r>
            <a:endParaRPr lang="es-SV" b="1" dirty="0">
              <a:solidFill>
                <a:schemeClr val="bg1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078796" y="1428637"/>
            <a:ext cx="4536504" cy="479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b="1" dirty="0">
                <a:solidFill>
                  <a:schemeClr val="bg1"/>
                </a:solidFill>
              </a:rPr>
              <a:t>Encadenamientos Empresariales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078796" y="2101342"/>
            <a:ext cx="4536504" cy="6296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b="1" dirty="0">
                <a:solidFill>
                  <a:schemeClr val="bg1"/>
                </a:solidFill>
              </a:rPr>
              <a:t>Fondos de Capitalización para la </a:t>
            </a:r>
            <a:r>
              <a:rPr lang="es-SV" sz="1400" b="1" dirty="0" smtClean="0">
                <a:solidFill>
                  <a:schemeClr val="bg1"/>
                </a:solidFill>
              </a:rPr>
              <a:t>Competitividad y </a:t>
            </a:r>
            <a:r>
              <a:rPr lang="es-SV" sz="1400" b="1" i="1" dirty="0">
                <a:solidFill>
                  <a:schemeClr val="bg1"/>
                </a:solidFill>
              </a:rPr>
              <a:t>Para la Seguridad Alimentaria y Cambio Climático</a:t>
            </a:r>
            <a:endParaRPr lang="es-SV" sz="1400" b="1" dirty="0">
              <a:solidFill>
                <a:schemeClr val="bg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4078796" y="2924465"/>
            <a:ext cx="4536504" cy="4792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400" b="1" i="1" dirty="0">
                <a:solidFill>
                  <a:schemeClr val="bg1"/>
                </a:solidFill>
              </a:rPr>
              <a:t>Servicios Financieros </a:t>
            </a:r>
            <a:r>
              <a:rPr lang="es-SV" sz="1400" b="1" i="1" dirty="0" smtClean="0">
                <a:solidFill>
                  <a:schemeClr val="bg1"/>
                </a:solidFill>
              </a:rPr>
              <a:t>Rurales</a:t>
            </a:r>
            <a:endParaRPr lang="es-SV" sz="1400" b="1" dirty="0">
              <a:solidFill>
                <a:schemeClr val="bg1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161656" y="3553013"/>
            <a:ext cx="4464496" cy="479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FF0000"/>
                </a:solidFill>
              </a:rPr>
              <a:t>Fortalecimiento de la Asociatividad y la Empresarialidad Juvenil.</a:t>
            </a:r>
            <a:endParaRPr lang="es-SV" sz="1400" dirty="0"/>
          </a:p>
        </p:txBody>
      </p:sp>
      <p:sp>
        <p:nvSpPr>
          <p:cNvPr id="12" name="Rectángulo 11"/>
          <p:cNvSpPr/>
          <p:nvPr/>
        </p:nvSpPr>
        <p:spPr>
          <a:xfrm>
            <a:off x="4161656" y="4210854"/>
            <a:ext cx="4464496" cy="479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FF0000"/>
                </a:solidFill>
              </a:rPr>
              <a:t>Fortalecimiento Institucional y Territorial</a:t>
            </a:r>
            <a:endParaRPr lang="es-SV" sz="1400" dirty="0"/>
          </a:p>
        </p:txBody>
      </p:sp>
      <p:sp>
        <p:nvSpPr>
          <p:cNvPr id="13" name="Rectángulo 12"/>
          <p:cNvSpPr/>
          <p:nvPr/>
        </p:nvSpPr>
        <p:spPr>
          <a:xfrm>
            <a:off x="4150345" y="4894810"/>
            <a:ext cx="4464496" cy="4792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SV" sz="1400" dirty="0">
                <a:solidFill>
                  <a:srgbClr val="FF0000"/>
                </a:solidFill>
              </a:rPr>
              <a:t>Seguridad Alimentaria y Adaptación al Cambio Climático</a:t>
            </a:r>
            <a:endParaRPr lang="es-SV" sz="1400" dirty="0"/>
          </a:p>
        </p:txBody>
      </p:sp>
      <p:sp>
        <p:nvSpPr>
          <p:cNvPr id="3" name="Rectángulo 2"/>
          <p:cNvSpPr/>
          <p:nvPr/>
        </p:nvSpPr>
        <p:spPr>
          <a:xfrm>
            <a:off x="179512" y="958653"/>
            <a:ext cx="360040" cy="44153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SV" sz="1600" b="1" dirty="0" smtClean="0"/>
              <a:t>ENFOQUE</a:t>
            </a:r>
          </a:p>
          <a:p>
            <a:pPr algn="ctr"/>
            <a:r>
              <a:rPr lang="es-SV" sz="1600" b="1" dirty="0" smtClean="0"/>
              <a:t>  DE </a:t>
            </a:r>
          </a:p>
          <a:p>
            <a:pPr algn="ctr"/>
            <a:r>
              <a:rPr lang="es-SV" sz="1600" b="1" dirty="0" smtClean="0"/>
              <a:t> GÉNERO</a:t>
            </a:r>
            <a:endParaRPr lang="es-SV" sz="1600" b="1" dirty="0"/>
          </a:p>
        </p:txBody>
      </p:sp>
      <p:sp>
        <p:nvSpPr>
          <p:cNvPr id="16" name="1 Título"/>
          <p:cNvSpPr>
            <a:spLocks noGrp="1"/>
          </p:cNvSpPr>
          <p:nvPr>
            <p:ph type="title"/>
          </p:nvPr>
        </p:nvSpPr>
        <p:spPr>
          <a:xfrm>
            <a:off x="117897" y="-158818"/>
            <a:ext cx="7612062" cy="1143000"/>
          </a:xfrm>
        </p:spPr>
        <p:txBody>
          <a:bodyPr/>
          <a:lstStyle/>
          <a:p>
            <a:r>
              <a:rPr lang="es-SV" b="1" dirty="0" smtClean="0">
                <a:solidFill>
                  <a:srgbClr val="FF0000"/>
                </a:solidFill>
              </a:rPr>
              <a:t>PROGRAMA  AMANECER RURAL</a:t>
            </a:r>
            <a:endParaRPr lang="es-SV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6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5188" y="836713"/>
            <a:ext cx="7612062" cy="720079"/>
          </a:xfrm>
        </p:spPr>
        <p:txBody>
          <a:bodyPr/>
          <a:lstStyle/>
          <a:p>
            <a:r>
              <a:rPr lang="es-SV" sz="2400" b="1" dirty="0" smtClean="0">
                <a:solidFill>
                  <a:srgbClr val="FF0000"/>
                </a:solidFill>
              </a:rPr>
              <a:t>COMPONENTES:</a:t>
            </a:r>
            <a:endParaRPr lang="es-SV" sz="2400" b="1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5207" y="1628800"/>
            <a:ext cx="7612267" cy="35696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SV" sz="2000" b="1" dirty="0" smtClean="0">
                <a:solidFill>
                  <a:srgbClr val="FF0000"/>
                </a:solidFill>
              </a:rPr>
              <a:t>1. Competitividad Empresarial y Acceso a Mercados.</a:t>
            </a:r>
          </a:p>
          <a:p>
            <a:pPr marL="0" indent="0" algn="just">
              <a:buNone/>
            </a:pPr>
            <a:r>
              <a:rPr lang="es-GT" sz="1800" dirty="0" smtClean="0">
                <a:solidFill>
                  <a:schemeClr val="tx1"/>
                </a:solidFill>
              </a:rPr>
              <a:t>El </a:t>
            </a:r>
            <a:r>
              <a:rPr lang="es-GT" sz="1800" dirty="0">
                <a:solidFill>
                  <a:schemeClr val="tx1"/>
                </a:solidFill>
              </a:rPr>
              <a:t>objetivo del componente es </a:t>
            </a:r>
            <a:r>
              <a:rPr lang="es-MX" sz="1800" dirty="0">
                <a:solidFill>
                  <a:schemeClr val="tx1"/>
                </a:solidFill>
              </a:rPr>
              <a:t>facilitar el acceso a los mercados locales, nacionales e internacionales de las asociaciones de productores/as agropecuarios y no-agropecuarios de El Salvador, a través de la implementación de encadenamientos empresariales con enfoque de género, fortaleciendo sus capacidades administrativas, de producción y  comercialización, en el contexto del establecimiento y consolidación de negocios y microempresas rurales competitivas, que generen empleo e ingresos entre los grupos-objetivo del Programa en las diversas regiones del país.  </a:t>
            </a:r>
            <a:endParaRPr lang="es-SV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s-SV" sz="2000" b="1" dirty="0" smtClean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7" y="5229199"/>
            <a:ext cx="2987824" cy="16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864" y="5229199"/>
            <a:ext cx="2500313" cy="1628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898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F_Presentac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PAF CP FONDOS BCIE GRANOS BASICOS</Template>
  <TotalTime>1636</TotalTime>
  <Words>1576</Words>
  <Application>Microsoft Office PowerPoint</Application>
  <PresentationFormat>Presentación en pantalla (4:3)</PresentationFormat>
  <Paragraphs>208</Paragraphs>
  <Slides>22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22</vt:i4>
      </vt:variant>
    </vt:vector>
  </HeadingPairs>
  <TitlesOfParts>
    <vt:vector size="24" baseType="lpstr">
      <vt:lpstr>PAF_Presentacion</vt:lpstr>
      <vt:lpstr>Office Theme</vt:lpstr>
      <vt:lpstr>Presentación de PowerPoint</vt:lpstr>
      <vt:lpstr>PROGRAMA  AMANECER RURAL</vt:lpstr>
      <vt:lpstr>TIPO DE PROGRAMA:</vt:lpstr>
      <vt:lpstr>Objetivo del Programa:</vt:lpstr>
      <vt:lpstr>OBjETIVOS ESPECÍFICOS:</vt:lpstr>
      <vt:lpstr>Objetivos Específico:</vt:lpstr>
      <vt:lpstr>LINEAMIENTOS ESTRATÉGICOS y OPERATIVOS:</vt:lpstr>
      <vt:lpstr>PROGRAMA  AMANECER RURAL</vt:lpstr>
      <vt:lpstr>COMPONENTES:</vt:lpstr>
      <vt:lpstr>LINEAS DE ACCIÓN:</vt:lpstr>
      <vt:lpstr>3.- Servicios Financieros Rurales:</vt:lpstr>
      <vt:lpstr> Componente II.-  Desarrollo Humano, Asociatividad y Gestión Territorial.</vt:lpstr>
      <vt:lpstr>LÍNEAS DE ACCIÓN:</vt:lpstr>
      <vt:lpstr>2.- Fortalecimiento Institucional y Territorial:</vt:lpstr>
      <vt:lpstr>3.-Seguridad Alimentaria y Adaptación al Cambio Climático:</vt:lpstr>
      <vt:lpstr>DESARROLLO DE ACCIONES:</vt:lpstr>
      <vt:lpstr>Presentación de PowerPoint</vt:lpstr>
      <vt:lpstr>POBLACIÓN OBJETIVO</vt:lpstr>
      <vt:lpstr>Presentación de PowerPoint</vt:lpstr>
      <vt:lpstr>OPERACIÓN DE LOS FONDOS DE CAPITALIZACIÓN:</vt:lpstr>
      <vt:lpstr>CRITERIOS DE SELECCIÓN: 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Alcaine</dc:creator>
  <cp:lastModifiedBy>Ana Patricia Sanchez Cruz</cp:lastModifiedBy>
  <cp:revision>105</cp:revision>
  <dcterms:created xsi:type="dcterms:W3CDTF">2013-01-29T17:16:01Z</dcterms:created>
  <dcterms:modified xsi:type="dcterms:W3CDTF">2017-06-09T17:55:25Z</dcterms:modified>
</cp:coreProperties>
</file>