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sldIdLst>
    <p:sldId id="256" r:id="rId3"/>
    <p:sldId id="311" r:id="rId4"/>
    <p:sldId id="316" r:id="rId5"/>
    <p:sldId id="440" r:id="rId6"/>
    <p:sldId id="442" r:id="rId7"/>
    <p:sldId id="443" r:id="rId8"/>
    <p:sldId id="315" r:id="rId9"/>
    <p:sldId id="448" r:id="rId10"/>
    <p:sldId id="447" r:id="rId11"/>
    <p:sldId id="427" r:id="rId12"/>
    <p:sldId id="284" r:id="rId13"/>
    <p:sldId id="325" r:id="rId14"/>
    <p:sldId id="384" r:id="rId15"/>
    <p:sldId id="426" r:id="rId16"/>
    <p:sldId id="385" r:id="rId17"/>
    <p:sldId id="404" r:id="rId18"/>
    <p:sldId id="417" r:id="rId19"/>
    <p:sldId id="408" r:id="rId20"/>
    <p:sldId id="436" r:id="rId21"/>
    <p:sldId id="327" r:id="rId22"/>
    <p:sldId id="335" r:id="rId23"/>
    <p:sldId id="258" r:id="rId24"/>
    <p:sldId id="273" r:id="rId25"/>
    <p:sldId id="418" r:id="rId26"/>
    <p:sldId id="416" r:id="rId27"/>
    <p:sldId id="337" r:id="rId28"/>
    <p:sldId id="338" r:id="rId29"/>
    <p:sldId id="419" r:id="rId30"/>
    <p:sldId id="339" r:id="rId31"/>
    <p:sldId id="340" r:id="rId32"/>
    <p:sldId id="381" r:id="rId33"/>
    <p:sldId id="361" r:id="rId34"/>
    <p:sldId id="362" r:id="rId35"/>
    <p:sldId id="420" r:id="rId36"/>
    <p:sldId id="363" r:id="rId37"/>
    <p:sldId id="421" r:id="rId38"/>
    <p:sldId id="364" r:id="rId39"/>
    <p:sldId id="368" r:id="rId40"/>
    <p:sldId id="386" r:id="rId41"/>
    <p:sldId id="387" r:id="rId42"/>
    <p:sldId id="407" r:id="rId43"/>
    <p:sldId id="374" r:id="rId44"/>
    <p:sldId id="375" r:id="rId45"/>
    <p:sldId id="354" r:id="rId46"/>
    <p:sldId id="294" r:id="rId47"/>
    <p:sldId id="295" r:id="rId48"/>
    <p:sldId id="422" r:id="rId49"/>
    <p:sldId id="345" r:id="rId50"/>
    <p:sldId id="296" r:id="rId51"/>
    <p:sldId id="346" r:id="rId52"/>
    <p:sldId id="297" r:id="rId53"/>
    <p:sldId id="298" r:id="rId54"/>
    <p:sldId id="299" r:id="rId55"/>
    <p:sldId id="409" r:id="rId56"/>
    <p:sldId id="347" r:id="rId57"/>
    <p:sldId id="318" r:id="rId58"/>
    <p:sldId id="423" r:id="rId59"/>
    <p:sldId id="424" r:id="rId60"/>
    <p:sldId id="348" r:id="rId61"/>
    <p:sldId id="410" r:id="rId62"/>
    <p:sldId id="425" r:id="rId63"/>
    <p:sldId id="302" r:id="rId64"/>
    <p:sldId id="412" r:id="rId65"/>
    <p:sldId id="301" r:id="rId66"/>
    <p:sldId id="411" r:id="rId67"/>
    <p:sldId id="359" r:id="rId68"/>
    <p:sldId id="324" r:id="rId69"/>
    <p:sldId id="308" r:id="rId70"/>
    <p:sldId id="309" r:id="rId71"/>
    <p:sldId id="434" r:id="rId72"/>
    <p:sldId id="435" r:id="rId73"/>
    <p:sldId id="437" r:id="rId74"/>
    <p:sldId id="391" r:id="rId75"/>
    <p:sldId id="396" r:id="rId76"/>
    <p:sldId id="413" r:id="rId77"/>
    <p:sldId id="395" r:id="rId78"/>
    <p:sldId id="414" r:id="rId79"/>
    <p:sldId id="397" r:id="rId80"/>
    <p:sldId id="398" r:id="rId81"/>
    <p:sldId id="399" r:id="rId82"/>
    <p:sldId id="393" r:id="rId83"/>
    <p:sldId id="433" r:id="rId84"/>
    <p:sldId id="401" r:id="rId85"/>
    <p:sldId id="402" r:id="rId86"/>
    <p:sldId id="438" r:id="rId87"/>
    <p:sldId id="400" r:id="rId88"/>
    <p:sldId id="403" r:id="rId89"/>
    <p:sldId id="439" r:id="rId90"/>
    <p:sldId id="312" r:id="rId91"/>
    <p:sldId id="259" r:id="rId92"/>
    <p:sldId id="313" r:id="rId93"/>
    <p:sldId id="431" r:id="rId94"/>
    <p:sldId id="432" r:id="rId95"/>
    <p:sldId id="314" r:id="rId96"/>
  </p:sldIdLst>
  <p:sldSz cx="9144000" cy="6858000" type="screen4x3"/>
  <p:notesSz cx="6797675" cy="9856788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00"/>
    <a:srgbClr val="0066FF"/>
    <a:srgbClr val="FFFF00"/>
    <a:srgbClr val="CC00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94" autoAdjust="0"/>
    <p:restoredTop sz="94660"/>
  </p:normalViewPr>
  <p:slideViewPr>
    <p:cSldViewPr>
      <p:cViewPr>
        <p:scale>
          <a:sx n="76" d="100"/>
          <a:sy n="76" d="100"/>
        </p:scale>
        <p:origin x="-1626" y="1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398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sperdomo\Documents\ARCHIVOS%20OPPS%202016\Pol&#237;tica%20Sectorial%202016\PIB%20y%20PIBA%202000-201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\AppData\Local\Temp\graficas%20nueva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\AppData\Local\Temp\graficas%20nuev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SV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155085599194383E-2"/>
          <c:y val="4.0568741981484573E-2"/>
          <c:w val="0.95568982880161124"/>
          <c:h val="0.7768387226381242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99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 prstMaterial="dkEdge"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'PIB-PIBA 2000-2014'!$K$3:$Q$3</c:f>
              <c:strCache>
                <c:ptCount val="7"/>
                <c:pt idx="0">
                  <c:v>2009(p)</c:v>
                </c:pt>
                <c:pt idx="1">
                  <c:v>2010(p)</c:v>
                </c:pt>
                <c:pt idx="2">
                  <c:v>2011(p)</c:v>
                </c:pt>
                <c:pt idx="3">
                  <c:v>2012(p)</c:v>
                </c:pt>
                <c:pt idx="4">
                  <c:v>2013(p)</c:v>
                </c:pt>
                <c:pt idx="5">
                  <c:v>2014(p)</c:v>
                </c:pt>
                <c:pt idx="6">
                  <c:v>2015(p)</c:v>
                </c:pt>
              </c:strCache>
            </c:strRef>
          </c:cat>
          <c:val>
            <c:numRef>
              <c:f>'PIB-PIBA 2000-2014'!$K$6:$Q$6</c:f>
              <c:numCache>
                <c:formatCode>"$"#,##0.0</c:formatCode>
                <c:ptCount val="7"/>
                <c:pt idx="0">
                  <c:v>1130.3</c:v>
                </c:pt>
                <c:pt idx="1">
                  <c:v>1165.5999999999999</c:v>
                </c:pt>
                <c:pt idx="2">
                  <c:v>1136.9000000000001</c:v>
                </c:pt>
                <c:pt idx="3">
                  <c:v>1176.2</c:v>
                </c:pt>
                <c:pt idx="4">
                  <c:v>1171</c:v>
                </c:pt>
                <c:pt idx="5">
                  <c:v>1186.4000000000001</c:v>
                </c:pt>
                <c:pt idx="6">
                  <c:v>1195.5999999999999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2996736"/>
        <c:axId val="53864704"/>
      </c:barChart>
      <c:catAx>
        <c:axId val="329967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s-SV"/>
          </a:p>
        </c:txPr>
        <c:crossAx val="53864704"/>
        <c:crosses val="autoZero"/>
        <c:auto val="1"/>
        <c:lblAlgn val="ctr"/>
        <c:lblOffset val="100"/>
        <c:noMultiLvlLbl val="0"/>
      </c:catAx>
      <c:valAx>
        <c:axId val="53864704"/>
        <c:scaling>
          <c:orientation val="minMax"/>
        </c:scaling>
        <c:delete val="1"/>
        <c:axPos val="l"/>
        <c:numFmt formatCode="&quot;$&quot;#,##0.0" sourceLinked="1"/>
        <c:majorTickMark val="out"/>
        <c:minorTickMark val="none"/>
        <c:tickLblPos val="nextTo"/>
        <c:crossAx val="329967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S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'[graficas nuevas.xlsx]Hoja2'!$D$1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8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9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'[graficas nuevas.xlsx]Hoja2'!$A$2:$A$15</c:f>
              <c:strCache>
                <c:ptCount val="14"/>
                <c:pt idx="0">
                  <c:v>AGRICULTURA, GANAD.,CAZA, SILV.</c:v>
                </c:pt>
                <c:pt idx="1">
                  <c:v>PESCA</c:v>
                </c:pt>
                <c:pt idx="2">
                  <c:v>EXPLOT. MINAS Y CANTERAS</c:v>
                </c:pt>
                <c:pt idx="3">
                  <c:v>INDUSTRIA MANUFACTURERA</c:v>
                </c:pt>
                <c:pt idx="4">
                  <c:v>SUMINISTRO ELEC., GAS Y AGUA</c:v>
                </c:pt>
                <c:pt idx="5">
                  <c:v>CONSTRUCCION</c:v>
                </c:pt>
                <c:pt idx="6">
                  <c:v>COMERCIO, HOTELES Y REST.</c:v>
                </c:pt>
                <c:pt idx="7">
                  <c:v>TRANSPORTE, ALMAC. Y COMUNIC.</c:v>
                </c:pt>
                <c:pt idx="8">
                  <c:v>INTERMEDIACION FINANCIERA E INMOB</c:v>
                </c:pt>
                <c:pt idx="9">
                  <c:v>ADM. PUBLICA Y DEFENSA</c:v>
                </c:pt>
                <c:pt idx="10">
                  <c:v>ENSEÑANZA</c:v>
                </c:pt>
                <c:pt idx="11">
                  <c:v>SERV. COMUNALES, SOC. Y SALUD</c:v>
                </c:pt>
                <c:pt idx="12">
                  <c:v>HOG. CON SERV. DOMESTICO</c:v>
                </c:pt>
                <c:pt idx="13">
                  <c:v>OTROS</c:v>
                </c:pt>
              </c:strCache>
            </c:strRef>
          </c:cat>
          <c:val>
            <c:numRef>
              <c:f>'[graficas nuevas.xlsx]Hoja2'!$D$2:$D$15</c:f>
              <c:numCache>
                <c:formatCode>0.0%</c:formatCode>
                <c:ptCount val="14"/>
                <c:pt idx="0">
                  <c:v>0.17887077632236822</c:v>
                </c:pt>
                <c:pt idx="1">
                  <c:v>8.7735554343624789E-3</c:v>
                </c:pt>
                <c:pt idx="2">
                  <c:v>6.7093229332524545E-4</c:v>
                </c:pt>
                <c:pt idx="3">
                  <c:v>0.15001652747532046</c:v>
                </c:pt>
                <c:pt idx="4">
                  <c:v>5.3198047564334237E-3</c:v>
                </c:pt>
                <c:pt idx="5">
                  <c:v>5.3596673628125049E-2</c:v>
                </c:pt>
                <c:pt idx="6">
                  <c:v>0.30514938644111628</c:v>
                </c:pt>
                <c:pt idx="7">
                  <c:v>4.2541418912121494E-2</c:v>
                </c:pt>
                <c:pt idx="8">
                  <c:v>5.2666294010548918E-2</c:v>
                </c:pt>
                <c:pt idx="9">
                  <c:v>4.7725826959980844E-2</c:v>
                </c:pt>
                <c:pt idx="10">
                  <c:v>3.1012275716108671E-2</c:v>
                </c:pt>
                <c:pt idx="11">
                  <c:v>7.662281275694173E-2</c:v>
                </c:pt>
                <c:pt idx="12">
                  <c:v>4.685406882237389E-2</c:v>
                </c:pt>
                <c:pt idx="13">
                  <c:v>1.7964647087344491E-4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A3-40BD-811F-85C6D9962D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-27"/>
        <c:axId val="34120064"/>
        <c:axId val="34121984"/>
      </c:barChart>
      <c:catAx>
        <c:axId val="341200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SV">
                    <a:solidFill>
                      <a:schemeClr val="tx1"/>
                    </a:solidFill>
                  </a:rPr>
                  <a:t>RAMA DE ACTIVIDAD ECONOMICA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34121984"/>
        <c:crosses val="autoZero"/>
        <c:auto val="1"/>
        <c:lblAlgn val="ctr"/>
        <c:lblOffset val="100"/>
        <c:noMultiLvlLbl val="0"/>
      </c:catAx>
      <c:valAx>
        <c:axId val="34121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SV">
                    <a:solidFill>
                      <a:schemeClr val="tx1"/>
                    </a:solidFill>
                  </a:rPr>
                  <a:t>Porcentaje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34120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S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'[graficas nuevas.xlsx]Hoja2'!$E$1</c:f>
              <c:strCache>
                <c:ptCount val="1"/>
                <c:pt idx="0">
                  <c:v>RURAL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8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9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'[graficas nuevas.xlsx]Hoja2'!$A$2:$A$15</c:f>
              <c:strCache>
                <c:ptCount val="14"/>
                <c:pt idx="0">
                  <c:v>AGRICULTURA, GANAD.,CAZA, SILV.</c:v>
                </c:pt>
                <c:pt idx="1">
                  <c:v>PESCA</c:v>
                </c:pt>
                <c:pt idx="2">
                  <c:v>EXPLOT. MINAS Y CANTERAS</c:v>
                </c:pt>
                <c:pt idx="3">
                  <c:v>INDUSTRIA MANUFACTURERA</c:v>
                </c:pt>
                <c:pt idx="4">
                  <c:v>SUMINISTRO ELEC., GAS Y AGUA</c:v>
                </c:pt>
                <c:pt idx="5">
                  <c:v>CONSTRUCCION</c:v>
                </c:pt>
                <c:pt idx="6">
                  <c:v>COMERCIO, HOTELES Y REST.</c:v>
                </c:pt>
                <c:pt idx="7">
                  <c:v>TRANSPORTE, ALMAC. Y COMUNIC.</c:v>
                </c:pt>
                <c:pt idx="8">
                  <c:v>INTERMEDIACION FINANCIERA E INMOB</c:v>
                </c:pt>
                <c:pt idx="9">
                  <c:v>ADM. PUBLICA Y DEFENSA</c:v>
                </c:pt>
                <c:pt idx="10">
                  <c:v>ENSEÑANZA</c:v>
                </c:pt>
                <c:pt idx="11">
                  <c:v>SERV. COMUNALES, SOC. Y SALUD</c:v>
                </c:pt>
                <c:pt idx="12">
                  <c:v>HOG. CON SERV. DOMESTICO</c:v>
                </c:pt>
                <c:pt idx="13">
                  <c:v>OTROS</c:v>
                </c:pt>
              </c:strCache>
            </c:strRef>
          </c:cat>
          <c:val>
            <c:numRef>
              <c:f>'[graficas nuevas.xlsx]Hoja2'!$E$2:$E$15</c:f>
              <c:numCache>
                <c:formatCode>0.00%</c:formatCode>
                <c:ptCount val="14"/>
                <c:pt idx="0">
                  <c:v>0.41819501201346593</c:v>
                </c:pt>
                <c:pt idx="1">
                  <c:v>1.9836607835104599E-2</c:v>
                </c:pt>
                <c:pt idx="2">
                  <c:v>1.2594671641336268E-3</c:v>
                </c:pt>
                <c:pt idx="3">
                  <c:v>0.10964474223243954</c:v>
                </c:pt>
                <c:pt idx="4">
                  <c:v>2.7706020501326637E-3</c:v>
                </c:pt>
                <c:pt idx="5">
                  <c:v>5.6671508166786823E-2</c:v>
                </c:pt>
                <c:pt idx="6">
                  <c:v>0.19626245219159719</c:v>
                </c:pt>
                <c:pt idx="7">
                  <c:v>2.439484069884628E-2</c:v>
                </c:pt>
                <c:pt idx="8">
                  <c:v>2.1807064527378205E-2</c:v>
                </c:pt>
                <c:pt idx="9">
                  <c:v>3.4437849922524751E-2</c:v>
                </c:pt>
                <c:pt idx="10">
                  <c:v>1.2235791212846564E-2</c:v>
                </c:pt>
                <c:pt idx="11">
                  <c:v>4.9039092009944843E-2</c:v>
                </c:pt>
                <c:pt idx="12">
                  <c:v>5.339757067292341E-2</c:v>
                </c:pt>
                <c:pt idx="13">
                  <c:v>4.7399301875996739E-5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F9-40CC-BCB6-1382176980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-20"/>
        <c:axId val="34365824"/>
        <c:axId val="34367744"/>
      </c:barChart>
      <c:catAx>
        <c:axId val="343658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SV">
                    <a:solidFill>
                      <a:schemeClr val="tx1"/>
                    </a:solidFill>
                  </a:rPr>
                  <a:t>RAMA DE ACTIVIDAD ECONOMICA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34367744"/>
        <c:crosses val="autoZero"/>
        <c:auto val="1"/>
        <c:lblAlgn val="ctr"/>
        <c:lblOffset val="100"/>
        <c:noMultiLvlLbl val="0"/>
      </c:catAx>
      <c:valAx>
        <c:axId val="34367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SV">
                    <a:solidFill>
                      <a:schemeClr val="tx1"/>
                    </a:solidFill>
                  </a:rPr>
                  <a:t>Porcentaje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34365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0.03172</cdr:x>
      <cdr:y>0.90796</cdr:y>
    </cdr:from>
    <cdr:to>
      <cdr:x>0.6435</cdr:x>
      <cdr:y>0.97264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200025" y="3476626"/>
          <a:ext cx="3857625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SV" sz="1400" dirty="0"/>
            <a:t>Fuente: Elaborado en base a datos del BCR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3192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5013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apositiva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23528" y="260650"/>
            <a:ext cx="8515672" cy="22539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SV" dirty="0"/>
          </a:p>
        </p:txBody>
      </p:sp>
      <p:sp>
        <p:nvSpPr>
          <p:cNvPr id="7" name="2 Subtítulo"/>
          <p:cNvSpPr>
            <a:spLocks noGrp="1"/>
          </p:cNvSpPr>
          <p:nvPr>
            <p:ph type="subTitle" idx="1"/>
          </p:nvPr>
        </p:nvSpPr>
        <p:spPr>
          <a:xfrm>
            <a:off x="2895600" y="3154680"/>
            <a:ext cx="5943600" cy="19202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750456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apositiva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23528" y="260650"/>
            <a:ext cx="8515672" cy="32597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SV" dirty="0"/>
          </a:p>
        </p:txBody>
      </p:sp>
      <p:sp>
        <p:nvSpPr>
          <p:cNvPr id="7" name="2 Subtítulo"/>
          <p:cNvSpPr>
            <a:spLocks noGrp="1"/>
          </p:cNvSpPr>
          <p:nvPr>
            <p:ph type="subTitle" idx="1"/>
          </p:nvPr>
        </p:nvSpPr>
        <p:spPr>
          <a:xfrm>
            <a:off x="323528" y="4617720"/>
            <a:ext cx="4172272" cy="192024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903378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SV" dirty="0"/>
              <a:t>MAG</a:t>
            </a:r>
            <a:br>
              <a:rPr lang="es-SV" dirty="0"/>
            </a:br>
            <a:r>
              <a:rPr lang="es-SV" dirty="0"/>
              <a:t>Informe de Rendición de Cuentas</a:t>
            </a:r>
            <a:br>
              <a:rPr lang="es-SV" dirty="0"/>
            </a:br>
            <a:r>
              <a:rPr lang="es-SV" dirty="0"/>
              <a:t>Junio 2014- mayo 2015</a:t>
            </a:r>
            <a:br>
              <a:rPr lang="es-SV" dirty="0"/>
            </a:br>
            <a:endParaRPr lang="es-SV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s-SV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E151-6775-4C3A-A4B0-5E0352D4D017}" type="datetimeFigureOut">
              <a:rPr lang="es-SV" smtClean="0"/>
              <a:pPr/>
              <a:t>29/08/2016</a:t>
            </a:fld>
            <a:endParaRPr lang="es-SV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SV" dirty="0"/>
              <a:t>Informe de Rendición de Cuentas</a:t>
            </a:r>
          </a:p>
          <a:p>
            <a:r>
              <a:rPr lang="es-SV" dirty="0"/>
              <a:t>Junio 2015- mayo 2015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5B42-30C0-4CDF-9ABA-6A66C8D07699}" type="slidenum">
              <a:rPr lang="es-SV" smtClean="0"/>
              <a:pPr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425038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3192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7491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Diapositiva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23528" y="260649"/>
            <a:ext cx="4824536" cy="33398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SV" dirty="0"/>
          </a:p>
        </p:txBody>
      </p:sp>
      <p:sp>
        <p:nvSpPr>
          <p:cNvPr id="7" name="6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5435600" y="232410"/>
            <a:ext cx="1728788" cy="2072640"/>
          </a:xfrm>
        </p:spPr>
        <p:txBody>
          <a:bodyPr/>
          <a:lstStyle/>
          <a:p>
            <a:r>
              <a:rPr lang="es-ES" dirty="0"/>
              <a:t>Haga clic en el icono para agregar una imagen</a:t>
            </a:r>
            <a:endParaRPr lang="es-SV" dirty="0"/>
          </a:p>
        </p:txBody>
      </p:sp>
      <p:sp>
        <p:nvSpPr>
          <p:cNvPr id="8" name="6 Marcador de posición de imagen"/>
          <p:cNvSpPr>
            <a:spLocks noGrp="1"/>
          </p:cNvSpPr>
          <p:nvPr>
            <p:ph type="pic" sz="quarter" idx="11"/>
          </p:nvPr>
        </p:nvSpPr>
        <p:spPr>
          <a:xfrm>
            <a:off x="5436096" y="2392085"/>
            <a:ext cx="1728788" cy="2072640"/>
          </a:xfrm>
        </p:spPr>
        <p:txBody>
          <a:bodyPr/>
          <a:lstStyle/>
          <a:p>
            <a:r>
              <a:rPr lang="es-ES" dirty="0"/>
              <a:t>Haga clic en el icono para agregar una imagen</a:t>
            </a:r>
            <a:endParaRPr lang="es-SV" dirty="0"/>
          </a:p>
        </p:txBody>
      </p:sp>
      <p:sp>
        <p:nvSpPr>
          <p:cNvPr id="9" name="6 Marcador de posición de imagen"/>
          <p:cNvSpPr>
            <a:spLocks noGrp="1"/>
          </p:cNvSpPr>
          <p:nvPr>
            <p:ph type="pic" sz="quarter" idx="12"/>
          </p:nvPr>
        </p:nvSpPr>
        <p:spPr>
          <a:xfrm>
            <a:off x="7236296" y="231845"/>
            <a:ext cx="1728788" cy="2072640"/>
          </a:xfrm>
        </p:spPr>
        <p:txBody>
          <a:bodyPr/>
          <a:lstStyle/>
          <a:p>
            <a:r>
              <a:rPr lang="es-ES" dirty="0"/>
              <a:t>Haga clic en el icono para agregar una imagen</a:t>
            </a:r>
            <a:endParaRPr lang="es-SV" dirty="0"/>
          </a:p>
        </p:txBody>
      </p:sp>
      <p:sp>
        <p:nvSpPr>
          <p:cNvPr id="10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7236296" y="2392085"/>
            <a:ext cx="1728788" cy="2072640"/>
          </a:xfrm>
        </p:spPr>
        <p:txBody>
          <a:bodyPr/>
          <a:lstStyle/>
          <a:p>
            <a:r>
              <a:rPr lang="es-ES" dirty="0"/>
              <a:t>Haga clic en el icono para agregar una imagen</a:t>
            </a:r>
            <a:endParaRPr lang="es-SV" dirty="0"/>
          </a:p>
        </p:txBody>
      </p:sp>
      <p:sp>
        <p:nvSpPr>
          <p:cNvPr id="11" name="2 Subtítulo"/>
          <p:cNvSpPr>
            <a:spLocks noGrp="1"/>
          </p:cNvSpPr>
          <p:nvPr>
            <p:ph type="subTitle" idx="1"/>
          </p:nvPr>
        </p:nvSpPr>
        <p:spPr>
          <a:xfrm>
            <a:off x="323528" y="3861049"/>
            <a:ext cx="4824536" cy="138255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s-SV" dirty="0"/>
          </a:p>
        </p:txBody>
      </p:sp>
      <p:sp>
        <p:nvSpPr>
          <p:cNvPr id="12" name="4 Marcador de texto"/>
          <p:cNvSpPr>
            <a:spLocks noGrp="1"/>
          </p:cNvSpPr>
          <p:nvPr>
            <p:ph type="body" sz="quarter" idx="14"/>
          </p:nvPr>
        </p:nvSpPr>
        <p:spPr>
          <a:xfrm>
            <a:off x="323851" y="5415916"/>
            <a:ext cx="4824214" cy="1209674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5760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apositiva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23528" y="260650"/>
            <a:ext cx="8515672" cy="22539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SV" dirty="0"/>
          </a:p>
        </p:txBody>
      </p:sp>
      <p:sp>
        <p:nvSpPr>
          <p:cNvPr id="7" name="2 Subtítulo"/>
          <p:cNvSpPr>
            <a:spLocks noGrp="1"/>
          </p:cNvSpPr>
          <p:nvPr>
            <p:ph type="subTitle" idx="1"/>
          </p:nvPr>
        </p:nvSpPr>
        <p:spPr>
          <a:xfrm>
            <a:off x="2895600" y="3154680"/>
            <a:ext cx="5943600" cy="19202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802163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apositiva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23528" y="260650"/>
            <a:ext cx="8515672" cy="32597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SV" dirty="0"/>
          </a:p>
        </p:txBody>
      </p:sp>
      <p:sp>
        <p:nvSpPr>
          <p:cNvPr id="7" name="2 Subtítulo"/>
          <p:cNvSpPr>
            <a:spLocks noGrp="1"/>
          </p:cNvSpPr>
          <p:nvPr>
            <p:ph type="subTitle" idx="1"/>
          </p:nvPr>
        </p:nvSpPr>
        <p:spPr>
          <a:xfrm>
            <a:off x="323528" y="4617720"/>
            <a:ext cx="4172272" cy="192024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712422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SV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SV" dirty="0"/>
          </a:p>
        </p:txBody>
      </p:sp>
      <p:pic>
        <p:nvPicPr>
          <p:cNvPr id="4" name="6 Imagen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84832"/>
            <a:ext cx="965835" cy="918845"/>
          </a:xfrm>
          <a:prstGeom prst="rect">
            <a:avLst/>
          </a:prstGeom>
        </p:spPr>
      </p:pic>
      <p:pic>
        <p:nvPicPr>
          <p:cNvPr id="5" name="0 Image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117" y="84832"/>
            <a:ext cx="1640883" cy="9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99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</p:sldLayoutIdLst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Tw Cen MT Condensed Extra Bold" panose="020B0803020202020204" pitchFamily="34" charset="0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Tw Cen MT Condensed" panose="020B0606020104020203" pitchFamily="34" charset="0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333" kern="1200">
          <a:solidFill>
            <a:schemeClr val="tx1"/>
          </a:solidFill>
          <a:latin typeface="Tw Cen MT Condensed" panose="020B0606020104020203" pitchFamily="34" charset="0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w Cen MT Condensed" panose="020B0606020104020203" pitchFamily="34" charset="0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67" kern="1200">
          <a:solidFill>
            <a:schemeClr val="tx1"/>
          </a:solidFill>
          <a:latin typeface="Tw Cen MT Condensed" panose="020B0606020104020203" pitchFamily="34" charset="0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»"/>
        <a:defRPr sz="1667" kern="1200">
          <a:solidFill>
            <a:schemeClr val="tx1"/>
          </a:solidFill>
          <a:latin typeface="Tw Cen MT Condensed" panose="020B0606020104020203" pitchFamily="34" charset="0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SV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SV" dirty="0"/>
          </a:p>
        </p:txBody>
      </p:sp>
      <p:pic>
        <p:nvPicPr>
          <p:cNvPr id="4" name="6 Imagen"/>
          <p:cNvPicPr/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84832"/>
            <a:ext cx="965835" cy="918845"/>
          </a:xfrm>
          <a:prstGeom prst="rect">
            <a:avLst/>
          </a:prstGeom>
        </p:spPr>
      </p:pic>
      <p:pic>
        <p:nvPicPr>
          <p:cNvPr id="5" name="0 Imagen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117" y="84832"/>
            <a:ext cx="1640883" cy="9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01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Tw Cen MT Condensed Extra Bold" panose="020B0803020202020204" pitchFamily="34" charset="0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Tw Cen MT Condensed" panose="020B0606020104020203" pitchFamily="34" charset="0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333" kern="1200">
          <a:solidFill>
            <a:schemeClr val="tx1"/>
          </a:solidFill>
          <a:latin typeface="Tw Cen MT Condensed" panose="020B0606020104020203" pitchFamily="34" charset="0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w Cen MT Condensed" panose="020B0606020104020203" pitchFamily="34" charset="0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67" kern="1200">
          <a:solidFill>
            <a:schemeClr val="tx1"/>
          </a:solidFill>
          <a:latin typeface="Tw Cen MT Condensed" panose="020B0606020104020203" pitchFamily="34" charset="0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»"/>
        <a:defRPr sz="1667" kern="1200">
          <a:solidFill>
            <a:schemeClr val="tx1"/>
          </a:solidFill>
          <a:latin typeface="Tw Cen MT Condensed" panose="020B0606020104020203" pitchFamily="34" charset="0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42938" y="173025"/>
            <a:ext cx="7772400" cy="1470025"/>
          </a:xfrm>
        </p:spPr>
        <p:txBody>
          <a:bodyPr>
            <a:normAutofit/>
          </a:bodyPr>
          <a:lstStyle/>
          <a:p>
            <a:r>
              <a:rPr lang="es-SV" sz="3600" b="1" dirty="0">
                <a:solidFill>
                  <a:schemeClr val="accent1">
                    <a:lumMod val="75000"/>
                  </a:schemeClr>
                </a:solidFill>
              </a:rPr>
              <a:t>MINISTERIO DE </a:t>
            </a:r>
            <a:r>
              <a:rPr lang="es-SV" sz="3600" b="1" dirty="0" smtClean="0">
                <a:solidFill>
                  <a:schemeClr val="accent1">
                    <a:lumMod val="75000"/>
                  </a:schemeClr>
                </a:solidFill>
              </a:rPr>
              <a:t>AGRICULTURA</a:t>
            </a:r>
            <a:br>
              <a:rPr lang="es-SV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SV" sz="3600" b="1" dirty="0" smtClean="0">
                <a:solidFill>
                  <a:schemeClr val="accent1">
                    <a:lumMod val="75000"/>
                  </a:schemeClr>
                </a:solidFill>
              </a:rPr>
              <a:t>Y GANADERÍA</a:t>
            </a:r>
            <a:endParaRPr lang="es-SV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285852" y="2319342"/>
            <a:ext cx="6400800" cy="1752600"/>
          </a:xfrm>
          <a:scene3d>
            <a:camera prst="orthographicFront"/>
            <a:lightRig rig="threePt" dir="t"/>
          </a:scene3d>
          <a:sp3d prstMaterial="metal">
            <a:bevelB prst="slope"/>
          </a:sp3d>
        </p:spPr>
        <p:txBody>
          <a:bodyPr>
            <a:noAutofit/>
          </a:bodyPr>
          <a:lstStyle/>
          <a:p>
            <a:r>
              <a:rPr lang="es-SV" sz="4800" b="1" dirty="0">
                <a:solidFill>
                  <a:schemeClr val="accent1">
                    <a:lumMod val="75000"/>
                  </a:schemeClr>
                </a:solidFill>
                <a:latin typeface="Adobe Garamond Pro Bold" pitchFamily="18" charset="0"/>
              </a:rPr>
              <a:t>Informe de Rendición de Cuentas</a:t>
            </a:r>
            <a:endParaRPr lang="es-SV" sz="3600" b="1" dirty="0">
              <a:solidFill>
                <a:schemeClr val="accent1">
                  <a:lumMod val="75000"/>
                </a:schemeClr>
              </a:solidFill>
              <a:latin typeface="Adobe Garamond Pro Bold" pitchFamily="18" charset="0"/>
            </a:endParaRPr>
          </a:p>
          <a:p>
            <a:r>
              <a:rPr lang="es-SV" sz="3600" b="1" dirty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Junio 2015- mayo 2016</a:t>
            </a:r>
          </a:p>
        </p:txBody>
      </p:sp>
      <p:pic>
        <p:nvPicPr>
          <p:cNvPr id="4" name="3 Imagen" descr="Presidencia de la República de El Salvador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6" t="1" b="3664"/>
          <a:stretch/>
        </p:blipFill>
        <p:spPr bwMode="auto">
          <a:xfrm>
            <a:off x="0" y="5643578"/>
            <a:ext cx="2732883" cy="857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C:\Users\Carlos\Desktop\F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114955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362516"/>
            <a:ext cx="7344816" cy="4781128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informe 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 estructurado según </a:t>
            </a:r>
            <a:r>
              <a:rPr lang="es-SV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prioridades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definidas en el Plan Estratégico Institucional, 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subsectores productivos que el MAG atiende a través de sus Dependencias. 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Asimismo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 informe incluye temas sobre los cuales los </a:t>
            </a:r>
            <a:r>
              <a:rPr lang="es-SV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subsectores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mostraron interés de conocer en la consulta previa a los </a:t>
            </a: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mismos.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continuación, </a:t>
            </a: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presentan los </a:t>
            </a:r>
            <a:r>
              <a:rPr lang="es-SV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SV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logros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el período </a:t>
            </a: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informado:</a:t>
            </a:r>
            <a:endParaRPr lang="es-SV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49355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pineda\Desktop\FOTOS EDITADAS PARTA PRESENTACION RDC 2016\FOTOGRAFIAS EDITADAS RENDICION DE CUENTAS 2016\44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47571" y="0"/>
            <a:ext cx="9191570" cy="68936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912825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cpineda\Desktop\PRESENTACION RDC 2016\FOTOGRAFIAS EDITADAS RENDICION DE CUENTAS 2016\SOBERANIA-Y-SEGURIDAD-ALIMENTAR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/>
          <p:cNvSpPr>
            <a:spLocks noGrp="1"/>
          </p:cNvSpPr>
          <p:nvPr>
            <p:ph idx="1"/>
          </p:nvPr>
        </p:nvSpPr>
        <p:spPr>
          <a:xfrm>
            <a:off x="642910" y="1805306"/>
            <a:ext cx="7745514" cy="4071966"/>
          </a:xfrm>
        </p:spPr>
        <p:txBody>
          <a:bodyPr>
            <a:noAutofit/>
          </a:bodyPr>
          <a:lstStyle/>
          <a:p>
            <a:pPr lvl="0" algn="just">
              <a:spcBef>
                <a:spcPts val="1200"/>
              </a:spcBef>
              <a:spcAft>
                <a:spcPts val="1200"/>
              </a:spcAft>
            </a:pPr>
            <a:r>
              <a:rPr lang="es-SV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transfirieron </a:t>
            </a: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tecnologías a </a:t>
            </a:r>
            <a:r>
              <a:rPr lang="es-SV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97,053 </a:t>
            </a:r>
            <a:r>
              <a:rPr lang="es-SV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productores y productoras</a:t>
            </a:r>
            <a:r>
              <a:rPr lang="es-SV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la producción sostenible de alimentos. </a:t>
            </a:r>
          </a:p>
          <a:p>
            <a:pPr lvl="0" algn="just">
              <a:spcBef>
                <a:spcPts val="1200"/>
              </a:spcBef>
              <a:spcAft>
                <a:spcPts val="1200"/>
              </a:spcAft>
            </a:pP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Entregamos </a:t>
            </a:r>
            <a:r>
              <a:rPr lang="es-SV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689,041 </a:t>
            </a:r>
            <a:r>
              <a:rPr lang="es-SV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paquetes agrícolas</a:t>
            </a: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la siembra de granos básicos. </a:t>
            </a:r>
            <a:r>
              <a:rPr lang="es-SV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semilla entregada fue producida por cooperativas y empresas nacionales.  </a:t>
            </a:r>
          </a:p>
          <a:p>
            <a:pPr lvl="0" algn="just">
              <a:spcBef>
                <a:spcPts val="1200"/>
              </a:spcBef>
              <a:spcAft>
                <a:spcPts val="1200"/>
              </a:spcAft>
            </a:pPr>
            <a:endParaRPr lang="es-SV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SOBERANÍA Y SEGURIDAD ALIMENTARIA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62146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SOBERANÍA Y SEGURIDAD ALIMENTARIA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357158" y="1142984"/>
            <a:ext cx="8229600" cy="4525963"/>
          </a:xfrm>
        </p:spPr>
        <p:txBody>
          <a:bodyPr>
            <a:no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s-SV" sz="22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2015:</a:t>
            </a:r>
            <a:endParaRPr lang="es-SV" sz="225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ts val="1200"/>
              </a:spcBef>
              <a:spcAft>
                <a:spcPts val="1200"/>
              </a:spcAft>
            </a:pPr>
            <a:r>
              <a:rPr lang="es-SV" sz="22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Entregamos </a:t>
            </a:r>
            <a:r>
              <a:rPr lang="es-SV" sz="22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167,557 paquetes de semilla de frijol</a:t>
            </a:r>
            <a:r>
              <a:rPr lang="es-SV" sz="22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la siembra de agosto-septiembre; y </a:t>
            </a:r>
            <a:r>
              <a:rPr lang="es-SV" sz="22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1,462 paquetes de semilla de sorgo y fertilizante</a:t>
            </a:r>
            <a:r>
              <a:rPr lang="es-SV" sz="22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la cosecha de postrera.</a:t>
            </a:r>
          </a:p>
          <a:p>
            <a:pPr lvl="0" algn="just">
              <a:spcBef>
                <a:spcPts val="1200"/>
              </a:spcBef>
              <a:spcAft>
                <a:spcPts val="1200"/>
              </a:spcAft>
            </a:pPr>
            <a:r>
              <a:rPr lang="es-SV" sz="22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la siembra en humedales y áreas de riego, entregamos </a:t>
            </a:r>
            <a:r>
              <a:rPr lang="es-SV" sz="22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2,853</a:t>
            </a:r>
            <a:r>
              <a:rPr lang="es-SV" sz="22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paquetes de semilla: de frijol; de maíz y de sorgo; todos acompañados con una dotación de fertilizante.</a:t>
            </a:r>
          </a:p>
          <a:p>
            <a:pPr lvl="0" algn="just">
              <a:spcBef>
                <a:spcPts val="1200"/>
              </a:spcBef>
              <a:spcAft>
                <a:spcPts val="1200"/>
              </a:spcAft>
            </a:pPr>
            <a:r>
              <a:rPr lang="es-SV" sz="22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recuperar las pérdidas de maíz causadas por la sequía, entregamos </a:t>
            </a:r>
            <a:r>
              <a:rPr lang="es-SV" sz="22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104,971 </a:t>
            </a:r>
            <a:r>
              <a:rPr lang="es-SV" sz="22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paquetes de semilla de maíz y fertilizante, en municipios del Corredor Seco, principalmente</a:t>
            </a:r>
            <a:r>
              <a:rPr lang="es-SV" sz="22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es-SV" sz="2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62146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28662" y="1357298"/>
            <a:ext cx="7215238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s-SV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2016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la siembra de primera y postrera, entregamos </a:t>
            </a:r>
            <a:r>
              <a:rPr lang="es-SV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412,198 </a:t>
            </a:r>
            <a:r>
              <a:rPr lang="es-SV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paquetes de semilla de maíz y fertilizante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alivio a </a:t>
            </a: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familias 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afectados por la sequía 2015, se entregó </a:t>
            </a:r>
            <a:r>
              <a:rPr lang="es-SV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44,990 paquetes alimenticios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para cubrir las necesidades </a:t>
            </a: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inmediatas. 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apoyo a los productores se facilitó la 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negociación de </a:t>
            </a: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mejores precios 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granos básicos </a:t>
            </a: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los convenios de comercialización.</a:t>
            </a:r>
            <a:endParaRPr lang="es-SV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ts val="1200"/>
              </a:spcBef>
              <a:spcAft>
                <a:spcPts val="1200"/>
              </a:spcAft>
            </a:pPr>
            <a:endParaRPr lang="es-SV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es-SV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SOBERANÍA Y SEGURIDAD ALIMENTARIA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1558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4348" y="1500174"/>
            <a:ext cx="7603208" cy="4525963"/>
          </a:xfrm>
        </p:spPr>
        <p:txBody>
          <a:bodyPr>
            <a:no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 el </a:t>
            </a:r>
            <a:r>
              <a:rPr lang="es-SV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</a:t>
            </a: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s-SV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 climático </a:t>
            </a: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las cosechas, hubo necesidad de completar 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disponibilidad de granos </a:t>
            </a: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básicos, con las siguientes medidas: </a:t>
            </a:r>
            <a:endParaRPr lang="es-SV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SV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Apertura de </a:t>
            </a:r>
            <a:r>
              <a:rPr lang="es-SV" sz="2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contingente de </a:t>
            </a:r>
            <a:r>
              <a:rPr lang="es-SV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desabastecimiento por </a:t>
            </a:r>
            <a:r>
              <a:rPr lang="es-SV" sz="2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2,204,600 qq de </a:t>
            </a:r>
            <a:r>
              <a:rPr lang="es-SV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maíz blanco;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SV" sz="2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Contingente de </a:t>
            </a:r>
            <a:r>
              <a:rPr lang="es-SV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desabastecimiento por </a:t>
            </a:r>
            <a:r>
              <a:rPr lang="es-SV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3,218,700 qq </a:t>
            </a:r>
            <a:r>
              <a:rPr lang="es-SV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maíz amarillo para consumo animal y </a:t>
            </a:r>
            <a:r>
              <a:rPr lang="es-SV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1,366,850</a:t>
            </a:r>
            <a:r>
              <a:rPr lang="es-SV" sz="2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SV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qq</a:t>
            </a:r>
            <a:r>
              <a:rPr lang="es-SV" sz="2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s-SV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 humano; </a:t>
            </a:r>
          </a:p>
        </p:txBody>
      </p:sp>
      <p:sp>
        <p:nvSpPr>
          <p:cNvPr id="7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SOBERANÍA Y SEGURIDAD ALIMENTARIA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6313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783357"/>
            <a:ext cx="8136904" cy="4525963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SV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Contingente de </a:t>
            </a: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desabastecimiento de </a:t>
            </a:r>
            <a:r>
              <a:rPr lang="es-SV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arroz</a:t>
            </a: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granza por </a:t>
            </a:r>
            <a:r>
              <a:rPr lang="es-SV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330,690 qq</a:t>
            </a:r>
            <a:r>
              <a:rPr lang="es-SV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endParaRPr lang="es-SV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Contingente </a:t>
            </a:r>
            <a:r>
              <a:rPr lang="es-SV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desabastecimiento por </a:t>
            </a:r>
            <a:r>
              <a:rPr lang="es-SV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264,550 qq </a:t>
            </a: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SV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frijol rojo</a:t>
            </a: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y,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SV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Restricción </a:t>
            </a: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exportaciones y reexportaciones de </a:t>
            </a:r>
            <a:r>
              <a:rPr lang="es-SV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frijol rojo</a:t>
            </a: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SV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SOBERANÍA Y SEGURIDAD ALIMENTARIA   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4993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4348" y="1357298"/>
            <a:ext cx="7697044" cy="4525963"/>
          </a:xfrm>
        </p:spPr>
        <p:txBody>
          <a:bodyPr>
            <a:no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SV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Centro de Desarrollo de Agricultura Familiar -</a:t>
            </a:r>
            <a:r>
              <a:rPr lang="es-SV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SV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CEDAF-Morazán: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coordinación con el área de investigación y transferencia </a:t>
            </a:r>
            <a:r>
              <a:rPr lang="es-SV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 del </a:t>
            </a: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CENTA, se establecieron parcelas de investigación y validación de cultivos de maíz y sorgo; y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SV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ejecución, </a:t>
            </a: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estudios para evaluar las variables de producción y adaptabilidad bajo condiciones del </a:t>
            </a:r>
            <a:r>
              <a:rPr lang="es-SV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estrés hídrico</a:t>
            </a: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SOBERANÍA Y SEGURIDAD ALIMENTARIA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2321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4348" y="1495325"/>
            <a:ext cx="7697044" cy="4525963"/>
          </a:xfrm>
        </p:spPr>
        <p:txBody>
          <a:bodyPr>
            <a:no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de </a:t>
            </a:r>
            <a:r>
              <a:rPr lang="es-SV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 Urbana y Periurbana:</a:t>
            </a:r>
            <a:endParaRPr lang="es-SV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Atiende los 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municipios de Panchimalco, San </a:t>
            </a: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Marcos, Ciudad 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Delgado</a:t>
            </a: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Soyapango 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San Salvador; </a:t>
            </a: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implementando 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huertos </a:t>
            </a: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autoconsumo de las familias, la venta de excedentes y el </a:t>
            </a: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autoempleo</a:t>
            </a: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producen hortalizas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hierbas aromáticas y plantas </a:t>
            </a: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medicinales, 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utilizando </a:t>
            </a:r>
            <a:r>
              <a:rPr lang="es-SV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 </a:t>
            </a:r>
            <a:r>
              <a:rPr lang="es-SV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agroecológicas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bajo la modalidad de huertos orgánicos intensivos. </a:t>
            </a:r>
          </a:p>
        </p:txBody>
      </p:sp>
      <p:sp>
        <p:nvSpPr>
          <p:cNvPr id="7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SOBERANÍA Y SEGURIDAD ALIMENTARIA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7153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87624" y="1714488"/>
            <a:ext cx="6858048" cy="3931920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s-SV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Contenido:</a:t>
            </a:r>
            <a:endParaRPr lang="es-SV" sz="22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s-SV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Introducción</a:t>
            </a:r>
          </a:p>
          <a:p>
            <a:pPr marL="857250" indent="-857250">
              <a:spcBef>
                <a:spcPts val="12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s-SV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Principales </a:t>
            </a:r>
            <a:r>
              <a:rPr lang="es-SV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servicios y </a:t>
            </a:r>
            <a:r>
              <a:rPr lang="es-SV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apoyos brindados</a:t>
            </a:r>
            <a:endParaRPr lang="es-SV" sz="22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857250" indent="-857250">
              <a:spcBef>
                <a:spcPts val="12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s-SV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Presupuesto </a:t>
            </a:r>
            <a:r>
              <a:rPr lang="es-SV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asignado y </a:t>
            </a:r>
            <a:r>
              <a:rPr lang="es-SV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ejecutado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s-SV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Principales </a:t>
            </a:r>
            <a:r>
              <a:rPr lang="es-SV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dificultades en la gestión</a:t>
            </a:r>
          </a:p>
          <a:p>
            <a:pPr marL="0" indent="0" algn="ctr">
              <a:buNone/>
            </a:pPr>
            <a:endParaRPr lang="es-SV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SV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827584" y="357166"/>
            <a:ext cx="7215238" cy="85725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etal">
            <a:bevelB prst="slope"/>
          </a:sp3d>
        </p:spPr>
        <p:txBody>
          <a:bodyPr vert="horz" lIns="91440" tIns="45720" rIns="91440" bIns="45720" rtlCol="0">
            <a:noAutofit/>
          </a:bodyPr>
          <a:lstStyle/>
          <a:p>
            <a:pPr marL="285739" marR="0" lvl="0" indent="-285739" algn="ctr" defTabSz="7619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SV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dobe Garamond Pro Bold" pitchFamily="18" charset="0"/>
                <a:ea typeface="+mn-ea"/>
                <a:cs typeface="+mn-cs"/>
              </a:rPr>
              <a:t>Informe de Rendición de</a:t>
            </a:r>
            <a:r>
              <a:rPr kumimoji="0" lang="es-SV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dobe Garamond Pro Bold" pitchFamily="18" charset="0"/>
                <a:ea typeface="+mn-ea"/>
                <a:cs typeface="+mn-cs"/>
              </a:rPr>
              <a:t> </a:t>
            </a:r>
            <a:r>
              <a:rPr kumimoji="0" lang="es-SV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dobe Garamond Pro Bold" pitchFamily="18" charset="0"/>
                <a:ea typeface="+mn-ea"/>
                <a:cs typeface="+mn-cs"/>
              </a:rPr>
              <a:t>Cuentas</a:t>
            </a:r>
            <a:endParaRPr kumimoji="0" lang="es-SV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dobe Garamond Pro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4572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pineda\Desktop\PRESENTACION RDC 2016\FOTOGRAFIAS EDITADAS RENDICION DE CUENTAS 2016\REACTIVAICON-DE-LA-CAFICULTURA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1472" y="1711349"/>
            <a:ext cx="7848872" cy="4525963"/>
          </a:xfrm>
        </p:spPr>
        <p:txBody>
          <a:bodyPr>
            <a:normAutofit/>
          </a:bodyPr>
          <a:lstStyle/>
          <a:p>
            <a:pPr algn="just"/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Cumpliendo el compromiso del </a:t>
            </a:r>
            <a:r>
              <a:rPr lang="es-SV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Señor Presidente </a:t>
            </a: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Salvador Sánchez Cerén, desde el año 2014 se desarrolla un </a:t>
            </a:r>
            <a:r>
              <a:rPr lang="es-SV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de asistencia </a:t>
            </a:r>
            <a:r>
              <a:rPr lang="es-SV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</a:t>
            </a:r>
            <a:r>
              <a:rPr lang="es-SV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sostenida </a:t>
            </a: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los caficultores de las seis cordilleras del país en manejo agronómico, combate a la roya y otras enfermedades y plagas que afectan la caficultura nacional.</a:t>
            </a:r>
          </a:p>
          <a:p>
            <a:endParaRPr lang="es-SV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REACTIVACIÓN DE LA CAFICULTURA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CARGAS\CAFE CEN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6009197" cy="4643470"/>
          </a:xfrm>
          <a:prstGeom prst="rect">
            <a:avLst/>
          </a:prstGeom>
          <a:noFill/>
        </p:spPr>
      </p:pic>
      <p:sp>
        <p:nvSpPr>
          <p:cNvPr id="9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REACTIVACIÓN DE LA CAFICULTURA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000792" y="2000240"/>
            <a:ext cx="30718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el marco del Pacto Nacional por el Café:</a:t>
            </a:r>
          </a:p>
          <a:p>
            <a:r>
              <a:rPr lang="es-SV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es-SV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SV" b="1" dirty="0" smtClean="0">
                <a:latin typeface="Arial" panose="020B0604020202020204" pitchFamily="34" charset="0"/>
                <a:cs typeface="Arial" panose="020B0604020202020204" pitchFamily="34" charset="0"/>
              </a:rPr>
              <a:t>Gerencia CENTA- Café</a:t>
            </a:r>
            <a:r>
              <a:rPr lang="es-SV" dirty="0" smtClean="0">
                <a:latin typeface="Arial" panose="020B0604020202020204" pitchFamily="34" charset="0"/>
                <a:cs typeface="Arial" panose="020B0604020202020204" pitchFamily="34" charset="0"/>
              </a:rPr>
              <a:t>,  tiene 84 técnicos especialistas distribuidos en 23 oficinas en las 6 cordilleras cafetaleras del país.</a:t>
            </a:r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25003464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28662" y="1689119"/>
            <a:ext cx="7387754" cy="4525963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brindó asistencia técnica a </a:t>
            </a:r>
            <a:r>
              <a:rPr lang="es-SV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5,286</a:t>
            </a: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productores de café.</a:t>
            </a:r>
          </a:p>
          <a:p>
            <a:pPr lvl="0" algn="just">
              <a:spcBef>
                <a:spcPts val="1200"/>
              </a:spcBef>
              <a:spcAft>
                <a:spcPts val="1200"/>
              </a:spcAft>
            </a:pP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ejecutaron </a:t>
            </a:r>
            <a:r>
              <a:rPr lang="es-SV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protocolos de investigación para el estudio de la roya</a:t>
            </a: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control químico, epidemiología de la roya, períodos de incubación y manejo agronómico del cultivo.</a:t>
            </a:r>
          </a:p>
        </p:txBody>
      </p:sp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REACTIVACIÓN DE LA CAFICULTURA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8903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9592" y="1474805"/>
            <a:ext cx="7416824" cy="4525963"/>
          </a:xfrm>
        </p:spPr>
        <p:txBody>
          <a:bodyPr>
            <a:noAutofit/>
          </a:bodyPr>
          <a:lstStyle/>
          <a:p>
            <a:pPr marL="0" lvl="0" indent="0" algn="just">
              <a:spcBef>
                <a:spcPts val="1200"/>
              </a:spcBef>
              <a:buNone/>
            </a:pPr>
            <a:r>
              <a:rPr lang="es-SV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entregó 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7.4 millones de plantas sanas de café</a:t>
            </a: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variedades resistentes a la roya y con alto potencial productivo</a:t>
            </a:r>
            <a:r>
              <a:rPr lang="es-SV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para renovar </a:t>
            </a:r>
            <a:r>
              <a:rPr lang="es-SV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2,980 mz</a:t>
            </a:r>
            <a:r>
              <a:rPr lang="es-SV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beneficio de </a:t>
            </a:r>
            <a:r>
              <a:rPr lang="es-SV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4,288 </a:t>
            </a:r>
            <a:r>
              <a:rPr lang="es-SV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productores, 2,930 hombres y 1,358 mujeres. </a:t>
            </a:r>
            <a:endParaRPr lang="es-SV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s-SV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59,541 </a:t>
            </a:r>
            <a:r>
              <a:rPr lang="es-SV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litros de </a:t>
            </a: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fungicidas,  y </a:t>
            </a:r>
            <a:r>
              <a:rPr lang="es-SV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91,552</a:t>
            </a:r>
            <a:r>
              <a:rPr lang="es-S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litros de fertilizante foliar en beneficio de 7,559 productores.</a:t>
            </a:r>
          </a:p>
          <a:p>
            <a:pPr lvl="0" algn="just">
              <a:spcBef>
                <a:spcPts val="1200"/>
              </a:spcBef>
            </a:pPr>
            <a:endParaRPr lang="es-S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es-SV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REACTIVACIÓN DE LA CAFICULTURA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02547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711349"/>
            <a:ext cx="7776864" cy="4525963"/>
          </a:xfrm>
        </p:spPr>
        <p:txBody>
          <a:bodyPr>
            <a:no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s-SV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SV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Gerencia CENTA-CAFÉ </a:t>
            </a:r>
            <a:r>
              <a:rPr lang="es-SV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ejecutó un </a:t>
            </a:r>
            <a:r>
              <a:rPr lang="es-SV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 de </a:t>
            </a:r>
            <a:r>
              <a:rPr lang="es-SV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fertilidad del suelo en fincas de café, a través del muestreo y análisis de </a:t>
            </a:r>
            <a:r>
              <a:rPr lang="es-SV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11,512</a:t>
            </a:r>
            <a:r>
              <a:rPr lang="es-SV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muestras de suelo y </a:t>
            </a:r>
            <a:r>
              <a:rPr lang="es-SV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2,764</a:t>
            </a:r>
            <a:r>
              <a:rPr lang="es-SV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muestras foliares, en las diferentes zonas cafetaleras, </a:t>
            </a:r>
            <a:r>
              <a:rPr lang="es-SV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beneficio de </a:t>
            </a:r>
            <a:r>
              <a:rPr lang="es-SV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7,540 caficultores. </a:t>
            </a: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s-SV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 acción permitirá que los productores puedan realizar la fertilización bajo criterios técnicos y de acuerdo con las condiciones reales del cafetal.  </a:t>
            </a:r>
          </a:p>
        </p:txBody>
      </p:sp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REACTIVACIÓN DE LA CAFICULTURA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57624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pineda\Desktop\PRESENTACION RDC 2016\FOTOGRAFIAS EDITADAS RENDICION DE CUENTAS 2016\FORTALECIMIENTO-DE-LA-GANADERIA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28662" y="1428736"/>
            <a:ext cx="7387754" cy="4525963"/>
          </a:xfrm>
        </p:spPr>
        <p:txBody>
          <a:bodyPr>
            <a:noAutofit/>
          </a:bodyPr>
          <a:lstStyle/>
          <a:p>
            <a:pPr lvl="0" algn="just">
              <a:spcBef>
                <a:spcPts val="1200"/>
              </a:spcBef>
              <a:buNone/>
            </a:pPr>
            <a:r>
              <a:rPr lang="es-SV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Se brindó </a:t>
            </a:r>
            <a:r>
              <a:rPr lang="es-SV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asistencia </a:t>
            </a:r>
            <a:r>
              <a:rPr lang="es-SV" sz="2600" b="1" dirty="0">
                <a:latin typeface="Arial" panose="020B0604020202020204" pitchFamily="34" charset="0"/>
                <a:cs typeface="Arial" panose="020B0604020202020204" pitchFamily="34" charset="0"/>
              </a:rPr>
              <a:t>técnica </a:t>
            </a:r>
            <a:r>
              <a:rPr lang="es-SV" sz="2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SV" sz="2600" b="1" dirty="0">
                <a:latin typeface="Arial" panose="020B0604020202020204" pitchFamily="34" charset="0"/>
                <a:cs typeface="Arial" panose="020B0604020202020204" pitchFamily="34" charset="0"/>
              </a:rPr>
              <a:t>3,880 ganaderos </a:t>
            </a:r>
            <a:r>
              <a:rPr lang="es-SV" sz="2600" dirty="0">
                <a:latin typeface="Arial" panose="020B0604020202020204" pitchFamily="34" charset="0"/>
                <a:cs typeface="Arial" panose="020B0604020202020204" pitchFamily="34" charset="0"/>
              </a:rPr>
              <a:t>en tecnologías de: </a:t>
            </a:r>
          </a:p>
          <a:p>
            <a:pPr lvl="1" algn="just">
              <a:spcBef>
                <a:spcPts val="600"/>
              </a:spcBef>
            </a:pPr>
            <a:r>
              <a:rPr lang="es-SV" sz="2266" dirty="0">
                <a:latin typeface="Arial" panose="020B0604020202020204" pitchFamily="34" charset="0"/>
                <a:cs typeface="Arial" panose="020B0604020202020204" pitchFamily="34" charset="0"/>
              </a:rPr>
              <a:t>salud animal, </a:t>
            </a:r>
          </a:p>
          <a:p>
            <a:pPr lvl="1" algn="just">
              <a:spcBef>
                <a:spcPts val="600"/>
              </a:spcBef>
            </a:pPr>
            <a:r>
              <a:rPr lang="es-SV" sz="2266" dirty="0">
                <a:latin typeface="Arial" panose="020B0604020202020204" pitchFamily="34" charset="0"/>
                <a:cs typeface="Arial" panose="020B0604020202020204" pitchFamily="34" charset="0"/>
              </a:rPr>
              <a:t>nutrición, </a:t>
            </a:r>
          </a:p>
          <a:p>
            <a:pPr lvl="1" algn="just">
              <a:spcBef>
                <a:spcPts val="600"/>
              </a:spcBef>
            </a:pPr>
            <a:r>
              <a:rPr lang="es-SV" sz="2266" dirty="0">
                <a:latin typeface="Arial" panose="020B0604020202020204" pitchFamily="34" charset="0"/>
                <a:cs typeface="Arial" panose="020B0604020202020204" pitchFamily="34" charset="0"/>
              </a:rPr>
              <a:t>reproducción bovina, </a:t>
            </a:r>
          </a:p>
          <a:p>
            <a:pPr lvl="1" algn="just">
              <a:spcBef>
                <a:spcPts val="600"/>
              </a:spcBef>
            </a:pPr>
            <a:r>
              <a:rPr lang="es-SV" sz="2266" dirty="0">
                <a:latin typeface="Arial" panose="020B0604020202020204" pitchFamily="34" charset="0"/>
                <a:cs typeface="Arial" panose="020B0604020202020204" pitchFamily="34" charset="0"/>
              </a:rPr>
              <a:t>producción pecuaria, </a:t>
            </a:r>
          </a:p>
          <a:p>
            <a:pPr lvl="1" algn="just">
              <a:spcBef>
                <a:spcPts val="600"/>
              </a:spcBef>
            </a:pPr>
            <a:r>
              <a:rPr lang="es-SV" sz="2266" dirty="0">
                <a:latin typeface="Arial" panose="020B0604020202020204" pitchFamily="34" charset="0"/>
                <a:cs typeface="Arial" panose="020B0604020202020204" pitchFamily="34" charset="0"/>
              </a:rPr>
              <a:t>inocuidad en productos pecuarios, </a:t>
            </a:r>
          </a:p>
          <a:p>
            <a:pPr lvl="1" algn="just">
              <a:spcBef>
                <a:spcPts val="600"/>
              </a:spcBef>
            </a:pPr>
            <a:r>
              <a:rPr lang="es-SV" sz="2266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SV" sz="2266" dirty="0" smtClean="0">
                <a:latin typeface="Arial" panose="020B0604020202020204" pitchFamily="34" charset="0"/>
                <a:cs typeface="Arial" panose="020B0604020202020204" pitchFamily="34" charset="0"/>
              </a:rPr>
              <a:t>gronegocios</a:t>
            </a:r>
            <a:r>
              <a:rPr lang="es-SV" sz="2266" dirty="0">
                <a:latin typeface="Arial" panose="020B0604020202020204" pitchFamily="34" charset="0"/>
                <a:cs typeface="Arial" panose="020B0604020202020204" pitchFamily="34" charset="0"/>
              </a:rPr>
              <a:t>, y </a:t>
            </a:r>
          </a:p>
          <a:p>
            <a:pPr lvl="1" algn="just">
              <a:spcBef>
                <a:spcPts val="600"/>
              </a:spcBef>
            </a:pPr>
            <a:r>
              <a:rPr lang="es-SV" sz="2266" dirty="0">
                <a:latin typeface="Arial" panose="020B0604020202020204" pitchFamily="34" charset="0"/>
                <a:cs typeface="Arial" panose="020B0604020202020204" pitchFamily="34" charset="0"/>
              </a:rPr>
              <a:t>manejo de pastos y forrajes.</a:t>
            </a:r>
          </a:p>
          <a:p>
            <a:pPr marL="0" lv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s-SV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FORTALECIMIENTO DE LA GANADERÍA NACIONAL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3537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639341"/>
            <a:ext cx="7416824" cy="4525963"/>
          </a:xfrm>
        </p:spPr>
        <p:txBody>
          <a:bodyPr>
            <a:noAutofit/>
          </a:bodyPr>
          <a:lstStyle/>
          <a:p>
            <a:pPr lvl="0" algn="just">
              <a:spcBef>
                <a:spcPts val="1200"/>
              </a:spcBef>
              <a:spcAft>
                <a:spcPts val="1200"/>
              </a:spcAft>
            </a:pPr>
            <a:r>
              <a:rPr lang="es-SV" sz="26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SV" sz="2600" b="1" dirty="0">
                <a:latin typeface="Arial" panose="020B0604020202020204" pitchFamily="34" charset="0"/>
                <a:cs typeface="Arial" panose="020B0604020202020204" pitchFamily="34" charset="0"/>
              </a:rPr>
              <a:t>importaron 10 sementales </a:t>
            </a:r>
            <a:r>
              <a:rPr lang="es-SV" sz="2600" dirty="0">
                <a:latin typeface="Arial" panose="020B0604020202020204" pitchFamily="34" charset="0"/>
                <a:cs typeface="Arial" panose="020B0604020202020204" pitchFamily="34" charset="0"/>
              </a:rPr>
              <a:t>para mejorar la genética del hato </a:t>
            </a:r>
            <a:r>
              <a:rPr lang="es-SV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bovino nacional,</a:t>
            </a:r>
            <a:endParaRPr lang="es-SV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ts val="1200"/>
              </a:spcBef>
              <a:spcAft>
                <a:spcPts val="1200"/>
              </a:spcAft>
            </a:pPr>
            <a:r>
              <a:rPr lang="es-SV" sz="2600" dirty="0">
                <a:latin typeface="Arial" panose="020B0604020202020204" pitchFamily="34" charset="0"/>
                <a:cs typeface="Arial" panose="020B0604020202020204" pitchFamily="34" charset="0"/>
              </a:rPr>
              <a:t>Se establecieron </a:t>
            </a:r>
            <a:r>
              <a:rPr lang="es-SV" sz="2600" b="1" dirty="0">
                <a:latin typeface="Arial" panose="020B0604020202020204" pitchFamily="34" charset="0"/>
                <a:cs typeface="Arial" panose="020B0604020202020204" pitchFamily="34" charset="0"/>
              </a:rPr>
              <a:t>15 nuevos bancos de semen, incrementando a 96</a:t>
            </a:r>
            <a:r>
              <a:rPr lang="es-SV" sz="2600" dirty="0">
                <a:latin typeface="Arial" panose="020B0604020202020204" pitchFamily="34" charset="0"/>
                <a:cs typeface="Arial" panose="020B0604020202020204" pitchFamily="34" charset="0"/>
              </a:rPr>
              <a:t> la Red Nacional bancos de semen, y</a:t>
            </a:r>
          </a:p>
          <a:p>
            <a:pPr lvl="0" algn="just">
              <a:spcBef>
                <a:spcPts val="1200"/>
              </a:spcBef>
              <a:spcAft>
                <a:spcPts val="1200"/>
              </a:spcAft>
            </a:pPr>
            <a:r>
              <a:rPr lang="es-SV" sz="2600" dirty="0">
                <a:latin typeface="Arial" panose="020B0604020202020204" pitchFamily="34" charset="0"/>
                <a:cs typeface="Arial" panose="020B0604020202020204" pitchFamily="34" charset="0"/>
              </a:rPr>
              <a:t> Se entregó 2</a:t>
            </a:r>
            <a:r>
              <a:rPr lang="es-SV" sz="2600" b="1" dirty="0">
                <a:latin typeface="Arial" panose="020B0604020202020204" pitchFamily="34" charset="0"/>
                <a:cs typeface="Arial" panose="020B0604020202020204" pitchFamily="34" charset="0"/>
              </a:rPr>
              <a:t>,496 dosis de semen congelado.</a:t>
            </a:r>
            <a:endParaRPr lang="es-SV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ts val="1200"/>
              </a:spcBef>
              <a:spcAft>
                <a:spcPts val="1200"/>
              </a:spcAft>
            </a:pPr>
            <a:endParaRPr lang="es-SV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FORTALECIMIENTO DE LA GANADERÍA NACIONAL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100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423317"/>
            <a:ext cx="7704856" cy="4525963"/>
          </a:xfrm>
        </p:spPr>
        <p:txBody>
          <a:bodyPr>
            <a:noAutofit/>
          </a:bodyPr>
          <a:lstStyle/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Se graduó a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198 inseminadores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 certificados para ganado bovino.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Con apoyo del Gobierno de China, Taiwán, se instalaron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s-SV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plantas lácteas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 capacidad para procesar </a:t>
            </a:r>
            <a:r>
              <a:rPr lang="es-SV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litros/hora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, en Sensuntepeque, San Miguel y Nueva Concepción. 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Con fondos del préstamo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BCIE,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trabaja en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el establecimiento de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3 plantas procesadoras lácteas con capacidad de 1000 litros/hora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 en Chalatenango, Cabañas y La Paz.</a:t>
            </a:r>
          </a:p>
          <a:p>
            <a:pPr lvl="0" algn="just">
              <a:spcBef>
                <a:spcPts val="1200"/>
              </a:spcBef>
              <a:spcAft>
                <a:spcPts val="1200"/>
              </a:spcAft>
            </a:pPr>
            <a:endParaRPr lang="es-SV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FORTALECIMIENTO DE LA GANADERÍA NACIONAL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6087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pineda\Desktop\PRESENTACION RDC 2016\FOTOGRAFIAS EDITADAS RENDICION DE CUENTAS 2016\CAP-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252375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729328"/>
            <a:ext cx="7704856" cy="3931920"/>
          </a:xfrm>
        </p:spPr>
        <p:txBody>
          <a:bodyPr>
            <a:noAutofit/>
          </a:bodyPr>
          <a:lstStyle/>
          <a:p>
            <a:pPr marL="0" lvl="0" indent="0"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Se atendió a los ganaderos afectados por la sequía, haciendo la entrega de: 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500" b="1" dirty="0">
                <a:latin typeface="Arial" panose="020B0604020202020204" pitchFamily="34" charset="0"/>
                <a:cs typeface="Arial" panose="020B0604020202020204" pitchFamily="34" charset="0"/>
              </a:rPr>
              <a:t>10,000 </a:t>
            </a: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quintales de </a:t>
            </a:r>
            <a:r>
              <a:rPr lang="es-SV" sz="2500" b="1" dirty="0">
                <a:latin typeface="Arial" panose="020B0604020202020204" pitchFamily="34" charset="0"/>
                <a:cs typeface="Arial" panose="020B0604020202020204" pitchFamily="34" charset="0"/>
              </a:rPr>
              <a:t>concentrado</a:t>
            </a: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SV" sz="2500" b="1" dirty="0">
                <a:latin typeface="Arial" panose="020B0604020202020204" pitchFamily="34" charset="0"/>
                <a:cs typeface="Arial" panose="020B0604020202020204" pitchFamily="34" charset="0"/>
              </a:rPr>
              <a:t>10,000</a:t>
            </a: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SV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kilogramos de </a:t>
            </a:r>
            <a:r>
              <a:rPr lang="es-SV" sz="2500" b="1" dirty="0">
                <a:latin typeface="Arial" panose="020B0604020202020204" pitchFamily="34" charset="0"/>
                <a:cs typeface="Arial" panose="020B0604020202020204" pitchFamily="34" charset="0"/>
              </a:rPr>
              <a:t>sal mineral</a:t>
            </a: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, desparasitantes, </a:t>
            </a:r>
            <a:r>
              <a:rPr lang="es-SV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y vitaminas </a:t>
            </a: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para ganado bovino, aves y cerdos.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500" b="1" dirty="0">
                <a:latin typeface="Arial" panose="020B0604020202020204" pitchFamily="34" charset="0"/>
                <a:cs typeface="Arial" panose="020B0604020202020204" pitchFamily="34" charset="0"/>
              </a:rPr>
              <a:t>15,000 </a:t>
            </a: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libras de semilla de </a:t>
            </a:r>
            <a:r>
              <a:rPr lang="es-SV" sz="2500" b="1" dirty="0">
                <a:latin typeface="Arial" panose="020B0604020202020204" pitchFamily="34" charset="0"/>
                <a:cs typeface="Arial" panose="020B0604020202020204" pitchFamily="34" charset="0"/>
              </a:rPr>
              <a:t>sorgo forrajero </a:t>
            </a: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SV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material semilla </a:t>
            </a: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SV" sz="2500" b="1" dirty="0">
                <a:latin typeface="Arial" panose="020B0604020202020204" pitchFamily="34" charset="0"/>
                <a:cs typeface="Arial" panose="020B0604020202020204" pitchFamily="34" charset="0"/>
              </a:rPr>
              <a:t>pasto CENTA CT-115,</a:t>
            </a: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 para la mejora nutricional del ganado.</a:t>
            </a:r>
          </a:p>
        </p:txBody>
      </p:sp>
      <p:sp>
        <p:nvSpPr>
          <p:cNvPr id="6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FORTALECIMIENTO DE LA GANADERÍA NACIONAL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357298"/>
            <a:ext cx="7848872" cy="450059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En el </a:t>
            </a:r>
            <a:r>
              <a:rPr lang="es-SV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CEDAF-Morazán,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apoyo del Gobierno de 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Japón:</a:t>
            </a:r>
          </a:p>
          <a:p>
            <a:pPr algn="just"/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puso en funcionamiento los laboratorios de:</a:t>
            </a:r>
          </a:p>
          <a:p>
            <a:pPr lvl="1" algn="just">
              <a:spcBef>
                <a:spcPts val="0"/>
              </a:spcBef>
            </a:pP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Brucelosis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1" algn="just">
              <a:spcBef>
                <a:spcPts val="0"/>
              </a:spcBef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Bromatología, </a:t>
            </a:r>
          </a:p>
          <a:p>
            <a:pPr lvl="1" algn="just">
              <a:spcBef>
                <a:spcPts val="0"/>
              </a:spcBef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Sanidad Vegetal y </a:t>
            </a:r>
          </a:p>
          <a:p>
            <a:pPr lvl="1" algn="just">
              <a:spcBef>
                <a:spcPts val="0"/>
              </a:spcBef>
            </a:pP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Suelos.</a:t>
            </a:r>
          </a:p>
          <a:p>
            <a:pPr marL="380985" lvl="1" indent="0" algn="just">
              <a:spcBef>
                <a:spcPts val="0"/>
              </a:spcBef>
              <a:buNone/>
            </a:pPr>
            <a:endParaRPr lang="es-SV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lvl="1" indent="-357188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Se está finalizando la construcción de una 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granja avícola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y otra 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granja porcina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, que permitirán dar a conocer a los ganaderos de la zona las 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técnicas de producción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de estas especies.</a:t>
            </a:r>
          </a:p>
          <a:p>
            <a:pPr marL="380985" lvl="1" indent="0" algn="just">
              <a:spcBef>
                <a:spcPts val="0"/>
              </a:spcBef>
              <a:buNone/>
            </a:pPr>
            <a:endParaRPr lang="es-SV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SV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FORTALECIMIENTO DE LA GANADERÍA NACIONAL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pineda\Desktop\PRESENTACION RDC 2016\FOTOGRAFIAS EDITADAS RENDICION DE CUENTAS 2016\IMPULSO-A-LA-PRODUCCION-DE-RECURSOS-PESQUEROS-Y-ACUICOLAS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785926"/>
            <a:ext cx="7848872" cy="4525963"/>
          </a:xfrm>
        </p:spPr>
        <p:txBody>
          <a:bodyPr>
            <a:noAutofit/>
          </a:bodyPr>
          <a:lstStyle/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500" b="1" dirty="0">
                <a:latin typeface="Arial" panose="020B0604020202020204" pitchFamily="34" charset="0"/>
                <a:cs typeface="Arial" panose="020B0604020202020204" pitchFamily="34" charset="0"/>
              </a:rPr>
              <a:t>Asistencia técnica </a:t>
            </a: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y capacitación a </a:t>
            </a:r>
            <a:r>
              <a:rPr lang="es-SV" sz="2500" b="1" dirty="0">
                <a:latin typeface="Arial" panose="020B0604020202020204" pitchFamily="34" charset="0"/>
                <a:cs typeface="Arial" panose="020B0604020202020204" pitchFamily="34" charset="0"/>
              </a:rPr>
              <a:t>512</a:t>
            </a: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 pescadores artesanales y </a:t>
            </a:r>
            <a:r>
              <a:rPr lang="es-SV" sz="2500" b="1" dirty="0">
                <a:latin typeface="Arial" panose="020B0604020202020204" pitchFamily="34" charset="0"/>
                <a:cs typeface="Arial" panose="020B0604020202020204" pitchFamily="34" charset="0"/>
              </a:rPr>
              <a:t>1,082</a:t>
            </a: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 acuicultores.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500" b="1" dirty="0">
                <a:latin typeface="Arial" panose="020B0604020202020204" pitchFamily="34" charset="0"/>
                <a:cs typeface="Arial" panose="020B0604020202020204" pitchFamily="34" charset="0"/>
              </a:rPr>
              <a:t>Producción de 10.85 millones de semilla</a:t>
            </a: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 de alevines de tilapia, postlarvas de camarón, ostra japonesa y curiles. 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Con los alevines de tilapia se hicieron </a:t>
            </a:r>
            <a:r>
              <a:rPr lang="es-SV" sz="2500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 repoblaciones en </a:t>
            </a:r>
            <a:r>
              <a:rPr lang="es-SV" sz="25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 cuerpos de aguas continentales, en beneficio de </a:t>
            </a:r>
            <a:r>
              <a:rPr lang="es-SV" sz="2500" b="1" dirty="0">
                <a:latin typeface="Arial" panose="020B0604020202020204" pitchFamily="34" charset="0"/>
                <a:cs typeface="Arial" panose="020B0604020202020204" pitchFamily="34" charset="0"/>
              </a:rPr>
              <a:t>6,342 pescadores </a:t>
            </a: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artesanales</a:t>
            </a:r>
            <a:r>
              <a:rPr lang="es-SV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SV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IMPULSO A LA PRODUCCIÓN DE</a:t>
            </a:r>
            <a:b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RECURSOS PESQUEROS Y ACUÍCOLAS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55255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714488"/>
            <a:ext cx="8064896" cy="4525963"/>
          </a:xfrm>
        </p:spPr>
        <p:txBody>
          <a:bodyPr>
            <a:no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A través del Fideicomiso de Pesca Artesanal Responsable (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PESCAR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 una </a:t>
            </a:r>
            <a:r>
              <a:rPr lang="es-SV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inversión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 US$594,060</a:t>
            </a:r>
            <a:r>
              <a:rPr lang="es-SV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ejecutaron </a:t>
            </a:r>
            <a:r>
              <a:rPr lang="es-SV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proyectos productivos y un proyecto de asistencia alimentaria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 por los efectos del alto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oleaje.</a:t>
            </a:r>
            <a:r>
              <a:rPr lang="es-SV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SV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readecuaron 36 estanques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camaroneros (127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hectáreas de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infraestructura), para mitigar los efectos del cambio climático y mejorar el ambiente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productivo de esta especie,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beneficiando directamente a 480 productores de 13 cooperativas.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endParaRPr lang="es-SV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IMPULSO A LA PRODUCCIÓN DE</a:t>
            </a:r>
            <a:b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RECURSOS PESQUEROS Y ACUÍCOLAS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58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357298"/>
            <a:ext cx="8001056" cy="5929354"/>
          </a:xfrm>
        </p:spPr>
        <p:txBody>
          <a:bodyPr>
            <a:noAutofit/>
          </a:bodyPr>
          <a:lstStyle/>
          <a:p>
            <a:pPr lvl="0" algn="just">
              <a:spcBef>
                <a:spcPts val="1200"/>
              </a:spcBef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Emisión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2,423 autorizaciones para pesca y </a:t>
            </a:r>
            <a:r>
              <a:rPr lang="es-SV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acuicultura.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SV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ts val="1200"/>
              </a:spcBef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Emisión de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469 licencias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 para legalizar la operación de embarcaciones pesqueras industriales, artesanales y pesca deportiva. </a:t>
            </a:r>
          </a:p>
          <a:p>
            <a:pPr lvl="0" algn="just">
              <a:spcBef>
                <a:spcPts val="1200"/>
              </a:spcBef>
            </a:pP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534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 inspecciones de monitoreo, control y vigilancia de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actividades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pesqueras y acuícolas, entre las que destacan: uso adecuado de Dispositivos Excluidores de Tortugas, uso de redes y equipos reglamentarios para la extracción, operación dentro de las 3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millas,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tanto para la pesca industrial como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artesanal.</a:t>
            </a:r>
            <a:endParaRPr lang="es-SV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IMPULSO A LA PRODUCCIÓN DE</a:t>
            </a:r>
            <a:b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RECURSOS PESQUEROS Y ACUÍCOLAS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639341"/>
            <a:ext cx="7776864" cy="4525963"/>
          </a:xfrm>
        </p:spPr>
        <p:txBody>
          <a:bodyPr>
            <a:noAutofit/>
          </a:bodyPr>
          <a:lstStyle/>
          <a:p>
            <a:pPr marL="0" lvl="0" indent="0" algn="just">
              <a:spcBef>
                <a:spcPts val="1200"/>
              </a:spcBef>
              <a:buNone/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Para promover y garantizar el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uso sostenible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de los recursos pesqueros y acuícolas, se formuló: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La “Política Nacional de la Pesca y la Acuicultura”, 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El "Plan Nacional de Desarrollo sustentable de la Pesca y la Acuicultura en El Salvador, 2015-2030", con el acompañamiento de la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FAO, y</a:t>
            </a:r>
            <a:endParaRPr lang="es-SV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El "Plan Nacional de Ordenación de la Pesca y la Acuicultura", con apoyo del Ministerio de Medio Ambiente y Recursos Naturales (MARN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SV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ts val="1200"/>
              </a:spcBef>
            </a:pPr>
            <a:endParaRPr lang="es-SV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SV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IMPULSO A LA PRODUCCIÓN DE</a:t>
            </a:r>
            <a:b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RECURSOS PESQUEROS Y ACUÍCOLAS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6863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999381"/>
            <a:ext cx="7632848" cy="4525963"/>
          </a:xfrm>
        </p:spPr>
        <p:txBody>
          <a:bodyPr>
            <a:noAutofit/>
          </a:bodyPr>
          <a:lstStyle/>
          <a:p>
            <a:pPr marL="380985" lvl="1" indent="0" algn="just">
              <a:spcBef>
                <a:spcPts val="0"/>
              </a:spcBef>
              <a:buNone/>
            </a:pP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En la 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Estación de Maricultura de Los Cóbanos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, Sonsonate, con la cooperación del Gobierno de China, Taiwán, se ejecuta el 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proyecto 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"Creación del Centro de </a:t>
            </a:r>
            <a:r>
              <a:rPr lang="es-SV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Maricultura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 en El Salvador",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que desarrolla técnicas de producción y reproducción del 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pargo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 (boca colorada).</a:t>
            </a:r>
          </a:p>
          <a:p>
            <a:pPr lvl="1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s-S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ts val="1200"/>
              </a:spcBef>
              <a:spcAft>
                <a:spcPts val="1200"/>
              </a:spcAft>
            </a:pPr>
            <a:endParaRPr lang="es-SV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es-SV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IMPULSO A LA PRODUCCIÓN DE</a:t>
            </a:r>
            <a:b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RECURSOS PESQUEROS Y ACUÍCOLAS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5356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pineda\Desktop\FOTOS EDITADAS PARTA PRESENTACION RDC 2016\FOTOGRAFIAS EDITADAS RENDICION DE CUENTAS 2016\24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3998" cy="6857998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783357"/>
            <a:ext cx="7920880" cy="4525963"/>
          </a:xfrm>
        </p:spPr>
        <p:txBody>
          <a:bodyPr>
            <a:noAutofit/>
          </a:bodyPr>
          <a:lstStyle/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2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SV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apoyó con </a:t>
            </a:r>
            <a:r>
              <a:rPr lang="es-SV" sz="2200" dirty="0">
                <a:latin typeface="Arial" panose="020B0604020202020204" pitchFamily="34" charset="0"/>
                <a:cs typeface="Arial" panose="020B0604020202020204" pitchFamily="34" charset="0"/>
              </a:rPr>
              <a:t>asistencia técnica a </a:t>
            </a:r>
            <a:r>
              <a:rPr lang="es-SV" sz="2200" b="1" dirty="0">
                <a:latin typeface="Arial" panose="020B0604020202020204" pitchFamily="34" charset="0"/>
                <a:cs typeface="Arial" panose="020B0604020202020204" pitchFamily="34" charset="0"/>
              </a:rPr>
              <a:t>1,182 productores de frutas</a:t>
            </a:r>
            <a:r>
              <a:rPr lang="es-SV" sz="2200" dirty="0">
                <a:latin typeface="Arial" panose="020B0604020202020204" pitchFamily="34" charset="0"/>
                <a:cs typeface="Arial" panose="020B0604020202020204" pitchFamily="34" charset="0"/>
              </a:rPr>
              <a:t> y  </a:t>
            </a:r>
            <a:r>
              <a:rPr lang="es-SV" sz="2200" b="1" dirty="0">
                <a:latin typeface="Arial" panose="020B0604020202020204" pitchFamily="34" charset="0"/>
                <a:cs typeface="Arial" panose="020B0604020202020204" pitchFamily="34" charset="0"/>
              </a:rPr>
              <a:t>1,471 productores de hortalizas</a:t>
            </a:r>
            <a:r>
              <a:rPr lang="es-SV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Con la cooperación de China, Taiwán:</a:t>
            </a:r>
            <a:endParaRPr lang="es-SV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ts val="1200"/>
              </a:spcBef>
              <a:spcAft>
                <a:spcPts val="600"/>
              </a:spcAft>
            </a:pPr>
            <a:r>
              <a:rPr lang="es-SV" sz="2200" dirty="0">
                <a:latin typeface="Arial" panose="020B0604020202020204" pitchFamily="34" charset="0"/>
                <a:cs typeface="Arial" panose="020B0604020202020204" pitchFamily="34" charset="0"/>
              </a:rPr>
              <a:t>Se creó la infraestructura de laboratorio para producción de </a:t>
            </a:r>
            <a:r>
              <a:rPr lang="es-SV" sz="2200" b="1" dirty="0">
                <a:latin typeface="Arial" panose="020B0604020202020204" pitchFamily="34" charset="0"/>
                <a:cs typeface="Arial" panose="020B0604020202020204" pitchFamily="34" charset="0"/>
              </a:rPr>
              <a:t>plantas sanas </a:t>
            </a:r>
            <a:r>
              <a:rPr lang="es-SV" sz="2200" dirty="0">
                <a:latin typeface="Arial" panose="020B0604020202020204" pitchFamily="34" charset="0"/>
                <a:cs typeface="Arial" panose="020B0604020202020204" pitchFamily="34" charset="0"/>
              </a:rPr>
              <a:t>de frutales y hortalizas (papaya, plátano, papa</a:t>
            </a:r>
            <a:r>
              <a:rPr lang="es-SV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endParaRPr lang="es-SV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ts val="1200"/>
              </a:spcBef>
              <a:spcAft>
                <a:spcPts val="600"/>
              </a:spcAft>
            </a:pPr>
            <a:r>
              <a:rPr lang="es-SV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SV" sz="2200" dirty="0">
                <a:latin typeface="Arial" panose="020B0604020202020204" pitchFamily="34" charset="0"/>
                <a:cs typeface="Arial" panose="020B0604020202020204" pitchFamily="34" charset="0"/>
              </a:rPr>
              <a:t>ejecuta el </a:t>
            </a:r>
            <a:r>
              <a:rPr lang="es-SV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proyecto </a:t>
            </a:r>
            <a:r>
              <a:rPr lang="es-SV" sz="2200" dirty="0">
                <a:latin typeface="Arial" panose="020B0604020202020204" pitchFamily="34" charset="0"/>
                <a:cs typeface="Arial" panose="020B0604020202020204" pitchFamily="34" charset="0"/>
              </a:rPr>
              <a:t>“Fortalecimiento de Capacidad a Organizaciones de Agricultores en Mercadeo Agropecuario de El Salvador”. </a:t>
            </a:r>
          </a:p>
        </p:txBody>
      </p:sp>
      <p:sp>
        <p:nvSpPr>
          <p:cNvPr id="7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FORTALECIMIENTO Y DESARROLLO</a:t>
            </a:r>
            <a:b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PRODUCTIVO DE FRUTAS Y HORTALIZAS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750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4657858"/>
              </p:ext>
            </p:extLst>
          </p:nvPr>
        </p:nvGraphicFramePr>
        <p:xfrm>
          <a:off x="251520" y="1124744"/>
          <a:ext cx="8568951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408712" cy="1143000"/>
          </a:xfrm>
        </p:spPr>
        <p:txBody>
          <a:bodyPr>
            <a:noAutofit/>
          </a:bodyPr>
          <a:lstStyle/>
          <a:p>
            <a:r>
              <a:rPr lang="es-SV" sz="2500" dirty="0" smtClean="0">
                <a:solidFill>
                  <a:schemeClr val="accent1">
                    <a:lumMod val="75000"/>
                  </a:schemeClr>
                </a:solidFill>
              </a:rPr>
              <a:t>El Salvador: Producto</a:t>
            </a:r>
            <a:r>
              <a:rPr lang="es-SV" sz="2500" baseline="0" dirty="0" smtClean="0">
                <a:solidFill>
                  <a:schemeClr val="accent1">
                    <a:lumMod val="75000"/>
                  </a:schemeClr>
                </a:solidFill>
              </a:rPr>
              <a:t> Interno Bruto Agropecuario (PIBA), 2009-2015, en millones de US $</a:t>
            </a:r>
            <a:endParaRPr lang="es-SV" sz="25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39212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711349"/>
            <a:ext cx="7920880" cy="4525963"/>
          </a:xfrm>
        </p:spPr>
        <p:txBody>
          <a:bodyPr>
            <a:noAutofit/>
          </a:bodyPr>
          <a:lstStyle/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 la cooperación de Japón, se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ejecuta el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SV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royecto “Mejora </a:t>
            </a:r>
            <a:r>
              <a:rPr lang="es-SV" sz="2400" i="1" dirty="0">
                <a:latin typeface="Arial" panose="020B0604020202020204" pitchFamily="34" charset="0"/>
                <a:cs typeface="Arial" panose="020B0604020202020204" pitchFamily="34" charset="0"/>
              </a:rPr>
              <a:t>de la rentabilidad de los productores de hortalizas de la Región Oriental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Hortioriente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), en 23 municipios de la zona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Oriental.</a:t>
            </a:r>
            <a:endParaRPr lang="es-SV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Con apoyo de la cooperación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 Corea,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S_tradnl" sz="24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fortalecen</a:t>
            </a:r>
            <a:r>
              <a:rPr lang="es-ES_tradnl" sz="2400" dirty="0">
                <a:latin typeface="Arial" panose="020B0604020202020204" pitchFamily="34" charset="0"/>
                <a:cs typeface="Arial" panose="020B0604020202020204" pitchFamily="34" charset="0"/>
              </a:rPr>
              <a:t> las capacidades agrícolas, organizacionales y empresariales de 3 asociaciones de productores de </a:t>
            </a:r>
            <a:r>
              <a:rPr lang="es-ES_tradnl" sz="2400" b="1" dirty="0">
                <a:latin typeface="Arial" panose="020B0604020202020204" pitchFamily="34" charset="0"/>
                <a:cs typeface="Arial" panose="020B0604020202020204" pitchFamily="34" charset="0"/>
              </a:rPr>
              <a:t>semilla de papa</a:t>
            </a:r>
            <a:r>
              <a:rPr lang="es-ES_tradnl" sz="2400" dirty="0">
                <a:latin typeface="Arial" panose="020B0604020202020204" pitchFamily="34" charset="0"/>
                <a:cs typeface="Arial" panose="020B0604020202020204" pitchFamily="34" charset="0"/>
              </a:rPr>
              <a:t>, en los municipios de La Palma y San Ignacio.</a:t>
            </a:r>
            <a:endParaRPr lang="es-SV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SV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FORTALECIMIENTO Y DESARROLLO</a:t>
            </a:r>
            <a:b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PRODUCTIVO DE FRUTAS Y HORTALIZAS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50910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711349"/>
            <a:ext cx="8136904" cy="4525963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En el CEDAF-Morazán se produjo 34,000 </a:t>
            </a:r>
            <a:r>
              <a:rPr lang="es-SV" sz="2500" b="1" dirty="0">
                <a:latin typeface="Arial" panose="020B0604020202020204" pitchFamily="34" charset="0"/>
                <a:cs typeface="Arial" panose="020B0604020202020204" pitchFamily="34" charset="0"/>
              </a:rPr>
              <a:t>plantínes de hortalizas </a:t>
            </a:r>
            <a:r>
              <a:rPr lang="es-SV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de chile </a:t>
            </a: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dulce y jalapeño, tomate, berenjena, chipilín, </a:t>
            </a:r>
            <a:r>
              <a:rPr lang="es-SV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repollo y brócoli, </a:t>
            </a: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para el establecimiento de huertos familiares.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Con la cooperación del Departamento de Agricultura de los Estados Unidos, se implementa el Proyecto “Desarrollo tecnológico y fortalecimiento de la base productiva y agroindustrial para la</a:t>
            </a:r>
            <a:r>
              <a:rPr lang="es-SV" sz="2500" b="1" dirty="0">
                <a:latin typeface="Arial" panose="020B0604020202020204" pitchFamily="34" charset="0"/>
                <a:cs typeface="Arial" panose="020B0604020202020204" pitchFamily="34" charset="0"/>
              </a:rPr>
              <a:t> cacaocultura </a:t>
            </a: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con enfoque agroecológico en El Salvador</a:t>
            </a:r>
            <a:r>
              <a:rPr lang="es-SV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s-SV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SV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SV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FORTALECIMIENTO Y DESARROLLO</a:t>
            </a:r>
            <a:b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PRODUCTIVO DE FRUTAS Y HORTALIZAS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29017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pineda\Desktop\PRESENTACION RDC 2016\FOTOGRAFIAS EDITADAS RENDICION DE CUENTAS 2016\ORGANIZACION-DE-PRODUCTO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785926"/>
            <a:ext cx="7704856" cy="4251041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apoyó y reactivó 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19 cooperativas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 y la Federación de Cooperativas de la Reforma Agraria 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Salvadoreña,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brindó 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asesoría y otorgó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personería jurídica a 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78 </a:t>
            </a:r>
            <a:r>
              <a:rPr lang="es-SV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nuevas cooperativas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integradas por 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1,521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personas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S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ts val="1200"/>
              </a:spcBef>
              <a:spcAft>
                <a:spcPts val="1200"/>
              </a:spcAft>
            </a:pPr>
            <a:endParaRPr lang="es-SV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es-SV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ORGANIZACIÓN DE PRODUCTORES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6015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pineda\Desktop\PRESENTACION RDC 2016\FOTOGRAFIAS EDITADAS RENDICION DE CUENTAS 2016\SUSTENTABLILIDAD-AMBIENTAL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588712"/>
            <a:ext cx="8032976" cy="400052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es-SV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1- Modernización </a:t>
            </a:r>
            <a:r>
              <a:rPr lang="es-SV" sz="2000" b="1" dirty="0">
                <a:latin typeface="Arial" panose="020B0604020202020204" pitchFamily="34" charset="0"/>
                <a:cs typeface="Arial" panose="020B0604020202020204" pitchFamily="34" charset="0"/>
              </a:rPr>
              <a:t>y ampliación </a:t>
            </a:r>
            <a:r>
              <a:rPr lang="es-SV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del riego</a:t>
            </a:r>
            <a:endParaRPr lang="es-S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SV" sz="2000" b="1" dirty="0">
                <a:latin typeface="Arial" panose="020B0604020202020204" pitchFamily="34" charset="0"/>
                <a:cs typeface="Arial" panose="020B0604020202020204" pitchFamily="34" charset="0"/>
              </a:rPr>
              <a:t>amplió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 la infraestructura y área de riego, incorporando </a:t>
            </a:r>
            <a:r>
              <a:rPr lang="es-SV" sz="2000" b="1" dirty="0">
                <a:latin typeface="Arial" panose="020B0604020202020204" pitchFamily="34" charset="0"/>
                <a:cs typeface="Arial" panose="020B0604020202020204" pitchFamily="34" charset="0"/>
              </a:rPr>
              <a:t>2,797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 manzanas bajo riego, con una inversión de </a:t>
            </a:r>
            <a:r>
              <a:rPr lang="es-SV" sz="2000" b="1" dirty="0">
                <a:latin typeface="Arial" panose="020B0604020202020204" pitchFamily="34" charset="0"/>
                <a:cs typeface="Arial" panose="020B0604020202020204" pitchFamily="34" charset="0"/>
              </a:rPr>
              <a:t>3.1 millones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, mediante: </a:t>
            </a:r>
          </a:p>
          <a:p>
            <a:pPr lvl="1" algn="just">
              <a:spcBef>
                <a:spcPts val="1200"/>
              </a:spcBef>
              <a:spcAft>
                <a:spcPts val="600"/>
              </a:spcAft>
            </a:pP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Rehabilitación de 9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pozos y estaciones de bombeo del distrito de riego N° 1 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Zapotitán, con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fondos BCIE. </a:t>
            </a:r>
          </a:p>
          <a:p>
            <a:pPr lvl="1" algn="just">
              <a:spcBef>
                <a:spcPts val="1200"/>
              </a:spcBef>
              <a:spcAft>
                <a:spcPts val="600"/>
              </a:spcAft>
            </a:pP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Ejecución del Proyecto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“Desarrollo Agroproductivo de las zonas de riego del Bajo Lempa en los departamentos de San Vicente, La Paz y Usulután”, con el apoyo del Gobierno de Japón.</a:t>
            </a:r>
          </a:p>
          <a:p>
            <a:pPr lvl="1" algn="just">
              <a:spcBef>
                <a:spcPts val="1200"/>
              </a:spcBef>
              <a:spcAft>
                <a:spcPts val="600"/>
              </a:spcAft>
            </a:pP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Entrega de 8 equipos de bombeo móviles con capacidad de riego de 100 manzana/bomba, a cooperativas de productores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SUSTENTABILIDAD AMBIENTAL, MITIGACIÓN Y ADAPTACIÓN AL CAMBIO CLIMÁTICO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08570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567333"/>
            <a:ext cx="7992888" cy="4525963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es-SV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1- Modernización y ampliación del riego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es-SV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SV" sz="2600" b="1" dirty="0"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es-SV" sz="2600" dirty="0">
                <a:latin typeface="Arial" panose="020B0604020202020204" pitchFamily="34" charset="0"/>
                <a:cs typeface="Arial" panose="020B0604020202020204" pitchFamily="34" charset="0"/>
              </a:rPr>
              <a:t> de ejecución obras de construcción, ampliación y rehabilitación de áreas de riego, por </a:t>
            </a:r>
            <a:r>
              <a:rPr lang="es-SV" sz="2600" b="1" dirty="0">
                <a:latin typeface="Arial" panose="020B0604020202020204" pitchFamily="34" charset="0"/>
                <a:cs typeface="Arial" panose="020B0604020202020204" pitchFamily="34" charset="0"/>
              </a:rPr>
              <a:t>US$11.13 millones</a:t>
            </a:r>
            <a:r>
              <a:rPr lang="es-SV" sz="2600" dirty="0">
                <a:latin typeface="Arial" panose="020B0604020202020204" pitchFamily="34" charset="0"/>
                <a:cs typeface="Arial" panose="020B0604020202020204" pitchFamily="34" charset="0"/>
              </a:rPr>
              <a:t>, en: Lempa Acahuapa, San Vicente; El Porvenir, Santa Ana; Atiocoyo Norte, Chalatenango; Zapotitán, La Libertad; Moncagua, Chapeltique en San Miguel; y nuevas modalidades de riego en el sur de San Miguel y el Departamento de La Unión.</a:t>
            </a:r>
          </a:p>
          <a:p>
            <a:pPr marL="0" indent="0" algn="just">
              <a:buNone/>
            </a:pPr>
            <a:endParaRPr lang="es-SV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SUSTENTABILIDAD AMBIENTAL, MITIGACIÓN Y ADAPTACIÓN AL CAMBIO CLIMÁTICO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8907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643050"/>
            <a:ext cx="7776864" cy="4525963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es-SV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2- Resiliencia, adaptación y gestión </a:t>
            </a:r>
            <a:r>
              <a:rPr lang="es-SV" sz="2300" b="1" dirty="0">
                <a:latin typeface="Arial" panose="020B0604020202020204" pitchFamily="34" charset="0"/>
                <a:cs typeface="Arial" panose="020B0604020202020204" pitchFamily="34" charset="0"/>
              </a:rPr>
              <a:t>de recursos</a:t>
            </a:r>
            <a:br>
              <a:rPr lang="es-SV" sz="2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300" b="1" dirty="0">
                <a:latin typeface="Arial" panose="020B0604020202020204" pitchFamily="34" charset="0"/>
                <a:cs typeface="Arial" panose="020B0604020202020204" pitchFamily="34" charset="0"/>
              </a:rPr>
              <a:t> suelo y agua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300" dirty="0">
                <a:latin typeface="Arial" panose="020B0604020202020204" pitchFamily="34" charset="0"/>
                <a:cs typeface="Arial" panose="020B0604020202020204" pitchFamily="34" charset="0"/>
              </a:rPr>
              <a:t>Con fondos FANTEL, se ejecuta el proyecto “Fortalecimiento de la Agricultura Familiar aplicando tecnologías </a:t>
            </a:r>
            <a:r>
              <a:rPr lang="es-SV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resilientes y sostenibles ante </a:t>
            </a:r>
            <a:r>
              <a:rPr lang="es-SV" sz="2300" dirty="0">
                <a:latin typeface="Arial" panose="020B0604020202020204" pitchFamily="34" charset="0"/>
                <a:cs typeface="Arial" panose="020B0604020202020204" pitchFamily="34" charset="0"/>
              </a:rPr>
              <a:t>el cambio climático en El Salvador” en </a:t>
            </a:r>
            <a:r>
              <a:rPr lang="es-SV" sz="2300" b="1" dirty="0">
                <a:latin typeface="Arial" panose="020B0604020202020204" pitchFamily="34" charset="0"/>
                <a:cs typeface="Arial" panose="020B0604020202020204" pitchFamily="34" charset="0"/>
              </a:rPr>
              <a:t>32 municipios del corredor seco en la Región </a:t>
            </a:r>
            <a:r>
              <a:rPr lang="es-SV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Oriental.  </a:t>
            </a:r>
            <a:endParaRPr lang="es-SV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300" dirty="0">
                <a:latin typeface="Arial" panose="020B0604020202020204" pitchFamily="34" charset="0"/>
                <a:cs typeface="Arial" panose="020B0604020202020204" pitchFamily="34" charset="0"/>
              </a:rPr>
              <a:t>Se construyó 251 reservorios, para la cosecha de agua </a:t>
            </a:r>
            <a:r>
              <a:rPr lang="es-SV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lluvia.  </a:t>
            </a:r>
            <a:endParaRPr lang="es-SV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endParaRPr lang="es-SV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SUSTENTABILIDAD AMBIENTAL, MITIGACIÓN Y ADAPTACIÓN AL CAMBIO CLIMÁTICO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620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643050"/>
            <a:ext cx="7560840" cy="4525963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es-SV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2- Resiliencia, adaptación y gestión de recursos suelo y agua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Se construyó </a:t>
            </a:r>
            <a:r>
              <a:rPr lang="es-SV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43,465</a:t>
            </a:r>
            <a:r>
              <a:rPr lang="es-SV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SV" sz="2300" dirty="0">
                <a:latin typeface="Arial" panose="020B0604020202020204" pitchFamily="34" charset="0"/>
                <a:cs typeface="Arial" panose="020B0604020202020204" pitchFamily="34" charset="0"/>
              </a:rPr>
              <a:t>metros lineales de </a:t>
            </a:r>
            <a:r>
              <a:rPr lang="es-SV" sz="2300" b="1" dirty="0">
                <a:latin typeface="Arial" panose="020B0604020202020204" pitchFamily="34" charset="0"/>
                <a:cs typeface="Arial" panose="020B0604020202020204" pitchFamily="34" charset="0"/>
              </a:rPr>
              <a:t>acequias de ladera </a:t>
            </a:r>
            <a:r>
              <a:rPr lang="es-SV" sz="2300" dirty="0">
                <a:latin typeface="Arial" panose="020B0604020202020204" pitchFamily="34" charset="0"/>
                <a:cs typeface="Arial" panose="020B0604020202020204" pitchFamily="34" charset="0"/>
              </a:rPr>
              <a:t>en 217 manzanas. 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Se estableció </a:t>
            </a:r>
            <a:r>
              <a:rPr lang="es-SV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obras </a:t>
            </a:r>
            <a:r>
              <a:rPr lang="es-SV" sz="2300" b="1" dirty="0">
                <a:latin typeface="Arial" panose="020B0604020202020204" pitchFamily="34" charset="0"/>
                <a:cs typeface="Arial" panose="020B0604020202020204" pitchFamily="34" charset="0"/>
              </a:rPr>
              <a:t>y prácticas </a:t>
            </a:r>
            <a:r>
              <a:rPr lang="es-SV" sz="2300" dirty="0">
                <a:latin typeface="Arial" panose="020B0604020202020204" pitchFamily="34" charset="0"/>
                <a:cs typeface="Arial" panose="020B0604020202020204" pitchFamily="34" charset="0"/>
              </a:rPr>
              <a:t>de conservación de suelo y agua en 253 manzanas de 27 Municipios de la Zona Oriental del país. 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Se capacitó en manejo de cuencas hidrográficas a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937 productores</a:t>
            </a:r>
            <a:endParaRPr lang="es-SV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endParaRPr lang="es-SV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SUSTENTABILIDAD AMBIENTAL, MITIGACIÓN Y ADAPTACIÓN AL CAMBIO CLIMÁTICO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495325"/>
            <a:ext cx="7344816" cy="4525963"/>
          </a:xfrm>
        </p:spPr>
        <p:txBody>
          <a:bodyPr>
            <a:noAutofit/>
          </a:bodyPr>
          <a:lstStyle/>
          <a:p>
            <a:pPr marL="0" lvl="1" indent="0" algn="just">
              <a:buNone/>
            </a:pPr>
            <a:r>
              <a:rPr lang="es-SV" sz="2800" b="1" dirty="0" smtClean="0">
                <a:latin typeface="Arial" pitchFamily="34" charset="0"/>
                <a:cs typeface="Arial" pitchFamily="34" charset="0"/>
              </a:rPr>
              <a:t>3- Forestales </a:t>
            </a:r>
            <a:endParaRPr lang="es-SV" sz="2800" b="1" dirty="0">
              <a:latin typeface="Arial" pitchFamily="34" charset="0"/>
              <a:cs typeface="Arial" pitchFamily="34" charset="0"/>
            </a:endParaRPr>
          </a:p>
          <a:p>
            <a:pPr lvl="0" algn="just">
              <a:spcBef>
                <a:spcPts val="1200"/>
              </a:spcBef>
              <a:spcAft>
                <a:spcPts val="1200"/>
              </a:spcAft>
            </a:pPr>
            <a:r>
              <a:rPr lang="es-SV" sz="2400" dirty="0">
                <a:latin typeface="Arial" pitchFamily="34" charset="0"/>
                <a:cs typeface="Arial" pitchFamily="34" charset="0"/>
              </a:rPr>
              <a:t>Se asistió técnicamente a 96 productores forestales, con una cobertura de 1,344 mz, para contribuir con el manejo y </a:t>
            </a:r>
            <a:r>
              <a:rPr lang="es-SV" sz="2400" b="1" dirty="0">
                <a:latin typeface="Arial" pitchFamily="34" charset="0"/>
                <a:cs typeface="Arial" pitchFamily="34" charset="0"/>
              </a:rPr>
              <a:t>aprovechamiento sostenible </a:t>
            </a:r>
            <a:r>
              <a:rPr lang="es-SV" sz="2400" dirty="0">
                <a:latin typeface="Arial" pitchFamily="34" charset="0"/>
                <a:cs typeface="Arial" pitchFamily="34" charset="0"/>
              </a:rPr>
              <a:t>de bosques, plantaciones y sistemas agroforestales</a:t>
            </a:r>
          </a:p>
          <a:p>
            <a:pPr lvl="0" algn="just">
              <a:spcBef>
                <a:spcPts val="1200"/>
              </a:spcBef>
              <a:spcAft>
                <a:spcPts val="1200"/>
              </a:spcAft>
            </a:pPr>
            <a:r>
              <a:rPr lang="es-SV" sz="2400" dirty="0">
                <a:latin typeface="Arial" pitchFamily="34" charset="0"/>
                <a:cs typeface="Arial" pitchFamily="34" charset="0"/>
              </a:rPr>
              <a:t>Se concluyó el estudio de actualización y reforma a la </a:t>
            </a:r>
            <a:r>
              <a:rPr lang="es-SV" sz="2400" b="1" dirty="0">
                <a:latin typeface="Arial" pitchFamily="34" charset="0"/>
                <a:cs typeface="Arial" pitchFamily="34" charset="0"/>
              </a:rPr>
              <a:t>Ley Forestal</a:t>
            </a:r>
            <a:r>
              <a:rPr lang="es-SV" sz="2400" dirty="0">
                <a:latin typeface="Arial" pitchFamily="34" charset="0"/>
                <a:cs typeface="Arial" pitchFamily="34" charset="0"/>
              </a:rPr>
              <a:t>, con el objetivo de apoyar el manejo y utilización sostenible de los recursos.</a:t>
            </a:r>
          </a:p>
          <a:p>
            <a:pPr marL="0" lvl="1" indent="0" algn="just">
              <a:buNone/>
            </a:pPr>
            <a:endParaRPr lang="es-SV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SUSTENTABILIDAD AMBIENTAL, MITIGACIÓN Y ADAPTACIÓN AL CAMBIO CLIMÁTICO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3395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5406043"/>
              </p:ext>
            </p:extLst>
          </p:nvPr>
        </p:nvGraphicFramePr>
        <p:xfrm>
          <a:off x="539552" y="1161288"/>
          <a:ext cx="8064896" cy="48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1115616" y="6021288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400" dirty="0" smtClean="0"/>
              <a:t>Fuente: EHPM 2014, DIGESTYC</a:t>
            </a:r>
            <a:endParaRPr lang="es-SV" sz="1400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408712" cy="1143000"/>
          </a:xfrm>
        </p:spPr>
        <p:txBody>
          <a:bodyPr>
            <a:noAutofit/>
          </a:bodyPr>
          <a:lstStyle/>
          <a:p>
            <a:r>
              <a:rPr lang="es-SV" sz="2500" dirty="0" smtClean="0">
                <a:solidFill>
                  <a:schemeClr val="accent1">
                    <a:lumMod val="75000"/>
                  </a:schemeClr>
                </a:solidFill>
              </a:rPr>
              <a:t>Ocupados  por rama de actividad económica a nivel nacional, 2014</a:t>
            </a:r>
            <a:endParaRPr lang="es-SV" sz="25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53426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pineda\Desktop\PRESENTACION RDC 2016\FOTOGRAFIAS EDITADAS RENDICION DE CUENTAS 2016\FORTALECIMIENTO-DEL-ESTATUS-SANITARIO-DEL-PAÍ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285860"/>
            <a:ext cx="7272808" cy="4525963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Se realizó </a:t>
            </a:r>
            <a:endParaRPr lang="es-SV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s-SV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3,724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análisis de humedad, pureza y germinación de semillas de granos 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básicos,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823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 visitas a campos de producción de semilla de maíz certificada. 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123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 inspecciones de Buenas Prácticas Agrícolas y de Buenas Prácticas de 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Manufactura. </a:t>
            </a:r>
            <a:endParaRPr lang="es-S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lvl="1" indent="-355600" algn="just">
              <a:buChar char="•"/>
            </a:pPr>
            <a:endParaRPr lang="es-SV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FORTALECIMIENTO DEL ESTATUS SANITARIO</a:t>
            </a:r>
            <a:b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DEL PAÍS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8149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711349"/>
            <a:ext cx="7632848" cy="4525963"/>
          </a:xfrm>
        </p:spPr>
        <p:txBody>
          <a:bodyPr>
            <a:noAutofit/>
          </a:bodyPr>
          <a:lstStyle/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Se declaró 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alerta Fitosanitaria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y se ejecuta un Plan de 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emergencia,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para la prevención y control del 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Pulgón Amarillo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en el cultivo del sorgo. 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Se formuló y se ejecuta el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“Plan de Control del 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Gorgojo Descortezador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del Pino y Restauración de Áreas Afectadas”.</a:t>
            </a:r>
          </a:p>
          <a:p>
            <a:pPr marL="342900" lvl="1" indent="-342900" algn="just"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endParaRPr lang="es-SV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FORTALECIMIENTO DEL ESTATUS SANITARIO</a:t>
            </a:r>
            <a:b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DEL PAÍS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9961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855365"/>
            <a:ext cx="7704856" cy="4525963"/>
          </a:xfrm>
        </p:spPr>
        <p:txBody>
          <a:bodyPr>
            <a:noAutofit/>
          </a:bodyPr>
          <a:lstStyle/>
          <a:p>
            <a:pPr lvl="0" algn="just">
              <a:spcBef>
                <a:spcPts val="1200"/>
              </a:spcBef>
              <a:spcAft>
                <a:spcPts val="1200"/>
              </a:spcAft>
            </a:pP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Se produjeron y liberaron 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54 millones de </a:t>
            </a:r>
            <a:r>
              <a:rPr lang="es-SV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parasitoides,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para el control biológico de la mosca de la 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fruta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en áreas de producción.</a:t>
            </a:r>
          </a:p>
          <a:p>
            <a:pPr lvl="0" algn="just">
              <a:spcBef>
                <a:spcPts val="1200"/>
              </a:spcBef>
              <a:spcAft>
                <a:spcPts val="1200"/>
              </a:spcAft>
            </a:pP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realizó 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113,903 inspecciones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, muestreos y revisión 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documental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en puestos de control cuarentenario.</a:t>
            </a:r>
          </a:p>
          <a:p>
            <a:pPr marL="355600" lvl="1" indent="-355600" algn="just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endParaRPr lang="es-SV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FORTALECIMIENTO DEL ESTATUS SANITARIO</a:t>
            </a:r>
            <a:b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DEL PAÍS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31022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4348" y="1855365"/>
            <a:ext cx="7530060" cy="4525963"/>
          </a:xfrm>
        </p:spPr>
        <p:txBody>
          <a:bodyPr>
            <a:noAutofit/>
          </a:bodyPr>
          <a:lstStyle/>
          <a:p>
            <a:pPr lvl="0" algn="just">
              <a:spcBef>
                <a:spcPts val="1200"/>
              </a:spcBef>
              <a:spcAft>
                <a:spcPts val="1200"/>
              </a:spcAft>
            </a:pP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Se generó 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954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precertificados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fitosanitarios de productos de exportación.</a:t>
            </a:r>
          </a:p>
          <a:p>
            <a:pPr lvl="0" algn="just">
              <a:spcBef>
                <a:spcPts val="1200"/>
              </a:spcBef>
              <a:spcAft>
                <a:spcPts val="1200"/>
              </a:spcAft>
            </a:pP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Como parte de la fiscalización, se hicieron 1,414 visitas a 800 agroservicios que comercializan insumos 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agropecuarios,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para garantizar que éstos cumplan con las diferentes normas establecidas.</a:t>
            </a:r>
          </a:p>
          <a:p>
            <a:pPr marL="355600" lvl="1" indent="-355600" algn="just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endParaRPr lang="es-SV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FORTALECIMIENTO DEL ESTATUS SANITARIO</a:t>
            </a:r>
            <a:b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DEL PAÍS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1622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pineda\Desktop\FOTOS EDITADAS PARTA PRESENTACION RDC 2016\FOTOGRAFIAS EDITADAS RENDICION DE CUENTAS 2016\3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500174"/>
            <a:ext cx="8136904" cy="4525963"/>
          </a:xfrm>
        </p:spPr>
        <p:txBody>
          <a:bodyPr>
            <a:noAutofit/>
          </a:bodyPr>
          <a:lstStyle/>
          <a:p>
            <a:pPr marL="0" lvl="0" indent="0"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es-SV" sz="2200" dirty="0">
                <a:latin typeface="Arial" panose="020B0604020202020204" pitchFamily="34" charset="0"/>
                <a:cs typeface="Arial" panose="020B0604020202020204" pitchFamily="34" charset="0"/>
              </a:rPr>
              <a:t>Para la producción de datos estadísticos </a:t>
            </a:r>
            <a:r>
              <a:rPr lang="es-SV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agropecuarios se </a:t>
            </a:r>
            <a:r>
              <a:rPr lang="es-SV" sz="2200" dirty="0">
                <a:latin typeface="Arial" panose="020B0604020202020204" pitchFamily="34" charset="0"/>
                <a:cs typeface="Arial" panose="020B0604020202020204" pitchFamily="34" charset="0"/>
              </a:rPr>
              <a:t>realizaron las encuestas: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Nacional Agropecuaria de Propósitos Múltiples, (ENAPM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Agrícola de expectativa de siembra de granos 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básicos,</a:t>
            </a:r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Costos de producción de cultivos 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agrícolas,</a:t>
            </a:r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Precios al productor en 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finca,</a:t>
            </a:r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Monitoreo de alerta temprana de cultivos de granos 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básicos,</a:t>
            </a:r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Evaluación de daños en el cultivo de frijol y 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maíz, y</a:t>
            </a:r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Evaluación de daños en el cultivo de 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arroz.</a:t>
            </a:r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ESTADISTICAS AGROPECUARIAS</a:t>
            </a:r>
            <a:b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Y AGRONEGOCIOS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2609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711349"/>
            <a:ext cx="8064896" cy="4525963"/>
          </a:xfrm>
        </p:spPr>
        <p:txBody>
          <a:bodyPr>
            <a:noAutofit/>
          </a:bodyPr>
          <a:lstStyle/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200" dirty="0">
                <a:latin typeface="Arial" panose="020B0604020202020204" pitchFamily="34" charset="0"/>
                <a:cs typeface="Arial" panose="020B0604020202020204" pitchFamily="34" charset="0"/>
              </a:rPr>
              <a:t>Se elaboró y difundió información sobre tendencia e Inteligencia de mercados, mediante </a:t>
            </a:r>
            <a:r>
              <a:rPr lang="es-SV" sz="2200" b="1" dirty="0">
                <a:latin typeface="Arial" panose="020B0604020202020204" pitchFamily="34" charset="0"/>
                <a:cs typeface="Arial" panose="020B0604020202020204" pitchFamily="34" charset="0"/>
              </a:rPr>
              <a:t>144</a:t>
            </a:r>
            <a:r>
              <a:rPr lang="es-SV" sz="2200" dirty="0">
                <a:latin typeface="Arial" panose="020B0604020202020204" pitchFamily="34" charset="0"/>
                <a:cs typeface="Arial" panose="020B0604020202020204" pitchFamily="34" charset="0"/>
              </a:rPr>
              <a:t> Informes de sondeo de Granos Básicos a nivel de consumidor en las principales plazas de San Salvador.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200" dirty="0">
                <a:latin typeface="Arial" panose="020B0604020202020204" pitchFamily="34" charset="0"/>
                <a:cs typeface="Arial" panose="020B0604020202020204" pitchFamily="34" charset="0"/>
              </a:rPr>
              <a:t>A través de los </a:t>
            </a:r>
            <a:r>
              <a:rPr lang="es-SV" sz="2200" b="1" dirty="0">
                <a:latin typeface="Arial" panose="020B0604020202020204" pitchFamily="34" charset="0"/>
                <a:cs typeface="Arial" panose="020B0604020202020204" pitchFamily="34" charset="0"/>
              </a:rPr>
              <a:t>agromercados</a:t>
            </a:r>
            <a:r>
              <a:rPr lang="es-SV" sz="2200" dirty="0">
                <a:latin typeface="Arial" panose="020B0604020202020204" pitchFamily="34" charset="0"/>
                <a:cs typeface="Arial" panose="020B0604020202020204" pitchFamily="34" charset="0"/>
              </a:rPr>
              <a:t> promovidos por el MAG, participaron 371 productores; 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s-SV" sz="2200" dirty="0">
                <a:latin typeface="Arial" panose="020B0604020202020204" pitchFamily="34" charset="0"/>
                <a:cs typeface="Arial" panose="020B0604020202020204" pitchFamily="34" charset="0"/>
              </a:rPr>
              <a:t>participaron ofreciendo sus productos en  </a:t>
            </a:r>
            <a:r>
              <a:rPr lang="es-SV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los “</a:t>
            </a:r>
            <a:r>
              <a:rPr lang="es-SV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Festivales para </a:t>
            </a:r>
            <a:r>
              <a:rPr lang="es-SV" sz="2200" b="1" dirty="0">
                <a:latin typeface="Arial" panose="020B0604020202020204" pitchFamily="34" charset="0"/>
                <a:cs typeface="Arial" panose="020B0604020202020204" pitchFamily="34" charset="0"/>
              </a:rPr>
              <a:t>el Buen </a:t>
            </a:r>
            <a:r>
              <a:rPr lang="es-SV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Vivir</a:t>
            </a:r>
            <a:r>
              <a:rPr lang="es-SV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endParaRPr lang="es-SV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6864" indent="0" algn="just">
              <a:spcBef>
                <a:spcPts val="0"/>
              </a:spcBef>
            </a:pPr>
            <a:endParaRPr lang="es-SV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ESTADISTICAS AGROPECUARIAS</a:t>
            </a:r>
            <a:b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Y AGRONEGOCIOS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317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495325"/>
            <a:ext cx="8064896" cy="4525963"/>
          </a:xfrm>
        </p:spPr>
        <p:txBody>
          <a:bodyPr>
            <a:noAutofit/>
          </a:bodyPr>
          <a:lstStyle/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200" dirty="0">
                <a:latin typeface="Arial" panose="020B0604020202020204" pitchFamily="34" charset="0"/>
                <a:cs typeface="Arial" panose="020B0604020202020204" pitchFamily="34" charset="0"/>
              </a:rPr>
              <a:t>Se ejecuta el proyecto PROFARMERS, con el apoyo técnico y financiero del Programa Mundial de Alimentos, por medio del cual se han obtenido lo siguientes resultados: </a:t>
            </a:r>
          </a:p>
          <a:p>
            <a:pPr lvl="1" algn="just">
              <a:spcBef>
                <a:spcPts val="1200"/>
              </a:spcBef>
              <a:spcAft>
                <a:spcPts val="600"/>
              </a:spcAft>
            </a:pPr>
            <a:r>
              <a:rPr lang="es-SV" sz="2100" dirty="0">
                <a:latin typeface="Arial" panose="020B0604020202020204" pitchFamily="34" charset="0"/>
                <a:cs typeface="Arial" panose="020B0604020202020204" pitchFamily="34" charset="0"/>
              </a:rPr>
              <a:t>2 Centros de Conocimientos (CDC) establecidos</a:t>
            </a:r>
          </a:p>
          <a:p>
            <a:pPr lvl="1" algn="just">
              <a:spcBef>
                <a:spcPts val="1200"/>
              </a:spcBef>
            </a:pPr>
            <a:r>
              <a:rPr lang="es-SV" sz="2100" dirty="0">
                <a:latin typeface="Arial" panose="020B0604020202020204" pitchFamily="34" charset="0"/>
                <a:cs typeface="Arial" panose="020B0604020202020204" pitchFamily="34" charset="0"/>
              </a:rPr>
              <a:t>8,836 familias beneficiadas, mediante el fortalecimiento de sus capacidades técnicas y de comercialización. </a:t>
            </a:r>
          </a:p>
          <a:p>
            <a:pPr lvl="1" algn="just">
              <a:spcBef>
                <a:spcPts val="1200"/>
              </a:spcBef>
            </a:pPr>
            <a:r>
              <a:rPr lang="es-SV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Apoyó </a:t>
            </a:r>
            <a:r>
              <a:rPr lang="es-SV" sz="2100" dirty="0">
                <a:latin typeface="Arial" panose="020B0604020202020204" pitchFamily="34" charset="0"/>
                <a:cs typeface="Arial" panose="020B0604020202020204" pitchFamily="34" charset="0"/>
              </a:rPr>
              <a:t>en la vinculación comercial de más de </a:t>
            </a:r>
            <a:r>
              <a:rPr lang="es-SV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66,000 qq de </a:t>
            </a:r>
            <a:r>
              <a:rPr lang="es-SV" sz="2100" dirty="0">
                <a:latin typeface="Arial" panose="020B0604020202020204" pitchFamily="34" charset="0"/>
                <a:cs typeface="Arial" panose="020B0604020202020204" pitchFamily="34" charset="0"/>
              </a:rPr>
              <a:t>granos básicos.</a:t>
            </a:r>
          </a:p>
          <a:p>
            <a:pPr lvl="1" algn="just">
              <a:spcBef>
                <a:spcPts val="1200"/>
              </a:spcBef>
            </a:pPr>
            <a:r>
              <a:rPr lang="es-SV" sz="2100" dirty="0">
                <a:latin typeface="Arial" panose="020B0604020202020204" pitchFamily="34" charset="0"/>
                <a:cs typeface="Arial" panose="020B0604020202020204" pitchFamily="34" charset="0"/>
              </a:rPr>
              <a:t>Apoyó en la gestión de créditos por un monto de </a:t>
            </a:r>
            <a:r>
              <a:rPr lang="es-SV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US$175,000.00</a:t>
            </a:r>
            <a:r>
              <a:rPr lang="es-SV" sz="2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0" indent="0" algn="just">
              <a:spcBef>
                <a:spcPts val="1200"/>
              </a:spcBef>
              <a:spcAft>
                <a:spcPts val="600"/>
              </a:spcAft>
              <a:buNone/>
            </a:pPr>
            <a:endParaRPr lang="es-SV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6864" indent="0" algn="just">
              <a:spcBef>
                <a:spcPts val="0"/>
              </a:spcBef>
            </a:pPr>
            <a:endParaRPr lang="es-SV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ESTADISTICAS AGROPECUARIAS</a:t>
            </a:r>
            <a:b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Y AGRONEGOCIOS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1762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pineda\Desktop\FOTOS EDITADAS PARTA PRESENTACION RDC 2016\FOTOGRAFIAS EDITADAS RENDICION DE CUENTAS 2016\40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214346" y="-24"/>
            <a:ext cx="9358378" cy="696435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4317677"/>
              </p:ext>
            </p:extLst>
          </p:nvPr>
        </p:nvGraphicFramePr>
        <p:xfrm>
          <a:off x="539552" y="1152110"/>
          <a:ext cx="8136904" cy="48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115616" y="6021288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400" dirty="0" smtClean="0"/>
              <a:t>Fuente: EHPM 2014, DIGESTYC</a:t>
            </a:r>
            <a:endParaRPr lang="es-SV" sz="1400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408712" cy="1143000"/>
          </a:xfrm>
        </p:spPr>
        <p:txBody>
          <a:bodyPr>
            <a:noAutofit/>
          </a:bodyPr>
          <a:lstStyle/>
          <a:p>
            <a:r>
              <a:rPr lang="es-SV" sz="2500" dirty="0" smtClean="0">
                <a:solidFill>
                  <a:schemeClr val="accent1">
                    <a:lumMod val="75000"/>
                  </a:schemeClr>
                </a:solidFill>
              </a:rPr>
              <a:t>Ocupados  por rama de actividad económica a nivel rural, 2014</a:t>
            </a:r>
            <a:endParaRPr lang="es-SV" sz="25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7965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chemeClr val="accent1">
                    <a:lumMod val="75000"/>
                  </a:schemeClr>
                </a:solidFill>
              </a:rPr>
              <a:t>MODERNIZACIÓN INSTITUCIONAL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85786" y="1448686"/>
            <a:ext cx="7674646" cy="4500594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Enfoque de </a:t>
            </a:r>
            <a:r>
              <a:rPr lang="es-SV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Género</a:t>
            </a:r>
            <a:endParaRPr lang="es-SV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En el marco del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Plan Nacional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de igualdad y equidad para las mujeres salvadoreñas, el MAG: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Creó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Unidad de Género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responsable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de formular la Política de Género Institucional.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Conformó el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Comité Institucional de Género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, con el fin de garantizar la igualdad sustantiva que permita transversalizar de manera integral los procesos institucionales.</a:t>
            </a:r>
          </a:p>
          <a:p>
            <a:pPr marL="355600" lvl="1" indent="-355600" algn="just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endParaRPr lang="es-SV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63397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28662" y="1500174"/>
            <a:ext cx="7143800" cy="4525963"/>
          </a:xfrm>
        </p:spPr>
        <p:txBody>
          <a:bodyPr>
            <a:noAutofit/>
          </a:bodyPr>
          <a:lstStyle/>
          <a:p>
            <a:pPr marL="0" lvl="0" indent="0"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Acceso a la Información y </a:t>
            </a:r>
            <a:r>
              <a:rPr lang="es-SV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Respuesta</a:t>
            </a:r>
            <a:endParaRPr lang="es-SV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Por segundo año consecutivo, el MAG obtuvo la nota </a:t>
            </a:r>
            <a:r>
              <a:rPr lang="es-SV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en el Ranking de evaluación de acceso a la información pública 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Se atendió 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291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 solicitudes de información  a través de 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 Oficina de Información y Respuesta (OIR).</a:t>
            </a:r>
            <a:endParaRPr lang="es-S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spcBef>
                <a:spcPts val="1200"/>
              </a:spcBef>
              <a:spcAft>
                <a:spcPts val="600"/>
              </a:spcAft>
              <a:buNone/>
            </a:pPr>
            <a:endParaRPr lang="es-SV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lvl="1" indent="-355600" algn="just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endParaRPr lang="es-SV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4 Título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MODERNIZACIÓN INSTITUCIONAL</a:t>
            </a:r>
            <a:endParaRPr kumimoji="0" lang="es-SV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1003172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783357"/>
            <a:ext cx="7776864" cy="4525963"/>
          </a:xfrm>
        </p:spPr>
        <p:txBody>
          <a:bodyPr>
            <a:noAutofit/>
          </a:bodyPr>
          <a:lstStyle/>
          <a:p>
            <a:pPr marL="0" lvl="0" indent="0"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Acceso a la Información y </a:t>
            </a:r>
            <a:r>
              <a:rPr lang="es-SV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Respuesta</a:t>
            </a:r>
            <a:endParaRPr lang="es-SV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Se elaboró el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Manual de Procedimientos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OIR,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que permitirá: regular y documentar los procesos de acceso a la información pública, la actualización de la información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oficiosa,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el índice de información reservada y la gestión de consultas, quejas y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sugerencias.</a:t>
            </a:r>
            <a:endParaRPr lang="es-SV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lvl="1" indent="-355600" algn="just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endParaRPr lang="es-SV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4 Título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MODERNIZACIÓN INSTITUCIONAL</a:t>
            </a:r>
            <a:endParaRPr kumimoji="0" lang="es-SV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4865394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639341"/>
            <a:ext cx="7704856" cy="4525963"/>
          </a:xfrm>
        </p:spPr>
        <p:txBody>
          <a:bodyPr>
            <a:noAutofit/>
          </a:bodyPr>
          <a:lstStyle/>
          <a:p>
            <a:pPr marL="0" lvl="1" indent="0" algn="just">
              <a:spcBef>
                <a:spcPts val="800"/>
              </a:spcBef>
              <a:spcAft>
                <a:spcPts val="800"/>
              </a:spcAft>
              <a:buNone/>
            </a:pP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Sitio </a:t>
            </a:r>
            <a:r>
              <a:rPr lang="es-SV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Web 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SV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nstitucional</a:t>
            </a:r>
            <a:endParaRPr lang="es-SV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algn="just">
              <a:spcBef>
                <a:spcPts val="800"/>
              </a:spcBef>
              <a:spcAft>
                <a:spcPts val="800"/>
              </a:spcAft>
              <a:buNone/>
            </a:pP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Bajo lineamientos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estandarización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 de la Presidencia de la República, 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 creó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el nuevo sitio web 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institucional que, a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través de sus 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herramientas,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permite 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mejor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acceso a los contenidos institucionales y facilita 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los usuarios la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realización de trámites en línea.</a:t>
            </a:r>
          </a:p>
        </p:txBody>
      </p:sp>
      <p:sp>
        <p:nvSpPr>
          <p:cNvPr id="8" name="4 Título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MODERNIZACIÓN INSTITUCIONAL</a:t>
            </a:r>
            <a:endParaRPr kumimoji="0" lang="es-SV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618342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428736"/>
            <a:ext cx="7920880" cy="4525963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Automatización de </a:t>
            </a:r>
            <a:r>
              <a:rPr lang="es-SV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</a:p>
          <a:p>
            <a:pPr marL="0" lvl="0" indent="0" algn="just">
              <a:buNone/>
            </a:pPr>
            <a:endParaRPr lang="es-S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None/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Se actualizó los siguientes sistemas informáticos, manuales y guías:</a:t>
            </a:r>
          </a:p>
          <a:p>
            <a:pPr lvl="1"/>
            <a:r>
              <a:rPr lang="es-SV" sz="2066" dirty="0">
                <a:latin typeface="Arial" panose="020B0604020202020204" pitchFamily="34" charset="0"/>
                <a:cs typeface="Arial" panose="020B0604020202020204" pitchFamily="34" charset="0"/>
              </a:rPr>
              <a:t>Sistema de </a:t>
            </a:r>
            <a:r>
              <a:rPr lang="es-SV" sz="2066" dirty="0" smtClean="0">
                <a:latin typeface="Arial" panose="020B0604020202020204" pitchFamily="34" charset="0"/>
                <a:cs typeface="Arial" panose="020B0604020202020204" pitchFamily="34" charset="0"/>
              </a:rPr>
              <a:t>Control de Paquetes Agrícolas,</a:t>
            </a:r>
            <a:endParaRPr lang="es-SV" sz="206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SV" sz="2066" dirty="0">
                <a:latin typeface="Arial" panose="020B0604020202020204" pitchFamily="34" charset="0"/>
                <a:cs typeface="Arial" panose="020B0604020202020204" pitchFamily="34" charset="0"/>
              </a:rPr>
              <a:t>Sistema de Encuestas </a:t>
            </a:r>
            <a:r>
              <a:rPr lang="es-SV" sz="2066" dirty="0" smtClean="0">
                <a:latin typeface="Arial" panose="020B0604020202020204" pitchFamily="34" charset="0"/>
                <a:cs typeface="Arial" panose="020B0604020202020204" pitchFamily="34" charset="0"/>
              </a:rPr>
              <a:t>Agropecuarias,</a:t>
            </a:r>
            <a:endParaRPr lang="es-SV" sz="206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SV" sz="2066" dirty="0">
                <a:latin typeface="Arial" panose="020B0604020202020204" pitchFamily="34" charset="0"/>
                <a:cs typeface="Arial" panose="020B0604020202020204" pitchFamily="34" charset="0"/>
              </a:rPr>
              <a:t>Sistema de Adquisiciones y </a:t>
            </a:r>
            <a:r>
              <a:rPr lang="es-SV" sz="2066" dirty="0" smtClean="0">
                <a:latin typeface="Arial" panose="020B0604020202020204" pitchFamily="34" charset="0"/>
                <a:cs typeface="Arial" panose="020B0604020202020204" pitchFamily="34" charset="0"/>
              </a:rPr>
              <a:t>Contrataciones,</a:t>
            </a:r>
            <a:endParaRPr lang="es-SV" sz="206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SV" sz="2066" dirty="0">
                <a:latin typeface="Arial" panose="020B0604020202020204" pitchFamily="34" charset="0"/>
                <a:cs typeface="Arial" panose="020B0604020202020204" pitchFamily="34" charset="0"/>
              </a:rPr>
              <a:t>Sistema de Gestión Financiera de Recursos de </a:t>
            </a:r>
            <a:r>
              <a:rPr lang="es-SV" sz="2066" dirty="0" smtClean="0">
                <a:latin typeface="Arial" panose="020B0604020202020204" pitchFamily="34" charset="0"/>
                <a:cs typeface="Arial" panose="020B0604020202020204" pitchFamily="34" charset="0"/>
              </a:rPr>
              <a:t>OIRSA,</a:t>
            </a:r>
            <a:endParaRPr lang="es-SV" sz="206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SV" sz="2066" dirty="0">
                <a:latin typeface="Arial" panose="020B0604020202020204" pitchFamily="34" charset="0"/>
                <a:cs typeface="Arial" panose="020B0604020202020204" pitchFamily="34" charset="0"/>
              </a:rPr>
              <a:t>Mejoras en los servicios y prácticas de </a:t>
            </a:r>
            <a:r>
              <a:rPr lang="es-SV" sz="2066" dirty="0" smtClean="0">
                <a:latin typeface="Arial" panose="020B0604020202020204" pitchFamily="34" charset="0"/>
                <a:cs typeface="Arial" panose="020B0604020202020204" pitchFamily="34" charset="0"/>
              </a:rPr>
              <a:t>seguridad, y</a:t>
            </a:r>
            <a:endParaRPr lang="es-SV" sz="206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SV" sz="2066" dirty="0">
                <a:latin typeface="Arial" panose="020B0604020202020204" pitchFamily="34" charset="0"/>
                <a:cs typeface="Arial" panose="020B0604020202020204" pitchFamily="34" charset="0"/>
              </a:rPr>
              <a:t>Actualización del Marco Normativo de las Tecnologías de la Información.</a:t>
            </a:r>
          </a:p>
          <a:p>
            <a:pPr marL="355600" lvl="1" indent="-355600" algn="just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endParaRPr lang="es-SV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MODERNIZACIÓN INSTITUCIONAL</a:t>
            </a:r>
            <a:endParaRPr kumimoji="0" lang="es-SV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1465800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57224" y="1428736"/>
            <a:ext cx="7429552" cy="4525963"/>
          </a:xfrm>
        </p:spPr>
        <p:txBody>
          <a:bodyPr>
            <a:noAutofit/>
          </a:bodyPr>
          <a:lstStyle/>
          <a:p>
            <a:pPr marL="0" lvl="1" indent="0" algn="just">
              <a:spcBef>
                <a:spcPts val="800"/>
              </a:spcBef>
              <a:spcAft>
                <a:spcPts val="800"/>
              </a:spcAft>
              <a:buNone/>
            </a:pP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Organización Institucional</a:t>
            </a:r>
          </a:p>
          <a:p>
            <a:pPr marL="0" lvl="1" indent="0" algn="just">
              <a:spcBef>
                <a:spcPts val="800"/>
              </a:spcBef>
              <a:spcAft>
                <a:spcPts val="800"/>
              </a:spcAft>
              <a:buNone/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Se actualizaron los Manuales de Organización de las siguientes Oficinas y Direcciones del MAG: </a:t>
            </a:r>
          </a:p>
          <a:p>
            <a:pPr marL="619112" lvl="2" indent="-285750" algn="just">
              <a:spcBef>
                <a:spcPts val="0"/>
              </a:spcBef>
            </a:pPr>
            <a:r>
              <a:rPr lang="es-SV" sz="1800" dirty="0">
                <a:latin typeface="Arial" panose="020B0604020202020204" pitchFamily="34" charset="0"/>
                <a:cs typeface="Arial" panose="020B0604020202020204" pitchFamily="34" charset="0"/>
              </a:rPr>
              <a:t>Oficina de Auditoría Interna, </a:t>
            </a:r>
          </a:p>
          <a:p>
            <a:pPr marL="619112" lvl="2" indent="-285750" algn="just">
              <a:spcBef>
                <a:spcPts val="0"/>
              </a:spcBef>
            </a:pPr>
            <a:r>
              <a:rPr lang="es-SV" sz="1800" dirty="0">
                <a:latin typeface="Arial" panose="020B0604020202020204" pitchFamily="34" charset="0"/>
                <a:cs typeface="Arial" panose="020B0604020202020204" pitchFamily="34" charset="0"/>
              </a:rPr>
              <a:t>Oficina de Asesoría Jurídica, </a:t>
            </a:r>
          </a:p>
          <a:p>
            <a:pPr marL="619112" lvl="2" indent="-285750" algn="just">
              <a:spcBef>
                <a:spcPts val="0"/>
              </a:spcBef>
            </a:pPr>
            <a:r>
              <a:rPr lang="es-SV" sz="1800" dirty="0">
                <a:latin typeface="Arial" panose="020B0604020202020204" pitchFamily="34" charset="0"/>
                <a:cs typeface="Arial" panose="020B0604020202020204" pitchFamily="34" charset="0"/>
              </a:rPr>
              <a:t>Oficina de Políticas y Planificación Sectorial, </a:t>
            </a:r>
          </a:p>
          <a:p>
            <a:pPr marL="619112" lvl="2" indent="-285750" algn="just">
              <a:spcBef>
                <a:spcPts val="0"/>
              </a:spcBef>
            </a:pPr>
            <a:r>
              <a:rPr lang="es-SV" sz="1800" dirty="0">
                <a:latin typeface="Arial" panose="020B0604020202020204" pitchFamily="34" charset="0"/>
                <a:cs typeface="Arial" panose="020B0604020202020204" pitchFamily="34" charset="0"/>
              </a:rPr>
              <a:t>Oficina de Cooperación para el Desarrollo Agropecuario,</a:t>
            </a:r>
          </a:p>
          <a:p>
            <a:pPr marL="619112" lvl="2" indent="-285750" algn="just">
              <a:spcBef>
                <a:spcPts val="0"/>
              </a:spcBef>
            </a:pPr>
            <a:r>
              <a:rPr lang="es-S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Oficina </a:t>
            </a:r>
            <a:r>
              <a:rPr lang="es-SV" sz="1800" dirty="0">
                <a:latin typeface="Arial" panose="020B0604020202020204" pitchFamily="34" charset="0"/>
                <a:cs typeface="Arial" panose="020B0604020202020204" pitchFamily="34" charset="0"/>
              </a:rPr>
              <a:t>de Información y Respuesta, </a:t>
            </a:r>
          </a:p>
          <a:p>
            <a:pPr marL="619112" lvl="2" indent="-285750" algn="just">
              <a:spcBef>
                <a:spcPts val="0"/>
              </a:spcBef>
            </a:pPr>
            <a:r>
              <a:rPr lang="es-SV" sz="1800" dirty="0">
                <a:latin typeface="Arial" panose="020B0604020202020204" pitchFamily="34" charset="0"/>
                <a:cs typeface="Arial" panose="020B0604020202020204" pitchFamily="34" charset="0"/>
              </a:rPr>
              <a:t>Dirección General de Economía Agropecuaria, </a:t>
            </a:r>
          </a:p>
          <a:p>
            <a:pPr marL="619112" lvl="2" indent="-285750" algn="just">
              <a:spcBef>
                <a:spcPts val="0"/>
              </a:spcBef>
            </a:pPr>
            <a:r>
              <a:rPr lang="es-SV" sz="1800" dirty="0">
                <a:latin typeface="Arial" panose="020B0604020202020204" pitchFamily="34" charset="0"/>
                <a:cs typeface="Arial" panose="020B0604020202020204" pitchFamily="34" charset="0"/>
              </a:rPr>
              <a:t>Dirección General de Ordenamiento Forestal, Cuencas y Riego, </a:t>
            </a:r>
          </a:p>
          <a:p>
            <a:pPr marL="619112" lvl="2" indent="-285750" algn="just">
              <a:spcBef>
                <a:spcPts val="0"/>
              </a:spcBef>
            </a:pPr>
            <a:r>
              <a:rPr lang="es-SV" sz="1800" dirty="0">
                <a:latin typeface="Arial" panose="020B0604020202020204" pitchFamily="34" charset="0"/>
                <a:cs typeface="Arial" panose="020B0604020202020204" pitchFamily="34" charset="0"/>
              </a:rPr>
              <a:t>Dirección General de Sanidad Vegetal, </a:t>
            </a:r>
          </a:p>
          <a:p>
            <a:pPr marL="619112" lvl="2" indent="-285750" algn="just">
              <a:spcBef>
                <a:spcPts val="0"/>
              </a:spcBef>
            </a:pPr>
            <a:r>
              <a:rPr lang="es-SV" sz="1800" dirty="0">
                <a:latin typeface="Arial" panose="020B0604020202020204" pitchFamily="34" charset="0"/>
                <a:cs typeface="Arial" panose="020B0604020202020204" pitchFamily="34" charset="0"/>
              </a:rPr>
              <a:t>Dirección General de Desarrollo Rural, y </a:t>
            </a:r>
          </a:p>
          <a:p>
            <a:pPr marL="619112" lvl="2" indent="-285750" algn="just">
              <a:spcBef>
                <a:spcPts val="0"/>
              </a:spcBef>
            </a:pPr>
            <a:r>
              <a:rPr lang="es-SV" sz="1800" dirty="0">
                <a:latin typeface="Arial" panose="020B0604020202020204" pitchFamily="34" charset="0"/>
                <a:cs typeface="Arial" panose="020B0604020202020204" pitchFamily="34" charset="0"/>
              </a:rPr>
              <a:t>Dirección General de Ganadería.</a:t>
            </a:r>
          </a:p>
          <a:p>
            <a:pPr marL="355600" lvl="1" indent="-355600" algn="just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endParaRPr lang="es-SV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MODERNIZACIÓN INSTITUCIONAL</a:t>
            </a:r>
            <a:endParaRPr kumimoji="0" lang="es-SV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83809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pineda\Desktop\FOTOS EDITADAS PARTA PRESENTACION RDC 2016\FOTOGRAFIAS EDITADAS RENDICION DE CUENTAS 2016\4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351309"/>
            <a:ext cx="7848872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SV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Amanecer </a:t>
            </a:r>
            <a:r>
              <a:rPr lang="es-SV" sz="2000" b="1" dirty="0">
                <a:latin typeface="Arial" panose="020B0604020202020204" pitchFamily="34" charset="0"/>
                <a:cs typeface="Arial" panose="020B0604020202020204" pitchFamily="34" charset="0"/>
              </a:rPr>
              <a:t>Rural,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Con una inversión de </a:t>
            </a:r>
            <a:r>
              <a:rPr lang="es-SV" sz="2000" b="1" dirty="0">
                <a:latin typeface="Arial" panose="020B0604020202020204" pitchFamily="34" charset="0"/>
                <a:cs typeface="Arial" panose="020B0604020202020204" pitchFamily="34" charset="0"/>
              </a:rPr>
              <a:t>2.2 millones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cofinanció: </a:t>
            </a:r>
            <a:r>
              <a:rPr lang="es-SV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proyectos productivos, </a:t>
            </a:r>
            <a:r>
              <a:rPr lang="es-SV" sz="20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 medioambientales, </a:t>
            </a:r>
            <a:r>
              <a:rPr lang="es-SV" sz="2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 de seguridad alimentaria y nutricional, y </a:t>
            </a:r>
            <a:r>
              <a:rPr lang="es-SV" sz="2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 de infraestructura social. </a:t>
            </a:r>
          </a:p>
          <a:p>
            <a:pPr marL="0" indent="0" algn="just">
              <a:buNone/>
            </a:pP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Los proyectos productivos se desarrollaron en:</a:t>
            </a:r>
          </a:p>
          <a:p>
            <a:pPr marL="0" indent="0" algn="just">
              <a:spcBef>
                <a:spcPts val="0"/>
              </a:spcBef>
              <a:buNone/>
              <a:tabLst>
                <a:tab pos="354013" algn="l"/>
              </a:tabLst>
            </a:pP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•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Producción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y comercialización de granos básicos</a:t>
            </a:r>
          </a:p>
          <a:p>
            <a:pPr marL="0" indent="0" algn="just" defTabSz="354013">
              <a:spcBef>
                <a:spcPts val="0"/>
              </a:spcBef>
              <a:buNone/>
            </a:pP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•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	Producción y comercialización de Tilapia</a:t>
            </a:r>
          </a:p>
          <a:p>
            <a:pPr marL="0" indent="0" algn="just">
              <a:spcBef>
                <a:spcPts val="0"/>
              </a:spcBef>
              <a:buNone/>
              <a:tabLst>
                <a:tab pos="354013" algn="l"/>
              </a:tabLst>
            </a:pP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•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	Producción de hortalizas en ambiente 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controlado</a:t>
            </a:r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  <a:tabLst>
                <a:tab pos="354013" algn="l"/>
                <a:tab pos="530225" algn="l"/>
              </a:tabLst>
            </a:pP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•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Producción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y comercialización de miel</a:t>
            </a:r>
          </a:p>
          <a:p>
            <a:pPr marL="0" indent="0" algn="just">
              <a:spcBef>
                <a:spcPts val="0"/>
              </a:spcBef>
              <a:buNone/>
              <a:tabLst>
                <a:tab pos="354013" algn="l"/>
              </a:tabLst>
            </a:pP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•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	Beneficio ecológico de Café</a:t>
            </a:r>
          </a:p>
          <a:p>
            <a:pPr marL="0" indent="0" algn="just">
              <a:spcBef>
                <a:spcPts val="0"/>
              </a:spcBef>
              <a:buNone/>
              <a:tabLst>
                <a:tab pos="354013" algn="l"/>
              </a:tabLst>
            </a:pP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•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	Fabricación de alimento concentrado</a:t>
            </a:r>
          </a:p>
          <a:p>
            <a:pPr marL="0" indent="0" algn="just">
              <a:spcBef>
                <a:spcPts val="0"/>
              </a:spcBef>
              <a:buNone/>
              <a:tabLst>
                <a:tab pos="354013" algn="l"/>
              </a:tabLst>
            </a:pP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•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	Equipamiento de planta láctea</a:t>
            </a:r>
          </a:p>
          <a:p>
            <a:pPr marL="0" indent="0" algn="just">
              <a:spcBef>
                <a:spcPts val="0"/>
              </a:spcBef>
              <a:buNone/>
              <a:tabLst>
                <a:tab pos="354013" algn="l"/>
              </a:tabLst>
            </a:pP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•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Prácticas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y obras de conservación de suelos, y</a:t>
            </a:r>
          </a:p>
          <a:p>
            <a:pPr marL="0" indent="0" algn="just">
              <a:spcBef>
                <a:spcPts val="0"/>
              </a:spcBef>
              <a:buNone/>
              <a:tabLst>
                <a:tab pos="354013" algn="l"/>
              </a:tabLst>
            </a:pP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•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	Producción de 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artesanías</a:t>
            </a:r>
          </a:p>
          <a:p>
            <a:pPr marL="0" indent="0" algn="just">
              <a:buNone/>
            </a:pPr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4 Título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DESARROLLO RURAL</a:t>
            </a:r>
            <a:endParaRPr kumimoji="0" lang="es-SV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357298"/>
            <a:ext cx="7560840" cy="5286412"/>
          </a:xfrm>
        </p:spPr>
        <p:txBody>
          <a:bodyPr>
            <a:noAutofit/>
          </a:bodyPr>
          <a:lstStyle/>
          <a:p>
            <a:pPr marL="0" lvl="1" indent="0" algn="just">
              <a:spcBef>
                <a:spcPts val="800"/>
              </a:spcBef>
              <a:spcAft>
                <a:spcPts val="800"/>
              </a:spcAft>
              <a:buNone/>
            </a:pPr>
            <a:r>
              <a:rPr lang="es-SV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Proyecto PRODEMOR </a:t>
            </a:r>
            <a:r>
              <a:rPr lang="es-SV" sz="2000" b="1" dirty="0">
                <a:latin typeface="Arial" panose="020B0604020202020204" pitchFamily="34" charset="0"/>
                <a:cs typeface="Arial" panose="020B0604020202020204" pitchFamily="34" charset="0"/>
              </a:rPr>
              <a:t>Central –Ampliación-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, cofinanció </a:t>
            </a:r>
            <a:r>
              <a:rPr lang="es-SV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SV" sz="2000" dirty="0">
                <a:latin typeface="Arial" panose="020B0604020202020204" pitchFamily="34" charset="0"/>
                <a:cs typeface="Arial" panose="020B0604020202020204" pitchFamily="34" charset="0"/>
              </a:rPr>
              <a:t>proyectos productivos, por un monto de US$205,500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SV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3362" lvl="2" indent="0" defTabSz="530225">
              <a:spcBef>
                <a:spcPts val="300"/>
              </a:spcBef>
              <a:spcAft>
                <a:spcPts val="300"/>
              </a:spcAft>
            </a:pPr>
            <a:r>
              <a:rPr lang="es-S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Centro </a:t>
            </a:r>
            <a:r>
              <a:rPr lang="es-SV" sz="1800" dirty="0">
                <a:latin typeface="Arial" panose="020B0604020202020204" pitchFamily="34" charset="0"/>
                <a:cs typeface="Arial" panose="020B0604020202020204" pitchFamily="34" charset="0"/>
              </a:rPr>
              <a:t>de Acopio y construcción de infraestructura </a:t>
            </a:r>
            <a:r>
              <a:rPr lang="es-S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para </a:t>
            </a:r>
            <a:r>
              <a:rPr lang="es-SV" sz="18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S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almacenamiento </a:t>
            </a:r>
            <a:r>
              <a:rPr lang="es-SV" sz="1800" dirty="0">
                <a:latin typeface="Arial" panose="020B0604020202020204" pitchFamily="34" charset="0"/>
                <a:cs typeface="Arial" panose="020B0604020202020204" pitchFamily="34" charset="0"/>
              </a:rPr>
              <a:t>de granos </a:t>
            </a:r>
            <a:r>
              <a:rPr lang="es-S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básicos,</a:t>
            </a:r>
            <a:endParaRPr lang="es-SV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3362" lvl="2" indent="0">
              <a:spcBef>
                <a:spcPts val="300"/>
              </a:spcBef>
              <a:spcAft>
                <a:spcPts val="300"/>
              </a:spcAft>
              <a:tabLst>
                <a:tab pos="530225" algn="l"/>
                <a:tab pos="900113" algn="l"/>
              </a:tabLst>
            </a:pPr>
            <a:r>
              <a:rPr lang="es-S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Sala </a:t>
            </a:r>
            <a:r>
              <a:rPr lang="es-SV" sz="1800" dirty="0">
                <a:latin typeface="Arial" panose="020B0604020202020204" pitchFamily="34" charset="0"/>
                <a:cs typeface="Arial" panose="020B0604020202020204" pitchFamily="34" charset="0"/>
              </a:rPr>
              <a:t>de ventas de cafés de </a:t>
            </a:r>
            <a:r>
              <a:rPr lang="es-S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especialidades,</a:t>
            </a:r>
            <a:endParaRPr lang="es-SV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3362" lvl="2" indent="0">
              <a:spcBef>
                <a:spcPts val="300"/>
              </a:spcBef>
              <a:spcAft>
                <a:spcPts val="300"/>
              </a:spcAft>
              <a:tabLst>
                <a:tab pos="530225" algn="l"/>
              </a:tabLst>
            </a:pPr>
            <a:r>
              <a:rPr lang="es-S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Centro </a:t>
            </a:r>
            <a:r>
              <a:rPr lang="es-SV" sz="1800" dirty="0">
                <a:latin typeface="Arial" panose="020B0604020202020204" pitchFamily="34" charset="0"/>
                <a:cs typeface="Arial" panose="020B0604020202020204" pitchFamily="34" charset="0"/>
              </a:rPr>
              <a:t>de Acopio para el procesamiento y </a:t>
            </a:r>
            <a:r>
              <a:rPr lang="es-S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comercialización </a:t>
            </a:r>
            <a:r>
              <a:rPr lang="es-SV" sz="1800" dirty="0">
                <a:latin typeface="Arial" panose="020B0604020202020204" pitchFamily="34" charset="0"/>
                <a:cs typeface="Arial" panose="020B0604020202020204" pitchFamily="34" charset="0"/>
              </a:rPr>
              <a:t>de café </a:t>
            </a:r>
            <a:r>
              <a:rPr lang="es-S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orgánico,</a:t>
            </a:r>
            <a:endParaRPr lang="es-SV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3362" lvl="2" indent="0" defTabSz="530225">
              <a:spcBef>
                <a:spcPts val="300"/>
              </a:spcBef>
              <a:spcAft>
                <a:spcPts val="300"/>
              </a:spcAft>
            </a:pPr>
            <a:r>
              <a:rPr lang="es-S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Planta </a:t>
            </a:r>
            <a:r>
              <a:rPr lang="es-SV" sz="1800" dirty="0">
                <a:latin typeface="Arial" panose="020B0604020202020204" pitchFamily="34" charset="0"/>
                <a:cs typeface="Arial" panose="020B0604020202020204" pitchFamily="34" charset="0"/>
              </a:rPr>
              <a:t>para la producción y comercialización de </a:t>
            </a:r>
            <a:r>
              <a:rPr lang="es-S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leche </a:t>
            </a:r>
            <a:r>
              <a:rPr lang="es-SV" sz="1800" dirty="0">
                <a:latin typeface="Arial" panose="020B0604020202020204" pitchFamily="34" charset="0"/>
                <a:cs typeface="Arial" panose="020B0604020202020204" pitchFamily="34" charset="0"/>
              </a:rPr>
              <a:t>fluida y </a:t>
            </a:r>
            <a:r>
              <a:rPr lang="es-S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productos lácteos, y</a:t>
            </a:r>
            <a:endParaRPr lang="es-SV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3362" lvl="2" indent="0">
              <a:spcBef>
                <a:spcPts val="300"/>
              </a:spcBef>
              <a:spcAft>
                <a:spcPts val="300"/>
              </a:spcAft>
              <a:tabLst>
                <a:tab pos="530225" algn="l"/>
              </a:tabLst>
            </a:pPr>
            <a:r>
              <a:rPr lang="es-S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Producción </a:t>
            </a:r>
            <a:r>
              <a:rPr lang="es-SV" sz="1800" dirty="0">
                <a:latin typeface="Arial" panose="020B0604020202020204" pitchFamily="34" charset="0"/>
                <a:cs typeface="Arial" panose="020B0604020202020204" pitchFamily="34" charset="0"/>
              </a:rPr>
              <a:t>y calidad de </a:t>
            </a:r>
            <a:r>
              <a:rPr lang="es-S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miel.</a:t>
            </a:r>
            <a:endParaRPr lang="es-SV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3362" lvl="2" indent="0">
              <a:spcBef>
                <a:spcPts val="300"/>
              </a:spcBef>
              <a:spcAft>
                <a:spcPts val="300"/>
              </a:spcAft>
              <a:buNone/>
              <a:tabLst>
                <a:tab pos="530225" algn="l"/>
              </a:tabLst>
            </a:pPr>
            <a:r>
              <a:rPr lang="es-SV" dirty="0" smtClean="0">
                <a:latin typeface="Arial" panose="020B0604020202020204" pitchFamily="34" charset="0"/>
                <a:cs typeface="Arial" panose="020B0604020202020204" pitchFamily="34" charset="0"/>
              </a:rPr>
              <a:t>En iniciativas de seguridad Alimentaria, infraestructura social y adaptación al cambio climático, el proyecto invirtió </a:t>
            </a:r>
            <a:r>
              <a:rPr lang="es-SV" b="1" dirty="0" smtClean="0">
                <a:latin typeface="Arial" panose="020B0604020202020204" pitchFamily="34" charset="0"/>
                <a:cs typeface="Arial" panose="020B0604020202020204" pitchFamily="34" charset="0"/>
              </a:rPr>
              <a:t>US$803 mil</a:t>
            </a:r>
            <a:r>
              <a:rPr lang="es-SV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4 Título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DESARROLLO RURAL</a:t>
            </a:r>
            <a:endParaRPr kumimoji="0" lang="es-SV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3033977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628800"/>
            <a:ext cx="7632848" cy="4572032"/>
          </a:xfrm>
        </p:spPr>
        <p:txBody>
          <a:bodyPr>
            <a:noAutofit/>
          </a:bodyPr>
          <a:lstStyle/>
          <a:p>
            <a:pPr marL="0" lvl="1" indent="0" algn="just">
              <a:spcBef>
                <a:spcPts val="800"/>
              </a:spcBef>
              <a:spcAft>
                <a:spcPts val="800"/>
              </a:spcAft>
              <a:buNone/>
            </a:pPr>
            <a:r>
              <a:rPr lang="es-SV" sz="2200" b="1" dirty="0" smtClean="0">
                <a:latin typeface="Arial" pitchFamily="34" charset="0"/>
                <a:cs typeface="Arial" panose="020B0604020202020204" pitchFamily="34" charset="0"/>
              </a:rPr>
              <a:t>PRODEMORO </a:t>
            </a:r>
            <a:r>
              <a:rPr lang="es-SV" sz="2200" b="1" dirty="0">
                <a:latin typeface="Arial" pitchFamily="34" charset="0"/>
                <a:cs typeface="Arial" pitchFamily="34" charset="0"/>
              </a:rPr>
              <a:t>en la región Oriental</a:t>
            </a:r>
            <a:r>
              <a:rPr lang="es-SV" sz="2200" dirty="0">
                <a:latin typeface="Arial" pitchFamily="34" charset="0"/>
                <a:cs typeface="Arial" pitchFamily="34" charset="0"/>
              </a:rPr>
              <a:t>, con una inversión de </a:t>
            </a:r>
            <a:r>
              <a:rPr lang="es-SV" sz="2200" b="1" dirty="0">
                <a:latin typeface="Arial" pitchFamily="34" charset="0"/>
                <a:cs typeface="Arial" pitchFamily="34" charset="0"/>
              </a:rPr>
              <a:t>US$787,500</a:t>
            </a:r>
            <a:r>
              <a:rPr lang="es-SV" sz="2200" dirty="0">
                <a:latin typeface="Arial" pitchFamily="34" charset="0"/>
                <a:cs typeface="Arial" pitchFamily="34" charset="0"/>
              </a:rPr>
              <a:t>, ejecutó iniciativas de:</a:t>
            </a:r>
          </a:p>
          <a:p>
            <a:r>
              <a:rPr lang="es-SV" sz="2100" dirty="0" smtClean="0">
                <a:latin typeface="Arial" pitchFamily="34" charset="0"/>
                <a:cs typeface="Arial" pitchFamily="34" charset="0"/>
              </a:rPr>
              <a:t>Construcción </a:t>
            </a:r>
            <a:r>
              <a:rPr lang="es-SV" sz="2100" dirty="0">
                <a:latin typeface="Arial" pitchFamily="34" charset="0"/>
                <a:cs typeface="Arial" pitchFamily="34" charset="0"/>
              </a:rPr>
              <a:t>y equipamiento de infraestructura para la producción de hortalizas en condiciones protegidas </a:t>
            </a:r>
          </a:p>
          <a:p>
            <a:pPr lvl="0"/>
            <a:r>
              <a:rPr lang="es-SV" sz="2100" dirty="0" smtClean="0">
                <a:latin typeface="Arial" pitchFamily="34" charset="0"/>
                <a:cs typeface="Arial" pitchFamily="34" charset="0"/>
              </a:rPr>
              <a:t>Centro </a:t>
            </a:r>
            <a:r>
              <a:rPr lang="es-SV" sz="2100" dirty="0">
                <a:latin typeface="Arial" pitchFamily="34" charset="0"/>
                <a:cs typeface="Arial" pitchFamily="34" charset="0"/>
              </a:rPr>
              <a:t>de Acopio de miel y Centro de Acopio de Granos Básicos</a:t>
            </a:r>
          </a:p>
          <a:p>
            <a:pPr lvl="0"/>
            <a:r>
              <a:rPr lang="es-SV" sz="2100" dirty="0" smtClean="0">
                <a:latin typeface="Arial" pitchFamily="34" charset="0"/>
                <a:cs typeface="Arial" pitchFamily="34" charset="0"/>
              </a:rPr>
              <a:t>Mejora </a:t>
            </a:r>
            <a:r>
              <a:rPr lang="es-SV" sz="2100" dirty="0">
                <a:latin typeface="Arial" pitchFamily="34" charset="0"/>
                <a:cs typeface="Arial" pitchFamily="34" charset="0"/>
              </a:rPr>
              <a:t>del entorno finca-hogar</a:t>
            </a:r>
          </a:p>
          <a:p>
            <a:pPr lvl="0"/>
            <a:r>
              <a:rPr lang="es-SV" sz="2100" dirty="0" smtClean="0">
                <a:latin typeface="Arial" pitchFamily="34" charset="0"/>
                <a:cs typeface="Arial" pitchFamily="34" charset="0"/>
              </a:rPr>
              <a:t>Reservorios</a:t>
            </a:r>
            <a:r>
              <a:rPr lang="es-SV" sz="2100" dirty="0">
                <a:latin typeface="Arial" pitchFamily="34" charset="0"/>
                <a:cs typeface="Arial" pitchFamily="34" charset="0"/>
              </a:rPr>
              <a:t>, obras y prácticas de conservación de suelo y agua, y</a:t>
            </a:r>
          </a:p>
          <a:p>
            <a:pPr lvl="0"/>
            <a:r>
              <a:rPr lang="es-SV" sz="2100" dirty="0">
                <a:latin typeface="Arial" pitchFamily="34" charset="0"/>
                <a:cs typeface="Arial" pitchFamily="34" charset="0"/>
              </a:rPr>
              <a:t>Turismo y artesanías</a:t>
            </a:r>
            <a:r>
              <a:rPr lang="es-SV" sz="2100" dirty="0" smtClean="0">
                <a:latin typeface="Arial" pitchFamily="34" charset="0"/>
                <a:cs typeface="Arial" pitchFamily="34" charset="0"/>
              </a:rPr>
              <a:t>.</a:t>
            </a:r>
            <a:endParaRPr lang="es-SV" sz="2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4 Título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DESARROLLO RURAL</a:t>
            </a:r>
            <a:endParaRPr kumimoji="0" lang="es-SV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1798945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142984"/>
            <a:ext cx="7786742" cy="4781128"/>
          </a:xfrm>
        </p:spPr>
        <p:txBody>
          <a:bodyPr>
            <a:noAutofit/>
          </a:bodyPr>
          <a:lstStyle/>
          <a:p>
            <a:pPr lvl="1" algn="just">
              <a:spcBef>
                <a:spcPts val="800"/>
              </a:spcBef>
              <a:spcAft>
                <a:spcPts val="800"/>
              </a:spcAft>
            </a:pPr>
            <a:r>
              <a:rPr lang="es-SV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SV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Reglamento</a:t>
            </a:r>
            <a:r>
              <a:rPr lang="es-SV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Interno del Órgano Ejecutivo (RIOE):</a:t>
            </a:r>
          </a:p>
          <a:p>
            <a:pPr marL="380985" lvl="1" indent="0" algn="just">
              <a:spcBef>
                <a:spcPts val="800"/>
              </a:spcBef>
              <a:spcAft>
                <a:spcPts val="800"/>
              </a:spcAft>
              <a:buNone/>
            </a:pPr>
            <a:r>
              <a:rPr lang="es-SV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Investigar</a:t>
            </a:r>
            <a:r>
              <a:rPr lang="es-SV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desarrollar y divulgar tecnologías </a:t>
            </a:r>
            <a:r>
              <a:rPr lang="es-SV" sz="2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aplicables 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las condiciones </a:t>
            </a:r>
            <a:r>
              <a:rPr lang="es-SV" sz="2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país, que 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conduzcan al </a:t>
            </a:r>
            <a:r>
              <a:rPr lang="es-SV" sz="2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incremento 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producción y la productividad de los </a:t>
            </a:r>
            <a:r>
              <a:rPr lang="es-SV" sz="2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rubros de la 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 agropecuaria, </a:t>
            </a:r>
            <a:r>
              <a:rPr lang="es-SV" sz="2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principalmente 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aquellos que sustenten las </a:t>
            </a:r>
            <a:r>
              <a:rPr lang="es-SV" sz="2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necesidades 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alimenticias para consumo interno.</a:t>
            </a:r>
          </a:p>
          <a:p>
            <a:pPr marL="380985" lvl="1" indent="0" algn="just">
              <a:spcBef>
                <a:spcPts val="800"/>
              </a:spcBef>
              <a:spcAft>
                <a:spcPts val="800"/>
              </a:spcAft>
              <a:buNone/>
            </a:pPr>
            <a:r>
              <a:rPr lang="es-SV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Formar</a:t>
            </a:r>
            <a:r>
              <a:rPr lang="es-SV" sz="2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SV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profesionales agrícolas 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nivel </a:t>
            </a:r>
            <a:r>
              <a:rPr lang="es-SV" sz="2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medio, para contribuir 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 tecnificación de la actividad </a:t>
            </a:r>
            <a:r>
              <a:rPr lang="es-SV" sz="2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agropecuaria. </a:t>
            </a:r>
          </a:p>
          <a:p>
            <a:pPr marL="380985" lvl="1" indent="0" algn="just">
              <a:spcBef>
                <a:spcPts val="800"/>
              </a:spcBef>
              <a:spcAft>
                <a:spcPts val="800"/>
              </a:spcAft>
              <a:buNone/>
            </a:pPr>
            <a:r>
              <a:rPr lang="es-SV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</a:t>
            </a:r>
            <a:r>
              <a:rPr lang="es-SV" sz="2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SV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promover políticas 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comercialización de </a:t>
            </a:r>
            <a:r>
              <a:rPr lang="es-SV" sz="2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 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subproductos agropecuarios a fin de asegurar el abastecimiento adecuado y oportuno de los productos básicos de consumo </a:t>
            </a:r>
            <a:r>
              <a:rPr lang="es-SV" sz="2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familiar destinados 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 alimentación.</a:t>
            </a:r>
          </a:p>
          <a:p>
            <a:pPr marL="380985" lvl="1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es-SV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ts val="1200"/>
              </a:spcBef>
              <a:spcAft>
                <a:spcPts val="1200"/>
              </a:spcAft>
            </a:pPr>
            <a:endParaRPr lang="es-SV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-200221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s-SV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s-SV" sz="2400" b="1" dirty="0" smtClean="0">
                <a:solidFill>
                  <a:schemeClr val="accent1">
                    <a:lumMod val="75000"/>
                  </a:schemeClr>
                </a:solidFill>
              </a:rPr>
              <a:t>El MAG ha orientado sus actividades principalmente</a:t>
            </a:r>
          </a:p>
          <a:p>
            <a:pPr algn="ctr"/>
            <a:r>
              <a:rPr lang="es-SV" sz="2400" b="1" dirty="0" smtClean="0">
                <a:solidFill>
                  <a:schemeClr val="accent1">
                    <a:lumMod val="75000"/>
                  </a:schemeClr>
                </a:solidFill>
              </a:rPr>
              <a:t>al cumplimiento de:</a:t>
            </a:r>
            <a:endParaRPr lang="es-SV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9355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Título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DESARROLLO RURAL</a:t>
            </a:r>
            <a:endParaRPr kumimoji="0" lang="es-SV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4348" y="1357298"/>
            <a:ext cx="7560840" cy="4572032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SV" sz="2200" dirty="0" smtClean="0">
                <a:latin typeface="Arial" pitchFamily="34" charset="0"/>
                <a:cs typeface="Arial" pitchFamily="34" charset="0"/>
              </a:rPr>
              <a:t>Se formuló la estrategia </a:t>
            </a:r>
            <a:r>
              <a:rPr lang="es-SV" sz="2200" dirty="0">
                <a:latin typeface="Arial" pitchFamily="34" charset="0"/>
                <a:cs typeface="Arial" pitchFamily="34" charset="0"/>
              </a:rPr>
              <a:t>de </a:t>
            </a:r>
            <a:r>
              <a:rPr lang="es-SV" sz="2200" b="1" dirty="0" smtClean="0">
                <a:latin typeface="Arial" pitchFamily="34" charset="0"/>
                <a:cs typeface="Arial" pitchFamily="34" charset="0"/>
              </a:rPr>
              <a:t>GÉNERO</a:t>
            </a:r>
            <a:r>
              <a:rPr lang="es-SV" sz="2200" dirty="0" smtClean="0">
                <a:latin typeface="Arial" pitchFamily="34" charset="0"/>
                <a:cs typeface="Arial" pitchFamily="34" charset="0"/>
              </a:rPr>
              <a:t>  que contempla </a:t>
            </a:r>
            <a:r>
              <a:rPr lang="es-SV" sz="2200" dirty="0">
                <a:latin typeface="Arial" pitchFamily="34" charset="0"/>
                <a:cs typeface="Arial" pitchFamily="34" charset="0"/>
              </a:rPr>
              <a:t>dos ejes: </a:t>
            </a:r>
            <a:endParaRPr lang="es-SV" sz="2200" dirty="0" smtClean="0">
              <a:latin typeface="Arial" pitchFamily="34" charset="0"/>
              <a:cs typeface="Arial" pitchFamily="34" charset="0"/>
            </a:endParaRPr>
          </a:p>
          <a:p>
            <a:pPr marL="380985" lvl="1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s-SV" sz="1866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s-SV" sz="1866" dirty="0">
                <a:latin typeface="Arial" pitchFamily="34" charset="0"/>
                <a:cs typeface="Arial" pitchFamily="34" charset="0"/>
              </a:rPr>
              <a:t>) </a:t>
            </a:r>
            <a:r>
              <a:rPr lang="es-SV" sz="1866" dirty="0" smtClean="0">
                <a:latin typeface="Arial" pitchFamily="34" charset="0"/>
                <a:cs typeface="Arial" pitchFamily="34" charset="0"/>
              </a:rPr>
              <a:t>Enfoque </a:t>
            </a:r>
            <a:r>
              <a:rPr lang="es-SV" sz="1866" dirty="0">
                <a:latin typeface="Arial" pitchFamily="34" charset="0"/>
                <a:cs typeface="Arial" pitchFamily="34" charset="0"/>
              </a:rPr>
              <a:t>de género de carácter transversal e institucionalización de la perspectiva de género; </a:t>
            </a:r>
            <a:r>
              <a:rPr lang="es-SV" sz="1866" dirty="0" smtClean="0">
                <a:latin typeface="Arial" pitchFamily="34" charset="0"/>
                <a:cs typeface="Arial" pitchFamily="34" charset="0"/>
              </a:rPr>
              <a:t>y</a:t>
            </a:r>
          </a:p>
          <a:p>
            <a:pPr marL="442913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s-SV" sz="1866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s-SV" sz="1866" dirty="0">
                <a:latin typeface="Arial" pitchFamily="34" charset="0"/>
                <a:cs typeface="Arial" pitchFamily="34" charset="0"/>
              </a:rPr>
              <a:t>) </a:t>
            </a:r>
            <a:r>
              <a:rPr lang="es-SV" sz="1866" dirty="0" smtClean="0">
                <a:latin typeface="Arial" pitchFamily="34" charset="0"/>
                <a:cs typeface="Arial" pitchFamily="34" charset="0"/>
              </a:rPr>
              <a:t>Promoción </a:t>
            </a:r>
            <a:r>
              <a:rPr lang="es-SV" sz="1866" dirty="0">
                <a:latin typeface="Arial" pitchFamily="34" charset="0"/>
                <a:cs typeface="Arial" pitchFamily="34" charset="0"/>
              </a:rPr>
              <a:t>y fomento del empoderamiento y la </a:t>
            </a:r>
            <a:r>
              <a:rPr lang="es-SV" sz="1866" dirty="0" smtClean="0">
                <a:latin typeface="Arial" pitchFamily="34" charset="0"/>
                <a:cs typeface="Arial" pitchFamily="34" charset="0"/>
              </a:rPr>
              <a:t>autonomía </a:t>
            </a:r>
            <a:r>
              <a:rPr lang="es-SV" sz="1866" dirty="0">
                <a:latin typeface="Arial" pitchFamily="34" charset="0"/>
                <a:cs typeface="Arial" pitchFamily="34" charset="0"/>
              </a:rPr>
              <a:t>de las mujeres y espacios de participación </a:t>
            </a:r>
            <a:r>
              <a:rPr lang="es-SV" sz="1866" dirty="0" smtClean="0">
                <a:latin typeface="Arial" pitchFamily="34" charset="0"/>
                <a:cs typeface="Arial" pitchFamily="34" charset="0"/>
              </a:rPr>
              <a:t>equitativa </a:t>
            </a:r>
            <a:r>
              <a:rPr lang="es-SV" sz="1866" dirty="0">
                <a:latin typeface="Arial" pitchFamily="34" charset="0"/>
                <a:cs typeface="Arial" pitchFamily="34" charset="0"/>
              </a:rPr>
              <a:t>incluyendo a mujeres jóvenes rurales;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SV" sz="2200" dirty="0" smtClean="0">
                <a:latin typeface="Arial" pitchFamily="34" charset="0"/>
                <a:cs typeface="Arial" pitchFamily="34" charset="0"/>
              </a:rPr>
              <a:t>Se ha invertido en la formación </a:t>
            </a:r>
            <a:r>
              <a:rPr lang="es-SV" sz="2200" dirty="0">
                <a:latin typeface="Arial" pitchFamily="34" charset="0"/>
                <a:cs typeface="Arial" pitchFamily="34" charset="0"/>
              </a:rPr>
              <a:t>y emprendimientos manejados por mujeres rurales; </a:t>
            </a:r>
            <a:r>
              <a:rPr lang="es-SV" sz="2200" dirty="0" smtClean="0">
                <a:latin typeface="Arial" pitchFamily="34" charset="0"/>
                <a:cs typeface="Arial" pitchFamily="34" charset="0"/>
              </a:rPr>
              <a:t>asimismo, se ha dado </a:t>
            </a:r>
            <a:r>
              <a:rPr lang="es-SV" sz="2200" dirty="0">
                <a:latin typeface="Arial" pitchFamily="34" charset="0"/>
                <a:cs typeface="Arial" pitchFamily="34" charset="0"/>
              </a:rPr>
              <a:t>acompañamiento a la Mesa de Mujeres Rurales de el Salvador</a:t>
            </a:r>
          </a:p>
        </p:txBody>
      </p:sp>
    </p:spTree>
    <p:extLst>
      <p:ext uri="{BB962C8B-B14F-4D97-AF65-F5344CB8AC3E}">
        <p14:creationId xmlns:p14="http://schemas.microsoft.com/office/powerpoint/2010/main" val="194140345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500174"/>
            <a:ext cx="8208912" cy="4572032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SV" sz="2200" dirty="0" smtClean="0">
                <a:latin typeface="Arial" pitchFamily="34" charset="0"/>
                <a:cs typeface="Arial" pitchFamily="34" charset="0"/>
              </a:rPr>
              <a:t>Se construyó la </a:t>
            </a:r>
            <a:r>
              <a:rPr lang="es-SV" sz="2200" dirty="0">
                <a:latin typeface="Arial" pitchFamily="34" charset="0"/>
                <a:cs typeface="Arial" pitchFamily="34" charset="0"/>
              </a:rPr>
              <a:t>estrategia de inclusión de la </a:t>
            </a:r>
            <a:r>
              <a:rPr lang="es-SV" sz="2200" b="1" dirty="0" smtClean="0">
                <a:latin typeface="Arial" pitchFamily="34" charset="0"/>
                <a:cs typeface="Arial" pitchFamily="34" charset="0"/>
              </a:rPr>
              <a:t>juventud</a:t>
            </a:r>
            <a:r>
              <a:rPr lang="es-SV" sz="2200" dirty="0" smtClean="0">
                <a:latin typeface="Arial" pitchFamily="34" charset="0"/>
                <a:cs typeface="Arial" pitchFamily="34" charset="0"/>
              </a:rPr>
              <a:t>, por medio de la cual se formó: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s-SV" sz="1800" b="1" dirty="0" smtClean="0">
                <a:latin typeface="Arial" pitchFamily="34" charset="0"/>
                <a:cs typeface="Arial" pitchFamily="34" charset="0"/>
              </a:rPr>
              <a:t>13 </a:t>
            </a:r>
            <a:r>
              <a:rPr lang="es-SV" sz="1800" b="1" dirty="0">
                <a:latin typeface="Arial" pitchFamily="34" charset="0"/>
                <a:cs typeface="Arial" pitchFamily="34" charset="0"/>
              </a:rPr>
              <a:t>redes </a:t>
            </a:r>
            <a:r>
              <a:rPr lang="es-SV" sz="1800" dirty="0" smtClean="0">
                <a:latin typeface="Arial" pitchFamily="34" charset="0"/>
                <a:cs typeface="Arial" pitchFamily="34" charset="0"/>
              </a:rPr>
              <a:t>territoriales, a nivel nacional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s-SV" sz="1800" b="1" dirty="0" smtClean="0">
                <a:latin typeface="Arial" pitchFamily="34" charset="0"/>
                <a:cs typeface="Arial" pitchFamily="34" charset="0"/>
              </a:rPr>
              <a:t>El Comité Nacional de Jóvenes Indígenas</a:t>
            </a:r>
            <a:r>
              <a:rPr lang="es-SV" sz="1800" dirty="0" smtClean="0">
                <a:latin typeface="Arial" pitchFamily="34" charset="0"/>
                <a:cs typeface="Arial" pitchFamily="34" charset="0"/>
              </a:rPr>
              <a:t>; que conforman </a:t>
            </a:r>
            <a:r>
              <a:rPr lang="es-SV" sz="1800" dirty="0">
                <a:latin typeface="Arial" pitchFamily="34" charset="0"/>
                <a:cs typeface="Arial" pitchFamily="34" charset="0"/>
              </a:rPr>
              <a:t>la Asociación de Redes Juveniles Rurales de el </a:t>
            </a:r>
            <a:r>
              <a:rPr lang="es-SV" sz="1800" dirty="0" smtClean="0">
                <a:latin typeface="Arial" pitchFamily="34" charset="0"/>
                <a:cs typeface="Arial" pitchFamily="34" charset="0"/>
              </a:rPr>
              <a:t>Salvador, constituida por más </a:t>
            </a:r>
            <a:r>
              <a:rPr lang="es-SV" sz="1800" dirty="0">
                <a:latin typeface="Arial" pitchFamily="34" charset="0"/>
                <a:cs typeface="Arial" pitchFamily="34" charset="0"/>
              </a:rPr>
              <a:t>de 3,500 jóvenes </a:t>
            </a:r>
            <a:r>
              <a:rPr lang="es-SV" sz="1800" dirty="0" smtClean="0">
                <a:latin typeface="Arial" pitchFamily="34" charset="0"/>
                <a:cs typeface="Arial" pitchFamily="34" charset="0"/>
              </a:rPr>
              <a:t>(50</a:t>
            </a:r>
            <a:r>
              <a:rPr lang="es-SV" sz="1800" dirty="0">
                <a:latin typeface="Arial" pitchFamily="34" charset="0"/>
                <a:cs typeface="Arial" pitchFamily="34" charset="0"/>
              </a:rPr>
              <a:t>% mujeres</a:t>
            </a:r>
            <a:r>
              <a:rPr lang="es-SV" sz="1800" dirty="0" smtClean="0">
                <a:latin typeface="Arial" pitchFamily="34" charset="0"/>
                <a:cs typeface="Arial" pitchFamily="34" charset="0"/>
              </a:rPr>
              <a:t>); quienes </a:t>
            </a:r>
            <a:r>
              <a:rPr lang="es-SV" sz="1800" dirty="0">
                <a:latin typeface="Arial" pitchFamily="34" charset="0"/>
                <a:cs typeface="Arial" pitchFamily="34" charset="0"/>
              </a:rPr>
              <a:t>se </a:t>
            </a:r>
            <a:r>
              <a:rPr lang="es-SV" sz="1800" dirty="0" smtClean="0">
                <a:latin typeface="Arial" pitchFamily="34" charset="0"/>
                <a:cs typeface="Arial" pitchFamily="34" charset="0"/>
              </a:rPr>
              <a:t>han atendido </a:t>
            </a:r>
            <a:r>
              <a:rPr lang="es-SV" sz="1800" dirty="0">
                <a:latin typeface="Arial" pitchFamily="34" charset="0"/>
                <a:cs typeface="Arial" pitchFamily="34" charset="0"/>
              </a:rPr>
              <a:t>en 4 </a:t>
            </a:r>
            <a:r>
              <a:rPr lang="es-SV" sz="1800" dirty="0" smtClean="0">
                <a:latin typeface="Arial" pitchFamily="34" charset="0"/>
                <a:cs typeface="Arial" pitchFamily="34" charset="0"/>
              </a:rPr>
              <a:t>áreas: participación; formación de capacidades; </a:t>
            </a:r>
            <a:r>
              <a:rPr lang="es-SV" sz="1800" dirty="0" err="1" smtClean="0">
                <a:latin typeface="Arial" pitchFamily="34" charset="0"/>
                <a:cs typeface="Arial" pitchFamily="34" charset="0"/>
              </a:rPr>
              <a:t>emprendedurismo</a:t>
            </a:r>
            <a:r>
              <a:rPr lang="es-SV" sz="1800" dirty="0" smtClean="0">
                <a:latin typeface="Arial" pitchFamily="34" charset="0"/>
                <a:cs typeface="Arial" pitchFamily="34" charset="0"/>
              </a:rPr>
              <a:t>; cultura y medio ambiente</a:t>
            </a:r>
            <a:r>
              <a:rPr lang="es-SV" sz="1666" dirty="0" smtClean="0">
                <a:latin typeface="Arial" pitchFamily="34" charset="0"/>
                <a:cs typeface="Arial" pitchFamily="34" charset="0"/>
              </a:rPr>
              <a:t>.</a:t>
            </a:r>
            <a:endParaRPr lang="es-SV" sz="1666" dirty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SV" sz="2200" dirty="0" smtClean="0">
                <a:latin typeface="Arial" pitchFamily="34" charset="0"/>
                <a:cs typeface="Arial" pitchFamily="34" charset="0"/>
              </a:rPr>
              <a:t>Acompañamiento a </a:t>
            </a:r>
            <a:r>
              <a:rPr lang="es-SV" sz="2200" dirty="0">
                <a:latin typeface="Arial" pitchFamily="34" charset="0"/>
                <a:cs typeface="Arial" pitchFamily="34" charset="0"/>
              </a:rPr>
              <a:t>la </a:t>
            </a:r>
            <a:r>
              <a:rPr lang="es-SV" sz="2200" b="1" dirty="0">
                <a:latin typeface="Arial" pitchFamily="34" charset="0"/>
                <a:cs typeface="Arial" pitchFamily="34" charset="0"/>
              </a:rPr>
              <a:t>población indígena </a:t>
            </a:r>
            <a:r>
              <a:rPr lang="es-SV" sz="2200" dirty="0">
                <a:latin typeface="Arial" pitchFamily="34" charset="0"/>
                <a:cs typeface="Arial" pitchFamily="34" charset="0"/>
              </a:rPr>
              <a:t>en los procesos de organización, planificación, </a:t>
            </a:r>
            <a:r>
              <a:rPr lang="es-SV" sz="2200" dirty="0" err="1">
                <a:latin typeface="Arial" pitchFamily="34" charset="0"/>
                <a:cs typeface="Arial" pitchFamily="34" charset="0"/>
              </a:rPr>
              <a:t>emprendedurismo</a:t>
            </a:r>
            <a:r>
              <a:rPr lang="es-SV" sz="2200" dirty="0">
                <a:latin typeface="Arial" pitchFamily="34" charset="0"/>
                <a:cs typeface="Arial" pitchFamily="34" charset="0"/>
              </a:rPr>
              <a:t>;  respetando su </a:t>
            </a:r>
            <a:r>
              <a:rPr lang="es-SV" sz="2200" dirty="0" smtClean="0">
                <a:latin typeface="Arial" pitchFamily="34" charset="0"/>
                <a:cs typeface="Arial" pitchFamily="34" charset="0"/>
              </a:rPr>
              <a:t>identidad.</a:t>
            </a:r>
            <a:endParaRPr lang="es-SV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4 Título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DESARROLLO RURAL</a:t>
            </a:r>
            <a:endParaRPr kumimoji="0" lang="es-SV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473613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377248"/>
            <a:ext cx="8136904" cy="4572032"/>
          </a:xfrm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SV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El MAG mantiene una estrecha relación de </a:t>
            </a:r>
            <a:r>
              <a:rPr lang="es-SV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coordinación y </a:t>
            </a:r>
            <a:r>
              <a:rPr lang="es-SV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cooperación técnica y financiera con los </a:t>
            </a:r>
            <a:r>
              <a:rPr lang="es-SV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siguientes </a:t>
            </a:r>
            <a:r>
              <a:rPr lang="es-SV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países </a:t>
            </a:r>
            <a:r>
              <a:rPr lang="es-SV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amigos</a:t>
            </a:r>
            <a:r>
              <a:rPr lang="es-SV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SV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y </a:t>
            </a:r>
            <a:r>
              <a:rPr lang="es-SV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organismos internacionales: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s-SV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Gobiernos de: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s-SV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s-SV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China (Taiwán), Corea </a:t>
            </a:r>
            <a:r>
              <a:rPr lang="es-SV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del </a:t>
            </a:r>
            <a:r>
              <a:rPr lang="es-SV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Sur, Japón, España, Cuba, México, Chile, 		Italia</a:t>
            </a:r>
            <a:r>
              <a:rPr lang="es-SV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SV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y Francia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SV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spcBef>
                <a:spcPts val="0"/>
              </a:spcBef>
            </a:pPr>
            <a:r>
              <a:rPr lang="es-SV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Organización de las Naciones Unidas para la Alimentación y la Agricultura (FAO);</a:t>
            </a:r>
          </a:p>
          <a:p>
            <a:pPr lvl="1" algn="just">
              <a:spcBef>
                <a:spcPts val="0"/>
              </a:spcBef>
            </a:pPr>
            <a:r>
              <a:rPr lang="es-SV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Fondo Internacional de Desarrollo Agrícola (FIDA);</a:t>
            </a:r>
          </a:p>
          <a:p>
            <a:pPr lvl="1" algn="just">
              <a:spcBef>
                <a:spcPts val="0"/>
              </a:spcBef>
            </a:pPr>
            <a:r>
              <a:rPr lang="es-SV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Fondo OPEP para el Desarrollo Internacional (OFID);</a:t>
            </a:r>
          </a:p>
          <a:p>
            <a:pPr lvl="1" algn="just">
              <a:spcBef>
                <a:spcPts val="0"/>
              </a:spcBef>
            </a:pPr>
            <a:r>
              <a:rPr lang="es-SV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Banco Centroamericano de Integración Económica (BCIE);</a:t>
            </a:r>
          </a:p>
          <a:p>
            <a:pPr lvl="1" algn="just">
              <a:spcBef>
                <a:spcPts val="0"/>
              </a:spcBef>
            </a:pPr>
            <a:r>
              <a:rPr lang="es-SV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Centro Agronómico Tropical de Investigación y Enseñanza (CATIE)</a:t>
            </a:r>
          </a:p>
          <a:p>
            <a:pPr lvl="1" algn="just">
              <a:spcBef>
                <a:spcPts val="0"/>
              </a:spcBef>
            </a:pPr>
            <a:r>
              <a:rPr lang="es-SV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Departamento de Agricultura de los Estados Unidos (USDA);</a:t>
            </a:r>
          </a:p>
          <a:p>
            <a:pPr lvl="1" algn="just">
              <a:spcBef>
                <a:spcPts val="0"/>
              </a:spcBef>
            </a:pPr>
            <a:r>
              <a:rPr lang="es-SV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Organismo Internacional Regional de Sanidad Agropecuaria (OIRSA)</a:t>
            </a:r>
          </a:p>
          <a:p>
            <a:pPr lvl="1" algn="just">
              <a:spcBef>
                <a:spcPts val="0"/>
              </a:spcBef>
            </a:pPr>
            <a:r>
              <a:rPr lang="es-SV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Instituto Interamericano de Cooperación Agrícola (IICA</a:t>
            </a:r>
            <a:r>
              <a:rPr lang="es-SV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lvl="1" algn="just">
              <a:spcBef>
                <a:spcPts val="0"/>
              </a:spcBef>
            </a:pPr>
            <a:r>
              <a:rPr lang="es-SV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Programa Mundial de Alimentos (PMA)</a:t>
            </a:r>
          </a:p>
          <a:p>
            <a:pPr lvl="1" algn="just">
              <a:spcBef>
                <a:spcPts val="0"/>
              </a:spcBef>
            </a:pPr>
            <a:endParaRPr lang="es-SV" sz="1600" dirty="0">
              <a:latin typeface="Arial" pitchFamily="34" charset="0"/>
              <a:cs typeface="Arial" pitchFamily="34" charset="0"/>
            </a:endParaRPr>
          </a:p>
          <a:p>
            <a:pPr lvl="1" algn="just">
              <a:spcBef>
                <a:spcPts val="0"/>
              </a:spcBef>
            </a:pPr>
            <a:endParaRPr lang="es-SV" sz="1600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es-SV" sz="2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4 Título"/>
          <p:cNvSpPr txBox="1">
            <a:spLocks/>
          </p:cNvSpPr>
          <p:nvPr/>
        </p:nvSpPr>
        <p:spPr>
          <a:xfrm>
            <a:off x="0" y="0"/>
            <a:ext cx="9144000" cy="13407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761970">
              <a:spcBef>
                <a:spcPct val="0"/>
              </a:spcBef>
              <a:defRPr/>
            </a:pPr>
            <a:r>
              <a:rPr lang="es-SV" sz="2800" noProof="0" dirty="0" smtClean="0">
                <a:solidFill>
                  <a:schemeClr val="accent1">
                    <a:lumMod val="75000"/>
                  </a:schemeClr>
                </a:solidFill>
                <a:latin typeface="Tw Cen MT Condensed Extra Bold" panose="020B0803020202020204" pitchFamily="34" charset="0"/>
                <a:ea typeface="+mj-ea"/>
                <a:cs typeface="+mj-cs"/>
              </a:rPr>
              <a:t>COORDINACIÓN Y COOPERACIÓN </a:t>
            </a:r>
            <a:r>
              <a:rPr lang="es-SV" sz="2800" dirty="0">
                <a:solidFill>
                  <a:schemeClr val="accent1">
                    <a:lumMod val="75000"/>
                  </a:schemeClr>
                </a:solidFill>
                <a:latin typeface="Tw Cen MT Condensed Extra Bold" panose="020B0803020202020204" pitchFamily="34" charset="0"/>
                <a:ea typeface="+mj-ea"/>
                <a:cs typeface="+mj-cs"/>
              </a:rPr>
              <a:t>CON </a:t>
            </a:r>
            <a:r>
              <a:rPr lang="es-SV" sz="2800" dirty="0" smtClean="0">
                <a:solidFill>
                  <a:schemeClr val="accent1">
                    <a:lumMod val="75000"/>
                  </a:schemeClr>
                </a:solidFill>
                <a:latin typeface="Tw Cen MT Condensed Extra Bold" panose="020B0803020202020204" pitchFamily="34" charset="0"/>
                <a:ea typeface="+mj-ea"/>
                <a:cs typeface="+mj-cs"/>
              </a:rPr>
              <a:t>PAÍSES AMIGOS,  ORGANISMOS </a:t>
            </a:r>
            <a:r>
              <a:rPr lang="es-SV" sz="2800" dirty="0">
                <a:solidFill>
                  <a:schemeClr val="accent1">
                    <a:lumMod val="75000"/>
                  </a:schemeClr>
                </a:solidFill>
                <a:latin typeface="Tw Cen MT Condensed Extra Bold" panose="020B0803020202020204" pitchFamily="34" charset="0"/>
                <a:ea typeface="+mj-ea"/>
                <a:cs typeface="+mj-cs"/>
              </a:rPr>
              <a:t>INTERNACIONALES </a:t>
            </a:r>
            <a:r>
              <a:rPr lang="es-SV" sz="2800" dirty="0" smtClean="0">
                <a:solidFill>
                  <a:schemeClr val="accent1">
                    <a:lumMod val="75000"/>
                  </a:schemeClr>
                </a:solidFill>
                <a:latin typeface="Tw Cen MT Condensed Extra Bold" panose="020B0803020202020204" pitchFamily="34" charset="0"/>
                <a:ea typeface="+mj-ea"/>
                <a:cs typeface="+mj-cs"/>
              </a:rPr>
              <a:t>Y FINANCIEROS</a:t>
            </a:r>
            <a:endParaRPr kumimoji="0" lang="es-SV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9101043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RENDICION DE CUENTAS 2016. ULTIMA\F-65 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539234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285860"/>
            <a:ext cx="7560840" cy="5000660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SV" sz="26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SV" sz="2600" b="1" dirty="0">
                <a:latin typeface="Arial" panose="020B0604020202020204" pitchFamily="34" charset="0"/>
                <a:cs typeface="Arial" panose="020B0604020202020204" pitchFamily="34" charset="0"/>
              </a:rPr>
              <a:t>CENTA</a:t>
            </a:r>
            <a:r>
              <a:rPr lang="es-SV" sz="2600" dirty="0">
                <a:latin typeface="Arial" panose="020B0604020202020204" pitchFamily="34" charset="0"/>
                <a:cs typeface="Arial" panose="020B0604020202020204" pitchFamily="34" charset="0"/>
              </a:rPr>
              <a:t>, realizó:</a:t>
            </a:r>
          </a:p>
          <a:p>
            <a:pPr lvl="0">
              <a:spcBef>
                <a:spcPts val="1200"/>
              </a:spcBef>
              <a:spcAft>
                <a:spcPts val="600"/>
              </a:spcAft>
              <a:buNone/>
            </a:pPr>
            <a:r>
              <a:rPr lang="es-SV" sz="2600" b="1" dirty="0">
                <a:latin typeface="Arial" panose="020B0604020202020204" pitchFamily="34" charset="0"/>
                <a:cs typeface="Arial" panose="020B0604020202020204" pitchFamily="34" charset="0"/>
              </a:rPr>
              <a:t>63 protocolos de investigación</a:t>
            </a:r>
            <a:r>
              <a:rPr lang="es-SV" sz="2600" dirty="0">
                <a:latin typeface="Arial" panose="020B0604020202020204" pitchFamily="34" charset="0"/>
                <a:cs typeface="Arial" panose="020B0604020202020204" pitchFamily="34" charset="0"/>
              </a:rPr>
              <a:t> y validación de nuevas tecnologías:  </a:t>
            </a:r>
            <a:endParaRPr lang="es-SV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400"/>
              </a:spcBef>
              <a:buFont typeface="Arial" pitchFamily="34" charset="0"/>
              <a:buChar char="•"/>
              <a:tabLst>
                <a:tab pos="1254125" algn="l"/>
              </a:tabLst>
            </a:pPr>
            <a:r>
              <a:rPr lang="es-SV" sz="2166" dirty="0" smtClean="0">
                <a:latin typeface="Arial" panose="020B0604020202020204" pitchFamily="34" charset="0"/>
                <a:cs typeface="Arial" panose="020B0604020202020204" pitchFamily="34" charset="0"/>
              </a:rPr>
              <a:t>20 en </a:t>
            </a:r>
            <a:r>
              <a:rPr lang="es-SV" sz="2166" dirty="0">
                <a:latin typeface="Arial" panose="020B0604020202020204" pitchFamily="34" charset="0"/>
                <a:cs typeface="Arial" panose="020B0604020202020204" pitchFamily="34" charset="0"/>
              </a:rPr>
              <a:t>granos básicos, </a:t>
            </a:r>
            <a:endParaRPr lang="es-SV" sz="2166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400"/>
              </a:spcBef>
              <a:buFont typeface="Arial" pitchFamily="34" charset="0"/>
              <a:buChar char="•"/>
              <a:tabLst>
                <a:tab pos="1254125" algn="l"/>
              </a:tabLst>
            </a:pPr>
            <a:r>
              <a:rPr lang="es-SV" sz="2166" dirty="0" smtClean="0">
                <a:latin typeface="Arial" panose="020B0604020202020204" pitchFamily="34" charset="0"/>
                <a:cs typeface="Arial" panose="020B0604020202020204" pitchFamily="34" charset="0"/>
              </a:rPr>
              <a:t>21 en </a:t>
            </a:r>
            <a:r>
              <a:rPr lang="es-SV" sz="2166" dirty="0">
                <a:latin typeface="Arial" panose="020B0604020202020204" pitchFamily="34" charset="0"/>
                <a:cs typeface="Arial" panose="020B0604020202020204" pitchFamily="34" charset="0"/>
              </a:rPr>
              <a:t>frutas, </a:t>
            </a:r>
            <a:endParaRPr lang="es-SV" sz="2166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400"/>
              </a:spcBef>
              <a:buFont typeface="Arial" pitchFamily="34" charset="0"/>
              <a:buChar char="•"/>
              <a:tabLst>
                <a:tab pos="1254125" algn="l"/>
              </a:tabLst>
            </a:pPr>
            <a:r>
              <a:rPr lang="es-SV" sz="2166" dirty="0" smtClean="0">
                <a:latin typeface="Arial" panose="020B0604020202020204" pitchFamily="34" charset="0"/>
                <a:cs typeface="Arial" panose="020B0604020202020204" pitchFamily="34" charset="0"/>
              </a:rPr>
              <a:t>8 en </a:t>
            </a:r>
            <a:r>
              <a:rPr lang="es-SV" sz="2166" dirty="0">
                <a:latin typeface="Arial" panose="020B0604020202020204" pitchFamily="34" charset="0"/>
                <a:cs typeface="Arial" panose="020B0604020202020204" pitchFamily="34" charset="0"/>
              </a:rPr>
              <a:t>hortalizas, </a:t>
            </a:r>
            <a:endParaRPr lang="es-SV" sz="2166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400"/>
              </a:spcBef>
              <a:buFont typeface="Arial" pitchFamily="34" charset="0"/>
              <a:buChar char="•"/>
              <a:tabLst>
                <a:tab pos="1254125" algn="l"/>
              </a:tabLst>
            </a:pPr>
            <a:r>
              <a:rPr lang="es-SV" sz="2166" dirty="0" smtClean="0">
                <a:latin typeface="Arial" panose="020B0604020202020204" pitchFamily="34" charset="0"/>
                <a:cs typeface="Arial" panose="020B0604020202020204" pitchFamily="34" charset="0"/>
              </a:rPr>
              <a:t>4 en </a:t>
            </a:r>
            <a:r>
              <a:rPr lang="es-SV" sz="2166" dirty="0">
                <a:latin typeface="Arial" panose="020B0604020202020204" pitchFamily="34" charset="0"/>
                <a:cs typeface="Arial" panose="020B0604020202020204" pitchFamily="34" charset="0"/>
              </a:rPr>
              <a:t>recursos naturales, </a:t>
            </a:r>
            <a:endParaRPr lang="es-SV" sz="2166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400"/>
              </a:spcBef>
              <a:buFont typeface="Arial" pitchFamily="34" charset="0"/>
              <a:buChar char="•"/>
              <a:tabLst>
                <a:tab pos="1254125" algn="l"/>
              </a:tabLst>
            </a:pPr>
            <a:r>
              <a:rPr lang="es-SV" sz="2166" dirty="0" smtClean="0">
                <a:latin typeface="Arial" panose="020B0604020202020204" pitchFamily="34" charset="0"/>
                <a:cs typeface="Arial" panose="020B0604020202020204" pitchFamily="34" charset="0"/>
              </a:rPr>
              <a:t>5 en </a:t>
            </a:r>
            <a:r>
              <a:rPr lang="es-SV" sz="2166" dirty="0">
                <a:latin typeface="Arial" panose="020B0604020202020204" pitchFamily="34" charset="0"/>
                <a:cs typeface="Arial" panose="020B0604020202020204" pitchFamily="34" charset="0"/>
              </a:rPr>
              <a:t>biotecnología y tecnología de alimentos, </a:t>
            </a:r>
            <a:endParaRPr lang="es-SV" sz="2166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400"/>
              </a:spcBef>
              <a:buFont typeface="Arial" pitchFamily="34" charset="0"/>
              <a:buChar char="•"/>
              <a:tabLst>
                <a:tab pos="1254125" algn="l"/>
              </a:tabLst>
            </a:pPr>
            <a:r>
              <a:rPr lang="es-SV" sz="2166" dirty="0" smtClean="0">
                <a:latin typeface="Arial" panose="020B0604020202020204" pitchFamily="34" charset="0"/>
                <a:cs typeface="Arial" panose="020B0604020202020204" pitchFamily="34" charset="0"/>
              </a:rPr>
              <a:t>3 en </a:t>
            </a:r>
            <a:r>
              <a:rPr lang="es-SV" sz="2166" dirty="0">
                <a:latin typeface="Arial" panose="020B0604020202020204" pitchFamily="34" charset="0"/>
                <a:cs typeface="Arial" panose="020B0604020202020204" pitchFamily="34" charset="0"/>
              </a:rPr>
              <a:t>producción </a:t>
            </a:r>
            <a:r>
              <a:rPr lang="es-SV" sz="2166" dirty="0" smtClean="0">
                <a:latin typeface="Arial" panose="020B0604020202020204" pitchFamily="34" charset="0"/>
                <a:cs typeface="Arial" panose="020B0604020202020204" pitchFamily="34" charset="0"/>
              </a:rPr>
              <a:t>animal, </a:t>
            </a:r>
            <a:r>
              <a:rPr lang="es-SV" sz="2166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endParaRPr lang="es-SV" sz="2166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400"/>
              </a:spcBef>
              <a:buFont typeface="Arial" pitchFamily="34" charset="0"/>
              <a:buChar char="•"/>
              <a:tabLst>
                <a:tab pos="1254125" algn="l"/>
              </a:tabLst>
            </a:pPr>
            <a:r>
              <a:rPr lang="es-SV" sz="2166" dirty="0" smtClean="0">
                <a:latin typeface="Arial" panose="020B0604020202020204" pitchFamily="34" charset="0"/>
                <a:cs typeface="Arial" panose="020B0604020202020204" pitchFamily="34" charset="0"/>
              </a:rPr>
              <a:t>2 en </a:t>
            </a:r>
            <a:r>
              <a:rPr lang="es-SV" sz="2166" dirty="0">
                <a:latin typeface="Arial" panose="020B0604020202020204" pitchFamily="34" charset="0"/>
                <a:cs typeface="Arial" panose="020B0604020202020204" pitchFamily="34" charset="0"/>
              </a:rPr>
              <a:t>parasitología vegetal</a:t>
            </a:r>
            <a:r>
              <a:rPr lang="es-SV" sz="2266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5600" lvl="1" indent="-355600" algn="just">
              <a:spcBef>
                <a:spcPts val="800"/>
              </a:spcBef>
              <a:spcAft>
                <a:spcPts val="800"/>
              </a:spcAft>
              <a:buNone/>
            </a:pPr>
            <a:endParaRPr lang="es-SV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INVESTIGACIÓN Y TRANSFERENCIA DE TECNOLOGÍA</a:t>
            </a:r>
            <a:endParaRPr kumimoji="0" lang="es-SV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1261778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711349"/>
            <a:ext cx="7776864" cy="4525963"/>
          </a:xfrm>
        </p:spPr>
        <p:txBody>
          <a:bodyPr>
            <a:noAutofit/>
          </a:bodyPr>
          <a:lstStyle/>
          <a:p>
            <a:pPr lvl="0" algn="just">
              <a:spcBef>
                <a:spcPts val="1200"/>
              </a:spcBef>
              <a:spcAft>
                <a:spcPts val="1200"/>
              </a:spcAft>
            </a:pP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50,891 análisis de laboratorio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 en las especialidades de suelos, química agrícola, parasitología vegetal y tecnología de alimentos. </a:t>
            </a:r>
          </a:p>
          <a:p>
            <a:pPr lvl="0" algn="just">
              <a:spcBef>
                <a:spcPts val="1200"/>
              </a:spcBef>
              <a:spcAft>
                <a:spcPts val="1200"/>
              </a:spcAft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Producción de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28,273 plantas de frutales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 (piña, plátano, mango, cítricos y aguacate), en las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Estaciones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xperimentales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y laboratorio de biotecnología, a fin de poner a disposición de los fruticultores material   genético sano y de alta calidad. </a:t>
            </a:r>
          </a:p>
          <a:p>
            <a:pPr marL="355600" lvl="1" indent="-355600" algn="just">
              <a:spcBef>
                <a:spcPts val="800"/>
              </a:spcBef>
              <a:spcAft>
                <a:spcPts val="800"/>
              </a:spcAft>
              <a:buNone/>
            </a:pPr>
            <a:endParaRPr lang="es-SV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INVESTIGACIÓN Y TRANSFERENCIA DE TECNOLOGÍA</a:t>
            </a:r>
            <a:endParaRPr kumimoji="0" lang="es-SV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0384708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783357"/>
            <a:ext cx="7776864" cy="4525963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Tecnología de semillas</a:t>
            </a:r>
          </a:p>
          <a:p>
            <a:pPr lvl="0" algn="just">
              <a:spcBef>
                <a:spcPts val="1200"/>
              </a:spcBef>
              <a:spcAft>
                <a:spcPts val="1200"/>
              </a:spcAft>
            </a:pP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 produjo </a:t>
            </a:r>
            <a:r>
              <a:rPr lang="es-SV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4,933 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quintales de semilla </a:t>
            </a:r>
            <a:r>
              <a:rPr lang="es-SV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básica de maíz, frijol, arroz y sorgo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SV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3839" indent="-457200" algn="just">
              <a:spcBef>
                <a:spcPts val="1200"/>
              </a:spcBef>
              <a:spcAft>
                <a:spcPts val="1200"/>
              </a:spcAft>
              <a:tabLst>
                <a:tab pos="265113" algn="l"/>
              </a:tabLst>
            </a:pP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Se liberó la variedad mejorada de Frijol "CENTA Enrique Álvarez Córdova (EAC)”, con alto potencial productivo y nutricional.</a:t>
            </a:r>
          </a:p>
          <a:p>
            <a:pPr marL="355600" lvl="1" indent="-355600" algn="just">
              <a:spcBef>
                <a:spcPts val="800"/>
              </a:spcBef>
              <a:spcAft>
                <a:spcPts val="800"/>
              </a:spcAft>
              <a:buNone/>
            </a:pPr>
            <a:endParaRPr lang="es-SV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INVESTIGACIÓN Y TRANSFERENCIA DE TECNOLOGÍA</a:t>
            </a:r>
            <a:endParaRPr kumimoji="0" lang="es-SV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0167988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567333"/>
            <a:ext cx="7920880" cy="4525963"/>
          </a:xfrm>
        </p:spPr>
        <p:txBody>
          <a:bodyPr>
            <a:noAutofit/>
          </a:bodyPr>
          <a:lstStyle/>
          <a:p>
            <a:pPr marL="0" lvl="1" indent="0" algn="just">
              <a:spcBef>
                <a:spcPts val="800"/>
              </a:spcBef>
              <a:spcAft>
                <a:spcPts val="800"/>
              </a:spcAft>
              <a:buNone/>
            </a:pP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En el marco de la Iniciativa de Cooperación entre Corea y América 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Latina,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para la Alimentación y Agricultura (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KoLFACI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), se </a:t>
            </a: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desarrollan 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dos proyectos: </a:t>
            </a:r>
          </a:p>
          <a:p>
            <a:pPr marL="457200" lvl="1" indent="-457200">
              <a:spcBef>
                <a:spcPts val="800"/>
              </a:spcBef>
              <a:spcAft>
                <a:spcPts val="800"/>
              </a:spcAft>
            </a:pP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Mejoramiento de la producción y productividad del suelo”, y </a:t>
            </a:r>
          </a:p>
          <a:p>
            <a:pPr marL="457200" lvl="1" indent="-457200">
              <a:spcBef>
                <a:spcPts val="800"/>
              </a:spcBef>
              <a:spcAft>
                <a:spcPts val="800"/>
              </a:spcAft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“Gestión de agua para mejorar la productividad del cultivo de arroz”.</a:t>
            </a:r>
          </a:p>
        </p:txBody>
      </p:sp>
      <p:sp>
        <p:nvSpPr>
          <p:cNvPr id="8" name="4 Título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INVESTIGACIÓN Y TRANSFERENCIA DE TECNOLOGÍA</a:t>
            </a:r>
            <a:endParaRPr kumimoji="0" lang="es-SV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451557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pineda\Desktop\PRESENTACION RDC 2016\FOTOGRAFIAS EDITADAS RENDICION DE CUENTAS 2016\EDUCACIÓN-AGROPECUARIA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30473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1472" y="1285860"/>
            <a:ext cx="7920880" cy="478634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Escuela Nacional de Agricultura: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Graduó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86 jóvenes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 (69 hombres y 17 mujeres) de la carrera de Técnico en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Agronomía, de los cuales 83 fueron becados por INSAFORP,</a:t>
            </a:r>
            <a:r>
              <a:rPr lang="es-SV" sz="2400" strike="sngStrik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Amanecer Rural, BFA y otras entidades. 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Actualizó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currícula de Técnico en Agronomía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, generando una nueva plataforma de formación, acorde con los retos que plantea la agricultura ante el cambio climático.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En su proyección social, capacitó a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2,926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 productores mediante cursos de corta duración.</a:t>
            </a:r>
          </a:p>
          <a:p>
            <a:pPr marL="355600" lvl="1" indent="-355600" algn="just">
              <a:spcBef>
                <a:spcPts val="800"/>
              </a:spcBef>
              <a:spcAft>
                <a:spcPts val="800"/>
              </a:spcAft>
              <a:buNone/>
            </a:pPr>
            <a:endParaRPr lang="es-SV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EDUCACIÓN</a:t>
            </a:r>
            <a:r>
              <a:rPr kumimoji="0" lang="es-SV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 AGROPECUARIA</a:t>
            </a:r>
            <a:endParaRPr kumimoji="0" lang="es-SV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3797946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214422"/>
            <a:ext cx="8033546" cy="4781128"/>
          </a:xfrm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SV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RIOE</a:t>
            </a: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 defTabSz="357188">
              <a:spcBef>
                <a:spcPts val="600"/>
              </a:spcBef>
              <a:spcAft>
                <a:spcPts val="600"/>
              </a:spcAft>
              <a:buNone/>
            </a:pP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y operar </a:t>
            </a:r>
            <a:r>
              <a:rPr lang="es-SV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mecanismos de control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SV" sz="2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garantizar 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existencia, </a:t>
            </a:r>
            <a:r>
              <a:rPr lang="es-SV" sz="2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SV" sz="2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 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cualidades de </a:t>
            </a:r>
            <a:r>
              <a:rPr lang="es-SV" sz="2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insumos 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empleados </a:t>
            </a:r>
            <a:r>
              <a:rPr lang="es-SV" sz="2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actividades 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productivas; </a:t>
            </a:r>
            <a:r>
              <a:rPr lang="es-SV" sz="2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aplicar medidas preventivas 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combativas para evitar la </a:t>
            </a:r>
            <a:r>
              <a:rPr lang="es-SV" sz="2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 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SV" sz="2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propagación 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plagas agropecuarias </a:t>
            </a:r>
            <a:r>
              <a:rPr lang="es-SV" sz="2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país.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Intensificar la utilización de </a:t>
            </a:r>
            <a:r>
              <a:rPr lang="es-SV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técnicas de riego y avenamiento 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la producción agropecuaria, en función del uso racional del agua y aprovechamiento del recurso suelo.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Fomentar y </a:t>
            </a:r>
            <a:r>
              <a:rPr lang="es-SV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 la ganadería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fomentar y regular la </a:t>
            </a:r>
            <a:r>
              <a:rPr lang="es-SV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pesca y la acuicultura</a:t>
            </a:r>
            <a:r>
              <a:rPr lang="es-SV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  mejorar la producción e industrialización del café, para un mejor aprovechamiento de los recursos y mejorar la economía nacional</a:t>
            </a:r>
            <a:r>
              <a:rPr lang="es-SV" sz="2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0985" lvl="1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ts val="1200"/>
              </a:spcBef>
              <a:spcAft>
                <a:spcPts val="1200"/>
              </a:spcAft>
            </a:pPr>
            <a:endParaRPr lang="es-SV" sz="2066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3"/>
          <p:cNvSpPr txBox="1"/>
          <p:nvPr/>
        </p:nvSpPr>
        <p:spPr>
          <a:xfrm>
            <a:off x="0" y="-200221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s-SV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s-SV" sz="2400" b="1" dirty="0" smtClean="0">
                <a:solidFill>
                  <a:schemeClr val="accent1">
                    <a:lumMod val="75000"/>
                  </a:schemeClr>
                </a:solidFill>
              </a:rPr>
              <a:t>El MAG </a:t>
            </a:r>
            <a:r>
              <a:rPr lang="es-SV" sz="2400" b="1" dirty="0">
                <a:solidFill>
                  <a:schemeClr val="accent1">
                    <a:lumMod val="75000"/>
                  </a:schemeClr>
                </a:solidFill>
              </a:rPr>
              <a:t>ha orientado sus actividades </a:t>
            </a:r>
            <a:r>
              <a:rPr lang="es-SV" sz="2400" b="1" dirty="0" smtClean="0">
                <a:solidFill>
                  <a:schemeClr val="accent1">
                    <a:lumMod val="75000"/>
                  </a:schemeClr>
                </a:solidFill>
              </a:rPr>
              <a:t>principalmente</a:t>
            </a:r>
          </a:p>
          <a:p>
            <a:pPr algn="ctr"/>
            <a:r>
              <a:rPr lang="es-SV" sz="2400" b="1" dirty="0" smtClean="0">
                <a:solidFill>
                  <a:schemeClr val="accent1">
                    <a:lumMod val="75000"/>
                  </a:schemeClr>
                </a:solidFill>
              </a:rPr>
              <a:t>al </a:t>
            </a:r>
            <a:r>
              <a:rPr lang="es-SV" sz="2400" b="1" dirty="0">
                <a:solidFill>
                  <a:schemeClr val="accent1">
                    <a:lumMod val="75000"/>
                  </a:schemeClr>
                </a:solidFill>
              </a:rPr>
              <a:t>cumplimiento de</a:t>
            </a:r>
            <a:r>
              <a:rPr lang="es-SV" sz="24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es-SV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63109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pineda\Desktop\PRESENTACION RDC 2016\FOTOGRAFIAS EDITADAS RENDICION DE CUENTAS 2016\CONSEJO-SALVADOREÑO-DEL-CAFÉ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472928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855365"/>
            <a:ext cx="7920880" cy="4525963"/>
          </a:xfrm>
        </p:spPr>
        <p:txBody>
          <a:bodyPr>
            <a:noAutofit/>
          </a:bodyPr>
          <a:lstStyle/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Emitió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1,678 permisos de exportación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 por 569,132 quintales de café y registró 1,050 contratos de ventas al exterior de 676,056 quintales. 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Participó en seis exposiciones Internacionales, promoviendo la marca “Café de El Salvador”.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Renovó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y registró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6,004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productores,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haciendo un total de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21,771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 productores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 café carnetizados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5600" lvl="1" indent="-355600" algn="just">
              <a:spcBef>
                <a:spcPts val="800"/>
              </a:spcBef>
              <a:spcAft>
                <a:spcPts val="800"/>
              </a:spcAft>
              <a:buNone/>
            </a:pPr>
            <a:endParaRPr lang="es-SV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CONSEJO SALVADOREÑO DEL CAFÉ</a:t>
            </a:r>
            <a:endParaRPr kumimoji="0" lang="es-SV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8294874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500174"/>
            <a:ext cx="7704856" cy="4525963"/>
          </a:xfrm>
        </p:spPr>
        <p:txBody>
          <a:bodyPr>
            <a:noAutofit/>
          </a:bodyPr>
          <a:lstStyle/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Desarrolló, por primera vez, el Certamen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de negocios </a:t>
            </a:r>
            <a:r>
              <a:rPr lang="es-SV" sz="2400" b="1" dirty="0">
                <a:latin typeface="Arial" panose="020B0604020202020204" pitchFamily="34" charset="0"/>
                <a:cs typeface="Arial" panose="020B0604020202020204" pitchFamily="34" charset="0"/>
              </a:rPr>
              <a:t>“Café excepcional para el Mundo 2016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”, con participación de 18 jueces catadores con reconocimiento internacional.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 logró precio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promedio de las exportaciones con diferenciales alrededor de </a:t>
            </a: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US$50.00/qq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respecto al precio de bolsa.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es-S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Incremento </a:t>
            </a:r>
            <a:r>
              <a:rPr lang="es-SV" sz="2400" dirty="0">
                <a:latin typeface="Arial" panose="020B0604020202020204" pitchFamily="34" charset="0"/>
                <a:cs typeface="Arial" panose="020B0604020202020204" pitchFamily="34" charset="0"/>
              </a:rPr>
              <a:t>de las exportaciones de micro-lotes con precios promedio de 350.00/qq en los últimos 5 años.</a:t>
            </a:r>
            <a:endParaRPr lang="es-SV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CONSEJO SALVADOREÑO DEL CAFÉ</a:t>
            </a:r>
            <a:endParaRPr kumimoji="0" lang="es-SV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2909077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pineda\Desktop\PRESENTACION RDC 2016\FOTOGRAFIAS EDITADAS RENDICION DE CUENTAS 2016\INSTITUTO-SALVADOREÑO-DE-TRANSFORMACIÓN-AGRAR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359976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785927"/>
            <a:ext cx="7848872" cy="3857652"/>
          </a:xfrm>
        </p:spPr>
        <p:txBody>
          <a:bodyPr>
            <a:noAutofit/>
          </a:bodyPr>
          <a:lstStyle/>
          <a:p>
            <a:pPr marL="238139" indent="-571500" algn="just">
              <a:spcBef>
                <a:spcPts val="1200"/>
              </a:spcBef>
              <a:spcAft>
                <a:spcPts val="1200"/>
              </a:spcAft>
            </a:pPr>
            <a:r>
              <a:rPr lang="es-SV" sz="2600" dirty="0">
                <a:latin typeface="Arial" panose="020B0604020202020204" pitchFamily="34" charset="0"/>
                <a:cs typeface="Arial" panose="020B0604020202020204" pitchFamily="34" charset="0"/>
              </a:rPr>
              <a:t>Entregó </a:t>
            </a:r>
            <a:r>
              <a:rPr lang="es-SV" sz="2600" b="1" dirty="0">
                <a:latin typeface="Arial" panose="020B0604020202020204" pitchFamily="34" charset="0"/>
                <a:cs typeface="Arial" panose="020B0604020202020204" pitchFamily="34" charset="0"/>
              </a:rPr>
              <a:t>9,346 escrituras de propiedad</a:t>
            </a:r>
            <a:r>
              <a:rPr lang="es-SV" sz="2600" dirty="0">
                <a:latin typeface="Arial" panose="020B0604020202020204" pitchFamily="34" charset="0"/>
                <a:cs typeface="Arial" panose="020B0604020202020204" pitchFamily="34" charset="0"/>
              </a:rPr>
              <a:t>, favoreciendo a 4,126 mujeres y 5,220 </a:t>
            </a:r>
            <a:r>
              <a:rPr lang="es-SV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38139" indent="-571500" algn="just">
              <a:spcBef>
                <a:spcPts val="1200"/>
              </a:spcBef>
              <a:spcAft>
                <a:spcPts val="1200"/>
              </a:spcAft>
            </a:pPr>
            <a:r>
              <a:rPr lang="es-SV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 través del Programa de Desarrollo Agropecuario, se favoreció a </a:t>
            </a:r>
            <a:r>
              <a:rPr lang="es-SV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46,066</a:t>
            </a:r>
            <a:r>
              <a:rPr lang="es-SV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personas (23,405 mujeres y 22,661 hombres), con asistencia técnica e insumos (plantines de hortalizas, alevines de tilapia, vacunación de aves y cerdos).</a:t>
            </a:r>
            <a:endParaRPr lang="es-SV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lvl="1" indent="-355600" algn="just">
              <a:spcBef>
                <a:spcPts val="800"/>
              </a:spcBef>
              <a:spcAft>
                <a:spcPts val="800"/>
              </a:spcAft>
              <a:buNone/>
            </a:pPr>
            <a:endParaRPr lang="es-SV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INSTITUTO SALVADOREÑO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DE TRANSFORMACIÓN AGRARIA</a:t>
            </a:r>
            <a:endParaRPr kumimoji="0" lang="es-SV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6453153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785927"/>
            <a:ext cx="7848872" cy="3857652"/>
          </a:xfrm>
        </p:spPr>
        <p:txBody>
          <a:bodyPr>
            <a:noAutofit/>
          </a:bodyPr>
          <a:lstStyle/>
          <a:p>
            <a:pPr marL="238125" indent="303213" algn="just">
              <a:spcBef>
                <a:spcPts val="800"/>
              </a:spcBef>
              <a:spcAft>
                <a:spcPts val="800"/>
              </a:spcAft>
            </a:pPr>
            <a:r>
              <a:rPr lang="es-SV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fortaleció la participación ciudadana mediante la </a:t>
            </a:r>
            <a:r>
              <a:rPr lang="es-SV" sz="23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</a:t>
            </a:r>
            <a:r>
              <a:rPr lang="es-SV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Institucional de Participación Ciudadana</a:t>
            </a:r>
            <a:r>
              <a:rPr lang="es-SV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SV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promover </a:t>
            </a:r>
            <a:r>
              <a:rPr lang="es-SV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desarrollar el involucramiento ciudadano de las beneficiarias y beneficiarios en los espacios de toma de decisión al interior del ISTA</a:t>
            </a:r>
            <a:r>
              <a:rPr lang="es-SV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38125" indent="303213" algn="just">
              <a:spcBef>
                <a:spcPts val="800"/>
              </a:spcBef>
              <a:spcAft>
                <a:spcPts val="800"/>
              </a:spcAft>
            </a:pPr>
            <a:r>
              <a:rPr lang="es-SV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SV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elaboró la </a:t>
            </a:r>
            <a:r>
              <a:rPr lang="es-SV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Institucional de Igualdad y No </a:t>
            </a:r>
            <a:r>
              <a:rPr lang="es-SV" sz="23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Discriminación</a:t>
            </a:r>
            <a:r>
              <a:rPr lang="es-SV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financiamiento </a:t>
            </a:r>
            <a:r>
              <a:rPr lang="es-SV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SV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ONU Mujeres </a:t>
            </a:r>
            <a:r>
              <a:rPr lang="es-SV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la participación activa de los diferentes actores sociales </a:t>
            </a:r>
            <a:r>
              <a:rPr lang="es-SV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estratégicos: personal </a:t>
            </a:r>
            <a:r>
              <a:rPr lang="es-SV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ISTA, </a:t>
            </a:r>
            <a:r>
              <a:rPr lang="es-SV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usuario(as</a:t>
            </a:r>
            <a:r>
              <a:rPr lang="es-SV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y la Mesa Consultiva de Lideresas Campesinas.</a:t>
            </a:r>
          </a:p>
        </p:txBody>
      </p:sp>
      <p:sp>
        <p:nvSpPr>
          <p:cNvPr id="8" name="4 Título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INSTITUTO SALVADOREÑO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DE TRANSFORMACIÓN AGRARIA</a:t>
            </a:r>
            <a:endParaRPr kumimoji="0" lang="es-SV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3183202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ESCARGAS\RDC 2016\BANCO-DE-FOMENTO-AGROPECUAR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155213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508154"/>
            <a:ext cx="7920880" cy="4225102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spcAft>
                <a:spcPts val="800"/>
              </a:spcAft>
            </a:pP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Otorgó US$ 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82.4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 millones de </a:t>
            </a:r>
            <a:r>
              <a:rPr lang="es-SV" sz="2800" b="1" dirty="0">
                <a:latin typeface="Arial" panose="020B0604020202020204" pitchFamily="34" charset="0"/>
                <a:cs typeface="Arial" panose="020B0604020202020204" pitchFamily="34" charset="0"/>
              </a:rPr>
              <a:t>crédito al sector agropecuario</a:t>
            </a:r>
            <a:r>
              <a:rPr lang="es-SV" sz="2800" dirty="0">
                <a:latin typeface="Arial" panose="020B0604020202020204" pitchFamily="34" charset="0"/>
                <a:cs typeface="Arial" panose="020B0604020202020204" pitchFamily="34" charset="0"/>
              </a:rPr>
              <a:t>, reflejando un incremento de 1.1% con respecto al período pasado. Este monto incluye:</a:t>
            </a:r>
          </a:p>
          <a:p>
            <a:pPr lvl="1" algn="just">
              <a:spcBef>
                <a:spcPts val="600"/>
              </a:spcBef>
            </a:pPr>
            <a:r>
              <a:rPr lang="es-SV" sz="2466" dirty="0">
                <a:latin typeface="Arial" panose="020B0604020202020204" pitchFamily="34" charset="0"/>
                <a:cs typeface="Arial" panose="020B0604020202020204" pitchFamily="34" charset="0"/>
              </a:rPr>
              <a:t>US$ 35.5 millones para de granos básicos, </a:t>
            </a:r>
          </a:p>
          <a:p>
            <a:pPr lvl="1" algn="just">
              <a:spcBef>
                <a:spcPts val="600"/>
              </a:spcBef>
            </a:pPr>
            <a:r>
              <a:rPr lang="es-SV" sz="2466" dirty="0">
                <a:latin typeface="Arial" panose="020B0604020202020204" pitchFamily="34" charset="0"/>
                <a:cs typeface="Arial" panose="020B0604020202020204" pitchFamily="34" charset="0"/>
              </a:rPr>
              <a:t>US$13.3 millones para ganadería, </a:t>
            </a:r>
          </a:p>
          <a:p>
            <a:pPr lvl="1" algn="just">
              <a:spcBef>
                <a:spcPts val="600"/>
              </a:spcBef>
            </a:pPr>
            <a:r>
              <a:rPr lang="es-SV" sz="2466" dirty="0">
                <a:latin typeface="Arial" panose="020B0604020202020204" pitchFamily="34" charset="0"/>
                <a:cs typeface="Arial" panose="020B0604020202020204" pitchFamily="34" charset="0"/>
              </a:rPr>
              <a:t>US$13.8 millones a la caficultura y </a:t>
            </a:r>
          </a:p>
          <a:p>
            <a:pPr lvl="1" algn="just">
              <a:spcBef>
                <a:spcPts val="600"/>
              </a:spcBef>
            </a:pPr>
            <a:r>
              <a:rPr lang="es-SV" sz="2466" dirty="0">
                <a:latin typeface="Arial" panose="020B0604020202020204" pitchFamily="34" charset="0"/>
                <a:cs typeface="Arial" panose="020B0604020202020204" pitchFamily="34" charset="0"/>
              </a:rPr>
              <a:t>US$ 4.2 millones al cultivo de caña de azúcar</a:t>
            </a:r>
          </a:p>
        </p:txBody>
      </p:sp>
      <p:sp>
        <p:nvSpPr>
          <p:cNvPr id="8" name="4 Título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BANCO DE FOMENTO AGROPECUARIO</a:t>
            </a:r>
            <a:endParaRPr kumimoji="0" lang="es-SV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7187931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428736"/>
            <a:ext cx="7848872" cy="4225102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spcAft>
                <a:spcPts val="800"/>
              </a:spcAft>
            </a:pPr>
            <a:r>
              <a:rPr lang="es-S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Ampliación de puntos de servicio a usuarios; en la actualidad el Banco tiene 41 centros de servicio, a nivel nacional:</a:t>
            </a:r>
          </a:p>
          <a:p>
            <a:pPr lvl="1" algn="just">
              <a:spcBef>
                <a:spcPts val="600"/>
              </a:spcBef>
              <a:spcAft>
                <a:spcPts val="800"/>
              </a:spcAft>
            </a:pPr>
            <a:r>
              <a:rPr lang="es-SV" sz="2466" dirty="0" smtClean="0">
                <a:latin typeface="Arial" panose="020B0604020202020204" pitchFamily="34" charset="0"/>
                <a:cs typeface="Arial" panose="020B0604020202020204" pitchFamily="34" charset="0"/>
              </a:rPr>
              <a:t>29 agencias,</a:t>
            </a:r>
          </a:p>
          <a:p>
            <a:pPr lvl="1" algn="just">
              <a:spcBef>
                <a:spcPts val="600"/>
              </a:spcBef>
              <a:spcAft>
                <a:spcPts val="800"/>
              </a:spcAft>
            </a:pPr>
            <a:r>
              <a:rPr lang="es-SV" sz="2466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s-SV" sz="2466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serviagencias</a:t>
            </a:r>
            <a:r>
              <a:rPr lang="es-SV" sz="2466" dirty="0" smtClean="0">
                <a:latin typeface="Arial" panose="020B0604020202020204" pitchFamily="34" charset="0"/>
                <a:cs typeface="Arial" panose="020B0604020202020204" pitchFamily="34" charset="0"/>
              </a:rPr>
              <a:t>, y</a:t>
            </a:r>
          </a:p>
          <a:p>
            <a:pPr lvl="1" algn="just">
              <a:spcBef>
                <a:spcPts val="600"/>
              </a:spcBef>
              <a:spcAft>
                <a:spcPts val="800"/>
              </a:spcAft>
            </a:pPr>
            <a:r>
              <a:rPr lang="es-SV" sz="2466" dirty="0" smtClean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s-SV" sz="2466" dirty="0">
                <a:latin typeface="Arial" panose="020B0604020202020204" pitchFamily="34" charset="0"/>
                <a:cs typeface="Arial" panose="020B0604020202020204" pitchFamily="34" charset="0"/>
              </a:rPr>
              <a:t>cajas expresas: 6 en las sedes de Ciudad </a:t>
            </a:r>
            <a:r>
              <a:rPr lang="es-SV" sz="2466" dirty="0" smtClean="0">
                <a:latin typeface="Arial" panose="020B0604020202020204" pitchFamily="34" charset="0"/>
                <a:cs typeface="Arial" panose="020B0604020202020204" pitchFamily="34" charset="0"/>
              </a:rPr>
              <a:t>Mujer, 1 </a:t>
            </a:r>
            <a:r>
              <a:rPr lang="es-SV" sz="2466" dirty="0">
                <a:latin typeface="Arial" panose="020B0604020202020204" pitchFamily="34" charset="0"/>
                <a:cs typeface="Arial" panose="020B0604020202020204" pitchFamily="34" charset="0"/>
              </a:rPr>
              <a:t>en la Procuraduría General de la </a:t>
            </a:r>
            <a:r>
              <a:rPr lang="es-SV" sz="2466" dirty="0" smtClean="0">
                <a:latin typeface="Arial" panose="020B0604020202020204" pitchFamily="34" charset="0"/>
                <a:cs typeface="Arial" panose="020B0604020202020204" pitchFamily="34" charset="0"/>
              </a:rPr>
              <a:t>República, 2 </a:t>
            </a:r>
            <a:r>
              <a:rPr lang="es-SV" sz="2466" dirty="0">
                <a:latin typeface="Arial" panose="020B0604020202020204" pitchFamily="34" charset="0"/>
                <a:cs typeface="Arial" panose="020B0604020202020204" pitchFamily="34" charset="0"/>
              </a:rPr>
              <a:t>en agencias del Banco </a:t>
            </a:r>
            <a:r>
              <a:rPr lang="es-SV" sz="2466" dirty="0" smtClean="0">
                <a:latin typeface="Arial" panose="020B0604020202020204" pitchFamily="34" charset="0"/>
                <a:cs typeface="Arial" panose="020B0604020202020204" pitchFamily="34" charset="0"/>
              </a:rPr>
              <a:t>Hipotecario (San </a:t>
            </a:r>
            <a:r>
              <a:rPr lang="es-SV" sz="2466" dirty="0">
                <a:latin typeface="Arial" panose="020B0604020202020204" pitchFamily="34" charset="0"/>
                <a:cs typeface="Arial" panose="020B0604020202020204" pitchFamily="34" charset="0"/>
              </a:rPr>
              <a:t>Salvador y  San </a:t>
            </a:r>
            <a:r>
              <a:rPr lang="es-SV" sz="2466" dirty="0" smtClean="0">
                <a:latin typeface="Arial" panose="020B0604020202020204" pitchFamily="34" charset="0"/>
                <a:cs typeface="Arial" panose="020B0604020202020204" pitchFamily="34" charset="0"/>
              </a:rPr>
              <a:t>Miguel).</a:t>
            </a:r>
            <a:endParaRPr lang="es-SV" sz="246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ts val="1200"/>
              </a:spcBef>
              <a:spcAft>
                <a:spcPts val="800"/>
              </a:spcAft>
            </a:pPr>
            <a:endParaRPr lang="es-SV" sz="2466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4 Título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+mj-cs"/>
              </a:rPr>
              <a:t>BANCO DE FOMENTO AGROPECUARIO</a:t>
            </a:r>
            <a:endParaRPr kumimoji="0" lang="es-SV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w Cen MT Condensed Extra Bold" panose="020B08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1353521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1714488"/>
            <a:ext cx="8229600" cy="20002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s-SV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SV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s-SV" sz="4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	</a:t>
            </a:r>
            <a:r>
              <a:rPr lang="es-SV" sz="4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PRESUPUESTO ASIGNADO Y EJECUTADO</a:t>
            </a:r>
            <a:endParaRPr lang="es-SV" sz="4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cpineda\Desktop\FOTOS EDITADAS PARTA PRESENTACION RDC 2016\FOTOGRAFIAS EDITADAS RENDICION DE CUENTAS 2016\60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882983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1643050"/>
            <a:ext cx="7920880" cy="4781128"/>
          </a:xfrm>
        </p:spPr>
        <p:txBody>
          <a:bodyPr>
            <a:noAutofit/>
          </a:bodyPr>
          <a:lstStyle/>
          <a:p>
            <a:pPr lvl="1" algn="just">
              <a:spcBef>
                <a:spcPts val="1200"/>
              </a:spcBef>
              <a:spcAft>
                <a:spcPts val="1200"/>
              </a:spcAft>
            </a:pP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objetivos del Plan Quinquenal de Desarrollo 2014-2019, </a:t>
            </a:r>
            <a:r>
              <a:rPr lang="es-SV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Salvador Productivo, Educado y Seguro</a:t>
            </a: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lvl="1" algn="just">
              <a:spcBef>
                <a:spcPts val="1200"/>
              </a:spcBef>
              <a:spcAft>
                <a:spcPts val="1200"/>
              </a:spcAft>
            </a:pP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Estratégico Institucional del MAG 2014-2019 </a:t>
            </a:r>
            <a:r>
              <a:rPr lang="es-SV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“Agricultura para el Buen Vivir”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(PEI</a:t>
            </a: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endParaRPr lang="es-SV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ts val="1200"/>
              </a:spcBef>
              <a:spcAft>
                <a:spcPts val="1200"/>
              </a:spcAft>
            </a:pP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 2030</a:t>
            </a:r>
            <a:r>
              <a:rPr lang="es-SV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 </a:t>
            </a:r>
            <a:r>
              <a:rPr lang="es-SV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Sostenible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las Naciones Unidas, de la cual nuestro país es firmante</a:t>
            </a: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SV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-200221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s-SV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s-SV" sz="2400" b="1" dirty="0" smtClean="0">
                <a:solidFill>
                  <a:schemeClr val="accent1">
                    <a:lumMod val="75000"/>
                  </a:schemeClr>
                </a:solidFill>
              </a:rPr>
              <a:t>El MAG </a:t>
            </a:r>
            <a:r>
              <a:rPr lang="es-SV" sz="2400" b="1" dirty="0">
                <a:solidFill>
                  <a:schemeClr val="accent1">
                    <a:lumMod val="75000"/>
                  </a:schemeClr>
                </a:solidFill>
              </a:rPr>
              <a:t>ha orientado sus actividades </a:t>
            </a:r>
            <a:r>
              <a:rPr lang="es-SV" sz="2400" b="1" dirty="0" smtClean="0">
                <a:solidFill>
                  <a:schemeClr val="accent1">
                    <a:lumMod val="75000"/>
                  </a:schemeClr>
                </a:solidFill>
              </a:rPr>
              <a:t>principalmente</a:t>
            </a:r>
          </a:p>
          <a:p>
            <a:pPr algn="ctr"/>
            <a:r>
              <a:rPr lang="es-SV" sz="2400" b="1" dirty="0" smtClean="0">
                <a:solidFill>
                  <a:schemeClr val="accent1">
                    <a:lumMod val="75000"/>
                  </a:schemeClr>
                </a:solidFill>
              </a:rPr>
              <a:t>al </a:t>
            </a:r>
            <a:r>
              <a:rPr lang="es-SV" sz="2400" b="1" dirty="0">
                <a:solidFill>
                  <a:schemeClr val="accent1">
                    <a:lumMod val="75000"/>
                  </a:schemeClr>
                </a:solidFill>
              </a:rPr>
              <a:t>cumplimiento de</a:t>
            </a:r>
            <a:r>
              <a:rPr lang="es-SV" sz="24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es-SV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4374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0"/>
            <a:ext cx="9144000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s-SV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SV" sz="2000" b="1" dirty="0" smtClean="0">
                <a:solidFill>
                  <a:schemeClr val="tx2"/>
                </a:solidFill>
              </a:rPr>
              <a:t>ASIGNACIÓN </a:t>
            </a:r>
            <a:r>
              <a:rPr lang="es-SV" sz="2000" b="1" dirty="0">
                <a:solidFill>
                  <a:schemeClr val="tx2"/>
                </a:solidFill>
              </a:rPr>
              <a:t>Y EJECUCIÓN </a:t>
            </a:r>
            <a:r>
              <a:rPr lang="es-SV" sz="2000" b="1" dirty="0" smtClean="0">
                <a:solidFill>
                  <a:schemeClr val="tx2"/>
                </a:solidFill>
              </a:rPr>
              <a:t>PRESUPUESTARIA,</a:t>
            </a:r>
          </a:p>
          <a:p>
            <a:pPr algn="ctr"/>
            <a:r>
              <a:rPr lang="es-SV" sz="2000" b="1" dirty="0" smtClean="0">
                <a:solidFill>
                  <a:schemeClr val="tx2"/>
                </a:solidFill>
              </a:rPr>
              <a:t>SEGÚN </a:t>
            </a:r>
            <a:r>
              <a:rPr lang="es-SV" sz="2000" b="1" dirty="0">
                <a:solidFill>
                  <a:schemeClr val="tx2"/>
                </a:solidFill>
              </a:rPr>
              <a:t>FUENTE DE </a:t>
            </a:r>
            <a:r>
              <a:rPr lang="es-SV" sz="2000" b="1" dirty="0" smtClean="0">
                <a:solidFill>
                  <a:schemeClr val="tx2"/>
                </a:solidFill>
              </a:rPr>
              <a:t>FINANCIAMIENTO</a:t>
            </a:r>
          </a:p>
          <a:p>
            <a:pPr algn="ctr"/>
            <a:r>
              <a:rPr lang="es-SV" sz="2000" b="1" dirty="0" smtClean="0">
                <a:solidFill>
                  <a:schemeClr val="tx2"/>
                </a:solidFill>
              </a:rPr>
              <a:t>Junio 2015 –Mayo 2016</a:t>
            </a:r>
          </a:p>
          <a:p>
            <a:pPr algn="ctr"/>
            <a:endParaRPr lang="es-SV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SV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955985"/>
              </p:ext>
            </p:extLst>
          </p:nvPr>
        </p:nvGraphicFramePr>
        <p:xfrm>
          <a:off x="428596" y="1285860"/>
          <a:ext cx="8229600" cy="4214839"/>
        </p:xfrm>
        <a:graphic>
          <a:graphicData uri="http://schemas.openxmlformats.org/drawingml/2006/table">
            <a:tbl>
              <a:tblPr/>
              <a:tblGrid>
                <a:gridCol w="3916761">
                  <a:extLst>
                    <a:ext uri="{9D8B030D-6E8A-4147-A177-3AD203B41FA5}">
                      <a16:colId xmlns:a16="http://schemas.microsoft.com/office/drawing/2014/main" xmlns="" val="1581678376"/>
                    </a:ext>
                  </a:extLst>
                </a:gridCol>
                <a:gridCol w="1655403">
                  <a:extLst>
                    <a:ext uri="{9D8B030D-6E8A-4147-A177-3AD203B41FA5}">
                      <a16:colId xmlns:a16="http://schemas.microsoft.com/office/drawing/2014/main" xmlns="" val="1802568871"/>
                    </a:ext>
                  </a:extLst>
                </a:gridCol>
                <a:gridCol w="1571636">
                  <a:extLst>
                    <a:ext uri="{9D8B030D-6E8A-4147-A177-3AD203B41FA5}">
                      <a16:colId xmlns:a16="http://schemas.microsoft.com/office/drawing/2014/main" xmlns="" val="3175315037"/>
                    </a:ext>
                  </a:extLst>
                </a:gridCol>
                <a:gridCol w="1085800">
                  <a:extLst>
                    <a:ext uri="{9D8B030D-6E8A-4147-A177-3AD203B41FA5}">
                      <a16:colId xmlns:a16="http://schemas.microsoft.com/office/drawing/2014/main" xmlns="" val="2376452430"/>
                    </a:ext>
                  </a:extLst>
                </a:gridCol>
              </a:tblGrid>
              <a:tr h="30390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S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FINANCIAMIENTO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ASIGNADO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S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EJECUTADO 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3386223"/>
                  </a:ext>
                </a:extLst>
              </a:tr>
              <a:tr h="303902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US$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US$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(%) 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4133218"/>
                  </a:ext>
                </a:extLst>
              </a:tr>
              <a:tr h="303902">
                <a:tc>
                  <a:txBody>
                    <a:bodyPr/>
                    <a:lstStyle/>
                    <a:p>
                      <a:pPr algn="l" rtl="0" fontAlgn="ctr"/>
                      <a:r>
                        <a:rPr lang="es-S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PRESUPUESTO ORDINARIO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600" b="0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115,720,853.40 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600" b="0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92,061,152.64 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79.55%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9032352"/>
                  </a:ext>
                </a:extLst>
              </a:tr>
              <a:tr h="303902">
                <a:tc>
                  <a:txBody>
                    <a:bodyPr/>
                    <a:lstStyle/>
                    <a:p>
                      <a:pPr algn="l" rtl="0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Fondo General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600" b="0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65,200,976.89 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600" b="0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60,750,939.94 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93.17%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5840396"/>
                  </a:ext>
                </a:extLst>
              </a:tr>
              <a:tr h="303902">
                <a:tc>
                  <a:txBody>
                    <a:bodyPr/>
                    <a:lstStyle/>
                    <a:p>
                      <a:pPr algn="l" rtl="0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Préstamo Externo 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600" b="0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50,301,316.95 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600" b="0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31,216,347.75 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62.06%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0135596"/>
                  </a:ext>
                </a:extLst>
              </a:tr>
              <a:tr h="303902">
                <a:tc>
                  <a:txBody>
                    <a:bodyPr/>
                    <a:lstStyle/>
                    <a:p>
                      <a:pPr algn="l" rtl="0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Donación 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600" b="0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   218,559.56 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600" b="0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93,864.95 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42.95%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5899461"/>
                  </a:ext>
                </a:extLst>
              </a:tr>
              <a:tr h="5978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SV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FONDO DE ACTIVIDADES ESPECIALES</a:t>
                      </a:r>
                      <a:r>
                        <a:rPr lang="es-SV" sz="13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Y FONDOS PROPIOS</a:t>
                      </a:r>
                      <a:endParaRPr lang="es-SV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600" b="0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9,395,840.00 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600" b="0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5,508,294.61 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58.62%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2364042"/>
                  </a:ext>
                </a:extLst>
              </a:tr>
              <a:tr h="303902">
                <a:tc>
                  <a:txBody>
                    <a:bodyPr/>
                    <a:lstStyle/>
                    <a:p>
                      <a:pPr algn="l" rtl="0" fontAlgn="ctr"/>
                      <a:r>
                        <a:rPr lang="es-S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PRESUPUESTO EXTRAORDINARIO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600" b="0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1,673,552.99 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600" b="0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1,445,040.75 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86.35%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9467560"/>
                  </a:ext>
                </a:extLst>
              </a:tr>
              <a:tr h="1185766">
                <a:tc>
                  <a:txBody>
                    <a:bodyPr/>
                    <a:lstStyle/>
                    <a:p>
                      <a:pPr algn="l" rtl="0" fontAlgn="ctr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Presupuesto Extraordinario de Inversión Social- PEIS + "Presupuesto Extraordinario de Reactivación Económica" (PERE) y Cooperación</a:t>
                      </a:r>
                    </a:p>
                  </a:txBody>
                  <a:tcPr marL="8252" marR="8252" marT="8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600" b="0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1,673,552.99 </a:t>
                      </a:r>
                    </a:p>
                  </a:txBody>
                  <a:tcPr marL="8252" marR="8252" marT="8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600" b="0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1,445,040.75 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0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86.35%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2525116"/>
                  </a:ext>
                </a:extLst>
              </a:tr>
              <a:tr h="3039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600" b="0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126,790,246.39 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99,014,488.00</a:t>
                      </a:r>
                      <a:r>
                        <a:rPr lang="es-SV" sz="1600" b="1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i="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78.09%</a:t>
                      </a:r>
                    </a:p>
                  </a:txBody>
                  <a:tcPr marL="8252" marR="8252" marT="8252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6436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616014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3931920"/>
          </a:xfrm>
        </p:spPr>
        <p:txBody>
          <a:bodyPr/>
          <a:lstStyle/>
          <a:p>
            <a:pPr marL="0" indent="0">
              <a:buNone/>
            </a:pPr>
            <a:endParaRPr lang="es-SV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SV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s-SV" sz="4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IV.	</a:t>
            </a:r>
            <a:r>
              <a:rPr lang="es-SV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PRINCIPALES DIFICULTADES</a:t>
            </a:r>
          </a:p>
          <a:p>
            <a:pPr marL="0" indent="0" algn="ctr">
              <a:buNone/>
            </a:pPr>
            <a:r>
              <a:rPr lang="es-SV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LA GESTION</a:t>
            </a:r>
            <a:endParaRPr lang="es-SV" sz="4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cpineda\Desktop\FOTOS EDITADAS PARTA PRESENTACION RDC 2016\FOTOGRAFIAS EDITADAS RENDICION DE CUENTAS 2016\6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030629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279301"/>
            <a:ext cx="8136904" cy="4525963"/>
          </a:xfrm>
        </p:spPr>
        <p:txBody>
          <a:bodyPr>
            <a:no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s-SV" sz="2000" dirty="0" smtClean="0">
                <a:latin typeface="Arial" pitchFamily="34" charset="0"/>
                <a:cs typeface="Arial" pitchFamily="34" charset="0"/>
              </a:rPr>
              <a:t>La variabilidad climática y la sequía severa ocurrida en el periodo impactó negativamente sobre la producción agropecuaria, reduciendo las perspectivas de crecimiento del sector en 2015 a 0.8 por ciento según  datos del BCR, dificultando a la vez la toma de decisiones para realizar nuevas inversiones en el sector.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s-SV" sz="2000" dirty="0" smtClean="0">
                <a:latin typeface="Arial" pitchFamily="34" charset="0"/>
                <a:cs typeface="Arial" pitchFamily="34" charset="0"/>
              </a:rPr>
              <a:t>Un alto porcentaje del parque cafetalero se encuentra en su etapa final de vida útil económica y cultivado con variedades con alta susceptibilidad a la enfermedad de la  roya, por lo que es necesario invertir en su renovación con variedades resistentes y mantener la calidad de taza.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s-SV" sz="2000" dirty="0" smtClean="0">
                <a:latin typeface="Arial" pitchFamily="34" charset="0"/>
                <a:cs typeface="Arial" pitchFamily="34" charset="0"/>
              </a:rPr>
              <a:t>La no existencia de líneas de crédito de la banca comercial para la producción de alimentos,  limita la expansión de la producción y la adopción de nuevas tecnologías productivas</a:t>
            </a:r>
            <a:r>
              <a:rPr lang="es-SV" sz="24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4 Título"/>
          <p:cNvSpPr txBox="1">
            <a:spLocks/>
          </p:cNvSpPr>
          <p:nvPr/>
        </p:nvSpPr>
        <p:spPr>
          <a:xfrm>
            <a:off x="0" y="0"/>
            <a:ext cx="9144000" cy="107154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761970">
              <a:spcBef>
                <a:spcPct val="0"/>
              </a:spcBef>
              <a:defRPr/>
            </a:pPr>
            <a:r>
              <a:rPr lang="es-SV" sz="3200" dirty="0" smtClean="0">
                <a:solidFill>
                  <a:srgbClr val="4F81BD">
                    <a:lumMod val="75000"/>
                  </a:srgbClr>
                </a:solidFill>
                <a:latin typeface="Tw Cen MT Condensed Extra Bold" panose="020B0803020202020204" pitchFamily="34" charset="0"/>
              </a:rPr>
              <a:t>PRINCIPALES DIFICULTADES EN LA GESTIÓN</a:t>
            </a:r>
            <a:endParaRPr lang="es-SV" sz="3200" dirty="0">
              <a:solidFill>
                <a:srgbClr val="4F81BD">
                  <a:lumMod val="75000"/>
                </a:srgbClr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69611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142984"/>
            <a:ext cx="7920880" cy="4500594"/>
          </a:xfrm>
        </p:spPr>
        <p:txBody>
          <a:bodyPr>
            <a:noAutofit/>
          </a:bodyPr>
          <a:lstStyle/>
          <a:p>
            <a:pPr lvl="0" algn="just">
              <a:spcBef>
                <a:spcPts val="1000"/>
              </a:spcBef>
              <a:spcAft>
                <a:spcPts val="1000"/>
              </a:spcAft>
            </a:pPr>
            <a:r>
              <a:rPr lang="es-SV" sz="1800" dirty="0" smtClean="0">
                <a:latin typeface="Arial" pitchFamily="34" charset="0"/>
                <a:cs typeface="Arial" pitchFamily="34" charset="0"/>
              </a:rPr>
              <a:t>Alto porcentaje de productores, productoras y cooperativas del sector, se encuentran con fuertes  niveles de endeudamiento con la  banca comercial y pública, lo que limita ser sujetos de crédito  para  el desarrollo de nuevas iniciativas de producción.</a:t>
            </a:r>
          </a:p>
          <a:p>
            <a:pPr lvl="0" algn="just">
              <a:spcBef>
                <a:spcPts val="1000"/>
              </a:spcBef>
              <a:spcAft>
                <a:spcPts val="1000"/>
              </a:spcAft>
            </a:pPr>
            <a:r>
              <a:rPr lang="es-SV" sz="1800" dirty="0" smtClean="0">
                <a:latin typeface="Arial" pitchFamily="34" charset="0"/>
                <a:cs typeface="Arial" pitchFamily="34" charset="0"/>
              </a:rPr>
              <a:t>La restricción presupuestaria limita la ejecución de nuevas inversiones para el desarrollo del sector, la ampliación y mejora de los servicios prestados, principalmente, en la transferencia de conocimiento en tecnologías para una mayor productividad.</a:t>
            </a:r>
          </a:p>
          <a:p>
            <a:pPr lvl="0" algn="just">
              <a:spcBef>
                <a:spcPts val="1000"/>
              </a:spcBef>
              <a:spcAft>
                <a:spcPts val="1000"/>
              </a:spcAft>
            </a:pPr>
            <a:r>
              <a:rPr lang="es-SV" sz="1800" dirty="0" smtClean="0">
                <a:latin typeface="Arial" pitchFamily="34" charset="0"/>
                <a:cs typeface="Arial" pitchFamily="34" charset="0"/>
              </a:rPr>
              <a:t>La existencia de una estructura oligopólica en el mercado de insumos agropecuarios que incrementan los costos unitarios de producción, restando competitividad al sector agropecuario.</a:t>
            </a:r>
          </a:p>
          <a:p>
            <a:pPr algn="just">
              <a:spcBef>
                <a:spcPts val="1000"/>
              </a:spcBef>
              <a:spcAft>
                <a:spcPts val="1000"/>
              </a:spcAft>
            </a:pPr>
            <a:r>
              <a:rPr lang="es-SV" sz="1800" dirty="0" smtClean="0">
                <a:latin typeface="Arial" pitchFamily="34" charset="0"/>
                <a:cs typeface="Arial" pitchFamily="34" charset="0"/>
              </a:rPr>
              <a:t>La excesiva desregulación del comercio exterior afecta el crecimiento sectorial y desprotege a los productores de granos básicos, lácteos y otros. </a:t>
            </a:r>
          </a:p>
          <a:p>
            <a:pPr lvl="0"/>
            <a:endParaRPr lang="es-SV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es-SV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4 Título"/>
          <p:cNvSpPr txBox="1">
            <a:spLocks/>
          </p:cNvSpPr>
          <p:nvPr/>
        </p:nvSpPr>
        <p:spPr>
          <a:xfrm>
            <a:off x="0" y="0"/>
            <a:ext cx="9144000" cy="10001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761970">
              <a:spcBef>
                <a:spcPct val="0"/>
              </a:spcBef>
              <a:defRPr/>
            </a:pPr>
            <a:r>
              <a:rPr lang="es-SV" sz="3200" dirty="0" smtClean="0">
                <a:solidFill>
                  <a:srgbClr val="4F81BD">
                    <a:lumMod val="75000"/>
                  </a:srgbClr>
                </a:solidFill>
                <a:latin typeface="Tw Cen MT Condensed Extra Bold" panose="020B0803020202020204" pitchFamily="34" charset="0"/>
              </a:rPr>
              <a:t>PRINCIPALES DIFICULTADES EN LA GESTIÓN</a:t>
            </a:r>
            <a:endParaRPr lang="es-SV" sz="3200" dirty="0">
              <a:solidFill>
                <a:srgbClr val="4F81BD">
                  <a:lumMod val="75000"/>
                </a:srgbClr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22654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residencia de la República de El Salvador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6" t="1" b="3664"/>
          <a:stretch/>
        </p:blipFill>
        <p:spPr bwMode="auto">
          <a:xfrm>
            <a:off x="2500298" y="4143380"/>
            <a:ext cx="3857652" cy="12858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571736" y="1071546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SV" sz="7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GRACIAS</a:t>
            </a:r>
            <a:endParaRPr lang="es-SV" sz="7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214414" y="2786058"/>
            <a:ext cx="671517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SV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UNÁMONOS PARA CRECER </a:t>
            </a:r>
            <a:endParaRPr lang="es-SV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841867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G CAFÉ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ORMATO presentacion.pptx" id="{D83BABEB-40DF-40EF-A4BD-E2E821DDD792}" vid="{502EEFF6-4CD6-4ED2-BC78-533D71B09961}"/>
    </a:ext>
  </a:extLst>
</a:theme>
</file>

<file path=ppt/theme/theme2.xml><?xml version="1.0" encoding="utf-8"?>
<a:theme xmlns:a="http://schemas.openxmlformats.org/drawingml/2006/main" name="1_MAG CAFÉ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ORMATO presentacion.pptx" id="{D83BABEB-40DF-40EF-A4BD-E2E821DDD792}" vid="{502EEFF6-4CD6-4ED2-BC78-533D71B099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FORMATO MAG presentacion</Template>
  <TotalTime>9924</TotalTime>
  <Words>4622</Words>
  <Application>Microsoft Office PowerPoint</Application>
  <PresentationFormat>Presentación en pantalla (4:3)</PresentationFormat>
  <Paragraphs>411</Paragraphs>
  <Slides>94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94</vt:i4>
      </vt:variant>
    </vt:vector>
  </HeadingPairs>
  <TitlesOfParts>
    <vt:vector size="96" baseType="lpstr">
      <vt:lpstr>MAG CAFÉ</vt:lpstr>
      <vt:lpstr>1_MAG CAFÉ</vt:lpstr>
      <vt:lpstr>MINISTERIO DE AGRICULTURA Y GANADERÍA</vt:lpstr>
      <vt:lpstr>Presentación de PowerPoint</vt:lpstr>
      <vt:lpstr>Presentación de PowerPoint</vt:lpstr>
      <vt:lpstr>El Salvador: Producto Interno Bruto Agropecuario (PIBA), 2009-2015, en millones de US $</vt:lpstr>
      <vt:lpstr>Ocupados  por rama de actividad económica a nivel nacional, 2014</vt:lpstr>
      <vt:lpstr>Ocupados  por rama de actividad económica a nivel rural, 2014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SOBERANÍA Y SEGURIDAD ALIMENTARIA</vt:lpstr>
      <vt:lpstr>SOBERANÍA Y SEGURIDAD ALIMENTARIA</vt:lpstr>
      <vt:lpstr>SOBERANÍA Y SEGURIDAD ALIMENTARIA</vt:lpstr>
      <vt:lpstr>SOBERANÍA Y SEGURIDAD ALIMENTARIA</vt:lpstr>
      <vt:lpstr>SOBERANÍA Y SEGURIDAD ALIMENTARIA   </vt:lpstr>
      <vt:lpstr>SOBERANÍA Y SEGURIDAD ALIMENTARIA</vt:lpstr>
      <vt:lpstr>SOBERANÍA Y SEGURIDAD ALIMENTARIA</vt:lpstr>
      <vt:lpstr>Presentación de PowerPoint</vt:lpstr>
      <vt:lpstr>REACTIVACIÓN DE LA CAFICULTURA</vt:lpstr>
      <vt:lpstr>REACTIVACIÓN DE LA CAFICULTURA</vt:lpstr>
      <vt:lpstr>REACTIVACIÓN DE LA CAFICULTURA</vt:lpstr>
      <vt:lpstr>REACTIVACIÓN DE LA CAFICULTURA</vt:lpstr>
      <vt:lpstr>REACTIVACIÓN DE LA CAFICULTURA</vt:lpstr>
      <vt:lpstr>Presentación de PowerPoint</vt:lpstr>
      <vt:lpstr>FORTALECIMIENTO DE LA GANADERÍA NACIONAL</vt:lpstr>
      <vt:lpstr>FORTALECIMIENTO DE LA GANADERÍA NACIONAL</vt:lpstr>
      <vt:lpstr>FORTALECIMIENTO DE LA GANADERÍA NACIONAL</vt:lpstr>
      <vt:lpstr>FORTALECIMIENTO DE LA GANADERÍA NACIONAL</vt:lpstr>
      <vt:lpstr>FORTALECIMIENTO DE LA GANADERÍA NACIONAL</vt:lpstr>
      <vt:lpstr>Presentación de PowerPoint</vt:lpstr>
      <vt:lpstr>IMPULSO A LA PRODUCCIÓN DE RECURSOS PESQUEROS Y ACUÍCOLAS</vt:lpstr>
      <vt:lpstr>IMPULSO A LA PRODUCCIÓN DE RECURSOS PESQUEROS Y ACUÍCOLAS</vt:lpstr>
      <vt:lpstr>IMPULSO A LA PRODUCCIÓN DE RECURSOS PESQUEROS Y ACUÍCOLAS</vt:lpstr>
      <vt:lpstr>IMPULSO A LA PRODUCCIÓN DE RECURSOS PESQUEROS Y ACUÍCOLAS</vt:lpstr>
      <vt:lpstr>IMPULSO A LA PRODUCCIÓN DE RECURSOS PESQUEROS Y ACUÍCOLAS</vt:lpstr>
      <vt:lpstr>Presentación de PowerPoint</vt:lpstr>
      <vt:lpstr>FORTALECIMIENTO Y DESARROLLO PRODUCTIVO DE FRUTAS Y HORTALIZAS</vt:lpstr>
      <vt:lpstr>FORTALECIMIENTO Y DESARROLLO PRODUCTIVO DE FRUTAS Y HORTALIZAS</vt:lpstr>
      <vt:lpstr>FORTALECIMIENTO Y DESARROLLO PRODUCTIVO DE FRUTAS Y HORTALIZAS</vt:lpstr>
      <vt:lpstr>Presentación de PowerPoint</vt:lpstr>
      <vt:lpstr>ORGANIZACIÓN DE PRODUCTORES</vt:lpstr>
      <vt:lpstr>Presentación de PowerPoint</vt:lpstr>
      <vt:lpstr>SUSTENTABILIDAD AMBIENTAL, MITIGACIÓN Y ADAPTACIÓN AL CAMBIO CLIMÁTICO</vt:lpstr>
      <vt:lpstr>SUSTENTABILIDAD AMBIENTAL, MITIGACIÓN Y ADAPTACIÓN AL CAMBIO CLIMÁTICO</vt:lpstr>
      <vt:lpstr>SUSTENTABILIDAD AMBIENTAL, MITIGACIÓN Y ADAPTACIÓN AL CAMBIO CLIMÁTICO</vt:lpstr>
      <vt:lpstr>SUSTENTABILIDAD AMBIENTAL, MITIGACIÓN Y ADAPTACIÓN AL CAMBIO CLIMÁTICO</vt:lpstr>
      <vt:lpstr>SUSTENTABILIDAD AMBIENTAL, MITIGACIÓN Y ADAPTACIÓN AL CAMBIO CLIMÁTICO</vt:lpstr>
      <vt:lpstr>Presentación de PowerPoint</vt:lpstr>
      <vt:lpstr>FORTALECIMIENTO DEL ESTATUS SANITARIO DEL PAÍS</vt:lpstr>
      <vt:lpstr>FORTALECIMIENTO DEL ESTATUS SANITARIO DEL PAÍS</vt:lpstr>
      <vt:lpstr>FORTALECIMIENTO DEL ESTATUS SANITARIO DEL PAÍS</vt:lpstr>
      <vt:lpstr>FORTALECIMIENTO DEL ESTATUS SANITARIO DEL PAÍS</vt:lpstr>
      <vt:lpstr>Presentación de PowerPoint</vt:lpstr>
      <vt:lpstr>ESTADISTICAS AGROPECUARIAS Y AGRONEGOCIOS</vt:lpstr>
      <vt:lpstr>ESTADISTICAS AGROPECUARIAS Y AGRONEGOCIOS</vt:lpstr>
      <vt:lpstr>ESTADISTICAS AGROPECUARIAS Y AGRONEGOCIOS</vt:lpstr>
      <vt:lpstr>Presentación de PowerPoint</vt:lpstr>
      <vt:lpstr>MODERNIZACIÓN INSTITUCIONAL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MINISTERIO DE AGRICULTURA Y GANADERIA</dc:title>
  <dc:creator>Amilcar Landaverde</dc:creator>
  <cp:lastModifiedBy>Ana Patricia Sanchez Cruz</cp:lastModifiedBy>
  <cp:revision>855</cp:revision>
  <cp:lastPrinted>2016-07-14T15:44:15Z</cp:lastPrinted>
  <dcterms:created xsi:type="dcterms:W3CDTF">2015-06-16T20:50:54Z</dcterms:created>
  <dcterms:modified xsi:type="dcterms:W3CDTF">2016-08-29T13:52:49Z</dcterms:modified>
</cp:coreProperties>
</file>