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3" r:id="rId3"/>
    <p:sldId id="258" r:id="rId4"/>
    <p:sldId id="324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322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5" r:id="rId60"/>
    <p:sldId id="316" r:id="rId61"/>
    <p:sldId id="317" r:id="rId62"/>
    <p:sldId id="318" r:id="rId63"/>
    <p:sldId id="319" r:id="rId64"/>
    <p:sldId id="320" r:id="rId65"/>
    <p:sldId id="321" r:id="rId66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" y="3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0996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68943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4666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8518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9563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0239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8246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538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8805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43339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0211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A9C1-6244-4B00-BE93-C26CDBE7042D}" type="datetimeFigureOut">
              <a:rPr lang="es-SV" smtClean="0"/>
              <a:t>27/03/2020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53D8E-8B8E-4A94-81AE-DC3AF298E61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7172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94099" y="1613647"/>
            <a:ext cx="10241279" cy="4701092"/>
          </a:xfrm>
          <a:noFill/>
        </p:spPr>
        <p:txBody>
          <a:bodyPr>
            <a:normAutofit fontScale="90000"/>
          </a:bodyPr>
          <a:lstStyle/>
          <a:p>
            <a:r>
              <a:rPr lang="es-SV" dirty="0" smtClean="0">
                <a:solidFill>
                  <a:srgbClr val="002060"/>
                </a:solidFill>
              </a:rPr>
              <a:t/>
            </a:r>
            <a:br>
              <a:rPr lang="es-SV" dirty="0" smtClean="0">
                <a:solidFill>
                  <a:srgbClr val="002060"/>
                </a:solidFill>
              </a:rPr>
            </a:br>
            <a:r>
              <a:rPr lang="es-SV" dirty="0" smtClean="0">
                <a:solidFill>
                  <a:srgbClr val="002060"/>
                </a:solidFill>
              </a:rPr>
              <a:t/>
            </a:r>
            <a:br>
              <a:rPr lang="es-SV" dirty="0" smtClean="0">
                <a:solidFill>
                  <a:srgbClr val="002060"/>
                </a:solidFill>
              </a:rPr>
            </a:br>
            <a:r>
              <a:rPr lang="es-SV" dirty="0">
                <a:solidFill>
                  <a:srgbClr val="002060"/>
                </a:solidFill>
              </a:rPr>
              <a:t/>
            </a:r>
            <a:br>
              <a:rPr lang="es-SV" dirty="0">
                <a:solidFill>
                  <a:srgbClr val="002060"/>
                </a:solidFill>
              </a:rPr>
            </a:br>
            <a:r>
              <a:rPr lang="es-SV" dirty="0" smtClean="0">
                <a:solidFill>
                  <a:srgbClr val="002060"/>
                </a:solidFill>
              </a:rPr>
              <a:t/>
            </a:r>
            <a:br>
              <a:rPr lang="es-SV" dirty="0" smtClean="0">
                <a:solidFill>
                  <a:srgbClr val="002060"/>
                </a:solidFill>
              </a:rPr>
            </a:br>
            <a:r>
              <a:rPr lang="es-SV" dirty="0">
                <a:solidFill>
                  <a:srgbClr val="002060"/>
                </a:solidFill>
              </a:rPr>
              <a:t/>
            </a:r>
            <a:br>
              <a:rPr lang="es-SV" dirty="0">
                <a:solidFill>
                  <a:srgbClr val="002060"/>
                </a:solidFill>
              </a:rPr>
            </a:br>
            <a:r>
              <a:rPr lang="es-SV" dirty="0" smtClean="0">
                <a:solidFill>
                  <a:srgbClr val="002060"/>
                </a:solidFill>
              </a:rPr>
              <a:t/>
            </a:r>
            <a:br>
              <a:rPr lang="es-SV" dirty="0" smtClean="0">
                <a:solidFill>
                  <a:srgbClr val="002060"/>
                </a:solidFill>
              </a:rPr>
            </a:br>
            <a:r>
              <a:rPr lang="es-SV" dirty="0">
                <a:solidFill>
                  <a:srgbClr val="002060"/>
                </a:solidFill>
              </a:rPr>
              <a:t/>
            </a:r>
            <a:br>
              <a:rPr lang="es-SV" dirty="0">
                <a:solidFill>
                  <a:srgbClr val="002060"/>
                </a:solidFill>
              </a:rPr>
            </a:br>
            <a:r>
              <a:rPr lang="es-SV" dirty="0" smtClean="0">
                <a:solidFill>
                  <a:srgbClr val="002060"/>
                </a:solidFill>
              </a:rPr>
              <a:t/>
            </a:r>
            <a:br>
              <a:rPr lang="es-SV" dirty="0" smtClean="0">
                <a:solidFill>
                  <a:srgbClr val="002060"/>
                </a:solidFill>
              </a:rPr>
            </a:br>
            <a:r>
              <a:rPr lang="es-SV" dirty="0">
                <a:solidFill>
                  <a:srgbClr val="002060"/>
                </a:solidFill>
              </a:rPr>
              <a:t/>
            </a:r>
            <a:br>
              <a:rPr lang="es-SV" dirty="0">
                <a:solidFill>
                  <a:srgbClr val="002060"/>
                </a:solidFill>
              </a:rPr>
            </a:br>
            <a:r>
              <a:rPr lang="es-SV" dirty="0" smtClean="0">
                <a:solidFill>
                  <a:srgbClr val="002060"/>
                </a:solidFill>
              </a:rPr>
              <a:t/>
            </a:r>
            <a:br>
              <a:rPr lang="es-SV" dirty="0" smtClean="0">
                <a:solidFill>
                  <a:srgbClr val="002060"/>
                </a:solidFill>
              </a:rPr>
            </a:br>
            <a:r>
              <a:rPr lang="es-SV" dirty="0">
                <a:solidFill>
                  <a:srgbClr val="002060"/>
                </a:solidFill>
              </a:rPr>
              <a:t/>
            </a:r>
            <a:br>
              <a:rPr lang="es-SV" dirty="0">
                <a:solidFill>
                  <a:srgbClr val="002060"/>
                </a:solidFill>
              </a:rPr>
            </a:br>
            <a:r>
              <a:rPr lang="es-SV" dirty="0" smtClean="0">
                <a:solidFill>
                  <a:srgbClr val="002060"/>
                </a:solidFill>
              </a:rPr>
              <a:t/>
            </a:r>
            <a:br>
              <a:rPr lang="es-SV" dirty="0" smtClean="0">
                <a:solidFill>
                  <a:srgbClr val="002060"/>
                </a:solidFill>
              </a:rPr>
            </a:br>
            <a:r>
              <a:rPr lang="es-SV" dirty="0">
                <a:solidFill>
                  <a:srgbClr val="002060"/>
                </a:solidFill>
              </a:rPr>
              <a:t/>
            </a:r>
            <a:br>
              <a:rPr lang="es-SV" dirty="0">
                <a:solidFill>
                  <a:srgbClr val="002060"/>
                </a:solidFill>
              </a:rPr>
            </a:br>
            <a:r>
              <a:rPr lang="es-SV" dirty="0" smtClean="0">
                <a:solidFill>
                  <a:srgbClr val="002060"/>
                </a:solidFill>
              </a:rPr>
              <a:t>        </a:t>
            </a:r>
            <a:br>
              <a:rPr lang="es-SV" dirty="0" smtClean="0">
                <a:solidFill>
                  <a:srgbClr val="002060"/>
                </a:solidFill>
              </a:rPr>
            </a:br>
            <a:r>
              <a:rPr lang="es-SV" dirty="0">
                <a:solidFill>
                  <a:srgbClr val="002060"/>
                </a:solidFill>
              </a:rPr>
              <a:t/>
            </a:r>
            <a:br>
              <a:rPr lang="es-SV" dirty="0">
                <a:solidFill>
                  <a:srgbClr val="002060"/>
                </a:solidFill>
              </a:rPr>
            </a:br>
            <a:r>
              <a:rPr lang="es-SV" dirty="0" smtClean="0">
                <a:solidFill>
                  <a:srgbClr val="002060"/>
                </a:solidFill>
              </a:rPr>
              <a:t> </a:t>
            </a:r>
            <a:r>
              <a:rPr lang="es-SV" dirty="0" smtClean="0">
                <a:solidFill>
                  <a:srgbClr val="002060"/>
                </a:solidFill>
              </a:rPr>
              <a:t> </a:t>
            </a:r>
            <a:r>
              <a:rPr lang="es-SV" sz="6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ALCALDIA MUNICIPAL </a:t>
            </a:r>
            <a:r>
              <a:rPr lang="es-SV" sz="6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SV" sz="6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SV" sz="6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 </a:t>
            </a:r>
            <a:br>
              <a:rPr lang="es-SV" sz="6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SV" sz="6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LIBERTAD</a:t>
            </a:r>
            <a:endParaRPr lang="es-SV" sz="6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959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DESPACHO MUNICIPAL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SV" sz="2000" dirty="0"/>
              <a:t>Mujeres </a:t>
            </a:r>
            <a:r>
              <a:rPr lang="es-SV" sz="2000" dirty="0" smtClean="0"/>
              <a:t>1</a:t>
            </a:r>
            <a:endParaRPr lang="es-SV" sz="2000" dirty="0"/>
          </a:p>
          <a:p>
            <a:r>
              <a:rPr lang="es-SV" sz="2000" dirty="0"/>
              <a:t>Hombres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>
              <a:buNone/>
            </a:pPr>
            <a:r>
              <a:rPr lang="es-SV" sz="2000" b="1" dirty="0"/>
              <a:t>Competencia:</a:t>
            </a:r>
            <a:r>
              <a:rPr lang="es-SV" sz="2000" dirty="0"/>
              <a:t> </a:t>
            </a:r>
            <a:r>
              <a:rPr lang="es-SV" sz="2000" dirty="0" smtClean="0"/>
              <a:t>Velar por la gestión de </a:t>
            </a:r>
            <a:r>
              <a:rPr lang="es-SV" sz="2000" dirty="0"/>
              <a:t>los recursos de la </a:t>
            </a:r>
            <a:r>
              <a:rPr lang="es-SV" sz="2000" dirty="0" smtClean="0"/>
              <a:t>municipalidad, Además </a:t>
            </a:r>
            <a:r>
              <a:rPr lang="es-SV" sz="2000" dirty="0"/>
              <a:t>cumplir y hacer cumplir los acuerdos, leyes, reglamentos vigentes y toma de decisiones que sean necesarias para formular y ejecutar los planes u objetivos de la municipalidad</a:t>
            </a:r>
            <a:r>
              <a:rPr lang="es-SV" sz="2000" dirty="0" smtClean="0"/>
              <a:t>.</a:t>
            </a:r>
          </a:p>
          <a:p>
            <a:pPr algn="just">
              <a:buNone/>
            </a:pPr>
            <a:endParaRPr lang="es-SV" sz="2000" dirty="0"/>
          </a:p>
          <a:p>
            <a:pPr algn="just">
              <a:buNone/>
            </a:pPr>
            <a:r>
              <a:rPr lang="es-SV" sz="2000" b="1" dirty="0"/>
              <a:t>Funciones</a:t>
            </a:r>
            <a:r>
              <a:rPr lang="es-SV" sz="2000" dirty="0"/>
              <a:t>: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Representar legalmente el municipio.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Administrar los bienes y servicios del municipio, que permita satisfacer adecuada y oportunamente las demandas ciudadanas dentro del marco de lo establecido.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Gestionar recursos, asistencia técnica y capacitación con la finalidad de promover el desarrollo local.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260927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CUERPO DE AGENTES MUNICIPALES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Mujeres 52</a:t>
            </a:r>
          </a:p>
          <a:p>
            <a:pPr algn="just"/>
            <a:r>
              <a:rPr lang="es-SV" sz="2000" dirty="0" smtClean="0"/>
              <a:t>Mujeres  5</a:t>
            </a:r>
          </a:p>
          <a:p>
            <a:pPr algn="just"/>
            <a:r>
              <a:rPr lang="es-SV" sz="2000" dirty="0" smtClean="0"/>
              <a:t>Hombres 47</a:t>
            </a:r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Salvaguardar los intereses de la sociedad, los bienes de la municipalidad y mantener el orden y tranquilidad pública, garantizando los derechos de la ciudadanía y la seguridad del municipio de La Libertad.</a:t>
            </a:r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marL="0" indent="0" algn="just">
              <a:buNone/>
            </a:pPr>
            <a:r>
              <a:rPr lang="es-SV" sz="2000" dirty="0" smtClean="0"/>
              <a:t>1-Salvaguardar los intereses y bienes municipales dentro del marco legal establecido.</a:t>
            </a:r>
          </a:p>
          <a:p>
            <a:pPr marL="0" indent="0" algn="just">
              <a:buNone/>
            </a:pPr>
            <a:r>
              <a:rPr lang="es-SV" sz="2000" dirty="0" smtClean="0"/>
              <a:t>2-Velar por que se cumplan las leyes, ordenanzas y reglamentos emitidos por la municipalidad.</a:t>
            </a:r>
          </a:p>
          <a:p>
            <a:pPr marL="0" indent="0" algn="just">
              <a:buNone/>
            </a:pPr>
            <a:r>
              <a:rPr lang="es-SV" sz="2000" dirty="0" smtClean="0"/>
              <a:t>3-Brindar vigilancia en los espacios municipales y velar por la integridad de los bienes y valores que se encuentren instaladas y resguardados en su interior.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84072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OFICINA DE MEDIO AMBIENTE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empelados  </a:t>
            </a:r>
            <a:r>
              <a:rPr lang="es-SV" sz="2000" b="1" dirty="0" smtClean="0"/>
              <a:t>1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0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Imprentar la gestión ambiental en las actividades de competencia del medio ambiente y recursos naturales.</a:t>
            </a:r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1-Implementar la gestión ambiental en las actividades de competencia de la municipalidad.</a:t>
            </a:r>
          </a:p>
          <a:p>
            <a:pPr algn="just">
              <a:buNone/>
            </a:pPr>
            <a:r>
              <a:rPr lang="es-SV" sz="2000" dirty="0" smtClean="0"/>
              <a:t>2-Velar por el cumplimento de las normas ambientales y asesorar la elaboración de la normativa para la promoción de la gestión ambiental y protección de los recursos naturales.</a:t>
            </a:r>
          </a:p>
          <a:p>
            <a:pPr algn="just">
              <a:buNone/>
            </a:pPr>
            <a:r>
              <a:rPr lang="es-SV" sz="2000" dirty="0" smtClean="0"/>
              <a:t>3-Coordinar esfuerzos en materia ambiental con las demás instituciones.</a:t>
            </a:r>
          </a:p>
          <a:p>
            <a:pPr algn="just">
              <a:buNone/>
            </a:pPr>
            <a:endParaRPr lang="es-SV" sz="2200" dirty="0"/>
          </a:p>
        </p:txBody>
      </p:sp>
    </p:spTree>
    <p:extLst>
      <p:ext uri="{BB962C8B-B14F-4D97-AF65-F5344CB8AC3E}">
        <p14:creationId xmlns:p14="http://schemas.microsoft.com/office/powerpoint/2010/main" val="163887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DEPARTAMENTO DE CULTURA Y ARTE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b="1" dirty="0"/>
              <a:t>Hasta la fecha 10 de octubre de 2019, no se encuentra ningún personal nombrado en este cargo.</a:t>
            </a:r>
            <a:endParaRPr lang="es-SV" sz="2400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4873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DEPARTAMENTO JURIDICO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SV" sz="3200" b="1" dirty="0"/>
              <a:t>Total de empelados </a:t>
            </a:r>
            <a:r>
              <a:rPr lang="es-SV" sz="3200" b="1" dirty="0" smtClean="0"/>
              <a:t>2</a:t>
            </a:r>
            <a:endParaRPr lang="es-SV" sz="3200" b="1" dirty="0"/>
          </a:p>
          <a:p>
            <a:pPr algn="just"/>
            <a:r>
              <a:rPr lang="es-SV" sz="3200" dirty="0"/>
              <a:t>Mujeres   </a:t>
            </a:r>
            <a:r>
              <a:rPr lang="es-SV" sz="3200" dirty="0" smtClean="0"/>
              <a:t>1</a:t>
            </a:r>
            <a:endParaRPr lang="es-SV" sz="3200" dirty="0"/>
          </a:p>
          <a:p>
            <a:pPr algn="just"/>
            <a:r>
              <a:rPr lang="es-SV" sz="3200" dirty="0"/>
              <a:t>Hombres  </a:t>
            </a:r>
            <a:r>
              <a:rPr lang="es-SV" sz="3200" dirty="0" smtClean="0"/>
              <a:t>1</a:t>
            </a:r>
            <a:endParaRPr lang="es-SV" sz="3200" dirty="0"/>
          </a:p>
          <a:p>
            <a:pPr algn="just">
              <a:buNone/>
            </a:pPr>
            <a:r>
              <a:rPr lang="es-SV" b="1" dirty="0"/>
              <a:t>Competencias: </a:t>
            </a:r>
            <a:r>
              <a:rPr lang="es-SV" dirty="0"/>
              <a:t>Asesorar y apoyar al Concejo Municipal, Alcalde, Gerencia General y demás Unidades que conforman la Municipalidad</a:t>
            </a:r>
            <a:r>
              <a:rPr lang="es-SV" dirty="0" smtClean="0"/>
              <a:t>, en materia de aplicación de las normas jurídicas en la gestión municipal, así como de atender los conflictos legales surgidos, así como las demandas de en contra de la municipalidad.</a:t>
            </a:r>
            <a:endParaRPr lang="es-SV" dirty="0"/>
          </a:p>
          <a:p>
            <a:pPr algn="just">
              <a:buNone/>
            </a:pPr>
            <a:r>
              <a:rPr lang="es-SV" b="1" dirty="0"/>
              <a:t>Funciones</a:t>
            </a:r>
            <a:r>
              <a:rPr lang="es-SV" b="1" dirty="0" smtClean="0"/>
              <a:t>:</a:t>
            </a:r>
            <a:endParaRPr lang="es-SV" b="1" dirty="0"/>
          </a:p>
          <a:p>
            <a:pPr algn="just">
              <a:buAutoNum type="arabicPeriod"/>
            </a:pPr>
            <a:r>
              <a:rPr lang="es-SV" dirty="0"/>
              <a:t>Asesorar al Alcalde, Secretario, Gerente General y demás Jefaturas en lo concerniente a los reglamentos y ordenanzas municipales.</a:t>
            </a:r>
          </a:p>
          <a:p>
            <a:pPr algn="just">
              <a:buAutoNum type="arabicPeriod"/>
            </a:pPr>
            <a:r>
              <a:rPr lang="es-SV" dirty="0"/>
              <a:t>Elaborar y tramitar contratos y cualquier documento legal en que tenga que intervenir la municipalidad</a:t>
            </a:r>
            <a:r>
              <a:rPr lang="es-SV" dirty="0" smtClean="0"/>
              <a:t>.</a:t>
            </a:r>
          </a:p>
          <a:p>
            <a:pPr algn="just">
              <a:buAutoNum type="arabicPeriod"/>
            </a:pPr>
            <a:r>
              <a:rPr lang="es-SV" dirty="0" smtClean="0"/>
              <a:t>Participar en la elaboración de instrumentos normativos, en los comités de licitación, contratación y ratificación de convenios que se suscriben con la municipalidad.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6302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rgbClr val="002060"/>
                </a:solidFill>
              </a:rPr>
              <a:t>REGISTRO DE LA CARRERA ADMINISTRATIVA MUNICIPAL </a:t>
            </a:r>
            <a:endParaRPr lang="es-SV" sz="36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SV" sz="3600" dirty="0"/>
              <a:t>Mujeres </a:t>
            </a:r>
            <a:r>
              <a:rPr lang="es-SV" sz="3600" dirty="0" smtClean="0"/>
              <a:t>1</a:t>
            </a:r>
            <a:endParaRPr lang="es-SV" sz="3600" dirty="0"/>
          </a:p>
          <a:p>
            <a:r>
              <a:rPr lang="es-SV" sz="3600" dirty="0"/>
              <a:t>Hombres </a:t>
            </a:r>
            <a:r>
              <a:rPr lang="es-SV" sz="3600" dirty="0" smtClean="0"/>
              <a:t>0</a:t>
            </a:r>
            <a:endParaRPr lang="es-SV" sz="3600" dirty="0"/>
          </a:p>
          <a:p>
            <a:pPr algn="just">
              <a:buNone/>
            </a:pPr>
            <a:r>
              <a:rPr lang="es-SV" b="1" dirty="0" smtClean="0"/>
              <a:t>Competencia: Inscribir</a:t>
            </a:r>
            <a:r>
              <a:rPr lang="es-SV" dirty="0" smtClean="0"/>
              <a:t> a las personas que ingresan a la carrera administrativa y dar certeza de los hechos, actos y resoluciones que emitan los órganos de administración respecto de los servidores de la respectiva municipalidad o entidad municipalidad que están dentro de la carrera administrativa municipal. </a:t>
            </a:r>
            <a:endParaRPr lang="es-SV" dirty="0"/>
          </a:p>
          <a:p>
            <a:pPr algn="just">
              <a:buNone/>
            </a:pPr>
            <a:r>
              <a:rPr lang="es-SV" b="1" dirty="0"/>
              <a:t>Funciones</a:t>
            </a:r>
            <a:r>
              <a:rPr lang="es-SV" dirty="0"/>
              <a:t>:</a:t>
            </a:r>
          </a:p>
          <a:p>
            <a:pPr marL="514350" indent="-514350" algn="just">
              <a:buAutoNum type="arabicPeriod"/>
            </a:pPr>
            <a:r>
              <a:rPr lang="es-SV" dirty="0" smtClean="0"/>
              <a:t>Recopilar toda la información referente  a la carrera administrativa desempeñada por los funcionarios y empleados municipales.</a:t>
            </a:r>
          </a:p>
          <a:p>
            <a:pPr marL="514350" indent="-514350" algn="just">
              <a:buAutoNum type="arabicPeriod"/>
            </a:pPr>
            <a:r>
              <a:rPr lang="es-SV" dirty="0" smtClean="0"/>
              <a:t>Inscribir todos los datos relativos a la identidad, ingreso, desempeño, capacitación, retiro, beneficiarios y cualquier otro dato que se considere conveniente de los empleados y funcionarios incorporados a la carrera administrativa del municipio a que corresponda el Registro.</a:t>
            </a:r>
          </a:p>
          <a:p>
            <a:pPr marL="514350" indent="-514350" algn="just">
              <a:buAutoNum type="arabicPeriod"/>
            </a:pPr>
            <a:r>
              <a:rPr lang="es-SV" dirty="0" smtClean="0"/>
              <a:t>Llevar el registro de los resultados de las evaluaciones del desempeño del empleado o funcionario, en el Registro municipal de la Carrera Administrativa Municipal y en el Registro Nacional de la Carrera Administrativa Municipal. 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2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COMITE DE PROTECCION CIVIL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SV" sz="2000" b="1" dirty="0" smtClean="0"/>
              <a:t>Competencias</a:t>
            </a:r>
            <a:r>
              <a:rPr lang="es-SV" sz="2000" b="1" dirty="0"/>
              <a:t>: </a:t>
            </a:r>
            <a:r>
              <a:rPr lang="es-SV" sz="2000" dirty="0"/>
              <a:t>Planificación de acciones y estrategias de prevención y mitigación de desastres en la ciudad </a:t>
            </a:r>
            <a:r>
              <a:rPr lang="es-SV" sz="2000" dirty="0" smtClean="0"/>
              <a:t>del Puerto de La Libertad.</a:t>
            </a:r>
          </a:p>
          <a:p>
            <a:pPr algn="just">
              <a:buNone/>
            </a:pPr>
            <a:endParaRPr lang="es-SV" sz="2000" dirty="0"/>
          </a:p>
          <a:p>
            <a:pPr algn="just">
              <a:buNone/>
            </a:pPr>
            <a:r>
              <a:rPr lang="es-SV" sz="2000" b="1" dirty="0"/>
              <a:t>Funciones:</a:t>
            </a:r>
          </a:p>
          <a:p>
            <a:pPr algn="just">
              <a:buNone/>
            </a:pPr>
            <a:r>
              <a:rPr lang="es-SV" sz="2000" dirty="0"/>
              <a:t>1.   Dar a conocer al Alcalde Municipal y Concejo Municipal todos los proyectos y actividades programadas para la prevención y mitigación de desastres naturales.</a:t>
            </a:r>
          </a:p>
          <a:p>
            <a:pPr algn="just">
              <a:buAutoNum type="arabicPeriod" startAt="2"/>
            </a:pPr>
            <a:r>
              <a:rPr lang="es-SV" sz="2000" dirty="0"/>
              <a:t>Promover en </a:t>
            </a:r>
            <a:r>
              <a:rPr lang="es-SV" sz="2000" dirty="0" smtClean="0"/>
              <a:t>la municipalidad </a:t>
            </a:r>
            <a:r>
              <a:rPr lang="es-SV" sz="2000" dirty="0"/>
              <a:t>las actividades a realizar para la prevención y mitigación de desastres naturales.</a:t>
            </a:r>
          </a:p>
          <a:p>
            <a:pPr algn="just">
              <a:buAutoNum type="arabicPeriod" startAt="2"/>
            </a:pPr>
            <a:r>
              <a:rPr lang="es-SV" sz="2000" dirty="0"/>
              <a:t>Cumplir y hacer cumplir los leyes relacionadas con la prevención y mitigación de desastres naturales.</a:t>
            </a: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05093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COMITÉ TECNICO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Competencias</a:t>
            </a:r>
            <a:r>
              <a:rPr lang="es-SV" sz="2000" dirty="0"/>
              <a:t>: </a:t>
            </a:r>
            <a:r>
              <a:rPr lang="es-SV" sz="2000" dirty="0" smtClean="0"/>
              <a:t>Apoyar al Alcalde y Concejo Municipal en la toma de decisiones administrativas, utilizando los conocimientos y experiencias de los mandos medios de la municipalidad, para analizar y deliberar conjuntamente acerca de la gestión que se lleva a cabo en las diferentes unidades organizativas para lograr los insumos permiten mayor eficiencia y efectividad.</a:t>
            </a:r>
          </a:p>
          <a:p>
            <a:pPr algn="just">
              <a:buNone/>
            </a:pPr>
            <a:r>
              <a:rPr lang="es-SV" sz="2000" b="1" dirty="0" smtClean="0"/>
              <a:t>Funciones</a:t>
            </a:r>
            <a:r>
              <a:rPr lang="es-SV" sz="2000" b="1" dirty="0"/>
              <a:t>: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Supervisar, coordinar y dar seguimiento a las políticas, planes, ´programas, proyectos.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Impulsar acciones relacionadas con la formulación de planeación estratégica institucional.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Velar por el cumplimiento de las normas.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22964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COMUNICACIONES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 3</a:t>
            </a:r>
            <a:endParaRPr lang="es-SV" sz="2000" b="1" dirty="0"/>
          </a:p>
          <a:p>
            <a:pPr algn="just"/>
            <a:r>
              <a:rPr lang="es-SV" sz="2000" dirty="0"/>
              <a:t>Mujeres </a:t>
            </a:r>
            <a:r>
              <a:rPr lang="es-SV" sz="2000" dirty="0" smtClean="0"/>
              <a:t>0</a:t>
            </a:r>
            <a:endParaRPr lang="es-SV" sz="2000" dirty="0"/>
          </a:p>
          <a:p>
            <a:pPr algn="just"/>
            <a:r>
              <a:rPr lang="es-SV" sz="2000" dirty="0"/>
              <a:t>Hombre  </a:t>
            </a:r>
            <a:r>
              <a:rPr lang="es-SV" sz="2000" dirty="0" smtClean="0"/>
              <a:t>3</a:t>
            </a:r>
            <a:endParaRPr lang="es-SV" sz="2000" dirty="0"/>
          </a:p>
          <a:p>
            <a:pPr algn="just">
              <a:buNone/>
            </a:pPr>
            <a:r>
              <a:rPr lang="es-SV" sz="2000" b="1" dirty="0"/>
              <a:t>Competencias: </a:t>
            </a:r>
            <a:r>
              <a:rPr lang="es-SV" sz="2000" dirty="0" smtClean="0"/>
              <a:t>Desarrollar la política de comunicaciones de la municipalidad con eficiencia.</a:t>
            </a:r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</a:t>
            </a:r>
            <a:r>
              <a:rPr lang="es-SV" sz="2000" b="1" dirty="0"/>
              <a:t>: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Apoyar todas las estrategias y actividades que busquen mantener una imagen positiva de la institución, con la publicación de informativos internos, revistas, periódicos murales y otros.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Divulgar las actividades transcendentales, los logros y realizaciones de la municipalidad.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Formular los programas de relaciones publicas, sociales, culturales, y deportivos y los de información y editorial.</a:t>
            </a:r>
          </a:p>
          <a:p>
            <a:pPr marL="0" indent="0" algn="just">
              <a:buNone/>
            </a:pPr>
            <a:r>
              <a:rPr lang="es-SV" sz="2000" dirty="0" smtClean="0"/>
              <a:t>  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140597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SV" sz="2600" b="1" dirty="0">
                <a:solidFill>
                  <a:srgbClr val="002060"/>
                </a:solidFill>
              </a:rPr>
              <a:t>UNIDAD DE ADQUISICIONES Y CONTRATACIONES INSTITUCIONALES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sz="2200" b="1" dirty="0"/>
              <a:t>Total de empleados  </a:t>
            </a:r>
            <a:r>
              <a:rPr lang="es-SV" sz="2200" b="1" dirty="0" smtClean="0"/>
              <a:t>3</a:t>
            </a:r>
            <a:endParaRPr lang="es-SV" sz="2200" b="1" dirty="0"/>
          </a:p>
          <a:p>
            <a:pPr algn="just"/>
            <a:r>
              <a:rPr lang="es-SV" sz="2200" dirty="0"/>
              <a:t>Mujeres </a:t>
            </a:r>
            <a:r>
              <a:rPr lang="es-SV" sz="2200" dirty="0" smtClean="0"/>
              <a:t>2</a:t>
            </a:r>
            <a:endParaRPr lang="es-SV" sz="2200" dirty="0"/>
          </a:p>
          <a:p>
            <a:pPr algn="just"/>
            <a:r>
              <a:rPr lang="es-SV" sz="2200" dirty="0"/>
              <a:t>Hombre  </a:t>
            </a:r>
            <a:r>
              <a:rPr lang="es-SV" sz="2200" dirty="0" smtClean="0"/>
              <a:t>1</a:t>
            </a:r>
            <a:endParaRPr lang="es-SV" sz="2200" dirty="0"/>
          </a:p>
          <a:p>
            <a:pPr algn="just">
              <a:buNone/>
            </a:pPr>
            <a:r>
              <a:rPr lang="es-SV" sz="2200" b="1" dirty="0" smtClean="0"/>
              <a:t>Competencias: </a:t>
            </a:r>
            <a:r>
              <a:rPr lang="es-SV" sz="2200" dirty="0" smtClean="0"/>
              <a:t>Establecer de forma ágil y oportuna los procesos básicos para la planificación, adjudicación, contratación, seguimiento, y liquidación de obras, bienes y servicios, de cualquier naturaleza y dentro del ámbito de aplicación de LACAP-</a:t>
            </a:r>
            <a:endParaRPr lang="es-SV" sz="2200" dirty="0"/>
          </a:p>
          <a:p>
            <a:pPr algn="just">
              <a:buNone/>
            </a:pPr>
            <a:r>
              <a:rPr lang="es-SV" sz="2200" b="1" dirty="0" smtClean="0"/>
              <a:t>Funciones:</a:t>
            </a:r>
          </a:p>
          <a:p>
            <a:pPr algn="just">
              <a:buNone/>
            </a:pPr>
            <a:r>
              <a:rPr lang="es-SV" sz="2200" dirty="0" smtClean="0"/>
              <a:t>1-Preparacion de la logística para la realización de  cualquier tipo de proceso de contratación.</a:t>
            </a:r>
          </a:p>
          <a:p>
            <a:pPr algn="just">
              <a:buNone/>
            </a:pPr>
            <a:r>
              <a:rPr lang="es-SV" sz="2200" dirty="0" smtClean="0"/>
              <a:t>2-Elaboracion de informes de adquisiciones de bienes, obras y servicios.</a:t>
            </a:r>
          </a:p>
          <a:p>
            <a:pPr algn="just">
              <a:buNone/>
            </a:pPr>
            <a:r>
              <a:rPr lang="es-SV" sz="2200" dirty="0" smtClean="0"/>
              <a:t>3-Asesorar al Alcalde y Concejo Municipal sobre los procesos de Adquisiciones y contrataciones.</a:t>
            </a:r>
          </a:p>
          <a:p>
            <a:pPr algn="just">
              <a:buNone/>
            </a:pPr>
            <a:endParaRPr lang="es-SV" b="1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7865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C:\Users\GUILLERMO CASTILLO\Desktop\ORGANIGRAMA ALCALDIA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575" y="-1"/>
            <a:ext cx="6038850" cy="69674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33667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ASESORES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b="1" dirty="0"/>
              <a:t>Hasta la fecha 10 de octubre de 2019, no se encuentra ningún personal nombrado en este cargo.</a:t>
            </a:r>
            <a:endParaRPr lang="es-SV" sz="2400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5997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 smtClean="0"/>
              <a:t> </a:t>
            </a:r>
            <a:r>
              <a:rPr lang="es-SV" b="1" dirty="0" smtClean="0">
                <a:solidFill>
                  <a:srgbClr val="002060"/>
                </a:solidFill>
              </a:rPr>
              <a:t>OBSERVATORIO MUNICIPAL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SV" sz="2900" b="1" dirty="0"/>
              <a:t>Total de empleados  1</a:t>
            </a:r>
          </a:p>
          <a:p>
            <a:pPr algn="just"/>
            <a:r>
              <a:rPr lang="es-SV" sz="2900" dirty="0"/>
              <a:t>Mujeres </a:t>
            </a:r>
            <a:r>
              <a:rPr lang="es-SV" sz="2900" dirty="0" smtClean="0"/>
              <a:t>0</a:t>
            </a:r>
            <a:endParaRPr lang="es-SV" sz="2900" dirty="0"/>
          </a:p>
          <a:p>
            <a:pPr algn="just"/>
            <a:r>
              <a:rPr lang="es-SV" sz="2900" dirty="0"/>
              <a:t>Hombre  </a:t>
            </a:r>
            <a:r>
              <a:rPr lang="es-SV" sz="2900" dirty="0" smtClean="0"/>
              <a:t>1</a:t>
            </a:r>
            <a:endParaRPr lang="es-SV" sz="2900" dirty="0"/>
          </a:p>
          <a:p>
            <a:r>
              <a:rPr lang="es-SV" sz="2900" b="1" dirty="0"/>
              <a:t>Competencias: </a:t>
            </a:r>
            <a:r>
              <a:rPr lang="es-SV" sz="2900" dirty="0" smtClean="0"/>
              <a:t>Contribuir </a:t>
            </a:r>
            <a:r>
              <a:rPr lang="es-SV" sz="2900" dirty="0"/>
              <a:t>a la seguridad ciudadana del municipio empleando unidades especializadas y medios electrónicos para monitorear, disuadir y prevenir hechos o actividades que violenten la normativa municipal, que atenten contra la</a:t>
            </a:r>
          </a:p>
          <a:p>
            <a:pPr algn="just">
              <a:buNone/>
            </a:pPr>
            <a:r>
              <a:rPr lang="es-SV" sz="2900" b="1" dirty="0" smtClean="0"/>
              <a:t>Funciones</a:t>
            </a:r>
            <a:r>
              <a:rPr lang="es-SV" sz="2900" b="1" dirty="0"/>
              <a:t>:</a:t>
            </a:r>
          </a:p>
          <a:p>
            <a:r>
              <a:rPr lang="es-SV" sz="2900" dirty="0" smtClean="0"/>
              <a:t>Coordinar </a:t>
            </a:r>
            <a:r>
              <a:rPr lang="es-SV" sz="2900" dirty="0"/>
              <a:t>con la autoridad competente la atención y seguimiento de emergencias, siniestros y demanda ciudadana recibidas a través de medios de comunicación y redes sociales.</a:t>
            </a:r>
          </a:p>
          <a:p>
            <a:r>
              <a:rPr lang="es-SV" sz="2900" dirty="0"/>
              <a:t>•Colaborar con la autoridad jurisdiccional, fiscal y policial competente, proporcionando la Información requerida en el marco de la investigación de contravenciones administrativas, siniestros, emergencias o hechos delictivos.</a:t>
            </a:r>
          </a:p>
          <a:p>
            <a:r>
              <a:rPr lang="es-SV" sz="2900" dirty="0"/>
              <a:t>•Velar por el bienestar del personal y del mantenimiento preventivo y correctivo de los bienes asignados a la Subdirección y unidades organizativas dependientes</a:t>
            </a:r>
            <a:r>
              <a:rPr lang="es-SV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799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SV" sz="4000" b="1" dirty="0" smtClean="0">
                <a:solidFill>
                  <a:srgbClr val="002060"/>
                </a:solidFill>
              </a:rPr>
              <a:t>OFICINA DE GESTION NACIONAL E INTERNACIONAL </a:t>
            </a:r>
            <a:endParaRPr lang="es-SV" sz="40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 1</a:t>
            </a:r>
          </a:p>
          <a:p>
            <a:pPr algn="just"/>
            <a:r>
              <a:rPr lang="es-SV" sz="2000" dirty="0"/>
              <a:t>Mujeres 1</a:t>
            </a:r>
          </a:p>
          <a:p>
            <a:pPr algn="just"/>
            <a:r>
              <a:rPr lang="es-SV" sz="2000" dirty="0"/>
              <a:t>Hombre  0</a:t>
            </a:r>
          </a:p>
          <a:p>
            <a:pPr algn="just">
              <a:buNone/>
            </a:pPr>
            <a:r>
              <a:rPr lang="es-SV" sz="2000" b="1" dirty="0"/>
              <a:t>Competencias: </a:t>
            </a:r>
            <a:r>
              <a:rPr lang="es-SV" sz="2000" dirty="0" smtClean="0"/>
              <a:t>Gestión </a:t>
            </a:r>
            <a:r>
              <a:rPr lang="es-SV" sz="2000" dirty="0"/>
              <a:t>de recursos, proyectos, con el fin de apoyar el proceso de desarrollo del municipio.</a:t>
            </a:r>
          </a:p>
          <a:p>
            <a:pPr algn="just">
              <a:buNone/>
            </a:pPr>
            <a:r>
              <a:rPr lang="es-SV" sz="2000" b="1" dirty="0"/>
              <a:t>Funciones:</a:t>
            </a:r>
          </a:p>
          <a:p>
            <a:r>
              <a:rPr lang="es-SV" sz="2000" dirty="0"/>
              <a:t>1-Coordinar la gestión de proyectos de desarrollo local en coordinación con el Alcalde y Concejo Municipal.</a:t>
            </a:r>
          </a:p>
          <a:p>
            <a:r>
              <a:rPr lang="es-SV" sz="2000" dirty="0" smtClean="0"/>
              <a:t>2-Dar </a:t>
            </a:r>
            <a:r>
              <a:rPr lang="es-SV" sz="2000" dirty="0"/>
              <a:t>seguimiento al programa de gestión y cooperación nacional e internacional </a:t>
            </a:r>
            <a:r>
              <a:rPr lang="es-SV" sz="2000" dirty="0" smtClean="0"/>
              <a:t>facilitando el plan de desarrollo del municipio.</a:t>
            </a:r>
          </a:p>
          <a:p>
            <a:r>
              <a:rPr lang="es-SV" sz="2000" dirty="0" smtClean="0"/>
              <a:t>3-Diseñar el proceso de concentración entre la municipalidad y actores locales, nacionales e internacionales que potencien las relaciones de cooperación.</a:t>
            </a:r>
            <a:endParaRPr lang="es-SV" sz="2000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7291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 smtClean="0"/>
              <a:t> </a:t>
            </a:r>
            <a:r>
              <a:rPr lang="es-SV" b="1" dirty="0" smtClean="0">
                <a:solidFill>
                  <a:srgbClr val="002060"/>
                </a:solidFill>
              </a:rPr>
              <a:t>OFICINA DE TURISMO 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 </a:t>
            </a:r>
            <a:r>
              <a:rPr lang="es-SV" sz="2000" b="1" dirty="0" smtClean="0"/>
              <a:t>1</a:t>
            </a:r>
            <a:endParaRPr lang="es-SV" sz="2000" b="1" dirty="0"/>
          </a:p>
          <a:p>
            <a:pPr algn="just"/>
            <a:r>
              <a:rPr lang="es-SV" sz="2000" dirty="0"/>
              <a:t>Mujeres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/>
            <a:r>
              <a:rPr lang="es-SV" sz="2000" dirty="0"/>
              <a:t>Hombre  </a:t>
            </a:r>
            <a:r>
              <a:rPr lang="es-SV" sz="2000" dirty="0" smtClean="0"/>
              <a:t>0</a:t>
            </a:r>
            <a:endParaRPr lang="es-SV" sz="2000" dirty="0"/>
          </a:p>
          <a:p>
            <a:pPr algn="just">
              <a:buNone/>
            </a:pPr>
            <a:r>
              <a:rPr lang="es-SV" sz="2000" b="1" dirty="0"/>
              <a:t>Competencias: </a:t>
            </a:r>
            <a:r>
              <a:rPr lang="es-SV" sz="2000" dirty="0" smtClean="0"/>
              <a:t>Gestión de recursos, proyectos, con el fin de apoyar el proceso de desarrollo del municipio.</a:t>
            </a:r>
          </a:p>
          <a:p>
            <a:pPr algn="just">
              <a:buNone/>
            </a:pPr>
            <a:r>
              <a:rPr lang="es-SV" sz="2000" b="1" dirty="0" smtClean="0"/>
              <a:t>Funciones</a:t>
            </a:r>
            <a:r>
              <a:rPr lang="es-SV" sz="2000" b="1" dirty="0"/>
              <a:t>:</a:t>
            </a:r>
          </a:p>
          <a:p>
            <a:r>
              <a:rPr lang="es-SV" sz="2000" dirty="0" smtClean="0"/>
              <a:t>1-Coordinar la gestión de proyectos de desarrollo local en coordinación con el Alcalde y Concejo Municipal.</a:t>
            </a:r>
          </a:p>
          <a:p>
            <a:r>
              <a:rPr lang="es-SV" sz="2000" dirty="0" smtClean="0"/>
              <a:t>2-Dar seguimiento al programa de gestión y cooperación nacional e internacional </a:t>
            </a:r>
            <a:endParaRPr lang="es-SV" sz="2000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9170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SV" sz="3600" b="1" dirty="0" smtClean="0">
                <a:solidFill>
                  <a:srgbClr val="002060"/>
                </a:solidFill>
              </a:rPr>
              <a:t>COMITÉ MUNICIPAL PREVENCION DE LA VIOLENCIA.</a:t>
            </a:r>
            <a:endParaRPr lang="es-SV" sz="36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 </a:t>
            </a:r>
            <a:r>
              <a:rPr lang="es-SV" sz="2000" b="1" dirty="0" smtClean="0"/>
              <a:t>3</a:t>
            </a:r>
            <a:endParaRPr lang="es-SV" sz="2000" b="1" dirty="0"/>
          </a:p>
          <a:p>
            <a:pPr algn="just"/>
            <a:r>
              <a:rPr lang="es-SV" sz="2000" dirty="0"/>
              <a:t>Mujeres </a:t>
            </a:r>
            <a:r>
              <a:rPr lang="es-SV" sz="2000" dirty="0" smtClean="0"/>
              <a:t>2</a:t>
            </a:r>
            <a:endParaRPr lang="es-SV" sz="2000" dirty="0"/>
          </a:p>
          <a:p>
            <a:pPr algn="just"/>
            <a:r>
              <a:rPr lang="es-SV" sz="2000" dirty="0"/>
              <a:t>Hombre 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Promover la participación activa en prevención de las diferentes actores/sectores representativos del municipio.</a:t>
            </a:r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1-Control y seguimiento de proyectos de prevención de la violencia que se ejecuten en el municipio, plan estratégico y POA.</a:t>
            </a:r>
          </a:p>
          <a:p>
            <a:pPr algn="just">
              <a:buNone/>
            </a:pPr>
            <a:r>
              <a:rPr lang="es-SV" sz="2000" dirty="0" smtClean="0"/>
              <a:t>2-Solicitar al observatorio datos e informes necesarios para la toma de decisiones en lo relacionado a la prevención de la violencia.</a:t>
            </a:r>
          </a:p>
          <a:p>
            <a:pPr algn="just">
              <a:buNone/>
            </a:pPr>
            <a:r>
              <a:rPr lang="es-SV" sz="2000" dirty="0" smtClean="0"/>
              <a:t>3-Someter temas de interés al conocimiento y decisión del pleno CMPV.</a:t>
            </a:r>
          </a:p>
          <a:p>
            <a:pPr algn="just">
              <a:buNone/>
            </a:pP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280438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GERENTE GENERAL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SV" b="1" dirty="0"/>
              <a:t>Hasta la fecha 10 de octubre de 2019, no se encuentra ningún personal nombrado en este cargo.</a:t>
            </a:r>
            <a:endParaRPr lang="es-SV" sz="2400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3036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PROYECTOS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 </a:t>
            </a:r>
            <a:r>
              <a:rPr lang="es-SV" sz="2000" b="1" dirty="0" smtClean="0"/>
              <a:t>2</a:t>
            </a:r>
            <a:endParaRPr lang="es-SV" sz="2000" b="1" dirty="0"/>
          </a:p>
          <a:p>
            <a:pPr algn="just"/>
            <a:r>
              <a:rPr lang="es-SV" sz="2000" dirty="0"/>
              <a:t>Mujeres 1</a:t>
            </a:r>
          </a:p>
          <a:p>
            <a:pPr algn="just"/>
            <a:r>
              <a:rPr lang="es-SV" sz="2000" dirty="0"/>
              <a:t>Hombre 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>
              <a:buNone/>
            </a:pPr>
            <a:r>
              <a:rPr lang="es-SV" sz="2000" b="1" dirty="0"/>
              <a:t>Competencias: </a:t>
            </a:r>
            <a:r>
              <a:rPr lang="es-SV" sz="2000" dirty="0" smtClean="0"/>
              <a:t>Formular carpetas, coordinar y dirigir los proyectos realizados por la municipalidad y supervisión de proyectos de contrato.</a:t>
            </a:r>
          </a:p>
          <a:p>
            <a:pPr algn="just">
              <a:buNone/>
            </a:pPr>
            <a:endParaRPr lang="es-SV" sz="2000" b="1" dirty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1-Elaboracion de carpetas técnicas(diseño y presupuesto)</a:t>
            </a:r>
          </a:p>
          <a:p>
            <a:pPr algn="just">
              <a:buNone/>
            </a:pPr>
            <a:r>
              <a:rPr lang="es-SV" sz="2000" dirty="0" smtClean="0"/>
              <a:t>2-Planificar actividades institucionales para la ejecución de proyectos.</a:t>
            </a:r>
          </a:p>
          <a:p>
            <a:pPr algn="just">
              <a:buNone/>
            </a:pPr>
            <a:r>
              <a:rPr lang="es-SV" sz="2000" dirty="0" smtClean="0"/>
              <a:t>3-Supervisar las obras supervisadas por contrato</a:t>
            </a:r>
            <a:r>
              <a:rPr lang="es-SV" dirty="0" smtClean="0"/>
              <a:t>.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0796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MAQUINARIA PESADA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SV" sz="2000" b="1" dirty="0"/>
              <a:t>Total de empleados  2</a:t>
            </a:r>
          </a:p>
          <a:p>
            <a:pPr algn="just"/>
            <a:r>
              <a:rPr lang="es-SV" sz="2000" dirty="0"/>
              <a:t>Mujeres </a:t>
            </a:r>
            <a:r>
              <a:rPr lang="es-SV" sz="2000" dirty="0" smtClean="0"/>
              <a:t>0</a:t>
            </a:r>
            <a:endParaRPr lang="es-SV" sz="2000" dirty="0"/>
          </a:p>
          <a:p>
            <a:pPr algn="just"/>
            <a:r>
              <a:rPr lang="es-SV" sz="2000" dirty="0"/>
              <a:t>Hombre  </a:t>
            </a:r>
            <a:r>
              <a:rPr lang="es-SV" sz="2000" dirty="0" smtClean="0"/>
              <a:t>2</a:t>
            </a:r>
          </a:p>
          <a:p>
            <a:pPr algn="just"/>
            <a:endParaRPr lang="es-SV" sz="2000" dirty="0"/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Ejecutar actividades para garantizar la eficiencia en el trabajo, mediante la conducción, operación y mantenimiento del equipo procurando una efectiva productividad en el lugar que se requiere.</a:t>
            </a:r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1-Elaboracion de cunetas</a:t>
            </a:r>
          </a:p>
          <a:p>
            <a:pPr algn="just">
              <a:buNone/>
            </a:pPr>
            <a:r>
              <a:rPr lang="es-SV" sz="2000" dirty="0" smtClean="0"/>
              <a:t>2-compactación de calles</a:t>
            </a:r>
          </a:p>
          <a:p>
            <a:pPr algn="just">
              <a:buNone/>
            </a:pPr>
            <a:r>
              <a:rPr lang="es-SV" sz="2000" dirty="0" smtClean="0"/>
              <a:t>3-Dar mantenimiento a las vías rurales.</a:t>
            </a:r>
          </a:p>
          <a:p>
            <a:pPr algn="just">
              <a:buNone/>
            </a:pPr>
            <a:endParaRPr lang="es-SV" b="1" dirty="0" smtClean="0"/>
          </a:p>
          <a:p>
            <a:pPr algn="just">
              <a:buNone/>
            </a:pPr>
            <a:endParaRPr lang="es-SV" b="1" dirty="0" smtClean="0"/>
          </a:p>
          <a:p>
            <a:pPr algn="just">
              <a:buNone/>
            </a:pP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217500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UNIDAD DE ADMINISTRACION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</a:t>
            </a:r>
            <a:r>
              <a:rPr lang="es-SV" sz="2000" b="1" dirty="0"/>
              <a:t>de empleados  </a:t>
            </a:r>
            <a:r>
              <a:rPr lang="es-SV" sz="2000" b="1" dirty="0" smtClean="0"/>
              <a:t>2</a:t>
            </a:r>
            <a:endParaRPr lang="es-SV" sz="2000" b="1" dirty="0"/>
          </a:p>
          <a:p>
            <a:pPr algn="just"/>
            <a:r>
              <a:rPr lang="es-SV" sz="2000" dirty="0"/>
              <a:t>Mujeres 2</a:t>
            </a:r>
          </a:p>
          <a:p>
            <a:pPr algn="just"/>
            <a:r>
              <a:rPr lang="es-SV" sz="2000" dirty="0"/>
              <a:t>Hombre  0</a:t>
            </a:r>
          </a:p>
          <a:p>
            <a:pPr algn="just">
              <a:buNone/>
            </a:pPr>
            <a:r>
              <a:rPr lang="es-SV" sz="2000" b="1" dirty="0" smtClean="0"/>
              <a:t>Competencias:</a:t>
            </a:r>
            <a:r>
              <a:rPr lang="es-SV" sz="2000" dirty="0">
                <a:solidFill>
                  <a:prstClr val="black"/>
                </a:solidFill>
              </a:rPr>
              <a:t> Planificar, organizar, dirigir y coordinar las actividades con las </a:t>
            </a:r>
            <a:r>
              <a:rPr lang="es-SV" sz="2000" dirty="0" smtClean="0">
                <a:solidFill>
                  <a:prstClr val="black"/>
                </a:solidFill>
              </a:rPr>
              <a:t>unidades administrativas </a:t>
            </a:r>
            <a:r>
              <a:rPr lang="es-SV" sz="2000" dirty="0">
                <a:solidFill>
                  <a:prstClr val="black"/>
                </a:solidFill>
              </a:rPr>
              <a:t>de la municipalidad.</a:t>
            </a:r>
            <a:endParaRPr lang="es-SV" sz="2000" dirty="0"/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1-Asesorar a los jefes o encargados asignados a la unidad.</a:t>
            </a:r>
          </a:p>
          <a:p>
            <a:pPr algn="just">
              <a:buNone/>
            </a:pPr>
            <a:r>
              <a:rPr lang="es-SV" sz="2000" dirty="0" smtClean="0"/>
              <a:t>2-Verificar y analizar las metas obtenidas por los departamentos de  la unidad.</a:t>
            </a:r>
          </a:p>
          <a:p>
            <a:pPr algn="just">
              <a:buNone/>
            </a:pPr>
            <a:r>
              <a:rPr lang="es-SV" sz="2000" dirty="0" smtClean="0"/>
              <a:t>3-Coordinar con diferentes instituciones acciones emprendidas para el desarrollo del municipio.</a:t>
            </a:r>
          </a:p>
          <a:p>
            <a:pPr algn="just">
              <a:buNone/>
            </a:pPr>
            <a:endParaRPr lang="es-SV" sz="2000" b="1" dirty="0"/>
          </a:p>
        </p:txBody>
      </p:sp>
    </p:spTree>
    <p:extLst>
      <p:ext uri="{BB962C8B-B14F-4D97-AF65-F5344CB8AC3E}">
        <p14:creationId xmlns:p14="http://schemas.microsoft.com/office/powerpoint/2010/main" val="35087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DEPARTAMENTO DE RECURSOS HUMANOS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es-SV" sz="8000" b="1" dirty="0"/>
              <a:t> Total de empleados  </a:t>
            </a:r>
            <a:r>
              <a:rPr lang="es-SV" sz="8000" b="1" dirty="0" smtClean="0"/>
              <a:t>3</a:t>
            </a:r>
            <a:endParaRPr lang="es-SV" sz="8000" b="1" dirty="0"/>
          </a:p>
          <a:p>
            <a:pPr algn="just"/>
            <a:r>
              <a:rPr lang="es-SV" sz="8000" dirty="0"/>
              <a:t>Mujeres 2</a:t>
            </a:r>
          </a:p>
          <a:p>
            <a:pPr algn="just"/>
            <a:r>
              <a:rPr lang="es-SV" sz="8000" dirty="0"/>
              <a:t>Hombre  0</a:t>
            </a:r>
          </a:p>
          <a:p>
            <a:pPr algn="just">
              <a:buNone/>
            </a:pPr>
            <a:r>
              <a:rPr lang="es-SV" sz="8000" b="1" dirty="0" smtClean="0"/>
              <a:t>Competencias: </a:t>
            </a:r>
            <a:r>
              <a:rPr lang="es-SV" sz="8000" dirty="0" smtClean="0"/>
              <a:t>administrar los recursos humanos de la municipalidad y  información </a:t>
            </a:r>
            <a:r>
              <a:rPr lang="es-SV" sz="8000" dirty="0"/>
              <a:t>actualizada en los expedientes sobre las condiciones de cada empleado en cuanto a su asistencia, licencias, ascenso, nombramientos y demás acciones encomendadas. </a:t>
            </a:r>
            <a:endParaRPr lang="es-SV" sz="8000" dirty="0" smtClean="0"/>
          </a:p>
          <a:p>
            <a:pPr algn="just">
              <a:buNone/>
            </a:pPr>
            <a:r>
              <a:rPr lang="es-SV" sz="8000" b="1" dirty="0" smtClean="0"/>
              <a:t>Funciones: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8000" dirty="0"/>
              <a:t>Informar al Concejo Municipal, Alcalde y </a:t>
            </a:r>
            <a:r>
              <a:rPr lang="es-SV" sz="8000" dirty="0" smtClean="0"/>
              <a:t>máxima </a:t>
            </a:r>
            <a:r>
              <a:rPr lang="es-SV" sz="8000" dirty="0"/>
              <a:t>autoridad administrativa todo lo relacionado al recurso humano.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8000" dirty="0"/>
              <a:t>Elaborar y mantener actualizado el inventario de recursos humanos de la municipalidad: capacitaciones recibidas y experiencia del personal.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8000" dirty="0"/>
              <a:t>Implementar programas de capacitación para mejorar el desempeño del personal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SV" sz="8000" dirty="0"/>
              <a:t>Gestionar las capacitaciones de trabajo administrativo, desarrollo personal, ambiente de trabajo y atención al público, ya sean individuales y por grupos .</a:t>
            </a:r>
            <a:endParaRPr lang="es-SV" sz="8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03582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3663" y="124493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CONCEJO MUNICIPAL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54242" y="1203158"/>
            <a:ext cx="10499558" cy="4973805"/>
          </a:xfrm>
        </p:spPr>
        <p:txBody>
          <a:bodyPr>
            <a:normAutofit/>
          </a:bodyPr>
          <a:lstStyle/>
          <a:p>
            <a:r>
              <a:rPr lang="es-SV" sz="2000" b="1" dirty="0" smtClean="0"/>
              <a:t>Total de empleados:14</a:t>
            </a:r>
          </a:p>
          <a:p>
            <a:r>
              <a:rPr lang="es-SV" sz="2000" b="1" dirty="0" smtClean="0"/>
              <a:t>Mujeres</a:t>
            </a:r>
            <a:r>
              <a:rPr lang="es-SV" sz="2000" dirty="0" smtClean="0"/>
              <a:t> 5</a:t>
            </a:r>
          </a:p>
          <a:p>
            <a:r>
              <a:rPr lang="es-SV" sz="2000" dirty="0" smtClean="0"/>
              <a:t> </a:t>
            </a:r>
            <a:r>
              <a:rPr lang="es-SV" sz="2000" b="1" dirty="0" smtClean="0"/>
              <a:t>Hombres </a:t>
            </a:r>
            <a:r>
              <a:rPr lang="es-SV" sz="2000" dirty="0" smtClean="0"/>
              <a:t>9</a:t>
            </a:r>
          </a:p>
          <a:p>
            <a:pPr algn="just">
              <a:buNone/>
            </a:pPr>
            <a:r>
              <a:rPr lang="es-SV" sz="2000" b="1" dirty="0" smtClean="0"/>
              <a:t>Competencia: </a:t>
            </a:r>
            <a:r>
              <a:rPr lang="es-SV" sz="2000" dirty="0" smtClean="0"/>
              <a:t>Ejercer el Gobierno Municipal con ética, responsabilidad y sensibilidad social para interpretar las necesidades de los pobladores del Municipio de la Libertad e impulsar en base a ello proyectos y programas de desarrollo económico y social.</a:t>
            </a:r>
          </a:p>
          <a:p>
            <a:pPr>
              <a:buNone/>
            </a:pPr>
            <a:r>
              <a:rPr lang="es-SV" sz="2000" b="1" dirty="0" smtClean="0"/>
              <a:t>Funciones : </a:t>
            </a:r>
          </a:p>
          <a:p>
            <a:pPr marL="514350" indent="-514350" algn="just"/>
            <a:r>
              <a:rPr lang="es-SV" sz="2000" dirty="0" smtClean="0"/>
              <a:t>Emitir ordenanzas, reglamentos y acuerdos para normar el Gobierno y la administración municipal.</a:t>
            </a:r>
          </a:p>
          <a:p>
            <a:pPr marL="514350" indent="-514350" algn="just"/>
            <a:r>
              <a:rPr lang="es-SV" sz="2000" dirty="0" smtClean="0"/>
              <a:t>Aprobar los planes de desarrollo local</a:t>
            </a:r>
          </a:p>
          <a:p>
            <a:pPr marL="514350" indent="-514350" algn="just"/>
            <a:r>
              <a:rPr lang="es-SV" sz="2000" dirty="0" smtClean="0"/>
              <a:t>Aprobar el plan y los programas de trabajo de la gestión municipal.</a:t>
            </a:r>
          </a:p>
          <a:p>
            <a:pPr marL="514350" indent="-514350" algn="just"/>
            <a:endParaRPr lang="es-SV" dirty="0" smtClean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611834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 smtClean="0"/>
              <a:t> 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 </a:t>
            </a:r>
            <a:r>
              <a:rPr lang="es-SV" sz="2000" b="1" dirty="0" smtClean="0"/>
              <a:t>11</a:t>
            </a:r>
            <a:endParaRPr lang="es-SV" sz="2000" b="1" dirty="0"/>
          </a:p>
          <a:p>
            <a:pPr algn="just"/>
            <a:r>
              <a:rPr lang="es-SV" sz="2000" dirty="0"/>
              <a:t>Mujeres </a:t>
            </a:r>
            <a:r>
              <a:rPr lang="es-SV" sz="2000" dirty="0" smtClean="0"/>
              <a:t>5</a:t>
            </a:r>
            <a:endParaRPr lang="es-SV" sz="2000" dirty="0"/>
          </a:p>
          <a:p>
            <a:pPr algn="just"/>
            <a:r>
              <a:rPr lang="es-SV" sz="2000" dirty="0"/>
              <a:t>Hombre  </a:t>
            </a:r>
            <a:r>
              <a:rPr lang="es-SV" sz="2000" dirty="0" smtClean="0"/>
              <a:t>6</a:t>
            </a:r>
            <a:endParaRPr lang="es-SV" sz="2000" dirty="0"/>
          </a:p>
          <a:p>
            <a:pPr algn="just">
              <a:buNone/>
            </a:pPr>
            <a:r>
              <a:rPr lang="es-SV" sz="2000" b="1" dirty="0"/>
              <a:t>Competencias</a:t>
            </a:r>
            <a:r>
              <a:rPr lang="es-SV" sz="2000" b="1" dirty="0" smtClean="0"/>
              <a:t>: </a:t>
            </a:r>
            <a:r>
              <a:rPr lang="es-SV" sz="2000" dirty="0" smtClean="0"/>
              <a:t>Es la encargada de promover la participación ciudadana, desarrollar eventos de formación  técnica.</a:t>
            </a:r>
          </a:p>
          <a:p>
            <a:pPr algn="just">
              <a:buNone/>
            </a:pPr>
            <a:r>
              <a:rPr lang="es-SV" sz="2000" b="1" dirty="0"/>
              <a:t>Funciones</a:t>
            </a:r>
            <a:r>
              <a:rPr lang="es-SV" sz="2000" b="1" dirty="0" smtClean="0"/>
              <a:t>:</a:t>
            </a:r>
          </a:p>
          <a:p>
            <a:pPr algn="just">
              <a:buNone/>
            </a:pPr>
            <a:r>
              <a:rPr lang="es-SV" sz="2000" dirty="0" smtClean="0"/>
              <a:t>1-Promover y orientar la organización comunitaria en comités de desarrollo local, comités de seguimiento de proyectos, comités de emergencia locales y otros tipos de organización para el bien común.</a:t>
            </a:r>
          </a:p>
          <a:p>
            <a:pPr algn="just">
              <a:buNone/>
            </a:pPr>
            <a:r>
              <a:rPr lang="es-SV" sz="2000" dirty="0" smtClean="0"/>
              <a:t>2-Trabajar en la creación y fortalecimientos de las ADESCOS.</a:t>
            </a:r>
          </a:p>
          <a:p>
            <a:pPr algn="just">
              <a:buNone/>
            </a:pPr>
            <a:r>
              <a:rPr lang="es-SV" sz="2000" dirty="0" smtClean="0"/>
              <a:t>3-Organizar directivas en barrios y colonias, comunidades, para la planificación y organización de las fiestas cívicas y patronales  .</a:t>
            </a:r>
            <a:endParaRPr lang="es-SV" sz="2000" dirty="0"/>
          </a:p>
          <a:p>
            <a:pPr algn="just">
              <a:buNone/>
            </a:pPr>
            <a:endParaRPr lang="es-SV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DEPARTAMENTO DE PROMOCION SOCIAL</a:t>
            </a:r>
            <a:endParaRPr lang="es-SV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45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DEPARTAMENTO DE INFORMATICA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 </a:t>
            </a:r>
          </a:p>
          <a:p>
            <a:pPr algn="just"/>
            <a:r>
              <a:rPr lang="es-SV" sz="2000" dirty="0"/>
              <a:t>Mujeres </a:t>
            </a:r>
          </a:p>
          <a:p>
            <a:pPr algn="just"/>
            <a:r>
              <a:rPr lang="es-SV" sz="2000" dirty="0"/>
              <a:t>Hombre 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>
              <a:buNone/>
            </a:pPr>
            <a:r>
              <a:rPr lang="es-SV" sz="2000" b="1" dirty="0" smtClean="0"/>
              <a:t>Competencias: Mantener</a:t>
            </a:r>
            <a:r>
              <a:rPr lang="es-SV" sz="2000" dirty="0" smtClean="0"/>
              <a:t> en optimas condiciones los equipos informáticos brindando soporte preventivo y correctivo, así como asesoría técnica informativa </a:t>
            </a:r>
          </a:p>
          <a:p>
            <a:pPr algn="just">
              <a:buNone/>
            </a:pPr>
            <a:r>
              <a:rPr lang="es-SV" sz="2000" b="1" dirty="0" smtClean="0"/>
              <a:t>Funciones</a:t>
            </a:r>
            <a:r>
              <a:rPr lang="es-SV" sz="2000" b="1" dirty="0"/>
              <a:t>:</a:t>
            </a:r>
          </a:p>
          <a:p>
            <a:pPr algn="just">
              <a:buNone/>
            </a:pPr>
            <a:r>
              <a:rPr lang="es-SV" sz="2000" dirty="0"/>
              <a:t>1-Promover y orientar la organización comunitaria en comités de desarrollo local, comités de seguimiento de proyectos, comités de emergencia locales y otros tipos de organización para el bien común.</a:t>
            </a:r>
          </a:p>
          <a:p>
            <a:pPr algn="just">
              <a:buNone/>
            </a:pPr>
            <a:r>
              <a:rPr lang="es-SV" sz="2000" dirty="0"/>
              <a:t>2-Trabajar en la creación y fortalecimientos de las ADESCOS.</a:t>
            </a:r>
          </a:p>
          <a:p>
            <a:pPr algn="just">
              <a:buNone/>
            </a:pPr>
            <a:r>
              <a:rPr lang="es-SV" sz="2000" dirty="0"/>
              <a:t>3-Organizar directivas en barrios y colonias, comunidades, para la planificación y organización de las fiestas cívicas y patronales  .</a:t>
            </a:r>
          </a:p>
          <a:p>
            <a:pPr algn="just">
              <a:buNone/>
            </a:pP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3922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BOLSA DE EMPLEO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  1</a:t>
            </a:r>
          </a:p>
          <a:p>
            <a:pPr algn="just"/>
            <a:r>
              <a:rPr lang="es-SV" sz="2000" dirty="0" smtClean="0"/>
              <a:t>Mujeres 0</a:t>
            </a:r>
          </a:p>
          <a:p>
            <a:pPr algn="just"/>
            <a:r>
              <a:rPr lang="es-SV" sz="2000" dirty="0" smtClean="0"/>
              <a:t>Hombre  </a:t>
            </a:r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Facilitar, promover e impulsar medidas preventivas y activas a favor de la población desempleada y personas inactivas del municipio de La Libertad.</a:t>
            </a: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SV" sz="2000" dirty="0" smtClean="0"/>
              <a:t>Planificación del trabajo a desarrollar mediante consultas en las empresas, instituciones públicas, instituciones privadas de servicio, que demanden empleados.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SV" sz="2000" dirty="0" smtClean="0"/>
              <a:t>Registro y sistematización de la información de aspirantes y de cada empleado incorporado al sector laboral.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SV" sz="2000" dirty="0"/>
              <a:t>Facilitar, promover y acompañar procesos organizativos y de participación de las entidades afines y no afines. </a:t>
            </a:r>
          </a:p>
          <a:p>
            <a:pPr marL="514350" indent="-514350" algn="just">
              <a:buFont typeface="+mj-lt"/>
              <a:buAutoNum type="arabicPeriod"/>
            </a:pPr>
            <a:endParaRPr lang="es-SV" dirty="0" smtClean="0"/>
          </a:p>
          <a:p>
            <a:pPr marL="514350" indent="-514350" algn="just">
              <a:buFont typeface="+mj-lt"/>
              <a:buAutoNum type="arabicPeriod"/>
            </a:pP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4673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DELEGADO EMPRE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b="1" dirty="0"/>
              <a:t>Hasta la fecha 10 de octubre de 2019, no se encuentra ningún personal nombrado en este cargo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961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REGISTRO DEL ESTADO FAMILIAR 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2580" y="1825625"/>
            <a:ext cx="10671220" cy="4351338"/>
          </a:xfrm>
        </p:spPr>
        <p:txBody>
          <a:bodyPr>
            <a:normAutofit/>
          </a:bodyPr>
          <a:lstStyle/>
          <a:p>
            <a:endParaRPr lang="es-SV" dirty="0"/>
          </a:p>
          <a:p>
            <a:endParaRPr lang="es-SV" dirty="0"/>
          </a:p>
        </p:txBody>
      </p:sp>
      <p:sp>
        <p:nvSpPr>
          <p:cNvPr id="4" name="Rectángulo 3"/>
          <p:cNvSpPr/>
          <p:nvPr/>
        </p:nvSpPr>
        <p:spPr>
          <a:xfrm>
            <a:off x="682580" y="1859340"/>
            <a:ext cx="9697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/>
              <a:t>Total de empleados  4</a:t>
            </a:r>
          </a:p>
          <a:p>
            <a:pPr algn="just"/>
            <a:r>
              <a:rPr lang="es-SV" dirty="0"/>
              <a:t>Mujeres </a:t>
            </a:r>
            <a:r>
              <a:rPr lang="es-SV" dirty="0" smtClean="0"/>
              <a:t>4</a:t>
            </a:r>
            <a:endParaRPr lang="es-SV" dirty="0"/>
          </a:p>
          <a:p>
            <a:pPr algn="just"/>
            <a:r>
              <a:rPr lang="es-SV" dirty="0"/>
              <a:t>Hombre  </a:t>
            </a:r>
            <a:r>
              <a:rPr lang="es-SV" dirty="0" smtClean="0"/>
              <a:t>0</a:t>
            </a:r>
          </a:p>
          <a:p>
            <a:pPr algn="just"/>
            <a:endParaRPr lang="es-SV" dirty="0"/>
          </a:p>
          <a:p>
            <a:pPr algn="just">
              <a:buNone/>
            </a:pPr>
            <a:r>
              <a:rPr lang="es-SV" b="1" dirty="0"/>
              <a:t>Competencias</a:t>
            </a:r>
            <a:r>
              <a:rPr lang="es-SV" b="1" dirty="0" smtClean="0"/>
              <a:t>: </a:t>
            </a:r>
            <a:r>
              <a:rPr lang="es-SV" dirty="0" smtClean="0"/>
              <a:t>responsable  de elaborar asentamientos de nacimiento, matrimonios, divorcios y defunciones de las personas naturales </a:t>
            </a:r>
            <a:r>
              <a:rPr lang="es-SV" dirty="0" err="1" smtClean="0"/>
              <a:t>asi</a:t>
            </a:r>
            <a:r>
              <a:rPr lang="es-SV" dirty="0" smtClean="0"/>
              <a:t> como la de los asentamientos dictados por la ley, responsable de emitir certificaciones de todo acto de los hechos del estado familiar.</a:t>
            </a:r>
            <a:endParaRPr lang="es-SV" dirty="0"/>
          </a:p>
          <a:p>
            <a:pPr algn="just">
              <a:buNone/>
            </a:pPr>
            <a:r>
              <a:rPr lang="es-SV" b="1" dirty="0"/>
              <a:t>Funciones</a:t>
            </a:r>
            <a:r>
              <a:rPr lang="es-SV" b="1" dirty="0" smtClean="0"/>
              <a:t>:</a:t>
            </a:r>
          </a:p>
          <a:p>
            <a:pPr algn="just">
              <a:buNone/>
            </a:pPr>
            <a:r>
              <a:rPr lang="es-SV" b="1" dirty="0" smtClean="0"/>
              <a:t>1- Asentamientos de los hechos </a:t>
            </a:r>
            <a:r>
              <a:rPr lang="es-SV" dirty="0" smtClean="0"/>
              <a:t>de </a:t>
            </a:r>
            <a:r>
              <a:rPr lang="es-SV" dirty="0"/>
              <a:t>hechos civiles realizados por los ciudadanos del municipio, tales como: certificaciones de nacimiento, matrimonio, divorcios, defunciones, adopciones, expósitos.</a:t>
            </a:r>
          </a:p>
          <a:p>
            <a:pPr algn="just">
              <a:buNone/>
            </a:pPr>
            <a:r>
              <a:rPr lang="es-SV" dirty="0"/>
              <a:t>2.   Expedir las certificaciones y constancias que los interesados del municipio lo soliciten.</a:t>
            </a:r>
          </a:p>
          <a:p>
            <a:pPr algn="just">
              <a:buNone/>
            </a:pPr>
            <a:r>
              <a:rPr lang="es-SV" dirty="0"/>
              <a:t>3.   Mantener los archivos y libros de Registros ordenados, actualizados y debidamente ubicados, asegurando la conservación de los asientos </a:t>
            </a:r>
            <a:r>
              <a:rPr lang="es-SV" dirty="0" smtClean="0"/>
              <a:t>originales.</a:t>
            </a:r>
            <a:endParaRPr lang="es-SV" b="1" dirty="0"/>
          </a:p>
          <a:p>
            <a:pPr algn="just">
              <a:buNone/>
            </a:pP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43274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 smtClean="0"/>
              <a:t> </a:t>
            </a:r>
            <a:r>
              <a:rPr lang="es-SV" b="1" dirty="0" smtClean="0">
                <a:solidFill>
                  <a:srgbClr val="002060"/>
                </a:solidFill>
              </a:rPr>
              <a:t>GESTION Y PREVENCION DE RIESGOS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SV" b="1" dirty="0"/>
              <a:t>Total de empleados  </a:t>
            </a:r>
            <a:r>
              <a:rPr lang="es-SV" b="1" dirty="0" smtClean="0"/>
              <a:t>2</a:t>
            </a:r>
            <a:endParaRPr lang="es-SV" b="1" dirty="0"/>
          </a:p>
          <a:p>
            <a:pPr algn="just"/>
            <a:r>
              <a:rPr lang="es-SV" dirty="0"/>
              <a:t>Mujeres </a:t>
            </a:r>
            <a:r>
              <a:rPr lang="es-SV" dirty="0" smtClean="0"/>
              <a:t>0</a:t>
            </a:r>
            <a:endParaRPr lang="es-SV" dirty="0"/>
          </a:p>
          <a:p>
            <a:pPr algn="just"/>
            <a:r>
              <a:rPr lang="es-SV" dirty="0"/>
              <a:t>Hombre  </a:t>
            </a:r>
            <a:r>
              <a:rPr lang="es-SV" dirty="0" smtClean="0"/>
              <a:t>2</a:t>
            </a:r>
            <a:endParaRPr lang="es-SV" dirty="0"/>
          </a:p>
          <a:p>
            <a:pPr algn="just"/>
            <a:endParaRPr lang="es-SV" dirty="0"/>
          </a:p>
          <a:p>
            <a:pPr algn="just">
              <a:buNone/>
            </a:pPr>
            <a:r>
              <a:rPr lang="es-SV" b="1" dirty="0" smtClean="0"/>
              <a:t>Competencias:</a:t>
            </a:r>
            <a:r>
              <a:rPr lang="es-SV" dirty="0" smtClean="0"/>
              <a:t> Planificación </a:t>
            </a:r>
            <a:r>
              <a:rPr lang="es-SV" dirty="0"/>
              <a:t>de acciones y estrategias de prevención y mitigación de desastres en </a:t>
            </a:r>
            <a:r>
              <a:rPr lang="es-SV" dirty="0" smtClean="0"/>
              <a:t>el municipio de La Libertad.</a:t>
            </a:r>
            <a:endParaRPr lang="es-SV" b="1" dirty="0" smtClean="0"/>
          </a:p>
          <a:p>
            <a:pPr algn="just">
              <a:buNone/>
            </a:pPr>
            <a:r>
              <a:rPr lang="es-SV" b="1" dirty="0" smtClean="0"/>
              <a:t> Funciones</a:t>
            </a:r>
            <a:r>
              <a:rPr lang="es-SV" b="1" dirty="0"/>
              <a:t>:</a:t>
            </a:r>
          </a:p>
          <a:p>
            <a:r>
              <a:rPr lang="es-SV" b="1" dirty="0" smtClean="0"/>
              <a:t>1-</a:t>
            </a:r>
            <a:r>
              <a:rPr lang="es-SV" dirty="0"/>
              <a:t>Dar a conocer al Alcalde Municipal y Concejo Municipal todos los proyectos y actividades programadas</a:t>
            </a:r>
          </a:p>
          <a:p>
            <a:r>
              <a:rPr lang="es-SV" dirty="0"/>
              <a:t>para la prevención y mitigación de desastres </a:t>
            </a:r>
            <a:r>
              <a:rPr lang="es-SV" dirty="0" smtClean="0"/>
              <a:t>naturales.</a:t>
            </a:r>
            <a:endParaRPr lang="es-SV" dirty="0"/>
          </a:p>
          <a:p>
            <a:r>
              <a:rPr lang="es-SV" dirty="0"/>
              <a:t>2</a:t>
            </a:r>
            <a:r>
              <a:rPr lang="es-SV" dirty="0" smtClean="0"/>
              <a:t>. </a:t>
            </a:r>
            <a:r>
              <a:rPr lang="es-SV" dirty="0"/>
              <a:t>Asistir a las diferentes reuniones convocadas con instituciones públicas y privadas involucradas.</a:t>
            </a:r>
          </a:p>
          <a:p>
            <a:r>
              <a:rPr lang="es-SV" dirty="0"/>
              <a:t>3</a:t>
            </a:r>
            <a:r>
              <a:rPr lang="es-SV" dirty="0" smtClean="0"/>
              <a:t>. </a:t>
            </a:r>
            <a:r>
              <a:rPr lang="es-SV" dirty="0"/>
              <a:t>Promover en </a:t>
            </a:r>
            <a:r>
              <a:rPr lang="es-SV" dirty="0" smtClean="0"/>
              <a:t>la municipalidad </a:t>
            </a:r>
            <a:r>
              <a:rPr lang="es-SV" dirty="0"/>
              <a:t>las actividades a realizar para la prevención y mitigación de </a:t>
            </a:r>
            <a:r>
              <a:rPr lang="es-SV" dirty="0" smtClean="0"/>
              <a:t>desastres naturales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9164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SERVICIOS GENERALES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  26</a:t>
            </a:r>
          </a:p>
          <a:p>
            <a:pPr algn="just"/>
            <a:r>
              <a:rPr lang="es-SV" sz="2000" dirty="0" smtClean="0"/>
              <a:t>Mujeres 5</a:t>
            </a:r>
          </a:p>
          <a:p>
            <a:pPr algn="just"/>
            <a:r>
              <a:rPr lang="es-SV" sz="2000" dirty="0" smtClean="0"/>
              <a:t>Hombre  21</a:t>
            </a:r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organizar el uso y desempeño de los recursos organizacionales, en función de facilitar una eficiente y eficaz prestación de los servicios municipales.</a:t>
            </a:r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  <a:endParaRPr lang="es-SV" sz="2000" dirty="0" smtClean="0"/>
          </a:p>
          <a:p>
            <a:pPr algn="just">
              <a:buNone/>
            </a:pPr>
            <a:r>
              <a:rPr lang="es-SV" sz="2000" dirty="0" smtClean="0"/>
              <a:t>1-Garantizar el mantenimiento de los activos e instalaciones físicas internas y externas de la alcaldía.</a:t>
            </a:r>
          </a:p>
          <a:p>
            <a:pPr algn="just">
              <a:buNone/>
            </a:pPr>
            <a:r>
              <a:rPr lang="es-SV" sz="2000" dirty="0" smtClean="0"/>
              <a:t>2-Realizar las gestiones necesarias para asegurar la ejecución de los planes y proyectos en los que interviene a razón de su cargo.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113433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SV" sz="4000" b="1" dirty="0" smtClean="0">
                <a:solidFill>
                  <a:srgbClr val="002060"/>
                </a:solidFill>
              </a:rPr>
              <a:t>UNIDAD DE GESTION DOCUMENTAL Y ARCHIVO </a:t>
            </a:r>
            <a:endParaRPr lang="es-SV" sz="40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SV" sz="2000" b="1" dirty="0"/>
              <a:t>Total de empleados  1</a:t>
            </a:r>
          </a:p>
          <a:p>
            <a:pPr algn="just"/>
            <a:r>
              <a:rPr lang="es-SV" sz="2000" dirty="0"/>
              <a:t>Mujeres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/>
            <a:r>
              <a:rPr lang="es-SV" sz="2000" dirty="0"/>
              <a:t>Hombre  0</a:t>
            </a:r>
          </a:p>
          <a:p>
            <a:pPr algn="just">
              <a:buNone/>
            </a:pPr>
            <a:r>
              <a:rPr lang="es-SV" sz="2000" b="1" dirty="0"/>
              <a:t>Competencias: </a:t>
            </a:r>
            <a:r>
              <a:rPr lang="es-SV" sz="2000" dirty="0" smtClean="0"/>
              <a:t>Administrar y custodiar la información documental, luego de recibirla de los distintos archivos de gestión y referente en la temática archivista institucional. </a:t>
            </a:r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1-Elaboracion y actualización de la normativa de la unidad.</a:t>
            </a:r>
          </a:p>
          <a:p>
            <a:pPr algn="just">
              <a:buNone/>
            </a:pPr>
            <a:r>
              <a:rPr lang="es-SV" sz="2000" dirty="0" smtClean="0"/>
              <a:t>2-Crear y mantener actualizado un archivo institucional tanto físico y digital.</a:t>
            </a:r>
          </a:p>
          <a:p>
            <a:pPr algn="just">
              <a:buNone/>
            </a:pPr>
            <a:r>
              <a:rPr lang="es-SV" sz="2000" dirty="0" smtClean="0"/>
              <a:t>3-Propórcionar de los documentos solicitados por las unidades productoras o generadoras.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186404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UNIDAD DE FINANZAS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 </a:t>
            </a:r>
            <a:r>
              <a:rPr lang="es-SV" sz="2000" b="1" dirty="0" smtClean="0"/>
              <a:t>1</a:t>
            </a:r>
            <a:endParaRPr lang="es-SV" sz="2000" b="1" dirty="0"/>
          </a:p>
          <a:p>
            <a:pPr algn="just"/>
            <a:r>
              <a:rPr lang="es-SV" sz="2000" dirty="0"/>
              <a:t>Mujeres 1</a:t>
            </a:r>
          </a:p>
          <a:p>
            <a:pPr algn="just"/>
            <a:r>
              <a:rPr lang="es-SV" sz="2000" dirty="0"/>
              <a:t>Hombre  0</a:t>
            </a:r>
          </a:p>
          <a:p>
            <a:pPr algn="just">
              <a:buNone/>
            </a:pPr>
            <a:r>
              <a:rPr lang="es-SV" sz="2000" b="1" dirty="0"/>
              <a:t>Competencias: </a:t>
            </a:r>
            <a:r>
              <a:rPr lang="es-SV" sz="2000" dirty="0" smtClean="0"/>
              <a:t>Dirigir, coordinar, integrar y supervisar las actividades de presupuesto, tesorería, y contabilidad gubernamental, relacionadas con la gestión financiera, velando por el cumplimiento de las disposiciones legales y técnicas vigentes.</a:t>
            </a:r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marL="457200" indent="-457200" algn="just">
              <a:buAutoNum type="arabicPeriod"/>
            </a:pPr>
            <a:r>
              <a:rPr lang="es-SV" sz="2000" dirty="0" smtClean="0"/>
              <a:t>Garantizar que los compromisos presupuestarios, se registren en forma oportuna y con base a la documentación que establezcan las disposiciones legales pertinentes. </a:t>
            </a:r>
          </a:p>
          <a:p>
            <a:pPr marL="457200" indent="-457200" algn="just">
              <a:buAutoNum type="arabicPeriod"/>
            </a:pPr>
            <a:r>
              <a:rPr lang="es-SV" sz="2000" dirty="0" smtClean="0"/>
              <a:t>Mantener actualizada las cuentas de usuario y derechos de acceso asignados para el personal de la UFI que opera la aplicación de SAFIM e informar oportunamente, sobre cualquier cambio que afecte la condición de los mismos.</a:t>
            </a:r>
          </a:p>
          <a:p>
            <a:pPr algn="just">
              <a:buNone/>
            </a:pPr>
            <a:endParaRPr lang="es-SV" sz="2000" b="1" dirty="0"/>
          </a:p>
        </p:txBody>
      </p:sp>
    </p:spTree>
    <p:extLst>
      <p:ext uri="{BB962C8B-B14F-4D97-AF65-F5344CB8AC3E}">
        <p14:creationId xmlns:p14="http://schemas.microsoft.com/office/powerpoint/2010/main" val="260968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TESORERIA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5</a:t>
            </a:r>
          </a:p>
          <a:p>
            <a:pPr algn="just"/>
            <a:r>
              <a:rPr lang="es-SV" sz="2000" dirty="0" smtClean="0"/>
              <a:t>Mujeres  </a:t>
            </a:r>
            <a:r>
              <a:rPr lang="es-SV" sz="2000" dirty="0"/>
              <a:t>3</a:t>
            </a:r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2</a:t>
            </a:r>
            <a:endParaRPr lang="es-SV" sz="2000" dirty="0"/>
          </a:p>
          <a:p>
            <a:pPr algn="just"/>
            <a:r>
              <a:rPr lang="es-SV" sz="2000" b="1" dirty="0" smtClean="0"/>
              <a:t>Competencias: </a:t>
            </a:r>
            <a:r>
              <a:rPr lang="es-SV" sz="2000" dirty="0" smtClean="0"/>
              <a:t>Elaborar oportuna y cronológicamente los registros de ingresos y egresos de efectivo y bienes valor de la municipalidad </a:t>
            </a:r>
            <a:r>
              <a:rPr lang="es-SV" sz="2000" dirty="0" err="1" smtClean="0"/>
              <a:t>asi</a:t>
            </a:r>
            <a:r>
              <a:rPr lang="es-SV" sz="2000" dirty="0" smtClean="0"/>
              <a:t> como se elaborar los documentos que respalden cada movimiento.</a:t>
            </a:r>
            <a:endParaRPr lang="es-SV" sz="2000" dirty="0"/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b="1" dirty="0" smtClean="0"/>
              <a:t>1</a:t>
            </a:r>
            <a:r>
              <a:rPr lang="es-SV" sz="2000" dirty="0" smtClean="0"/>
              <a:t>-Elaborar</a:t>
            </a:r>
            <a:r>
              <a:rPr lang="es-SV" sz="2000" b="1" dirty="0" smtClean="0"/>
              <a:t> </a:t>
            </a:r>
            <a:r>
              <a:rPr lang="es-SV" sz="2000" dirty="0" smtClean="0"/>
              <a:t>informes financieros para el Concejo</a:t>
            </a:r>
            <a:r>
              <a:rPr lang="es-SV" sz="2000" b="1" dirty="0" smtClean="0"/>
              <a:t>.</a:t>
            </a:r>
          </a:p>
          <a:p>
            <a:pPr algn="just">
              <a:buNone/>
            </a:pPr>
            <a:r>
              <a:rPr lang="es-SV" sz="2000" b="1" dirty="0" smtClean="0"/>
              <a:t>2</a:t>
            </a:r>
            <a:r>
              <a:rPr lang="es-SV" sz="2000" dirty="0" smtClean="0"/>
              <a:t>-Elaboracion de libros de banco</a:t>
            </a:r>
          </a:p>
          <a:p>
            <a:pPr algn="just">
              <a:buNone/>
            </a:pPr>
            <a:r>
              <a:rPr lang="es-SV" sz="2000" b="1" dirty="0" smtClean="0"/>
              <a:t>3-</a:t>
            </a:r>
            <a:r>
              <a:rPr lang="es-SV" sz="2000" dirty="0" smtClean="0"/>
              <a:t>Mantener actualizado el registro de las cuentas bancarias de la municipalidad</a:t>
            </a:r>
            <a:endParaRPr lang="es-SV" sz="2000" b="1" dirty="0"/>
          </a:p>
        </p:txBody>
      </p:sp>
    </p:spTree>
    <p:extLst>
      <p:ext uri="{BB962C8B-B14F-4D97-AF65-F5344CB8AC3E}">
        <p14:creationId xmlns:p14="http://schemas.microsoft.com/office/powerpoint/2010/main" val="180037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rgbClr val="002060"/>
                </a:solidFill>
              </a:rPr>
              <a:t>SINDICATURA MUNICIPAL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SV" b="1" dirty="0"/>
              <a:t>Total de empleados:2</a:t>
            </a:r>
          </a:p>
          <a:p>
            <a:r>
              <a:rPr lang="es-SV" dirty="0"/>
              <a:t>Mujeres 1</a:t>
            </a:r>
          </a:p>
          <a:p>
            <a:r>
              <a:rPr lang="es-SV" dirty="0"/>
              <a:t>Hombres 1</a:t>
            </a:r>
          </a:p>
          <a:p>
            <a:pPr algn="just">
              <a:buNone/>
            </a:pPr>
            <a:r>
              <a:rPr lang="es-SV" b="1" dirty="0"/>
              <a:t>Competencia: </a:t>
            </a:r>
            <a:r>
              <a:rPr lang="es-SV" dirty="0"/>
              <a:t>Asesorar al Concejo en todo lo relativo a la fiscalización, representación judicial, extra judicial de la municipalidad y a su vez emitir dictámenes en forma razonada y oportuna en los asuntos que el Concejo municipal así lo requiera.</a:t>
            </a:r>
          </a:p>
          <a:p>
            <a:pPr algn="just">
              <a:buNone/>
            </a:pPr>
            <a:r>
              <a:rPr lang="es-SV" b="1" dirty="0"/>
              <a:t>Funciones</a:t>
            </a:r>
            <a:r>
              <a:rPr lang="es-SV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s-SV" dirty="0"/>
              <a:t>Asesorar al Concejo Municipal, Alcalde y a los demás miembros que integran la Dirección Superior de la municipalidad.</a:t>
            </a:r>
          </a:p>
          <a:p>
            <a:pPr marL="514350" indent="-514350">
              <a:buFont typeface="+mj-lt"/>
              <a:buAutoNum type="arabicPeriod"/>
            </a:pPr>
            <a:r>
              <a:rPr lang="es-SV" dirty="0"/>
              <a:t>Hacer cumplir los aspectos legales en todos los contratos y transacciones que realice la municipalidad.</a:t>
            </a:r>
          </a:p>
          <a:p>
            <a:pPr marL="514350" indent="-514350">
              <a:buFont typeface="+mj-lt"/>
              <a:buAutoNum type="arabicPeriod"/>
            </a:pPr>
            <a:r>
              <a:rPr lang="es-SV" dirty="0"/>
              <a:t>Revisar todos los comprobantes de pago aprobados por el Concejo Municipal a fin de verificar la legalidad de los mismos, y que se cumplan los requerimientos legales correspondientes, estampándoles el visto bueno.</a:t>
            </a: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467540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 smtClean="0"/>
              <a:t> </a:t>
            </a:r>
            <a:r>
              <a:rPr lang="es-SV" b="1" dirty="0" smtClean="0">
                <a:solidFill>
                  <a:srgbClr val="002060"/>
                </a:solidFill>
              </a:rPr>
              <a:t>COLECTURIA</a:t>
            </a:r>
            <a:br>
              <a:rPr lang="es-SV" b="1" dirty="0" smtClean="0">
                <a:solidFill>
                  <a:srgbClr val="002060"/>
                </a:solidFill>
              </a:rPr>
            </a:b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2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2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0</a:t>
            </a:r>
            <a:endParaRPr lang="es-SV" sz="2000" dirty="0"/>
          </a:p>
          <a:p>
            <a:pPr algn="just">
              <a:buNone/>
            </a:pPr>
            <a:r>
              <a:rPr lang="es-SV" sz="2000" b="1" dirty="0" smtClean="0"/>
              <a:t>Competencias:</a:t>
            </a:r>
            <a:r>
              <a:rPr lang="es-SV" sz="2000" dirty="0" smtClean="0"/>
              <a:t> Garantizar las operaciones de caja, efectuando las actividades de recepción, entrega y custodia de dinero en efectivo, </a:t>
            </a:r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b="1" dirty="0" smtClean="0"/>
              <a:t>1- </a:t>
            </a:r>
            <a:r>
              <a:rPr lang="es-SV" sz="2000" dirty="0" smtClean="0"/>
              <a:t>realizar el cobro de tasas e impuestos municipales</a:t>
            </a:r>
          </a:p>
          <a:p>
            <a:pPr algn="just">
              <a:buNone/>
            </a:pPr>
            <a:r>
              <a:rPr lang="es-SV" sz="2000" b="1" dirty="0" smtClean="0"/>
              <a:t>2</a:t>
            </a:r>
            <a:r>
              <a:rPr lang="es-SV" sz="2000" dirty="0" smtClean="0"/>
              <a:t>-elaborar cortes diarios de efectivo</a:t>
            </a:r>
          </a:p>
          <a:p>
            <a:pPr algn="just">
              <a:buNone/>
            </a:pPr>
            <a:r>
              <a:rPr lang="es-SV" sz="2000" b="1" dirty="0" smtClean="0"/>
              <a:t>3</a:t>
            </a:r>
            <a:r>
              <a:rPr lang="es-SV" sz="2000" dirty="0" smtClean="0"/>
              <a:t>-mantener actualizadas los registros de bancos, especies y otros libros auxiliares.</a:t>
            </a:r>
          </a:p>
        </p:txBody>
      </p:sp>
    </p:spTree>
    <p:extLst>
      <p:ext uri="{BB962C8B-B14F-4D97-AF65-F5344CB8AC3E}">
        <p14:creationId xmlns:p14="http://schemas.microsoft.com/office/powerpoint/2010/main" val="187348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CONTABILIDAD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82898" y="1690688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3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2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>
              <a:buNone/>
            </a:pPr>
            <a:r>
              <a:rPr lang="es-SV" sz="2000" b="1" dirty="0"/>
              <a:t>Competencias:</a:t>
            </a:r>
            <a:r>
              <a:rPr lang="es-SV" sz="2000" dirty="0"/>
              <a:t> </a:t>
            </a:r>
            <a:r>
              <a:rPr lang="es-SV" sz="2000" dirty="0" smtClean="0"/>
              <a:t>Emitir informes financieros de forma oportuna y veraz, así como el control del inventario institucional.</a:t>
            </a:r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1-Generar los estados financieros y de ejecución presupuestaria con sus respectivas notas explicativas.</a:t>
            </a:r>
          </a:p>
          <a:p>
            <a:pPr algn="just">
              <a:buNone/>
            </a:pPr>
            <a:r>
              <a:rPr lang="es-SV" sz="2000" dirty="0" smtClean="0"/>
              <a:t>2-Elaboracion de conciliaciones bancarias.</a:t>
            </a:r>
          </a:p>
          <a:p>
            <a:pPr algn="just">
              <a:buNone/>
            </a:pPr>
            <a:r>
              <a:rPr lang="es-SV" sz="2000" dirty="0" smtClean="0"/>
              <a:t>3-Elaborar los informes financieros que solicite el concejo o alcalde.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287372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 smtClean="0"/>
              <a:t> </a:t>
            </a:r>
            <a:r>
              <a:rPr lang="es-SV" b="1" dirty="0" smtClean="0">
                <a:solidFill>
                  <a:srgbClr val="002060"/>
                </a:solidFill>
              </a:rPr>
              <a:t>PRESUPUESTO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SV" sz="2200" b="1" dirty="0" smtClean="0"/>
              <a:t>Total de empleados 2</a:t>
            </a:r>
          </a:p>
          <a:p>
            <a:pPr algn="just"/>
            <a:r>
              <a:rPr lang="es-SV" sz="2200" dirty="0" smtClean="0"/>
              <a:t>Mujeres  2</a:t>
            </a:r>
          </a:p>
          <a:p>
            <a:pPr algn="just"/>
            <a:r>
              <a:rPr lang="es-SV" sz="2200" dirty="0" smtClean="0"/>
              <a:t>Hombres </a:t>
            </a:r>
          </a:p>
          <a:p>
            <a:pPr algn="just">
              <a:buNone/>
            </a:pPr>
            <a:r>
              <a:rPr lang="es-SV" sz="2200" b="1" dirty="0" smtClean="0"/>
              <a:t>Competencias:</a:t>
            </a:r>
            <a:r>
              <a:rPr lang="es-SV" sz="2200" dirty="0" smtClean="0"/>
              <a:t> Coordinar, dirigir, gestionar y supervisar, las actividades del Proceso Presupuestario de ingresos y egresos en coordinación con las diferentes Gerencias y unidades, con el propósito de ser eficiente en el funcionamiento operativo de la institución </a:t>
            </a:r>
          </a:p>
          <a:p>
            <a:pPr algn="just">
              <a:buNone/>
            </a:pPr>
            <a:r>
              <a:rPr lang="es-SV" sz="2200" b="1" dirty="0" smtClean="0"/>
              <a:t>Funciones:</a:t>
            </a:r>
          </a:p>
          <a:p>
            <a:r>
              <a:rPr lang="es-SV" sz="2200" dirty="0" smtClean="0"/>
              <a:t>Registrar las operaciones presupuestarias de ingresos y egresos para lograr una alta eficiencia en la gestión institucional. </a:t>
            </a:r>
          </a:p>
          <a:p>
            <a:r>
              <a:rPr lang="es-SV" sz="2200" dirty="0" smtClean="0"/>
              <a:t> Participación en reuniones de comisiones en las cuales ha sido designada la intervención de esta dependencia, para la toma de decisiones operativas y financieras. </a:t>
            </a:r>
          </a:p>
          <a:p>
            <a:r>
              <a:rPr lang="es-SV" sz="2200" dirty="0" smtClean="0"/>
              <a:t> Conformar y coordinar el Equipo Técnico de Formulación del Presupuesto de ingresos y egresos Institucional. </a:t>
            </a: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6517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ACTIVO FIJO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1</a:t>
            </a:r>
            <a:endParaRPr lang="es-SV" sz="2000" b="1" dirty="0"/>
          </a:p>
          <a:p>
            <a:pPr algn="just"/>
            <a:r>
              <a:rPr lang="es-SV" sz="2000" dirty="0"/>
              <a:t>Mujeres  0</a:t>
            </a:r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 1</a:t>
            </a:r>
            <a:endParaRPr lang="es-SV" sz="2000" dirty="0"/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Elaborar </a:t>
            </a:r>
            <a:r>
              <a:rPr lang="es-SV" sz="2000" dirty="0"/>
              <a:t>y registrar todas las transacciones de la Municipalidad, en los libros contables correspondientes </a:t>
            </a:r>
          </a:p>
          <a:p>
            <a:pPr algn="just">
              <a:buNone/>
            </a:pPr>
            <a:r>
              <a:rPr lang="es-SV" sz="2000" b="1" dirty="0"/>
              <a:t>Funciones:</a:t>
            </a:r>
          </a:p>
          <a:p>
            <a:r>
              <a:rPr lang="es-SV" sz="2000" dirty="0" smtClean="0"/>
              <a:t>Actualización </a:t>
            </a:r>
            <a:r>
              <a:rPr lang="es-SV" sz="2000" dirty="0"/>
              <a:t>del inventario general de Activo Fijo y contable por departamentos. (Zonas verdes, Mobiliario, Vehículos, Maquinaria y Equipo, otras herramientas) </a:t>
            </a:r>
          </a:p>
          <a:p>
            <a:r>
              <a:rPr lang="es-SV" sz="2000" dirty="0" smtClean="0"/>
              <a:t>Elaborar </a:t>
            </a:r>
            <a:r>
              <a:rPr lang="es-SV" sz="2000" dirty="0"/>
              <a:t>conjuntamente con el Jefe de contabilidad el cuadro de Depreciación de Activo Fijo, mensualmente </a:t>
            </a:r>
            <a:endParaRPr lang="es-SV" sz="2000" dirty="0" smtClean="0"/>
          </a:p>
          <a:p>
            <a:r>
              <a:rPr lang="es-SV" sz="2000" dirty="0" smtClean="0"/>
              <a:t>Levantamiento </a:t>
            </a:r>
            <a:r>
              <a:rPr lang="es-SV" sz="2000" dirty="0"/>
              <a:t>de Inventario Físico de activo fijo (fin de </a:t>
            </a:r>
            <a:r>
              <a:rPr lang="es-SV" sz="2000" dirty="0" smtClean="0"/>
              <a:t>año)</a:t>
            </a:r>
            <a:endParaRPr lang="es-SV" sz="2000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7789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FONDO CIRCULANTE Y COMBUSTIBLE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2</a:t>
            </a:r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>
              <a:buNone/>
            </a:pPr>
            <a:r>
              <a:rPr lang="es-SV" sz="2000" b="1" dirty="0"/>
              <a:t>Competencias:</a:t>
            </a:r>
            <a:r>
              <a:rPr lang="es-SV" sz="2000" dirty="0"/>
              <a:t> </a:t>
            </a:r>
            <a:r>
              <a:rPr lang="es-SV" sz="2000" dirty="0" smtClean="0"/>
              <a:t>Gestionar y administrar los </a:t>
            </a:r>
            <a:r>
              <a:rPr lang="es-SV" sz="2000" dirty="0"/>
              <a:t>recursos asignados </a:t>
            </a:r>
            <a:r>
              <a:rPr lang="es-SV" sz="2000" dirty="0" smtClean="0"/>
              <a:t>a </a:t>
            </a:r>
            <a:r>
              <a:rPr lang="es-SV" sz="2000" dirty="0"/>
              <a:t>Caja </a:t>
            </a:r>
            <a:r>
              <a:rPr lang="es-SV" sz="2000" dirty="0" smtClean="0"/>
              <a:t>chica y combustible , </a:t>
            </a:r>
            <a:r>
              <a:rPr lang="es-SV" sz="2000" dirty="0"/>
              <a:t>en el cumplimiento oportuno de los compromisos financieros de carácter urgente que se generan como parte de sus actividades que se </a:t>
            </a:r>
            <a:r>
              <a:rPr lang="es-SV" sz="2000" dirty="0" smtClean="0"/>
              <a:t>realizan.</a:t>
            </a:r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1-Establecer </a:t>
            </a:r>
            <a:r>
              <a:rPr lang="es-SV" sz="2000" dirty="0"/>
              <a:t>el control interno </a:t>
            </a:r>
            <a:r>
              <a:rPr lang="es-SV" sz="2000" dirty="0" smtClean="0"/>
              <a:t>necesario para la </a:t>
            </a:r>
            <a:r>
              <a:rPr lang="es-SV" sz="2000" dirty="0"/>
              <a:t>Caja chica </a:t>
            </a:r>
            <a:r>
              <a:rPr lang="es-SV" sz="2000" dirty="0" smtClean="0"/>
              <a:t>y la entrega de combustible a las unidades municipales.</a:t>
            </a:r>
          </a:p>
          <a:p>
            <a:pPr algn="just">
              <a:buNone/>
            </a:pPr>
            <a:r>
              <a:rPr lang="es-SV" sz="2000" dirty="0" smtClean="0"/>
              <a:t>2</a:t>
            </a:r>
            <a:r>
              <a:rPr lang="es-SV" sz="2000" dirty="0"/>
              <a:t>. Establecer el procedimiento a seguir para la gestión de los recursos financieros mediante el </a:t>
            </a:r>
            <a:r>
              <a:rPr lang="es-SV" sz="2000" dirty="0" smtClean="0"/>
              <a:t>Caja chica</a:t>
            </a:r>
            <a:r>
              <a:rPr lang="es-SV" sz="2000" dirty="0"/>
              <a:t> </a:t>
            </a:r>
            <a:r>
              <a:rPr lang="es-SV" sz="2000" dirty="0" smtClean="0"/>
              <a:t>y entrega de combustible para las unidades municipales</a:t>
            </a:r>
            <a:endParaRPr lang="es-SV" sz="2000" b="1" dirty="0"/>
          </a:p>
        </p:txBody>
      </p:sp>
    </p:spTree>
    <p:extLst>
      <p:ext uri="{BB962C8B-B14F-4D97-AF65-F5344CB8AC3E}">
        <p14:creationId xmlns:p14="http://schemas.microsoft.com/office/powerpoint/2010/main" val="15897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600" b="1" dirty="0" smtClean="0">
                <a:solidFill>
                  <a:srgbClr val="002060"/>
                </a:solidFill>
              </a:rPr>
              <a:t>UNIDAD DE ADMINISTRACION TRIBUTARIA MUNICIPAL</a:t>
            </a:r>
            <a:endParaRPr lang="es-SV" sz="36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es-SV" sz="8000" b="1" dirty="0"/>
              <a:t>Total de empleados </a:t>
            </a:r>
            <a:r>
              <a:rPr lang="es-SV" sz="8000" b="1" dirty="0" smtClean="0"/>
              <a:t>1</a:t>
            </a:r>
            <a:endParaRPr lang="es-SV" sz="8000" b="1" dirty="0"/>
          </a:p>
          <a:p>
            <a:pPr algn="just"/>
            <a:r>
              <a:rPr lang="es-SV" sz="8000" dirty="0"/>
              <a:t>Mujeres  </a:t>
            </a:r>
            <a:r>
              <a:rPr lang="es-SV" sz="8000" dirty="0" smtClean="0"/>
              <a:t>1</a:t>
            </a:r>
            <a:endParaRPr lang="es-SV" sz="8000" dirty="0"/>
          </a:p>
          <a:p>
            <a:pPr algn="just"/>
            <a:r>
              <a:rPr lang="es-SV" sz="8000" dirty="0"/>
              <a:t>Hombres </a:t>
            </a:r>
          </a:p>
          <a:p>
            <a:pPr algn="just">
              <a:buNone/>
            </a:pPr>
            <a:r>
              <a:rPr lang="es-SV" sz="8000" b="1" dirty="0" smtClean="0"/>
              <a:t>Competencias: </a:t>
            </a:r>
            <a:r>
              <a:rPr lang="es-ES" sz="8000" dirty="0" smtClean="0"/>
              <a:t>Mantener </a:t>
            </a:r>
            <a:r>
              <a:rPr lang="es-ES" sz="8000" dirty="0"/>
              <a:t>presencia fiscalizadora que permita un sustantivo incremento en la recaudación, mediante la reducción de los índices de evasión tributaria; asimismo, proporcionar un servicio ágil y eficiente al contribuyente en sus trámites tributarios</a:t>
            </a:r>
            <a:endParaRPr lang="es-SV" sz="8000" dirty="0"/>
          </a:p>
          <a:p>
            <a:pPr algn="just">
              <a:buNone/>
            </a:pPr>
            <a:r>
              <a:rPr lang="es-SV" sz="8000" b="1" dirty="0"/>
              <a:t>Funciones:</a:t>
            </a:r>
          </a:p>
          <a:p>
            <a:pPr marL="0" lvl="0" indent="0">
              <a:buNone/>
            </a:pPr>
            <a:r>
              <a:rPr lang="es-ES" sz="8000" dirty="0" smtClean="0"/>
              <a:t>1-Controlar </a:t>
            </a:r>
            <a:r>
              <a:rPr lang="es-ES" sz="8000" dirty="0"/>
              <a:t>eficientemente todas las obligaciones tributarias administradas por la administración tributaria municipal.</a:t>
            </a:r>
            <a:endParaRPr lang="es-SV" sz="8000" dirty="0"/>
          </a:p>
          <a:p>
            <a:pPr marL="0" lvl="0" indent="0">
              <a:buNone/>
            </a:pPr>
            <a:r>
              <a:rPr lang="es-ES" sz="8000" dirty="0" smtClean="0"/>
              <a:t>2-Mantener </a:t>
            </a:r>
            <a:r>
              <a:rPr lang="es-ES" sz="8000" dirty="0"/>
              <a:t>presencia fiscalizadora que permita un sustantivo incremento en la recaudación, mediante la reducción de los índices de evasión tributaria; asimismo, proporcionar un servicio ágil y eficiente al contribuyente en sus trámites tributarios.</a:t>
            </a:r>
            <a:endParaRPr lang="es-SV" sz="8000" dirty="0"/>
          </a:p>
          <a:p>
            <a:pPr marL="0" lvl="0" indent="0">
              <a:buNone/>
            </a:pPr>
            <a:r>
              <a:rPr lang="es-ES" sz="8000" dirty="0" smtClean="0"/>
              <a:t>3-Sensibilizar </a:t>
            </a:r>
            <a:r>
              <a:rPr lang="es-ES" sz="8000" dirty="0"/>
              <a:t>a los contribuyentes usuarios para el cumplimiento de las obligaciones tributarias, por medio de una orientación tributaria adecuada y oportuna como: proporcionando afiches que contengan deberes y obligaciones y su normativa legal, brindando información a través de los medios de comunicación.</a:t>
            </a:r>
            <a:endParaRPr lang="es-SV" sz="8000" dirty="0"/>
          </a:p>
          <a:p>
            <a:endParaRPr lang="es-SV" sz="8000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1888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CATASTRO, REGISTRO Y CONTROL TRIBUTARIO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1901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SV" sz="3200" b="1" dirty="0"/>
              <a:t>Total de empleados </a:t>
            </a:r>
            <a:r>
              <a:rPr lang="es-SV" sz="3200" b="1" dirty="0" smtClean="0"/>
              <a:t>4</a:t>
            </a:r>
            <a:endParaRPr lang="es-SV" sz="3200" b="1" dirty="0"/>
          </a:p>
          <a:p>
            <a:pPr algn="just"/>
            <a:r>
              <a:rPr lang="es-SV" sz="3200" dirty="0"/>
              <a:t>Mujeres  </a:t>
            </a:r>
            <a:r>
              <a:rPr lang="es-SV" sz="3200" dirty="0" smtClean="0"/>
              <a:t>0</a:t>
            </a:r>
            <a:endParaRPr lang="es-SV" sz="3200" dirty="0"/>
          </a:p>
          <a:p>
            <a:pPr algn="just"/>
            <a:r>
              <a:rPr lang="es-SV" sz="3200" dirty="0"/>
              <a:t>Hombres </a:t>
            </a:r>
            <a:r>
              <a:rPr lang="es-SV" sz="3200" dirty="0" smtClean="0"/>
              <a:t>4</a:t>
            </a:r>
            <a:endParaRPr lang="es-SV" sz="3200" dirty="0"/>
          </a:p>
          <a:p>
            <a:pPr algn="just">
              <a:buNone/>
            </a:pPr>
            <a:r>
              <a:rPr lang="es-SV" sz="3200" b="1" dirty="0"/>
              <a:t>Competencias</a:t>
            </a:r>
            <a:r>
              <a:rPr lang="es-SV" sz="3200" dirty="0"/>
              <a:t>: </a:t>
            </a:r>
            <a:r>
              <a:rPr lang="es-ES_tradnl" sz="32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Ofrecer </a:t>
            </a:r>
            <a:r>
              <a:rPr lang="es-ES_tradnl" sz="3200" dirty="0">
                <a:ea typeface="Times New Roman" panose="02020603050405020304" pitchFamily="18" charset="0"/>
                <a:cs typeface="Arial" panose="020B0604020202020204" pitchFamily="34" charset="0"/>
              </a:rPr>
              <a:t>un servicio de calidad a los contribuyentes y usuarios, mediante la efectiva aplicación  de leyes tributarias y ordenanzas, la actualización del registro, la recepción de declaraciones, la determinación de tasas por licencias, matrículas, lotificaciones y todo lo relacionado con los servicios jurídicos que la Alcaldía </a:t>
            </a:r>
            <a:r>
              <a:rPr lang="es-ES_tradnl" sz="32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realice.</a:t>
            </a:r>
            <a:endParaRPr lang="es-SV" sz="3200" dirty="0" smtClean="0"/>
          </a:p>
          <a:p>
            <a:pPr algn="just">
              <a:buNone/>
            </a:pPr>
            <a:endParaRPr lang="es-SV" sz="3200" dirty="0" smtClean="0"/>
          </a:p>
          <a:p>
            <a:pPr algn="just">
              <a:buNone/>
            </a:pPr>
            <a:r>
              <a:rPr lang="es-SV" sz="3200" b="1" dirty="0" smtClean="0"/>
              <a:t>Funciones: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10972800" algn="l"/>
              </a:tabLst>
            </a:pPr>
            <a:r>
              <a:rPr lang="es-ES" sz="3200" dirty="0" smtClean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1-</a:t>
            </a:r>
            <a:r>
              <a:rPr lang="es-ES" sz="3200" dirty="0"/>
              <a:t> Controlar el cumplimiento de las obligaciones tributarias mediante la implantación de planes de gestión de omisos.</a:t>
            </a:r>
            <a:endParaRPr lang="es-SV" sz="32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10972800" algn="l"/>
              </a:tabLst>
            </a:pPr>
            <a:endParaRPr lang="es-ES" sz="3200" dirty="0" smtClean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10972800" algn="l"/>
              </a:tabLst>
            </a:pPr>
            <a:r>
              <a:rPr lang="es-ES" sz="3200" dirty="0" smtClean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2-Controlar </a:t>
            </a:r>
            <a:r>
              <a:rPr lang="es-ES" sz="32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el cumplimiento en la presentación de declaraciones tributarias por parte de los contribuyentes</a:t>
            </a:r>
            <a:r>
              <a:rPr lang="es-ES" sz="3200" dirty="0" smtClean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10972800" algn="l"/>
              </a:tabLst>
            </a:pPr>
            <a:endParaRPr lang="es-SV" sz="32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10972800" algn="l"/>
              </a:tabLst>
            </a:pPr>
            <a:r>
              <a:rPr lang="es-ES" sz="32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3-Promover </a:t>
            </a:r>
            <a:r>
              <a:rPr lang="es-ES" sz="3200" dirty="0">
                <a:ea typeface="Times New Roman" panose="02020603050405020304" pitchFamily="18" charset="0"/>
                <a:cs typeface="Arial" panose="020B0604020202020204" pitchFamily="34" charset="0"/>
              </a:rPr>
              <a:t>y verificar el cumplimiento voluntario de las obligaciones tributarias por parte de los contribuyentes, a través del control oportuno de la omisión en la presentación de sus declaraciones</a:t>
            </a:r>
            <a:r>
              <a:rPr lang="es-SV" sz="3200" dirty="0"/>
              <a:t> </a:t>
            </a:r>
          </a:p>
          <a:p>
            <a:pPr algn="just">
              <a:buNone/>
            </a:pPr>
            <a:endParaRPr lang="es-SV" sz="3200" dirty="0" smtClean="0"/>
          </a:p>
          <a:p>
            <a:pPr algn="just">
              <a:buNone/>
            </a:pPr>
            <a:endParaRPr lang="es-SV" b="1" dirty="0"/>
          </a:p>
          <a:p>
            <a:pPr algn="just">
              <a:buNone/>
            </a:pP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319250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CUENTAS CORRIENTES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59568"/>
            <a:ext cx="10515600" cy="5342021"/>
          </a:xfrm>
        </p:spPr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3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2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1</a:t>
            </a:r>
            <a:endParaRPr lang="es-SV" sz="2000" dirty="0"/>
          </a:p>
          <a:p>
            <a:pPr lvl="0" algn="just">
              <a:buNone/>
            </a:pPr>
            <a:endParaRPr lang="es-SV" sz="2000" b="1" dirty="0" smtClean="0"/>
          </a:p>
          <a:p>
            <a:pPr lvl="0" algn="just">
              <a:buNone/>
            </a:pPr>
            <a:r>
              <a:rPr lang="es-SV" sz="2000" b="1" dirty="0" smtClean="0"/>
              <a:t>Competencias:</a:t>
            </a:r>
            <a:r>
              <a:rPr lang="es-ES" sz="2000" dirty="0" smtClean="0"/>
              <a:t>Mantener </a:t>
            </a:r>
            <a:r>
              <a:rPr lang="es-ES" sz="2000" dirty="0"/>
              <a:t>actualizada la cuenta corriente y proporcionar en forma ágil y oportuna los diferentes documentos que reflejan la condición tributaria de los contribuyentes y usuarios.</a:t>
            </a:r>
            <a:endParaRPr lang="es-SV" sz="2000" dirty="0"/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10972800" algn="l"/>
              </a:tabLst>
            </a:pPr>
            <a:r>
              <a:rPr lang="es-ES" sz="20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1-Apoyar </a:t>
            </a:r>
            <a:r>
              <a:rPr lang="es-ES" sz="2000" dirty="0">
                <a:ea typeface="Times New Roman" panose="02020603050405020304" pitchFamily="18" charset="0"/>
                <a:cs typeface="Arial" panose="020B0604020202020204" pitchFamily="34" charset="0"/>
              </a:rPr>
              <a:t>en la elaboración del plan anual  de trabajo del área de  Cuentas Corrientes. .</a:t>
            </a:r>
            <a:endParaRPr lang="es-SV" sz="2000" dirty="0"/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10972800" algn="l"/>
              </a:tabLst>
            </a:pPr>
            <a:r>
              <a:rPr lang="es-ES" sz="2000" dirty="0" smtClean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2-Efectuar </a:t>
            </a:r>
            <a:r>
              <a:rPr lang="es-ES" sz="20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aperturas, modificaciones y cierres de cuentas corrientes de contribuyentes.</a:t>
            </a:r>
            <a:endParaRPr lang="es-SV" sz="2000" dirty="0"/>
          </a:p>
          <a:p>
            <a:pPr marL="0" lvl="0" indent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10972800" algn="l"/>
              </a:tabLst>
            </a:pPr>
            <a:r>
              <a:rPr lang="es-ES" sz="20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3-Controlar </a:t>
            </a:r>
            <a:r>
              <a:rPr lang="es-ES" sz="2000" dirty="0">
                <a:ea typeface="Times New Roman" panose="02020603050405020304" pitchFamily="18" charset="0"/>
                <a:cs typeface="Arial" panose="020B0604020202020204" pitchFamily="34" charset="0"/>
              </a:rPr>
              <a:t>y tramitar el cumplimiento de la obligación de los usuarios y contribuyentes en cuanto al pago de sus tributos, conforme a la Ordenanza de Tasas y la Ley de Impuestos Municipales. </a:t>
            </a:r>
            <a:endParaRPr lang="es-ES" sz="2000" dirty="0"/>
          </a:p>
          <a:p>
            <a:pPr algn="just">
              <a:buNone/>
            </a:pPr>
            <a:endParaRPr lang="es-SV" sz="2600" b="1" dirty="0" smtClean="0"/>
          </a:p>
          <a:p>
            <a:pPr algn="just">
              <a:buNone/>
            </a:pPr>
            <a:endParaRPr lang="es-SV" sz="2600" b="1" dirty="0"/>
          </a:p>
          <a:p>
            <a:pPr algn="just">
              <a:buNone/>
            </a:pPr>
            <a:endParaRPr lang="es-SV" b="1" dirty="0" smtClean="0"/>
          </a:p>
          <a:p>
            <a:pPr algn="just">
              <a:buNone/>
            </a:pPr>
            <a:endParaRPr lang="es-SV" b="1" dirty="0"/>
          </a:p>
          <a:p>
            <a:pPr algn="just">
              <a:buNone/>
            </a:pPr>
            <a:endParaRPr lang="es-SV" b="1" dirty="0" smtClean="0"/>
          </a:p>
          <a:p>
            <a:pPr algn="just">
              <a:buNone/>
            </a:pPr>
            <a:endParaRPr lang="es-SV" b="1" dirty="0" smtClean="0"/>
          </a:p>
          <a:p>
            <a:pPr algn="just">
              <a:buNone/>
            </a:pP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382491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RECUPERACION DE MORA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3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0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3</a:t>
            </a:r>
            <a:endParaRPr lang="es-SV" sz="2000" dirty="0"/>
          </a:p>
          <a:p>
            <a:pPr lvl="0" algn="just">
              <a:buNone/>
            </a:pPr>
            <a:r>
              <a:rPr lang="es-SV" sz="2000" b="1" dirty="0"/>
              <a:t>Competencias:</a:t>
            </a:r>
            <a:r>
              <a:rPr lang="es-SV" sz="2000" dirty="0"/>
              <a:t> </a:t>
            </a:r>
            <a:r>
              <a:rPr lang="es-ES" sz="2000" dirty="0"/>
              <a:t>Recuperar con base a los procedimientos técnicos administrativos, la mora tributaria que por diversos motivos no se haya recaudado.</a:t>
            </a:r>
            <a:endParaRPr lang="es-SV" sz="2000" dirty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lvl="0"/>
            <a:r>
              <a:rPr lang="es-ES" sz="2000" dirty="0"/>
              <a:t>Identificación de cuentas de dudosa recuperación y remisión a Catastro y Registro Tributario, y a Contabilidad, para efecto de depuración y registro.</a:t>
            </a:r>
            <a:endParaRPr lang="es-SV" sz="2000" dirty="0"/>
          </a:p>
          <a:p>
            <a:pPr lvl="0"/>
            <a:r>
              <a:rPr lang="es-ES" sz="2000" dirty="0" smtClean="0"/>
              <a:t>Apoyar </a:t>
            </a:r>
            <a:r>
              <a:rPr lang="es-ES" sz="2000" dirty="0"/>
              <a:t>en la elaboración de planes eventuales</a:t>
            </a:r>
            <a:r>
              <a:rPr lang="es-ES" sz="2000" dirty="0" smtClean="0"/>
              <a:t>.</a:t>
            </a:r>
            <a:endParaRPr lang="es-SV" sz="2000" dirty="0"/>
          </a:p>
          <a:p>
            <a:pPr lvl="0"/>
            <a:r>
              <a:rPr lang="es-ES" sz="2000" dirty="0"/>
              <a:t>Control y seguimiento de los convenios  de pago a plazo</a:t>
            </a:r>
            <a:endParaRPr lang="es-SV" sz="2000" dirty="0"/>
          </a:p>
          <a:p>
            <a:pPr algn="just">
              <a:buNone/>
            </a:pPr>
            <a:endParaRPr lang="es-SV" b="1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5350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SV" sz="4000" b="1" dirty="0" smtClean="0">
                <a:solidFill>
                  <a:srgbClr val="002060"/>
                </a:solidFill>
              </a:rPr>
              <a:t>VENTANILLA DE ATENCION AL CONTRIBUYENTE</a:t>
            </a:r>
            <a:endParaRPr lang="es-SV" sz="40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11442"/>
            <a:ext cx="10515600" cy="5751095"/>
          </a:xfrm>
        </p:spPr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1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0</a:t>
            </a:r>
            <a:endParaRPr lang="es-SV" sz="2000" dirty="0"/>
          </a:p>
          <a:p>
            <a:pPr lvl="0"/>
            <a:r>
              <a:rPr lang="es-SV" sz="2000" b="1" dirty="0"/>
              <a:t>Competencias:</a:t>
            </a:r>
            <a:r>
              <a:rPr lang="es-SV" sz="2000" dirty="0"/>
              <a:t> </a:t>
            </a:r>
            <a:r>
              <a:rPr lang="es-ES_tradnl" sz="2000" dirty="0"/>
              <a:t>Orientar a los contribuyentes y usuarios sobre los requisitos en los diferentes trámites relacionados con los servicios que proporciona la administración tributaria. </a:t>
            </a:r>
            <a:endParaRPr lang="es-SV" sz="2000" dirty="0"/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-685800" algn="l"/>
                <a:tab pos="-457200" algn="l"/>
                <a:tab pos="561975" algn="l"/>
              </a:tabLst>
            </a:pPr>
            <a:r>
              <a:rPr lang="es-ES_tradnl" sz="20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1-Ser </a:t>
            </a:r>
            <a:r>
              <a:rPr lang="es-ES_tradnl" sz="2000" dirty="0">
                <a:ea typeface="Times New Roman" panose="02020603050405020304" pitchFamily="18" charset="0"/>
                <a:cs typeface="Arial" panose="020B0604020202020204" pitchFamily="34" charset="0"/>
              </a:rPr>
              <a:t>receptor y distribuidor de correspondencia y notificaciones y orientar a los contribuyentes sobre los requisitos a seguir en los diferentes trámites relacionados con los servicios que proporciona la Unidad de Administración Tributaria Municipal.</a:t>
            </a:r>
            <a:endParaRPr lang="es-SV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-685800" algn="l"/>
                <a:tab pos="-457200" algn="l"/>
                <a:tab pos="561975" algn="l"/>
              </a:tabLst>
            </a:pPr>
            <a:r>
              <a:rPr lang="es-ES" sz="20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2-Asistir </a:t>
            </a:r>
            <a:r>
              <a:rPr lang="es-ES" sz="2000" dirty="0">
                <a:ea typeface="Times New Roman" panose="02020603050405020304" pitchFamily="18" charset="0"/>
                <a:cs typeface="Arial" panose="020B0604020202020204" pitchFamily="34" charset="0"/>
              </a:rPr>
              <a:t>y asesorar a los contribuyentes y usuarios sobre las obligaciones tributarias mediante el conocimiento de los derechos y obligaciones de los mismos conforme a la normativa legal vigente.</a:t>
            </a:r>
            <a:endParaRPr lang="es-SV" sz="20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-685800" algn="l"/>
                <a:tab pos="-457200" algn="l"/>
                <a:tab pos="561975" algn="l"/>
              </a:tabLst>
            </a:pPr>
            <a:r>
              <a:rPr lang="es-ES" sz="20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3-Dar </a:t>
            </a:r>
            <a:r>
              <a:rPr lang="es-ES" sz="2000" dirty="0">
                <a:ea typeface="Times New Roman" panose="02020603050405020304" pitchFamily="18" charset="0"/>
                <a:cs typeface="Arial" panose="020B0604020202020204" pitchFamily="34" charset="0"/>
              </a:rPr>
              <a:t>seguimiento a los recursos de apelación presentados por los contribuyentes y usuarios.</a:t>
            </a:r>
            <a:endParaRPr lang="es-SV" sz="2000" dirty="0"/>
          </a:p>
          <a:p>
            <a:pPr algn="just">
              <a:buNone/>
            </a:pPr>
            <a:endParaRPr lang="es-SV" b="1" dirty="0" smtClean="0"/>
          </a:p>
          <a:p>
            <a:pPr algn="just">
              <a:buNone/>
            </a:pPr>
            <a:endParaRPr lang="es-SV" b="1" dirty="0"/>
          </a:p>
          <a:p>
            <a:pPr algn="just">
              <a:buNone/>
            </a:pPr>
            <a:endParaRPr lang="es-SV" b="1" dirty="0" smtClean="0"/>
          </a:p>
          <a:p>
            <a:pPr algn="just">
              <a:buNone/>
            </a:pPr>
            <a:endParaRPr lang="es-SV" b="1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5596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SECRETARIO MUNICIPAL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19726"/>
            <a:ext cx="10515600" cy="4757237"/>
          </a:xfrm>
        </p:spPr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empleados:3</a:t>
            </a:r>
          </a:p>
          <a:p>
            <a:pPr algn="just"/>
            <a:r>
              <a:rPr lang="es-SV" sz="2000" dirty="0" smtClean="0"/>
              <a:t>Mujeres 3 </a:t>
            </a:r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Apoyar la gestión municipal en relación a las actuaciones del Alcalde y su Concejo Municipal por medio del asesoramiento oportuno y eficientemente en asuntos legales y administrativos.</a:t>
            </a:r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marL="457200" indent="-457200" algn="just">
              <a:buNone/>
            </a:pPr>
            <a:r>
              <a:rPr lang="es-SV" sz="2000" dirty="0" smtClean="0"/>
              <a:t>1. Asistir al Concejo Municipal y al Alcalde, en recibir y tramitar la correspondencia dirigida a la municipalidad; así como, el despacho oportuno de la misma.</a:t>
            </a:r>
          </a:p>
          <a:p>
            <a:pPr marL="457200" indent="-457200" algn="just">
              <a:buNone/>
            </a:pPr>
            <a:r>
              <a:rPr lang="es-SV" sz="2000" dirty="0" smtClean="0"/>
              <a:t>2.    Elaborar la Agenda para la celebración de Sesiones del Concejo Municipal.</a:t>
            </a:r>
          </a:p>
          <a:p>
            <a:pPr algn="just">
              <a:buNone/>
            </a:pPr>
            <a:r>
              <a:rPr lang="es-SV" sz="2000" dirty="0" smtClean="0"/>
              <a:t>3.   Dar cuenta en las sesiones de todos los asuntos que el ordene el Alcalde o quien presida el Concejo.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90903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FISCALIZACION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b="1" dirty="0"/>
              <a:t>Hasta la fecha 10 de octubre de 2019, no se encuentra ningún personal nombrado en este cargo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926757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SV" sz="4000" b="1" dirty="0" smtClean="0">
                <a:solidFill>
                  <a:srgbClr val="002060"/>
                </a:solidFill>
              </a:rPr>
              <a:t>UNIDAD DE LA MUJER, NIÑEZ Y ADOLESCENCIA</a:t>
            </a:r>
            <a:endParaRPr lang="es-SV" sz="40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43789"/>
            <a:ext cx="10515600" cy="5209674"/>
          </a:xfrm>
        </p:spPr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1</a:t>
            </a:r>
          </a:p>
          <a:p>
            <a:pPr algn="just"/>
            <a:r>
              <a:rPr lang="es-SV" sz="2000" dirty="0"/>
              <a:t>Mujeres  1</a:t>
            </a:r>
          </a:p>
          <a:p>
            <a:pPr algn="just"/>
            <a:r>
              <a:rPr lang="es-SV" sz="2000" dirty="0"/>
              <a:t>Hombres 0</a:t>
            </a:r>
          </a:p>
          <a:p>
            <a:pPr lvl="0"/>
            <a:r>
              <a:rPr lang="es-SV" sz="2000" b="1" dirty="0"/>
              <a:t>Competencias</a:t>
            </a:r>
            <a:r>
              <a:rPr lang="es-SV" sz="2000" b="1" dirty="0" smtClean="0"/>
              <a:t>: </a:t>
            </a:r>
            <a:r>
              <a:rPr lang="es-SV" sz="2000" dirty="0" smtClean="0"/>
              <a:t>Desarrollar estrategias de participación con enfoque de genero en el ámbito municipal. Coordinar la gestión de recursos para el desarrollo de programas y proyectos con enfoque de genero y empoderamiento a la mujer.</a:t>
            </a:r>
            <a:endParaRPr lang="es-SV" sz="2000" dirty="0"/>
          </a:p>
          <a:p>
            <a:pPr algn="just">
              <a:buNone/>
            </a:pPr>
            <a:endParaRPr lang="es-SV" sz="2000" b="1" dirty="0" smtClean="0"/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None/>
            </a:pPr>
            <a:r>
              <a:rPr lang="es-SV" sz="2000" dirty="0" smtClean="0"/>
              <a:t>1-Asesorar al Concejo Municipal en el cumplimiento del marco legal vigente en materia de equidad de genero.</a:t>
            </a:r>
          </a:p>
          <a:p>
            <a:pPr algn="just">
              <a:buNone/>
            </a:pPr>
            <a:r>
              <a:rPr lang="es-SV" sz="2000" dirty="0" smtClean="0"/>
              <a:t>2-Coordinar con diferentes instancias para la consecución de sus fines.</a:t>
            </a:r>
          </a:p>
          <a:p>
            <a:pPr algn="just">
              <a:buNone/>
            </a:pPr>
            <a:r>
              <a:rPr lang="es-SV" sz="2000" dirty="0" smtClean="0"/>
              <a:t>3-Gestion de recursos para el cumplimiento de acciones de POA de la unidad.</a:t>
            </a:r>
            <a:endParaRPr lang="es-SV" sz="2000" dirty="0"/>
          </a:p>
          <a:p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33442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DEPARTAMENTO DE LA MUJER 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185611"/>
          </a:xfrm>
        </p:spPr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1</a:t>
            </a:r>
          </a:p>
          <a:p>
            <a:pPr algn="just"/>
            <a:r>
              <a:rPr lang="es-SV" sz="2000" dirty="0"/>
              <a:t>Mujeres  1</a:t>
            </a:r>
          </a:p>
          <a:p>
            <a:pPr algn="just"/>
            <a:r>
              <a:rPr lang="es-SV" sz="2000" dirty="0"/>
              <a:t>Hombres 0</a:t>
            </a:r>
          </a:p>
          <a:p>
            <a:pPr lvl="0"/>
            <a:r>
              <a:rPr lang="es-SV" sz="2000" dirty="0"/>
              <a:t>Competencias: </a:t>
            </a:r>
            <a:r>
              <a:rPr lang="es-SV" sz="2000" dirty="0" smtClean="0"/>
              <a:t>Promover programas y actividades destinadas a fortalecer la equidad de genero desde la municipalidad hacia la comunidad.</a:t>
            </a:r>
          </a:p>
          <a:p>
            <a:pPr lvl="0"/>
            <a:endParaRPr lang="es-SV" sz="2000" b="1" dirty="0" smtClean="0"/>
          </a:p>
          <a:p>
            <a:pPr lvl="0"/>
            <a:r>
              <a:rPr lang="es-SV" sz="2000" b="1" dirty="0" smtClean="0"/>
              <a:t>Funciones:</a:t>
            </a:r>
          </a:p>
          <a:p>
            <a:pPr marL="0" lvl="0" indent="0">
              <a:buNone/>
            </a:pPr>
            <a:r>
              <a:rPr lang="es-SV" sz="2000" dirty="0" smtClean="0"/>
              <a:t>1-Coordinar con instituciones locales la implementación de programas que fortalezcan la equidad de genero.</a:t>
            </a:r>
          </a:p>
          <a:p>
            <a:pPr marL="0" lvl="0" indent="0">
              <a:buNone/>
            </a:pPr>
            <a:r>
              <a:rPr lang="es-SV" sz="2000" dirty="0" smtClean="0"/>
              <a:t>2-Promover la implementación de mecanismos de participación </a:t>
            </a:r>
            <a:r>
              <a:rPr lang="es-SV" sz="2000" dirty="0" err="1" smtClean="0"/>
              <a:t>cuidadana</a:t>
            </a:r>
            <a:r>
              <a:rPr lang="es-SV" sz="2000" dirty="0" smtClean="0"/>
              <a:t> con enfoque de genero</a:t>
            </a:r>
            <a:endParaRPr lang="es-SV" sz="2000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5836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DEPARTAMENTO DE LA ADOLESCENCIA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1</a:t>
            </a:r>
          </a:p>
          <a:p>
            <a:pPr algn="just"/>
            <a:r>
              <a:rPr lang="es-SV" sz="2000" dirty="0"/>
              <a:t>Mujeres  1</a:t>
            </a:r>
          </a:p>
          <a:p>
            <a:pPr algn="just"/>
            <a:r>
              <a:rPr lang="es-SV" sz="2000" dirty="0"/>
              <a:t>Hombres 0</a:t>
            </a:r>
          </a:p>
          <a:p>
            <a:pPr lvl="0"/>
            <a:endParaRPr lang="es-SV" sz="2000" b="1" dirty="0" smtClean="0"/>
          </a:p>
          <a:p>
            <a:pPr lvl="0"/>
            <a:r>
              <a:rPr lang="es-SV" sz="2000" b="1" dirty="0" smtClean="0"/>
              <a:t>Competencias: </a:t>
            </a:r>
            <a:r>
              <a:rPr lang="es-SV" sz="2000" dirty="0" smtClean="0"/>
              <a:t>Promover programas y actividades destinadas a la población adolescente desde la municipalidad hacia la comunidad.</a:t>
            </a:r>
            <a:endParaRPr lang="es-SV" sz="2000" dirty="0"/>
          </a:p>
          <a:p>
            <a:pPr lvl="0"/>
            <a:endParaRPr lang="es-SV" sz="2000" b="1" dirty="0"/>
          </a:p>
          <a:p>
            <a:pPr lvl="0"/>
            <a:r>
              <a:rPr lang="es-SV" sz="2000" b="1" dirty="0"/>
              <a:t>Funciones:</a:t>
            </a:r>
          </a:p>
          <a:p>
            <a:pPr marL="0" lvl="0" indent="0">
              <a:buNone/>
            </a:pPr>
            <a:r>
              <a:rPr lang="es-SV" sz="2000" dirty="0" smtClean="0"/>
              <a:t>1-Organizar y ejecutar acciones del plan de trabajo.</a:t>
            </a:r>
          </a:p>
          <a:p>
            <a:pPr marL="0" indent="0">
              <a:buNone/>
            </a:pPr>
            <a:r>
              <a:rPr lang="es-SV" sz="2000" dirty="0" smtClean="0"/>
              <a:t>2-Coordinar con  diferentes instancias para la ejecución de sus fines.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376098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CENTRO DE ATENCION INFANTIL 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3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3</a:t>
            </a:r>
            <a:endParaRPr lang="es-SV" sz="2000" dirty="0"/>
          </a:p>
          <a:p>
            <a:pPr algn="just"/>
            <a:r>
              <a:rPr lang="es-SV" sz="2000" dirty="0"/>
              <a:t>Hombres 0</a:t>
            </a:r>
          </a:p>
          <a:p>
            <a:pPr lvl="0"/>
            <a:r>
              <a:rPr lang="es-SV" sz="2000" b="1" dirty="0"/>
              <a:t>Competencias: </a:t>
            </a:r>
            <a:r>
              <a:rPr lang="es-SV" sz="2000" dirty="0" smtClean="0"/>
              <a:t>Planificar, organizar, dirigir y coordinar las actividades del centro, procurando que se brinde atención esmerada en la alimentación, como en el cuido de los niños del CAI.</a:t>
            </a:r>
          </a:p>
          <a:p>
            <a:pPr lvl="0"/>
            <a:r>
              <a:rPr lang="es-SV" sz="2000" b="1" dirty="0" smtClean="0"/>
              <a:t>Funciones</a:t>
            </a:r>
            <a:r>
              <a:rPr lang="es-SV" sz="2000" b="1" dirty="0"/>
              <a:t>:</a:t>
            </a:r>
          </a:p>
          <a:p>
            <a:r>
              <a:rPr lang="es-SV" sz="2000" dirty="0" smtClean="0"/>
              <a:t>1-</a:t>
            </a:r>
            <a:r>
              <a:rPr lang="es-SV" sz="2000" dirty="0"/>
              <a:t> </a:t>
            </a:r>
            <a:r>
              <a:rPr lang="es-SV" sz="2000" dirty="0" smtClean="0"/>
              <a:t>Promover </a:t>
            </a:r>
            <a:r>
              <a:rPr lang="es-SV" sz="2000" dirty="0"/>
              <a:t>el desarrollo integral de las niñas y </a:t>
            </a:r>
            <a:r>
              <a:rPr lang="es-SV" sz="2000" dirty="0" smtClean="0"/>
              <a:t>niños.</a:t>
            </a:r>
          </a:p>
          <a:p>
            <a:r>
              <a:rPr lang="es-SV" sz="2000" dirty="0"/>
              <a:t>2- </a:t>
            </a:r>
            <a:r>
              <a:rPr lang="es-SV" sz="2000" dirty="0" smtClean="0"/>
              <a:t>Coordinar </a:t>
            </a:r>
            <a:r>
              <a:rPr lang="es-SV" sz="2000" dirty="0"/>
              <a:t>las actividades </a:t>
            </a:r>
            <a:r>
              <a:rPr lang="es-SV" sz="2000" dirty="0" smtClean="0"/>
              <a:t>con instituciones de apoyo para el desarrollo de niñas y niños.</a:t>
            </a:r>
          </a:p>
          <a:p>
            <a:r>
              <a:rPr lang="es-SV" sz="2000" dirty="0" smtClean="0"/>
              <a:t>3-Gestionar alimentos para el cuido de los niños del CAI.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424053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TALLERES VOCACIONALES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b="1" dirty="0"/>
              <a:t>Hasta la fecha 10 de octubre de 2019, no se encuentra ningún personal nombrado en este cargo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3488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rgbClr val="002060"/>
                </a:solidFill>
              </a:rPr>
              <a:t>UNIDAD DE OPERACIONES Y SERVICIOS MUNICIPALES</a:t>
            </a:r>
            <a:endParaRPr lang="es-SV" sz="32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1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/>
            <a:r>
              <a:rPr lang="es-SV" sz="2000" dirty="0"/>
              <a:t>Hombres 0</a:t>
            </a:r>
          </a:p>
          <a:p>
            <a:pPr lvl="0"/>
            <a:r>
              <a:rPr lang="es-SV" sz="2000" b="1" dirty="0"/>
              <a:t>Competencias: </a:t>
            </a:r>
            <a:r>
              <a:rPr lang="es-SV" sz="2000" dirty="0"/>
              <a:t>Planificar, organizar, dirigir y </a:t>
            </a:r>
            <a:r>
              <a:rPr lang="es-SV" sz="2000" dirty="0" smtClean="0"/>
              <a:t>coordinar las actividades con las unidades operativas de la municipalidad.</a:t>
            </a:r>
          </a:p>
          <a:p>
            <a:pPr lvl="0"/>
            <a:r>
              <a:rPr lang="es-SV" sz="2000" b="1" dirty="0" smtClean="0"/>
              <a:t>Funciones</a:t>
            </a:r>
            <a:r>
              <a:rPr lang="es-SV" sz="2000" b="1" dirty="0"/>
              <a:t>:</a:t>
            </a:r>
          </a:p>
          <a:p>
            <a:r>
              <a:rPr lang="es-SV" sz="2000" dirty="0" smtClean="0"/>
              <a:t>1- </a:t>
            </a:r>
            <a:r>
              <a:rPr lang="es-SV" sz="2000" dirty="0"/>
              <a:t>Supervisar el desempeño del personal a su cargo y autorizar y conceder permisos en el marco de la normativa municipal.</a:t>
            </a:r>
          </a:p>
          <a:p>
            <a:r>
              <a:rPr lang="es-SV" sz="2000" dirty="0" smtClean="0"/>
              <a:t>2- </a:t>
            </a:r>
            <a:r>
              <a:rPr lang="es-SV" sz="2000" dirty="0"/>
              <a:t>Realizar estudios y evaluaciones a requerimiento, dar seguimiento y verificación al cumplimiento de órdenes emanadas por la Superioridad y representar a la Institución en asuntos de su competencia o por </a:t>
            </a:r>
            <a:r>
              <a:rPr lang="es-SV" sz="2000" dirty="0" smtClean="0"/>
              <a:t>delegación. </a:t>
            </a:r>
          </a:p>
          <a:p>
            <a:r>
              <a:rPr lang="es-SV" sz="2000" dirty="0" smtClean="0"/>
              <a:t>3- </a:t>
            </a:r>
            <a:r>
              <a:rPr lang="es-SV" sz="2000" dirty="0"/>
              <a:t>Responder por el cuido, mantenimiento, operatividad y uso racional y responsable de los bienes e inmuebles </a:t>
            </a:r>
            <a:r>
              <a:rPr lang="es-SV" sz="2000" dirty="0" smtClean="0"/>
              <a:t>asignados.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262933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RASTRO MUNICIPAL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87116" y="1921878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SV" b="1" dirty="0"/>
              <a:t>Total de empleados </a:t>
            </a:r>
            <a:r>
              <a:rPr lang="es-SV" b="1" dirty="0" smtClean="0"/>
              <a:t>4</a:t>
            </a:r>
            <a:endParaRPr lang="es-SV" b="1" dirty="0"/>
          </a:p>
          <a:p>
            <a:pPr algn="just"/>
            <a:r>
              <a:rPr lang="es-SV" dirty="0"/>
              <a:t>Mujeres  1</a:t>
            </a:r>
          </a:p>
          <a:p>
            <a:pPr algn="just"/>
            <a:r>
              <a:rPr lang="es-SV" dirty="0"/>
              <a:t>Hombres </a:t>
            </a:r>
            <a:r>
              <a:rPr lang="es-SV" dirty="0" smtClean="0"/>
              <a:t>3</a:t>
            </a:r>
            <a:endParaRPr lang="es-SV" dirty="0"/>
          </a:p>
          <a:p>
            <a:r>
              <a:rPr lang="es-SV" b="1" dirty="0" smtClean="0"/>
              <a:t>Competencias: </a:t>
            </a:r>
            <a:r>
              <a:rPr lang="es-SV" dirty="0" smtClean="0"/>
              <a:t>Velar </a:t>
            </a:r>
            <a:r>
              <a:rPr lang="es-SV" dirty="0"/>
              <a:t>por el cumplimiento de los requisitos legales y de salubridad existentes para la comercialización y sacrificio de </a:t>
            </a:r>
            <a:r>
              <a:rPr lang="es-SV" dirty="0" smtClean="0"/>
              <a:t>ganado.</a:t>
            </a:r>
          </a:p>
          <a:p>
            <a:r>
              <a:rPr lang="es-SV" b="1" dirty="0" smtClean="0"/>
              <a:t>Funciones</a:t>
            </a:r>
            <a:r>
              <a:rPr lang="es-SV" b="1" dirty="0"/>
              <a:t>:</a:t>
            </a:r>
          </a:p>
          <a:p>
            <a:r>
              <a:rPr lang="es-SV" dirty="0" smtClean="0"/>
              <a:t>1-Organizar </a:t>
            </a:r>
            <a:r>
              <a:rPr lang="es-SV" dirty="0"/>
              <a:t>y controlar las actividades del Rastro Municipal. </a:t>
            </a:r>
          </a:p>
          <a:p>
            <a:r>
              <a:rPr lang="es-SV" dirty="0"/>
              <a:t>2</a:t>
            </a:r>
            <a:r>
              <a:rPr lang="es-SV" dirty="0" smtClean="0"/>
              <a:t> -Velar </a:t>
            </a:r>
            <a:r>
              <a:rPr lang="es-SV" dirty="0"/>
              <a:t>que se cumpla la normativa legal establecida en la comercialización y destace de ganado. </a:t>
            </a:r>
          </a:p>
          <a:p>
            <a:r>
              <a:rPr lang="es-SV" dirty="0" smtClean="0"/>
              <a:t>3- </a:t>
            </a:r>
            <a:r>
              <a:rPr lang="es-SV" dirty="0"/>
              <a:t>Coordinar con el Ministerio de Salud Pública el control relativo a la sanidad de los animales que se sacrifican y comercialización de carnes. </a:t>
            </a:r>
          </a:p>
          <a:p>
            <a:r>
              <a:rPr lang="es-SV" dirty="0" smtClean="0"/>
              <a:t>4-segurar </a:t>
            </a:r>
            <a:r>
              <a:rPr lang="es-SV" dirty="0"/>
              <a:t>y controlar el funcionamiento y conservación de las instalaciones físicas, equipos y materiales del Rastro Municipal ajustándose a condiciones de salubridad y aseo requeridos </a:t>
            </a:r>
          </a:p>
          <a:p>
            <a:r>
              <a:rPr lang="es-SV" dirty="0"/>
              <a:t>	</a:t>
            </a: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9197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VISTO BUENO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1</a:t>
            </a:r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0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1</a:t>
            </a:r>
            <a:endParaRPr lang="es-SV" sz="2000" dirty="0"/>
          </a:p>
          <a:p>
            <a:r>
              <a:rPr lang="es-SV" sz="2000" b="1" dirty="0" smtClean="0"/>
              <a:t>Competencias: </a:t>
            </a:r>
            <a:r>
              <a:rPr lang="es-SV" sz="2000" dirty="0" smtClean="0"/>
              <a:t>Controla </a:t>
            </a:r>
            <a:r>
              <a:rPr lang="es-SV" sz="2000" dirty="0"/>
              <a:t>la compra venta de ganado a través de la extensión de cartas de venta, y establece el estado de salud y condiciones para el sacrificio de ganado 	</a:t>
            </a:r>
          </a:p>
          <a:p>
            <a:r>
              <a:rPr lang="es-SV" sz="2000" b="1" dirty="0" smtClean="0"/>
              <a:t>Funciones</a:t>
            </a:r>
            <a:r>
              <a:rPr lang="es-SV" sz="2000" b="1" dirty="0"/>
              <a:t>:</a:t>
            </a:r>
          </a:p>
          <a:p>
            <a:pPr marL="0" indent="0">
              <a:buNone/>
            </a:pPr>
            <a:r>
              <a:rPr lang="es-SV" sz="2000" dirty="0" smtClean="0"/>
              <a:t>1-Emisión de cartas de ventas</a:t>
            </a:r>
          </a:p>
          <a:p>
            <a:pPr marL="0" indent="0">
              <a:buNone/>
            </a:pPr>
            <a:r>
              <a:rPr lang="es-SV" sz="2000" dirty="0" smtClean="0"/>
              <a:t>2- Emisión de guías de conducción</a:t>
            </a:r>
          </a:p>
          <a:p>
            <a:pPr marL="0" indent="0">
              <a:buNone/>
            </a:pPr>
            <a:r>
              <a:rPr lang="es-SV" sz="2000" dirty="0" smtClean="0"/>
              <a:t>3-Elaborar informes para marcas y fierros</a:t>
            </a:r>
            <a:endParaRPr lang="es-SV" sz="2000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2719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PARQUE ACUATICO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91085"/>
          </a:xfrm>
        </p:spPr>
        <p:txBody>
          <a:bodyPr>
            <a:no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4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1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3</a:t>
            </a:r>
            <a:endParaRPr lang="es-SV" sz="2000" dirty="0"/>
          </a:p>
          <a:p>
            <a:r>
              <a:rPr lang="es-SV" sz="2000" b="1" dirty="0"/>
              <a:t>Competencias: </a:t>
            </a:r>
            <a:r>
              <a:rPr lang="es-SV" sz="2000" dirty="0"/>
              <a:t>Desarrollar una propuesta de diseño físico espacial para las instalaciones del “Parque Acuático </a:t>
            </a:r>
            <a:r>
              <a:rPr lang="es-SV" sz="2000" dirty="0" smtClean="0"/>
              <a:t>del Puerto de la Libertad”. </a:t>
            </a:r>
            <a:r>
              <a:rPr lang="es-SV" sz="2000" dirty="0"/>
              <a:t>Dirigido a la recreación y esparcimiento para población local y nacional. </a:t>
            </a:r>
            <a:endParaRPr lang="es-SV" sz="2000" b="1" dirty="0" smtClean="0"/>
          </a:p>
          <a:p>
            <a:r>
              <a:rPr lang="es-SV" sz="2000" b="1" dirty="0" smtClean="0"/>
              <a:t>Funciones:</a:t>
            </a:r>
          </a:p>
          <a:p>
            <a:r>
              <a:rPr lang="es-SV" sz="2000" dirty="0" smtClean="0"/>
              <a:t>1-Diseñar </a:t>
            </a:r>
            <a:r>
              <a:rPr lang="es-SV" sz="2000" dirty="0"/>
              <a:t>los espacios necesarios para el desarrollo de las actividades de recreación, ocio, esparcimiento de los turistas y trabajadores, en armonía con su contexto geográfico y natural. </a:t>
            </a:r>
            <a:endParaRPr lang="es-SV" sz="2000" dirty="0" smtClean="0"/>
          </a:p>
          <a:p>
            <a:r>
              <a:rPr lang="es-SV" sz="2000" dirty="0" smtClean="0"/>
              <a:t>2-Diseñar </a:t>
            </a:r>
            <a:r>
              <a:rPr lang="es-SV" sz="2000" dirty="0"/>
              <a:t>espacios y ambientes complementarios </a:t>
            </a:r>
            <a:r>
              <a:rPr lang="es-SV" sz="2000" dirty="0" smtClean="0"/>
              <a:t>como canchas, </a:t>
            </a:r>
            <a:r>
              <a:rPr lang="es-SV" sz="2000" dirty="0"/>
              <a:t>jardines, </a:t>
            </a:r>
            <a:r>
              <a:rPr lang="es-SV" sz="2000" dirty="0" smtClean="0"/>
              <a:t>glorietas </a:t>
            </a:r>
            <a:r>
              <a:rPr lang="es-SV" sz="2000" dirty="0"/>
              <a:t>y áreas afines. </a:t>
            </a:r>
            <a:r>
              <a:rPr lang="es-SV" sz="2000" dirty="0" smtClean="0"/>
              <a:t>través </a:t>
            </a:r>
            <a:r>
              <a:rPr lang="es-SV" sz="2000" dirty="0"/>
              <a:t>de el, permita la promoción y gestión de los fondos para su ejecución. </a:t>
            </a:r>
            <a:r>
              <a:rPr lang="es-SV" sz="2000" dirty="0" smtClean="0"/>
              <a:t></a:t>
            </a:r>
          </a:p>
          <a:p>
            <a:r>
              <a:rPr lang="es-SV" sz="2000" dirty="0" smtClean="0"/>
              <a:t> 3-Colaborar </a:t>
            </a:r>
            <a:r>
              <a:rPr lang="es-SV" sz="2000" dirty="0"/>
              <a:t>con el gobierno municipal en el desarrollo de este anteproyecto de gran bienestar social</a:t>
            </a:r>
            <a:endParaRPr lang="es-SV" sz="2000" b="1" dirty="0"/>
          </a:p>
        </p:txBody>
      </p:sp>
    </p:spTree>
    <p:extLst>
      <p:ext uri="{BB962C8B-B14F-4D97-AF65-F5344CB8AC3E}">
        <p14:creationId xmlns:p14="http://schemas.microsoft.com/office/powerpoint/2010/main" val="163938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4000" b="1" dirty="0" smtClean="0">
                <a:solidFill>
                  <a:srgbClr val="002060"/>
                </a:solidFill>
              </a:rPr>
              <a:t>OFICINA DE ACCESO A LA INFORMACION PUBLICA</a:t>
            </a:r>
            <a:endParaRPr lang="es-SV" sz="4000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2000" b="1" dirty="0" smtClean="0"/>
              <a:t>Total de empleados 1</a:t>
            </a:r>
          </a:p>
          <a:p>
            <a:pPr algn="just"/>
            <a:r>
              <a:rPr lang="es-SV" sz="2000" dirty="0" smtClean="0"/>
              <a:t>Mujeres  1</a:t>
            </a:r>
          </a:p>
          <a:p>
            <a:pPr algn="just">
              <a:buNone/>
            </a:pPr>
            <a:r>
              <a:rPr lang="es-SV" sz="2000" b="1" dirty="0" smtClean="0"/>
              <a:t>Competencias:</a:t>
            </a:r>
            <a:r>
              <a:rPr lang="es-SV" sz="2000" dirty="0" smtClean="0"/>
              <a:t> Proporcionar a la ciudadanía </a:t>
            </a:r>
            <a:r>
              <a:rPr lang="es-SV" sz="2000" dirty="0" smtClean="0"/>
              <a:t>porteña </a:t>
            </a:r>
            <a:r>
              <a:rPr lang="es-SV" sz="2000" dirty="0" smtClean="0"/>
              <a:t>el derecho de acceso de toda persona a la información pública, a fin de contribuir con la transparencia de las actuaciones de esta institución Municipal.</a:t>
            </a:r>
          </a:p>
          <a:p>
            <a:pPr algn="just">
              <a:buNone/>
            </a:pPr>
            <a:r>
              <a:rPr lang="es-SV" sz="2000" b="1" dirty="0" smtClean="0"/>
              <a:t>Funciones:</a:t>
            </a:r>
          </a:p>
          <a:p>
            <a:pPr algn="just">
              <a:buAutoNum type="arabicPeriod"/>
            </a:pPr>
            <a:r>
              <a:rPr lang="es-SV" sz="2000" dirty="0" smtClean="0"/>
              <a:t>Realizar los trámites internos necesarios para localización y entrega de la información solicitada y notificar a los particulares.</a:t>
            </a:r>
          </a:p>
          <a:p>
            <a:pPr algn="just">
              <a:buAutoNum type="arabicPeriod" startAt="2"/>
            </a:pPr>
            <a:r>
              <a:rPr lang="es-SV" sz="2000" dirty="0" smtClean="0"/>
              <a:t>Recabar y difundir la información oficiosa y propiciar que las entidades responsables las actualicen periódicamente.</a:t>
            </a:r>
          </a:p>
          <a:p>
            <a:pPr algn="just">
              <a:buNone/>
            </a:pPr>
            <a:r>
              <a:rPr lang="es-SV" sz="2000" dirty="0" smtClean="0"/>
              <a:t>3.  Establecer los procedimientos internos para asegurar la mayor eficiencia en la gestión de las solicitudes de acceso a la información.</a:t>
            </a:r>
          </a:p>
          <a:p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8132580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PARQUES, JARDINES Y ZONAS VERDES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5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0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5</a:t>
            </a:r>
            <a:endParaRPr lang="es-SV" sz="2000" dirty="0"/>
          </a:p>
          <a:p>
            <a:pPr marL="0" indent="0">
              <a:buNone/>
            </a:pPr>
            <a:endParaRPr lang="es-SV" sz="2000" b="1" dirty="0" smtClean="0"/>
          </a:p>
          <a:p>
            <a:pPr marL="0" indent="0">
              <a:buNone/>
            </a:pPr>
            <a:r>
              <a:rPr lang="es-SV" sz="2000" b="1" dirty="0" smtClean="0"/>
              <a:t>Competencias:</a:t>
            </a:r>
            <a:r>
              <a:rPr lang="es-SV" sz="2000" dirty="0" smtClean="0"/>
              <a:t> Mantener </a:t>
            </a:r>
            <a:r>
              <a:rPr lang="es-SV" sz="2000" dirty="0"/>
              <a:t>en buen estado </a:t>
            </a:r>
            <a:r>
              <a:rPr lang="es-SV" sz="2000" dirty="0" smtClean="0"/>
              <a:t> </a:t>
            </a:r>
            <a:r>
              <a:rPr lang="es-SV" sz="2000" dirty="0"/>
              <a:t>las zonas verdes y parques del municipio </a:t>
            </a:r>
            <a:endParaRPr lang="es-SV" sz="2000" dirty="0" smtClean="0"/>
          </a:p>
          <a:p>
            <a:pPr marL="0" indent="0">
              <a:buNone/>
            </a:pPr>
            <a:endParaRPr lang="es-SV" sz="2000" b="1" dirty="0" smtClean="0"/>
          </a:p>
          <a:p>
            <a:pPr marL="0" indent="0">
              <a:buNone/>
            </a:pPr>
            <a:r>
              <a:rPr lang="es-SV" sz="2000" b="1" dirty="0" smtClean="0"/>
              <a:t>Funciones</a:t>
            </a:r>
            <a:r>
              <a:rPr lang="es-SV" sz="2000" b="1" dirty="0"/>
              <a:t>:</a:t>
            </a:r>
          </a:p>
          <a:p>
            <a:r>
              <a:rPr lang="es-SV" sz="2000" dirty="0" smtClean="0"/>
              <a:t>1-Limpieza </a:t>
            </a:r>
            <a:r>
              <a:rPr lang="es-SV" sz="2000" dirty="0"/>
              <a:t>y pintado de postes. </a:t>
            </a:r>
          </a:p>
          <a:p>
            <a:r>
              <a:rPr lang="es-SV" sz="2000" dirty="0" smtClean="0"/>
              <a:t>2-Conservar </a:t>
            </a:r>
            <a:r>
              <a:rPr lang="es-SV" sz="2000" dirty="0"/>
              <a:t>y mantener las zonas verdes y parques del municipio </a:t>
            </a:r>
          </a:p>
          <a:p>
            <a:endParaRPr lang="es-SV" sz="2000" dirty="0"/>
          </a:p>
          <a:p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413372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2737" y="500062"/>
            <a:ext cx="10515600" cy="1325563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SANEAMIENTO AMBIENTAL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56</a:t>
            </a:r>
            <a:endParaRPr lang="es-SV" sz="2000" b="1" dirty="0"/>
          </a:p>
          <a:p>
            <a:pPr algn="just"/>
            <a:r>
              <a:rPr lang="es-SV" sz="2000" dirty="0"/>
              <a:t>Mujeres  </a:t>
            </a:r>
            <a:r>
              <a:rPr lang="es-SV" sz="2000" dirty="0" smtClean="0"/>
              <a:t>9</a:t>
            </a:r>
            <a:endParaRPr lang="es-SV" sz="2000" dirty="0"/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47</a:t>
            </a:r>
            <a:endParaRPr lang="es-SV" sz="2000" dirty="0"/>
          </a:p>
          <a:p>
            <a:pPr algn="just"/>
            <a:r>
              <a:rPr lang="es-SV" sz="2000" b="1" dirty="0"/>
              <a:t>Competencias: </a:t>
            </a:r>
            <a:r>
              <a:rPr lang="es-SV" sz="2000" dirty="0" smtClean="0"/>
              <a:t>Administra los recursos para el barrido de calles y sitios públicos, recolección y traslado de los Desechos al sitio de disposición final, garantizando el </a:t>
            </a:r>
            <a:r>
              <a:rPr lang="es-SV" sz="2000" dirty="0"/>
              <a:t>tratamiento adecuado a los desechos sólidos. 	</a:t>
            </a:r>
          </a:p>
          <a:p>
            <a:r>
              <a:rPr lang="es-SV" sz="2000" b="1" dirty="0" smtClean="0"/>
              <a:t>Funciones:</a:t>
            </a:r>
          </a:p>
          <a:p>
            <a:pPr marL="0" indent="0">
              <a:buNone/>
            </a:pPr>
            <a:r>
              <a:rPr lang="es-SV" sz="2000" dirty="0" smtClean="0"/>
              <a:t>1-Asegurar </a:t>
            </a:r>
            <a:r>
              <a:rPr lang="es-SV" sz="2000" dirty="0"/>
              <a:t>la prestación del barrido de calles, así como la recolección de residuos sólidos y su traslado al sitio de disposición final. </a:t>
            </a:r>
          </a:p>
          <a:p>
            <a:pPr marL="0" indent="0">
              <a:buNone/>
            </a:pPr>
            <a:r>
              <a:rPr lang="es-SV" sz="2000" dirty="0" smtClean="0"/>
              <a:t>2-Mantener </a:t>
            </a:r>
            <a:r>
              <a:rPr lang="es-SV" sz="2000" dirty="0"/>
              <a:t>un mapeo de rutas de las zonas en donde se presta el servicio. </a:t>
            </a:r>
          </a:p>
          <a:p>
            <a:pPr marL="0" indent="0">
              <a:buNone/>
            </a:pPr>
            <a:r>
              <a:rPr lang="es-SV" sz="2000" dirty="0" smtClean="0"/>
              <a:t>3-Atender la </a:t>
            </a:r>
            <a:r>
              <a:rPr lang="es-SV" sz="2000" dirty="0"/>
              <a:t>programación de campañas de </a:t>
            </a:r>
            <a:r>
              <a:rPr lang="es-SV" sz="2000" dirty="0" smtClean="0"/>
              <a:t>limpieza y fumigación </a:t>
            </a:r>
            <a:r>
              <a:rPr lang="es-SV" sz="2000" dirty="0"/>
              <a:t>a solicitud de las comunidades. </a:t>
            </a:r>
          </a:p>
          <a:p>
            <a:endParaRPr lang="es-SV" sz="2000" dirty="0"/>
          </a:p>
          <a:p>
            <a:endParaRPr lang="es-SV" b="1" dirty="0" smtClean="0"/>
          </a:p>
          <a:p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47289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CEMENTERIO MUNICIPAL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1</a:t>
            </a:r>
          </a:p>
          <a:p>
            <a:pPr algn="just"/>
            <a:r>
              <a:rPr lang="es-SV" sz="2000" dirty="0" smtClean="0"/>
              <a:t>Mujeres  0</a:t>
            </a:r>
          </a:p>
          <a:p>
            <a:pPr algn="just"/>
            <a:r>
              <a:rPr lang="es-SV" sz="2000" dirty="0" smtClean="0"/>
              <a:t>Hombres 1</a:t>
            </a:r>
          </a:p>
          <a:p>
            <a:pPr marL="0" indent="0"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Mantener ordenado y limpio los cementerios administrados por la municipalidad.	</a:t>
            </a:r>
          </a:p>
          <a:p>
            <a:pPr marL="0" indent="0">
              <a:buNone/>
            </a:pPr>
            <a:endParaRPr lang="es-SV" sz="2000" b="1" dirty="0" smtClean="0"/>
          </a:p>
          <a:p>
            <a:pPr marL="0" indent="0">
              <a:buNone/>
            </a:pPr>
            <a:r>
              <a:rPr lang="es-SV" sz="2000" b="1" dirty="0" smtClean="0"/>
              <a:t>Funciones:</a:t>
            </a:r>
          </a:p>
          <a:p>
            <a:r>
              <a:rPr lang="es-SV" sz="2000" dirty="0" smtClean="0"/>
              <a:t>Llevar un control de las fosas ocupadas, estableciendo si han sido adquiridas a perpetuidad o con posibilidad de refrenda.</a:t>
            </a:r>
          </a:p>
          <a:p>
            <a:r>
              <a:rPr lang="es-SV" sz="2000" dirty="0" smtClean="0"/>
              <a:t>2-Velar por el orden y aseo dentro de las instalaciones delos cementerios del municipio.</a:t>
            </a:r>
          </a:p>
          <a:p>
            <a:r>
              <a:rPr lang="es-SV" sz="2000" dirty="0" smtClean="0"/>
              <a:t>3-Llevar el registro de puestos en las diferentes secciones del cementerio, clasificando las fosas ocupadas y disponibles.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360445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MERCADOS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s-SV" sz="2000" b="1" dirty="0"/>
              <a:t>Total de empleados </a:t>
            </a:r>
            <a:r>
              <a:rPr lang="es-SV" sz="2000" b="1" dirty="0" smtClean="0"/>
              <a:t>2</a:t>
            </a:r>
            <a:endParaRPr lang="es-SV" sz="2000" b="1" dirty="0"/>
          </a:p>
          <a:p>
            <a:pPr algn="just"/>
            <a:r>
              <a:rPr lang="es-SV" sz="2000" dirty="0"/>
              <a:t>Mujeres  0</a:t>
            </a:r>
          </a:p>
          <a:p>
            <a:pPr algn="just"/>
            <a:r>
              <a:rPr lang="es-SV" sz="2000" dirty="0"/>
              <a:t>Hombres </a:t>
            </a:r>
            <a:r>
              <a:rPr lang="es-SV" sz="2000" dirty="0" smtClean="0"/>
              <a:t>2</a:t>
            </a:r>
            <a:endParaRPr lang="es-SV" sz="2000" dirty="0"/>
          </a:p>
          <a:p>
            <a:pPr marL="0" indent="0" algn="just">
              <a:buNone/>
            </a:pPr>
            <a:endParaRPr lang="es-SV" sz="2000" b="1" dirty="0" smtClean="0"/>
          </a:p>
          <a:p>
            <a:pPr marL="0" indent="0" algn="just">
              <a:buNone/>
            </a:pPr>
            <a:r>
              <a:rPr lang="es-SV" sz="2000" b="1" dirty="0" smtClean="0"/>
              <a:t>Competencias</a:t>
            </a:r>
            <a:r>
              <a:rPr lang="es-SV" sz="2000" b="1" dirty="0"/>
              <a:t>: </a:t>
            </a:r>
            <a:r>
              <a:rPr lang="es-SV" sz="2000" dirty="0" smtClean="0"/>
              <a:t>coordinar y velar por el buen funcionamiento del servicio del mercado.</a:t>
            </a:r>
          </a:p>
          <a:p>
            <a:pPr marL="0" indent="0" algn="just">
              <a:buNone/>
            </a:pPr>
            <a:endParaRPr lang="es-SV" sz="2000" b="1" dirty="0" smtClean="0"/>
          </a:p>
          <a:p>
            <a:pPr marL="0" indent="0" algn="just">
              <a:buNone/>
            </a:pPr>
            <a:r>
              <a:rPr lang="es-SV" sz="2000" b="1" dirty="0" smtClean="0"/>
              <a:t>Funciones:</a:t>
            </a:r>
          </a:p>
          <a:p>
            <a:pPr marL="0" indent="0" algn="just">
              <a:buNone/>
            </a:pPr>
            <a:r>
              <a:rPr lang="es-SV" sz="2000" dirty="0" smtClean="0"/>
              <a:t>1-Ejercer la administración del mercado</a:t>
            </a:r>
          </a:p>
          <a:p>
            <a:pPr marL="0" indent="0" algn="just">
              <a:buNone/>
            </a:pPr>
            <a:r>
              <a:rPr lang="es-SV" sz="2000" dirty="0" smtClean="0"/>
              <a:t>2-coordinar la limpieza, ornato y mantenimiento del mercado.</a:t>
            </a:r>
          </a:p>
          <a:p>
            <a:pPr marL="0" indent="0" algn="just">
              <a:buNone/>
            </a:pPr>
            <a:r>
              <a:rPr lang="es-SV" sz="2000" dirty="0" smtClean="0"/>
              <a:t>3-Elaborar informes sobre los puestos asignados y disponibles</a:t>
            </a:r>
          </a:p>
        </p:txBody>
      </p:sp>
    </p:spTree>
    <p:extLst>
      <p:ext uri="{BB962C8B-B14F-4D97-AF65-F5344CB8AC3E}">
        <p14:creationId xmlns:p14="http://schemas.microsoft.com/office/powerpoint/2010/main" val="385167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DEPORTES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5769735"/>
          </a:xfrm>
        </p:spPr>
        <p:txBody>
          <a:bodyPr>
            <a:normAutofit/>
          </a:bodyPr>
          <a:lstStyle/>
          <a:p>
            <a:pPr algn="just"/>
            <a:r>
              <a:rPr lang="es-SV" sz="2000" b="1" dirty="0" smtClean="0"/>
              <a:t>Total de empleados 17</a:t>
            </a:r>
          </a:p>
          <a:p>
            <a:pPr algn="just"/>
            <a:r>
              <a:rPr lang="es-SV" sz="2000" dirty="0" smtClean="0"/>
              <a:t>Mujeres  1</a:t>
            </a:r>
          </a:p>
          <a:p>
            <a:pPr algn="just"/>
            <a:r>
              <a:rPr lang="es-SV" sz="2000" dirty="0" smtClean="0"/>
              <a:t>Hombres 17</a:t>
            </a:r>
          </a:p>
          <a:p>
            <a:pPr marL="0" indent="0" algn="just">
              <a:buNone/>
            </a:pPr>
            <a:r>
              <a:rPr lang="es-SV" sz="2000" b="1" dirty="0" err="1" smtClean="0"/>
              <a:t>Competencias:</a:t>
            </a:r>
            <a:r>
              <a:rPr lang="es-SV" sz="2000" dirty="0" err="1" smtClean="0"/>
              <a:t>Dependencia</a:t>
            </a:r>
            <a:r>
              <a:rPr lang="es-SV" sz="2000" dirty="0" smtClean="0"/>
              <a:t> </a:t>
            </a:r>
            <a:r>
              <a:rPr lang="es-SV" sz="2000" dirty="0"/>
              <a:t>encargada de proponer, promover y realizar programas cultura/es, educativos, deportivos y recreativos, y de fomento de actividades </a:t>
            </a:r>
            <a:r>
              <a:rPr lang="es-SV" sz="2000" dirty="0" smtClean="0"/>
              <a:t>económicas </a:t>
            </a:r>
            <a:r>
              <a:rPr lang="es-SV" sz="2000" dirty="0"/>
              <a:t>dentro del Municipio que ayuden a </a:t>
            </a:r>
            <a:r>
              <a:rPr lang="es-SV" sz="2000" dirty="0" smtClean="0"/>
              <a:t>elevar </a:t>
            </a:r>
            <a:r>
              <a:rPr lang="es-SV" sz="2000" dirty="0"/>
              <a:t>el nivel cultural y calidad de vida de los habitantes del Municipio, ofreciendo medios para una mejor </a:t>
            </a:r>
            <a:r>
              <a:rPr lang="es-SV" sz="2000" dirty="0" smtClean="0"/>
              <a:t>formación </a:t>
            </a:r>
            <a:r>
              <a:rPr lang="es-SV" sz="2000" dirty="0"/>
              <a:t>educativa y con base en valores </a:t>
            </a:r>
            <a:r>
              <a:rPr lang="es-SV" sz="2000" dirty="0" smtClean="0"/>
              <a:t>humanos</a:t>
            </a:r>
            <a:r>
              <a:rPr lang="es-SV" sz="2000" dirty="0"/>
              <a:t>.</a:t>
            </a:r>
            <a:r>
              <a:rPr lang="es-SV" sz="2000" dirty="0" smtClean="0"/>
              <a:t>	</a:t>
            </a:r>
          </a:p>
          <a:p>
            <a:r>
              <a:rPr lang="es-SV" sz="2000" b="1" dirty="0" smtClean="0"/>
              <a:t>Funciones:</a:t>
            </a:r>
          </a:p>
          <a:p>
            <a:r>
              <a:rPr lang="es-SV" sz="2000" dirty="0" smtClean="0"/>
              <a:t>1-Desarrollar </a:t>
            </a:r>
            <a:r>
              <a:rPr lang="es-SV" sz="2000" dirty="0"/>
              <a:t>y promover la practica de las diferentes disciplinas deportivas entre todos los sectores de la </a:t>
            </a:r>
            <a:r>
              <a:rPr lang="es-SV" sz="2000" dirty="0" smtClean="0"/>
              <a:t>población; </a:t>
            </a:r>
          </a:p>
          <a:p>
            <a:r>
              <a:rPr lang="es-SV" sz="2000" dirty="0"/>
              <a:t>2-Supervisar y formular, en coordinaci6n con otras dependencias municipales, la realizaci6n de eventos deportivos en la </a:t>
            </a:r>
            <a:r>
              <a:rPr lang="es-SV" sz="2000" dirty="0" smtClean="0"/>
              <a:t>vía </a:t>
            </a:r>
            <a:r>
              <a:rPr lang="es-SV" sz="2000" dirty="0"/>
              <a:t>publica dentro del territorio municipal</a:t>
            </a:r>
            <a:r>
              <a:rPr lang="es-SV" sz="2000" dirty="0" smtClean="0"/>
              <a:t>.</a:t>
            </a:r>
          </a:p>
          <a:p>
            <a:r>
              <a:rPr lang="es-SV" sz="2000" dirty="0" smtClean="0"/>
              <a:t>3-Promover </a:t>
            </a:r>
            <a:r>
              <a:rPr lang="es-SV" sz="2000" dirty="0"/>
              <a:t>y ejecutar programas, proyectos y acciones deportivas para toda la comunidad.</a:t>
            </a:r>
          </a:p>
          <a:p>
            <a:endParaRPr lang="es-SV" sz="2000" dirty="0" smtClean="0"/>
          </a:p>
          <a:p>
            <a:endParaRPr lang="es-SV" b="1" dirty="0" smtClean="0"/>
          </a:p>
          <a:p>
            <a:endParaRPr lang="es-SV" b="1" dirty="0"/>
          </a:p>
          <a:p>
            <a:endParaRPr lang="es-SV" b="1" dirty="0" smtClean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80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ALUMBRADO PUBLICO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s-SV" sz="2200" b="1" dirty="0"/>
              <a:t>Total de empleados 2</a:t>
            </a:r>
          </a:p>
          <a:p>
            <a:pPr algn="just"/>
            <a:r>
              <a:rPr lang="es-SV" sz="2200" dirty="0"/>
              <a:t>Mujeres  0</a:t>
            </a:r>
          </a:p>
          <a:p>
            <a:pPr algn="just"/>
            <a:r>
              <a:rPr lang="es-SV" sz="2200" dirty="0"/>
              <a:t>Hombres 2</a:t>
            </a:r>
          </a:p>
          <a:p>
            <a:pPr marL="0" indent="0" algn="just">
              <a:buNone/>
            </a:pPr>
            <a:endParaRPr lang="es-SV" sz="2200" dirty="0"/>
          </a:p>
          <a:p>
            <a:pPr marL="0" indent="0" algn="just">
              <a:buNone/>
            </a:pPr>
            <a:r>
              <a:rPr lang="es-SV" sz="2200" b="1" dirty="0" smtClean="0"/>
              <a:t>Competencias:</a:t>
            </a:r>
            <a:r>
              <a:rPr lang="es-SV" sz="2200" b="1" dirty="0"/>
              <a:t> </a:t>
            </a:r>
            <a:r>
              <a:rPr lang="es-SV" sz="2200" dirty="0" smtClean="0"/>
              <a:t>mantener en buen estado el funcionamiento del alumbrado publico municipal, hacer todo el proceso preventivo y correctivo de las unidades de alumbrado, también el seguimiento a ejecución de proyectos en el área de electricidad.</a:t>
            </a:r>
            <a:endParaRPr lang="es-SV" sz="2200" dirty="0"/>
          </a:p>
          <a:p>
            <a:pPr marL="0" indent="0" algn="just">
              <a:buNone/>
            </a:pPr>
            <a:endParaRPr lang="es-SV" sz="2200" dirty="0"/>
          </a:p>
          <a:p>
            <a:pPr marL="0" indent="0" algn="just">
              <a:buNone/>
            </a:pPr>
            <a:r>
              <a:rPr lang="es-SV" sz="2200" b="1" dirty="0"/>
              <a:t>Funciones:</a:t>
            </a:r>
          </a:p>
          <a:p>
            <a:pPr marL="0" indent="0" algn="just">
              <a:buNone/>
            </a:pPr>
            <a:r>
              <a:rPr lang="es-SV" sz="2200" dirty="0" smtClean="0"/>
              <a:t>1-Dar seguimiento, control, y monitoreo a las empresas que por la modalidad de contrato ejecuten en la rama de electrizad en el municipio.</a:t>
            </a:r>
            <a:endParaRPr lang="es-SV" sz="2200" dirty="0"/>
          </a:p>
          <a:p>
            <a:pPr marL="0" indent="0" algn="just">
              <a:buNone/>
            </a:pPr>
            <a:r>
              <a:rPr lang="es-SV" sz="2200" dirty="0" smtClean="0"/>
              <a:t>2-Velar para que las calles y avenida de la cuidad cuenten con el servicio de alumbrado publico.</a:t>
            </a:r>
            <a:endParaRPr lang="es-SV" sz="2200" dirty="0"/>
          </a:p>
          <a:p>
            <a:pPr marL="0" indent="0" algn="just">
              <a:buNone/>
            </a:pP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35896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COMISIONES DEL CONCEJO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798972"/>
            <a:ext cx="10515600" cy="4351338"/>
          </a:xfrm>
        </p:spPr>
        <p:txBody>
          <a:bodyPr>
            <a:normAutofit/>
          </a:bodyPr>
          <a:lstStyle/>
          <a:p>
            <a:pPr>
              <a:buNone/>
            </a:pPr>
            <a:endParaRPr lang="es-SV" sz="2000" dirty="0"/>
          </a:p>
          <a:p>
            <a:pPr algn="just">
              <a:buNone/>
            </a:pPr>
            <a:r>
              <a:rPr lang="es-SV" sz="2000" b="1" dirty="0" smtClean="0"/>
              <a:t>Competencias: </a:t>
            </a:r>
            <a:r>
              <a:rPr lang="es-SV" sz="2000" dirty="0" smtClean="0"/>
              <a:t>Apoyar al Concejo Municipal en la ejecución de los planes de trabajo de desarrollo local.</a:t>
            </a:r>
          </a:p>
          <a:p>
            <a:pPr algn="just">
              <a:buNone/>
            </a:pPr>
            <a:endParaRPr lang="es-SV" sz="2000" dirty="0"/>
          </a:p>
          <a:p>
            <a:pPr algn="just">
              <a:buNone/>
            </a:pPr>
            <a:endParaRPr lang="es-SV" sz="2000" dirty="0"/>
          </a:p>
          <a:p>
            <a:pPr algn="just">
              <a:buNone/>
            </a:pPr>
            <a:r>
              <a:rPr lang="es-SV" sz="2000" b="1" dirty="0"/>
              <a:t>Funciones</a:t>
            </a:r>
            <a:r>
              <a:rPr lang="es-SV" sz="2000" dirty="0"/>
              <a:t>: </a:t>
            </a:r>
          </a:p>
          <a:p>
            <a:pPr algn="just">
              <a:buNone/>
            </a:pPr>
            <a:r>
              <a:rPr lang="es-SV" sz="2000" dirty="0" smtClean="0"/>
              <a:t>1. Asesorar al Concejo Municipal sobre los aspectos propios de cada comisión.</a:t>
            </a:r>
          </a:p>
          <a:p>
            <a:pPr algn="just">
              <a:buNone/>
            </a:pPr>
            <a:r>
              <a:rPr lang="es-SV" sz="2000" dirty="0" smtClean="0"/>
              <a:t>2. Promover medidas tendientes a impulsar al desarrollo local.</a:t>
            </a:r>
          </a:p>
          <a:p>
            <a:pPr algn="just">
              <a:buNone/>
            </a:pPr>
            <a:r>
              <a:rPr lang="es-SV" sz="2000" dirty="0" smtClean="0"/>
              <a:t>3</a:t>
            </a:r>
            <a:r>
              <a:rPr lang="es-SV" sz="2000" dirty="0"/>
              <a:t>. </a:t>
            </a:r>
            <a:r>
              <a:rPr lang="es-SV" sz="2000" dirty="0" smtClean="0"/>
              <a:t>Consolidar los procesos de participación ciudadana e implementación de mecanismos de transparencia.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32943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AUDITORIA INTERNA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69758" y="1224046"/>
            <a:ext cx="10515600" cy="563395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SV" sz="2000" b="1" dirty="0"/>
              <a:t>Total de empleados: </a:t>
            </a:r>
            <a:r>
              <a:rPr lang="es-SV" sz="2000" b="1" dirty="0" smtClean="0"/>
              <a:t>1</a:t>
            </a:r>
          </a:p>
          <a:p>
            <a:pPr>
              <a:buNone/>
            </a:pPr>
            <a:r>
              <a:rPr lang="es-SV" sz="2000" dirty="0" smtClean="0"/>
              <a:t>Mujeres 0</a:t>
            </a:r>
            <a:endParaRPr lang="es-SV" sz="2000" dirty="0"/>
          </a:p>
          <a:p>
            <a:pPr>
              <a:buNone/>
            </a:pPr>
            <a:r>
              <a:rPr lang="es-SV" sz="2000" dirty="0"/>
              <a:t>Hombre </a:t>
            </a:r>
            <a:r>
              <a:rPr lang="es-SV" sz="2000" dirty="0" smtClean="0"/>
              <a:t>1</a:t>
            </a:r>
            <a:endParaRPr lang="es-SV" sz="2000" dirty="0"/>
          </a:p>
          <a:p>
            <a:pPr>
              <a:buNone/>
            </a:pPr>
            <a:endParaRPr lang="es-SV" sz="2000" dirty="0"/>
          </a:p>
          <a:p>
            <a:pPr algn="just">
              <a:buNone/>
            </a:pPr>
            <a:r>
              <a:rPr lang="es-SV" sz="2000" b="1" dirty="0"/>
              <a:t>Competencias</a:t>
            </a:r>
            <a:r>
              <a:rPr lang="es-SV" sz="2000" dirty="0"/>
              <a:t>: Realizar auditorías a las operaciones, actividades y programas de las diferentes unidades que integran la municipalidad conforme a las normas de auditoría gubernamental y demás disposiciones legales aplicables; para asesorar al Concejo Municipal y propiciar la toma de decisiones oportunas y asertivas.</a:t>
            </a:r>
          </a:p>
          <a:p>
            <a:pPr algn="just">
              <a:buNone/>
            </a:pPr>
            <a:r>
              <a:rPr lang="es-SV" sz="2000" b="1" dirty="0"/>
              <a:t>Funciones</a:t>
            </a:r>
            <a:r>
              <a:rPr lang="es-SV" sz="2000" dirty="0"/>
              <a:t>: 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Fiscalizar las operaciones de la gestión municipal conforme a las actividades y reprogramaciones contenidas en el plan anual de trabajo de la Unidad de auditoria interna del año correspondiente.</a:t>
            </a:r>
          </a:p>
          <a:p>
            <a:pPr marL="514350" indent="-514350" algn="just">
              <a:buAutoNum type="arabicPeriod"/>
            </a:pPr>
            <a:r>
              <a:rPr lang="es-SV" sz="2000" dirty="0" smtClean="0"/>
              <a:t>Hacer las observaciones por escritos y comunicarlas a los involucrados, posteriormente razonarlas y discutirlas con el Concejo Municipal, luego de elaborar el informe de auditoria correspondiente del cual se enviara un ejemplar a la Corte de Cuentas de la Republica. </a:t>
            </a:r>
            <a:endParaRPr lang="es-SV" sz="2000" dirty="0"/>
          </a:p>
          <a:p>
            <a:pPr marL="514350" indent="-514350" algn="just">
              <a:buAutoNum type="arabicPeriod"/>
            </a:pPr>
            <a:r>
              <a:rPr lang="es-SV" sz="2000" dirty="0" smtClean="0"/>
              <a:t>Cuidar el material, mobiliario e instalaciones de la municipalidad que fueran asignadas para el desempeño de sus funciones </a:t>
            </a:r>
          </a:p>
        </p:txBody>
      </p:sp>
    </p:spTree>
    <p:extLst>
      <p:ext uri="{BB962C8B-B14F-4D97-AF65-F5344CB8AC3E}">
        <p14:creationId xmlns:p14="http://schemas.microsoft.com/office/powerpoint/2010/main" val="255379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rgbClr val="002060"/>
                </a:solidFill>
              </a:rPr>
              <a:t>AUDITORIA EXTERNA</a:t>
            </a:r>
            <a:endParaRPr lang="es-SV" b="1" dirty="0">
              <a:solidFill>
                <a:srgbClr val="00206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b="1" dirty="0"/>
              <a:t>Hasta la fecha </a:t>
            </a:r>
            <a:r>
              <a:rPr lang="es-SV" b="1" dirty="0" smtClean="0"/>
              <a:t>10 de octubre de 2019, </a:t>
            </a:r>
            <a:r>
              <a:rPr lang="es-SV" b="1" dirty="0"/>
              <a:t>no se encuentra ningún </a:t>
            </a:r>
            <a:r>
              <a:rPr lang="es-SV" b="1" dirty="0" smtClean="0"/>
              <a:t>personal </a:t>
            </a:r>
            <a:r>
              <a:rPr lang="es-SV" b="1" dirty="0"/>
              <a:t>nombrado en este cargo.</a:t>
            </a:r>
            <a:endParaRPr lang="es-SV" sz="2400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2520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5251</Words>
  <Application>Microsoft Office PowerPoint</Application>
  <PresentationFormat>Panorámica</PresentationFormat>
  <Paragraphs>557</Paragraphs>
  <Slides>65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65</vt:i4>
      </vt:variant>
    </vt:vector>
  </HeadingPairs>
  <TitlesOfParts>
    <vt:vector size="70" baseType="lpstr">
      <vt:lpstr>Arial</vt:lpstr>
      <vt:lpstr>Calibri</vt:lpstr>
      <vt:lpstr>Calibri Light</vt:lpstr>
      <vt:lpstr>Times New Roman</vt:lpstr>
      <vt:lpstr>Tema de Office</vt:lpstr>
      <vt:lpstr>                         ALCALDIA MUNICIPAL  DE LA  LIBERTAD</vt:lpstr>
      <vt:lpstr>Presentación de PowerPoint</vt:lpstr>
      <vt:lpstr>CONCEJO MUNICIPAL</vt:lpstr>
      <vt:lpstr>SINDICATURA MUNICIPAL</vt:lpstr>
      <vt:lpstr>SECRETARIO MUNICIPAL</vt:lpstr>
      <vt:lpstr>OFICINA DE ACCESO A LA INFORMACION PUBLICA</vt:lpstr>
      <vt:lpstr>COMISIONES DEL CONCEJO</vt:lpstr>
      <vt:lpstr>AUDITORIA INTERNA</vt:lpstr>
      <vt:lpstr>AUDITORIA EXTERNA</vt:lpstr>
      <vt:lpstr>DESPACHO MUNICIPAL</vt:lpstr>
      <vt:lpstr>CUERPO DE AGENTES MUNICIPALES</vt:lpstr>
      <vt:lpstr>OFICINA DE MEDIO AMBIENTE</vt:lpstr>
      <vt:lpstr>DEPARTAMENTO DE CULTURA Y ARTE</vt:lpstr>
      <vt:lpstr>DEPARTAMENTO JURIDICO</vt:lpstr>
      <vt:lpstr>REGISTRO DE LA CARRERA ADMINISTRATIVA MUNICIPAL </vt:lpstr>
      <vt:lpstr>COMITE DE PROTECCION CIVIL</vt:lpstr>
      <vt:lpstr>COMITÉ TECNICO</vt:lpstr>
      <vt:lpstr>COMUNICACIONES</vt:lpstr>
      <vt:lpstr>UNIDAD DE ADQUISICIONES Y CONTRATACIONES INSTITUCIONALES</vt:lpstr>
      <vt:lpstr>ASESORES</vt:lpstr>
      <vt:lpstr> OBSERVATORIO MUNICIPAL</vt:lpstr>
      <vt:lpstr>OFICINA DE GESTION NACIONAL E INTERNACIONAL </vt:lpstr>
      <vt:lpstr> OFICINA DE TURISMO </vt:lpstr>
      <vt:lpstr>COMITÉ MUNICIPAL PREVENCION DE LA VIOLENCIA.</vt:lpstr>
      <vt:lpstr>GERENTE GENERAL</vt:lpstr>
      <vt:lpstr>PROYECTOS</vt:lpstr>
      <vt:lpstr>MAQUINARIA PESADA</vt:lpstr>
      <vt:lpstr>UNIDAD DE ADMINISTRACION</vt:lpstr>
      <vt:lpstr>DEPARTAMENTO DE RECURSOS HUMANOS</vt:lpstr>
      <vt:lpstr> </vt:lpstr>
      <vt:lpstr>DEPARTAMENTO DE INFORMATICA</vt:lpstr>
      <vt:lpstr>BOLSA DE EMPLEO</vt:lpstr>
      <vt:lpstr>DELEGADO EMPRE</vt:lpstr>
      <vt:lpstr>REGISTRO DEL ESTADO FAMILIAR </vt:lpstr>
      <vt:lpstr> GESTION Y PREVENCION DE RIESGOS</vt:lpstr>
      <vt:lpstr>SERVICIOS GENERALES</vt:lpstr>
      <vt:lpstr>UNIDAD DE GESTION DOCUMENTAL Y ARCHIVO </vt:lpstr>
      <vt:lpstr>UNIDAD DE FINANZAS</vt:lpstr>
      <vt:lpstr>TESORERIA</vt:lpstr>
      <vt:lpstr> COLECTURIA </vt:lpstr>
      <vt:lpstr>CONTABILIDAD</vt:lpstr>
      <vt:lpstr> PRESUPUESTO</vt:lpstr>
      <vt:lpstr>ACTIVO FIJO</vt:lpstr>
      <vt:lpstr>FONDO CIRCULANTE Y COMBUSTIBLE</vt:lpstr>
      <vt:lpstr>UNIDAD DE ADMINISTRACION TRIBUTARIA MUNICIPAL</vt:lpstr>
      <vt:lpstr>CATASTRO, REGISTRO Y CONTROL TRIBUTARIO</vt:lpstr>
      <vt:lpstr>CUENTAS CORRIENTES</vt:lpstr>
      <vt:lpstr>RECUPERACION DE MORA</vt:lpstr>
      <vt:lpstr>VENTANILLA DE ATENCION AL CONTRIBUYENTE</vt:lpstr>
      <vt:lpstr>FISCALIZACION</vt:lpstr>
      <vt:lpstr>UNIDAD DE LA MUJER, NIÑEZ Y ADOLESCENCIA</vt:lpstr>
      <vt:lpstr>DEPARTAMENTO DE LA MUJER </vt:lpstr>
      <vt:lpstr>DEPARTAMENTO DE LA ADOLESCENCIA</vt:lpstr>
      <vt:lpstr>CENTRO DE ATENCION INFANTIL </vt:lpstr>
      <vt:lpstr>TALLERES VOCACIONALES</vt:lpstr>
      <vt:lpstr>UNIDAD DE OPERACIONES Y SERVICIOS MUNICIPALES</vt:lpstr>
      <vt:lpstr>RASTRO MUNICIPAL</vt:lpstr>
      <vt:lpstr>VISTO BUENO</vt:lpstr>
      <vt:lpstr>PARQUE ACUATICO</vt:lpstr>
      <vt:lpstr>PARQUES, JARDINES Y ZONAS VERDES</vt:lpstr>
      <vt:lpstr>SANEAMIENTO AMBIENTAL</vt:lpstr>
      <vt:lpstr>CEMENTERIO MUNICIPAL</vt:lpstr>
      <vt:lpstr>MERCADOS</vt:lpstr>
      <vt:lpstr>DEPORTES</vt:lpstr>
      <vt:lpstr>ALUMBRADO PUBLICO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ALCALDIA MUNICIPAL  DE LA  LIBERTAD</dc:title>
  <dc:creator>Admin</dc:creator>
  <cp:lastModifiedBy>Familia Hernández</cp:lastModifiedBy>
  <cp:revision>105</cp:revision>
  <dcterms:created xsi:type="dcterms:W3CDTF">2019-10-09T09:52:38Z</dcterms:created>
  <dcterms:modified xsi:type="dcterms:W3CDTF">2020-03-27T18:59:53Z</dcterms:modified>
</cp:coreProperties>
</file>