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82" r:id="rId4"/>
    <p:sldId id="283" r:id="rId5"/>
    <p:sldId id="288" r:id="rId6"/>
    <p:sldId id="284" r:id="rId7"/>
  </p:sldIdLst>
  <p:sldSz cx="9144000" cy="6858000" type="screen4x3"/>
  <p:notesSz cx="7010400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66FFFF"/>
    <a:srgbClr val="FFFFCC"/>
    <a:srgbClr val="9933FF"/>
    <a:srgbClr val="008000"/>
    <a:srgbClr val="000099"/>
    <a:srgbClr val="33CC33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699" autoAdjust="0"/>
  </p:normalViewPr>
  <p:slideViewPr>
    <p:cSldViewPr>
      <p:cViewPr>
        <p:scale>
          <a:sx n="73" d="100"/>
          <a:sy n="73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DE787-F17B-49FF-B873-7B3C47747E9A}" type="datetimeFigureOut">
              <a:rPr lang="es-SV" smtClean="0"/>
              <a:t>11/06/2015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41B20-D12B-4C5D-99E9-C1D1FCE8838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14006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379110C-3328-4085-9CAC-8B5F3A54D17A}" type="datetimeFigureOut">
              <a:rPr lang="es-SV" smtClean="0"/>
              <a:t>11/06/2015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B42E02E-0FE0-46FF-B53F-EC73F919E51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03756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2E02E-0FE0-46FF-B53F-EC73F919E514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077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A6616-5929-46FF-85FB-8348C8F70AB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7608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467A6A-29AD-4920-AF3E-E3B2DE312A1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994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C5CCEE-0D52-4F2B-8120-F09EC20B6FD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698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54FD9-A8E7-4161-92CC-D9F95811E74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504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7FC10-464B-4AB9-AF5A-BDD9B417F1B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768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42B8D4-340C-451E-9842-3C67E9038311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536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B7671-07A0-46C5-9DDF-62C4A369A39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955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7AE0D-CAE6-4661-802A-44798A19886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6146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4CC8E-0250-48EB-BDEF-815621B78FB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604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F9501-1DBD-48E6-A292-174A7AC73D1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904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566C5-6764-4AEC-822E-2DD9AD3C450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723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301FFA-10AD-4F20-BA04-A4BEEEB3AA1E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280810" y="220203"/>
            <a:ext cx="8467903" cy="796925"/>
            <a:chOff x="242" y="119"/>
            <a:chExt cx="4907" cy="502"/>
          </a:xfrm>
        </p:grpSpPr>
        <p:pic>
          <p:nvPicPr>
            <p:cNvPr id="2052" name="Picture 9" descr="C:\Users\juan.reyes\AppData\Local\Microsoft\Windows\Temporary Internet Files\Content.Outlook\DLF3YSAM\Nuevo LogoISNA_aprobado_sin fondo png_1710201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2" y="119"/>
              <a:ext cx="650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476" y="210"/>
              <a:ext cx="4672" cy="0"/>
            </a:xfrm>
            <a:prstGeom prst="line">
              <a:avLst/>
            </a:prstGeom>
            <a:noFill/>
            <a:ln w="9525">
              <a:solidFill>
                <a:srgbClr val="99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>
              <a:off x="567" y="255"/>
              <a:ext cx="458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431" y="164"/>
              <a:ext cx="4718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2062" name="7 CuadroTexto"/>
          <p:cNvSpPr txBox="1">
            <a:spLocks noChangeArrowheads="1"/>
          </p:cNvSpPr>
          <p:nvPr/>
        </p:nvSpPr>
        <p:spPr bwMode="auto">
          <a:xfrm>
            <a:off x="1115616" y="605965"/>
            <a:ext cx="74898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0" hangingPunct="0"/>
            <a:r>
              <a:rPr lang="es-AR" sz="2400" b="1" dirty="0">
                <a:solidFill>
                  <a:srgbClr val="000099"/>
                </a:solidFill>
                <a:cs typeface="Arial" pitchFamily="34" charset="0"/>
              </a:rPr>
              <a:t>Instituto Salvadoreño para el Desarrollo </a:t>
            </a:r>
          </a:p>
          <a:p>
            <a:pPr algn="ctr" eaLnBrk="0" hangingPunct="0"/>
            <a:r>
              <a:rPr lang="es-AR" sz="2400" b="1" dirty="0">
                <a:solidFill>
                  <a:srgbClr val="000099"/>
                </a:solidFill>
                <a:cs typeface="Arial" pitchFamily="34" charset="0"/>
              </a:rPr>
              <a:t>Integral de la Niñez y la Adolescencia</a:t>
            </a:r>
            <a:endParaRPr lang="es-ES" sz="2400" b="1" dirty="0">
              <a:solidFill>
                <a:srgbClr val="000099"/>
              </a:solidFill>
              <a:cs typeface="Arial" pitchFamily="34" charset="0"/>
            </a:endParaRPr>
          </a:p>
        </p:txBody>
      </p:sp>
      <p:sp>
        <p:nvSpPr>
          <p:cNvPr id="2063" name="9 CuadroTexto"/>
          <p:cNvSpPr txBox="1">
            <a:spLocks noChangeArrowheads="1"/>
          </p:cNvSpPr>
          <p:nvPr/>
        </p:nvSpPr>
        <p:spPr bwMode="auto">
          <a:xfrm>
            <a:off x="1403648" y="4551511"/>
            <a:ext cx="6048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0" hangingPunct="0"/>
            <a:r>
              <a:rPr lang="es-AR" sz="2000" b="1" dirty="0" smtClean="0">
                <a:solidFill>
                  <a:srgbClr val="000099"/>
                </a:solidFill>
                <a:cs typeface="Arial" pitchFamily="34" charset="0"/>
              </a:rPr>
              <a:t>Gerencia de Planificación e Investigación</a:t>
            </a:r>
            <a:endParaRPr lang="es-ES" sz="2000" b="1" dirty="0">
              <a:solidFill>
                <a:srgbClr val="000099"/>
              </a:solidFill>
              <a:cs typeface="Arial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827088" y="5929535"/>
            <a:ext cx="7272337" cy="30777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0" hangingPunct="0"/>
            <a:r>
              <a:rPr lang="es-AR" sz="1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San Salvador,  </a:t>
            </a:r>
            <a:r>
              <a:rPr lang="es-AR" sz="14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Mayo  de  2015</a:t>
            </a:r>
            <a:endParaRPr lang="es-ES" sz="1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65" name="Text Box 11"/>
          <p:cNvSpPr txBox="1">
            <a:spLocks noChangeArrowheads="1"/>
          </p:cNvSpPr>
          <p:nvPr/>
        </p:nvSpPr>
        <p:spPr bwMode="auto">
          <a:xfrm>
            <a:off x="468313" y="2507412"/>
            <a:ext cx="8280400" cy="12003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s-ES" sz="2400" b="1" dirty="0" smtClean="0">
                <a:solidFill>
                  <a:srgbClr val="008000"/>
                </a:solidFill>
              </a:rPr>
              <a:t>Marco filosófico, Objetivos y Metas Estratégicas  </a:t>
            </a:r>
          </a:p>
          <a:p>
            <a:pPr algn="ctr"/>
            <a:r>
              <a:rPr lang="es-ES" sz="2400" b="1" dirty="0" smtClean="0">
                <a:solidFill>
                  <a:srgbClr val="008000"/>
                </a:solidFill>
              </a:rPr>
              <a:t>para el período 2015 – 2019 </a:t>
            </a:r>
          </a:p>
          <a:p>
            <a:pPr algn="ctr"/>
            <a:r>
              <a:rPr lang="es-ES" sz="2400" b="1" dirty="0" smtClean="0">
                <a:solidFill>
                  <a:srgbClr val="008000"/>
                </a:solidFill>
              </a:rPr>
              <a:t>Aprobado </a:t>
            </a:r>
            <a:r>
              <a:rPr lang="es-ES" sz="2400" b="1" dirty="0">
                <a:solidFill>
                  <a:srgbClr val="008000"/>
                </a:solidFill>
              </a:rPr>
              <a:t>por Junta </a:t>
            </a:r>
            <a:r>
              <a:rPr lang="es-ES" sz="2400" b="1" dirty="0" smtClean="0">
                <a:solidFill>
                  <a:srgbClr val="008000"/>
                </a:solidFill>
              </a:rPr>
              <a:t>Directiva</a:t>
            </a:r>
            <a:r>
              <a:rPr lang="es-ES" sz="2400" b="1" dirty="0">
                <a:solidFill>
                  <a:srgbClr val="008000"/>
                </a:solidFill>
              </a:rPr>
              <a:t> </a:t>
            </a:r>
            <a:r>
              <a:rPr lang="es-ES" sz="2400" b="1" dirty="0" smtClean="0">
                <a:solidFill>
                  <a:srgbClr val="008000"/>
                </a:solidFill>
              </a:rPr>
              <a:t>el 14 de mayo de 2015</a:t>
            </a:r>
            <a:endParaRPr lang="es-ES" sz="24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515938" y="44450"/>
            <a:ext cx="8448675" cy="796925"/>
            <a:chOff x="431" y="70"/>
            <a:chExt cx="5322" cy="502"/>
          </a:xfrm>
        </p:grpSpPr>
        <p:pic>
          <p:nvPicPr>
            <p:cNvPr id="7171" name="Picture 9" descr="C:\Users\juan.reyes\AppData\Local\Microsoft\Windows\Temporary Internet Files\Content.Outlook\DLF3YSAM\Nuevo LogoISNA_aprobado_sin fondo png_1710201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3" y="70"/>
              <a:ext cx="650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2" name="Line 4"/>
            <p:cNvSpPr>
              <a:spLocks noChangeShapeType="1"/>
            </p:cNvSpPr>
            <p:nvPr/>
          </p:nvSpPr>
          <p:spPr bwMode="auto">
            <a:xfrm>
              <a:off x="476" y="210"/>
              <a:ext cx="4672" cy="0"/>
            </a:xfrm>
            <a:prstGeom prst="line">
              <a:avLst/>
            </a:prstGeom>
            <a:noFill/>
            <a:ln w="9525">
              <a:solidFill>
                <a:srgbClr val="99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567" y="255"/>
              <a:ext cx="458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431" y="164"/>
              <a:ext cx="4718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2" name="1 Rectángulo"/>
          <p:cNvSpPr/>
          <p:nvPr/>
        </p:nvSpPr>
        <p:spPr>
          <a:xfrm>
            <a:off x="189399" y="2060848"/>
            <a:ext cx="841504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Marco Filosófico de Trabajo</a:t>
            </a:r>
            <a:endParaRPr lang="es-E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515938" y="44450"/>
            <a:ext cx="8448675" cy="796925"/>
            <a:chOff x="431" y="70"/>
            <a:chExt cx="5322" cy="502"/>
          </a:xfrm>
        </p:grpSpPr>
        <p:pic>
          <p:nvPicPr>
            <p:cNvPr id="7171" name="Picture 9" descr="C:\Users\juan.reyes\AppData\Local\Microsoft\Windows\Temporary Internet Files\Content.Outlook\DLF3YSAM\Nuevo LogoISNA_aprobado_sin fondo png_1710201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3" y="70"/>
              <a:ext cx="650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2" name="Line 4"/>
            <p:cNvSpPr>
              <a:spLocks noChangeShapeType="1"/>
            </p:cNvSpPr>
            <p:nvPr/>
          </p:nvSpPr>
          <p:spPr bwMode="auto">
            <a:xfrm>
              <a:off x="476" y="210"/>
              <a:ext cx="4672" cy="0"/>
            </a:xfrm>
            <a:prstGeom prst="line">
              <a:avLst/>
            </a:prstGeom>
            <a:noFill/>
            <a:ln w="9525">
              <a:solidFill>
                <a:srgbClr val="99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567" y="255"/>
              <a:ext cx="458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431" y="164"/>
              <a:ext cx="4718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8" name="7 Rectángulo"/>
          <p:cNvSpPr/>
          <p:nvPr/>
        </p:nvSpPr>
        <p:spPr>
          <a:xfrm>
            <a:off x="2843808" y="588744"/>
            <a:ext cx="3031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Política. 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79512" y="1668864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i="1" dirty="0">
                <a:solidFill>
                  <a:srgbClr val="002060"/>
                </a:solidFill>
              </a:rPr>
              <a:t>“El ISNA es una entidad pública perteneciente al Sistema Nacional de Protección Integral de  Niñez y de la Adolescencia (SNPINA), </a:t>
            </a:r>
            <a:r>
              <a:rPr lang="es-ES" sz="2400" b="1" i="1" dirty="0">
                <a:solidFill>
                  <a:srgbClr val="002060"/>
                </a:solidFill>
              </a:rPr>
              <a:t>comprometida</a:t>
            </a:r>
            <a:r>
              <a:rPr lang="es-ES" sz="2400" i="1" dirty="0">
                <a:solidFill>
                  <a:srgbClr val="002060"/>
                </a:solidFill>
              </a:rPr>
              <a:t> con la supervisión  de programas de atención a niñas, niños y adolescentes  y  servicios especializados a la niñez vulnerada y adolescentes con responsabilidad penal juvenil; articulando con eficiencia y eficacia la  participación  de su familia,  la Comunidad,   Entidades   Gubernamentales, Municipales y no   gubernamentales</a:t>
            </a:r>
            <a:endParaRPr lang="es-SV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90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515938" y="44450"/>
            <a:ext cx="8448675" cy="796925"/>
            <a:chOff x="431" y="70"/>
            <a:chExt cx="5322" cy="502"/>
          </a:xfrm>
        </p:grpSpPr>
        <p:pic>
          <p:nvPicPr>
            <p:cNvPr id="7171" name="Picture 9" descr="C:\Users\juan.reyes\AppData\Local\Microsoft\Windows\Temporary Internet Files\Content.Outlook\DLF3YSAM\Nuevo LogoISNA_aprobado_sin fondo png_1710201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3" y="70"/>
              <a:ext cx="650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2" name="Line 4"/>
            <p:cNvSpPr>
              <a:spLocks noChangeShapeType="1"/>
            </p:cNvSpPr>
            <p:nvPr/>
          </p:nvSpPr>
          <p:spPr bwMode="auto">
            <a:xfrm>
              <a:off x="476" y="210"/>
              <a:ext cx="4672" cy="0"/>
            </a:xfrm>
            <a:prstGeom prst="line">
              <a:avLst/>
            </a:prstGeom>
            <a:noFill/>
            <a:ln w="9525">
              <a:solidFill>
                <a:srgbClr val="99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567" y="255"/>
              <a:ext cx="458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431" y="164"/>
              <a:ext cx="4718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10" name="9 Rectángulo"/>
          <p:cNvSpPr/>
          <p:nvPr/>
        </p:nvSpPr>
        <p:spPr>
          <a:xfrm>
            <a:off x="3213319" y="841375"/>
            <a:ext cx="2095061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Visión</a:t>
            </a:r>
            <a:endParaRPr lang="es-ES" sz="5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79512" y="1844824"/>
            <a:ext cx="84249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i="1" dirty="0"/>
              <a:t>“Ser la Institución gubernamental moderna, eficiente, eficaz e innovadora; en  implementar programas y servicios que contribuyan a garantizar el cumplimento y goce pleno de los derechos  de la niñez y adolescencia en El Salvador”.</a:t>
            </a:r>
            <a:endParaRPr lang="es-SV" sz="3600" dirty="0"/>
          </a:p>
          <a:p>
            <a:pPr algn="just"/>
            <a:endParaRPr lang="es-SV" sz="3600" dirty="0"/>
          </a:p>
        </p:txBody>
      </p:sp>
    </p:spTree>
    <p:extLst>
      <p:ext uri="{BB962C8B-B14F-4D97-AF65-F5344CB8AC3E}">
        <p14:creationId xmlns:p14="http://schemas.microsoft.com/office/powerpoint/2010/main" val="113257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515938" y="44450"/>
            <a:ext cx="8448675" cy="796925"/>
            <a:chOff x="431" y="70"/>
            <a:chExt cx="5322" cy="502"/>
          </a:xfrm>
        </p:grpSpPr>
        <p:pic>
          <p:nvPicPr>
            <p:cNvPr id="7171" name="Picture 9" descr="C:\Users\juan.reyes\AppData\Local\Microsoft\Windows\Temporary Internet Files\Content.Outlook\DLF3YSAM\Nuevo LogoISNA_aprobado_sin fondo png_1710201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3" y="70"/>
              <a:ext cx="650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2" name="Line 4"/>
            <p:cNvSpPr>
              <a:spLocks noChangeShapeType="1"/>
            </p:cNvSpPr>
            <p:nvPr/>
          </p:nvSpPr>
          <p:spPr bwMode="auto">
            <a:xfrm>
              <a:off x="476" y="210"/>
              <a:ext cx="4672" cy="0"/>
            </a:xfrm>
            <a:prstGeom prst="line">
              <a:avLst/>
            </a:prstGeom>
            <a:noFill/>
            <a:ln w="9525">
              <a:solidFill>
                <a:srgbClr val="99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567" y="255"/>
              <a:ext cx="458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431" y="164"/>
              <a:ext cx="4718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11" name="10 Rectángulo"/>
          <p:cNvSpPr/>
          <p:nvPr/>
        </p:nvSpPr>
        <p:spPr>
          <a:xfrm>
            <a:off x="3262567" y="607391"/>
            <a:ext cx="2212465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Misión</a:t>
            </a:r>
            <a:endParaRPr lang="es-ES" sz="5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23528" y="1628800"/>
            <a:ext cx="85689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i="1" dirty="0" smtClean="0"/>
              <a:t>“</a:t>
            </a:r>
            <a:r>
              <a:rPr lang="es-ES" sz="2800" i="1" dirty="0"/>
              <a:t>Somos una institución pública dentro del Sistema Nacional de Protección Integral, responsable de la ejecución de programas de promoción, difusión, protección de derechos de la niñez y adolescencia e inserción social de adolescentes con responsabilidad penal juvenil, coordinación y supervisión de los miembros de la Red de Atención Compartida y contribuir con  la prevención primaria de la violencia; con la participación de la familia, el Estado y la </a:t>
            </a:r>
            <a:r>
              <a:rPr lang="es-ES" sz="2800" i="1" dirty="0" smtClean="0"/>
              <a:t>sociedad”.</a:t>
            </a:r>
            <a:endParaRPr lang="es-SV" sz="2800" dirty="0"/>
          </a:p>
        </p:txBody>
      </p:sp>
    </p:spTree>
    <p:extLst>
      <p:ext uri="{BB962C8B-B14F-4D97-AF65-F5344CB8AC3E}">
        <p14:creationId xmlns:p14="http://schemas.microsoft.com/office/powerpoint/2010/main" val="107528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515938" y="44450"/>
            <a:ext cx="8448675" cy="796925"/>
            <a:chOff x="431" y="70"/>
            <a:chExt cx="5322" cy="502"/>
          </a:xfrm>
        </p:grpSpPr>
        <p:pic>
          <p:nvPicPr>
            <p:cNvPr id="7171" name="Picture 9" descr="C:\Users\juan.reyes\AppData\Local\Microsoft\Windows\Temporary Internet Files\Content.Outlook\DLF3YSAM\Nuevo LogoISNA_aprobado_sin fondo png_1710201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3" y="70"/>
              <a:ext cx="650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2" name="Line 4"/>
            <p:cNvSpPr>
              <a:spLocks noChangeShapeType="1"/>
            </p:cNvSpPr>
            <p:nvPr/>
          </p:nvSpPr>
          <p:spPr bwMode="auto">
            <a:xfrm>
              <a:off x="476" y="210"/>
              <a:ext cx="4672" cy="0"/>
            </a:xfrm>
            <a:prstGeom prst="line">
              <a:avLst/>
            </a:prstGeom>
            <a:noFill/>
            <a:ln w="9525">
              <a:solidFill>
                <a:srgbClr val="99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567" y="255"/>
              <a:ext cx="458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431" y="164"/>
              <a:ext cx="4718" cy="0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SV"/>
            </a:p>
          </p:txBody>
        </p:sp>
      </p:grpSp>
      <p:sp>
        <p:nvSpPr>
          <p:cNvPr id="14" name="13 Rectángulo"/>
          <p:cNvSpPr/>
          <p:nvPr/>
        </p:nvSpPr>
        <p:spPr>
          <a:xfrm>
            <a:off x="3318201" y="260648"/>
            <a:ext cx="208281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Valores. </a:t>
            </a:r>
            <a:endParaRPr lang="es-E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07504" y="1124744"/>
            <a:ext cx="2520279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i="1" dirty="0">
                <a:solidFill>
                  <a:srgbClr val="FF0000"/>
                </a:solidFill>
              </a:rPr>
              <a:t>HONESTIDAD</a:t>
            </a:r>
            <a:r>
              <a:rPr lang="es-ES" i="1" dirty="0">
                <a:solidFill>
                  <a:srgbClr val="FF0000"/>
                </a:solidFill>
              </a:rPr>
              <a:t>:</a:t>
            </a:r>
            <a:endParaRPr lang="es-SV" dirty="0">
              <a:solidFill>
                <a:srgbClr val="FF0000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107504" y="1988840"/>
            <a:ext cx="252028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i="1" dirty="0">
                <a:solidFill>
                  <a:srgbClr val="FF0000"/>
                </a:solidFill>
              </a:rPr>
              <a:t>RESPONSABILIDAD</a:t>
            </a:r>
            <a:endParaRPr lang="es-SV" dirty="0">
              <a:solidFill>
                <a:srgbClr val="FF0000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07504" y="2780928"/>
            <a:ext cx="252028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i="1" dirty="0" smtClean="0">
                <a:solidFill>
                  <a:srgbClr val="FF0000"/>
                </a:solidFill>
              </a:rPr>
              <a:t>TRANSPARENCIA</a:t>
            </a:r>
            <a:r>
              <a:rPr lang="es-ES" i="1" dirty="0" smtClean="0">
                <a:solidFill>
                  <a:srgbClr val="FF0000"/>
                </a:solidFill>
              </a:rPr>
              <a:t>:</a:t>
            </a:r>
            <a:endParaRPr lang="es-SV" dirty="0">
              <a:solidFill>
                <a:srgbClr val="FF0000"/>
              </a:solidFill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107505" y="3573016"/>
            <a:ext cx="252027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i="1" dirty="0">
                <a:solidFill>
                  <a:srgbClr val="FF0000"/>
                </a:solidFill>
              </a:rPr>
              <a:t>INTEGRIDAD</a:t>
            </a:r>
            <a:r>
              <a:rPr lang="es-ES" i="1" dirty="0">
                <a:solidFill>
                  <a:srgbClr val="FF0000"/>
                </a:solidFill>
              </a:rPr>
              <a:t>:</a:t>
            </a:r>
            <a:endParaRPr lang="es-SV" dirty="0">
              <a:solidFill>
                <a:srgbClr val="FF0000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114309" y="4365104"/>
            <a:ext cx="2513473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i="1" dirty="0">
                <a:solidFill>
                  <a:srgbClr val="FF0000"/>
                </a:solidFill>
              </a:rPr>
              <a:t>EQUIDAD</a:t>
            </a:r>
            <a:r>
              <a:rPr lang="es-ES" i="1" dirty="0">
                <a:solidFill>
                  <a:srgbClr val="FF0000"/>
                </a:solidFill>
              </a:rPr>
              <a:t>:</a:t>
            </a:r>
            <a:endParaRPr lang="es-SV" dirty="0">
              <a:solidFill>
                <a:srgbClr val="FF0000"/>
              </a:solidFill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07504" y="5157192"/>
            <a:ext cx="252027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i="1" dirty="0">
                <a:solidFill>
                  <a:srgbClr val="FF0000"/>
                </a:solidFill>
              </a:rPr>
              <a:t>COMPROMISO</a:t>
            </a:r>
            <a:endParaRPr lang="es-SV" dirty="0">
              <a:solidFill>
                <a:srgbClr val="FF0000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107504" y="6021288"/>
            <a:ext cx="252027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b="1" i="1" dirty="0">
                <a:solidFill>
                  <a:srgbClr val="FF0000"/>
                </a:solidFill>
              </a:rPr>
              <a:t>SOLIDARIDAD</a:t>
            </a:r>
            <a:r>
              <a:rPr lang="es-ES" i="1" dirty="0">
                <a:solidFill>
                  <a:srgbClr val="FF0000"/>
                </a:solidFill>
              </a:rPr>
              <a:t>:</a:t>
            </a:r>
            <a:endParaRPr lang="es-SV" dirty="0">
              <a:solidFill>
                <a:srgbClr val="FF0000"/>
              </a:solidFill>
            </a:endParaRPr>
          </a:p>
        </p:txBody>
      </p:sp>
      <p:sp>
        <p:nvSpPr>
          <p:cNvPr id="13" name="12 Pentágono"/>
          <p:cNvSpPr/>
          <p:nvPr/>
        </p:nvSpPr>
        <p:spPr>
          <a:xfrm>
            <a:off x="3347864" y="1052736"/>
            <a:ext cx="5544616" cy="576064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i="1" dirty="0">
                <a:solidFill>
                  <a:srgbClr val="0000FF"/>
                </a:solidFill>
              </a:rPr>
              <a:t>Garantizamos los derechos humanos, prevaleciendo la verdad y justicia en todo lo que hacemos</a:t>
            </a:r>
            <a:endParaRPr lang="es-SV" sz="1400" b="1" dirty="0">
              <a:solidFill>
                <a:srgbClr val="0000FF"/>
              </a:solidFill>
            </a:endParaRPr>
          </a:p>
        </p:txBody>
      </p:sp>
      <p:sp>
        <p:nvSpPr>
          <p:cNvPr id="27" name="26 Pentágono"/>
          <p:cNvSpPr/>
          <p:nvPr/>
        </p:nvSpPr>
        <p:spPr>
          <a:xfrm>
            <a:off x="3347863" y="1844824"/>
            <a:ext cx="5616749" cy="648072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i="1" dirty="0" smtClean="0">
                <a:solidFill>
                  <a:srgbClr val="0000FF"/>
                </a:solidFill>
              </a:rPr>
              <a:t>Actuamos </a:t>
            </a:r>
            <a:r>
              <a:rPr lang="es-ES" sz="1400" b="1" i="1" dirty="0">
                <a:solidFill>
                  <a:srgbClr val="0000FF"/>
                </a:solidFill>
              </a:rPr>
              <a:t>comprometidamente en la toma de decisiones para el cumplimiento de las funciones que nos corresponden.</a:t>
            </a:r>
            <a:endParaRPr lang="es-SV" sz="1400" b="1" dirty="0">
              <a:solidFill>
                <a:srgbClr val="0000FF"/>
              </a:solidFill>
            </a:endParaRPr>
          </a:p>
        </p:txBody>
      </p:sp>
      <p:sp>
        <p:nvSpPr>
          <p:cNvPr id="28" name="27 Pentágono"/>
          <p:cNvSpPr/>
          <p:nvPr/>
        </p:nvSpPr>
        <p:spPr>
          <a:xfrm>
            <a:off x="3347739" y="2708920"/>
            <a:ext cx="5616749" cy="648072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i="1" dirty="0" smtClean="0">
                <a:solidFill>
                  <a:srgbClr val="0000FF"/>
                </a:solidFill>
              </a:rPr>
              <a:t>Actuamos y hablamos de forma clara, respetamos las Leyes</a:t>
            </a:r>
            <a:r>
              <a:rPr lang="es-ES" sz="1400" b="1" i="1" dirty="0">
                <a:solidFill>
                  <a:srgbClr val="0000FF"/>
                </a:solidFill>
              </a:rPr>
              <a:t> </a:t>
            </a:r>
            <a:r>
              <a:rPr lang="es-ES" sz="1400" b="1" i="1" dirty="0" smtClean="0">
                <a:solidFill>
                  <a:srgbClr val="0000FF"/>
                </a:solidFill>
              </a:rPr>
              <a:t>y demás normativa institucional, rindiendo cuentas de nuestro trabajo a favor de la Niñez y Adolescencia.     </a:t>
            </a:r>
            <a:endParaRPr lang="es-SV" sz="1400" b="1" dirty="0">
              <a:solidFill>
                <a:srgbClr val="0000FF"/>
              </a:solidFill>
            </a:endParaRPr>
          </a:p>
        </p:txBody>
      </p:sp>
      <p:sp>
        <p:nvSpPr>
          <p:cNvPr id="29" name="28 Pentágono"/>
          <p:cNvSpPr/>
          <p:nvPr/>
        </p:nvSpPr>
        <p:spPr>
          <a:xfrm>
            <a:off x="3347739" y="3501008"/>
            <a:ext cx="5616749" cy="648072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200" b="1" i="1" dirty="0">
                <a:solidFill>
                  <a:srgbClr val="0000FF"/>
                </a:solidFill>
              </a:rPr>
              <a:t>Actuamos con rectitud, honestidad y respeto, en concordancia con la práctica de valores y principios institucionales, brindando servicios con calidad y calidez a la niñez y adolescencia</a:t>
            </a:r>
            <a:endParaRPr lang="es-SV" sz="1200" b="1" dirty="0">
              <a:solidFill>
                <a:srgbClr val="0000FF"/>
              </a:solidFill>
            </a:endParaRPr>
          </a:p>
        </p:txBody>
      </p:sp>
      <p:sp>
        <p:nvSpPr>
          <p:cNvPr id="30" name="29 Pentágono"/>
          <p:cNvSpPr/>
          <p:nvPr/>
        </p:nvSpPr>
        <p:spPr>
          <a:xfrm>
            <a:off x="3347864" y="4293096"/>
            <a:ext cx="5616749" cy="648072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i="1" dirty="0">
                <a:solidFill>
                  <a:srgbClr val="0000FF"/>
                </a:solidFill>
              </a:rPr>
              <a:t>Fomentamos la defensa de la igualdad de oportunidades, justicia y respeto a la diversidad, en todo el quehacer institucional.</a:t>
            </a:r>
            <a:endParaRPr lang="es-SV" sz="1400" b="1" i="1" dirty="0">
              <a:solidFill>
                <a:srgbClr val="0000FF"/>
              </a:solidFill>
            </a:endParaRPr>
          </a:p>
        </p:txBody>
      </p:sp>
      <p:sp>
        <p:nvSpPr>
          <p:cNvPr id="31" name="30 Pentágono"/>
          <p:cNvSpPr/>
          <p:nvPr/>
        </p:nvSpPr>
        <p:spPr>
          <a:xfrm>
            <a:off x="3347739" y="5085184"/>
            <a:ext cx="5616749" cy="648072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SV" sz="1400" b="1" i="1" dirty="0" smtClean="0">
                <a:solidFill>
                  <a:srgbClr val="0000FF"/>
                </a:solidFill>
              </a:rPr>
              <a:t>Trabajamos a favor de la Niñez y Adolescencia, dando todo lo que está a nuestro alcance para lograr los objetivos y metas. </a:t>
            </a:r>
            <a:endParaRPr lang="es-SV" sz="1400" b="1" i="1" dirty="0">
              <a:solidFill>
                <a:srgbClr val="0000FF"/>
              </a:solidFill>
            </a:endParaRPr>
          </a:p>
        </p:txBody>
      </p:sp>
      <p:sp>
        <p:nvSpPr>
          <p:cNvPr id="32" name="31 Pentágono"/>
          <p:cNvSpPr/>
          <p:nvPr/>
        </p:nvSpPr>
        <p:spPr>
          <a:xfrm>
            <a:off x="3347739" y="5949280"/>
            <a:ext cx="5616749" cy="648072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i="1" dirty="0" smtClean="0">
                <a:solidFill>
                  <a:srgbClr val="0000FF"/>
                </a:solidFill>
              </a:rPr>
              <a:t>Hacemos nuestras las dificultades que vive la Niñez y  Adolescencia y apoyamos su integración a la familia y sociedad.</a:t>
            </a:r>
            <a:endParaRPr lang="es-SV" sz="1400" b="1" i="1" dirty="0">
              <a:solidFill>
                <a:srgbClr val="0000FF"/>
              </a:solidFill>
            </a:endParaRPr>
          </a:p>
        </p:txBody>
      </p:sp>
      <p:sp>
        <p:nvSpPr>
          <p:cNvPr id="24" name="23 Pentágono"/>
          <p:cNvSpPr/>
          <p:nvPr/>
        </p:nvSpPr>
        <p:spPr>
          <a:xfrm>
            <a:off x="3347864" y="1095400"/>
            <a:ext cx="5544616" cy="576064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b="1" i="1" dirty="0">
                <a:solidFill>
                  <a:srgbClr val="0000FF"/>
                </a:solidFill>
              </a:rPr>
              <a:t>Garantizamos los derechos humanos, prevaleciendo la verdad y justicia en todo lo que hacemos</a:t>
            </a:r>
            <a:endParaRPr lang="es-SV" sz="1400" b="1" i="1" dirty="0">
              <a:solidFill>
                <a:srgbClr val="0000FF"/>
              </a:solidFill>
            </a:endParaRPr>
          </a:p>
        </p:txBody>
      </p:sp>
      <p:sp>
        <p:nvSpPr>
          <p:cNvPr id="25" name="24 Pentágono"/>
          <p:cNvSpPr/>
          <p:nvPr/>
        </p:nvSpPr>
        <p:spPr>
          <a:xfrm>
            <a:off x="3347863" y="1887488"/>
            <a:ext cx="5616749" cy="648072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i="1" dirty="0" smtClean="0">
                <a:solidFill>
                  <a:srgbClr val="0000FF"/>
                </a:solidFill>
              </a:rPr>
              <a:t>Actuamos </a:t>
            </a:r>
            <a:r>
              <a:rPr lang="es-ES" sz="1400" b="1" i="1" dirty="0">
                <a:solidFill>
                  <a:srgbClr val="0000FF"/>
                </a:solidFill>
              </a:rPr>
              <a:t>comprometidamente en la toma de decisiones para el cumplimiento de las funciones que nos corresponden.</a:t>
            </a:r>
            <a:endParaRPr lang="es-SV" sz="1400" b="1" i="1" dirty="0">
              <a:solidFill>
                <a:srgbClr val="0000FF"/>
              </a:solidFill>
            </a:endParaRPr>
          </a:p>
        </p:txBody>
      </p:sp>
      <p:sp>
        <p:nvSpPr>
          <p:cNvPr id="26" name="25 Pentágono"/>
          <p:cNvSpPr/>
          <p:nvPr/>
        </p:nvSpPr>
        <p:spPr>
          <a:xfrm>
            <a:off x="3347739" y="2751584"/>
            <a:ext cx="5616749" cy="648072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i="1" dirty="0" smtClean="0">
                <a:solidFill>
                  <a:srgbClr val="0000FF"/>
                </a:solidFill>
              </a:rPr>
              <a:t>Actuamos y hablamos de forma clara, respetamos las Leyes</a:t>
            </a:r>
            <a:r>
              <a:rPr lang="es-ES" sz="1400" b="1" i="1" dirty="0">
                <a:solidFill>
                  <a:srgbClr val="0000FF"/>
                </a:solidFill>
              </a:rPr>
              <a:t> </a:t>
            </a:r>
            <a:r>
              <a:rPr lang="es-ES" sz="1400" b="1" i="1" dirty="0" smtClean="0">
                <a:solidFill>
                  <a:srgbClr val="0000FF"/>
                </a:solidFill>
              </a:rPr>
              <a:t>y demás normativa institucional, rindiendo cuentas de nuestro trabajo a favor de la Niñez y Adolescencia.     </a:t>
            </a:r>
            <a:endParaRPr lang="es-SV" sz="1400" b="1" i="1" dirty="0">
              <a:solidFill>
                <a:srgbClr val="0000FF"/>
              </a:solidFill>
            </a:endParaRPr>
          </a:p>
        </p:txBody>
      </p:sp>
      <p:sp>
        <p:nvSpPr>
          <p:cNvPr id="33" name="32 Pentágono"/>
          <p:cNvSpPr/>
          <p:nvPr/>
        </p:nvSpPr>
        <p:spPr>
          <a:xfrm>
            <a:off x="3347739" y="3543672"/>
            <a:ext cx="5616749" cy="648072"/>
          </a:xfrm>
          <a:prstGeom prst="homePlat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200" b="1" i="1" dirty="0">
                <a:solidFill>
                  <a:srgbClr val="0000FF"/>
                </a:solidFill>
              </a:rPr>
              <a:t>Actuamos con rectitud, honestidad y respeto, en concordancia con la práctica de </a:t>
            </a:r>
            <a:r>
              <a:rPr lang="es-ES" sz="1400" b="1" i="1" dirty="0">
                <a:solidFill>
                  <a:srgbClr val="0000FF"/>
                </a:solidFill>
              </a:rPr>
              <a:t>valores</a:t>
            </a:r>
            <a:r>
              <a:rPr lang="es-ES" sz="1200" b="1" i="1" dirty="0">
                <a:solidFill>
                  <a:srgbClr val="0000FF"/>
                </a:solidFill>
              </a:rPr>
              <a:t> y principios institucionales, brindando servicios con calidad y calidez a la niñez y adolescencia</a:t>
            </a:r>
            <a:endParaRPr lang="es-SV" sz="1200" b="1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97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503</Words>
  <Application>Microsoft Office PowerPoint</Application>
  <PresentationFormat>Presentación en pantalla (4:3)</PresentationFormat>
  <Paragraphs>34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ISNA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johanna.rivera</dc:creator>
  <cp:lastModifiedBy>oscar.alfaro</cp:lastModifiedBy>
  <cp:revision>152</cp:revision>
  <cp:lastPrinted>2015-05-14T17:24:14Z</cp:lastPrinted>
  <dcterms:created xsi:type="dcterms:W3CDTF">2012-09-24T16:54:00Z</dcterms:created>
  <dcterms:modified xsi:type="dcterms:W3CDTF">2015-06-11T15:57:01Z</dcterms:modified>
</cp:coreProperties>
</file>