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56" r:id="rId3"/>
    <p:sldId id="257" r:id="rId4"/>
    <p:sldId id="260" r:id="rId5"/>
    <p:sldId id="263" r:id="rId6"/>
    <p:sldId id="261" r:id="rId7"/>
    <p:sldId id="262" r:id="rId8"/>
    <p:sldId id="264" r:id="rId9"/>
    <p:sldId id="265" r:id="rId10"/>
    <p:sldId id="266" r:id="rId11"/>
    <p:sldId id="267" r:id="rId12"/>
    <p:sldId id="268" r:id="rId13"/>
    <p:sldId id="269" r:id="rId14"/>
    <p:sldId id="270" r:id="rId15"/>
    <p:sldId id="272" r:id="rId16"/>
    <p:sldId id="271" r:id="rId17"/>
    <p:sldId id="273" r:id="rId18"/>
    <p:sldId id="274" r:id="rId19"/>
    <p:sldId id="275"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3" r:id="rId35"/>
    <p:sldId id="294" r:id="rId36"/>
    <p:sldId id="295" r:id="rId37"/>
    <p:sldId id="296" r:id="rId38"/>
    <p:sldId id="297" r:id="rId39"/>
    <p:sldId id="292" r:id="rId40"/>
    <p:sldId id="298" r:id="rId41"/>
    <p:sldId id="299" r:id="rId4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B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72" d="100"/>
          <a:sy n="72" d="100"/>
        </p:scale>
        <p:origin x="1140"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1136260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3096193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1930710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2536463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5654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134182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119723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384704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124144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2105044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EB02BA5A-BC62-45F5-86BC-7F7383B1B0D1}" type="datetimeFigureOut">
              <a:rPr lang="es-ES" smtClean="0"/>
              <a:pPr/>
              <a:t>24/09/2019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5BE3CE6-4D73-4A72-B3B7-0655D47EFBBF}" type="slidenum">
              <a:rPr lang="es-ES" smtClean="0"/>
              <a:pPr/>
              <a:t>‹Nº›</a:t>
            </a:fld>
            <a:endParaRPr lang="es-ES"/>
          </a:p>
        </p:txBody>
      </p:sp>
    </p:spTree>
    <p:extLst>
      <p:ext uri="{BB962C8B-B14F-4D97-AF65-F5344CB8AC3E}">
        <p14:creationId xmlns:p14="http://schemas.microsoft.com/office/powerpoint/2010/main" val="2841270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02BA5A-BC62-45F5-86BC-7F7383B1B0D1}" type="datetimeFigureOut">
              <a:rPr lang="es-ES" smtClean="0"/>
              <a:pPr/>
              <a:t>24/09/2019</a:t>
            </a:fld>
            <a:endParaRPr lang="es-E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E3CE6-4D73-4A72-B3B7-0655D47EFBBF}" type="slidenum">
              <a:rPr lang="es-ES" smtClean="0"/>
              <a:pPr/>
              <a:t>‹Nº›</a:t>
            </a:fld>
            <a:endParaRPr lang="es-ES"/>
          </a:p>
        </p:txBody>
      </p:sp>
    </p:spTree>
    <p:extLst>
      <p:ext uri="{BB962C8B-B14F-4D97-AF65-F5344CB8AC3E}">
        <p14:creationId xmlns:p14="http://schemas.microsoft.com/office/powerpoint/2010/main" val="213696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26.xml"/><Relationship Id="rId13" Type="http://schemas.openxmlformats.org/officeDocument/2006/relationships/slide" Target="slide4.xml"/><Relationship Id="rId18" Type="http://schemas.openxmlformats.org/officeDocument/2006/relationships/slide" Target="slide35.xml"/><Relationship Id="rId26" Type="http://schemas.openxmlformats.org/officeDocument/2006/relationships/slide" Target="slide36.xml"/><Relationship Id="rId39" Type="http://schemas.openxmlformats.org/officeDocument/2006/relationships/slide" Target="slide23.xml"/><Relationship Id="rId3" Type="http://schemas.openxmlformats.org/officeDocument/2006/relationships/slide" Target="slide8.xml"/><Relationship Id="rId21" Type="http://schemas.openxmlformats.org/officeDocument/2006/relationships/slide" Target="slide28.xml"/><Relationship Id="rId34" Type="http://schemas.openxmlformats.org/officeDocument/2006/relationships/slide" Target="slide16.xml"/><Relationship Id="rId7" Type="http://schemas.openxmlformats.org/officeDocument/2006/relationships/slide" Target="slide25.xml"/><Relationship Id="rId12" Type="http://schemas.openxmlformats.org/officeDocument/2006/relationships/slide" Target="slide20.xml"/><Relationship Id="rId17" Type="http://schemas.openxmlformats.org/officeDocument/2006/relationships/slide" Target="slide31.xml"/><Relationship Id="rId25" Type="http://schemas.openxmlformats.org/officeDocument/2006/relationships/slide" Target="slide37.xml"/><Relationship Id="rId33" Type="http://schemas.openxmlformats.org/officeDocument/2006/relationships/slide" Target="slide17.xml"/><Relationship Id="rId38" Type="http://schemas.openxmlformats.org/officeDocument/2006/relationships/image" Target="../media/image3.png"/><Relationship Id="rId2" Type="http://schemas.openxmlformats.org/officeDocument/2006/relationships/slide" Target="slide3.xml"/><Relationship Id="rId16" Type="http://schemas.openxmlformats.org/officeDocument/2006/relationships/slide" Target="slide40.xml"/><Relationship Id="rId20" Type="http://schemas.openxmlformats.org/officeDocument/2006/relationships/slide" Target="slide32.xml"/><Relationship Id="rId29" Type="http://schemas.openxmlformats.org/officeDocument/2006/relationships/slide" Target="slide6.xml"/><Relationship Id="rId1" Type="http://schemas.openxmlformats.org/officeDocument/2006/relationships/slideLayout" Target="../slideLayouts/slideLayout1.xml"/><Relationship Id="rId6" Type="http://schemas.openxmlformats.org/officeDocument/2006/relationships/slide" Target="slide24.xml"/><Relationship Id="rId11" Type="http://schemas.openxmlformats.org/officeDocument/2006/relationships/slide" Target="slide14.xml"/><Relationship Id="rId24" Type="http://schemas.openxmlformats.org/officeDocument/2006/relationships/slide" Target="slide38.xml"/><Relationship Id="rId32" Type="http://schemas.openxmlformats.org/officeDocument/2006/relationships/slide" Target="slide11.xml"/><Relationship Id="rId37" Type="http://schemas.openxmlformats.org/officeDocument/2006/relationships/slide" Target="slide29.xml"/><Relationship Id="rId40" Type="http://schemas.openxmlformats.org/officeDocument/2006/relationships/slide" Target="slide15.xml"/><Relationship Id="rId5" Type="http://schemas.openxmlformats.org/officeDocument/2006/relationships/slide" Target="slide13.xml"/><Relationship Id="rId15" Type="http://schemas.openxmlformats.org/officeDocument/2006/relationships/slide" Target="slide33.xml"/><Relationship Id="rId23" Type="http://schemas.openxmlformats.org/officeDocument/2006/relationships/slide" Target="slide27.xml"/><Relationship Id="rId28" Type="http://schemas.openxmlformats.org/officeDocument/2006/relationships/slide" Target="slide7.xml"/><Relationship Id="rId36" Type="http://schemas.openxmlformats.org/officeDocument/2006/relationships/slide" Target="slide19.xml"/><Relationship Id="rId10" Type="http://schemas.openxmlformats.org/officeDocument/2006/relationships/slide" Target="slide30.xml"/><Relationship Id="rId19" Type="http://schemas.openxmlformats.org/officeDocument/2006/relationships/slide" Target="slide34.xml"/><Relationship Id="rId31" Type="http://schemas.openxmlformats.org/officeDocument/2006/relationships/slide" Target="slide9.xml"/><Relationship Id="rId4" Type="http://schemas.openxmlformats.org/officeDocument/2006/relationships/slide" Target="slide5.xml"/><Relationship Id="rId9" Type="http://schemas.openxmlformats.org/officeDocument/2006/relationships/slide" Target="slide21.xml"/><Relationship Id="rId14" Type="http://schemas.openxmlformats.org/officeDocument/2006/relationships/slide" Target="slide39.xml"/><Relationship Id="rId22" Type="http://schemas.openxmlformats.org/officeDocument/2006/relationships/image" Target="../media/image2.jpeg"/><Relationship Id="rId27" Type="http://schemas.openxmlformats.org/officeDocument/2006/relationships/slide" Target="slide22.xml"/><Relationship Id="rId30" Type="http://schemas.openxmlformats.org/officeDocument/2006/relationships/slide" Target="slide10.xml"/><Relationship Id="rId35"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8650" y="1825625"/>
            <a:ext cx="7886700" cy="1901555"/>
          </a:xfrm>
        </p:spPr>
        <p:txBody>
          <a:bodyPr/>
          <a:lstStyle/>
          <a:p>
            <a:pPr marL="0" indent="0">
              <a:buNone/>
            </a:pPr>
            <a:r>
              <a:rPr lang="es-419" dirty="0"/>
              <a:t>	</a:t>
            </a:r>
            <a:endParaRPr lang="es-SV" dirty="0"/>
          </a:p>
        </p:txBody>
      </p:sp>
      <p:sp>
        <p:nvSpPr>
          <p:cNvPr id="2" name="CuadroTexto 1"/>
          <p:cNvSpPr txBox="1"/>
          <p:nvPr/>
        </p:nvSpPr>
        <p:spPr>
          <a:xfrm>
            <a:off x="911985" y="2189408"/>
            <a:ext cx="7920507" cy="2400657"/>
          </a:xfrm>
          <a:prstGeom prst="rect">
            <a:avLst/>
          </a:prstGeom>
          <a:noFill/>
        </p:spPr>
        <p:txBody>
          <a:bodyPr wrap="square" rtlCol="0">
            <a:spAutoFit/>
          </a:bodyPr>
          <a:lstStyle/>
          <a:p>
            <a:pPr algn="ctr">
              <a:lnSpc>
                <a:spcPct val="150000"/>
              </a:lnSpc>
            </a:pPr>
            <a:r>
              <a:rPr lang="es-419" sz="5000" dirty="0">
                <a:latin typeface="Impact" panose="020B0806030902050204" pitchFamily="34" charset="0"/>
              </a:rPr>
              <a:t>ESTRUCTURA ORGANIZATIVA </a:t>
            </a:r>
          </a:p>
          <a:p>
            <a:pPr algn="ctr">
              <a:lnSpc>
                <a:spcPct val="150000"/>
              </a:lnSpc>
            </a:pPr>
            <a:r>
              <a:rPr lang="es-419" sz="5000" dirty="0">
                <a:latin typeface="Impact" panose="020B0806030902050204" pitchFamily="34" charset="0"/>
              </a:rPr>
              <a:t>OCTUBRE  2016</a:t>
            </a:r>
          </a:p>
        </p:txBody>
      </p:sp>
    </p:spTree>
    <p:extLst>
      <p:ext uri="{BB962C8B-B14F-4D97-AF65-F5344CB8AC3E}">
        <p14:creationId xmlns:p14="http://schemas.microsoft.com/office/powerpoint/2010/main" val="496892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Unidad de Gestión de Cooperación</a:t>
            </a:r>
            <a:endParaRPr lang="es-SV" dirty="0">
              <a:solidFill>
                <a:srgbClr val="0099B9"/>
              </a:solidFill>
            </a:endParaRPr>
          </a:p>
        </p:txBody>
      </p:sp>
      <p:sp>
        <p:nvSpPr>
          <p:cNvPr id="3" name="2 Marcador de contenido"/>
          <p:cNvSpPr>
            <a:spLocks noGrp="1"/>
          </p:cNvSpPr>
          <p:nvPr>
            <p:ph idx="1"/>
          </p:nvPr>
        </p:nvSpPr>
        <p:spPr>
          <a:xfrm>
            <a:off x="532058" y="1675896"/>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Es la Unidad de organización referente institucional en el tema de Gestión de recursos financieros y técnicos, a través de los cuales se busca fortalecer las capacidades internas de ISDEM, a beneficio de los servicios que deben de ponerse a disposición de los destinatarios Institucionales y de los 262 Gobiernos Municipales.</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UGC</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Licda. </a:t>
            </a:r>
            <a:r>
              <a:rPr lang="es-ES" sz="1350" dirty="0" err="1">
                <a:solidFill>
                  <a:srgbClr val="000000"/>
                </a:solidFill>
                <a:latin typeface="Century Gothic" panose="020B0502020202020204" pitchFamily="34" charset="0"/>
                <a:ea typeface="Times New Roman" panose="02020603050405020304" pitchFamily="18" charset="0"/>
                <a:cs typeface="Arial" panose="020B0604020202020204" pitchFamily="34" charset="0"/>
              </a:rPr>
              <a:t>Heide</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Karen Chacón de Orellana</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3</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3</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422620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Unidad Asesoría Jurídica</a:t>
            </a:r>
            <a:endParaRPr lang="es-SV" dirty="0">
              <a:solidFill>
                <a:srgbClr val="0099B9"/>
              </a:solidFill>
            </a:endParaRPr>
          </a:p>
        </p:txBody>
      </p:sp>
      <p:sp>
        <p:nvSpPr>
          <p:cNvPr id="3" name="2 Marcador de contenido"/>
          <p:cNvSpPr>
            <a:spLocks noGrp="1"/>
          </p:cNvSpPr>
          <p:nvPr>
            <p:ph idx="1"/>
          </p:nvPr>
        </p:nvSpPr>
        <p:spPr>
          <a:xfrm>
            <a:off x="532058" y="1675896"/>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Se constituye como la Unidad que proporciona asesoría legal en las actuaciones judiciales y administrativas del Instituto; su objetivo primordial es el de velar por la legalidad de todas las operaciones u orientar la asistencia legal de las oficinas regionales que permita la unificación de criterios.</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Unidad Jurídica</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José </a:t>
            </a:r>
            <a:r>
              <a:rPr lang="es-ES" sz="1350" dirty="0" err="1">
                <a:solidFill>
                  <a:srgbClr val="000000"/>
                </a:solidFill>
                <a:latin typeface="Century Gothic" panose="020B0502020202020204" pitchFamily="34" charset="0"/>
                <a:ea typeface="Times New Roman" panose="02020603050405020304" pitchFamily="18" charset="0"/>
                <a:cs typeface="Arial" panose="020B0604020202020204" pitchFamily="34" charset="0"/>
              </a:rPr>
              <a:t>Elenilson</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Nuila Delgado.</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1</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2</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3</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634143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Unidad de Relaciones Públicas, Comunicaciones y Publicidad</a:t>
            </a:r>
            <a:endParaRPr lang="es-SV" dirty="0">
              <a:solidFill>
                <a:srgbClr val="0099B9"/>
              </a:solidFill>
            </a:endParaRPr>
          </a:p>
        </p:txBody>
      </p:sp>
      <p:sp>
        <p:nvSpPr>
          <p:cNvPr id="3" name="2 Marcador de contenido"/>
          <p:cNvSpPr>
            <a:spLocks noGrp="1"/>
          </p:cNvSpPr>
          <p:nvPr>
            <p:ph idx="1"/>
          </p:nvPr>
        </p:nvSpPr>
        <p:spPr>
          <a:xfrm>
            <a:off x="450056" y="1999709"/>
            <a:ext cx="7886700" cy="3467604"/>
          </a:xfrm>
        </p:spPr>
        <p:txBody>
          <a:bodyPr>
            <a:normAutofit lnSpcReduction="10000"/>
          </a:bodyPr>
          <a:lstStyle/>
          <a:p>
            <a:pPr marL="0" indent="0" algn="just">
              <a:lnSpc>
                <a:spcPct val="170000"/>
              </a:lnSpc>
              <a:spcBef>
                <a:spcPts val="0"/>
              </a:spcBef>
              <a:buNone/>
            </a:pPr>
            <a:r>
              <a:rPr lang="es-ES" sz="1350" dirty="0">
                <a:latin typeface="Century Gothic" panose="020B0502020202020204" pitchFamily="34" charset="0"/>
              </a:rPr>
              <a:t>Es la encargada de promover las comunicaciones de la institución, relaciones públicas, logística y protocolo de eventos, en coordinación con las unidades organizativas e instituciones externas. Su objetivo es administrar las Polí­ticas y Estrategias de Comunicación que fomenten la imagen del Instituto, sobre la base de los conceptos de modernización, servicio, equidad y transparencia con las 262 Municipalidades del País. </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Interina de RPCP</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Mario Alberto Jovel Cuellar.</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3</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4</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7</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848567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419" sz="3500" b="1" dirty="0">
                <a:solidFill>
                  <a:srgbClr val="0099B9"/>
                </a:solidFill>
              </a:rPr>
              <a:t>Departamento de Créditos Municipales</a:t>
            </a:r>
            <a:endParaRPr lang="es-SV" sz="3500"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Administra la cartera de aceptaciones de Ordenes Irrevocables de Descuento y Pago (OIDP) desde el análisis y otorgamiento de parte del Consejo Directivo de ISDEM, hasta el control de descuentos de las cuotas y pagos a las diferentes entidades financieras por los créditos otorgados a las municipalidades.</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Créditos</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Daniel Calderón Portillo</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271424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419" sz="3500" b="1" dirty="0">
                <a:solidFill>
                  <a:srgbClr val="0099B9"/>
                </a:solidFill>
              </a:rPr>
              <a:t>Departamento de Especies Municipales</a:t>
            </a:r>
            <a:endParaRPr lang="es-SV" sz="3500"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Es el que tiene a su cargo la adquisición, custodia, distribución y control de las especies municipales; Además asegura la venta de las mismas a través de políticas y estrategias de mercadeo que garantice la sostenibilidad y funcionamiento del Instituto.</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Especies</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Arquímedes José Alvarado Chávez.</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3</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4</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7</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4049024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Gerencia General</a:t>
            </a:r>
            <a:endParaRPr lang="es-SV"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Tiene a cargo la conducción administrativa, financiera y operativa de la Institución; tiene el objetivo de coordinar la administración general del Instituto para cumplir con los objetivos trazados en la misión de manera eficiente y eficaz, ejecutando la política adoptada por el Consejo Directivo.</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Gerente General</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Juan Alfredo Henríquez Amaya.</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1</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3</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707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43252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Unidad de Adquisiciones y Contrataciones Institucional</a:t>
            </a:r>
            <a:endParaRPr lang="es-SV" dirty="0">
              <a:solidFill>
                <a:srgbClr val="0099B9"/>
              </a:solidFill>
            </a:endParaRPr>
          </a:p>
        </p:txBody>
      </p:sp>
      <p:sp>
        <p:nvSpPr>
          <p:cNvPr id="3" name="2 Marcador de contenido"/>
          <p:cNvSpPr>
            <a:spLocks noGrp="1"/>
          </p:cNvSpPr>
          <p:nvPr>
            <p:ph idx="1"/>
          </p:nvPr>
        </p:nvSpPr>
        <p:spPr>
          <a:xfrm>
            <a:off x="450056" y="1999709"/>
            <a:ext cx="7886700" cy="3467604"/>
          </a:xfrm>
        </p:spPr>
        <p:txBody>
          <a:bodyPr>
            <a:normAutofit lnSpcReduction="10000"/>
          </a:bodyPr>
          <a:lstStyle/>
          <a:p>
            <a:pPr marL="0" indent="0" algn="just">
              <a:lnSpc>
                <a:spcPct val="170000"/>
              </a:lnSpc>
              <a:spcBef>
                <a:spcPts val="0"/>
              </a:spcBef>
              <a:buNone/>
            </a:pPr>
            <a:r>
              <a:rPr lang="es-ES" sz="1350" dirty="0">
                <a:latin typeface="Century Gothic" panose="020B0502020202020204" pitchFamily="34" charset="0"/>
              </a:rPr>
              <a:t>Es la que realiza la adquisición y contratación de bienes y servicios para el funcionamiento de la Institución a través de la aplicación de la Ley de Adquisiciones y Contrataciones de la Administración Pública (LACAP) y su Reglamento, a lo instruido por la Unidad Normativa de Adquisiciones y Contrataciones de la Administración Pública (UNAC) y a otras leyes aplicables.</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UACI</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Silvia Leticia Portillo.</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2</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4</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456747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419" sz="3500" b="1" dirty="0">
                <a:solidFill>
                  <a:srgbClr val="0099B9"/>
                </a:solidFill>
              </a:rPr>
              <a:t>Unidad de Acceso a la Información Pública</a:t>
            </a:r>
            <a:endParaRPr lang="es-SV" sz="3500"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fontScale="92500" lnSpcReduction="10000"/>
          </a:bodyPr>
          <a:lstStyle/>
          <a:p>
            <a:pPr marL="0" indent="0" algn="just">
              <a:lnSpc>
                <a:spcPct val="170000"/>
              </a:lnSpc>
              <a:spcBef>
                <a:spcPts val="0"/>
              </a:spcBef>
              <a:buNone/>
            </a:pPr>
            <a:r>
              <a:rPr lang="es-ES" sz="1350" dirty="0">
                <a:latin typeface="Century Gothic" panose="020B0502020202020204" pitchFamily="34" charset="0"/>
              </a:rPr>
              <a:t>Esta unidad es la encargada de recibir y dar trámite a las solicitudes de información, sobre la información que se genera, administra o está en poder de la institución, de manera oportuna y veraz, sin sustentar interés o motivación alguna. Además debe darle cumplimiento a las atribuciones consignadas en la Ley de Acceso a la Información Pública (LAIP) y su Reglamento, convirtiéndose en un vínculo entre el solicitante y el ISDEM, garantizando su derecho a acceder a la información que requiera. </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UAIP</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a:t>
            </a:r>
            <a:r>
              <a:rPr lang="es-ES" sz="1350" dirty="0" err="1">
                <a:solidFill>
                  <a:srgbClr val="000000"/>
                </a:solidFill>
                <a:latin typeface="Century Gothic" panose="020B0502020202020204" pitchFamily="34" charset="0"/>
                <a:ea typeface="Times New Roman" panose="02020603050405020304" pitchFamily="18" charset="0"/>
                <a:cs typeface="Arial" panose="020B0604020202020204" pitchFamily="34" charset="0"/>
              </a:rPr>
              <a:t>Merlyn</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Minely Muñoz Reyes.</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980826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Unidad de Género</a:t>
            </a:r>
            <a:endParaRPr lang="es-SV"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Apoyar la creación, diseño, formulación, promoción y aplicación de políticas que vinculen el eje de equidad de género con la Política de Equidad de Género del ISDEM. Apoyar y asegurar el enfoque de género en todos los procesos de planificación, ejecución, monitoreo y evaluación del ISDEM.</a:t>
            </a: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Género</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Licda. Claudia Lorena Alonzo Moreno.</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707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609155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Unidad de Recursos Humanos</a:t>
            </a:r>
            <a:endParaRPr lang="es-SV"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50000"/>
              </a:lnSpc>
              <a:buNone/>
            </a:pPr>
            <a:r>
              <a:rPr lang="es-ES" sz="1350" dirty="0">
                <a:latin typeface="Century Gothic" panose="020B0502020202020204" pitchFamily="34" charset="0"/>
              </a:rPr>
              <a:t>Es la encargada de velar por los empleados que forman parte de la Institución y se caracteriza por desempeñar una variada lista de tareas específicas a cada Gerencia, Unidad o Departamento. Además de mantener en armonía las relaciones de trabajo entre el personal para motivarlos a que proporcionen un buen servicio a los usuarios internos y externos en el marco del desarrollo organizacional.</a:t>
            </a:r>
            <a:endParaRPr lang="es-SV" sz="2700" dirty="0">
              <a:latin typeface="Century Gothic" panose="020B0502020202020204" pitchFamily="34" charset="0"/>
              <a:ea typeface="Times New Roman" panose="02020603050405020304" pitchFamily="18" charset="0"/>
            </a:endParaRPr>
          </a:p>
          <a:p>
            <a:pPr marL="0" indent="0" algn="just">
              <a:lnSpc>
                <a:spcPct val="170000"/>
              </a:lnSpc>
              <a:spcBef>
                <a:spcPts val="0"/>
              </a:spcBef>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RRHH</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Licda. Leidy Lissete Suazo Gutiérrez.</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4</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605809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1" name="33 Conector recto"/>
          <p:cNvCxnSpPr/>
          <p:nvPr/>
        </p:nvCxnSpPr>
        <p:spPr>
          <a:xfrm>
            <a:off x="951981" y="4284017"/>
            <a:ext cx="808222" cy="358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2" name="33 Conector recto"/>
          <p:cNvCxnSpPr/>
          <p:nvPr/>
        </p:nvCxnSpPr>
        <p:spPr>
          <a:xfrm>
            <a:off x="946595" y="4924110"/>
            <a:ext cx="808222" cy="358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1" name="33 Conector recto"/>
          <p:cNvCxnSpPr/>
          <p:nvPr/>
        </p:nvCxnSpPr>
        <p:spPr>
          <a:xfrm>
            <a:off x="945254" y="4608098"/>
            <a:ext cx="808222" cy="358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4" name="98 Conector recto"/>
          <p:cNvCxnSpPr/>
          <p:nvPr/>
        </p:nvCxnSpPr>
        <p:spPr>
          <a:xfrm>
            <a:off x="2696084" y="4912486"/>
            <a:ext cx="6858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3" name="98 Conector recto"/>
          <p:cNvCxnSpPr/>
          <p:nvPr/>
        </p:nvCxnSpPr>
        <p:spPr>
          <a:xfrm>
            <a:off x="2686674" y="4596473"/>
            <a:ext cx="6858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2" name="98 Conector recto"/>
          <p:cNvCxnSpPr/>
          <p:nvPr/>
        </p:nvCxnSpPr>
        <p:spPr>
          <a:xfrm>
            <a:off x="2685333" y="4272392"/>
            <a:ext cx="6858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3" name="98 Conector recto"/>
          <p:cNvCxnSpPr/>
          <p:nvPr/>
        </p:nvCxnSpPr>
        <p:spPr>
          <a:xfrm>
            <a:off x="2683992" y="3988654"/>
            <a:ext cx="6858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3" name="130 Conector recto"/>
          <p:cNvCxnSpPr/>
          <p:nvPr/>
        </p:nvCxnSpPr>
        <p:spPr>
          <a:xfrm>
            <a:off x="7361254" y="4412893"/>
            <a:ext cx="0" cy="21550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6" name="37 Conector recto"/>
          <p:cNvCxnSpPr/>
          <p:nvPr/>
        </p:nvCxnSpPr>
        <p:spPr>
          <a:xfrm flipH="1">
            <a:off x="3224213" y="2546442"/>
            <a:ext cx="10691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2" name="65 Conector recto"/>
          <p:cNvCxnSpPr/>
          <p:nvPr/>
        </p:nvCxnSpPr>
        <p:spPr>
          <a:xfrm flipH="1">
            <a:off x="4287442" y="2546442"/>
            <a:ext cx="10691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26 Conector recto"/>
          <p:cNvCxnSpPr/>
          <p:nvPr/>
        </p:nvCxnSpPr>
        <p:spPr>
          <a:xfrm>
            <a:off x="4281488" y="1112345"/>
            <a:ext cx="0" cy="1002506"/>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114 Conector recto"/>
          <p:cNvCxnSpPr/>
          <p:nvPr/>
        </p:nvCxnSpPr>
        <p:spPr>
          <a:xfrm rot="16200000" flipH="1">
            <a:off x="2511405" y="3868910"/>
            <a:ext cx="119563" cy="511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 name="107 Conector recto"/>
          <p:cNvCxnSpPr/>
          <p:nvPr/>
        </p:nvCxnSpPr>
        <p:spPr>
          <a:xfrm>
            <a:off x="5374482" y="2627727"/>
            <a:ext cx="7144" cy="378619"/>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9" name="109 Conector recto"/>
          <p:cNvCxnSpPr/>
          <p:nvPr/>
        </p:nvCxnSpPr>
        <p:spPr>
          <a:xfrm>
            <a:off x="3227785" y="2490170"/>
            <a:ext cx="7144" cy="378619"/>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 name="111 Conector recto"/>
          <p:cNvCxnSpPr/>
          <p:nvPr/>
        </p:nvCxnSpPr>
        <p:spPr>
          <a:xfrm rot="16200000" flipH="1">
            <a:off x="-403419" y="3431024"/>
            <a:ext cx="1121479" cy="8048"/>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 name="112 Conector recto"/>
          <p:cNvCxnSpPr/>
          <p:nvPr/>
        </p:nvCxnSpPr>
        <p:spPr>
          <a:xfrm>
            <a:off x="151314" y="3999734"/>
            <a:ext cx="607219" cy="0"/>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 name="113 Conector recto"/>
          <p:cNvCxnSpPr/>
          <p:nvPr/>
        </p:nvCxnSpPr>
        <p:spPr>
          <a:xfrm>
            <a:off x="145229" y="2890445"/>
            <a:ext cx="5244731" cy="5336"/>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 name="3 Conector recto"/>
          <p:cNvCxnSpPr/>
          <p:nvPr/>
        </p:nvCxnSpPr>
        <p:spPr>
          <a:xfrm>
            <a:off x="6152377" y="4875121"/>
            <a:ext cx="0" cy="195263"/>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4 Conector recto"/>
          <p:cNvCxnSpPr/>
          <p:nvPr/>
        </p:nvCxnSpPr>
        <p:spPr>
          <a:xfrm flipH="1">
            <a:off x="6152111" y="4077090"/>
            <a:ext cx="2381" cy="77986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5 Conector recto"/>
          <p:cNvCxnSpPr/>
          <p:nvPr/>
        </p:nvCxnSpPr>
        <p:spPr>
          <a:xfrm>
            <a:off x="957252" y="3804541"/>
            <a:ext cx="0" cy="25360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6 Conector recto"/>
          <p:cNvCxnSpPr/>
          <p:nvPr/>
        </p:nvCxnSpPr>
        <p:spPr>
          <a:xfrm>
            <a:off x="6163220" y="3814991"/>
            <a:ext cx="0" cy="25479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9" name="9 Conector recto"/>
          <p:cNvCxnSpPr/>
          <p:nvPr/>
        </p:nvCxnSpPr>
        <p:spPr>
          <a:xfrm rot="5400000">
            <a:off x="2745241" y="4606866"/>
            <a:ext cx="1258727" cy="414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0" name="10 Conector recto"/>
          <p:cNvCxnSpPr/>
          <p:nvPr/>
        </p:nvCxnSpPr>
        <p:spPr>
          <a:xfrm>
            <a:off x="5546360" y="5067078"/>
            <a:ext cx="0" cy="195263"/>
          </a:xfrm>
          <a:prstGeom prst="line">
            <a:avLst/>
          </a:prstGeom>
        </p:spPr>
        <p:style>
          <a:lnRef idx="3">
            <a:schemeClr val="accent1"/>
          </a:lnRef>
          <a:fillRef idx="0">
            <a:schemeClr val="accent1"/>
          </a:fillRef>
          <a:effectRef idx="2">
            <a:schemeClr val="accent1"/>
          </a:effectRef>
          <a:fontRef idx="minor">
            <a:schemeClr val="tx1"/>
          </a:fontRef>
        </p:style>
      </p:cxnSp>
      <p:cxnSp>
        <p:nvCxnSpPr>
          <p:cNvPr id="21" name="11 Conector recto"/>
          <p:cNvCxnSpPr/>
          <p:nvPr/>
        </p:nvCxnSpPr>
        <p:spPr>
          <a:xfrm>
            <a:off x="4260370" y="5071574"/>
            <a:ext cx="0" cy="195263"/>
          </a:xfrm>
          <a:prstGeom prst="line">
            <a:avLst/>
          </a:prstGeom>
        </p:spPr>
        <p:style>
          <a:lnRef idx="3">
            <a:schemeClr val="accent1"/>
          </a:lnRef>
          <a:fillRef idx="0">
            <a:schemeClr val="accent1"/>
          </a:fillRef>
          <a:effectRef idx="2">
            <a:schemeClr val="accent1"/>
          </a:effectRef>
          <a:fontRef idx="minor">
            <a:schemeClr val="tx1"/>
          </a:fontRef>
        </p:style>
      </p:cxnSp>
      <p:cxnSp>
        <p:nvCxnSpPr>
          <p:cNvPr id="23" name="13 Conector recto"/>
          <p:cNvCxnSpPr/>
          <p:nvPr/>
        </p:nvCxnSpPr>
        <p:spPr>
          <a:xfrm flipH="1" flipV="1">
            <a:off x="4292204" y="3609268"/>
            <a:ext cx="1134665" cy="1190"/>
          </a:xfrm>
          <a:prstGeom prst="line">
            <a:avLst/>
          </a:prstGeom>
          <a:solidFill>
            <a:schemeClr val="accent6">
              <a:lumMod val="75000"/>
            </a:schemeClr>
          </a:solidFill>
          <a:ln w="19050">
            <a:solidFill>
              <a:schemeClr val="accent6">
                <a:lumMod val="75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cxnSp>
      <p:cxnSp>
        <p:nvCxnSpPr>
          <p:cNvPr id="24" name="14 Conector recto"/>
          <p:cNvCxnSpPr/>
          <p:nvPr/>
        </p:nvCxnSpPr>
        <p:spPr>
          <a:xfrm flipH="1">
            <a:off x="2802399" y="5286414"/>
            <a:ext cx="565547" cy="2381"/>
          </a:xfrm>
          <a:prstGeom prst="line">
            <a:avLst/>
          </a:prstGeom>
          <a:solidFill>
            <a:schemeClr val="accent6">
              <a:lumMod val="75000"/>
            </a:schemeClr>
          </a:solidFill>
          <a:ln w="19050">
            <a:solidFill>
              <a:schemeClr val="accent6">
                <a:lumMod val="75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cxnSp>
      <p:sp>
        <p:nvSpPr>
          <p:cNvPr id="28" name="18 Rectángulo redondeado"/>
          <p:cNvSpPr/>
          <p:nvPr/>
        </p:nvSpPr>
        <p:spPr>
          <a:xfrm>
            <a:off x="3781033" y="933612"/>
            <a:ext cx="1022747" cy="181822"/>
          </a:xfrm>
          <a:prstGeom prst="roundRect">
            <a:avLst>
              <a:gd name="adj" fmla="val 0"/>
            </a:avLst>
          </a:prstGeom>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bg1"/>
                </a:solidFill>
                <a:hlinkClick r:id="rId2" action="ppaction://hlinksldjump"/>
              </a:rPr>
              <a:t>Consejo Directivo</a:t>
            </a:r>
            <a:endParaRPr lang="es-SV" sz="675" b="1" dirty="0">
              <a:solidFill>
                <a:schemeClr val="bg1"/>
              </a:solidFill>
            </a:endParaRPr>
          </a:p>
        </p:txBody>
      </p:sp>
      <p:sp>
        <p:nvSpPr>
          <p:cNvPr id="29" name="19 Rectángulo redondeado"/>
          <p:cNvSpPr/>
          <p:nvPr/>
        </p:nvSpPr>
        <p:spPr>
          <a:xfrm>
            <a:off x="3800138" y="1662575"/>
            <a:ext cx="976256" cy="178997"/>
          </a:xfrm>
          <a:prstGeom prst="roundRect">
            <a:avLst>
              <a:gd name="adj" fmla="val 350"/>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hlinkClick r:id="rId3" action="ppaction://hlinksldjump"/>
              </a:rPr>
              <a:t>Presidencia</a:t>
            </a:r>
            <a:endParaRPr lang="es-SV" sz="675" b="1" dirty="0"/>
          </a:p>
        </p:txBody>
      </p:sp>
      <p:sp>
        <p:nvSpPr>
          <p:cNvPr id="30" name="20 Rectángulo redondeado"/>
          <p:cNvSpPr/>
          <p:nvPr/>
        </p:nvSpPr>
        <p:spPr>
          <a:xfrm>
            <a:off x="4794700" y="1145821"/>
            <a:ext cx="1345266" cy="235862"/>
          </a:xfrm>
          <a:prstGeom prst="roundRect">
            <a:avLst>
              <a:gd name="adj" fmla="val 0"/>
            </a:avLst>
          </a:prstGeom>
          <a:solidFill>
            <a:schemeClr val="accent6">
              <a:lumMod val="50000"/>
            </a:schemeClr>
          </a:solidFill>
          <a:ln>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4" action="ppaction://hlinksldjump"/>
              </a:rPr>
              <a:t>Auditoría Externa</a:t>
            </a:r>
            <a:endParaRPr lang="es-SV" sz="675" b="1" dirty="0">
              <a:effectLst>
                <a:outerShdw blurRad="50800" dist="38100" dir="2700000" algn="tl" rotWithShape="0">
                  <a:prstClr val="black">
                    <a:alpha val="40000"/>
                  </a:prstClr>
                </a:outerShdw>
              </a:effectLst>
            </a:endParaRPr>
          </a:p>
        </p:txBody>
      </p:sp>
      <p:sp>
        <p:nvSpPr>
          <p:cNvPr id="31" name="21 Rectángulo redondeado"/>
          <p:cNvSpPr/>
          <p:nvPr/>
        </p:nvSpPr>
        <p:spPr>
          <a:xfrm>
            <a:off x="2404333" y="2387248"/>
            <a:ext cx="1379669" cy="245006"/>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tx1"/>
                </a:solidFill>
                <a:effectLst>
                  <a:outerShdw blurRad="50800" dist="38100" dir="2700000" algn="tl" rotWithShape="0">
                    <a:prstClr val="black">
                      <a:alpha val="40000"/>
                    </a:prstClr>
                  </a:outerShdw>
                </a:effectLst>
                <a:hlinkClick r:id="rId5" action="ppaction://hlinksldjump"/>
              </a:rPr>
              <a:t>Departamento de Créditos Municipales</a:t>
            </a:r>
            <a:endParaRPr lang="es-SV" sz="675" b="1" dirty="0">
              <a:solidFill>
                <a:schemeClr val="tx1"/>
              </a:solidFill>
              <a:effectLst>
                <a:outerShdw blurRad="50800" dist="38100" dir="2700000" algn="tl" rotWithShape="0">
                  <a:prstClr val="black">
                    <a:alpha val="40000"/>
                  </a:prstClr>
                </a:outerShdw>
              </a:effectLst>
            </a:endParaRPr>
          </a:p>
        </p:txBody>
      </p:sp>
      <p:sp>
        <p:nvSpPr>
          <p:cNvPr id="32" name="23 Rectángulo redondeado"/>
          <p:cNvSpPr/>
          <p:nvPr/>
        </p:nvSpPr>
        <p:spPr>
          <a:xfrm>
            <a:off x="266345" y="4485163"/>
            <a:ext cx="1395694" cy="247866"/>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6" action="ppaction://hlinksldjump"/>
              </a:rPr>
              <a:t>Departamento de Contabilidad</a:t>
            </a:r>
            <a:endParaRPr lang="es-SV" sz="675" b="1" dirty="0">
              <a:effectLst>
                <a:outerShdw blurRad="50800" dist="38100" dir="2700000" algn="tl" rotWithShape="0">
                  <a:prstClr val="black">
                    <a:alpha val="40000"/>
                  </a:prstClr>
                </a:outerShdw>
              </a:effectLst>
            </a:endParaRPr>
          </a:p>
        </p:txBody>
      </p:sp>
      <p:sp>
        <p:nvSpPr>
          <p:cNvPr id="33" name="24 Rectángulo redondeado"/>
          <p:cNvSpPr/>
          <p:nvPr/>
        </p:nvSpPr>
        <p:spPr>
          <a:xfrm>
            <a:off x="267537" y="4799133"/>
            <a:ext cx="1395766" cy="245535"/>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7" action="ppaction://hlinksldjump"/>
              </a:rPr>
              <a:t>Departamento de Tesorería</a:t>
            </a:r>
            <a:endParaRPr lang="es-SV" sz="675" b="1" dirty="0">
              <a:effectLst>
                <a:outerShdw blurRad="50800" dist="38100" dir="2700000" algn="tl" rotWithShape="0">
                  <a:prstClr val="black">
                    <a:alpha val="40000"/>
                  </a:prstClr>
                </a:outerShdw>
              </a:effectLst>
            </a:endParaRPr>
          </a:p>
        </p:txBody>
      </p:sp>
      <p:sp>
        <p:nvSpPr>
          <p:cNvPr id="34" name="25 Rectángulo redondeado"/>
          <p:cNvSpPr/>
          <p:nvPr/>
        </p:nvSpPr>
        <p:spPr>
          <a:xfrm>
            <a:off x="1880252" y="3856155"/>
            <a:ext cx="1395440" cy="244528"/>
          </a:xfrm>
          <a:prstGeom prst="roundRect">
            <a:avLst>
              <a:gd name="adj" fmla="val 758"/>
            </a:avLst>
          </a:prstGeom>
          <a:solidFill>
            <a:schemeClr val="bg2">
              <a:lumMod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750" b="1" dirty="0">
                <a:hlinkClick r:id="rId8" action="ppaction://hlinksldjump"/>
              </a:rPr>
              <a:t>Gerencia Administrativa</a:t>
            </a:r>
            <a:endParaRPr lang="es-SV" sz="750" b="1" dirty="0"/>
          </a:p>
        </p:txBody>
      </p:sp>
      <p:cxnSp>
        <p:nvCxnSpPr>
          <p:cNvPr id="36" name="27 Conector recto"/>
          <p:cNvCxnSpPr/>
          <p:nvPr/>
        </p:nvCxnSpPr>
        <p:spPr>
          <a:xfrm flipH="1">
            <a:off x="4286251" y="2010631"/>
            <a:ext cx="2381" cy="184666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29 Rectángulo redondeado"/>
          <p:cNvSpPr/>
          <p:nvPr/>
        </p:nvSpPr>
        <p:spPr>
          <a:xfrm>
            <a:off x="4785783" y="3500807"/>
            <a:ext cx="1346439" cy="252949"/>
          </a:xfrm>
          <a:prstGeom prst="roundRect">
            <a:avLst>
              <a:gd name="adj" fmla="val 0"/>
            </a:avLst>
          </a:prstGeom>
          <a:solidFill>
            <a:srgbClr val="F5801F"/>
          </a:solidFill>
          <a:ln>
            <a:solidFill>
              <a:srgbClr val="F5801F"/>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9" action="ppaction://hlinksldjump"/>
              </a:rPr>
              <a:t>Comisión de </a:t>
            </a:r>
            <a:r>
              <a:rPr lang="es-SV" sz="675" b="1" dirty="0" err="1">
                <a:solidFill>
                  <a:sysClr val="windowText" lastClr="000000"/>
                </a:solidFill>
                <a:hlinkClick r:id="rId9" action="ppaction://hlinksldjump"/>
              </a:rPr>
              <a:t>Etíca</a:t>
            </a:r>
            <a:endParaRPr lang="es-SV" sz="675" b="1" dirty="0">
              <a:solidFill>
                <a:sysClr val="windowText" lastClr="000000"/>
              </a:solidFill>
            </a:endParaRPr>
          </a:p>
        </p:txBody>
      </p:sp>
      <p:cxnSp>
        <p:nvCxnSpPr>
          <p:cNvPr id="39" name="30 Conector recto"/>
          <p:cNvCxnSpPr/>
          <p:nvPr/>
        </p:nvCxnSpPr>
        <p:spPr>
          <a:xfrm flipH="1">
            <a:off x="3293269" y="1243591"/>
            <a:ext cx="1042988" cy="7144"/>
          </a:xfrm>
          <a:prstGeom prst="line">
            <a:avLst/>
          </a:prstGeom>
          <a:solidFill>
            <a:schemeClr val="accent6">
              <a:lumMod val="75000"/>
            </a:schemeClr>
          </a:solidFill>
          <a:ln w="19050">
            <a:solidFill>
              <a:schemeClr val="accent6">
                <a:lumMod val="75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cxnSp>
      <p:cxnSp>
        <p:nvCxnSpPr>
          <p:cNvPr id="40" name="31 Conector recto"/>
          <p:cNvCxnSpPr/>
          <p:nvPr/>
        </p:nvCxnSpPr>
        <p:spPr>
          <a:xfrm flipH="1" flipV="1">
            <a:off x="3681412" y="3609268"/>
            <a:ext cx="586979" cy="1190"/>
          </a:xfrm>
          <a:prstGeom prst="line">
            <a:avLst/>
          </a:prstGeom>
          <a:solidFill>
            <a:schemeClr val="accent6">
              <a:lumMod val="75000"/>
            </a:schemeClr>
          </a:solidFill>
          <a:ln w="19050">
            <a:solidFill>
              <a:schemeClr val="accent6">
                <a:lumMod val="75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cxnSp>
      <p:sp>
        <p:nvSpPr>
          <p:cNvPr id="41" name="32 Rectángulo redondeado"/>
          <p:cNvSpPr/>
          <p:nvPr/>
        </p:nvSpPr>
        <p:spPr>
          <a:xfrm>
            <a:off x="1878053" y="5144979"/>
            <a:ext cx="1384828" cy="230485"/>
          </a:xfrm>
          <a:prstGeom prst="roundRect">
            <a:avLst>
              <a:gd name="adj" fmla="val 2731"/>
            </a:avLst>
          </a:prstGeom>
          <a:solidFill>
            <a:srgbClr val="F5801F"/>
          </a:solidFill>
          <a:ln>
            <a:solidFill>
              <a:srgbClr val="F5801F"/>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10" action="ppaction://hlinksldjump"/>
              </a:rPr>
              <a:t>Comité de Seguridad y Salud Ocupacional </a:t>
            </a:r>
            <a:endParaRPr lang="es-SV" sz="675" b="1" dirty="0">
              <a:solidFill>
                <a:sysClr val="windowText" lastClr="000000"/>
              </a:solidFill>
            </a:endParaRPr>
          </a:p>
        </p:txBody>
      </p:sp>
      <p:cxnSp>
        <p:nvCxnSpPr>
          <p:cNvPr id="42" name="33 Conector recto"/>
          <p:cNvCxnSpPr/>
          <p:nvPr/>
        </p:nvCxnSpPr>
        <p:spPr>
          <a:xfrm>
            <a:off x="950640" y="3968004"/>
            <a:ext cx="808222" cy="358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5" name="36 Rectángulo redondeado"/>
          <p:cNvSpPr>
            <a:spLocks/>
          </p:cNvSpPr>
          <p:nvPr/>
        </p:nvSpPr>
        <p:spPr>
          <a:xfrm>
            <a:off x="4774635" y="2389634"/>
            <a:ext cx="1349156" cy="258760"/>
          </a:xfrm>
          <a:prstGeom prst="roundRect">
            <a:avLst>
              <a:gd name="adj" fmla="val 758"/>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tx1"/>
                </a:solidFill>
                <a:effectLst>
                  <a:outerShdw blurRad="50800" dist="38100" dir="2700000" algn="tl" rotWithShape="0">
                    <a:prstClr val="black">
                      <a:alpha val="40000"/>
                    </a:prstClr>
                  </a:outerShdw>
                </a:effectLst>
                <a:hlinkClick r:id="rId11" action="ppaction://hlinksldjump"/>
              </a:rPr>
              <a:t>Departamento de Especies Municipales</a:t>
            </a:r>
            <a:endParaRPr lang="es-SV" sz="675" b="1" dirty="0">
              <a:solidFill>
                <a:schemeClr val="tx1"/>
              </a:solidFill>
              <a:effectLst>
                <a:outerShdw blurRad="50800" dist="38100" dir="2700000" algn="tl" rotWithShape="0">
                  <a:prstClr val="black">
                    <a:alpha val="40000"/>
                  </a:prstClr>
                </a:outerShdw>
              </a:effectLst>
            </a:endParaRPr>
          </a:p>
        </p:txBody>
      </p:sp>
      <p:sp>
        <p:nvSpPr>
          <p:cNvPr id="47" name="38 Rectángulo redondeado"/>
          <p:cNvSpPr/>
          <p:nvPr/>
        </p:nvSpPr>
        <p:spPr>
          <a:xfrm>
            <a:off x="2402369" y="3488241"/>
            <a:ext cx="1389725" cy="233242"/>
          </a:xfrm>
          <a:prstGeom prst="roundRect">
            <a:avLst>
              <a:gd name="adj" fmla="val 0"/>
            </a:avLst>
          </a:prstGeom>
          <a:solidFill>
            <a:srgbClr val="F5801F"/>
          </a:solidFill>
          <a:ln>
            <a:solidFill>
              <a:srgbClr val="F5801F"/>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12" action="ppaction://hlinksldjump"/>
              </a:rPr>
              <a:t>Comisión Técnica</a:t>
            </a:r>
            <a:endParaRPr lang="es-SV" sz="675" b="1" dirty="0">
              <a:solidFill>
                <a:sysClr val="windowText" lastClr="000000"/>
              </a:solidFill>
            </a:endParaRPr>
          </a:p>
        </p:txBody>
      </p:sp>
      <p:sp>
        <p:nvSpPr>
          <p:cNvPr id="48" name="39 Rectángulo redondeado"/>
          <p:cNvSpPr/>
          <p:nvPr/>
        </p:nvSpPr>
        <p:spPr>
          <a:xfrm>
            <a:off x="2428540" y="1135637"/>
            <a:ext cx="1356319" cy="237977"/>
          </a:xfrm>
          <a:prstGeom prst="roundRect">
            <a:avLst>
              <a:gd name="adj" fmla="val 0"/>
            </a:avLst>
          </a:prstGeom>
          <a:solidFill>
            <a:srgbClr val="F5801F"/>
          </a:solidFill>
          <a:ln>
            <a:solidFill>
              <a:srgbClr val="F5801F"/>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13" action="ppaction://hlinksldjump"/>
              </a:rPr>
              <a:t>Comisiones Especiales del Consejo Directivo</a:t>
            </a:r>
            <a:endParaRPr lang="es-SV" sz="675" b="1" dirty="0">
              <a:solidFill>
                <a:sysClr val="windowText" lastClr="000000"/>
              </a:solidFill>
            </a:endParaRPr>
          </a:p>
        </p:txBody>
      </p:sp>
      <p:cxnSp>
        <p:nvCxnSpPr>
          <p:cNvPr id="49" name="126 Conector recto"/>
          <p:cNvCxnSpPr/>
          <p:nvPr/>
        </p:nvCxnSpPr>
        <p:spPr>
          <a:xfrm flipV="1">
            <a:off x="5365362" y="4245910"/>
            <a:ext cx="1653988" cy="806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0" name="127 Conector recto"/>
          <p:cNvCxnSpPr/>
          <p:nvPr/>
        </p:nvCxnSpPr>
        <p:spPr>
          <a:xfrm>
            <a:off x="4934760" y="4421886"/>
            <a:ext cx="0" cy="21431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128 Rectángulo redondeado"/>
          <p:cNvSpPr/>
          <p:nvPr/>
        </p:nvSpPr>
        <p:spPr>
          <a:xfrm>
            <a:off x="4217392" y="4477602"/>
            <a:ext cx="1438429" cy="244340"/>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bg1"/>
                </a:solidFill>
                <a:effectLst>
                  <a:outerShdw blurRad="50800" dist="38100" dir="2700000" algn="tl" rotWithShape="0">
                    <a:prstClr val="black">
                      <a:alpha val="40000"/>
                    </a:prstClr>
                  </a:outerShdw>
                </a:effectLst>
                <a:hlinkClick r:id="rId14" action="ppaction://hlinksldjump"/>
              </a:rPr>
              <a:t>Centro de Formación Municipal</a:t>
            </a:r>
            <a:endParaRPr lang="es-SV" sz="675" b="1" dirty="0">
              <a:solidFill>
                <a:schemeClr val="bg1"/>
              </a:solidFill>
              <a:effectLst>
                <a:outerShdw blurRad="50800" dist="38100" dir="2700000" algn="tl" rotWithShape="0">
                  <a:prstClr val="black">
                    <a:alpha val="40000"/>
                  </a:prstClr>
                </a:outerShdw>
              </a:effectLst>
            </a:endParaRPr>
          </a:p>
        </p:txBody>
      </p:sp>
      <p:sp>
        <p:nvSpPr>
          <p:cNvPr id="52" name="129 Rectángulo redondeado"/>
          <p:cNvSpPr/>
          <p:nvPr/>
        </p:nvSpPr>
        <p:spPr>
          <a:xfrm>
            <a:off x="6651895" y="4127659"/>
            <a:ext cx="1415671" cy="247352"/>
          </a:xfrm>
          <a:prstGeom prst="roundRect">
            <a:avLst>
              <a:gd name="adj" fmla="val 758"/>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r>
              <a:rPr lang="es-SV" sz="675" b="1" dirty="0">
                <a:solidFill>
                  <a:schemeClr val="bg1"/>
                </a:solidFill>
                <a:hlinkClick r:id="rId15" action="ppaction://hlinksldjump"/>
              </a:rPr>
              <a:t>Unidad de Innovación y Desarrollo Técnico</a:t>
            </a:r>
            <a:endParaRPr lang="es-SV" sz="675" b="1" dirty="0">
              <a:solidFill>
                <a:schemeClr val="bg1"/>
              </a:solidFill>
            </a:endParaRPr>
          </a:p>
        </p:txBody>
      </p:sp>
      <p:sp>
        <p:nvSpPr>
          <p:cNvPr id="54" name="134 Rectángulo redondeado"/>
          <p:cNvSpPr/>
          <p:nvPr/>
        </p:nvSpPr>
        <p:spPr>
          <a:xfrm>
            <a:off x="6644936" y="4475491"/>
            <a:ext cx="1423272" cy="246455"/>
          </a:xfrm>
          <a:prstGeom prst="roundRect">
            <a:avLst>
              <a:gd name="adj" fmla="val 592"/>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ES" sz="675" b="1" dirty="0">
                <a:solidFill>
                  <a:schemeClr val="bg1"/>
                </a:solidFill>
                <a:effectLst>
                  <a:outerShdw blurRad="50800" dist="38100" dir="2700000" algn="tl" rotWithShape="0">
                    <a:prstClr val="black">
                      <a:alpha val="40000"/>
                    </a:prstClr>
                  </a:outerShdw>
                </a:effectLst>
                <a:hlinkClick r:id="rId16" action="ppaction://hlinksldjump"/>
              </a:rPr>
              <a:t>Registro Nacional  de la Carrera Administrativa Municipal </a:t>
            </a:r>
            <a:endParaRPr lang="es-SV" sz="675" b="1" dirty="0">
              <a:solidFill>
                <a:schemeClr val="bg1"/>
              </a:solidFill>
              <a:effectLst>
                <a:outerShdw blurRad="50800" dist="38100" dir="2700000" algn="tl" rotWithShape="0">
                  <a:prstClr val="black">
                    <a:alpha val="40000"/>
                  </a:prstClr>
                </a:outerShdw>
              </a:effectLst>
            </a:endParaRPr>
          </a:p>
        </p:txBody>
      </p:sp>
      <p:sp>
        <p:nvSpPr>
          <p:cNvPr id="55" name="135 Rectángulo redondeado"/>
          <p:cNvSpPr/>
          <p:nvPr/>
        </p:nvSpPr>
        <p:spPr>
          <a:xfrm>
            <a:off x="5454216" y="3869914"/>
            <a:ext cx="1420010" cy="238835"/>
          </a:xfrm>
          <a:prstGeom prst="roundRect">
            <a:avLst>
              <a:gd name="adj" fmla="val 0"/>
            </a:avLst>
          </a:prstGeom>
          <a:solidFill>
            <a:schemeClr val="bg2">
              <a:lumMod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bg1"/>
                </a:solidFill>
                <a:hlinkClick r:id="rId17" action="ppaction://hlinksldjump"/>
              </a:rPr>
              <a:t>Gerencia de Desarrollo Municipal</a:t>
            </a:r>
            <a:endParaRPr lang="es-SV" sz="675" b="1" dirty="0">
              <a:solidFill>
                <a:schemeClr val="bg1"/>
              </a:solidFill>
            </a:endParaRPr>
          </a:p>
        </p:txBody>
      </p:sp>
      <p:sp>
        <p:nvSpPr>
          <p:cNvPr id="56" name="139 Rectángulo redondeado"/>
          <p:cNvSpPr/>
          <p:nvPr/>
        </p:nvSpPr>
        <p:spPr>
          <a:xfrm>
            <a:off x="3679121" y="5150071"/>
            <a:ext cx="1147327" cy="369694"/>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r>
              <a:rPr lang="es-SV" sz="675" b="1" dirty="0">
                <a:solidFill>
                  <a:schemeClr val="bg1"/>
                </a:solidFill>
                <a:effectLst>
                  <a:outerShdw blurRad="50800" dist="38100" dir="2700000" algn="tl" rotWithShape="0">
                    <a:prstClr val="black">
                      <a:alpha val="40000"/>
                    </a:prstClr>
                  </a:outerShdw>
                </a:effectLst>
                <a:hlinkClick r:id="rId18" action="ppaction://hlinksldjump"/>
              </a:rPr>
              <a:t>Centro Regional de Asistencia Técnica y Capacitación Central</a:t>
            </a:r>
            <a:endParaRPr lang="es-SV" sz="675" b="1" dirty="0">
              <a:solidFill>
                <a:schemeClr val="bg1"/>
              </a:solidFill>
              <a:effectLst>
                <a:outerShdw blurRad="50800" dist="38100" dir="2700000" algn="tl" rotWithShape="0">
                  <a:prstClr val="black">
                    <a:alpha val="40000"/>
                  </a:prstClr>
                </a:outerShdw>
              </a:effectLst>
            </a:endParaRPr>
          </a:p>
        </p:txBody>
      </p:sp>
      <p:cxnSp>
        <p:nvCxnSpPr>
          <p:cNvPr id="57" name="33 Conector recto"/>
          <p:cNvCxnSpPr/>
          <p:nvPr/>
        </p:nvCxnSpPr>
        <p:spPr>
          <a:xfrm>
            <a:off x="4929998" y="4425458"/>
            <a:ext cx="122039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8" name="128 Rectángulo redondeado"/>
          <p:cNvSpPr/>
          <p:nvPr/>
        </p:nvSpPr>
        <p:spPr>
          <a:xfrm>
            <a:off x="5438430" y="4757875"/>
            <a:ext cx="1434728" cy="245111"/>
          </a:xfrm>
          <a:prstGeom prst="roundRect">
            <a:avLst>
              <a:gd name="adj" fmla="val 0"/>
            </a:avLst>
          </a:prstGeom>
          <a:solidFill>
            <a:schemeClr val="accent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bg1"/>
                </a:solidFill>
                <a:effectLst>
                  <a:outerShdw blurRad="50800" dist="38100" dir="2700000" algn="tl" rotWithShape="0">
                    <a:prstClr val="black">
                      <a:alpha val="40000"/>
                    </a:prstClr>
                  </a:outerShdw>
                </a:effectLst>
                <a:hlinkClick r:id="rId19" action="ppaction://hlinksldjump"/>
              </a:rPr>
              <a:t>Subgerencia de Desarrollo Municipal</a:t>
            </a:r>
            <a:endParaRPr lang="es-SV" sz="675" b="1" dirty="0">
              <a:solidFill>
                <a:schemeClr val="bg1"/>
              </a:solidFill>
              <a:effectLst>
                <a:outerShdw blurRad="50800" dist="38100" dir="2700000" algn="tl" rotWithShape="0">
                  <a:prstClr val="black">
                    <a:alpha val="40000"/>
                  </a:prstClr>
                </a:outerShdw>
              </a:effectLst>
            </a:endParaRPr>
          </a:p>
        </p:txBody>
      </p:sp>
      <p:sp>
        <p:nvSpPr>
          <p:cNvPr id="59" name="42 Rectángulo redondeado"/>
          <p:cNvSpPr/>
          <p:nvPr/>
        </p:nvSpPr>
        <p:spPr>
          <a:xfrm>
            <a:off x="4229216" y="4136909"/>
            <a:ext cx="1426593" cy="248132"/>
          </a:xfrm>
          <a:prstGeom prst="roundRect">
            <a:avLst>
              <a:gd name="adj" fmla="val 933"/>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r>
              <a:rPr lang="es-SV" sz="675" b="1" dirty="0">
                <a:solidFill>
                  <a:schemeClr val="bg1"/>
                </a:solidFill>
                <a:hlinkClick r:id="rId20" action="ppaction://hlinksldjump"/>
              </a:rPr>
              <a:t>Unidad de Medio Ambiente</a:t>
            </a:r>
            <a:endParaRPr lang="es-SV" sz="675" b="1" dirty="0">
              <a:solidFill>
                <a:schemeClr val="bg1"/>
              </a:solidFill>
            </a:endParaRPr>
          </a:p>
        </p:txBody>
      </p:sp>
      <p:sp>
        <p:nvSpPr>
          <p:cNvPr id="60" name="Rectangle 22"/>
          <p:cNvSpPr>
            <a:spLocks noChangeArrowheads="1"/>
          </p:cNvSpPr>
          <p:nvPr/>
        </p:nvSpPr>
        <p:spPr bwMode="auto">
          <a:xfrm>
            <a:off x="7049033" y="1544570"/>
            <a:ext cx="979782" cy="146486"/>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defRPr/>
            </a:pPr>
            <a:r>
              <a:rPr lang="es-ES" sz="675" dirty="0"/>
              <a:t>Alta Dirección</a:t>
            </a:r>
          </a:p>
        </p:txBody>
      </p:sp>
      <p:sp>
        <p:nvSpPr>
          <p:cNvPr id="61" name="Rectangle 22"/>
          <p:cNvSpPr>
            <a:spLocks noChangeArrowheads="1"/>
          </p:cNvSpPr>
          <p:nvPr/>
        </p:nvSpPr>
        <p:spPr bwMode="auto">
          <a:xfrm>
            <a:off x="7049033" y="1756501"/>
            <a:ext cx="979782" cy="152078"/>
          </a:xfrm>
          <a:prstGeom prst="rect">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pPr>
            <a:r>
              <a:rPr lang="es-ES" sz="675" dirty="0"/>
              <a:t>Gerencia General</a:t>
            </a:r>
          </a:p>
        </p:txBody>
      </p:sp>
      <p:sp>
        <p:nvSpPr>
          <p:cNvPr id="62" name="Rectangle 22"/>
          <p:cNvSpPr>
            <a:spLocks noChangeArrowheads="1"/>
          </p:cNvSpPr>
          <p:nvPr/>
        </p:nvSpPr>
        <p:spPr bwMode="auto">
          <a:xfrm>
            <a:off x="7049033" y="1951105"/>
            <a:ext cx="979782" cy="133067"/>
          </a:xfrm>
          <a:prstGeom prst="rect">
            <a:avLst/>
          </a:prstGeom>
          <a:solidFill>
            <a:schemeClr val="bg2">
              <a:lumMod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spcAft>
                <a:spcPts val="750"/>
              </a:spcAft>
            </a:pPr>
            <a:r>
              <a:rPr lang="es-ES" sz="675"/>
              <a:t>Gerencias</a:t>
            </a:r>
          </a:p>
        </p:txBody>
      </p:sp>
      <p:sp>
        <p:nvSpPr>
          <p:cNvPr id="63" name="Rectangle 22"/>
          <p:cNvSpPr>
            <a:spLocks noChangeArrowheads="1"/>
          </p:cNvSpPr>
          <p:nvPr/>
        </p:nvSpPr>
        <p:spPr bwMode="auto">
          <a:xfrm>
            <a:off x="7049033" y="2350622"/>
            <a:ext cx="979782" cy="217094"/>
          </a:xfrm>
          <a:prstGeom prst="rect">
            <a:avLst/>
          </a:prstGeom>
          <a:solidFill>
            <a:schemeClr val="accent3">
              <a:lumMod val="75000"/>
            </a:schemeClr>
          </a:solidFill>
          <a:ln>
            <a:noFill/>
            <a:headEnd/>
            <a:tailEnd/>
          </a:ln>
          <a:effectLst/>
        </p:spPr>
        <p:style>
          <a:lnRef idx="1">
            <a:schemeClr val="accent1"/>
          </a:lnRef>
          <a:fillRef idx="3">
            <a:schemeClr val="accent1"/>
          </a:fillRef>
          <a:effectRef idx="2">
            <a:schemeClr val="accent1"/>
          </a:effectRef>
          <a:fontRef idx="minor">
            <a:schemeClr val="lt1"/>
          </a:fontRef>
        </p:style>
        <p:txBody>
          <a:bodyPr wrap="square"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pPr>
            <a:r>
              <a:rPr lang="es-ES" sz="675" dirty="0">
                <a:effectLst>
                  <a:outerShdw blurRad="50800" dist="38100" dir="2700000" algn="tl" rotWithShape="0">
                    <a:prstClr val="black">
                      <a:alpha val="40000"/>
                    </a:prstClr>
                  </a:outerShdw>
                </a:effectLst>
              </a:rPr>
              <a:t>Unidades </a:t>
            </a:r>
            <a:r>
              <a:rPr lang="es-ES" sz="675" dirty="0" err="1">
                <a:effectLst>
                  <a:outerShdw blurRad="50800" dist="38100" dir="2700000" algn="tl" rotWithShape="0">
                    <a:prstClr val="black">
                      <a:alpha val="40000"/>
                    </a:prstClr>
                  </a:outerShdw>
                </a:effectLst>
              </a:rPr>
              <a:t>Staff</a:t>
            </a:r>
            <a:r>
              <a:rPr lang="es-ES" sz="675" dirty="0">
                <a:effectLst>
                  <a:outerShdw blurRad="50800" dist="38100" dir="2700000" algn="tl" rotWithShape="0">
                    <a:prstClr val="black">
                      <a:alpha val="40000"/>
                    </a:prstClr>
                  </a:outerShdw>
                </a:effectLst>
              </a:rPr>
              <a:t> o  Asesoría</a:t>
            </a:r>
          </a:p>
        </p:txBody>
      </p:sp>
      <p:sp>
        <p:nvSpPr>
          <p:cNvPr id="64" name="Rectangle 22"/>
          <p:cNvSpPr>
            <a:spLocks noChangeArrowheads="1"/>
          </p:cNvSpPr>
          <p:nvPr/>
        </p:nvSpPr>
        <p:spPr bwMode="auto">
          <a:xfrm>
            <a:off x="7049033" y="2617855"/>
            <a:ext cx="979782" cy="145369"/>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pPr>
            <a:r>
              <a:rPr lang="es-ES" sz="675" dirty="0">
                <a:effectLst>
                  <a:outerShdw blurRad="50800" dist="38100" dir="2700000" algn="tl" rotWithShape="0">
                    <a:prstClr val="black">
                      <a:alpha val="40000"/>
                    </a:prstClr>
                  </a:outerShdw>
                </a:effectLst>
              </a:rPr>
              <a:t>Departamento</a:t>
            </a:r>
            <a:endParaRPr lang="es-ES" sz="750" dirty="0">
              <a:effectLst>
                <a:outerShdw blurRad="50800" dist="38100" dir="2700000" algn="tl" rotWithShape="0">
                  <a:prstClr val="black">
                    <a:alpha val="40000"/>
                  </a:prstClr>
                </a:outerShdw>
              </a:effectLst>
            </a:endParaRPr>
          </a:p>
        </p:txBody>
      </p:sp>
      <p:sp>
        <p:nvSpPr>
          <p:cNvPr id="65" name="Rectangle 22"/>
          <p:cNvSpPr>
            <a:spLocks noChangeArrowheads="1"/>
          </p:cNvSpPr>
          <p:nvPr/>
        </p:nvSpPr>
        <p:spPr bwMode="auto">
          <a:xfrm>
            <a:off x="7049032" y="2806502"/>
            <a:ext cx="979782" cy="172689"/>
          </a:xfrm>
          <a:prstGeom prst="rect">
            <a:avLst/>
          </a:prstGeom>
          <a:solidFill>
            <a:schemeClr val="accent6">
              <a:lumMod val="75000"/>
            </a:schemeClr>
          </a:solidFill>
          <a:ln>
            <a:noFill/>
            <a:headEnd/>
            <a:tailEnd/>
          </a:ln>
          <a:effectLst/>
        </p:spPr>
        <p:style>
          <a:lnRef idx="1">
            <a:schemeClr val="accent1"/>
          </a:lnRef>
          <a:fillRef idx="3">
            <a:schemeClr val="accent1"/>
          </a:fillRef>
          <a:effectRef idx="2">
            <a:schemeClr val="accent1"/>
          </a:effectRef>
          <a:fontRef idx="minor">
            <a:schemeClr val="lt1"/>
          </a:fontRef>
        </p:style>
        <p:txBody>
          <a:bodyPr wrap="square"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pPr>
            <a:r>
              <a:rPr lang="es-ES" sz="675" dirty="0">
                <a:cs typeface="Arial" pitchFamily="34" charset="0"/>
              </a:rPr>
              <a:t>Comité o comisiones</a:t>
            </a:r>
          </a:p>
        </p:txBody>
      </p:sp>
      <p:sp>
        <p:nvSpPr>
          <p:cNvPr id="66" name="Rectangle 22"/>
          <p:cNvSpPr>
            <a:spLocks noChangeArrowheads="1"/>
          </p:cNvSpPr>
          <p:nvPr/>
        </p:nvSpPr>
        <p:spPr bwMode="auto">
          <a:xfrm>
            <a:off x="7048108" y="3012889"/>
            <a:ext cx="979782" cy="159941"/>
          </a:xfrm>
          <a:prstGeom prst="rect">
            <a:avLst/>
          </a:prstGeom>
          <a:solidFill>
            <a:schemeClr val="accent6">
              <a:lumMod val="50000"/>
            </a:schemeClr>
          </a:solidFill>
          <a:ln>
            <a:solidFill>
              <a:schemeClr val="accent6">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spcAft>
                <a:spcPts val="750"/>
              </a:spcAft>
            </a:pPr>
            <a:r>
              <a:rPr lang="es-ES" sz="675" dirty="0">
                <a:effectLst>
                  <a:outerShdw blurRad="50800" dist="38100" dir="2700000" algn="tl" rotWithShape="0">
                    <a:prstClr val="black">
                      <a:alpha val="40000"/>
                    </a:prstClr>
                  </a:outerShdw>
                </a:effectLst>
              </a:rPr>
              <a:t>Asesoría Externa</a:t>
            </a:r>
          </a:p>
        </p:txBody>
      </p:sp>
      <p:sp>
        <p:nvSpPr>
          <p:cNvPr id="67" name="22 CuadroTexto"/>
          <p:cNvSpPr txBox="1"/>
          <p:nvPr/>
        </p:nvSpPr>
        <p:spPr>
          <a:xfrm>
            <a:off x="6995301" y="1187382"/>
            <a:ext cx="1069199" cy="33483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SV" sz="788" b="1" dirty="0"/>
              <a:t>Representación del Nivel Jerárquico </a:t>
            </a:r>
          </a:p>
        </p:txBody>
      </p:sp>
      <p:sp>
        <p:nvSpPr>
          <p:cNvPr id="68" name="Rectangle 22"/>
          <p:cNvSpPr>
            <a:spLocks noChangeArrowheads="1"/>
          </p:cNvSpPr>
          <p:nvPr/>
        </p:nvSpPr>
        <p:spPr bwMode="auto">
          <a:xfrm>
            <a:off x="7051414" y="2151789"/>
            <a:ext cx="979782" cy="142013"/>
          </a:xfrm>
          <a:prstGeom prst="rect">
            <a:avLst/>
          </a:prstGeom>
          <a:solidFill>
            <a:schemeClr val="accent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spcAft>
                <a:spcPts val="750"/>
              </a:spcAft>
            </a:pPr>
            <a:r>
              <a:rPr lang="es-ES" sz="675" dirty="0">
                <a:effectLst>
                  <a:outerShdw blurRad="50800" dist="38100" dir="2700000" algn="tl" rotWithShape="0">
                    <a:prstClr val="black">
                      <a:alpha val="40000"/>
                    </a:prstClr>
                  </a:outerShdw>
                </a:effectLst>
              </a:rPr>
              <a:t>Subgerencia</a:t>
            </a:r>
          </a:p>
        </p:txBody>
      </p:sp>
      <p:sp>
        <p:nvSpPr>
          <p:cNvPr id="69" name="62 Rectángulo redondeado"/>
          <p:cNvSpPr/>
          <p:nvPr/>
        </p:nvSpPr>
        <p:spPr>
          <a:xfrm>
            <a:off x="1884876" y="4469673"/>
            <a:ext cx="1400361" cy="244840"/>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21" action="ppaction://hlinksldjump"/>
              </a:rPr>
              <a:t>Departamento de Gestión Documental y Archivo</a:t>
            </a:r>
            <a:endParaRPr lang="es-SV" sz="675" b="1" dirty="0">
              <a:effectLst>
                <a:outerShdw blurRad="50800" dist="38100" dir="2700000" algn="tl" rotWithShape="0">
                  <a:prstClr val="black">
                    <a:alpha val="40000"/>
                  </a:prstClr>
                </a:outerShdw>
              </a:effectLst>
            </a:endParaRPr>
          </a:p>
        </p:txBody>
      </p:sp>
      <p:pic>
        <p:nvPicPr>
          <p:cNvPr id="70" name="Picture 2"/>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2402681" y="-1425179"/>
            <a:ext cx="631031" cy="595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 name="104 CuadroTexto"/>
          <p:cNvSpPr txBox="1"/>
          <p:nvPr/>
        </p:nvSpPr>
        <p:spPr>
          <a:xfrm>
            <a:off x="0" y="857250"/>
            <a:ext cx="1643063" cy="415498"/>
          </a:xfrm>
          <a:prstGeom prst="rect">
            <a:avLst/>
          </a:prstGeom>
          <a:noFill/>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s-ES" sz="1050" b="1" dirty="0">
                <a:solidFill>
                  <a:schemeClr val="tx2">
                    <a:lumMod val="50000"/>
                  </a:schemeClr>
                </a:solidFill>
                <a:latin typeface="Calibri" pitchFamily="34" charset="0"/>
              </a:rPr>
              <a:t>Organigrama</a:t>
            </a:r>
          </a:p>
          <a:p>
            <a:pPr algn="ctr"/>
            <a:r>
              <a:rPr lang="es-ES" sz="1050" b="1" dirty="0">
                <a:solidFill>
                  <a:schemeClr val="tx2">
                    <a:lumMod val="50000"/>
                  </a:schemeClr>
                </a:solidFill>
                <a:latin typeface="Calibri" pitchFamily="34" charset="0"/>
              </a:rPr>
              <a:t> Institucional del ISDEM</a:t>
            </a:r>
            <a:endParaRPr lang="es-SV" sz="1050" b="1" dirty="0">
              <a:solidFill>
                <a:schemeClr val="tx2">
                  <a:lumMod val="50000"/>
                </a:schemeClr>
              </a:solidFill>
              <a:latin typeface="Calibri" pitchFamily="34" charset="0"/>
            </a:endParaRPr>
          </a:p>
        </p:txBody>
      </p:sp>
      <p:sp>
        <p:nvSpPr>
          <p:cNvPr id="73" name="66 Rectángulo redondeado"/>
          <p:cNvSpPr/>
          <p:nvPr/>
        </p:nvSpPr>
        <p:spPr>
          <a:xfrm>
            <a:off x="1879890" y="4145534"/>
            <a:ext cx="1384828" cy="245612"/>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23" action="ppaction://hlinksldjump"/>
              </a:rPr>
              <a:t>Departamento de Informática</a:t>
            </a:r>
            <a:endParaRPr lang="es-SV" sz="675" b="1" dirty="0">
              <a:effectLst>
                <a:outerShdw blurRad="50800" dist="38100" dir="2700000" algn="tl" rotWithShape="0">
                  <a:prstClr val="black">
                    <a:alpha val="40000"/>
                  </a:prstClr>
                </a:outerShdw>
              </a:effectLst>
            </a:endParaRPr>
          </a:p>
        </p:txBody>
      </p:sp>
      <p:cxnSp>
        <p:nvCxnSpPr>
          <p:cNvPr id="74" name="69 Conector recto"/>
          <p:cNvCxnSpPr/>
          <p:nvPr/>
        </p:nvCxnSpPr>
        <p:spPr>
          <a:xfrm>
            <a:off x="6822167" y="5064697"/>
            <a:ext cx="0" cy="195263"/>
          </a:xfrm>
          <a:prstGeom prst="line">
            <a:avLst/>
          </a:prstGeom>
        </p:spPr>
        <p:style>
          <a:lnRef idx="3">
            <a:schemeClr val="accent1"/>
          </a:lnRef>
          <a:fillRef idx="0">
            <a:schemeClr val="accent1"/>
          </a:fillRef>
          <a:effectRef idx="2">
            <a:schemeClr val="accent1"/>
          </a:effectRef>
          <a:fontRef idx="minor">
            <a:schemeClr val="tx1"/>
          </a:fontRef>
        </p:style>
      </p:cxnSp>
      <p:cxnSp>
        <p:nvCxnSpPr>
          <p:cNvPr id="75" name="70 Conector recto"/>
          <p:cNvCxnSpPr/>
          <p:nvPr/>
        </p:nvCxnSpPr>
        <p:spPr>
          <a:xfrm>
            <a:off x="8141888" y="5069460"/>
            <a:ext cx="0" cy="196453"/>
          </a:xfrm>
          <a:prstGeom prst="line">
            <a:avLst/>
          </a:prstGeom>
        </p:spPr>
        <p:style>
          <a:lnRef idx="3">
            <a:schemeClr val="accent1"/>
          </a:lnRef>
          <a:fillRef idx="0">
            <a:schemeClr val="accent1"/>
          </a:fillRef>
          <a:effectRef idx="2">
            <a:schemeClr val="accent1"/>
          </a:effectRef>
          <a:fontRef idx="minor">
            <a:schemeClr val="tx1"/>
          </a:fontRef>
        </p:style>
      </p:cxnSp>
      <p:sp>
        <p:nvSpPr>
          <p:cNvPr id="76" name="147 Rectángulo redondeado"/>
          <p:cNvSpPr/>
          <p:nvPr/>
        </p:nvSpPr>
        <p:spPr>
          <a:xfrm>
            <a:off x="7504012" y="5153346"/>
            <a:ext cx="1211364" cy="369694"/>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r>
              <a:rPr lang="es-SV" sz="675" b="1" dirty="0">
                <a:solidFill>
                  <a:schemeClr val="bg1"/>
                </a:solidFill>
                <a:effectLst>
                  <a:outerShdw blurRad="50800" dist="38100" dir="2700000" algn="tl" rotWithShape="0">
                    <a:prstClr val="black">
                      <a:alpha val="40000"/>
                    </a:prstClr>
                  </a:outerShdw>
                </a:effectLst>
                <a:hlinkClick r:id="rId24" action="ppaction://hlinksldjump"/>
              </a:rPr>
              <a:t>Centro Regional de Asistencia Técnica y Capacitación Oriental</a:t>
            </a:r>
            <a:endParaRPr lang="es-SV" sz="675" b="1" dirty="0">
              <a:solidFill>
                <a:schemeClr val="bg1"/>
              </a:solidFill>
              <a:effectLst>
                <a:outerShdw blurRad="50800" dist="38100" dir="2700000" algn="tl" rotWithShape="0">
                  <a:prstClr val="black">
                    <a:alpha val="40000"/>
                  </a:prstClr>
                </a:outerShdw>
              </a:effectLst>
            </a:endParaRPr>
          </a:p>
        </p:txBody>
      </p:sp>
      <p:sp>
        <p:nvSpPr>
          <p:cNvPr id="77" name="140 Rectángulo redondeado"/>
          <p:cNvSpPr/>
          <p:nvPr/>
        </p:nvSpPr>
        <p:spPr>
          <a:xfrm>
            <a:off x="6240796" y="5148850"/>
            <a:ext cx="1145993" cy="368531"/>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685800"/>
            <a:r>
              <a:rPr lang="es-SV" sz="675" b="1" dirty="0">
                <a:solidFill>
                  <a:schemeClr val="bg1"/>
                </a:solidFill>
                <a:effectLst>
                  <a:outerShdw blurRad="50800" dist="38100" dir="2700000" algn="tl" rotWithShape="0">
                    <a:prstClr val="black">
                      <a:alpha val="40000"/>
                    </a:prstClr>
                  </a:outerShdw>
                </a:effectLst>
                <a:hlinkClick r:id="rId25" action="ppaction://hlinksldjump"/>
              </a:rPr>
              <a:t>Centro Regional de Asistencia Técnica y Capacitación Paracentral</a:t>
            </a:r>
            <a:endParaRPr lang="es-SV" sz="675" b="1" dirty="0">
              <a:solidFill>
                <a:schemeClr val="bg1"/>
              </a:solidFill>
              <a:effectLst>
                <a:outerShdw blurRad="50800" dist="38100" dir="2700000" algn="tl" rotWithShape="0">
                  <a:prstClr val="black">
                    <a:alpha val="40000"/>
                  </a:prstClr>
                </a:outerShdw>
              </a:effectLst>
            </a:endParaRPr>
          </a:p>
        </p:txBody>
      </p:sp>
      <p:sp>
        <p:nvSpPr>
          <p:cNvPr id="78" name="138 Rectángulo redondeado"/>
          <p:cNvSpPr/>
          <p:nvPr/>
        </p:nvSpPr>
        <p:spPr>
          <a:xfrm>
            <a:off x="4969485" y="5152156"/>
            <a:ext cx="1145993" cy="368531"/>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chemeClr val="bg1"/>
                </a:solidFill>
                <a:effectLst>
                  <a:outerShdw blurRad="50800" dist="38100" dir="2700000" algn="tl" rotWithShape="0">
                    <a:prstClr val="black">
                      <a:alpha val="40000"/>
                    </a:prstClr>
                  </a:outerShdw>
                </a:effectLst>
                <a:hlinkClick r:id="rId26" action="ppaction://hlinksldjump"/>
              </a:rPr>
              <a:t>Centro Regional de Asistencia Técnica y Capacitación Occidental</a:t>
            </a:r>
            <a:endParaRPr lang="es-SV" sz="675" b="1" dirty="0">
              <a:solidFill>
                <a:schemeClr val="bg1"/>
              </a:solidFill>
              <a:effectLst>
                <a:outerShdw blurRad="50800" dist="38100" dir="2700000" algn="tl" rotWithShape="0">
                  <a:prstClr val="black">
                    <a:alpha val="40000"/>
                  </a:prstClr>
                </a:outerShdw>
              </a:effectLst>
            </a:endParaRPr>
          </a:p>
        </p:txBody>
      </p:sp>
      <p:cxnSp>
        <p:nvCxnSpPr>
          <p:cNvPr id="79" name="74 Conector recto"/>
          <p:cNvCxnSpPr/>
          <p:nvPr/>
        </p:nvCxnSpPr>
        <p:spPr>
          <a:xfrm flipH="1" flipV="1">
            <a:off x="4285060" y="1245972"/>
            <a:ext cx="703659" cy="0"/>
          </a:xfrm>
          <a:prstGeom prst="line">
            <a:avLst/>
          </a:prstGeom>
          <a:solidFill>
            <a:schemeClr val="accent6">
              <a:lumMod val="75000"/>
            </a:schemeClr>
          </a:solidFill>
          <a:ln w="19050">
            <a:solidFill>
              <a:schemeClr val="accent6">
                <a:lumMod val="5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cxnSp>
      <p:sp>
        <p:nvSpPr>
          <p:cNvPr id="80" name="75 Rectángulo redondeado"/>
          <p:cNvSpPr/>
          <p:nvPr/>
        </p:nvSpPr>
        <p:spPr>
          <a:xfrm>
            <a:off x="266708" y="3844530"/>
            <a:ext cx="1395300" cy="240026"/>
          </a:xfrm>
          <a:prstGeom prst="roundRect">
            <a:avLst>
              <a:gd name="adj" fmla="val 0"/>
            </a:avLst>
          </a:prstGeom>
          <a:solidFill>
            <a:schemeClr val="bg2">
              <a:lumMod val="2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750" b="1" dirty="0">
                <a:hlinkClick r:id="rId27" action="ppaction://hlinksldjump"/>
              </a:rPr>
              <a:t>Gerencia Financiera</a:t>
            </a:r>
            <a:endParaRPr lang="es-SV" sz="750" b="1" dirty="0"/>
          </a:p>
        </p:txBody>
      </p:sp>
      <p:cxnSp>
        <p:nvCxnSpPr>
          <p:cNvPr id="81" name="33 Conector recto"/>
          <p:cNvCxnSpPr/>
          <p:nvPr/>
        </p:nvCxnSpPr>
        <p:spPr>
          <a:xfrm>
            <a:off x="6148008" y="4425458"/>
            <a:ext cx="122039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2" name="77 Conector recto"/>
          <p:cNvCxnSpPr/>
          <p:nvPr/>
        </p:nvCxnSpPr>
        <p:spPr>
          <a:xfrm>
            <a:off x="4287441" y="1519688"/>
            <a:ext cx="70842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3" name="78 Rectángulo redondeado"/>
          <p:cNvSpPr/>
          <p:nvPr/>
        </p:nvSpPr>
        <p:spPr>
          <a:xfrm>
            <a:off x="2420471" y="1413956"/>
            <a:ext cx="1371614" cy="225911"/>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28" action="ppaction://hlinksldjump"/>
              </a:rPr>
              <a:t>Auditoría Interna </a:t>
            </a:r>
            <a:endParaRPr lang="es-SV" sz="675" b="1" dirty="0">
              <a:solidFill>
                <a:sysClr val="windowText" lastClr="000000"/>
              </a:solidFill>
            </a:endParaRPr>
          </a:p>
        </p:txBody>
      </p:sp>
      <p:cxnSp>
        <p:nvCxnSpPr>
          <p:cNvPr id="84" name="79 Conector recto"/>
          <p:cNvCxnSpPr/>
          <p:nvPr/>
        </p:nvCxnSpPr>
        <p:spPr>
          <a:xfrm>
            <a:off x="3634978" y="1515192"/>
            <a:ext cx="76676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5" name="80 Rectángulo redondeado"/>
          <p:cNvSpPr/>
          <p:nvPr/>
        </p:nvSpPr>
        <p:spPr>
          <a:xfrm>
            <a:off x="4794949" y="1418490"/>
            <a:ext cx="1353083" cy="237515"/>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29" action="ppaction://hlinksldjump"/>
              </a:rPr>
              <a:t>Secretaría del Consejo Directivo</a:t>
            </a:r>
            <a:endParaRPr lang="es-SV" sz="675" b="1" dirty="0">
              <a:solidFill>
                <a:sysClr val="windowText" lastClr="000000"/>
              </a:solidFill>
            </a:endParaRPr>
          </a:p>
        </p:txBody>
      </p:sp>
      <p:cxnSp>
        <p:nvCxnSpPr>
          <p:cNvPr id="86" name="81 Conector recto"/>
          <p:cNvCxnSpPr/>
          <p:nvPr/>
        </p:nvCxnSpPr>
        <p:spPr>
          <a:xfrm>
            <a:off x="4287442" y="1987620"/>
            <a:ext cx="6500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7" name="82 Conector recto"/>
          <p:cNvCxnSpPr/>
          <p:nvPr/>
        </p:nvCxnSpPr>
        <p:spPr>
          <a:xfrm>
            <a:off x="3634979" y="1987620"/>
            <a:ext cx="6500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8" name="83 Conector recto"/>
          <p:cNvCxnSpPr/>
          <p:nvPr/>
        </p:nvCxnSpPr>
        <p:spPr>
          <a:xfrm>
            <a:off x="4291013" y="2261659"/>
            <a:ext cx="708422"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9" name="84 Conector recto"/>
          <p:cNvCxnSpPr/>
          <p:nvPr/>
        </p:nvCxnSpPr>
        <p:spPr>
          <a:xfrm>
            <a:off x="3638551" y="2257162"/>
            <a:ext cx="65008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0" name="85 Rectángulo redondeado"/>
          <p:cNvSpPr/>
          <p:nvPr/>
        </p:nvSpPr>
        <p:spPr>
          <a:xfrm>
            <a:off x="4781171" y="1822517"/>
            <a:ext cx="1342619" cy="253032"/>
          </a:xfrm>
          <a:prstGeom prst="roundRect">
            <a:avLst>
              <a:gd name="adj" fmla="val 2681"/>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0" action="ppaction://hlinksldjump"/>
              </a:rPr>
              <a:t>Unidad Gestión de Cooperación</a:t>
            </a:r>
            <a:endParaRPr lang="es-SV" sz="675" b="1" dirty="0">
              <a:solidFill>
                <a:sysClr val="windowText" lastClr="000000"/>
              </a:solidFill>
            </a:endParaRPr>
          </a:p>
        </p:txBody>
      </p:sp>
      <p:sp>
        <p:nvSpPr>
          <p:cNvPr id="91" name="86 Rectángulo redondeado"/>
          <p:cNvSpPr/>
          <p:nvPr/>
        </p:nvSpPr>
        <p:spPr>
          <a:xfrm>
            <a:off x="2420471" y="1838651"/>
            <a:ext cx="1371599" cy="236897"/>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1" action="ppaction://hlinksldjump"/>
              </a:rPr>
              <a:t>Unidad de Planificación Institucional</a:t>
            </a:r>
            <a:endParaRPr lang="es-SV" sz="675" b="1" dirty="0">
              <a:solidFill>
                <a:sysClr val="windowText" lastClr="000000"/>
              </a:solidFill>
            </a:endParaRPr>
          </a:p>
        </p:txBody>
      </p:sp>
      <p:sp>
        <p:nvSpPr>
          <p:cNvPr id="92" name="87 Rectángulo redondeado"/>
          <p:cNvSpPr/>
          <p:nvPr/>
        </p:nvSpPr>
        <p:spPr>
          <a:xfrm>
            <a:off x="2404073" y="2117457"/>
            <a:ext cx="1379934" cy="240479"/>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2" action="ppaction://hlinksldjump"/>
              </a:rPr>
              <a:t>Unidad Asesoría Jurídica</a:t>
            </a:r>
            <a:endParaRPr lang="es-SV" sz="675" b="1" dirty="0">
              <a:solidFill>
                <a:sysClr val="windowText" lastClr="000000"/>
              </a:solidFill>
            </a:endParaRPr>
          </a:p>
        </p:txBody>
      </p:sp>
      <p:sp>
        <p:nvSpPr>
          <p:cNvPr id="93" name="88 Rectángulo redondeado"/>
          <p:cNvSpPr/>
          <p:nvPr/>
        </p:nvSpPr>
        <p:spPr>
          <a:xfrm>
            <a:off x="4781172" y="2101317"/>
            <a:ext cx="1342619" cy="256616"/>
          </a:xfrm>
          <a:prstGeom prst="roundRect">
            <a:avLst>
              <a:gd name="adj" fmla="val 2681"/>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 action="ppaction://noaction"/>
              </a:rPr>
              <a:t>Unidad de Relaciones Publicas, Comunicaciones y  Publicidad</a:t>
            </a:r>
            <a:endParaRPr lang="es-SV" sz="675" b="1" dirty="0">
              <a:solidFill>
                <a:sysClr val="windowText" lastClr="000000"/>
              </a:solidFill>
            </a:endParaRPr>
          </a:p>
        </p:txBody>
      </p:sp>
      <p:cxnSp>
        <p:nvCxnSpPr>
          <p:cNvPr id="94" name="89 Conector recto"/>
          <p:cNvCxnSpPr/>
          <p:nvPr/>
        </p:nvCxnSpPr>
        <p:spPr>
          <a:xfrm>
            <a:off x="4289823" y="3070364"/>
            <a:ext cx="65008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5" name="90 Conector recto"/>
          <p:cNvCxnSpPr/>
          <p:nvPr/>
        </p:nvCxnSpPr>
        <p:spPr>
          <a:xfrm>
            <a:off x="3637360" y="3071555"/>
            <a:ext cx="65008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6" name="91 Rectángulo redondeado"/>
          <p:cNvSpPr/>
          <p:nvPr/>
        </p:nvSpPr>
        <p:spPr>
          <a:xfrm>
            <a:off x="4790412" y="2930675"/>
            <a:ext cx="1349496" cy="266381"/>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0" eaLnBrk="1" latinLnBrk="0" hangingPunct="1"/>
            <a:r>
              <a:rPr lang="es-SV" sz="675" b="1" dirty="0">
                <a:solidFill>
                  <a:sysClr val="windowText" lastClr="000000"/>
                </a:solidFill>
                <a:hlinkClick r:id="rId33" action="ppaction://hlinksldjump"/>
              </a:rPr>
              <a:t>Unidad de Acceso a la Información Pública</a:t>
            </a:r>
            <a:endParaRPr lang="es-SV" sz="675" b="1" dirty="0">
              <a:solidFill>
                <a:sysClr val="windowText" lastClr="000000"/>
              </a:solidFill>
            </a:endParaRPr>
          </a:p>
        </p:txBody>
      </p:sp>
      <p:sp>
        <p:nvSpPr>
          <p:cNvPr id="97" name="92 Rectángulo redondeado"/>
          <p:cNvSpPr/>
          <p:nvPr/>
        </p:nvSpPr>
        <p:spPr>
          <a:xfrm>
            <a:off x="2404335" y="2947208"/>
            <a:ext cx="1391239" cy="241784"/>
          </a:xfrm>
          <a:prstGeom prst="roundRect">
            <a:avLst>
              <a:gd name="adj" fmla="val 933"/>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4" action="ppaction://hlinksldjump"/>
              </a:rPr>
              <a:t>Unidad de Adquisiciones y Contrataciones Institucional</a:t>
            </a:r>
            <a:endParaRPr lang="es-SV" sz="675" b="1" dirty="0">
              <a:solidFill>
                <a:sysClr val="windowText" lastClr="000000"/>
              </a:solidFill>
            </a:endParaRPr>
          </a:p>
        </p:txBody>
      </p:sp>
      <p:cxnSp>
        <p:nvCxnSpPr>
          <p:cNvPr id="98" name="93 Conector recto"/>
          <p:cNvCxnSpPr/>
          <p:nvPr/>
        </p:nvCxnSpPr>
        <p:spPr>
          <a:xfrm>
            <a:off x="3637360" y="3348612"/>
            <a:ext cx="64889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9" name="94 Rectángulo redondeado"/>
          <p:cNvSpPr/>
          <p:nvPr/>
        </p:nvSpPr>
        <p:spPr>
          <a:xfrm>
            <a:off x="2400763" y="3213176"/>
            <a:ext cx="1389725" cy="242046"/>
          </a:xfrm>
          <a:prstGeom prst="roundRect">
            <a:avLst>
              <a:gd name="adj" fmla="val 933"/>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5" action="ppaction://hlinksldjump"/>
              </a:rPr>
              <a:t>Unidad de Género</a:t>
            </a:r>
            <a:endParaRPr lang="es-SV" sz="675" b="1" dirty="0">
              <a:solidFill>
                <a:sysClr val="windowText" lastClr="000000"/>
              </a:solidFill>
            </a:endParaRPr>
          </a:p>
        </p:txBody>
      </p:sp>
      <p:cxnSp>
        <p:nvCxnSpPr>
          <p:cNvPr id="100" name="95 Conector recto"/>
          <p:cNvCxnSpPr/>
          <p:nvPr/>
        </p:nvCxnSpPr>
        <p:spPr>
          <a:xfrm>
            <a:off x="4276725" y="3345041"/>
            <a:ext cx="757238"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1" name="96 Rectángulo redondeado"/>
          <p:cNvSpPr/>
          <p:nvPr/>
        </p:nvSpPr>
        <p:spPr>
          <a:xfrm>
            <a:off x="4794928" y="3219097"/>
            <a:ext cx="1344999" cy="260330"/>
          </a:xfrm>
          <a:prstGeom prst="roundRect">
            <a:avLst>
              <a:gd name="adj" fmla="val 0"/>
            </a:avLst>
          </a:prstGeom>
          <a:solidFill>
            <a:srgbClr val="8AAC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solidFill>
                  <a:sysClr val="windowText" lastClr="000000"/>
                </a:solidFill>
                <a:hlinkClick r:id="rId36" action="ppaction://hlinksldjump"/>
              </a:rPr>
              <a:t>Unidad de Recursos Humanos</a:t>
            </a:r>
            <a:endParaRPr lang="es-SV" sz="675" b="1" dirty="0">
              <a:solidFill>
                <a:sysClr val="windowText" lastClr="000000"/>
              </a:solidFill>
            </a:endParaRPr>
          </a:p>
        </p:txBody>
      </p:sp>
      <p:sp>
        <p:nvSpPr>
          <p:cNvPr id="106" name="101 Rectángulo redondeado"/>
          <p:cNvSpPr/>
          <p:nvPr/>
        </p:nvSpPr>
        <p:spPr>
          <a:xfrm>
            <a:off x="1890728" y="4772266"/>
            <a:ext cx="1386440" cy="328876"/>
          </a:xfrm>
          <a:prstGeom prst="roundRect">
            <a:avLst>
              <a:gd name="adj" fmla="val 3031"/>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37" action="ppaction://hlinksldjump"/>
              </a:rPr>
              <a:t>Departamento de Servicios Generales y Administración de Bodega </a:t>
            </a:r>
            <a:endParaRPr lang="es-SV" sz="675" b="1" dirty="0">
              <a:effectLst>
                <a:outerShdw blurRad="50800" dist="38100" dir="2700000" algn="tl" rotWithShape="0">
                  <a:prstClr val="black">
                    <a:alpha val="40000"/>
                  </a:prstClr>
                </a:outerShdw>
              </a:effectLst>
            </a:endParaRPr>
          </a:p>
        </p:txBody>
      </p:sp>
      <p:cxnSp>
        <p:nvCxnSpPr>
          <p:cNvPr id="108" name="103 Conector recto"/>
          <p:cNvCxnSpPr/>
          <p:nvPr/>
        </p:nvCxnSpPr>
        <p:spPr>
          <a:xfrm rot="5400000">
            <a:off x="1264816" y="4447126"/>
            <a:ext cx="962516" cy="6652"/>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109" name="Imagen 108" descr="image00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0214372" y="-1182291"/>
            <a:ext cx="2365772"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 name="105 Rectángulo redondeado"/>
          <p:cNvSpPr/>
          <p:nvPr/>
        </p:nvSpPr>
        <p:spPr>
          <a:xfrm>
            <a:off x="266738" y="4170000"/>
            <a:ext cx="1395766" cy="247866"/>
          </a:xfrm>
          <a:prstGeom prst="roundRect">
            <a:avLst>
              <a:gd name="adj" fmla="val 0"/>
            </a:avLst>
          </a:prstGeom>
          <a:ln/>
        </p:spPr>
        <p:style>
          <a:lnRef idx="1">
            <a:schemeClr val="accent1"/>
          </a:lnRef>
          <a:fillRef idx="2">
            <a:schemeClr val="accent1"/>
          </a:fillRef>
          <a:effectRef idx="1">
            <a:schemeClr val="accent1"/>
          </a:effectRef>
          <a:fontRef idx="minor">
            <a:schemeClr val="dk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effectLst>
                  <a:outerShdw blurRad="50800" dist="38100" dir="2700000" algn="tl" rotWithShape="0">
                    <a:prstClr val="black">
                      <a:alpha val="40000"/>
                    </a:prstClr>
                  </a:outerShdw>
                </a:effectLst>
                <a:hlinkClick r:id="rId39" action="ppaction://hlinksldjump"/>
              </a:rPr>
              <a:t>Departamento de Presupuesto</a:t>
            </a:r>
            <a:endParaRPr lang="es-SV" sz="675" b="1" dirty="0">
              <a:effectLst>
                <a:outerShdw blurRad="50800" dist="38100" dir="2700000" algn="tl" rotWithShape="0">
                  <a:prstClr val="black">
                    <a:alpha val="40000"/>
                  </a:prstClr>
                </a:outerShdw>
              </a:effectLst>
            </a:endParaRPr>
          </a:p>
        </p:txBody>
      </p:sp>
      <p:sp>
        <p:nvSpPr>
          <p:cNvPr id="111" name="22 Rectángulo redondeado"/>
          <p:cNvSpPr/>
          <p:nvPr/>
        </p:nvSpPr>
        <p:spPr>
          <a:xfrm>
            <a:off x="3784002" y="2653877"/>
            <a:ext cx="1002449" cy="201378"/>
          </a:xfrm>
          <a:prstGeom prst="roundRect">
            <a:avLst>
              <a:gd name="adj" fmla="val 0"/>
            </a:avLst>
          </a:prstGeom>
          <a:solidFill>
            <a:schemeClr val="accent5">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SV" sz="675" b="1" dirty="0">
                <a:hlinkClick r:id="rId40" action="ppaction://hlinksldjump"/>
              </a:rPr>
              <a:t>Gerencia General</a:t>
            </a:r>
            <a:endParaRPr lang="es-SV" sz="675" b="1" dirty="0"/>
          </a:p>
        </p:txBody>
      </p:sp>
      <p:cxnSp>
        <p:nvCxnSpPr>
          <p:cNvPr id="112" name="121 Conector recto"/>
          <p:cNvCxnSpPr/>
          <p:nvPr/>
        </p:nvCxnSpPr>
        <p:spPr>
          <a:xfrm>
            <a:off x="4269627" y="5073956"/>
            <a:ext cx="3871223" cy="2981"/>
          </a:xfrm>
          <a:prstGeom prst="line">
            <a:avLst/>
          </a:prstGeom>
        </p:spPr>
        <p:style>
          <a:lnRef idx="3">
            <a:schemeClr val="accent1"/>
          </a:lnRef>
          <a:fillRef idx="0">
            <a:schemeClr val="accent1"/>
          </a:fillRef>
          <a:effectRef idx="2">
            <a:schemeClr val="accent1"/>
          </a:effectRef>
          <a:fontRef idx="minor">
            <a:schemeClr val="tx1"/>
          </a:fontRef>
        </p:style>
      </p:cxnSp>
      <p:cxnSp>
        <p:nvCxnSpPr>
          <p:cNvPr id="113" name="124 Conector recto"/>
          <p:cNvCxnSpPr/>
          <p:nvPr/>
        </p:nvCxnSpPr>
        <p:spPr>
          <a:xfrm>
            <a:off x="952051" y="3802156"/>
            <a:ext cx="5220149" cy="161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4" name="104 CuadroTexto"/>
          <p:cNvSpPr txBox="1"/>
          <p:nvPr/>
        </p:nvSpPr>
        <p:spPr>
          <a:xfrm>
            <a:off x="510779" y="5590213"/>
            <a:ext cx="4706540" cy="346249"/>
          </a:xfrm>
          <a:prstGeom prst="rect">
            <a:avLst/>
          </a:prstGeom>
          <a:noFill/>
          <a:effectLst/>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825" b="1" dirty="0">
                <a:solidFill>
                  <a:schemeClr val="tx2">
                    <a:lumMod val="50000"/>
                  </a:schemeClr>
                </a:solidFill>
                <a:latin typeface="Calibri" pitchFamily="34" charset="0"/>
              </a:rPr>
              <a:t>Organigrama institucional aprobado por el Consejo Directivo del ISDEM, en sesión ordinaria del 28 de octubre de 2016, en Acuerdo seis del Acta número cuarenta y dos.</a:t>
            </a:r>
            <a:endParaRPr lang="es-SV" sz="825" b="1" dirty="0">
              <a:solidFill>
                <a:schemeClr val="tx2">
                  <a:lumMod val="50000"/>
                </a:schemeClr>
              </a:solidFill>
              <a:latin typeface="Calibri" pitchFamily="34" charset="0"/>
            </a:endParaRPr>
          </a:p>
        </p:txBody>
      </p:sp>
    </p:spTree>
    <p:extLst>
      <p:ext uri="{BB962C8B-B14F-4D97-AF65-F5344CB8AC3E}">
        <p14:creationId xmlns:p14="http://schemas.microsoft.com/office/powerpoint/2010/main" val="3747165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Comisión Técnica</a:t>
            </a:r>
            <a:endParaRPr lang="es-SV"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fontScale="92500"/>
          </a:bodyPr>
          <a:lstStyle/>
          <a:p>
            <a:pPr marL="0" indent="0" algn="just">
              <a:lnSpc>
                <a:spcPct val="150000"/>
              </a:lnSpc>
              <a:buNone/>
            </a:pPr>
            <a:r>
              <a:rPr lang="es-ES" sz="1350" dirty="0">
                <a:latin typeface="Century Gothic" panose="020B0502020202020204" pitchFamily="34" charset="0"/>
              </a:rPr>
              <a:t>Esta integrada por los Gerentes y demás Funcionarios que determine el reglamento y será precedida por el Gerente General</a:t>
            </a:r>
            <a:r>
              <a:rPr lang="es-SV" sz="1350" dirty="0">
                <a:latin typeface="Century Gothic" panose="020B0502020202020204" pitchFamily="34" charset="0"/>
              </a:rPr>
              <a:t>. Sus funciones son: a) Asesorar al Gerente General en las materias que éste someta a su conocimiento; b) Estudiar y dictaminar sobre las solicitudes de préstamos, presentadas por las Municipalidades sobre empréstitos internos y externos y sobre las emisiones de bonos o títulos valores del Instituto o de las Municipalidades a solicitud de éstas; y c) Emitir por escrito y presentarlos al Consejo Directivo por medio del Gerente General, todos los dictámenes a que se refiere el literal anterior.</a:t>
            </a:r>
          </a:p>
          <a:p>
            <a:pPr marL="0" indent="0" algn="just">
              <a:lnSpc>
                <a:spcPct val="150000"/>
              </a:lnSpc>
              <a:buNone/>
            </a:pPr>
            <a:endPar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Gerente General</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Juan Alfredo Henríquez Amaya.</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1</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3</a:t>
            </a:r>
            <a:endPar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4</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707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339962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Comisión de Ética</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fontScale="25000" lnSpcReduction="20000"/>
          </a:bodyPr>
          <a:lstStyle/>
          <a:p>
            <a:pPr marL="0" indent="0" algn="just">
              <a:lnSpc>
                <a:spcPct val="170000"/>
              </a:lnSpc>
              <a:spcBef>
                <a:spcPts val="0"/>
              </a:spcBef>
              <a:buNone/>
            </a:pPr>
            <a:r>
              <a:rPr lang="es-ES" sz="4200" dirty="0">
                <a:latin typeface="Century Gothic" panose="020B0502020202020204" pitchFamily="34" charset="0"/>
              </a:rPr>
              <a:t>Las funciones de la Comisión de Ética son:</a:t>
            </a:r>
          </a:p>
          <a:p>
            <a:pPr marL="257175" indent="-257175" algn="just">
              <a:lnSpc>
                <a:spcPct val="170000"/>
              </a:lnSpc>
              <a:spcBef>
                <a:spcPts val="0"/>
              </a:spcBef>
              <a:buAutoNum type="alphaLcParenR"/>
            </a:pPr>
            <a:r>
              <a:rPr lang="es-ES" sz="4200" dirty="0">
                <a:latin typeface="Century Gothic" panose="020B0502020202020204" pitchFamily="34" charset="0"/>
              </a:rPr>
              <a:t>Referir al Tribunal la información obtenida de una investigación interna realizada por la institución, cuando se identifique una posible violación a los deberes o prohibiciones éticas; b) Recibir denuncias cuando un servidor público de su institución haya infringido la presente Ley, debiendo en tal caso remitirla al Tribunal para su trámite; c) Dar seguimiento a las resoluciones finales emitidas por el Tribunal en los procedimientos administrativos sancionadores en contra de servidores públicos de su institución; d) Difundir y capacitar a los servidores públicos de su institución sobre la ética en la función pública, la presente Ley y cualquier otra normativa relacionada con la finalidad de prevenir los actos de corrupción; e) Proponer al Tribunal medidas que coadyuven a la mejor aplicación de esta Ley; f) Dar respuesta a las consultas respecto del ámbito de aplicación de la presente Ley, en base a los criterios fijados por el Tribunal; y g) Las demás que le señale esta Ley de Ética Gubernamental.</a:t>
            </a:r>
            <a:endParaRPr lang="es-SV" sz="4200" dirty="0">
              <a:latin typeface="Century Gothic" panose="020B0502020202020204" pitchFamily="34" charset="0"/>
              <a:ea typeface="Times New Roman" panose="02020603050405020304" pitchFamily="18" charset="0"/>
            </a:endParaRPr>
          </a:p>
          <a:p>
            <a:pPr marL="0" indent="0" algn="just">
              <a:lnSpc>
                <a:spcPct val="170000"/>
              </a:lnSpc>
              <a:spcBef>
                <a:spcPts val="0"/>
              </a:spcBef>
              <a:buNone/>
            </a:pPr>
            <a:endPar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marL="0" indent="0" algn="just">
              <a:lnSpc>
                <a:spcPct val="170000"/>
              </a:lnSpc>
              <a:spcBef>
                <a:spcPts val="0"/>
              </a:spcBef>
              <a:buNone/>
            </a:pPr>
            <a:r>
              <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 la Comisión: Licda. Silvia Leticia Portillo</a:t>
            </a: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4200" dirty="0">
                <a:latin typeface="Century Gothic" panose="020B0502020202020204" pitchFamily="34" charset="0"/>
                <a:ea typeface="Times New Roman" panose="02020603050405020304" pitchFamily="18" charset="0"/>
                <a:cs typeface="Arial" panose="020B0604020202020204" pitchFamily="34" charset="0"/>
              </a:rPr>
              <a:t>3</a:t>
            </a: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Hombres: 3</a:t>
            </a:r>
            <a:endParaRPr lang="es-ES" sz="4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Total de Servidores Públicos: 6</a:t>
            </a:r>
            <a:endParaRPr lang="es-SV" sz="4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591547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Gerencia Financiera</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fontScale="47500" lnSpcReduction="20000"/>
          </a:bodyPr>
          <a:lstStyle/>
          <a:p>
            <a:pPr marL="0" indent="0" algn="just">
              <a:lnSpc>
                <a:spcPct val="170000"/>
              </a:lnSpc>
              <a:spcBef>
                <a:spcPts val="0"/>
              </a:spcBef>
              <a:buNone/>
            </a:pPr>
            <a:r>
              <a:rPr lang="es-ES" sz="3000" dirty="0">
                <a:latin typeface="Century Gothic" panose="020B0502020202020204" pitchFamily="34" charset="0"/>
              </a:rPr>
              <a:t>Esta Unidad es la responsable de la gestión financiera del ISDEM, que realiza las actividades del proceso administrativo financiero en las Áreas de Presupuesto, Tesorería y Contabilidad. Gestiona, dirige, coordina y supervisa las actividades del proceso financiero, asegurándose que se cumpla la normativa establecida.</a:t>
            </a:r>
          </a:p>
          <a:p>
            <a:pPr marL="0" indent="0" algn="just">
              <a:lnSpc>
                <a:spcPct val="170000"/>
              </a:lnSpc>
              <a:spcBef>
                <a:spcPts val="0"/>
              </a:spcBef>
              <a:buNone/>
            </a:pPr>
            <a:endParaRPr lang="es-ES" sz="30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000" b="1" dirty="0">
                <a:latin typeface="Century Gothic" panose="020B0502020202020204" pitchFamily="34" charset="0"/>
                <a:ea typeface="Times New Roman" panose="02020603050405020304" pitchFamily="18" charset="0"/>
                <a:cs typeface="Arial" panose="020B0604020202020204" pitchFamily="34" charset="0"/>
              </a:rPr>
              <a:t>Gerente Financiera: </a:t>
            </a:r>
            <a:r>
              <a:rPr lang="es-ES" sz="3000" dirty="0">
                <a:latin typeface="Century Gothic" panose="020B0502020202020204" pitchFamily="34" charset="0"/>
                <a:ea typeface="Times New Roman" panose="02020603050405020304" pitchFamily="18" charset="0"/>
                <a:cs typeface="Arial" panose="020B0604020202020204" pitchFamily="34" charset="0"/>
              </a:rPr>
              <a:t>Licda. Marlene Antonia Orellana de Ayala</a:t>
            </a:r>
            <a:endParaRPr lang="es-ES" sz="30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000" b="1" dirty="0">
                <a:latin typeface="Century Gothic" panose="020B0502020202020204" pitchFamily="34" charset="0"/>
                <a:ea typeface="Times New Roman" panose="02020603050405020304" pitchFamily="18" charset="0"/>
                <a:cs typeface="Arial" panose="020B0604020202020204" pitchFamily="34" charset="0"/>
              </a:rPr>
              <a:t>Mujeres: 2</a:t>
            </a:r>
            <a:endParaRPr lang="es-ES" sz="30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000" b="1" dirty="0">
                <a:latin typeface="Century Gothic" panose="020B0502020202020204" pitchFamily="34" charset="0"/>
                <a:ea typeface="Times New Roman" panose="02020603050405020304" pitchFamily="18" charset="0"/>
                <a:cs typeface="Arial" panose="020B0604020202020204" pitchFamily="34" charset="0"/>
              </a:rPr>
              <a:t>Hombres: </a:t>
            </a:r>
            <a:r>
              <a:rPr lang="es-ES" sz="3000" dirty="0">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3000" b="1" dirty="0">
                <a:latin typeface="Century Gothic" panose="020B0502020202020204" pitchFamily="34" charset="0"/>
                <a:ea typeface="Times New Roman" panose="02020603050405020304" pitchFamily="18" charset="0"/>
                <a:cs typeface="Arial" panose="020B0604020202020204" pitchFamily="34" charset="0"/>
              </a:rPr>
              <a:t>Total de Servidores Públicos: 2</a:t>
            </a:r>
            <a:endParaRPr lang="es-SV" sz="30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071025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Departamento de Presupuesto</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a:bodyPr>
          <a:lstStyle/>
          <a:p>
            <a:pPr marL="0" indent="0" algn="just">
              <a:lnSpc>
                <a:spcPct val="170000"/>
              </a:lnSpc>
              <a:spcBef>
                <a:spcPts val="0"/>
              </a:spcBef>
              <a:buNone/>
            </a:pPr>
            <a:r>
              <a:rPr lang="es-ES" sz="1425" dirty="0">
                <a:latin typeface="Century Gothic" panose="020B0502020202020204" pitchFamily="34" charset="0"/>
              </a:rPr>
              <a:t>Es el encargado de coordinar la elaboración del Presupuesto Institucional, así como controlar su ejecución, a través de la orientación de lineamientos para su formulación en cumplimiento con los objetivos, metas y estrategias de cada una de las Unidades Organizacionales de la Institución.</a:t>
            </a:r>
          </a:p>
          <a:p>
            <a:pPr marL="0" indent="0" algn="just">
              <a:lnSpc>
                <a:spcPct val="170000"/>
              </a:lnSpc>
              <a:spcBef>
                <a:spcPts val="0"/>
              </a:spcBef>
              <a:buNone/>
            </a:pPr>
            <a:endParaRPr lang="es-ES" sz="142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425" b="1" dirty="0">
                <a:latin typeface="Century Gothic" panose="020B0502020202020204" pitchFamily="34" charset="0"/>
                <a:ea typeface="Times New Roman" panose="02020603050405020304" pitchFamily="18" charset="0"/>
                <a:cs typeface="Arial" panose="020B0604020202020204" pitchFamily="34" charset="0"/>
              </a:rPr>
              <a:t>Jefe de Presupuesto: </a:t>
            </a:r>
            <a:r>
              <a:rPr lang="es-ES" sz="1425" dirty="0">
                <a:latin typeface="Century Gothic" panose="020B0502020202020204" pitchFamily="34" charset="0"/>
                <a:ea typeface="Times New Roman" panose="02020603050405020304" pitchFamily="18" charset="0"/>
                <a:cs typeface="Arial" panose="020B0604020202020204" pitchFamily="34" charset="0"/>
              </a:rPr>
              <a:t>Lic. Carlos Francisco Orellana Alvarenga</a:t>
            </a:r>
          </a:p>
          <a:p>
            <a:pPr algn="just">
              <a:lnSpc>
                <a:spcPct val="170000"/>
              </a:lnSpc>
              <a:spcBef>
                <a:spcPts val="0"/>
              </a:spcBef>
            </a:pPr>
            <a:r>
              <a:rPr lang="es-ES" sz="1425" b="1" dirty="0">
                <a:latin typeface="Century Gothic" panose="020B0502020202020204" pitchFamily="34" charset="0"/>
                <a:ea typeface="Times New Roman" panose="02020603050405020304" pitchFamily="18" charset="0"/>
                <a:cs typeface="Arial" panose="020B0604020202020204" pitchFamily="34" charset="0"/>
              </a:rPr>
              <a:t>Mujeres: 1</a:t>
            </a:r>
            <a:endParaRPr lang="es-ES" sz="1425"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425" b="1" dirty="0">
                <a:latin typeface="Century Gothic" panose="020B0502020202020204" pitchFamily="34" charset="0"/>
                <a:ea typeface="Times New Roman" panose="02020603050405020304" pitchFamily="18" charset="0"/>
                <a:cs typeface="Arial" panose="020B0604020202020204" pitchFamily="34" charset="0"/>
              </a:rPr>
              <a:t>Hombres: 1</a:t>
            </a:r>
            <a:endParaRPr lang="es-ES" sz="1425"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425"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425" dirty="0">
                <a:latin typeface="Century Gothic" panose="020B0502020202020204" pitchFamily="34" charset="0"/>
                <a:ea typeface="Times New Roman" panose="02020603050405020304" pitchFamily="18" charset="0"/>
                <a:cs typeface="Arial" panose="020B0604020202020204" pitchFamily="34" charset="0"/>
              </a:rPr>
              <a:t>2</a:t>
            </a:r>
            <a:endParaRPr lang="es-SV" sz="142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140618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Departamento de Contabilidad</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a:bodyPr>
          <a:lstStyle/>
          <a:p>
            <a:pPr marL="0" indent="0" algn="just">
              <a:lnSpc>
                <a:spcPct val="170000"/>
              </a:lnSpc>
              <a:spcBef>
                <a:spcPts val="0"/>
              </a:spcBef>
              <a:buNone/>
            </a:pPr>
            <a:r>
              <a:rPr lang="es-ES" sz="1275" dirty="0">
                <a:latin typeface="Century Gothic" panose="020B0502020202020204" pitchFamily="34" charset="0"/>
              </a:rPr>
              <a:t>Este departamento es responsable de validar los registros contables, registros contables directos, cierre mensual y anual, informes contables y de ejecución presupuestaria, análisis e interpretación de estados financieros y mantener actualizado, ordenado y debidamente referenciado el archivo contable.</a:t>
            </a:r>
          </a:p>
          <a:p>
            <a:pPr marL="0" indent="0" algn="just">
              <a:lnSpc>
                <a:spcPct val="170000"/>
              </a:lnSpc>
              <a:spcBef>
                <a:spcPts val="0"/>
              </a:spcBef>
              <a:buNone/>
            </a:pPr>
            <a:endParaRPr lang="es-ES" sz="12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Jefe de Contabilidad: </a:t>
            </a:r>
            <a:r>
              <a:rPr lang="es-ES" sz="1275" dirty="0">
                <a:latin typeface="Century Gothic" panose="020B0502020202020204" pitchFamily="34" charset="0"/>
                <a:ea typeface="Times New Roman" panose="02020603050405020304" pitchFamily="18" charset="0"/>
                <a:cs typeface="Arial" panose="020B0604020202020204" pitchFamily="34" charset="0"/>
              </a:rPr>
              <a:t>Lic. Jorge Alberto Carballo Aguilar.</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Mujeres: </a:t>
            </a:r>
            <a:r>
              <a:rPr lang="es-ES" sz="1275" dirty="0">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275" dirty="0">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75" dirty="0">
                <a:latin typeface="Century Gothic" panose="020B0502020202020204" pitchFamily="34" charset="0"/>
                <a:ea typeface="Times New Roman" panose="02020603050405020304" pitchFamily="18" charset="0"/>
                <a:cs typeface="Arial" panose="020B0604020202020204" pitchFamily="34" charset="0"/>
              </a:rPr>
              <a:t>2</a:t>
            </a:r>
            <a:endParaRPr lang="es-SV" sz="12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870675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Departamento de Tesorería</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a:bodyPr>
          <a:lstStyle/>
          <a:p>
            <a:pPr marL="0" indent="0" algn="just">
              <a:lnSpc>
                <a:spcPct val="170000"/>
              </a:lnSpc>
              <a:spcBef>
                <a:spcPts val="0"/>
              </a:spcBef>
              <a:buNone/>
            </a:pPr>
            <a:r>
              <a:rPr lang="es-ES" sz="1350" dirty="0">
                <a:latin typeface="Century Gothic" panose="020B0502020202020204" pitchFamily="34" charset="0"/>
              </a:rPr>
              <a:t>Este Departamento es responsable del ingreso de datos a los auxiliares de bancos, obligaciones por pagar y anticipos, manejo de las cuentas bancarias del instituto, requerimientos de fondos por aportes y transferencias, además transferencias de fondos por subvenciones o subsidios y pagos.</a:t>
            </a:r>
          </a:p>
          <a:p>
            <a:pPr marL="0" indent="0" algn="just">
              <a:lnSpc>
                <a:spcPct val="170000"/>
              </a:lnSpc>
              <a:spcBef>
                <a:spcPts val="0"/>
              </a:spcBef>
              <a:buNone/>
            </a:pPr>
            <a:endParaRPr lang="es-ES" sz="12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Jefe de Tesorería: </a:t>
            </a:r>
            <a:r>
              <a:rPr lang="es-ES" sz="1275" dirty="0">
                <a:latin typeface="Century Gothic" panose="020B0502020202020204" pitchFamily="34" charset="0"/>
                <a:ea typeface="Times New Roman" panose="02020603050405020304" pitchFamily="18" charset="0"/>
                <a:cs typeface="Arial" panose="020B0604020202020204" pitchFamily="34" charset="0"/>
              </a:rPr>
              <a:t>Luis Alberto Saravia Ramírez.</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Mujeres: 2</a:t>
            </a:r>
            <a:endParaRPr lang="es-ES" sz="1275"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275"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Total de Servidores Públicos: 3</a:t>
            </a:r>
            <a:endParaRPr lang="es-SV" sz="12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631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261682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Gerencia Administrativa</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fontScale="55000" lnSpcReduction="20000"/>
          </a:bodyPr>
          <a:lstStyle/>
          <a:p>
            <a:pPr marL="0" indent="0" algn="just">
              <a:lnSpc>
                <a:spcPct val="170000"/>
              </a:lnSpc>
              <a:spcBef>
                <a:spcPts val="0"/>
              </a:spcBef>
              <a:buNone/>
            </a:pPr>
            <a:r>
              <a:rPr lang="es-ES" sz="2550" dirty="0">
                <a:latin typeface="Century Gothic" panose="020B0502020202020204" pitchFamily="34" charset="0"/>
              </a:rPr>
              <a:t>Esta Gerencia se encarga de que planificar, supervisa dirigir y controlar los recursos materiales y financieros de los procesos administrativos - operativos de los departamentos bajo su mando. Apoya técnica y administrativamente a todas las dependencias del instituto, en la ejecución de planes, programas y proyectos que persigan el objetivo de ISDEM, con el fin de optimizar la utilización de los recursos.</a:t>
            </a:r>
          </a:p>
          <a:p>
            <a:pPr marL="0" indent="0" algn="just">
              <a:lnSpc>
                <a:spcPct val="170000"/>
              </a:lnSpc>
              <a:spcBef>
                <a:spcPts val="0"/>
              </a:spcBef>
              <a:buNone/>
            </a:pPr>
            <a:endParaRPr lang="es-ES" sz="255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2550" b="1" dirty="0">
                <a:latin typeface="Century Gothic" panose="020B0502020202020204" pitchFamily="34" charset="0"/>
                <a:ea typeface="Times New Roman" panose="02020603050405020304" pitchFamily="18" charset="0"/>
                <a:cs typeface="Arial" panose="020B0604020202020204" pitchFamily="34" charset="0"/>
              </a:rPr>
              <a:t>Gerente Administrativo: </a:t>
            </a:r>
            <a:r>
              <a:rPr lang="es-ES" sz="2550" dirty="0">
                <a:latin typeface="Century Gothic" panose="020B0502020202020204" pitchFamily="34" charset="0"/>
                <a:ea typeface="Times New Roman" panose="02020603050405020304" pitchFamily="18" charset="0"/>
                <a:cs typeface="Arial" panose="020B0604020202020204" pitchFamily="34" charset="0"/>
              </a:rPr>
              <a:t>Lic. José Saúl Aguirre.</a:t>
            </a:r>
            <a:endParaRPr lang="es-ES" sz="255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2550" b="1" dirty="0">
                <a:latin typeface="Century Gothic" panose="020B0502020202020204" pitchFamily="34" charset="0"/>
                <a:ea typeface="Times New Roman" panose="02020603050405020304" pitchFamily="18" charset="0"/>
                <a:cs typeface="Arial" panose="020B0604020202020204" pitchFamily="34" charset="0"/>
              </a:rPr>
              <a:t>Mujeres: </a:t>
            </a:r>
            <a:r>
              <a:rPr lang="es-ES" sz="2550"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2550" b="1" dirty="0">
                <a:latin typeface="Century Gothic" panose="020B0502020202020204" pitchFamily="34" charset="0"/>
                <a:ea typeface="Times New Roman" panose="02020603050405020304" pitchFamily="18" charset="0"/>
                <a:cs typeface="Arial" panose="020B0604020202020204" pitchFamily="34" charset="0"/>
              </a:rPr>
              <a:t>Hombres: </a:t>
            </a:r>
            <a:r>
              <a:rPr lang="es-ES" sz="2550"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255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2550" dirty="0">
                <a:latin typeface="Century Gothic" panose="020B0502020202020204" pitchFamily="34" charset="0"/>
                <a:ea typeface="Times New Roman" panose="02020603050405020304" pitchFamily="18" charset="0"/>
                <a:cs typeface="Arial" panose="020B0604020202020204" pitchFamily="34" charset="0"/>
              </a:rPr>
              <a:t>2</a:t>
            </a:r>
            <a:endParaRPr lang="es-SV" sz="25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42010284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Departamento de Informática</a:t>
            </a:r>
            <a:endParaRPr lang="es-SV" dirty="0">
              <a:solidFill>
                <a:srgbClr val="0099B9"/>
              </a:solidFill>
            </a:endParaRPr>
          </a:p>
        </p:txBody>
      </p:sp>
      <p:sp>
        <p:nvSpPr>
          <p:cNvPr id="3" name="2 Marcador de contenido"/>
          <p:cNvSpPr>
            <a:spLocks noGrp="1"/>
          </p:cNvSpPr>
          <p:nvPr>
            <p:ph idx="1"/>
          </p:nvPr>
        </p:nvSpPr>
        <p:spPr>
          <a:xfrm>
            <a:off x="450056" y="1723223"/>
            <a:ext cx="7886700" cy="3467604"/>
          </a:xfrm>
        </p:spPr>
        <p:txBody>
          <a:bodyPr>
            <a:normAutofit fontScale="85000" lnSpcReduction="10000"/>
          </a:bodyPr>
          <a:lstStyle/>
          <a:p>
            <a:pPr marL="0" indent="0" algn="just">
              <a:lnSpc>
                <a:spcPct val="170000"/>
              </a:lnSpc>
              <a:spcBef>
                <a:spcPts val="0"/>
              </a:spcBef>
              <a:buNone/>
            </a:pPr>
            <a:r>
              <a:rPr lang="es-ES" sz="1575" dirty="0">
                <a:latin typeface="Century Gothic" panose="020B0502020202020204" pitchFamily="34" charset="0"/>
              </a:rPr>
              <a:t>Es el Departamento que elabora y controla los sistemas de programación, encargada de velar por la conexión de los equipos y sistemas de control dentro y fuera del Instituto, mantener en óptimas condiciones los servidores, salvaguardar la información institucional, administrar contratos de servicios de internet y enlaces de datos, apoyar en opiniones técnicas de hardware y software.</a:t>
            </a:r>
          </a:p>
          <a:p>
            <a:pPr marL="0" indent="0" algn="just">
              <a:lnSpc>
                <a:spcPct val="170000"/>
              </a:lnSpc>
              <a:spcBef>
                <a:spcPts val="0"/>
              </a:spcBef>
              <a:buNone/>
            </a:pPr>
            <a:endParaRPr lang="es-ES" sz="15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Jefe de Informática: </a:t>
            </a:r>
            <a:r>
              <a:rPr lang="es-ES" sz="1575" dirty="0">
                <a:latin typeface="Century Gothic" panose="020B0502020202020204" pitchFamily="34" charset="0"/>
                <a:ea typeface="Times New Roman" panose="02020603050405020304" pitchFamily="18" charset="0"/>
                <a:cs typeface="Arial" panose="020B0604020202020204" pitchFamily="34" charset="0"/>
              </a:rPr>
              <a:t>Ing. Karla Marcela López de Rodriguez</a:t>
            </a:r>
            <a:endParaRPr lang="es-ES" sz="15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Mujeres: </a:t>
            </a:r>
            <a:r>
              <a:rPr lang="es-ES" sz="1575"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575" dirty="0">
                <a:latin typeface="Century Gothic" panose="020B0502020202020204" pitchFamily="34" charset="0"/>
                <a:ea typeface="Times New Roman" panose="02020603050405020304" pitchFamily="18" charset="0"/>
                <a:cs typeface="Arial" panose="020B0604020202020204" pitchFamily="34" charset="0"/>
              </a:rPr>
              <a:t>4</a:t>
            </a: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575" dirty="0">
                <a:latin typeface="Century Gothic" panose="020B0502020202020204" pitchFamily="34" charset="0"/>
                <a:ea typeface="Times New Roman" panose="02020603050405020304" pitchFamily="18" charset="0"/>
                <a:cs typeface="Arial" panose="020B0604020202020204" pitchFamily="34" charset="0"/>
              </a:rPr>
              <a:t>5</a:t>
            </a:r>
            <a:endParaRPr lang="es-SV" sz="15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5173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903182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Departamento de Gestión Documental y Archivo</a:t>
            </a:r>
            <a:endParaRPr lang="es-SV" dirty="0">
              <a:solidFill>
                <a:srgbClr val="0099B9"/>
              </a:solidFill>
            </a:endParaRPr>
          </a:p>
        </p:txBody>
      </p:sp>
      <p:sp>
        <p:nvSpPr>
          <p:cNvPr id="3" name="2 Marcador de contenido"/>
          <p:cNvSpPr>
            <a:spLocks noGrp="1"/>
          </p:cNvSpPr>
          <p:nvPr>
            <p:ph idx="1"/>
          </p:nvPr>
        </p:nvSpPr>
        <p:spPr>
          <a:xfrm>
            <a:off x="363123" y="2033159"/>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Este Departamento es el encargado </a:t>
            </a:r>
            <a:r>
              <a:rPr lang="es-SV" sz="1200" dirty="0">
                <a:latin typeface="Century Gothic" panose="020B0502020202020204" pitchFamily="34" charset="0"/>
              </a:rPr>
              <a:t>de la organización, catalogación, conservación y administración de los documentos de la entidad; además, elaborará y pondrá a disposición del público una guía de la organización del archivo y de los sistemas de clasificación y catalogación.</a:t>
            </a:r>
            <a:endParaRPr lang="es-ES" sz="1200" dirty="0">
              <a:latin typeface="Century Gothic" panose="020B0502020202020204" pitchFamily="34" charset="0"/>
            </a:endParaRP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Jefe de Archivo: </a:t>
            </a:r>
            <a:r>
              <a:rPr lang="es-ES" sz="1200" dirty="0">
                <a:latin typeface="Century Gothic" panose="020B0502020202020204" pitchFamily="34" charset="0"/>
                <a:ea typeface="Times New Roman" panose="02020603050405020304" pitchFamily="18" charset="0"/>
                <a:cs typeface="Arial" panose="020B0604020202020204" pitchFamily="34" charset="0"/>
              </a:rPr>
              <a:t>Licdo. José Rodolfo Benítez Lara</a:t>
            </a: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1200"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1200"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00" dirty="0">
                <a:latin typeface="Century Gothic" panose="020B0502020202020204" pitchFamily="34" charset="0"/>
                <a:ea typeface="Times New Roman" panose="02020603050405020304" pitchFamily="18" charset="0"/>
                <a:cs typeface="Arial" panose="020B0604020202020204" pitchFamily="34" charset="0"/>
              </a:rPr>
              <a:t>2</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6801119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246427"/>
            <a:ext cx="7886700" cy="469911"/>
          </a:xfrm>
        </p:spPr>
        <p:txBody>
          <a:bodyPr>
            <a:normAutofit fontScale="90000"/>
          </a:bodyPr>
          <a:lstStyle/>
          <a:p>
            <a:pPr algn="ctr"/>
            <a:r>
              <a:rPr lang="es-419" b="1" dirty="0">
                <a:solidFill>
                  <a:srgbClr val="0099B9"/>
                </a:solidFill>
              </a:rPr>
              <a:t>Departamento de Servicios Generales y Administración de Bodega</a:t>
            </a:r>
            <a:endParaRPr lang="es-SV" dirty="0">
              <a:solidFill>
                <a:srgbClr val="0099B9"/>
              </a:solidFill>
            </a:endParaRPr>
          </a:p>
        </p:txBody>
      </p:sp>
      <p:sp>
        <p:nvSpPr>
          <p:cNvPr id="3" name="2 Marcador de contenido"/>
          <p:cNvSpPr>
            <a:spLocks noGrp="1"/>
          </p:cNvSpPr>
          <p:nvPr>
            <p:ph idx="1"/>
          </p:nvPr>
        </p:nvSpPr>
        <p:spPr>
          <a:xfrm>
            <a:off x="450056" y="2123279"/>
            <a:ext cx="7886700" cy="3467604"/>
          </a:xfrm>
        </p:spPr>
        <p:txBody>
          <a:bodyPr>
            <a:normAutofit fontScale="70000" lnSpcReduction="20000"/>
          </a:bodyPr>
          <a:lstStyle/>
          <a:p>
            <a:pPr marL="0" indent="0" algn="just">
              <a:lnSpc>
                <a:spcPct val="170000"/>
              </a:lnSpc>
              <a:spcBef>
                <a:spcPts val="0"/>
              </a:spcBef>
              <a:buNone/>
            </a:pPr>
            <a:r>
              <a:rPr lang="es-ES" sz="1575" dirty="0">
                <a:latin typeface="Century Gothic" panose="020B0502020202020204" pitchFamily="34" charset="0"/>
              </a:rPr>
              <a:t>Es el responsable de la gestión de servicios generales, transporte y control de los bienes muebles e inmuebles y equipos del Instituto; su objetivo como unidad es mantener y dar seguridad a las instalaciones y demás bienes del Instituto, proveer los medios de transporte al personal para dar cumplimiento a sus objetivos y mantener en buen estado los vehículos institucionales. Además se encarga de la custodia del Activo Fijo que comprende el control de bienes muebles; el Almacén Institucional que proporciona a las diferentes unidades el servicio de materiales necesarios para el cumplimiento de sus metas; control y distribución de vales de combustible para la flota vehicular del instituto a nivel nacional y el resguardo de la Bodega Especies Municipales.</a:t>
            </a:r>
          </a:p>
          <a:p>
            <a:pPr marL="0" indent="0" algn="just">
              <a:lnSpc>
                <a:spcPct val="170000"/>
              </a:lnSpc>
              <a:spcBef>
                <a:spcPts val="0"/>
              </a:spcBef>
              <a:buNone/>
            </a:pPr>
            <a:endParaRPr lang="es-ES" sz="15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Jefe de Servicios Generales Ad Honorem: </a:t>
            </a:r>
            <a:r>
              <a:rPr lang="es-ES" sz="1575" dirty="0">
                <a:latin typeface="Century Gothic" panose="020B0502020202020204" pitchFamily="34" charset="0"/>
                <a:ea typeface="Times New Roman" panose="02020603050405020304" pitchFamily="18" charset="0"/>
                <a:cs typeface="Arial" panose="020B0604020202020204" pitchFamily="34" charset="0"/>
              </a:rPr>
              <a:t>Licdo. José Rodolfo Benítez Lara</a:t>
            </a:r>
            <a:r>
              <a:rPr lang="es-ES" sz="1575" b="1"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Mujeres: </a:t>
            </a:r>
            <a:r>
              <a:rPr lang="es-ES" sz="1575" dirty="0">
                <a:latin typeface="Century Gothic" panose="020B0502020202020204" pitchFamily="34" charset="0"/>
                <a:ea typeface="Times New Roman" panose="02020603050405020304" pitchFamily="18" charset="0"/>
                <a:cs typeface="Arial" panose="020B0604020202020204" pitchFamily="34" charset="0"/>
              </a:rPr>
              <a:t>4</a:t>
            </a: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575" dirty="0">
                <a:latin typeface="Century Gothic" panose="020B0502020202020204" pitchFamily="34" charset="0"/>
                <a:ea typeface="Times New Roman" panose="02020603050405020304" pitchFamily="18" charset="0"/>
                <a:cs typeface="Arial" panose="020B0604020202020204" pitchFamily="34" charset="0"/>
              </a:rPr>
              <a:t>14</a:t>
            </a:r>
          </a:p>
          <a:p>
            <a:pPr algn="just">
              <a:lnSpc>
                <a:spcPct val="170000"/>
              </a:lnSpc>
              <a:spcBef>
                <a:spcPts val="0"/>
              </a:spcBef>
            </a:pPr>
            <a:r>
              <a:rPr lang="es-ES" sz="1575"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575" dirty="0">
                <a:latin typeface="Century Gothic" panose="020B0502020202020204" pitchFamily="34" charset="0"/>
                <a:ea typeface="Times New Roman" panose="02020603050405020304" pitchFamily="18" charset="0"/>
                <a:cs typeface="Arial" panose="020B0604020202020204" pitchFamily="34" charset="0"/>
              </a:rPr>
              <a:t>18</a:t>
            </a:r>
            <a:endParaRPr lang="es-SV" sz="15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912628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5631" y="706093"/>
            <a:ext cx="7886700" cy="469911"/>
          </a:xfrm>
        </p:spPr>
        <p:txBody>
          <a:bodyPr>
            <a:normAutofit fontScale="90000"/>
          </a:bodyPr>
          <a:lstStyle/>
          <a:p>
            <a:pPr algn="ctr"/>
            <a:r>
              <a:rPr lang="es-SV" b="1" dirty="0">
                <a:solidFill>
                  <a:srgbClr val="0099B9"/>
                </a:solidFill>
              </a:rPr>
              <a:t>Consejo Directivo</a:t>
            </a:r>
            <a:endParaRPr lang="es-SV" dirty="0">
              <a:solidFill>
                <a:srgbClr val="0099B9"/>
              </a:solidFill>
            </a:endParaRPr>
          </a:p>
        </p:txBody>
      </p:sp>
      <p:sp>
        <p:nvSpPr>
          <p:cNvPr id="3" name="2 Marcador de contenido"/>
          <p:cNvSpPr>
            <a:spLocks noGrp="1"/>
          </p:cNvSpPr>
          <p:nvPr>
            <p:ph idx="1"/>
          </p:nvPr>
        </p:nvSpPr>
        <p:spPr>
          <a:xfrm>
            <a:off x="605631" y="1315288"/>
            <a:ext cx="7886700" cy="2943729"/>
          </a:xfrm>
        </p:spPr>
        <p:txBody>
          <a:bodyPr>
            <a:normAutofit fontScale="25000" lnSpcReduction="20000"/>
          </a:bodyPr>
          <a:lstStyle/>
          <a:p>
            <a:pPr marL="0" indent="0" algn="just">
              <a:lnSpc>
                <a:spcPct val="170000"/>
              </a:lnSpc>
              <a:spcBef>
                <a:spcPts val="0"/>
              </a:spcBef>
              <a:buNone/>
            </a:pPr>
            <a:r>
              <a:rPr lang="es-ES" sz="4200" dirty="0">
                <a:latin typeface="Century Gothic" panose="020B0502020202020204" pitchFamily="34" charset="0"/>
                <a:cs typeface="Arial" panose="020B0604020202020204" pitchFamily="34" charset="0"/>
              </a:rPr>
              <a:t>La dirección y autoridad máxima del Instituto está a cargo del Consejo Directivo, que será el responsable de velar por el cumplimiento de la Ley Orgánica del Instituto Salvadoreño de Desarrollo Municipal. El Consejo Directivo estará integrado por 16 miembros distribuidos  de la forma siguiente: </a:t>
            </a:r>
            <a:r>
              <a:rPr lang="es-SV" sz="4200" dirty="0">
                <a:latin typeface="Century Gothic" panose="020B0502020202020204" pitchFamily="34" charset="0"/>
                <a:cs typeface="Arial" panose="020B0604020202020204" pitchFamily="34" charset="0"/>
              </a:rPr>
              <a:t>a) Un Director Propietario y su Suplente, nombrados por el Ministerio de Relaciones Exteriores; b) Un Director Propietario y su Suplente, nombrados por el Ministerio de Obras Públicas; c) Un Director Propietario y su Suplente, nombrados por el Ministerio de Gobernación y Desarrollo Territorial; d) Un Director Propietario y su Suplente, nombrados por el Concejo Municipal de San Salvador; e) Cuatro Directores Propietarios y sus Suplentes electos por los Alcaldes Municipales o respectivos Concejales que asistan en su representación de acuerdo a las siguientes regiones del país, así: 1) Uno de la Región Central comprendida por los Municipios de San Martin, departamento de San Salvador y Candelaria departamento de Cuscatlán; 2) Uno de la Región Occidental comprendida por los Municipios de El Porvenir, Santa Ana y Sonsonate, departamento de Sonsonate; 3) Uno de la Región Paracentral comprendida por los Municipios de Santa María </a:t>
            </a:r>
            <a:r>
              <a:rPr lang="es-SV" sz="4200" dirty="0" err="1">
                <a:latin typeface="Century Gothic" panose="020B0502020202020204" pitchFamily="34" charset="0"/>
                <a:cs typeface="Arial" panose="020B0604020202020204" pitchFamily="34" charset="0"/>
              </a:rPr>
              <a:t>Ostuma</a:t>
            </a:r>
            <a:r>
              <a:rPr lang="es-SV" sz="4200" dirty="0">
                <a:latin typeface="Century Gothic" panose="020B0502020202020204" pitchFamily="34" charset="0"/>
                <a:cs typeface="Arial" panose="020B0604020202020204" pitchFamily="34" charset="0"/>
              </a:rPr>
              <a:t> y San Rafael </a:t>
            </a:r>
            <a:r>
              <a:rPr lang="es-SV" sz="4200" dirty="0" err="1">
                <a:latin typeface="Century Gothic" panose="020B0502020202020204" pitchFamily="34" charset="0"/>
                <a:cs typeface="Arial" panose="020B0604020202020204" pitchFamily="34" charset="0"/>
              </a:rPr>
              <a:t>Obrajuelo</a:t>
            </a:r>
            <a:r>
              <a:rPr lang="es-SV" sz="4200" dirty="0">
                <a:latin typeface="Century Gothic" panose="020B0502020202020204" pitchFamily="34" charset="0"/>
                <a:cs typeface="Arial" panose="020B0604020202020204" pitchFamily="34" charset="0"/>
              </a:rPr>
              <a:t>, departamento de La Paz; 4) Uno de la Región Oriental comprendida por los Municipios de San Francisco Morazán, departamento de Morazán y La Unión, departamento de La Unión.</a:t>
            </a:r>
            <a:endParaRPr lang="es-ES" sz="4200" dirty="0">
              <a:latin typeface="Century Gothic" panose="020B0502020202020204" pitchFamily="34" charset="0"/>
              <a:cs typeface="Arial" panose="020B0604020202020204" pitchFamily="34" charset="0"/>
            </a:endParaRPr>
          </a:p>
          <a:p>
            <a:pPr algn="just">
              <a:lnSpc>
                <a:spcPct val="170000"/>
              </a:lnSpc>
              <a:spcBef>
                <a:spcPts val="0"/>
              </a:spcBef>
            </a:pPr>
            <a:r>
              <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del Consejo Directivo del ISDEM</a:t>
            </a:r>
            <a:r>
              <a:rPr lang="es-ES" sz="42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Ing. Rogelio Eduardo Rivas Polanco.</a:t>
            </a:r>
          </a:p>
          <a:p>
            <a:pPr algn="just">
              <a:lnSpc>
                <a:spcPct val="170000"/>
              </a:lnSpc>
              <a:spcBef>
                <a:spcPts val="0"/>
              </a:spcBef>
            </a:pPr>
            <a:r>
              <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420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42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14</a:t>
            </a:r>
          </a:p>
          <a:p>
            <a:pPr algn="just">
              <a:lnSpc>
                <a:spcPct val="170000"/>
              </a:lnSpc>
              <a:spcBef>
                <a:spcPts val="0"/>
              </a:spcBef>
            </a:pPr>
            <a:r>
              <a:rPr lang="es-ES" sz="4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funcionarios: </a:t>
            </a:r>
            <a:r>
              <a:rPr lang="es-ES" sz="42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16</a:t>
            </a:r>
            <a:endParaRPr lang="es-SV" sz="4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4"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419" sz="3500" b="1" dirty="0">
                <a:solidFill>
                  <a:srgbClr val="0099B9"/>
                </a:solidFill>
              </a:rPr>
              <a:t>Comité de Seguridad y Salud Ocupacional</a:t>
            </a:r>
            <a:endParaRPr lang="es-SV" sz="3500" dirty="0">
              <a:solidFill>
                <a:srgbClr val="0099B9"/>
              </a:solidFill>
            </a:endParaRPr>
          </a:p>
        </p:txBody>
      </p:sp>
      <p:sp>
        <p:nvSpPr>
          <p:cNvPr id="3" name="2 Marcador de contenido"/>
          <p:cNvSpPr>
            <a:spLocks noGrp="1"/>
          </p:cNvSpPr>
          <p:nvPr>
            <p:ph idx="1"/>
          </p:nvPr>
        </p:nvSpPr>
        <p:spPr>
          <a:xfrm>
            <a:off x="450056" y="1734453"/>
            <a:ext cx="7886700" cy="3685072"/>
          </a:xfrm>
        </p:spPr>
        <p:txBody>
          <a:bodyPr>
            <a:normAutofit fontScale="25000" lnSpcReduction="20000"/>
          </a:bodyPr>
          <a:lstStyle/>
          <a:p>
            <a:pPr marL="0" indent="0" algn="just">
              <a:lnSpc>
                <a:spcPct val="170000"/>
              </a:lnSpc>
              <a:spcBef>
                <a:spcPts val="0"/>
              </a:spcBef>
              <a:buNone/>
            </a:pPr>
            <a:r>
              <a:rPr lang="es-SV" sz="4200" dirty="0">
                <a:latin typeface="Century Gothic" panose="020B0502020202020204" pitchFamily="34" charset="0"/>
              </a:rPr>
              <a:t>El Comité de Seguridad y Salud Ocupacional tendrá principalmente las siguientes funciones: a) Participar en la elaboración, puesta en práctica y evaluación de la política y programa de gestión de prevención de riesgos ocupacionales de la institución; b) Promover iniciativas sobre procedimientos para la efectiva prevención de riesgos, pudiendo colaborar en la corrección de las deficiencias existentes; c) Investigar objetivamente las causas que motivaron los accidentes de trabajo y las enfermedades profesionales, proponiendo las medidas de seguridad necesarias para evitar su repetición; en caso que el empleador no atienda las recomendaciones emitidas por el comité, cualquier interesado podrá informarlo a la Dirección General de Previsión Social, quien deberá dirimir dicha controversia mediante la práctica de la correspondiente inspección en el lugar de trabajo; d) Instruir a los trabajadores y trabajadoras sobre los riesgos propios de la actividad laboral, observando las acciones inseguras y recomendando métodos para superarlas; e) Inspeccionar periódicamente los sitios de trabajo con el objeto de detectar las condiciones físicas y mecánicas inseguras, capaces de producir accidentes de trabajo, a fin de recomendar medidas correctivas de carácter técnico; entre otras.</a:t>
            </a:r>
            <a:endParaRPr lang="es-ES" sz="4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Presidente de la Comisión: Pendiente de aprobación.</a:t>
            </a:r>
            <a:r>
              <a:rPr lang="es-ES" sz="4200" dirty="0">
                <a:latin typeface="Century Gothic" panose="020B0502020202020204" pitchFamily="34" charset="0"/>
                <a:ea typeface="Times New Roman" panose="02020603050405020304" pitchFamily="18" charset="0"/>
                <a:cs typeface="Arial" panose="020B0604020202020204" pitchFamily="34" charset="0"/>
              </a:rPr>
              <a:t>  </a:t>
            </a: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4200" dirty="0">
                <a:latin typeface="Century Gothic" panose="020B0502020202020204" pitchFamily="34" charset="0"/>
                <a:ea typeface="Times New Roman" panose="02020603050405020304" pitchFamily="18" charset="0"/>
                <a:cs typeface="Arial" panose="020B0604020202020204" pitchFamily="34" charset="0"/>
              </a:rPr>
              <a:t>4</a:t>
            </a: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4200" dirty="0">
                <a:latin typeface="Century Gothic" panose="020B0502020202020204" pitchFamily="34" charset="0"/>
                <a:ea typeface="Times New Roman" panose="02020603050405020304" pitchFamily="18" charset="0"/>
                <a:cs typeface="Arial" panose="020B0604020202020204" pitchFamily="34" charset="0"/>
              </a:rPr>
              <a:t>4</a:t>
            </a:r>
          </a:p>
          <a:p>
            <a:pPr algn="just">
              <a:lnSpc>
                <a:spcPct val="170000"/>
              </a:lnSpc>
              <a:spcBef>
                <a:spcPts val="0"/>
              </a:spcBef>
            </a:pPr>
            <a:r>
              <a:rPr lang="es-ES" sz="4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4200" dirty="0">
                <a:latin typeface="Century Gothic" panose="020B0502020202020204" pitchFamily="34" charset="0"/>
                <a:ea typeface="Times New Roman" panose="02020603050405020304" pitchFamily="18" charset="0"/>
                <a:cs typeface="Arial" panose="020B0604020202020204" pitchFamily="34" charset="0"/>
              </a:rPr>
              <a:t>8</a:t>
            </a:r>
            <a:endParaRPr lang="es-SV" sz="4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5554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1512161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Gerencia de Desarrollo Municipal</a:t>
            </a:r>
            <a:endParaRPr lang="es-SV" dirty="0">
              <a:solidFill>
                <a:srgbClr val="0099B9"/>
              </a:solidFill>
            </a:endParaRPr>
          </a:p>
        </p:txBody>
      </p:sp>
      <p:sp>
        <p:nvSpPr>
          <p:cNvPr id="3" name="2 Marcador de contenido"/>
          <p:cNvSpPr>
            <a:spLocks noGrp="1"/>
          </p:cNvSpPr>
          <p:nvPr>
            <p:ph idx="1"/>
          </p:nvPr>
        </p:nvSpPr>
        <p:spPr>
          <a:xfrm>
            <a:off x="450056" y="1818473"/>
            <a:ext cx="7886700" cy="3467604"/>
          </a:xfrm>
        </p:spPr>
        <p:txBody>
          <a:bodyPr>
            <a:normAutofit/>
          </a:bodyPr>
          <a:lstStyle/>
          <a:p>
            <a:pPr marL="0" indent="0" algn="just">
              <a:lnSpc>
                <a:spcPct val="170000"/>
              </a:lnSpc>
              <a:spcBef>
                <a:spcPts val="0"/>
              </a:spcBef>
              <a:buNone/>
            </a:pPr>
            <a:r>
              <a:rPr lang="es-ES" sz="1275" dirty="0">
                <a:latin typeface="Century Gothic" panose="020B0502020202020204" pitchFamily="34" charset="0"/>
              </a:rPr>
              <a:t>Es la responsable de la planificación, ejecución, control y evaluación de la gestión en asistencia técnica y capacitación hacia las 262 municipalidades del país.</a:t>
            </a:r>
          </a:p>
          <a:p>
            <a:pPr marL="0" indent="0" algn="just">
              <a:lnSpc>
                <a:spcPct val="170000"/>
              </a:lnSpc>
              <a:spcBef>
                <a:spcPts val="0"/>
              </a:spcBef>
              <a:buNone/>
            </a:pPr>
            <a:endParaRPr lang="es-ES" sz="12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Gerente de Desarrollo Municipal: </a:t>
            </a:r>
            <a:r>
              <a:rPr lang="es-ES" sz="1275" dirty="0">
                <a:latin typeface="Century Gothic" panose="020B0502020202020204" pitchFamily="34" charset="0"/>
                <a:ea typeface="Times New Roman" panose="02020603050405020304" pitchFamily="18" charset="0"/>
                <a:cs typeface="Arial" panose="020B0604020202020204" pitchFamily="34" charset="0"/>
              </a:rPr>
              <a:t>Licdo. Werner </a:t>
            </a:r>
            <a:r>
              <a:rPr lang="es-ES" sz="1275" dirty="0" err="1">
                <a:latin typeface="Century Gothic" panose="020B0502020202020204" pitchFamily="34" charset="0"/>
                <a:ea typeface="Times New Roman" panose="02020603050405020304" pitchFamily="18" charset="0"/>
                <a:cs typeface="Arial" panose="020B0604020202020204" pitchFamily="34" charset="0"/>
              </a:rPr>
              <a:t>Boanerges</a:t>
            </a:r>
            <a:r>
              <a:rPr lang="es-ES" sz="1275" dirty="0">
                <a:latin typeface="Century Gothic" panose="020B0502020202020204" pitchFamily="34" charset="0"/>
                <a:ea typeface="Times New Roman" panose="02020603050405020304" pitchFamily="18" charset="0"/>
                <a:cs typeface="Arial" panose="020B0604020202020204" pitchFamily="34" charset="0"/>
              </a:rPr>
              <a:t> Aguilar Quezada.</a:t>
            </a:r>
            <a:endParaRPr lang="es-ES" sz="12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Mujeres: 2</a:t>
            </a:r>
            <a:endParaRPr lang="es-ES" sz="1275"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275"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Total de Servidores Públicos: 3</a:t>
            </a:r>
            <a:endParaRPr lang="es-SV" sz="12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1871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1901546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Unidad de Medio Ambiente</a:t>
            </a:r>
            <a:endParaRPr lang="es-SV" dirty="0">
              <a:solidFill>
                <a:srgbClr val="0099B9"/>
              </a:solidFill>
            </a:endParaRPr>
          </a:p>
        </p:txBody>
      </p:sp>
      <p:sp>
        <p:nvSpPr>
          <p:cNvPr id="3" name="2 Marcador de contenido"/>
          <p:cNvSpPr>
            <a:spLocks noGrp="1"/>
          </p:cNvSpPr>
          <p:nvPr>
            <p:ph idx="1"/>
          </p:nvPr>
        </p:nvSpPr>
        <p:spPr>
          <a:xfrm>
            <a:off x="628650" y="1742542"/>
            <a:ext cx="7886700" cy="3467604"/>
          </a:xfrm>
        </p:spPr>
        <p:txBody>
          <a:bodyPr>
            <a:normAutofit fontScale="92500" lnSpcReduction="10000"/>
          </a:bodyPr>
          <a:lstStyle/>
          <a:p>
            <a:pPr marL="0" indent="0" algn="just">
              <a:lnSpc>
                <a:spcPct val="170000"/>
              </a:lnSpc>
              <a:spcBef>
                <a:spcPts val="0"/>
              </a:spcBef>
              <a:buNone/>
            </a:pPr>
            <a:r>
              <a:rPr lang="es-ES" sz="1350" dirty="0">
                <a:latin typeface="Century Gothic" panose="020B0502020202020204" pitchFamily="34" charset="0"/>
              </a:rPr>
              <a:t>Desarrollar estrategias que conlleven a procesos de planificación, capacitación, diseños, proyectos de cooperación con énfasis ambiental y su marco normativo, para el fortalecimiento de las municipalidades y asociaciones municipales; a través de un sistema de gestión ambiental con acciones, que potencialicen a la institución en el cumplimiento de su razón de ser y articulada en el marco de los objetivos estratégicos institucionales y la política nacional de medio ambiente del gobierno central.</a:t>
            </a:r>
          </a:p>
          <a:p>
            <a:pPr marL="0" indent="0" algn="just">
              <a:lnSpc>
                <a:spcPct val="170000"/>
              </a:lnSpc>
              <a:spcBef>
                <a:spcPts val="0"/>
              </a:spcBef>
              <a:buNone/>
            </a:pPr>
            <a:endParaRPr lang="es-ES" sz="1275"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Jefe de Medio Ambiente: </a:t>
            </a:r>
            <a:r>
              <a:rPr lang="es-ES" sz="1275" dirty="0">
                <a:latin typeface="Century Gothic" panose="020B0502020202020204" pitchFamily="34" charset="0"/>
                <a:ea typeface="Times New Roman" panose="02020603050405020304" pitchFamily="18" charset="0"/>
                <a:cs typeface="Arial" panose="020B0604020202020204" pitchFamily="34" charset="0"/>
              </a:rPr>
              <a:t>Licdo. Ernesto Ahmed Menjivar Martínez.</a:t>
            </a:r>
            <a:endParaRPr lang="es-ES" sz="1275" b="1" u="sng"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Mujeres: </a:t>
            </a:r>
            <a:r>
              <a:rPr lang="es-ES" sz="1275" dirty="0">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Hombres: </a:t>
            </a:r>
            <a:r>
              <a:rPr lang="es-ES" sz="1275" dirty="0">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275"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75" dirty="0">
                <a:latin typeface="Century Gothic" panose="020B0502020202020204" pitchFamily="34" charset="0"/>
                <a:ea typeface="Times New Roman" panose="02020603050405020304" pitchFamily="18" charset="0"/>
                <a:cs typeface="Arial" panose="020B0604020202020204" pitchFamily="34" charset="0"/>
              </a:rPr>
              <a:t>2</a:t>
            </a:r>
            <a:endParaRPr lang="es-SV" sz="12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5625264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419" sz="3500" b="1" dirty="0">
                <a:solidFill>
                  <a:srgbClr val="0099B9"/>
                </a:solidFill>
              </a:rPr>
              <a:t>Unidad de Innovación y Desarrollo Técnico</a:t>
            </a:r>
            <a:endParaRPr lang="es-SV" sz="3500" dirty="0">
              <a:solidFill>
                <a:srgbClr val="0099B9"/>
              </a:solidFill>
            </a:endParaRPr>
          </a:p>
        </p:txBody>
      </p:sp>
      <p:sp>
        <p:nvSpPr>
          <p:cNvPr id="3" name="2 Marcador de contenido"/>
          <p:cNvSpPr>
            <a:spLocks noGrp="1"/>
          </p:cNvSpPr>
          <p:nvPr>
            <p:ph idx="1"/>
          </p:nvPr>
        </p:nvSpPr>
        <p:spPr>
          <a:xfrm>
            <a:off x="628650" y="1742542"/>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Esta unidad es la encargada de realizar propuestas innovadoras de instrumentos y herramientas que permitan homologar los procesos así como también se encarga de revisar y coordinar la actualización de las existentes a fin de determinar su aplicabilidad, en el marco del cumplimiento de la política institucional de la gestión del conocimiento.</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Jefe de Innovación: </a:t>
            </a:r>
            <a:r>
              <a:rPr lang="es-ES" sz="1200" dirty="0">
                <a:latin typeface="Century Gothic" panose="020B0502020202020204" pitchFamily="34" charset="0"/>
                <a:ea typeface="Times New Roman" panose="02020603050405020304" pitchFamily="18" charset="0"/>
                <a:cs typeface="Arial" panose="020B0604020202020204" pitchFamily="34" charset="0"/>
              </a:rPr>
              <a:t>Lic. Luis Alexei Gálvez Salguero.</a:t>
            </a:r>
            <a:endParaRPr lang="es-ES" sz="1200" b="1" u="sng"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1200" dirty="0">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4</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4</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1865333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Subgerencia de Desarrollo Municipal</a:t>
            </a:r>
            <a:endParaRPr lang="es-SV" dirty="0">
              <a:solidFill>
                <a:srgbClr val="0099B9"/>
              </a:solidFill>
            </a:endParaRPr>
          </a:p>
        </p:txBody>
      </p:sp>
      <p:sp>
        <p:nvSpPr>
          <p:cNvPr id="3" name="2 Marcador de contenido"/>
          <p:cNvSpPr>
            <a:spLocks noGrp="1"/>
          </p:cNvSpPr>
          <p:nvPr>
            <p:ph idx="1"/>
          </p:nvPr>
        </p:nvSpPr>
        <p:spPr>
          <a:xfrm>
            <a:off x="628650" y="1800208"/>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Apoyar a la Gerencia de Desarrollo Municipal en la planificación, ejecución, control y evaluación de la gestión en asistencia técnica, procesos de formación permanente, compromisos adquiridos en convenios de cooperación interinstitucional y cooperación internacional según las normativas y lineamientos institucionales.</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Sub Gerente de Desarrollo Municipal: </a:t>
            </a:r>
            <a:r>
              <a:rPr lang="es-ES" sz="1200" dirty="0">
                <a:latin typeface="Century Gothic" panose="020B0502020202020204" pitchFamily="34" charset="0"/>
                <a:ea typeface="Times New Roman" panose="02020603050405020304" pitchFamily="18" charset="0"/>
                <a:cs typeface="Arial" panose="020B0604020202020204" pitchFamily="34" charset="0"/>
              </a:rPr>
              <a:t>Ing. Gabriel Romeo Soriano Portillo</a:t>
            </a:r>
            <a:endParaRPr lang="es-ES" sz="1200" b="1" u="sng"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1200" dirty="0">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1200" dirty="0">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00" dirty="0">
                <a:latin typeface="Century Gothic" panose="020B0502020202020204" pitchFamily="34" charset="0"/>
                <a:ea typeface="Times New Roman" panose="02020603050405020304" pitchFamily="18" charset="0"/>
                <a:cs typeface="Arial" panose="020B0604020202020204" pitchFamily="34" charset="0"/>
              </a:rPr>
              <a:t>1</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317163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328804"/>
            <a:ext cx="7886700" cy="469911"/>
          </a:xfrm>
        </p:spPr>
        <p:txBody>
          <a:bodyPr>
            <a:normAutofit fontScale="90000"/>
          </a:bodyPr>
          <a:lstStyle/>
          <a:p>
            <a:pPr algn="ctr"/>
            <a:r>
              <a:rPr lang="es-419" b="1" dirty="0">
                <a:solidFill>
                  <a:srgbClr val="0099B9"/>
                </a:solidFill>
              </a:rPr>
              <a:t>Centro Regional de Asistencia Técnica y Capacitación Central</a:t>
            </a:r>
            <a:endParaRPr lang="es-SV" dirty="0">
              <a:solidFill>
                <a:srgbClr val="0099B9"/>
              </a:solidFill>
            </a:endParaRPr>
          </a:p>
        </p:txBody>
      </p:sp>
      <p:sp>
        <p:nvSpPr>
          <p:cNvPr id="3" name="2 Marcador de contenido"/>
          <p:cNvSpPr>
            <a:spLocks noGrp="1"/>
          </p:cNvSpPr>
          <p:nvPr>
            <p:ph idx="1"/>
          </p:nvPr>
        </p:nvSpPr>
        <p:spPr>
          <a:xfrm>
            <a:off x="628650" y="2225415"/>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la que se encarga de coordinar, facilitar y ejecutar la implementación de procesos de asistencia técnica y capacitación en las Áreas de administración, financiera, planificación y otras de acuerdo a lo establecido en la Ley Orgánica y otras normativas y compromisos institucionales relacionadas al ámbito municipal.</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Coordinador: </a:t>
            </a:r>
            <a:r>
              <a:rPr lang="es-ES" sz="1200" dirty="0">
                <a:latin typeface="Century Gothic" panose="020B0502020202020204" pitchFamily="34" charset="0"/>
                <a:ea typeface="Times New Roman" panose="02020603050405020304" pitchFamily="18" charset="0"/>
                <a:cs typeface="Arial" panose="020B0604020202020204" pitchFamily="34" charset="0"/>
              </a:rPr>
              <a:t>Lic. Miguel Antonio Cardoza.</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4</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8</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00" dirty="0">
                <a:latin typeface="Century Gothic" panose="020B0502020202020204" pitchFamily="34" charset="0"/>
                <a:ea typeface="Times New Roman" panose="02020603050405020304" pitchFamily="18" charset="0"/>
                <a:cs typeface="Arial" panose="020B0604020202020204" pitchFamily="34" charset="0"/>
              </a:rPr>
              <a:t>12</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502426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312331"/>
            <a:ext cx="7886700" cy="469911"/>
          </a:xfrm>
        </p:spPr>
        <p:txBody>
          <a:bodyPr>
            <a:normAutofit fontScale="90000"/>
          </a:bodyPr>
          <a:lstStyle/>
          <a:p>
            <a:pPr algn="ctr"/>
            <a:r>
              <a:rPr lang="es-419" b="1" dirty="0">
                <a:solidFill>
                  <a:srgbClr val="0099B9"/>
                </a:solidFill>
              </a:rPr>
              <a:t>Centro Regional de Asistencia Técnica y Capacitación Occidental</a:t>
            </a:r>
            <a:endParaRPr lang="es-SV" dirty="0">
              <a:solidFill>
                <a:srgbClr val="0099B9"/>
              </a:solidFill>
            </a:endParaRPr>
          </a:p>
        </p:txBody>
      </p:sp>
      <p:sp>
        <p:nvSpPr>
          <p:cNvPr id="3" name="2 Marcador de contenido"/>
          <p:cNvSpPr>
            <a:spLocks noGrp="1"/>
          </p:cNvSpPr>
          <p:nvPr>
            <p:ph idx="1"/>
          </p:nvPr>
        </p:nvSpPr>
        <p:spPr>
          <a:xfrm>
            <a:off x="628650" y="2175987"/>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la que se encarga de coordinar, facilitar y ejecutar la implementación de procesos de asistencia técnica y capacitación en las Áreas de administración, financiera, planificación y otras de acuerdo a lo establecido en la Ley Orgánica y otras normativas y compromisos institucionales relacionadas al ámbito municipal.</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Coordinador: </a:t>
            </a:r>
            <a:r>
              <a:rPr lang="es-ES" sz="1200" dirty="0">
                <a:latin typeface="Century Gothic" panose="020B0502020202020204" pitchFamily="34" charset="0"/>
                <a:ea typeface="Times New Roman" panose="02020603050405020304" pitchFamily="18" charset="0"/>
                <a:cs typeface="Arial" panose="020B0604020202020204" pitchFamily="34" charset="0"/>
              </a:rPr>
              <a:t>Ing. Raúl Alberto Medrano </a:t>
            </a:r>
            <a:r>
              <a:rPr lang="es-ES" sz="1200" dirty="0" err="1">
                <a:latin typeface="Century Gothic" panose="020B0502020202020204" pitchFamily="34" charset="0"/>
                <a:ea typeface="Times New Roman" panose="02020603050405020304" pitchFamily="18" charset="0"/>
                <a:cs typeface="Arial" panose="020B0604020202020204" pitchFamily="34" charset="0"/>
              </a:rPr>
              <a:t>Nosiglia</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1200" dirty="0">
                <a:latin typeface="Century Gothic" panose="020B0502020202020204" pitchFamily="34" charset="0"/>
                <a:ea typeface="Times New Roman" panose="02020603050405020304" pitchFamily="18" charset="0"/>
                <a:cs typeface="Arial" panose="020B0604020202020204" pitchFamily="34" charset="0"/>
              </a:rPr>
              <a:t>4</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4</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8</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8747206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312331"/>
            <a:ext cx="7886700" cy="469911"/>
          </a:xfrm>
        </p:spPr>
        <p:txBody>
          <a:bodyPr>
            <a:normAutofit fontScale="90000"/>
          </a:bodyPr>
          <a:lstStyle/>
          <a:p>
            <a:pPr algn="ctr"/>
            <a:r>
              <a:rPr lang="es-419" b="1" dirty="0">
                <a:solidFill>
                  <a:srgbClr val="0099B9"/>
                </a:solidFill>
              </a:rPr>
              <a:t>Centro Regional de Asistencia Técnica y Capacitación Paracentral</a:t>
            </a:r>
            <a:endParaRPr lang="es-SV" dirty="0">
              <a:solidFill>
                <a:srgbClr val="0099B9"/>
              </a:solidFill>
            </a:endParaRPr>
          </a:p>
        </p:txBody>
      </p:sp>
      <p:sp>
        <p:nvSpPr>
          <p:cNvPr id="3" name="2 Marcador de contenido"/>
          <p:cNvSpPr>
            <a:spLocks noGrp="1"/>
          </p:cNvSpPr>
          <p:nvPr>
            <p:ph idx="1"/>
          </p:nvPr>
        </p:nvSpPr>
        <p:spPr>
          <a:xfrm>
            <a:off x="628650" y="2225414"/>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la que se encarga de coordinar, facilitar y ejecutar la implementación de procesos de asistencia técnica y capacitación en las Áreas de administración, financiera, planificación y otras de acuerdo a lo establecido en la Ley Orgánica y otras normativas y compromisos institucionales relacionadas al ámbito municipal.</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Coordinador: </a:t>
            </a:r>
            <a:r>
              <a:rPr lang="es-ES" sz="1200" dirty="0">
                <a:latin typeface="Century Gothic" panose="020B0502020202020204" pitchFamily="34" charset="0"/>
                <a:ea typeface="Times New Roman" panose="02020603050405020304" pitchFamily="18" charset="0"/>
                <a:cs typeface="Arial" panose="020B0604020202020204" pitchFamily="34" charset="0"/>
              </a:rPr>
              <a:t>Lic. Luis Ernesto Rodríguez Gómez</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6</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1200" dirty="0">
                <a:latin typeface="Century Gothic" panose="020B0502020202020204" pitchFamily="34" charset="0"/>
                <a:ea typeface="Times New Roman" panose="02020603050405020304" pitchFamily="18" charset="0"/>
                <a:cs typeface="Arial" panose="020B0604020202020204" pitchFamily="34" charset="0"/>
              </a:rPr>
              <a:t>5</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00" dirty="0">
                <a:latin typeface="Century Gothic" panose="020B0502020202020204" pitchFamily="34" charset="0"/>
                <a:ea typeface="Times New Roman" panose="02020603050405020304" pitchFamily="18" charset="0"/>
                <a:cs typeface="Arial" panose="020B0604020202020204" pitchFamily="34" charset="0"/>
              </a:rPr>
              <a:t>11</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4194552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386468"/>
            <a:ext cx="7886700" cy="469911"/>
          </a:xfrm>
        </p:spPr>
        <p:txBody>
          <a:bodyPr>
            <a:normAutofit fontScale="90000"/>
          </a:bodyPr>
          <a:lstStyle/>
          <a:p>
            <a:pPr algn="ctr"/>
            <a:r>
              <a:rPr lang="es-419" b="1" dirty="0">
                <a:solidFill>
                  <a:srgbClr val="0099B9"/>
                </a:solidFill>
              </a:rPr>
              <a:t>Centro Regional de Asistencia Técnica y Capacitación Oriente</a:t>
            </a:r>
            <a:endParaRPr lang="es-SV" dirty="0">
              <a:solidFill>
                <a:srgbClr val="0099B9"/>
              </a:solidFill>
            </a:endParaRPr>
          </a:p>
        </p:txBody>
      </p:sp>
      <p:sp>
        <p:nvSpPr>
          <p:cNvPr id="3" name="2 Marcador de contenido"/>
          <p:cNvSpPr>
            <a:spLocks noGrp="1"/>
          </p:cNvSpPr>
          <p:nvPr>
            <p:ph idx="1"/>
          </p:nvPr>
        </p:nvSpPr>
        <p:spPr>
          <a:xfrm>
            <a:off x="628650" y="2291316"/>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la que se encarga de coordinar, facilitar y ejecutar la implementación de procesos de asistencia técnica y capacitación en las Áreas de administración, financiera, planificación y otras de acuerdo a lo establecido en la Ley Orgánica y otras normativas y compromisos institucionales relacionadas al ámbito municipal.</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Coordinador: </a:t>
            </a:r>
            <a:r>
              <a:rPr lang="es-ES" sz="1200" dirty="0">
                <a:latin typeface="Century Gothic" panose="020B0502020202020204" pitchFamily="34" charset="0"/>
                <a:ea typeface="Times New Roman" panose="02020603050405020304" pitchFamily="18" charset="0"/>
                <a:cs typeface="Arial" panose="020B0604020202020204" pitchFamily="34" charset="0"/>
              </a:rPr>
              <a:t>Licda. Rosa Elena Pérez Ramos de Villeda</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a:t>
            </a:r>
            <a:r>
              <a:rPr lang="es-ES" sz="1200" dirty="0">
                <a:latin typeface="Century Gothic" panose="020B0502020202020204" pitchFamily="34" charset="0"/>
                <a:ea typeface="Times New Roman" panose="02020603050405020304" pitchFamily="18" charset="0"/>
                <a:cs typeface="Arial" panose="020B0604020202020204" pitchFamily="34" charset="0"/>
              </a:rPr>
              <a:t>8</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1200" dirty="0">
                <a:latin typeface="Century Gothic" panose="020B0502020202020204" pitchFamily="34" charset="0"/>
                <a:ea typeface="Times New Roman" panose="02020603050405020304" pitchFamily="18" charset="0"/>
                <a:cs typeface="Arial" panose="020B0604020202020204" pitchFamily="34" charset="0"/>
              </a:rPr>
              <a:t>9</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200" dirty="0">
                <a:latin typeface="Century Gothic" panose="020B0502020202020204" pitchFamily="34" charset="0"/>
                <a:ea typeface="Times New Roman" panose="02020603050405020304" pitchFamily="18" charset="0"/>
                <a:cs typeface="Arial" panose="020B0604020202020204" pitchFamily="34" charset="0"/>
              </a:rPr>
              <a:t>17</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453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3201150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419" b="1" dirty="0">
                <a:solidFill>
                  <a:srgbClr val="0099B9"/>
                </a:solidFill>
              </a:rPr>
              <a:t>Centro de Formación Municipal</a:t>
            </a:r>
            <a:endParaRPr lang="es-SV" dirty="0">
              <a:solidFill>
                <a:srgbClr val="0099B9"/>
              </a:solidFill>
            </a:endParaRPr>
          </a:p>
        </p:txBody>
      </p:sp>
      <p:sp>
        <p:nvSpPr>
          <p:cNvPr id="3" name="2 Marcador de contenido"/>
          <p:cNvSpPr>
            <a:spLocks noGrp="1"/>
          </p:cNvSpPr>
          <p:nvPr>
            <p:ph idx="1"/>
          </p:nvPr>
        </p:nvSpPr>
        <p:spPr>
          <a:xfrm>
            <a:off x="628650" y="1742542"/>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la encargada de apoyar con asistencia técnica y de capacitación a los funcionarios y empleados municipales de los 262 municipios de El salvador, a través de diseño de instrumentos, monitoreo y seguimiento de procesos en lo administrativo, financiero, legal, entre otros, y además coordinar acciones de formación y fortalecimiento de capacidades de asesores municipales de las cuatro regiones que atiende el ISDEM.</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Coordinador: </a:t>
            </a:r>
            <a:r>
              <a:rPr lang="es-ES" sz="1200" dirty="0">
                <a:latin typeface="Century Gothic" panose="020B0502020202020204" pitchFamily="34" charset="0"/>
                <a:ea typeface="Times New Roman" panose="02020603050405020304" pitchFamily="18" charset="0"/>
                <a:cs typeface="Arial" panose="020B0604020202020204" pitchFamily="34" charset="0"/>
              </a:rPr>
              <a:t>Lic. Werner Boanerges Aguilar.</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1</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3</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4</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1109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598492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Autofit/>
          </a:bodyPr>
          <a:lstStyle/>
          <a:p>
            <a:pPr algn="ctr"/>
            <a:r>
              <a:rPr lang="es-SV" sz="3500" b="1" dirty="0">
                <a:solidFill>
                  <a:srgbClr val="0099B9"/>
                </a:solidFill>
              </a:rPr>
              <a:t>Comisiones Especiales del Consejo Directivo</a:t>
            </a:r>
            <a:endParaRPr lang="es-SV" sz="3500" dirty="0">
              <a:solidFill>
                <a:srgbClr val="0099B9"/>
              </a:solidFill>
            </a:endParaRPr>
          </a:p>
        </p:txBody>
      </p:sp>
      <p:sp>
        <p:nvSpPr>
          <p:cNvPr id="3" name="2 Marcador de contenido"/>
          <p:cNvSpPr>
            <a:spLocks noGrp="1"/>
          </p:cNvSpPr>
          <p:nvPr>
            <p:ph idx="1"/>
          </p:nvPr>
        </p:nvSpPr>
        <p:spPr>
          <a:xfrm>
            <a:off x="532058" y="1675897"/>
            <a:ext cx="7886700" cy="2943729"/>
          </a:xfrm>
        </p:spPr>
        <p:txBody>
          <a:bodyPr>
            <a:normAutofit fontScale="25000" lnSpcReduction="20000"/>
          </a:bodyPr>
          <a:lstStyle/>
          <a:p>
            <a:pPr marL="0" indent="0" algn="just">
              <a:lnSpc>
                <a:spcPct val="170000"/>
              </a:lnSpc>
              <a:spcBef>
                <a:spcPts val="0"/>
              </a:spcBef>
              <a:buNone/>
            </a:pPr>
            <a:r>
              <a:rPr lang="es-ES" sz="4800" dirty="0">
                <a:latin typeface="Century Gothic" panose="020B0502020202020204" pitchFamily="34" charset="0"/>
              </a:rPr>
              <a:t>Para el estudio de los asuntos que se someten a consideración del Consejo Directivo, se designan las Comisiones Especiales, compuestas con los miembros que determine el Consejo Directivo y que se denominaran: a) Comisión de Asuntos Legales; b) Comisión de Asuntos Interinstitucionales y de Gestión; c) Comisión de Asuntos Financieros; y d) Comisión de Desarrollo Municipal, además el Consejo Directivo cuando lo considere necesario, podrá designar otras comisiones.</a:t>
            </a:r>
          </a:p>
          <a:p>
            <a:pPr algn="just">
              <a:lnSpc>
                <a:spcPct val="170000"/>
              </a:lnSpc>
              <a:spcBef>
                <a:spcPts val="0"/>
              </a:spcBef>
            </a:pPr>
            <a:endPar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 Comisión de Asuntos Legales: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 Jorge Sigfredo Ramos Macal </a:t>
            </a: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 Comisión de Asuntos Interinstitucionales y de Gestión: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 Jorge Sigfredo Ramos Macal </a:t>
            </a: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 Comisión de Asuntos Financieros: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 Jorge Sigfredo Ramos Macal </a:t>
            </a: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 Comisión de Desarrollo Municipal: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 Jorge Sigfredo Ramos Macal </a:t>
            </a: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14</a:t>
            </a:r>
          </a:p>
          <a:p>
            <a:pPr algn="just">
              <a:lnSpc>
                <a:spcPct val="170000"/>
              </a:lnSpc>
              <a:spcBef>
                <a:spcPts val="0"/>
              </a:spcBef>
            </a:pPr>
            <a:r>
              <a:rPr lang="es-ES" sz="48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funcionarios: </a:t>
            </a:r>
            <a:r>
              <a:rPr lang="es-ES" sz="48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16</a:t>
            </a:r>
            <a:endParaRPr lang="es-SV" sz="48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3437709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4"/>
            <a:ext cx="7886700" cy="611447"/>
          </a:xfrm>
        </p:spPr>
        <p:txBody>
          <a:bodyPr>
            <a:normAutofit fontScale="90000"/>
          </a:bodyPr>
          <a:lstStyle/>
          <a:p>
            <a:pPr algn="ctr"/>
            <a:r>
              <a:rPr lang="es-419" b="1" dirty="0">
                <a:solidFill>
                  <a:srgbClr val="0099B9"/>
                </a:solidFill>
              </a:rPr>
              <a:t>Registro Nacional de la Carrera Administrativa Municipal</a:t>
            </a:r>
            <a:endParaRPr lang="es-SV" dirty="0">
              <a:solidFill>
                <a:srgbClr val="0099B9"/>
              </a:solidFill>
            </a:endParaRPr>
          </a:p>
        </p:txBody>
      </p:sp>
      <p:sp>
        <p:nvSpPr>
          <p:cNvPr id="3" name="2 Marcador de contenido"/>
          <p:cNvSpPr>
            <a:spLocks noGrp="1"/>
          </p:cNvSpPr>
          <p:nvPr>
            <p:ph idx="1"/>
          </p:nvPr>
        </p:nvSpPr>
        <p:spPr>
          <a:xfrm>
            <a:off x="628650" y="2302456"/>
            <a:ext cx="7886700" cy="3467604"/>
          </a:xfrm>
        </p:spPr>
        <p:txBody>
          <a:bodyPr>
            <a:normAutofit/>
          </a:bodyPr>
          <a:lstStyle/>
          <a:p>
            <a:pPr marL="0" indent="0" algn="just">
              <a:lnSpc>
                <a:spcPct val="170000"/>
              </a:lnSpc>
              <a:spcBef>
                <a:spcPts val="0"/>
              </a:spcBef>
              <a:buNone/>
            </a:pPr>
            <a:r>
              <a:rPr lang="es-ES" sz="1200" dirty="0">
                <a:latin typeface="Century Gothic" panose="020B0502020202020204" pitchFamily="34" charset="0"/>
              </a:rPr>
              <a:t>Es una dependencia operativa dentro de la estructura institucional encargada de registrar todos los datos relativos a la identidad, acceso, desempeño, capacitación, retiro, beneficiarios y cualquiera otra información que se considere conveniente de los empleados municipales incorporados a la carrera administrativa municipal.</a:t>
            </a:r>
          </a:p>
          <a:p>
            <a:pPr marL="0" indent="0" algn="just">
              <a:lnSpc>
                <a:spcPct val="170000"/>
              </a:lnSpc>
              <a:spcBef>
                <a:spcPts val="0"/>
              </a:spcBef>
              <a:buNone/>
            </a:pPr>
            <a:endParaRPr lang="es-ES" sz="1200" b="1"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Registrados Nacional: </a:t>
            </a:r>
            <a:r>
              <a:rPr lang="es-ES" sz="1200" dirty="0">
                <a:latin typeface="Century Gothic" panose="020B0502020202020204" pitchFamily="34" charset="0"/>
                <a:ea typeface="Times New Roman" panose="02020603050405020304" pitchFamily="18" charset="0"/>
                <a:cs typeface="Arial" panose="020B0604020202020204" pitchFamily="34" charset="0"/>
              </a:rPr>
              <a:t>Lic. Miguel Alexander Ruano Gutiérrez</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Mujeres: 3</a:t>
            </a:r>
            <a:endParaRPr lang="es-ES" sz="1200" dirty="0">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Hombres: </a:t>
            </a:r>
            <a:r>
              <a:rPr lang="es-ES" sz="1200" dirty="0">
                <a:latin typeface="Century Gothic" panose="020B0502020202020204" pitchFamily="34" charset="0"/>
                <a:ea typeface="Times New Roman" panose="02020603050405020304" pitchFamily="18" charset="0"/>
                <a:cs typeface="Arial" panose="020B0604020202020204" pitchFamily="34" charset="0"/>
              </a:rPr>
              <a:t>3</a:t>
            </a:r>
          </a:p>
          <a:p>
            <a:pPr algn="just">
              <a:lnSpc>
                <a:spcPct val="170000"/>
              </a:lnSpc>
              <a:spcBef>
                <a:spcPts val="0"/>
              </a:spcBef>
            </a:pPr>
            <a:r>
              <a:rPr lang="es-ES" sz="1200" b="1" dirty="0">
                <a:latin typeface="Century Gothic" panose="020B0502020202020204" pitchFamily="34" charset="0"/>
                <a:ea typeface="Times New Roman" panose="02020603050405020304" pitchFamily="18" charset="0"/>
                <a:cs typeface="Arial" panose="020B0604020202020204" pitchFamily="34" charset="0"/>
              </a:rPr>
              <a:t>Total de Servidores Públicos: 6</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3903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40097403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419" dirty="0"/>
              <a:t>	</a:t>
            </a:r>
            <a:endParaRPr lang="es-SV" dirty="0"/>
          </a:p>
        </p:txBody>
      </p:sp>
      <p:pic>
        <p:nvPicPr>
          <p:cNvPr id="4" name="4 Marcador de contenid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2275" y="1871491"/>
            <a:ext cx="5759450" cy="2480403"/>
          </a:xfrm>
          <a:prstGeom prst="rect">
            <a:avLst/>
          </a:prstGeom>
        </p:spPr>
      </p:pic>
    </p:spTree>
    <p:extLst>
      <p:ext uri="{BB962C8B-B14F-4D97-AF65-F5344CB8AC3E}">
        <p14:creationId xmlns:p14="http://schemas.microsoft.com/office/powerpoint/2010/main" val="1549524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Auditoría Externa</a:t>
            </a:r>
            <a:endParaRPr lang="es-SV" dirty="0">
              <a:solidFill>
                <a:srgbClr val="0099B9"/>
              </a:solidFill>
            </a:endParaRPr>
          </a:p>
        </p:txBody>
      </p:sp>
      <p:sp>
        <p:nvSpPr>
          <p:cNvPr id="3" name="2 Marcador de contenido"/>
          <p:cNvSpPr>
            <a:spLocks noGrp="1"/>
          </p:cNvSpPr>
          <p:nvPr>
            <p:ph idx="1"/>
          </p:nvPr>
        </p:nvSpPr>
        <p:spPr>
          <a:xfrm>
            <a:off x="560633" y="1828297"/>
            <a:ext cx="7886700" cy="3229478"/>
          </a:xfrm>
        </p:spPr>
        <p:txBody>
          <a:bodyPr>
            <a:normAutofit fontScale="92500" lnSpcReduction="20000"/>
          </a:bodyPr>
          <a:lstStyle/>
          <a:p>
            <a:pPr marL="0" indent="0" algn="just">
              <a:lnSpc>
                <a:spcPct val="170000"/>
              </a:lnSpc>
              <a:spcBef>
                <a:spcPts val="0"/>
              </a:spcBef>
              <a:buNone/>
            </a:pPr>
            <a:r>
              <a:rPr lang="es-SV" sz="1350" dirty="0">
                <a:latin typeface="Century Gothic" panose="020B0502020202020204" pitchFamily="34" charset="0"/>
              </a:rPr>
              <a:t>Cuando el Consejo Directivo así lo determine, podrán haber auditorías externas que sean necesarias, desempeñadas por personas naturales o jurídicas de reconocida idoneidad. Los Auditores Externos presentarán al Consejo Directivo el o los informes de la gestión que les fuere encomendada, dando las recomendaciones o sugerencias a que hubiere lugar. Los Auditores Externos, tendrán las atribuciones y responsabilidades que señalen los reglamentos respectivos y demás disposiciones emanadas del Consejo Directivo.</a:t>
            </a:r>
          </a:p>
          <a:p>
            <a:pPr marL="0" indent="0" algn="just">
              <a:lnSpc>
                <a:spcPct val="170000"/>
              </a:lnSpc>
              <a:spcBef>
                <a:spcPts val="0"/>
              </a:spcBef>
              <a:buNone/>
            </a:pPr>
            <a:endParaRPr lang="es-ES" sz="1350" dirty="0">
              <a:latin typeface="Century Gothic" panose="020B0502020202020204" pitchFamily="34" charset="0"/>
            </a:endParaRP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Auditor Externo: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Por el momento no se cuenta con auditor externo.</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35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Auditores:</a:t>
            </a:r>
            <a:r>
              <a:rPr lang="es-ES" sz="135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0</a:t>
            </a:r>
            <a:endParaRPr lang="es-SV" sz="135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31141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Secretaria de Consejo Directivo</a:t>
            </a:r>
            <a:endParaRPr lang="es-SV" dirty="0">
              <a:solidFill>
                <a:srgbClr val="0099B9"/>
              </a:solidFill>
            </a:endParaRPr>
          </a:p>
        </p:txBody>
      </p:sp>
      <p:sp>
        <p:nvSpPr>
          <p:cNvPr id="3" name="2 Marcador de contenido"/>
          <p:cNvSpPr>
            <a:spLocks noGrp="1"/>
          </p:cNvSpPr>
          <p:nvPr>
            <p:ph idx="1"/>
          </p:nvPr>
        </p:nvSpPr>
        <p:spPr>
          <a:xfrm>
            <a:off x="532058" y="1675897"/>
            <a:ext cx="7886700" cy="3229478"/>
          </a:xfrm>
        </p:spPr>
        <p:txBody>
          <a:bodyPr>
            <a:normAutofit fontScale="40000" lnSpcReduction="20000"/>
          </a:bodyPr>
          <a:lstStyle/>
          <a:p>
            <a:pPr marL="0" indent="0" algn="just">
              <a:lnSpc>
                <a:spcPct val="170000"/>
              </a:lnSpc>
              <a:spcBef>
                <a:spcPts val="0"/>
              </a:spcBef>
              <a:buNone/>
            </a:pPr>
            <a:r>
              <a:rPr lang="es-ES" sz="3375" dirty="0">
                <a:latin typeface="Century Gothic" panose="020B0502020202020204" pitchFamily="34" charset="0"/>
              </a:rPr>
              <a:t>Es la unidad encargada de llevar las actas y emitir los acuerdos tomados por el Consejo Directivo, así como llevar el libro de actas y su custodia; su objetivo es controlar y elaborar los acuerdos y actas que dictamine el Consejo Directivo para el cumplimiento de sus atribuciones y deberes. </a:t>
            </a:r>
          </a:p>
          <a:p>
            <a:pPr marL="0" indent="0" algn="just">
              <a:lnSpc>
                <a:spcPct val="170000"/>
              </a:lnSpc>
              <a:spcBef>
                <a:spcPts val="0"/>
              </a:spcBef>
              <a:buNone/>
            </a:pPr>
            <a:endPar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Secretaria de Actas del Consejo Directivo: </a:t>
            </a:r>
            <a:r>
              <a:rPr lang="es-ES" sz="3375"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Licda. </a:t>
            </a:r>
            <a:r>
              <a:rPr lang="es-ES" sz="3375" dirty="0">
                <a:latin typeface="Century Gothic" panose="020B0502020202020204" pitchFamily="34" charset="0"/>
              </a:rPr>
              <a:t>Leticia </a:t>
            </a:r>
            <a:r>
              <a:rPr lang="es-ES" sz="3375" dirty="0" err="1">
                <a:latin typeface="Century Gothic" panose="020B0502020202020204" pitchFamily="34" charset="0"/>
              </a:rPr>
              <a:t>Verednice</a:t>
            </a:r>
            <a:r>
              <a:rPr lang="es-ES" sz="3375" dirty="0">
                <a:latin typeface="Century Gothic" panose="020B0502020202020204" pitchFamily="34" charset="0"/>
              </a:rPr>
              <a:t> Rivas de Benitez</a:t>
            </a:r>
            <a:endPar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3375"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3375"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33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2</a:t>
            </a:r>
            <a:endParaRPr lang="es-SV" sz="33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7078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892972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Auditoría Interna</a:t>
            </a:r>
            <a:endParaRPr lang="es-SV" dirty="0">
              <a:solidFill>
                <a:srgbClr val="0099B9"/>
              </a:solidFill>
            </a:endParaRPr>
          </a:p>
        </p:txBody>
      </p:sp>
      <p:sp>
        <p:nvSpPr>
          <p:cNvPr id="3" name="2 Marcador de contenido"/>
          <p:cNvSpPr>
            <a:spLocks noGrp="1"/>
          </p:cNvSpPr>
          <p:nvPr>
            <p:ph idx="1"/>
          </p:nvPr>
        </p:nvSpPr>
        <p:spPr>
          <a:xfrm>
            <a:off x="532058" y="1675897"/>
            <a:ext cx="7886700" cy="3229478"/>
          </a:xfrm>
        </p:spPr>
        <p:txBody>
          <a:bodyPr>
            <a:normAutofit fontScale="85000" lnSpcReduction="20000"/>
          </a:bodyPr>
          <a:lstStyle/>
          <a:p>
            <a:pPr marL="0" indent="0" algn="just">
              <a:lnSpc>
                <a:spcPct val="170000"/>
              </a:lnSpc>
              <a:spcBef>
                <a:spcPts val="0"/>
              </a:spcBef>
              <a:buNone/>
            </a:pPr>
            <a:r>
              <a:rPr lang="es-ES" sz="1500" dirty="0">
                <a:latin typeface="Century Gothic" panose="020B0502020202020204" pitchFamily="34" charset="0"/>
              </a:rPr>
              <a:t>Unidad encargada de efectuar el control interno posterior, mediante el desarrollo de las diferentes clases de auditorías; su objetivo es el de verificar el cumplimiento de la normativa aplicable y evaluar el control interno adoptado de tal manera que proporcione una seguridad razonable para el registro y divulgación de los hechos económicos así como el resguardo de los bienes institucionales.</a:t>
            </a:r>
          </a:p>
          <a:p>
            <a:pPr marL="0" indent="0" algn="just">
              <a:lnSpc>
                <a:spcPct val="170000"/>
              </a:lnSpc>
              <a:spcBef>
                <a:spcPts val="0"/>
              </a:spcBef>
              <a:buNone/>
            </a:pPr>
            <a:endParaRPr lang="es-ES" sz="15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5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Auditor Interno: </a:t>
            </a:r>
            <a:r>
              <a:rPr lang="es-ES" sz="15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Licdo. </a:t>
            </a:r>
            <a:r>
              <a:rPr lang="es-ES" sz="1500" dirty="0">
                <a:latin typeface="Century Gothic" panose="020B0502020202020204" pitchFamily="34" charset="0"/>
              </a:rPr>
              <a:t>Ernesto Alexander Villanueva.</a:t>
            </a:r>
            <a:endParaRPr lang="es-ES" sz="150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5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5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2</a:t>
            </a:r>
          </a:p>
          <a:p>
            <a:pPr algn="just">
              <a:lnSpc>
                <a:spcPct val="170000"/>
              </a:lnSpc>
              <a:spcBef>
                <a:spcPts val="0"/>
              </a:spcBef>
            </a:pPr>
            <a:r>
              <a:rPr lang="es-ES" sz="15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a:t>
            </a:r>
            <a:r>
              <a:rPr lang="es-ES" sz="15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1</a:t>
            </a:r>
          </a:p>
          <a:p>
            <a:pPr algn="just">
              <a:lnSpc>
                <a:spcPct val="170000"/>
              </a:lnSpc>
              <a:spcBef>
                <a:spcPts val="0"/>
              </a:spcBef>
            </a:pPr>
            <a:r>
              <a:rPr lang="es-ES" sz="15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ES" sz="15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3</a:t>
            </a:r>
            <a:endParaRPr lang="es-SV" sz="15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2549003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Presidencia</a:t>
            </a:r>
            <a:endParaRPr lang="es-SV" dirty="0">
              <a:solidFill>
                <a:srgbClr val="0099B9"/>
              </a:solidFill>
            </a:endParaRPr>
          </a:p>
        </p:txBody>
      </p:sp>
      <p:sp>
        <p:nvSpPr>
          <p:cNvPr id="3" name="2 Marcador de contenido"/>
          <p:cNvSpPr>
            <a:spLocks noGrp="1"/>
          </p:cNvSpPr>
          <p:nvPr>
            <p:ph idx="1"/>
          </p:nvPr>
        </p:nvSpPr>
        <p:spPr>
          <a:xfrm>
            <a:off x="532058" y="1675896"/>
            <a:ext cx="7886700" cy="3467604"/>
          </a:xfrm>
        </p:spPr>
        <p:txBody>
          <a:bodyPr>
            <a:noAutofit/>
          </a:bodyPr>
          <a:lstStyle/>
          <a:p>
            <a:pPr marL="0" indent="0" algn="just">
              <a:lnSpc>
                <a:spcPct val="170000"/>
              </a:lnSpc>
              <a:spcBef>
                <a:spcPts val="0"/>
              </a:spcBef>
              <a:buNone/>
            </a:pPr>
            <a:r>
              <a:rPr lang="es-ES" sz="1100" dirty="0">
                <a:latin typeface="Century Gothic" panose="020B0502020202020204" pitchFamily="34" charset="0"/>
              </a:rPr>
              <a:t>El Presidente es quien preside las sesiones del Consejo Directivo y orienta sus deliberaciones; vigila la marcha general del Instituto y comunica al Gerente General observaciones o instrucciones que estime convenientes; atiende las relaciones con los representantes de las Instituciones del Gobierno y procura la coordinación de las actividades del Instituto con las del Estado, del Banco Central de Reserva de El Salvador y los Municipios; y ejerce las demás funciones que le corresponden de acuerdo con la Ley. Además tiene la representación legal del Instituto y como tal podrá intervenir en los actos y contratos que celebre y en las actuaciones judiciales o administrativas en que tenga interés el Instituto. El Presidente podrá delegar su representación en el Gerente General, en otro y otros funcionarios y otorgar poderes a nombre del Instituto, actuando en todos estos casos con autorización del Consejo Directivo.</a:t>
            </a:r>
          </a:p>
          <a:p>
            <a:pPr marL="0" indent="0" algn="just">
              <a:lnSpc>
                <a:spcPct val="170000"/>
              </a:lnSpc>
              <a:spcBef>
                <a:spcPts val="0"/>
              </a:spcBef>
              <a:buNone/>
            </a:pPr>
            <a:endParaRPr lang="es-ES" sz="11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Presidente del ISDEM</a:t>
            </a:r>
            <a:r>
              <a:rPr lang="es-ES" sz="1200"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Ing. Rogelio Eduardo Rivas Polanco.</a:t>
            </a:r>
          </a:p>
          <a:p>
            <a:pPr algn="just">
              <a:lnSpc>
                <a:spcPct val="170000"/>
              </a:lnSpc>
              <a:spcBef>
                <a:spcPts val="0"/>
              </a:spcBef>
            </a:pPr>
            <a:r>
              <a:rPr lang="es-ES" sz="1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2</a:t>
            </a:r>
            <a:endParaRPr lang="es-ES" sz="120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2</a:t>
            </a:r>
            <a:endParaRPr lang="es-ES" sz="1200"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200"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4</a:t>
            </a:r>
            <a:endParaRPr lang="es-SV" sz="1200"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sz="1100"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466926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8650" y="1131095"/>
            <a:ext cx="7886700" cy="469911"/>
          </a:xfrm>
        </p:spPr>
        <p:txBody>
          <a:bodyPr>
            <a:normAutofit fontScale="90000"/>
          </a:bodyPr>
          <a:lstStyle/>
          <a:p>
            <a:pPr algn="ctr"/>
            <a:r>
              <a:rPr lang="es-SV" b="1" dirty="0">
                <a:solidFill>
                  <a:srgbClr val="0099B9"/>
                </a:solidFill>
              </a:rPr>
              <a:t>Unidad de Planificación Institucional</a:t>
            </a:r>
            <a:endParaRPr lang="es-SV" dirty="0">
              <a:solidFill>
                <a:srgbClr val="0099B9"/>
              </a:solidFill>
            </a:endParaRPr>
          </a:p>
        </p:txBody>
      </p:sp>
      <p:sp>
        <p:nvSpPr>
          <p:cNvPr id="3" name="2 Marcador de contenido"/>
          <p:cNvSpPr>
            <a:spLocks noGrp="1"/>
          </p:cNvSpPr>
          <p:nvPr>
            <p:ph idx="1"/>
          </p:nvPr>
        </p:nvSpPr>
        <p:spPr>
          <a:xfrm>
            <a:off x="532058" y="1675896"/>
            <a:ext cx="7886700" cy="3467604"/>
          </a:xfrm>
        </p:spPr>
        <p:txBody>
          <a:bodyPr>
            <a:normAutofit/>
          </a:bodyPr>
          <a:lstStyle/>
          <a:p>
            <a:pPr marL="0" indent="0" algn="just">
              <a:lnSpc>
                <a:spcPct val="170000"/>
              </a:lnSpc>
              <a:spcBef>
                <a:spcPts val="0"/>
              </a:spcBef>
              <a:buNone/>
            </a:pPr>
            <a:r>
              <a:rPr lang="es-ES" sz="1275" dirty="0">
                <a:latin typeface="Century Gothic" panose="020B0502020202020204" pitchFamily="34" charset="0"/>
              </a:rPr>
              <a:t>Es el área encargada de conducir el planteamiento estratégico institucional (cinco años), es responsable de retomar los compromisos institucionalmente suscritos, así como los establecidos en el marco normativo, leyes y reglamentos vinculantes y teniendo en cuenta los recursos diversos con los cuales se cuenta y conducir la programación de actividades que han de emprenderse en tiempo para darle cumplimiento a los mismos.</a:t>
            </a:r>
          </a:p>
          <a:p>
            <a:pPr marL="0" indent="0" algn="just">
              <a:lnSpc>
                <a:spcPct val="170000"/>
              </a:lnSpc>
              <a:spcBef>
                <a:spcPts val="0"/>
              </a:spcBef>
              <a:buNone/>
            </a:pPr>
            <a:endParaRPr lang="es-ES"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Jefe de UPLAN</a:t>
            </a:r>
            <a:r>
              <a:rPr lang="es-ES" sz="1275"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 Lic. Orlando Elías Castillo</a:t>
            </a:r>
          </a:p>
          <a:p>
            <a:pPr algn="just">
              <a:lnSpc>
                <a:spcPct val="170000"/>
              </a:lnSpc>
              <a:spcBef>
                <a:spcPts val="0"/>
              </a:spcBef>
            </a:pPr>
            <a:r>
              <a:rPr lang="es-ES"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Mujeres: </a:t>
            </a:r>
            <a:r>
              <a:rPr lang="es-ES" sz="1275"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0</a:t>
            </a:r>
          </a:p>
          <a:p>
            <a:pPr algn="just">
              <a:lnSpc>
                <a:spcPct val="170000"/>
              </a:lnSpc>
              <a:spcBef>
                <a:spcPts val="0"/>
              </a:spcBef>
            </a:pPr>
            <a:r>
              <a:rPr lang="es-ES"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Hombres: 5</a:t>
            </a:r>
            <a:endParaRPr lang="es-ES" sz="1275" dirty="0">
              <a:solidFill>
                <a:srgbClr val="000000"/>
              </a:solidFill>
              <a:latin typeface="Century Gothic" panose="020B0502020202020204" pitchFamily="34" charset="0"/>
              <a:ea typeface="Times New Roman" panose="02020603050405020304" pitchFamily="18" charset="0"/>
              <a:cs typeface="Arial" panose="020B0604020202020204" pitchFamily="34" charset="0"/>
            </a:endParaRPr>
          </a:p>
          <a:p>
            <a:pPr algn="just">
              <a:lnSpc>
                <a:spcPct val="170000"/>
              </a:lnSpc>
              <a:spcBef>
                <a:spcPts val="0"/>
              </a:spcBef>
            </a:pPr>
            <a:r>
              <a:rPr lang="es-ES"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Total de Servidores Públicos: </a:t>
            </a:r>
            <a:r>
              <a:rPr lang="es-419" sz="1275" b="1" dirty="0">
                <a:solidFill>
                  <a:srgbClr val="000000"/>
                </a:solidFill>
                <a:latin typeface="Century Gothic" panose="020B0502020202020204" pitchFamily="34" charset="0"/>
                <a:ea typeface="Times New Roman" panose="02020603050405020304" pitchFamily="18" charset="0"/>
                <a:cs typeface="Arial" panose="020B0604020202020204" pitchFamily="34" charset="0"/>
              </a:rPr>
              <a:t>5</a:t>
            </a:r>
            <a:endParaRPr lang="es-SV" sz="1275" dirty="0">
              <a:latin typeface="Century Gothic" panose="020B0502020202020204" pitchFamily="34" charset="0"/>
              <a:ea typeface="Times New Roman" panose="02020603050405020304" pitchFamily="18" charset="0"/>
              <a:cs typeface="Arial" panose="020B0604020202020204" pitchFamily="34" charset="0"/>
            </a:endParaRPr>
          </a:p>
          <a:p>
            <a:pPr marL="0" indent="0">
              <a:buNone/>
            </a:pPr>
            <a:endParaRPr lang="es-SV" dirty="0"/>
          </a:p>
        </p:txBody>
      </p:sp>
      <p:sp>
        <p:nvSpPr>
          <p:cNvPr id="5" name="CuadroTexto 3">
            <a:hlinkClick r:id="rId2" action="ppaction://hlinksldjump"/>
          </p:cNvPr>
          <p:cNvSpPr txBox="1"/>
          <p:nvPr/>
        </p:nvSpPr>
        <p:spPr>
          <a:xfrm>
            <a:off x="3181667" y="5885676"/>
            <a:ext cx="2734628" cy="300082"/>
          </a:xfrm>
          <a:prstGeom prst="rect">
            <a:avLst/>
          </a:prstGeom>
          <a:noFill/>
        </p:spPr>
        <p:txBody>
          <a:bodyPr wrap="square" rtlCol="0">
            <a:spAutoFit/>
          </a:bodyPr>
          <a:lstStyle/>
          <a:p>
            <a:pPr algn="ctr"/>
            <a:r>
              <a:rPr lang="es-SV" sz="1350" dirty="0">
                <a:hlinkClick r:id="rId3" action="ppaction://hlinksldjump"/>
              </a:rPr>
              <a:t>Regresar a Organigrama</a:t>
            </a:r>
            <a:endParaRPr lang="es-SV" sz="1350" dirty="0"/>
          </a:p>
        </p:txBody>
      </p:sp>
    </p:spTree>
    <p:extLst>
      <p:ext uri="{BB962C8B-B14F-4D97-AF65-F5344CB8AC3E}">
        <p14:creationId xmlns:p14="http://schemas.microsoft.com/office/powerpoint/2010/main" val="194045936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819</TotalTime>
  <Words>4255</Words>
  <Application>Microsoft Office PowerPoint</Application>
  <PresentationFormat>Presentación en pantalla (4:3)</PresentationFormat>
  <Paragraphs>360</Paragraphs>
  <Slides>41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41</vt:i4>
      </vt:variant>
    </vt:vector>
  </HeadingPairs>
  <TitlesOfParts>
    <vt:vector size="47" baseType="lpstr">
      <vt:lpstr>Arial</vt:lpstr>
      <vt:lpstr>Calibri</vt:lpstr>
      <vt:lpstr>Calibri Light</vt:lpstr>
      <vt:lpstr>Century Gothic</vt:lpstr>
      <vt:lpstr>Impact</vt:lpstr>
      <vt:lpstr>Tema de Office</vt:lpstr>
      <vt:lpstr>Presentación de PowerPoint</vt:lpstr>
      <vt:lpstr>Presentación de PowerPoint</vt:lpstr>
      <vt:lpstr>Consejo Directivo</vt:lpstr>
      <vt:lpstr>Comisiones Especiales del Consejo Directivo</vt:lpstr>
      <vt:lpstr>Auditoría Externa</vt:lpstr>
      <vt:lpstr>Secretaria de Consejo Directivo</vt:lpstr>
      <vt:lpstr>Auditoría Interna</vt:lpstr>
      <vt:lpstr>Presidencia</vt:lpstr>
      <vt:lpstr>Unidad de Planificación Institucional</vt:lpstr>
      <vt:lpstr>Unidad de Gestión de Cooperación</vt:lpstr>
      <vt:lpstr>Unidad Asesoría Jurídica</vt:lpstr>
      <vt:lpstr>Unidad de Relaciones Públicas, Comunicaciones y Publicidad</vt:lpstr>
      <vt:lpstr>Departamento de Créditos Municipales</vt:lpstr>
      <vt:lpstr>Departamento de Especies Municipales</vt:lpstr>
      <vt:lpstr>Gerencia General</vt:lpstr>
      <vt:lpstr>Unidad de Adquisiciones y Contrataciones Institucional</vt:lpstr>
      <vt:lpstr>Unidad de Acceso a la Información Pública</vt:lpstr>
      <vt:lpstr>Unidad de Género</vt:lpstr>
      <vt:lpstr>Unidad de Recursos Humanos</vt:lpstr>
      <vt:lpstr>Comisión Técnica</vt:lpstr>
      <vt:lpstr>Comisión de Ética</vt:lpstr>
      <vt:lpstr>Gerencia Financiera</vt:lpstr>
      <vt:lpstr>Departamento de Presupuesto</vt:lpstr>
      <vt:lpstr>Departamento de Contabilidad</vt:lpstr>
      <vt:lpstr>Departamento de Tesorería</vt:lpstr>
      <vt:lpstr>Gerencia Administrativa</vt:lpstr>
      <vt:lpstr>Departamento de Informática</vt:lpstr>
      <vt:lpstr>Departamento de Gestión Documental y Archivo</vt:lpstr>
      <vt:lpstr>Departamento de Servicios Generales y Administración de Bodega</vt:lpstr>
      <vt:lpstr>Comité de Seguridad y Salud Ocupacional</vt:lpstr>
      <vt:lpstr>Gerencia de Desarrollo Municipal</vt:lpstr>
      <vt:lpstr>Unidad de Medio Ambiente</vt:lpstr>
      <vt:lpstr>Unidad de Innovación y Desarrollo Técnico</vt:lpstr>
      <vt:lpstr>Subgerencia de Desarrollo Municipal</vt:lpstr>
      <vt:lpstr>Centro Regional de Asistencia Técnica y Capacitación Central</vt:lpstr>
      <vt:lpstr>Centro Regional de Asistencia Técnica y Capacitación Occidental</vt:lpstr>
      <vt:lpstr>Centro Regional de Asistencia Técnica y Capacitación Paracentral</vt:lpstr>
      <vt:lpstr>Centro Regional de Asistencia Técnica y Capacitación Oriente</vt:lpstr>
      <vt:lpstr>Centro de Formación Municipal</vt:lpstr>
      <vt:lpstr>Registro Nacional de la Carrera Administrativa Municipal</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Tecnico UPLAN</dc:creator>
  <cp:lastModifiedBy>Jefe de Archivo</cp:lastModifiedBy>
  <cp:revision>70</cp:revision>
  <dcterms:created xsi:type="dcterms:W3CDTF">2016-11-28T19:46:10Z</dcterms:created>
  <dcterms:modified xsi:type="dcterms:W3CDTF">2019-09-24T20:38:24Z</dcterms:modified>
</cp:coreProperties>
</file>