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1" r:id="rId3"/>
    <p:sldId id="342" r:id="rId4"/>
    <p:sldId id="258" r:id="rId5"/>
    <p:sldId id="292" r:id="rId6"/>
    <p:sldId id="294" r:id="rId7"/>
    <p:sldId id="296" r:id="rId8"/>
    <p:sldId id="297" r:id="rId9"/>
    <p:sldId id="340" r:id="rId10"/>
    <p:sldId id="298" r:id="rId11"/>
    <p:sldId id="295" r:id="rId12"/>
    <p:sldId id="329" r:id="rId13"/>
    <p:sldId id="260" r:id="rId14"/>
    <p:sldId id="266" r:id="rId15"/>
    <p:sldId id="271" r:id="rId16"/>
    <p:sldId id="334" r:id="rId17"/>
    <p:sldId id="311" r:id="rId18"/>
    <p:sldId id="284" r:id="rId19"/>
    <p:sldId id="312" r:id="rId20"/>
    <p:sldId id="314" r:id="rId21"/>
    <p:sldId id="313" r:id="rId22"/>
    <p:sldId id="335" r:id="rId23"/>
    <p:sldId id="319" r:id="rId24"/>
    <p:sldId id="320" r:id="rId25"/>
    <p:sldId id="328" r:id="rId26"/>
    <p:sldId id="327" r:id="rId27"/>
    <p:sldId id="325" r:id="rId28"/>
    <p:sldId id="301" r:id="rId29"/>
    <p:sldId id="330" r:id="rId30"/>
    <p:sldId id="302" r:id="rId31"/>
    <p:sldId id="303" r:id="rId32"/>
    <p:sldId id="305" r:id="rId33"/>
    <p:sldId id="341" r:id="rId34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E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8" autoAdjust="0"/>
    <p:restoredTop sz="94590" autoAdjust="0"/>
  </p:normalViewPr>
  <p:slideViewPr>
    <p:cSldViewPr showGuides="1"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1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2.6607676005135899E-2"/>
                  <c:y val="0.23034597947983776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/>
                      <a:t>Paracentral; 49</a:t>
                    </a:r>
                  </a:p>
                  <a:p>
                    <a:r>
                      <a:rPr lang="en-US" sz="1100" b="1" dirty="0"/>
                      <a:t>28%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838260394268002E-2"/>
                  <c:y val="5.3856904250605038E-5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/>
                      <a:t>Central; 45</a:t>
                    </a:r>
                  </a:p>
                  <a:p>
                    <a:r>
                      <a:rPr lang="en-US" sz="1100" b="1" dirty="0" smtClean="0"/>
                      <a:t>26%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620825147347742"/>
                  <c:y val="0.267233868493711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/>
                      <a:t>Oriental; 64, </a:t>
                    </a:r>
                  </a:p>
                  <a:p>
                    <a:r>
                      <a:rPr lang="en-US" sz="1100" b="1" dirty="0"/>
                      <a:t>36%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909085283789428"/>
                  <c:y val="2.534751337900944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/>
                      <a:t>   Occidental ; 18, 10%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>
                  <a:noFill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Hoja1!$B$6:$B$9</c:f>
              <c:strCache>
                <c:ptCount val="4"/>
                <c:pt idx="0">
                  <c:v>Paracentral</c:v>
                </c:pt>
                <c:pt idx="1">
                  <c:v>Central</c:v>
                </c:pt>
                <c:pt idx="2">
                  <c:v>Oriental</c:v>
                </c:pt>
                <c:pt idx="3">
                  <c:v>Occidental </c:v>
                </c:pt>
              </c:strCache>
            </c:strRef>
          </c:cat>
          <c:val>
            <c:numRef>
              <c:f>Hoja1!$C$6:$C$9</c:f>
              <c:numCache>
                <c:formatCode>General</c:formatCode>
                <c:ptCount val="4"/>
                <c:pt idx="0">
                  <c:v>49</c:v>
                </c:pt>
                <c:pt idx="1">
                  <c:v>45</c:v>
                </c:pt>
                <c:pt idx="2">
                  <c:v>64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2F65E-B32A-4A64-95C0-BB542AC1BAF4}" type="doc">
      <dgm:prSet loTypeId="urn:microsoft.com/office/officeart/2009/3/layout/IncreasingArrowsProcess" loCatId="process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s-SV"/>
        </a:p>
      </dgm:t>
    </dgm:pt>
    <dgm:pt modelId="{E5E8409A-CD4B-48DB-B1AF-8FB6F3BF3B77}">
      <dgm:prSet phldrT="[Texto]" custT="1"/>
      <dgm:spPr/>
      <dgm:t>
        <a:bodyPr/>
        <a:lstStyle/>
        <a:p>
          <a:r>
            <a:rPr lang="es-SV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Administración </a:t>
          </a:r>
          <a:endParaRPr lang="es-SV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A656940-F4AB-44F9-A3AB-392F17F8CC8B}" type="parTrans" cxnId="{83980DB9-C202-4C07-90C0-1BB7086266DD}">
      <dgm:prSet/>
      <dgm:spPr/>
      <dgm:t>
        <a:bodyPr/>
        <a:lstStyle/>
        <a:p>
          <a:endParaRPr lang="es-SV" sz="2400"/>
        </a:p>
      </dgm:t>
    </dgm:pt>
    <dgm:pt modelId="{3A5911B5-CB8C-4CB4-B32E-45D000EBF9BC}" type="sibTrans" cxnId="{83980DB9-C202-4C07-90C0-1BB7086266DD}">
      <dgm:prSet/>
      <dgm:spPr/>
      <dgm:t>
        <a:bodyPr/>
        <a:lstStyle/>
        <a:p>
          <a:endParaRPr lang="es-SV" sz="2400"/>
        </a:p>
      </dgm:t>
    </dgm:pt>
    <dgm:pt modelId="{88621CC7-A43F-402F-B6B1-D22532E9FEB5}">
      <dgm:prSet phldrT="[Texto]" custT="1"/>
      <dgm:spPr/>
      <dgm:t>
        <a:bodyPr/>
        <a:lstStyle/>
        <a:p>
          <a:endParaRPr lang="es-SV" sz="1100" dirty="0" smtClean="0"/>
        </a:p>
        <a:p>
          <a:r>
            <a:rPr lang="es-SV" sz="1100" dirty="0" smtClean="0"/>
            <a:t>Manuales de organización y funciones</a:t>
          </a:r>
          <a:endParaRPr lang="es-SV" sz="1100" dirty="0"/>
        </a:p>
      </dgm:t>
    </dgm:pt>
    <dgm:pt modelId="{6251DCD5-FD6D-477F-8E17-A977FD182942}" type="parTrans" cxnId="{8918E914-5C95-4205-99A6-8802C4A3E263}">
      <dgm:prSet/>
      <dgm:spPr/>
      <dgm:t>
        <a:bodyPr/>
        <a:lstStyle/>
        <a:p>
          <a:endParaRPr lang="es-SV" sz="2400"/>
        </a:p>
      </dgm:t>
    </dgm:pt>
    <dgm:pt modelId="{33DD8A49-AC73-4291-BB06-E2C8A404C8D1}" type="sibTrans" cxnId="{8918E914-5C95-4205-99A6-8802C4A3E263}">
      <dgm:prSet/>
      <dgm:spPr/>
      <dgm:t>
        <a:bodyPr/>
        <a:lstStyle/>
        <a:p>
          <a:endParaRPr lang="es-SV" sz="2400"/>
        </a:p>
      </dgm:t>
    </dgm:pt>
    <dgm:pt modelId="{CF6C1B30-5E9D-46B4-B889-72C6CCC14494}">
      <dgm:prSet phldrT="[Texto]" custT="1"/>
      <dgm:spPr/>
      <dgm:t>
        <a:bodyPr/>
        <a:lstStyle/>
        <a:p>
          <a:r>
            <a:rPr lang="es-SV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Finanzas</a:t>
          </a:r>
          <a:endParaRPr lang="es-SV" sz="2000" b="1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0CFE7DB-CF30-4470-BBF4-7BAF840A5FDC}" type="parTrans" cxnId="{530BFB09-5019-4109-8B3A-4231EACAD6C1}">
      <dgm:prSet/>
      <dgm:spPr/>
      <dgm:t>
        <a:bodyPr/>
        <a:lstStyle/>
        <a:p>
          <a:endParaRPr lang="es-SV" sz="2400"/>
        </a:p>
      </dgm:t>
    </dgm:pt>
    <dgm:pt modelId="{77C15181-BEC4-4316-9DDA-D7EB86451F15}" type="sibTrans" cxnId="{530BFB09-5019-4109-8B3A-4231EACAD6C1}">
      <dgm:prSet/>
      <dgm:spPr/>
      <dgm:t>
        <a:bodyPr/>
        <a:lstStyle/>
        <a:p>
          <a:endParaRPr lang="es-SV" sz="2400"/>
        </a:p>
      </dgm:t>
    </dgm:pt>
    <dgm:pt modelId="{C0F8CC29-57A5-4DAD-B113-159D41A7AEB3}">
      <dgm:prSet phldrT="[Texto]" custT="1"/>
      <dgm:spPr/>
      <dgm:t>
        <a:bodyPr/>
        <a:lstStyle/>
        <a:p>
          <a:pPr marL="84138" indent="0"/>
          <a:endParaRPr lang="es-SV" sz="1100" dirty="0" smtClean="0"/>
        </a:p>
        <a:p>
          <a:pPr marL="84138" indent="0"/>
          <a:r>
            <a:rPr lang="es-SV" sz="1100" dirty="0" smtClean="0"/>
            <a:t>Aplicación del Sistema Financiero Municipal en los módulos de catastro tributario, cuenta corriente de contribuyentes y la tesorería, </a:t>
          </a:r>
          <a:endParaRPr lang="es-SV" sz="1100" dirty="0"/>
        </a:p>
      </dgm:t>
    </dgm:pt>
    <dgm:pt modelId="{0CBE9267-8D84-4440-8C6F-2FA5EE7BBAAB}" type="parTrans" cxnId="{C304543A-81C5-403F-883B-3D782F7D9E07}">
      <dgm:prSet/>
      <dgm:spPr/>
      <dgm:t>
        <a:bodyPr/>
        <a:lstStyle/>
        <a:p>
          <a:endParaRPr lang="es-SV" sz="2400"/>
        </a:p>
      </dgm:t>
    </dgm:pt>
    <dgm:pt modelId="{3BAE8126-7984-4688-AD5A-48C6D8DCF48E}" type="sibTrans" cxnId="{C304543A-81C5-403F-883B-3D782F7D9E07}">
      <dgm:prSet/>
      <dgm:spPr/>
      <dgm:t>
        <a:bodyPr/>
        <a:lstStyle/>
        <a:p>
          <a:endParaRPr lang="es-SV" sz="2400"/>
        </a:p>
      </dgm:t>
    </dgm:pt>
    <dgm:pt modelId="{148B2122-81F8-467D-A9AE-DBC496A29A94}">
      <dgm:prSet phldrT="[Texto]" custT="1"/>
      <dgm:spPr/>
      <dgm:t>
        <a:bodyPr/>
        <a:lstStyle/>
        <a:p>
          <a:r>
            <a:rPr lang="es-E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Planificación</a:t>
          </a:r>
          <a:endParaRPr lang="es-SV" sz="20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7D2FD5ED-1D4B-4F67-8DF4-728A659C9DBC}" type="parTrans" cxnId="{F865E621-D969-40FD-8A44-F94286B2DD93}">
      <dgm:prSet/>
      <dgm:spPr/>
      <dgm:t>
        <a:bodyPr/>
        <a:lstStyle/>
        <a:p>
          <a:endParaRPr lang="es-SV" sz="2400"/>
        </a:p>
      </dgm:t>
    </dgm:pt>
    <dgm:pt modelId="{9C25E267-E1E7-4A1C-AE79-AA55B5100CCA}" type="sibTrans" cxnId="{F865E621-D969-40FD-8A44-F94286B2DD93}">
      <dgm:prSet/>
      <dgm:spPr/>
      <dgm:t>
        <a:bodyPr/>
        <a:lstStyle/>
        <a:p>
          <a:endParaRPr lang="es-SV" sz="2400"/>
        </a:p>
      </dgm:t>
    </dgm:pt>
    <dgm:pt modelId="{2BEC895B-F36F-4E4D-B9D6-8734E5B46723}">
      <dgm:prSet phldrT="[Texto]" custT="1"/>
      <dgm:spPr/>
      <dgm:t>
        <a:bodyPr/>
        <a:lstStyle/>
        <a:p>
          <a:endParaRPr lang="es-SV" sz="1100" dirty="0" smtClean="0"/>
        </a:p>
        <a:p>
          <a:r>
            <a:rPr lang="es-SV" sz="1100" dirty="0" smtClean="0"/>
            <a:t>Planes de inversión participativos</a:t>
          </a:r>
          <a:endParaRPr lang="es-SV" sz="900" dirty="0"/>
        </a:p>
      </dgm:t>
    </dgm:pt>
    <dgm:pt modelId="{B90A3C51-DBEF-465B-93DD-49E80BA06E99}" type="parTrans" cxnId="{44667B86-2C0F-49DA-8C7F-3084E97F214B}">
      <dgm:prSet/>
      <dgm:spPr/>
      <dgm:t>
        <a:bodyPr/>
        <a:lstStyle/>
        <a:p>
          <a:endParaRPr lang="es-SV" sz="2400"/>
        </a:p>
      </dgm:t>
    </dgm:pt>
    <dgm:pt modelId="{AFE3777F-ED7F-4935-8BC9-4F1F97301B2D}" type="sibTrans" cxnId="{44667B86-2C0F-49DA-8C7F-3084E97F214B}">
      <dgm:prSet/>
      <dgm:spPr/>
      <dgm:t>
        <a:bodyPr/>
        <a:lstStyle/>
        <a:p>
          <a:endParaRPr lang="es-SV" sz="2400"/>
        </a:p>
      </dgm:t>
    </dgm:pt>
    <dgm:pt modelId="{74AF53B7-44A6-4E55-94F1-FBB04E6D5EF2}">
      <dgm:prSet custT="1"/>
      <dgm:spPr/>
      <dgm:t>
        <a:bodyPr/>
        <a:lstStyle/>
        <a:p>
          <a:r>
            <a:rPr lang="es-SV" sz="1100" dirty="0" smtClean="0"/>
            <a:t>Manuales de descriptor de puestos</a:t>
          </a:r>
          <a:endParaRPr lang="es-SV" sz="1100" dirty="0"/>
        </a:p>
      </dgm:t>
    </dgm:pt>
    <dgm:pt modelId="{81584DE5-E370-43A7-B09E-0B0AD6D05991}" type="parTrans" cxnId="{A7586793-55DE-4B2C-8F6D-CFE646E8B483}">
      <dgm:prSet/>
      <dgm:spPr/>
      <dgm:t>
        <a:bodyPr/>
        <a:lstStyle/>
        <a:p>
          <a:endParaRPr lang="es-SV" sz="2400"/>
        </a:p>
      </dgm:t>
    </dgm:pt>
    <dgm:pt modelId="{4CCDA27E-7D7E-4854-9C66-63041C988736}" type="sibTrans" cxnId="{A7586793-55DE-4B2C-8F6D-CFE646E8B483}">
      <dgm:prSet/>
      <dgm:spPr/>
      <dgm:t>
        <a:bodyPr/>
        <a:lstStyle/>
        <a:p>
          <a:endParaRPr lang="es-SV" sz="2400"/>
        </a:p>
      </dgm:t>
    </dgm:pt>
    <dgm:pt modelId="{72983E7A-01B5-44C4-A3B6-349AA932240A}">
      <dgm:prSet custT="1"/>
      <dgm:spPr/>
      <dgm:t>
        <a:bodyPr/>
        <a:lstStyle/>
        <a:p>
          <a:r>
            <a:rPr lang="es-SV" sz="1100" dirty="0" smtClean="0"/>
            <a:t>Manuales para la evaluación del desempeño del personal</a:t>
          </a:r>
          <a:endParaRPr lang="es-SV" sz="1100" dirty="0"/>
        </a:p>
      </dgm:t>
    </dgm:pt>
    <dgm:pt modelId="{A8011B65-9AF7-497B-8226-2EC4EA745840}" type="parTrans" cxnId="{7F57AF45-614B-4740-B134-F8B8DB59743B}">
      <dgm:prSet/>
      <dgm:spPr/>
      <dgm:t>
        <a:bodyPr/>
        <a:lstStyle/>
        <a:p>
          <a:endParaRPr lang="es-SV" sz="2400"/>
        </a:p>
      </dgm:t>
    </dgm:pt>
    <dgm:pt modelId="{674372AC-D7A7-43CB-B423-53F45B444A43}" type="sibTrans" cxnId="{7F57AF45-614B-4740-B134-F8B8DB59743B}">
      <dgm:prSet/>
      <dgm:spPr/>
      <dgm:t>
        <a:bodyPr/>
        <a:lstStyle/>
        <a:p>
          <a:endParaRPr lang="es-SV" sz="2400"/>
        </a:p>
      </dgm:t>
    </dgm:pt>
    <dgm:pt modelId="{B4FD1E11-D3E4-444B-AACA-3FD6500C3297}">
      <dgm:prSet custT="1"/>
      <dgm:spPr/>
      <dgm:t>
        <a:bodyPr/>
        <a:lstStyle/>
        <a:p>
          <a:r>
            <a:rPr lang="es-SV" sz="1100" dirty="0" smtClean="0"/>
            <a:t>Manuales para la actualización de activos fijos y</a:t>
          </a:r>
          <a:endParaRPr lang="es-SV" sz="1100" dirty="0"/>
        </a:p>
      </dgm:t>
    </dgm:pt>
    <dgm:pt modelId="{D7E5E42C-1047-4B9F-8BA9-9C0ADAF4F53F}" type="parTrans" cxnId="{C29B5863-3114-4EAD-9E50-B72E38AD7773}">
      <dgm:prSet/>
      <dgm:spPr/>
      <dgm:t>
        <a:bodyPr/>
        <a:lstStyle/>
        <a:p>
          <a:endParaRPr lang="es-SV" sz="2400"/>
        </a:p>
      </dgm:t>
    </dgm:pt>
    <dgm:pt modelId="{9F6080C5-DAF0-4C39-9A48-E326452CDB85}" type="sibTrans" cxnId="{C29B5863-3114-4EAD-9E50-B72E38AD7773}">
      <dgm:prSet/>
      <dgm:spPr/>
      <dgm:t>
        <a:bodyPr/>
        <a:lstStyle/>
        <a:p>
          <a:endParaRPr lang="es-SV" sz="2400"/>
        </a:p>
      </dgm:t>
    </dgm:pt>
    <dgm:pt modelId="{075F28E1-6B87-4A4F-A2FE-576D88D6EFB5}">
      <dgm:prSet custT="1"/>
      <dgm:spPr/>
      <dgm:t>
        <a:bodyPr/>
        <a:lstStyle/>
        <a:p>
          <a:r>
            <a:rPr lang="es-SV" sz="1100" dirty="0" smtClean="0"/>
            <a:t>Reglamentos internos de trabajo.</a:t>
          </a:r>
          <a:endParaRPr lang="es-SV" sz="1100" dirty="0"/>
        </a:p>
      </dgm:t>
    </dgm:pt>
    <dgm:pt modelId="{7634B150-162E-4574-83D0-EFB62DF474EA}" type="parTrans" cxnId="{14A3FEE5-629A-40D1-A7E0-C3D1CABDDBB2}">
      <dgm:prSet/>
      <dgm:spPr/>
      <dgm:t>
        <a:bodyPr/>
        <a:lstStyle/>
        <a:p>
          <a:endParaRPr lang="es-SV" sz="2400"/>
        </a:p>
      </dgm:t>
    </dgm:pt>
    <dgm:pt modelId="{75AEF59E-09D9-4A01-863A-49C2D98FA511}" type="sibTrans" cxnId="{14A3FEE5-629A-40D1-A7E0-C3D1CABDDBB2}">
      <dgm:prSet/>
      <dgm:spPr/>
      <dgm:t>
        <a:bodyPr/>
        <a:lstStyle/>
        <a:p>
          <a:endParaRPr lang="es-SV" sz="2400"/>
        </a:p>
      </dgm:t>
    </dgm:pt>
    <dgm:pt modelId="{003AFDC2-D340-411E-8B86-79FC265BF716}">
      <dgm:prSet custT="1"/>
      <dgm:spPr/>
      <dgm:t>
        <a:bodyPr/>
        <a:lstStyle/>
        <a:p>
          <a:pPr marL="84138" indent="0"/>
          <a:r>
            <a:rPr lang="es-SV" sz="1100" dirty="0" smtClean="0"/>
            <a:t>gestión de cobros y recuperación de mora,</a:t>
          </a:r>
          <a:endParaRPr lang="es-SV" sz="1100" dirty="0"/>
        </a:p>
      </dgm:t>
    </dgm:pt>
    <dgm:pt modelId="{510EB8CA-26A5-4EC4-8F9B-2AAB3059F5CA}" type="parTrans" cxnId="{5F30FA60-BAB5-45DF-904D-6D016BD58F97}">
      <dgm:prSet/>
      <dgm:spPr/>
      <dgm:t>
        <a:bodyPr/>
        <a:lstStyle/>
        <a:p>
          <a:endParaRPr lang="es-SV" sz="2400"/>
        </a:p>
      </dgm:t>
    </dgm:pt>
    <dgm:pt modelId="{7F87E3A7-4FC8-41D9-BF5C-6D45997840EC}" type="sibTrans" cxnId="{5F30FA60-BAB5-45DF-904D-6D016BD58F97}">
      <dgm:prSet/>
      <dgm:spPr/>
      <dgm:t>
        <a:bodyPr/>
        <a:lstStyle/>
        <a:p>
          <a:endParaRPr lang="es-SV" sz="2400"/>
        </a:p>
      </dgm:t>
    </dgm:pt>
    <dgm:pt modelId="{8F1BBD22-0353-4673-937A-41A43A79FBDB}">
      <dgm:prSet custT="1"/>
      <dgm:spPr/>
      <dgm:t>
        <a:bodyPr/>
        <a:lstStyle/>
        <a:p>
          <a:pPr marL="84138" indent="0"/>
          <a:r>
            <a:rPr lang="es-SV" sz="1100" dirty="0" smtClean="0"/>
            <a:t>estudios de costos por servicios municipales,</a:t>
          </a:r>
          <a:endParaRPr lang="es-SV" sz="1100" dirty="0"/>
        </a:p>
      </dgm:t>
    </dgm:pt>
    <dgm:pt modelId="{BE2202B9-7AF6-4176-BE0E-21B77B92A82B}" type="parTrans" cxnId="{C676C430-0327-4A4C-8A3A-A9F7C4D8E230}">
      <dgm:prSet/>
      <dgm:spPr/>
      <dgm:t>
        <a:bodyPr/>
        <a:lstStyle/>
        <a:p>
          <a:endParaRPr lang="es-SV" sz="2400"/>
        </a:p>
      </dgm:t>
    </dgm:pt>
    <dgm:pt modelId="{190B1E22-7AC4-4737-8CA2-BE5182954B71}" type="sibTrans" cxnId="{C676C430-0327-4A4C-8A3A-A9F7C4D8E230}">
      <dgm:prSet/>
      <dgm:spPr/>
      <dgm:t>
        <a:bodyPr/>
        <a:lstStyle/>
        <a:p>
          <a:endParaRPr lang="es-SV" sz="2400"/>
        </a:p>
      </dgm:t>
    </dgm:pt>
    <dgm:pt modelId="{29EB51F3-5667-473D-BE2B-59DDC50029E3}">
      <dgm:prSet custT="1"/>
      <dgm:spPr/>
      <dgm:t>
        <a:bodyPr/>
        <a:lstStyle/>
        <a:p>
          <a:pPr marL="84138" indent="0"/>
          <a:r>
            <a:rPr lang="es-SV" sz="1100" dirty="0" smtClean="0"/>
            <a:t>presupuestos por área de gestión,</a:t>
          </a:r>
          <a:endParaRPr lang="es-SV" sz="1100" dirty="0"/>
        </a:p>
      </dgm:t>
    </dgm:pt>
    <dgm:pt modelId="{8A67578C-99CB-4A0B-A8D9-FE4CD0513B19}" type="parTrans" cxnId="{1E1FCB60-027A-4F32-9D11-DA2C7CA9682B}">
      <dgm:prSet/>
      <dgm:spPr/>
      <dgm:t>
        <a:bodyPr/>
        <a:lstStyle/>
        <a:p>
          <a:endParaRPr lang="es-SV" sz="2400"/>
        </a:p>
      </dgm:t>
    </dgm:pt>
    <dgm:pt modelId="{54723C9A-C36C-4A24-B4E0-CA8C9B7EAFC8}" type="sibTrans" cxnId="{1E1FCB60-027A-4F32-9D11-DA2C7CA9682B}">
      <dgm:prSet/>
      <dgm:spPr/>
      <dgm:t>
        <a:bodyPr/>
        <a:lstStyle/>
        <a:p>
          <a:endParaRPr lang="es-SV" sz="2400"/>
        </a:p>
      </dgm:t>
    </dgm:pt>
    <dgm:pt modelId="{6B3CB286-D7AA-4341-B159-95646DC0D6B0}">
      <dgm:prSet custT="1"/>
      <dgm:spPr/>
      <dgm:t>
        <a:bodyPr/>
        <a:lstStyle/>
        <a:p>
          <a:pPr marL="84138" indent="0"/>
          <a:r>
            <a:rPr lang="es-SV" sz="1100" dirty="0" smtClean="0"/>
            <a:t>controles presupuestarios, contables, financieros y tributarios.</a:t>
          </a:r>
          <a:endParaRPr lang="es-SV" sz="1100" dirty="0"/>
        </a:p>
      </dgm:t>
    </dgm:pt>
    <dgm:pt modelId="{72E42B15-62F2-403A-A7FA-06F1B2959444}" type="parTrans" cxnId="{23DA52F2-0931-4CF0-A234-E13272CDA090}">
      <dgm:prSet/>
      <dgm:spPr/>
      <dgm:t>
        <a:bodyPr/>
        <a:lstStyle/>
        <a:p>
          <a:endParaRPr lang="es-SV" sz="2400"/>
        </a:p>
      </dgm:t>
    </dgm:pt>
    <dgm:pt modelId="{D89AC893-9F88-4F17-A6B2-0575379D074E}" type="sibTrans" cxnId="{23DA52F2-0931-4CF0-A234-E13272CDA090}">
      <dgm:prSet/>
      <dgm:spPr/>
      <dgm:t>
        <a:bodyPr/>
        <a:lstStyle/>
        <a:p>
          <a:endParaRPr lang="es-SV" sz="2400"/>
        </a:p>
      </dgm:t>
    </dgm:pt>
    <dgm:pt modelId="{D180450C-1A82-43A6-B382-80CDCC29C530}">
      <dgm:prSet phldrT="[Texto]" custT="1"/>
      <dgm:spPr/>
      <dgm:t>
        <a:bodyPr/>
        <a:lstStyle/>
        <a:p>
          <a:r>
            <a:rPr lang="es-ES" sz="2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Jurídico</a:t>
          </a:r>
          <a:endParaRPr lang="es-SV" sz="20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3996CDD-A472-4B82-A2F5-A2E9FB5EDE61}" type="parTrans" cxnId="{9D4CF25E-EBF0-4DB4-BE23-AE6763795AFA}">
      <dgm:prSet/>
      <dgm:spPr/>
      <dgm:t>
        <a:bodyPr/>
        <a:lstStyle/>
        <a:p>
          <a:endParaRPr lang="es-SV" sz="2400"/>
        </a:p>
      </dgm:t>
    </dgm:pt>
    <dgm:pt modelId="{82F8115E-E60A-4978-B2F9-EF1770EEFFE4}" type="sibTrans" cxnId="{9D4CF25E-EBF0-4DB4-BE23-AE6763795AFA}">
      <dgm:prSet/>
      <dgm:spPr/>
      <dgm:t>
        <a:bodyPr/>
        <a:lstStyle/>
        <a:p>
          <a:endParaRPr lang="es-SV" sz="2400"/>
        </a:p>
      </dgm:t>
    </dgm:pt>
    <dgm:pt modelId="{B5DF55C1-CAFE-4A05-9701-6D2B2FC2E1E6}">
      <dgm:prSet custT="1"/>
      <dgm:spPr/>
      <dgm:t>
        <a:bodyPr/>
        <a:lstStyle/>
        <a:p>
          <a:r>
            <a:rPr lang="es-SV" sz="1100" dirty="0" smtClean="0"/>
            <a:t>Planes operativos anuales de trabajo</a:t>
          </a:r>
          <a:endParaRPr lang="es-SV" sz="1100" dirty="0"/>
        </a:p>
      </dgm:t>
    </dgm:pt>
    <dgm:pt modelId="{34EFDDE8-BEEF-4350-A209-3631394B244D}" type="parTrans" cxnId="{76BC884E-401B-45AA-A0B6-8607E7C34FDD}">
      <dgm:prSet/>
      <dgm:spPr/>
      <dgm:t>
        <a:bodyPr/>
        <a:lstStyle/>
        <a:p>
          <a:endParaRPr lang="es-SV"/>
        </a:p>
      </dgm:t>
    </dgm:pt>
    <dgm:pt modelId="{54E811A1-27BB-43F4-8A18-6F1997B6384E}" type="sibTrans" cxnId="{76BC884E-401B-45AA-A0B6-8607E7C34FDD}">
      <dgm:prSet/>
      <dgm:spPr/>
      <dgm:t>
        <a:bodyPr/>
        <a:lstStyle/>
        <a:p>
          <a:endParaRPr lang="es-SV"/>
        </a:p>
      </dgm:t>
    </dgm:pt>
    <dgm:pt modelId="{1DAA0CF6-F737-4D4D-BA32-A524E6BF7A48}">
      <dgm:prSet custT="1"/>
      <dgm:spPr/>
      <dgm:t>
        <a:bodyPr/>
        <a:lstStyle/>
        <a:p>
          <a:r>
            <a:rPr lang="es-SV" sz="1100" dirty="0" smtClean="0"/>
            <a:t>Planes de fortalecimiento financiero.</a:t>
          </a:r>
          <a:endParaRPr lang="es-SV" sz="1100" dirty="0"/>
        </a:p>
      </dgm:t>
    </dgm:pt>
    <dgm:pt modelId="{C6105158-0478-4D01-ADEC-6700FAC7F094}" type="parTrans" cxnId="{559654F8-9DC8-4C61-95BF-024BA267AFD3}">
      <dgm:prSet/>
      <dgm:spPr/>
      <dgm:t>
        <a:bodyPr/>
        <a:lstStyle/>
        <a:p>
          <a:endParaRPr lang="es-SV"/>
        </a:p>
      </dgm:t>
    </dgm:pt>
    <dgm:pt modelId="{4C01A0BF-8590-433A-A756-7373975DB21C}" type="sibTrans" cxnId="{559654F8-9DC8-4C61-95BF-024BA267AFD3}">
      <dgm:prSet/>
      <dgm:spPr/>
      <dgm:t>
        <a:bodyPr/>
        <a:lstStyle/>
        <a:p>
          <a:endParaRPr lang="es-SV"/>
        </a:p>
      </dgm:t>
    </dgm:pt>
    <dgm:pt modelId="{B302D018-5A70-43CF-B956-00C90217FE2A}" type="pres">
      <dgm:prSet presAssocID="{AF32F65E-B32A-4A64-95C0-BB542AC1BAF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E94B86B2-FB76-4E05-934E-754E9A1EAC92}" type="pres">
      <dgm:prSet presAssocID="{E5E8409A-CD4B-48DB-B1AF-8FB6F3BF3B77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E441AEB-1782-4937-BD1D-8DC7C0D6DAC4}" type="pres">
      <dgm:prSet presAssocID="{E5E8409A-CD4B-48DB-B1AF-8FB6F3BF3B77}" presName="childText1" presStyleLbl="solidAlignAcc1" presStyleIdx="0" presStyleCnt="3" custScaleY="171382" custLinFactNeighborY="341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D9A015F-A59A-4521-B936-877C91CD244C}" type="pres">
      <dgm:prSet presAssocID="{CF6C1B30-5E9D-46B4-B889-72C6CCC14494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C937061-2046-48CD-8493-6FBD1B09AE2D}" type="pres">
      <dgm:prSet presAssocID="{CF6C1B30-5E9D-46B4-B889-72C6CCC14494}" presName="childText2" presStyleLbl="solidAlignAcc1" presStyleIdx="1" presStyleCnt="3" custScaleY="181789" custLinFactNeighborX="1229" custLinFactNeighborY="40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A1CA7FA-F818-4E72-A875-8B602FBAC71A}" type="pres">
      <dgm:prSet presAssocID="{148B2122-81F8-467D-A9AE-DBC496A29A94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8590191-C878-4487-AF98-A8DB0071E332}" type="pres">
      <dgm:prSet presAssocID="{148B2122-81F8-467D-A9AE-DBC496A29A94}" presName="childText3" presStyleLbl="solidAlignAcc1" presStyleIdx="2" presStyleCnt="3" custScaleX="100000" custScaleY="181748" custLinFactNeighborX="1023" custLinFactNeighborY="396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2AF1041-8024-46F8-B656-5B710CE057A1}" type="pres">
      <dgm:prSet presAssocID="{D180450C-1A82-43A6-B382-80CDCC29C530}" presName="parentText4" presStyleLbl="node1" presStyleIdx="3" presStyleCnt="4" custScaleX="10704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EE34EA8-F8E1-457C-A761-E2A7CFC44318}" type="presOf" srcId="{075F28E1-6B87-4A4F-A2FE-576D88D6EFB5}" destId="{2E441AEB-1782-4937-BD1D-8DC7C0D6DAC4}" srcOrd="0" destOrd="4" presId="urn:microsoft.com/office/officeart/2009/3/layout/IncreasingArrowsProcess"/>
    <dgm:cxn modelId="{935CC72D-DFEE-4E8E-B08A-ED122FDDC513}" type="presOf" srcId="{148B2122-81F8-467D-A9AE-DBC496A29A94}" destId="{BA1CA7FA-F818-4E72-A875-8B602FBAC71A}" srcOrd="0" destOrd="0" presId="urn:microsoft.com/office/officeart/2009/3/layout/IncreasingArrowsProcess"/>
    <dgm:cxn modelId="{559654F8-9DC8-4C61-95BF-024BA267AFD3}" srcId="{148B2122-81F8-467D-A9AE-DBC496A29A94}" destId="{1DAA0CF6-F737-4D4D-BA32-A524E6BF7A48}" srcOrd="2" destOrd="0" parTransId="{C6105158-0478-4D01-ADEC-6700FAC7F094}" sibTransId="{4C01A0BF-8590-433A-A756-7373975DB21C}"/>
    <dgm:cxn modelId="{76BC884E-401B-45AA-A0B6-8607E7C34FDD}" srcId="{148B2122-81F8-467D-A9AE-DBC496A29A94}" destId="{B5DF55C1-CAFE-4A05-9701-6D2B2FC2E1E6}" srcOrd="1" destOrd="0" parTransId="{34EFDDE8-BEEF-4350-A209-3631394B244D}" sibTransId="{54E811A1-27BB-43F4-8A18-6F1997B6384E}"/>
    <dgm:cxn modelId="{37872B76-1E1B-4BA5-B401-8D655A64BCF1}" type="presOf" srcId="{74AF53B7-44A6-4E55-94F1-FBB04E6D5EF2}" destId="{2E441AEB-1782-4937-BD1D-8DC7C0D6DAC4}" srcOrd="0" destOrd="1" presId="urn:microsoft.com/office/officeart/2009/3/layout/IncreasingArrowsProcess"/>
    <dgm:cxn modelId="{1E1FCB60-027A-4F32-9D11-DA2C7CA9682B}" srcId="{CF6C1B30-5E9D-46B4-B889-72C6CCC14494}" destId="{29EB51F3-5667-473D-BE2B-59DDC50029E3}" srcOrd="3" destOrd="0" parTransId="{8A67578C-99CB-4A0B-A8D9-FE4CD0513B19}" sibTransId="{54723C9A-C36C-4A24-B4E0-CA8C9B7EAFC8}"/>
    <dgm:cxn modelId="{530BFB09-5019-4109-8B3A-4231EACAD6C1}" srcId="{AF32F65E-B32A-4A64-95C0-BB542AC1BAF4}" destId="{CF6C1B30-5E9D-46B4-B889-72C6CCC14494}" srcOrd="1" destOrd="0" parTransId="{60CFE7DB-CF30-4470-BBF4-7BAF840A5FDC}" sibTransId="{77C15181-BEC4-4316-9DDA-D7EB86451F15}"/>
    <dgm:cxn modelId="{C676C430-0327-4A4C-8A3A-A9F7C4D8E230}" srcId="{CF6C1B30-5E9D-46B4-B889-72C6CCC14494}" destId="{8F1BBD22-0353-4673-937A-41A43A79FBDB}" srcOrd="2" destOrd="0" parTransId="{BE2202B9-7AF6-4176-BE0E-21B77B92A82B}" sibTransId="{190B1E22-7AC4-4737-8CA2-BE5182954B71}"/>
    <dgm:cxn modelId="{0797084E-C24C-4083-A277-ECBB78210A59}" type="presOf" srcId="{B4FD1E11-D3E4-444B-AACA-3FD6500C3297}" destId="{2E441AEB-1782-4937-BD1D-8DC7C0D6DAC4}" srcOrd="0" destOrd="3" presId="urn:microsoft.com/office/officeart/2009/3/layout/IncreasingArrowsProcess"/>
    <dgm:cxn modelId="{44667B86-2C0F-49DA-8C7F-3084E97F214B}" srcId="{148B2122-81F8-467D-A9AE-DBC496A29A94}" destId="{2BEC895B-F36F-4E4D-B9D6-8734E5B46723}" srcOrd="0" destOrd="0" parTransId="{B90A3C51-DBEF-465B-93DD-49E80BA06E99}" sibTransId="{AFE3777F-ED7F-4935-8BC9-4F1F97301B2D}"/>
    <dgm:cxn modelId="{75931CF2-99C5-4A7B-879F-51D2F69C686F}" type="presOf" srcId="{72983E7A-01B5-44C4-A3B6-349AA932240A}" destId="{2E441AEB-1782-4937-BD1D-8DC7C0D6DAC4}" srcOrd="0" destOrd="2" presId="urn:microsoft.com/office/officeart/2009/3/layout/IncreasingArrowsProcess"/>
    <dgm:cxn modelId="{EAD7C9DC-B9EF-4BF2-A915-099899EAEE07}" type="presOf" srcId="{1DAA0CF6-F737-4D4D-BA32-A524E6BF7A48}" destId="{18590191-C878-4487-AF98-A8DB0071E332}" srcOrd="0" destOrd="2" presId="urn:microsoft.com/office/officeart/2009/3/layout/IncreasingArrowsProcess"/>
    <dgm:cxn modelId="{F865E621-D969-40FD-8A44-F94286B2DD93}" srcId="{AF32F65E-B32A-4A64-95C0-BB542AC1BAF4}" destId="{148B2122-81F8-467D-A9AE-DBC496A29A94}" srcOrd="2" destOrd="0" parTransId="{7D2FD5ED-1D4B-4F67-8DF4-728A659C9DBC}" sibTransId="{9C25E267-E1E7-4A1C-AE79-AA55B5100CCA}"/>
    <dgm:cxn modelId="{71425359-3D08-474B-A721-F3F884020BDC}" type="presOf" srcId="{003AFDC2-D340-411E-8B86-79FC265BF716}" destId="{9C937061-2046-48CD-8493-6FBD1B09AE2D}" srcOrd="0" destOrd="1" presId="urn:microsoft.com/office/officeart/2009/3/layout/IncreasingArrowsProcess"/>
    <dgm:cxn modelId="{C375DBFF-9211-4145-B67A-131B5B81863A}" type="presOf" srcId="{C0F8CC29-57A5-4DAD-B113-159D41A7AEB3}" destId="{9C937061-2046-48CD-8493-6FBD1B09AE2D}" srcOrd="0" destOrd="0" presId="urn:microsoft.com/office/officeart/2009/3/layout/IncreasingArrowsProcess"/>
    <dgm:cxn modelId="{8918E914-5C95-4205-99A6-8802C4A3E263}" srcId="{E5E8409A-CD4B-48DB-B1AF-8FB6F3BF3B77}" destId="{88621CC7-A43F-402F-B6B1-D22532E9FEB5}" srcOrd="0" destOrd="0" parTransId="{6251DCD5-FD6D-477F-8E17-A977FD182942}" sibTransId="{33DD8A49-AC73-4291-BB06-E2C8A404C8D1}"/>
    <dgm:cxn modelId="{5F30FA60-BAB5-45DF-904D-6D016BD58F97}" srcId="{CF6C1B30-5E9D-46B4-B889-72C6CCC14494}" destId="{003AFDC2-D340-411E-8B86-79FC265BF716}" srcOrd="1" destOrd="0" parTransId="{510EB8CA-26A5-4EC4-8F9B-2AAB3059F5CA}" sibTransId="{7F87E3A7-4FC8-41D9-BF5C-6D45997840EC}"/>
    <dgm:cxn modelId="{8E069EF2-53F8-4C22-B68C-41A2F0BD5965}" type="presOf" srcId="{E5E8409A-CD4B-48DB-B1AF-8FB6F3BF3B77}" destId="{E94B86B2-FB76-4E05-934E-754E9A1EAC92}" srcOrd="0" destOrd="0" presId="urn:microsoft.com/office/officeart/2009/3/layout/IncreasingArrowsProcess"/>
    <dgm:cxn modelId="{83980DB9-C202-4C07-90C0-1BB7086266DD}" srcId="{AF32F65E-B32A-4A64-95C0-BB542AC1BAF4}" destId="{E5E8409A-CD4B-48DB-B1AF-8FB6F3BF3B77}" srcOrd="0" destOrd="0" parTransId="{AA656940-F4AB-44F9-A3AB-392F17F8CC8B}" sibTransId="{3A5911B5-CB8C-4CB4-B32E-45D000EBF9BC}"/>
    <dgm:cxn modelId="{C304543A-81C5-403F-883B-3D782F7D9E07}" srcId="{CF6C1B30-5E9D-46B4-B889-72C6CCC14494}" destId="{C0F8CC29-57A5-4DAD-B113-159D41A7AEB3}" srcOrd="0" destOrd="0" parTransId="{0CBE9267-8D84-4440-8C6F-2FA5EE7BBAAB}" sibTransId="{3BAE8126-7984-4688-AD5A-48C6D8DCF48E}"/>
    <dgm:cxn modelId="{C29B5863-3114-4EAD-9E50-B72E38AD7773}" srcId="{E5E8409A-CD4B-48DB-B1AF-8FB6F3BF3B77}" destId="{B4FD1E11-D3E4-444B-AACA-3FD6500C3297}" srcOrd="3" destOrd="0" parTransId="{D7E5E42C-1047-4B9F-8BA9-9C0ADAF4F53F}" sibTransId="{9F6080C5-DAF0-4C39-9A48-E326452CDB85}"/>
    <dgm:cxn modelId="{23DA52F2-0931-4CF0-A234-E13272CDA090}" srcId="{CF6C1B30-5E9D-46B4-B889-72C6CCC14494}" destId="{6B3CB286-D7AA-4341-B159-95646DC0D6B0}" srcOrd="4" destOrd="0" parTransId="{72E42B15-62F2-403A-A7FA-06F1B2959444}" sibTransId="{D89AC893-9F88-4F17-A6B2-0575379D074E}"/>
    <dgm:cxn modelId="{5B7A4B49-24BD-45B1-8A7E-F107CE3F2905}" type="presOf" srcId="{D180450C-1A82-43A6-B382-80CDCC29C530}" destId="{42AF1041-8024-46F8-B656-5B710CE057A1}" srcOrd="0" destOrd="0" presId="urn:microsoft.com/office/officeart/2009/3/layout/IncreasingArrowsProcess"/>
    <dgm:cxn modelId="{57B00A7E-002C-47EC-8E41-F0BF00D1B188}" type="presOf" srcId="{CF6C1B30-5E9D-46B4-B889-72C6CCC14494}" destId="{DD9A015F-A59A-4521-B936-877C91CD244C}" srcOrd="0" destOrd="0" presId="urn:microsoft.com/office/officeart/2009/3/layout/IncreasingArrowsProcess"/>
    <dgm:cxn modelId="{A7586793-55DE-4B2C-8F6D-CFE646E8B483}" srcId="{E5E8409A-CD4B-48DB-B1AF-8FB6F3BF3B77}" destId="{74AF53B7-44A6-4E55-94F1-FBB04E6D5EF2}" srcOrd="1" destOrd="0" parTransId="{81584DE5-E370-43A7-B09E-0B0AD6D05991}" sibTransId="{4CCDA27E-7D7E-4854-9C66-63041C988736}"/>
    <dgm:cxn modelId="{ED22F688-2F52-4BA9-A218-F77926DD3311}" type="presOf" srcId="{88621CC7-A43F-402F-B6B1-D22532E9FEB5}" destId="{2E441AEB-1782-4937-BD1D-8DC7C0D6DAC4}" srcOrd="0" destOrd="0" presId="urn:microsoft.com/office/officeart/2009/3/layout/IncreasingArrowsProcess"/>
    <dgm:cxn modelId="{9D4CF25E-EBF0-4DB4-BE23-AE6763795AFA}" srcId="{AF32F65E-B32A-4A64-95C0-BB542AC1BAF4}" destId="{D180450C-1A82-43A6-B382-80CDCC29C530}" srcOrd="3" destOrd="0" parTransId="{E3996CDD-A472-4B82-A2F5-A2E9FB5EDE61}" sibTransId="{82F8115E-E60A-4978-B2F9-EF1770EEFFE4}"/>
    <dgm:cxn modelId="{B6A78F4F-7F21-4E89-9FDC-97C8CE38CFAF}" type="presOf" srcId="{8F1BBD22-0353-4673-937A-41A43A79FBDB}" destId="{9C937061-2046-48CD-8493-6FBD1B09AE2D}" srcOrd="0" destOrd="2" presId="urn:microsoft.com/office/officeart/2009/3/layout/IncreasingArrowsProcess"/>
    <dgm:cxn modelId="{7F57AF45-614B-4740-B134-F8B8DB59743B}" srcId="{E5E8409A-CD4B-48DB-B1AF-8FB6F3BF3B77}" destId="{72983E7A-01B5-44C4-A3B6-349AA932240A}" srcOrd="2" destOrd="0" parTransId="{A8011B65-9AF7-497B-8226-2EC4EA745840}" sibTransId="{674372AC-D7A7-43CB-B423-53F45B444A43}"/>
    <dgm:cxn modelId="{3C04BF70-999A-40A7-A385-8DC1701E1295}" type="presOf" srcId="{B5DF55C1-CAFE-4A05-9701-6D2B2FC2E1E6}" destId="{18590191-C878-4487-AF98-A8DB0071E332}" srcOrd="0" destOrd="1" presId="urn:microsoft.com/office/officeart/2009/3/layout/IncreasingArrowsProcess"/>
    <dgm:cxn modelId="{A87F98EA-1F14-4B9B-A856-95DABB8BBB68}" type="presOf" srcId="{2BEC895B-F36F-4E4D-B9D6-8734E5B46723}" destId="{18590191-C878-4487-AF98-A8DB0071E332}" srcOrd="0" destOrd="0" presId="urn:microsoft.com/office/officeart/2009/3/layout/IncreasingArrowsProcess"/>
    <dgm:cxn modelId="{FF9A9A8A-3176-4FF1-BD0E-ABC36A5EC817}" type="presOf" srcId="{6B3CB286-D7AA-4341-B159-95646DC0D6B0}" destId="{9C937061-2046-48CD-8493-6FBD1B09AE2D}" srcOrd="0" destOrd="4" presId="urn:microsoft.com/office/officeart/2009/3/layout/IncreasingArrowsProcess"/>
    <dgm:cxn modelId="{AA24D484-8C4C-44F9-8939-6A944F99DF9D}" type="presOf" srcId="{29EB51F3-5667-473D-BE2B-59DDC50029E3}" destId="{9C937061-2046-48CD-8493-6FBD1B09AE2D}" srcOrd="0" destOrd="3" presId="urn:microsoft.com/office/officeart/2009/3/layout/IncreasingArrowsProcess"/>
    <dgm:cxn modelId="{14A3FEE5-629A-40D1-A7E0-C3D1CABDDBB2}" srcId="{E5E8409A-CD4B-48DB-B1AF-8FB6F3BF3B77}" destId="{075F28E1-6B87-4A4F-A2FE-576D88D6EFB5}" srcOrd="4" destOrd="0" parTransId="{7634B150-162E-4574-83D0-EFB62DF474EA}" sibTransId="{75AEF59E-09D9-4A01-863A-49C2D98FA511}"/>
    <dgm:cxn modelId="{9FF66439-E9A0-422F-9846-EBA8470FE585}" type="presOf" srcId="{AF32F65E-B32A-4A64-95C0-BB542AC1BAF4}" destId="{B302D018-5A70-43CF-B956-00C90217FE2A}" srcOrd="0" destOrd="0" presId="urn:microsoft.com/office/officeart/2009/3/layout/IncreasingArrowsProcess"/>
    <dgm:cxn modelId="{859F70D0-F31E-4415-940C-EFC09971A5C3}" type="presParOf" srcId="{B302D018-5A70-43CF-B956-00C90217FE2A}" destId="{E94B86B2-FB76-4E05-934E-754E9A1EAC92}" srcOrd="0" destOrd="0" presId="urn:microsoft.com/office/officeart/2009/3/layout/IncreasingArrowsProcess"/>
    <dgm:cxn modelId="{83E1AB31-3EC2-4CFF-8D83-3619C0A92639}" type="presParOf" srcId="{B302D018-5A70-43CF-B956-00C90217FE2A}" destId="{2E441AEB-1782-4937-BD1D-8DC7C0D6DAC4}" srcOrd="1" destOrd="0" presId="urn:microsoft.com/office/officeart/2009/3/layout/IncreasingArrowsProcess"/>
    <dgm:cxn modelId="{4501E02F-D8E6-463F-8D91-FE64A1FBA69A}" type="presParOf" srcId="{B302D018-5A70-43CF-B956-00C90217FE2A}" destId="{DD9A015F-A59A-4521-B936-877C91CD244C}" srcOrd="2" destOrd="0" presId="urn:microsoft.com/office/officeart/2009/3/layout/IncreasingArrowsProcess"/>
    <dgm:cxn modelId="{969317F5-2403-41A7-A1A0-C80D555A5CBB}" type="presParOf" srcId="{B302D018-5A70-43CF-B956-00C90217FE2A}" destId="{9C937061-2046-48CD-8493-6FBD1B09AE2D}" srcOrd="3" destOrd="0" presId="urn:microsoft.com/office/officeart/2009/3/layout/IncreasingArrowsProcess"/>
    <dgm:cxn modelId="{AAAE0540-B6E7-41AE-A840-7B9BFAC42D79}" type="presParOf" srcId="{B302D018-5A70-43CF-B956-00C90217FE2A}" destId="{BA1CA7FA-F818-4E72-A875-8B602FBAC71A}" srcOrd="4" destOrd="0" presId="urn:microsoft.com/office/officeart/2009/3/layout/IncreasingArrowsProcess"/>
    <dgm:cxn modelId="{FF2932ED-6293-4AB0-BCF5-6ABC83BF72CD}" type="presParOf" srcId="{B302D018-5A70-43CF-B956-00C90217FE2A}" destId="{18590191-C878-4487-AF98-A8DB0071E332}" srcOrd="5" destOrd="0" presId="urn:microsoft.com/office/officeart/2009/3/layout/IncreasingArrowsProcess"/>
    <dgm:cxn modelId="{5A2F4DBC-7B37-4E61-8374-22401A8EFCBA}" type="presParOf" srcId="{B302D018-5A70-43CF-B956-00C90217FE2A}" destId="{42AF1041-8024-46F8-B656-5B710CE057A1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50BF54-3C1B-4AD5-BBA9-5C274E95959E}" type="doc">
      <dgm:prSet loTypeId="urn:microsoft.com/office/officeart/2008/layout/SquareAccent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SV"/>
        </a:p>
      </dgm:t>
    </dgm:pt>
    <dgm:pt modelId="{AEA35444-B966-4598-B87F-463E23032A25}">
      <dgm:prSet phldrT="[Texto]" custT="1"/>
      <dgm:spPr/>
      <dgm:t>
        <a:bodyPr/>
        <a:lstStyle/>
        <a:p>
          <a:r>
            <a:rPr lang="es-SV" sz="18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Impulso a la implementación de los RMCAM</a:t>
          </a:r>
          <a:endParaRPr lang="es-SV" sz="1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576D934-826C-4945-8BE8-CEA93B7F3951}" type="parTrans" cxnId="{9E78CA61-7F71-4678-94B4-F840573ED638}">
      <dgm:prSet/>
      <dgm:spPr/>
      <dgm:t>
        <a:bodyPr/>
        <a:lstStyle/>
        <a:p>
          <a:endParaRPr lang="es-SV"/>
        </a:p>
      </dgm:t>
    </dgm:pt>
    <dgm:pt modelId="{B3C736CB-ADFC-43AC-A48E-7AB58AEF999D}" type="sibTrans" cxnId="{9E78CA61-7F71-4678-94B4-F840573ED638}">
      <dgm:prSet/>
      <dgm:spPr/>
      <dgm:t>
        <a:bodyPr/>
        <a:lstStyle/>
        <a:p>
          <a:endParaRPr lang="es-SV"/>
        </a:p>
      </dgm:t>
    </dgm:pt>
    <dgm:pt modelId="{FA5287D8-4235-4607-9E80-5C60DB311EB9}">
      <dgm:prSet phldrT="[Texto]" custT="1"/>
      <dgm:spPr/>
      <dgm:t>
        <a:bodyPr/>
        <a:lstStyle/>
        <a:p>
          <a:r>
            <a:rPr lang="es-SV" sz="1500" b="1" dirty="0" smtClean="0"/>
            <a:t>225 municipalidades implementaron</a:t>
          </a:r>
          <a:r>
            <a:rPr lang="es-SV" sz="1500" dirty="0" smtClean="0"/>
            <a:t> el Registro Municipal de la Carrera Administrativa Municipal  </a:t>
          </a:r>
          <a:r>
            <a:rPr lang="es-SV" sz="1500" b="0" dirty="0" smtClean="0"/>
            <a:t>a nivel nacional para la organización administrativa de las funciones encomendadas.</a:t>
          </a:r>
          <a:r>
            <a:rPr lang="es-SV" sz="1500" dirty="0" smtClean="0"/>
            <a:t>.</a:t>
          </a:r>
          <a:endParaRPr lang="es-SV" sz="1500" dirty="0"/>
        </a:p>
      </dgm:t>
    </dgm:pt>
    <dgm:pt modelId="{86393172-3D9D-4384-AEE2-FB31E53C00D6}" type="parTrans" cxnId="{D9252C39-9901-49B2-A300-0E6B4FA71F02}">
      <dgm:prSet/>
      <dgm:spPr/>
      <dgm:t>
        <a:bodyPr/>
        <a:lstStyle/>
        <a:p>
          <a:endParaRPr lang="es-SV"/>
        </a:p>
      </dgm:t>
    </dgm:pt>
    <dgm:pt modelId="{02DD085B-63FA-41E5-8455-826909973C47}" type="sibTrans" cxnId="{D9252C39-9901-49B2-A300-0E6B4FA71F02}">
      <dgm:prSet/>
      <dgm:spPr/>
      <dgm:t>
        <a:bodyPr/>
        <a:lstStyle/>
        <a:p>
          <a:endParaRPr lang="es-SV"/>
        </a:p>
      </dgm:t>
    </dgm:pt>
    <dgm:pt modelId="{4FF920E5-CAB9-4C8D-AFD6-D4A8CF3F54E9}">
      <dgm:prSet phldrT="[Texto]" custT="1"/>
      <dgm:spPr/>
      <dgm:t>
        <a:bodyPr/>
        <a:lstStyle/>
        <a:p>
          <a:r>
            <a:rPr lang="es-SV" sz="1500" b="1" dirty="0" smtClean="0"/>
            <a:t>217 municipalidades</a:t>
          </a:r>
          <a:r>
            <a:rPr lang="es-SV" sz="1500" dirty="0" smtClean="0"/>
            <a:t> han sido beneficiadas con la </a:t>
          </a:r>
          <a:r>
            <a:rPr lang="es-SV" sz="1500" b="0" dirty="0" smtClean="0"/>
            <a:t>implementación del </a:t>
          </a:r>
          <a:r>
            <a:rPr lang="es-SV" sz="1500" b="1" dirty="0" smtClean="0"/>
            <a:t>Sistema Informático de los Registros Municipales de la Carrera Administrativa Municipal (SIRCAM)</a:t>
          </a:r>
          <a:r>
            <a:rPr lang="es-SV" sz="1500" dirty="0" smtClean="0"/>
            <a:t>, </a:t>
          </a:r>
          <a:endParaRPr lang="es-SV" sz="1500" dirty="0"/>
        </a:p>
      </dgm:t>
    </dgm:pt>
    <dgm:pt modelId="{3E04A7EF-F04F-4057-99EB-6379C11DB2D9}" type="parTrans" cxnId="{6019AEEE-EA79-41F0-A86A-B7FF01368FD8}">
      <dgm:prSet/>
      <dgm:spPr/>
      <dgm:t>
        <a:bodyPr/>
        <a:lstStyle/>
        <a:p>
          <a:endParaRPr lang="es-SV"/>
        </a:p>
      </dgm:t>
    </dgm:pt>
    <dgm:pt modelId="{4D237AD4-BD0C-4539-81D5-B24C5E527657}" type="sibTrans" cxnId="{6019AEEE-EA79-41F0-A86A-B7FF01368FD8}">
      <dgm:prSet/>
      <dgm:spPr/>
      <dgm:t>
        <a:bodyPr/>
        <a:lstStyle/>
        <a:p>
          <a:endParaRPr lang="es-SV"/>
        </a:p>
      </dgm:t>
    </dgm:pt>
    <dgm:pt modelId="{863C1CDD-8FA9-4645-BFBD-7CC703FB69A0}">
      <dgm:prSet phldrT="[Texto]" custT="1"/>
      <dgm:spPr/>
      <dgm:t>
        <a:bodyPr/>
        <a:lstStyle/>
        <a:p>
          <a:r>
            <a:rPr lang="es-SV" sz="18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Proceso del RNCAM </a:t>
          </a:r>
          <a:endParaRPr lang="es-SV" sz="1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A01B240-6CE3-4901-9069-0BEE6EC7FF00}" type="parTrans" cxnId="{BE46FFFF-3B46-4DFA-92C4-1AD3B526DB75}">
      <dgm:prSet/>
      <dgm:spPr/>
      <dgm:t>
        <a:bodyPr/>
        <a:lstStyle/>
        <a:p>
          <a:endParaRPr lang="es-SV"/>
        </a:p>
      </dgm:t>
    </dgm:pt>
    <dgm:pt modelId="{54A14D50-4378-4662-A1E0-D2BDB75EC522}" type="sibTrans" cxnId="{BE46FFFF-3B46-4DFA-92C4-1AD3B526DB75}">
      <dgm:prSet/>
      <dgm:spPr/>
      <dgm:t>
        <a:bodyPr/>
        <a:lstStyle/>
        <a:p>
          <a:endParaRPr lang="es-SV"/>
        </a:p>
      </dgm:t>
    </dgm:pt>
    <dgm:pt modelId="{41796704-48DD-4D39-A28B-E0B4126630BD}">
      <dgm:prSet phldrT="[Texto]" custT="1"/>
      <dgm:spPr/>
      <dgm:t>
        <a:bodyPr/>
        <a:lstStyle/>
        <a:p>
          <a:r>
            <a:rPr lang="es-SV" sz="1500" b="1" dirty="0" smtClean="0"/>
            <a:t>Recepción </a:t>
          </a:r>
          <a:r>
            <a:rPr lang="es-SV" sz="1500" dirty="0" smtClean="0"/>
            <a:t>de</a:t>
          </a:r>
          <a:r>
            <a:rPr lang="es-SV" sz="1500" b="1" dirty="0" smtClean="0"/>
            <a:t> </a:t>
          </a:r>
          <a:r>
            <a:rPr lang="es-SV" sz="1500" dirty="0" smtClean="0"/>
            <a:t>un total de 1,940</a:t>
          </a:r>
          <a:r>
            <a:rPr lang="es-SV" sz="1500" b="1" dirty="0" smtClean="0"/>
            <a:t> e</a:t>
          </a:r>
          <a:r>
            <a:rPr lang="es-SV" sz="1500" dirty="0" smtClean="0"/>
            <a:t>xpedientes de empleados municipales incorporados a la Carrera Administrativa Municipal. </a:t>
          </a:r>
          <a:endParaRPr lang="es-SV" sz="1500" dirty="0"/>
        </a:p>
      </dgm:t>
    </dgm:pt>
    <dgm:pt modelId="{211D19EE-C0AB-46F3-AAD1-F95D45094801}" type="parTrans" cxnId="{942591D8-021F-4965-9991-E459C5F45408}">
      <dgm:prSet/>
      <dgm:spPr/>
      <dgm:t>
        <a:bodyPr/>
        <a:lstStyle/>
        <a:p>
          <a:endParaRPr lang="es-SV"/>
        </a:p>
      </dgm:t>
    </dgm:pt>
    <dgm:pt modelId="{5A6BCD9E-84E8-4F1C-9126-54CAD679D631}" type="sibTrans" cxnId="{942591D8-021F-4965-9991-E459C5F45408}">
      <dgm:prSet/>
      <dgm:spPr/>
      <dgm:t>
        <a:bodyPr/>
        <a:lstStyle/>
        <a:p>
          <a:endParaRPr lang="es-SV"/>
        </a:p>
      </dgm:t>
    </dgm:pt>
    <dgm:pt modelId="{BD90AF2A-267F-4595-AF32-894ECC1CEF2E}">
      <dgm:prSet phldrT="[Texto]" custT="1"/>
      <dgm:spPr/>
      <dgm:t>
        <a:bodyPr/>
        <a:lstStyle/>
        <a:p>
          <a:r>
            <a:rPr lang="es-SV" sz="1500" b="1" dirty="0" smtClean="0"/>
            <a:t>Calificación </a:t>
          </a:r>
          <a:r>
            <a:rPr lang="es-SV" sz="1500" dirty="0" smtClean="0"/>
            <a:t>de</a:t>
          </a:r>
          <a:r>
            <a:rPr lang="es-SV" sz="1500" b="1" dirty="0" smtClean="0"/>
            <a:t> 3,787 </a:t>
          </a:r>
          <a:r>
            <a:rPr lang="es-SV" sz="1500" dirty="0" smtClean="0"/>
            <a:t>expedientes, de empleados y funcionarios municipales incorporados a la Carrera Administrativa Municipal</a:t>
          </a:r>
          <a:endParaRPr lang="es-SV" sz="1500" dirty="0"/>
        </a:p>
      </dgm:t>
    </dgm:pt>
    <dgm:pt modelId="{48A9AF70-7A24-4B1F-919C-E3682E7F9790}" type="parTrans" cxnId="{E6203953-D6EE-494F-B732-C240AAC431DB}">
      <dgm:prSet/>
      <dgm:spPr/>
      <dgm:t>
        <a:bodyPr/>
        <a:lstStyle/>
        <a:p>
          <a:endParaRPr lang="es-SV"/>
        </a:p>
      </dgm:t>
    </dgm:pt>
    <dgm:pt modelId="{C6FEACFE-ECBC-4F3D-AD3C-3A6043BDE0A9}" type="sibTrans" cxnId="{E6203953-D6EE-494F-B732-C240AAC431DB}">
      <dgm:prSet/>
      <dgm:spPr/>
      <dgm:t>
        <a:bodyPr/>
        <a:lstStyle/>
        <a:p>
          <a:endParaRPr lang="es-SV"/>
        </a:p>
      </dgm:t>
    </dgm:pt>
    <dgm:pt modelId="{C47485F2-30C6-42A9-9699-8E178F8D1296}">
      <dgm:prSet phldrT="[Texto]" custT="1"/>
      <dgm:spPr/>
      <dgm:t>
        <a:bodyPr/>
        <a:lstStyle/>
        <a:p>
          <a:r>
            <a:rPr lang="es-SV" sz="1600" dirty="0" smtClean="0"/>
            <a:t>I</a:t>
          </a:r>
          <a:r>
            <a:rPr lang="es-SV" sz="1600" b="1" dirty="0" smtClean="0"/>
            <a:t>nscripción </a:t>
          </a:r>
          <a:r>
            <a:rPr lang="es-SV" sz="1600" dirty="0" smtClean="0"/>
            <a:t>de</a:t>
          </a:r>
          <a:r>
            <a:rPr lang="es-SV" sz="1600" b="1" dirty="0" smtClean="0"/>
            <a:t> 4,233</a:t>
          </a:r>
          <a:r>
            <a:rPr lang="es-SV" sz="1600" dirty="0" smtClean="0"/>
            <a:t> expedientes de empleados Municipales</a:t>
          </a:r>
          <a:endParaRPr lang="es-SV" sz="1600" dirty="0"/>
        </a:p>
      </dgm:t>
    </dgm:pt>
    <dgm:pt modelId="{65C77E60-9A8C-469A-BC9A-FF768FC8A1D2}" type="parTrans" cxnId="{E111377D-5E67-4D13-899A-6D8485D75720}">
      <dgm:prSet/>
      <dgm:spPr/>
      <dgm:t>
        <a:bodyPr/>
        <a:lstStyle/>
        <a:p>
          <a:endParaRPr lang="es-SV"/>
        </a:p>
      </dgm:t>
    </dgm:pt>
    <dgm:pt modelId="{B606FFAF-93DD-4AF4-A85F-F7A06C4E532E}" type="sibTrans" cxnId="{E111377D-5E67-4D13-899A-6D8485D75720}">
      <dgm:prSet/>
      <dgm:spPr/>
      <dgm:t>
        <a:bodyPr/>
        <a:lstStyle/>
        <a:p>
          <a:endParaRPr lang="es-SV"/>
        </a:p>
      </dgm:t>
    </dgm:pt>
    <dgm:pt modelId="{529BC87A-4B1F-4EF3-B07F-99A6A2B7A361}" type="pres">
      <dgm:prSet presAssocID="{9A50BF54-3C1B-4AD5-BBA9-5C274E95959E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SV"/>
        </a:p>
      </dgm:t>
    </dgm:pt>
    <dgm:pt modelId="{D4F4067F-D085-4190-A1F3-CA5A4A75B592}" type="pres">
      <dgm:prSet presAssocID="{AEA35444-B966-4598-B87F-463E23032A25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s-SV"/>
        </a:p>
      </dgm:t>
    </dgm:pt>
    <dgm:pt modelId="{CDB9A2EA-960A-489C-B214-EB9BE12CF075}" type="pres">
      <dgm:prSet presAssocID="{AEA35444-B966-4598-B87F-463E23032A25}" presName="rootComposite" presStyleCnt="0">
        <dgm:presLayoutVars/>
      </dgm:prSet>
      <dgm:spPr/>
      <dgm:t>
        <a:bodyPr/>
        <a:lstStyle/>
        <a:p>
          <a:endParaRPr lang="es-SV"/>
        </a:p>
      </dgm:t>
    </dgm:pt>
    <dgm:pt modelId="{70295F66-DD7E-4B65-A96C-A7F514F29E69}" type="pres">
      <dgm:prSet presAssocID="{AEA35444-B966-4598-B87F-463E23032A25}" presName="ParentAccent" presStyleLbl="alignNode1" presStyleIdx="0" presStyleCnt="2" custLinFactNeighborX="-209" custLinFactNeighborY="-33045"/>
      <dgm:spPr/>
      <dgm:t>
        <a:bodyPr/>
        <a:lstStyle/>
        <a:p>
          <a:endParaRPr lang="es-SV"/>
        </a:p>
      </dgm:t>
    </dgm:pt>
    <dgm:pt modelId="{A91A50FE-1B44-44BD-8E23-A12BCD96704A}" type="pres">
      <dgm:prSet presAssocID="{AEA35444-B966-4598-B87F-463E23032A25}" presName="ParentSmallAccent" presStyleLbl="fgAcc1" presStyleIdx="0" presStyleCnt="2" custLinFactNeighborX="14392" custLinFactNeighborY="-89587"/>
      <dgm:spPr/>
      <dgm:t>
        <a:bodyPr/>
        <a:lstStyle/>
        <a:p>
          <a:endParaRPr lang="es-SV"/>
        </a:p>
      </dgm:t>
    </dgm:pt>
    <dgm:pt modelId="{263D4A09-6C3B-4F45-AD21-8F90A10E145F}" type="pres">
      <dgm:prSet presAssocID="{AEA35444-B966-4598-B87F-463E23032A25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68373EF-5084-4260-AF22-8B49A946E890}" type="pres">
      <dgm:prSet presAssocID="{AEA35444-B966-4598-B87F-463E23032A25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B175D473-7B98-43AC-88AD-D0EFE3F66DA9}" type="pres">
      <dgm:prSet presAssocID="{FA5287D8-4235-4607-9E80-5C60DB311EB9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6E87AABC-2B3B-40E8-B865-F4FC77B4D888}" type="pres">
      <dgm:prSet presAssocID="{FA5287D8-4235-4607-9E80-5C60DB311EB9}" presName="ChildAccent" presStyleLbl="solidFgAcc1" presStyleIdx="0" presStyleCnt="5" custLinFactNeighborY="-50990"/>
      <dgm:spPr/>
      <dgm:t>
        <a:bodyPr/>
        <a:lstStyle/>
        <a:p>
          <a:endParaRPr lang="es-SV"/>
        </a:p>
      </dgm:t>
    </dgm:pt>
    <dgm:pt modelId="{1B63BBA6-3DE1-4AC2-9DEF-21C5A42182AD}" type="pres">
      <dgm:prSet presAssocID="{FA5287D8-4235-4607-9E80-5C60DB311EB9}" presName="Child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449E806-7EC5-417E-A18B-71C5176B843E}" type="pres">
      <dgm:prSet presAssocID="{4FF920E5-CAB9-4C8D-AFD6-D4A8CF3F54E9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8582822F-D68C-4757-8D79-1340D212C266}" type="pres">
      <dgm:prSet presAssocID="{4FF920E5-CAB9-4C8D-AFD6-D4A8CF3F54E9}" presName="ChildAccent" presStyleLbl="solidFgAcc1" presStyleIdx="1" presStyleCnt="5" custLinFactNeighborX="-981" custLinFactNeighborY="50716"/>
      <dgm:spPr/>
      <dgm:t>
        <a:bodyPr/>
        <a:lstStyle/>
        <a:p>
          <a:endParaRPr lang="es-SV"/>
        </a:p>
      </dgm:t>
    </dgm:pt>
    <dgm:pt modelId="{CC540CBB-D0A1-44E7-BDC8-068259281F3A}" type="pres">
      <dgm:prSet presAssocID="{4FF920E5-CAB9-4C8D-AFD6-D4A8CF3F54E9}" presName="Child" presStyleLbl="revTx" presStyleIdx="2" presStyleCnt="7" custScaleY="161863" custLinFactNeighborX="-334" custLinFactNeighborY="51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9E60593-A69E-4CA9-B062-B75EAB705AD7}" type="pres">
      <dgm:prSet presAssocID="{863C1CDD-8FA9-4645-BFBD-7CC703FB69A0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s-SV"/>
        </a:p>
      </dgm:t>
    </dgm:pt>
    <dgm:pt modelId="{B79BCC7B-9DB3-4A8E-8FE8-9AC87D16F9C7}" type="pres">
      <dgm:prSet presAssocID="{863C1CDD-8FA9-4645-BFBD-7CC703FB69A0}" presName="rootComposite" presStyleCnt="0">
        <dgm:presLayoutVars/>
      </dgm:prSet>
      <dgm:spPr/>
      <dgm:t>
        <a:bodyPr/>
        <a:lstStyle/>
        <a:p>
          <a:endParaRPr lang="es-SV"/>
        </a:p>
      </dgm:t>
    </dgm:pt>
    <dgm:pt modelId="{C3383899-AD1D-449A-873D-735D06265144}" type="pres">
      <dgm:prSet presAssocID="{863C1CDD-8FA9-4645-BFBD-7CC703FB69A0}" presName="ParentAccent" presStyleLbl="alignNode1" presStyleIdx="1" presStyleCnt="2" custLinFactNeighborX="26" custLinFactNeighborY="-33045"/>
      <dgm:spPr/>
      <dgm:t>
        <a:bodyPr/>
        <a:lstStyle/>
        <a:p>
          <a:endParaRPr lang="es-SV"/>
        </a:p>
      </dgm:t>
    </dgm:pt>
    <dgm:pt modelId="{45C5D017-E523-4F64-BE21-B9D99F686077}" type="pres">
      <dgm:prSet presAssocID="{863C1CDD-8FA9-4645-BFBD-7CC703FB69A0}" presName="ParentSmallAccent" presStyleLbl="fgAcc1" presStyleIdx="1" presStyleCnt="2" custLinFactNeighborX="-67" custLinFactNeighborY="-89587"/>
      <dgm:spPr/>
      <dgm:t>
        <a:bodyPr/>
        <a:lstStyle/>
        <a:p>
          <a:endParaRPr lang="es-SV"/>
        </a:p>
      </dgm:t>
    </dgm:pt>
    <dgm:pt modelId="{DF11F6D9-3ADE-4F6D-9CD7-1C5CB3D38918}" type="pres">
      <dgm:prSet presAssocID="{863C1CDD-8FA9-4645-BFBD-7CC703FB69A0}" presName="Parent" presStyleLbl="revTx" presStyleIdx="3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89D7860-9235-4D86-AF37-545BE1A40013}" type="pres">
      <dgm:prSet presAssocID="{863C1CDD-8FA9-4645-BFBD-7CC703FB69A0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83359EDC-3AA3-450D-8DFC-7FF3A01C6F7D}" type="pres">
      <dgm:prSet presAssocID="{41796704-48DD-4D39-A28B-E0B4126630BD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5C8A7C26-ACCA-4C5F-BA2A-20F87351BE2D}" type="pres">
      <dgm:prSet presAssocID="{41796704-48DD-4D39-A28B-E0B4126630BD}" presName="ChildAccent" presStyleLbl="solidFgAcc1" presStyleIdx="2" presStyleCnt="5" custLinFactNeighborX="-4719" custLinFactNeighborY="-63442"/>
      <dgm:spPr/>
      <dgm:t>
        <a:bodyPr/>
        <a:lstStyle/>
        <a:p>
          <a:endParaRPr lang="es-SV"/>
        </a:p>
      </dgm:t>
    </dgm:pt>
    <dgm:pt modelId="{C6825823-C585-4E4D-B8E0-B12DC9EA0F21}" type="pres">
      <dgm:prSet presAssocID="{41796704-48DD-4D39-A28B-E0B4126630BD}" presName="Child" presStyleLbl="revTx" presStyleIdx="4" presStyleCnt="7" custScaleX="99265" custScaleY="90914" custLinFactNeighborX="28" custLinFactNeighborY="-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DA9FD7B-818F-4C09-8AE9-0DB2D7BABA1C}" type="pres">
      <dgm:prSet presAssocID="{BD90AF2A-267F-4595-AF32-894ECC1CEF2E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27E167E4-886A-4C89-A792-BD605CC6621C}" type="pres">
      <dgm:prSet presAssocID="{BD90AF2A-267F-4595-AF32-894ECC1CEF2E}" presName="ChildAccent" presStyleLbl="solidFgAcc1" presStyleIdx="3" presStyleCnt="5" custLinFactNeighborX="-67" custLinFactNeighborY="13584"/>
      <dgm:spPr/>
      <dgm:t>
        <a:bodyPr/>
        <a:lstStyle/>
        <a:p>
          <a:endParaRPr lang="es-SV"/>
        </a:p>
      </dgm:t>
    </dgm:pt>
    <dgm:pt modelId="{8259766E-4445-48C4-B0AF-91EC1A47C8B9}" type="pres">
      <dgm:prSet presAssocID="{BD90AF2A-267F-4595-AF32-894ECC1CEF2E}" presName="Child" presStyleLbl="revTx" presStyleIdx="5" presStyleCnt="7" custLinFactNeighborX="28" custLinFactNeighborY="217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0F2AF03-45D0-4D04-95EA-23A3A4D16B62}" type="pres">
      <dgm:prSet presAssocID="{C47485F2-30C6-42A9-9699-8E178F8D1296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SV"/>
        </a:p>
      </dgm:t>
    </dgm:pt>
    <dgm:pt modelId="{E5ED2E06-F3D3-4BE2-BBB8-959E0CDA22A5}" type="pres">
      <dgm:prSet presAssocID="{C47485F2-30C6-42A9-9699-8E178F8D1296}" presName="ChildAccent" presStyleLbl="solidFgAcc1" presStyleIdx="4" presStyleCnt="5" custLinFactNeighborX="-67" custLinFactNeighborY="56979"/>
      <dgm:spPr/>
      <dgm:t>
        <a:bodyPr/>
        <a:lstStyle/>
        <a:p>
          <a:endParaRPr lang="es-SV"/>
        </a:p>
      </dgm:t>
    </dgm:pt>
    <dgm:pt modelId="{87669F2C-572A-45A0-B54E-5705FC01C0F2}" type="pres">
      <dgm:prSet presAssocID="{C47485F2-30C6-42A9-9699-8E178F8D1296}" presName="Child" presStyleLbl="revTx" presStyleIdx="6" presStyleCnt="7" custLinFactNeighborX="28" custLinFactNeighborY="32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45EA62F2-B551-4661-9208-41A960A2A46F}" type="presOf" srcId="{AEA35444-B966-4598-B87F-463E23032A25}" destId="{263D4A09-6C3B-4F45-AD21-8F90A10E145F}" srcOrd="0" destOrd="0" presId="urn:microsoft.com/office/officeart/2008/layout/SquareAccentList"/>
    <dgm:cxn modelId="{E111377D-5E67-4D13-899A-6D8485D75720}" srcId="{863C1CDD-8FA9-4645-BFBD-7CC703FB69A0}" destId="{C47485F2-30C6-42A9-9699-8E178F8D1296}" srcOrd="2" destOrd="0" parTransId="{65C77E60-9A8C-469A-BC9A-FF768FC8A1D2}" sibTransId="{B606FFAF-93DD-4AF4-A85F-F7A06C4E532E}"/>
    <dgm:cxn modelId="{3B631E37-3863-477D-BFE4-133A197C627E}" type="presOf" srcId="{9A50BF54-3C1B-4AD5-BBA9-5C274E95959E}" destId="{529BC87A-4B1F-4EF3-B07F-99A6A2B7A361}" srcOrd="0" destOrd="0" presId="urn:microsoft.com/office/officeart/2008/layout/SquareAccentList"/>
    <dgm:cxn modelId="{942591D8-021F-4965-9991-E459C5F45408}" srcId="{863C1CDD-8FA9-4645-BFBD-7CC703FB69A0}" destId="{41796704-48DD-4D39-A28B-E0B4126630BD}" srcOrd="0" destOrd="0" parTransId="{211D19EE-C0AB-46F3-AAD1-F95D45094801}" sibTransId="{5A6BCD9E-84E8-4F1C-9126-54CAD679D631}"/>
    <dgm:cxn modelId="{0FE418FD-6FF8-4068-9D82-1000F386946B}" type="presOf" srcId="{863C1CDD-8FA9-4645-BFBD-7CC703FB69A0}" destId="{DF11F6D9-3ADE-4F6D-9CD7-1C5CB3D38918}" srcOrd="0" destOrd="0" presId="urn:microsoft.com/office/officeart/2008/layout/SquareAccentList"/>
    <dgm:cxn modelId="{BE46FFFF-3B46-4DFA-92C4-1AD3B526DB75}" srcId="{9A50BF54-3C1B-4AD5-BBA9-5C274E95959E}" destId="{863C1CDD-8FA9-4645-BFBD-7CC703FB69A0}" srcOrd="1" destOrd="0" parTransId="{0A01B240-6CE3-4901-9069-0BEE6EC7FF00}" sibTransId="{54A14D50-4378-4662-A1E0-D2BDB75EC522}"/>
    <dgm:cxn modelId="{D9252C39-9901-49B2-A300-0E6B4FA71F02}" srcId="{AEA35444-B966-4598-B87F-463E23032A25}" destId="{FA5287D8-4235-4607-9E80-5C60DB311EB9}" srcOrd="0" destOrd="0" parTransId="{86393172-3D9D-4384-AEE2-FB31E53C00D6}" sibTransId="{02DD085B-63FA-41E5-8455-826909973C47}"/>
    <dgm:cxn modelId="{AFDE3DDD-95B2-429B-AF76-82B62205B04C}" type="presOf" srcId="{C47485F2-30C6-42A9-9699-8E178F8D1296}" destId="{87669F2C-572A-45A0-B54E-5705FC01C0F2}" srcOrd="0" destOrd="0" presId="urn:microsoft.com/office/officeart/2008/layout/SquareAccentList"/>
    <dgm:cxn modelId="{E6203953-D6EE-494F-B732-C240AAC431DB}" srcId="{863C1CDD-8FA9-4645-BFBD-7CC703FB69A0}" destId="{BD90AF2A-267F-4595-AF32-894ECC1CEF2E}" srcOrd="1" destOrd="0" parTransId="{48A9AF70-7A24-4B1F-919C-E3682E7F9790}" sibTransId="{C6FEACFE-ECBC-4F3D-AD3C-3A6043BDE0A9}"/>
    <dgm:cxn modelId="{9E78CA61-7F71-4678-94B4-F840573ED638}" srcId="{9A50BF54-3C1B-4AD5-BBA9-5C274E95959E}" destId="{AEA35444-B966-4598-B87F-463E23032A25}" srcOrd="0" destOrd="0" parTransId="{A576D934-826C-4945-8BE8-CEA93B7F3951}" sibTransId="{B3C736CB-ADFC-43AC-A48E-7AB58AEF999D}"/>
    <dgm:cxn modelId="{AD553BA2-9506-4CF0-BFCD-97D8F40A52B6}" type="presOf" srcId="{BD90AF2A-267F-4595-AF32-894ECC1CEF2E}" destId="{8259766E-4445-48C4-B0AF-91EC1A47C8B9}" srcOrd="0" destOrd="0" presId="urn:microsoft.com/office/officeart/2008/layout/SquareAccentList"/>
    <dgm:cxn modelId="{91EE49D6-1B97-49A1-A620-9A22D7EEDC78}" type="presOf" srcId="{4FF920E5-CAB9-4C8D-AFD6-D4A8CF3F54E9}" destId="{CC540CBB-D0A1-44E7-BDC8-068259281F3A}" srcOrd="0" destOrd="0" presId="urn:microsoft.com/office/officeart/2008/layout/SquareAccentList"/>
    <dgm:cxn modelId="{9C58D9CC-AA03-4365-962E-3F6806E40C4F}" type="presOf" srcId="{FA5287D8-4235-4607-9E80-5C60DB311EB9}" destId="{1B63BBA6-3DE1-4AC2-9DEF-21C5A42182AD}" srcOrd="0" destOrd="0" presId="urn:microsoft.com/office/officeart/2008/layout/SquareAccentList"/>
    <dgm:cxn modelId="{59C141EE-7F93-41EA-B074-0780BDF5A599}" type="presOf" srcId="{41796704-48DD-4D39-A28B-E0B4126630BD}" destId="{C6825823-C585-4E4D-B8E0-B12DC9EA0F21}" srcOrd="0" destOrd="0" presId="urn:microsoft.com/office/officeart/2008/layout/SquareAccentList"/>
    <dgm:cxn modelId="{6019AEEE-EA79-41F0-A86A-B7FF01368FD8}" srcId="{AEA35444-B966-4598-B87F-463E23032A25}" destId="{4FF920E5-CAB9-4C8D-AFD6-D4A8CF3F54E9}" srcOrd="1" destOrd="0" parTransId="{3E04A7EF-F04F-4057-99EB-6379C11DB2D9}" sibTransId="{4D237AD4-BD0C-4539-81D5-B24C5E527657}"/>
    <dgm:cxn modelId="{761AA938-C347-4AE3-B52D-1E9268B41EDB}" type="presParOf" srcId="{529BC87A-4B1F-4EF3-B07F-99A6A2B7A361}" destId="{D4F4067F-D085-4190-A1F3-CA5A4A75B592}" srcOrd="0" destOrd="0" presId="urn:microsoft.com/office/officeart/2008/layout/SquareAccentList"/>
    <dgm:cxn modelId="{B7221419-2A6D-44F3-9177-E7545B5D8CE5}" type="presParOf" srcId="{D4F4067F-D085-4190-A1F3-CA5A4A75B592}" destId="{CDB9A2EA-960A-489C-B214-EB9BE12CF075}" srcOrd="0" destOrd="0" presId="urn:microsoft.com/office/officeart/2008/layout/SquareAccentList"/>
    <dgm:cxn modelId="{AF9B1A15-9F26-4944-9CF2-D3F9B03C6E9C}" type="presParOf" srcId="{CDB9A2EA-960A-489C-B214-EB9BE12CF075}" destId="{70295F66-DD7E-4B65-A96C-A7F514F29E69}" srcOrd="0" destOrd="0" presId="urn:microsoft.com/office/officeart/2008/layout/SquareAccentList"/>
    <dgm:cxn modelId="{EEC2EAF4-58E0-45E0-850C-34791276DE1A}" type="presParOf" srcId="{CDB9A2EA-960A-489C-B214-EB9BE12CF075}" destId="{A91A50FE-1B44-44BD-8E23-A12BCD96704A}" srcOrd="1" destOrd="0" presId="urn:microsoft.com/office/officeart/2008/layout/SquareAccentList"/>
    <dgm:cxn modelId="{0C7F6767-0B39-496B-87F2-CF3C9A0060BE}" type="presParOf" srcId="{CDB9A2EA-960A-489C-B214-EB9BE12CF075}" destId="{263D4A09-6C3B-4F45-AD21-8F90A10E145F}" srcOrd="2" destOrd="0" presId="urn:microsoft.com/office/officeart/2008/layout/SquareAccentList"/>
    <dgm:cxn modelId="{38092C0E-3909-4CB0-B49B-B0B6836CDDFC}" type="presParOf" srcId="{D4F4067F-D085-4190-A1F3-CA5A4A75B592}" destId="{D68373EF-5084-4260-AF22-8B49A946E890}" srcOrd="1" destOrd="0" presId="urn:microsoft.com/office/officeart/2008/layout/SquareAccentList"/>
    <dgm:cxn modelId="{216576C0-B2AB-453D-A95A-73AAAE200331}" type="presParOf" srcId="{D68373EF-5084-4260-AF22-8B49A946E890}" destId="{B175D473-7B98-43AC-88AD-D0EFE3F66DA9}" srcOrd="0" destOrd="0" presId="urn:microsoft.com/office/officeart/2008/layout/SquareAccentList"/>
    <dgm:cxn modelId="{4FAB8F4C-6A3A-42F7-9DAD-AF819530B998}" type="presParOf" srcId="{B175D473-7B98-43AC-88AD-D0EFE3F66DA9}" destId="{6E87AABC-2B3B-40E8-B865-F4FC77B4D888}" srcOrd="0" destOrd="0" presId="urn:microsoft.com/office/officeart/2008/layout/SquareAccentList"/>
    <dgm:cxn modelId="{D4B3A45C-F9D3-473A-8E4D-A9EEA16FA285}" type="presParOf" srcId="{B175D473-7B98-43AC-88AD-D0EFE3F66DA9}" destId="{1B63BBA6-3DE1-4AC2-9DEF-21C5A42182AD}" srcOrd="1" destOrd="0" presId="urn:microsoft.com/office/officeart/2008/layout/SquareAccentList"/>
    <dgm:cxn modelId="{744BBDC7-4019-4296-8D7C-D7C70A194A67}" type="presParOf" srcId="{D68373EF-5084-4260-AF22-8B49A946E890}" destId="{2449E806-7EC5-417E-A18B-71C5176B843E}" srcOrd="1" destOrd="0" presId="urn:microsoft.com/office/officeart/2008/layout/SquareAccentList"/>
    <dgm:cxn modelId="{A1C1B3F0-DD2C-4C77-9619-E5AB588DD234}" type="presParOf" srcId="{2449E806-7EC5-417E-A18B-71C5176B843E}" destId="{8582822F-D68C-4757-8D79-1340D212C266}" srcOrd="0" destOrd="0" presId="urn:microsoft.com/office/officeart/2008/layout/SquareAccentList"/>
    <dgm:cxn modelId="{3A0BD882-6921-4BD0-920D-AC074DC25525}" type="presParOf" srcId="{2449E806-7EC5-417E-A18B-71C5176B843E}" destId="{CC540CBB-D0A1-44E7-BDC8-068259281F3A}" srcOrd="1" destOrd="0" presId="urn:microsoft.com/office/officeart/2008/layout/SquareAccentList"/>
    <dgm:cxn modelId="{85572EBD-F7D8-4C63-8F83-6A31FE282F31}" type="presParOf" srcId="{529BC87A-4B1F-4EF3-B07F-99A6A2B7A361}" destId="{39E60593-A69E-4CA9-B062-B75EAB705AD7}" srcOrd="1" destOrd="0" presId="urn:microsoft.com/office/officeart/2008/layout/SquareAccentList"/>
    <dgm:cxn modelId="{3DF5ABC7-F340-493B-91EA-525D0F740189}" type="presParOf" srcId="{39E60593-A69E-4CA9-B062-B75EAB705AD7}" destId="{B79BCC7B-9DB3-4A8E-8FE8-9AC87D16F9C7}" srcOrd="0" destOrd="0" presId="urn:microsoft.com/office/officeart/2008/layout/SquareAccentList"/>
    <dgm:cxn modelId="{48C64052-FCC6-4A45-B86D-DE0E4C2F3BCD}" type="presParOf" srcId="{B79BCC7B-9DB3-4A8E-8FE8-9AC87D16F9C7}" destId="{C3383899-AD1D-449A-873D-735D06265144}" srcOrd="0" destOrd="0" presId="urn:microsoft.com/office/officeart/2008/layout/SquareAccentList"/>
    <dgm:cxn modelId="{1ADE5C00-E052-4433-A650-C899B01EEAE7}" type="presParOf" srcId="{B79BCC7B-9DB3-4A8E-8FE8-9AC87D16F9C7}" destId="{45C5D017-E523-4F64-BE21-B9D99F686077}" srcOrd="1" destOrd="0" presId="urn:microsoft.com/office/officeart/2008/layout/SquareAccentList"/>
    <dgm:cxn modelId="{2C20E59B-F307-4296-BE65-46E74DBB6970}" type="presParOf" srcId="{B79BCC7B-9DB3-4A8E-8FE8-9AC87D16F9C7}" destId="{DF11F6D9-3ADE-4F6D-9CD7-1C5CB3D38918}" srcOrd="2" destOrd="0" presId="urn:microsoft.com/office/officeart/2008/layout/SquareAccentList"/>
    <dgm:cxn modelId="{902CF3DC-8899-4980-88D0-BB268AB9E9BE}" type="presParOf" srcId="{39E60593-A69E-4CA9-B062-B75EAB705AD7}" destId="{F89D7860-9235-4D86-AF37-545BE1A40013}" srcOrd="1" destOrd="0" presId="urn:microsoft.com/office/officeart/2008/layout/SquareAccentList"/>
    <dgm:cxn modelId="{8C2AC609-A28D-4093-AA4F-D0309A23376A}" type="presParOf" srcId="{F89D7860-9235-4D86-AF37-545BE1A40013}" destId="{83359EDC-3AA3-450D-8DFC-7FF3A01C6F7D}" srcOrd="0" destOrd="0" presId="urn:microsoft.com/office/officeart/2008/layout/SquareAccentList"/>
    <dgm:cxn modelId="{CC418EBD-801B-4E2E-BDAF-49CE057F81E8}" type="presParOf" srcId="{83359EDC-3AA3-450D-8DFC-7FF3A01C6F7D}" destId="{5C8A7C26-ACCA-4C5F-BA2A-20F87351BE2D}" srcOrd="0" destOrd="0" presId="urn:microsoft.com/office/officeart/2008/layout/SquareAccentList"/>
    <dgm:cxn modelId="{0A4282CD-6EE1-46F4-AB45-197B4A16CEFF}" type="presParOf" srcId="{83359EDC-3AA3-450D-8DFC-7FF3A01C6F7D}" destId="{C6825823-C585-4E4D-B8E0-B12DC9EA0F21}" srcOrd="1" destOrd="0" presId="urn:microsoft.com/office/officeart/2008/layout/SquareAccentList"/>
    <dgm:cxn modelId="{9EAAA3B5-1A78-4A14-9F02-9777F56A1A5E}" type="presParOf" srcId="{F89D7860-9235-4D86-AF37-545BE1A40013}" destId="{FDA9FD7B-818F-4C09-8AE9-0DB2D7BABA1C}" srcOrd="1" destOrd="0" presId="urn:microsoft.com/office/officeart/2008/layout/SquareAccentList"/>
    <dgm:cxn modelId="{2FD882A8-0C38-4466-8318-CC8620B2E556}" type="presParOf" srcId="{FDA9FD7B-818F-4C09-8AE9-0DB2D7BABA1C}" destId="{27E167E4-886A-4C89-A792-BD605CC6621C}" srcOrd="0" destOrd="0" presId="urn:microsoft.com/office/officeart/2008/layout/SquareAccentList"/>
    <dgm:cxn modelId="{DE36BFFA-1D2D-496E-A58E-0E1C9DB97788}" type="presParOf" srcId="{FDA9FD7B-818F-4C09-8AE9-0DB2D7BABA1C}" destId="{8259766E-4445-48C4-B0AF-91EC1A47C8B9}" srcOrd="1" destOrd="0" presId="urn:microsoft.com/office/officeart/2008/layout/SquareAccentList"/>
    <dgm:cxn modelId="{C4AB718D-133D-439E-A57E-68BA83BADC9A}" type="presParOf" srcId="{F89D7860-9235-4D86-AF37-545BE1A40013}" destId="{00F2AF03-45D0-4D04-95EA-23A3A4D16B62}" srcOrd="2" destOrd="0" presId="urn:microsoft.com/office/officeart/2008/layout/SquareAccentList"/>
    <dgm:cxn modelId="{C50F648A-A43D-4FD8-94AB-57485C2E0056}" type="presParOf" srcId="{00F2AF03-45D0-4D04-95EA-23A3A4D16B62}" destId="{E5ED2E06-F3D3-4BE2-BBB8-959E0CDA22A5}" srcOrd="0" destOrd="0" presId="urn:microsoft.com/office/officeart/2008/layout/SquareAccentList"/>
    <dgm:cxn modelId="{F138C445-4A5D-493E-9938-57776680D04B}" type="presParOf" srcId="{00F2AF03-45D0-4D04-95EA-23A3A4D16B62}" destId="{87669F2C-572A-45A0-B54E-5705FC01C0F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B86B2-FB76-4E05-934E-754E9A1EAC92}">
      <dsp:nvSpPr>
        <dsp:cNvPr id="0" name=""/>
        <dsp:cNvSpPr/>
      </dsp:nvSpPr>
      <dsp:spPr>
        <a:xfrm>
          <a:off x="-36005" y="953560"/>
          <a:ext cx="6624736" cy="9644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5310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Administración </a:t>
          </a:r>
          <a:endParaRPr lang="es-SV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-36005" y="1194676"/>
        <a:ext cx="6383621" cy="482231"/>
      </dsp:txXfrm>
    </dsp:sp>
    <dsp:sp modelId="{2E441AEB-1782-4937-BD1D-8DC7C0D6DAC4}">
      <dsp:nvSpPr>
        <dsp:cNvPr id="0" name=""/>
        <dsp:cNvSpPr/>
      </dsp:nvSpPr>
      <dsp:spPr>
        <a:xfrm>
          <a:off x="-36005" y="1671274"/>
          <a:ext cx="1527001" cy="3057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Manuales de organización y funciones</a:t>
          </a:r>
          <a:endParaRPr lang="es-SV" sz="11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Manuales de descriptor de puestos</a:t>
          </a:r>
          <a:endParaRPr lang="es-SV" sz="11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Manuales para la evaluación del desempeño del personal</a:t>
          </a:r>
          <a:endParaRPr lang="es-SV" sz="11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Manuales para la actualización de activos fijos y</a:t>
          </a:r>
          <a:endParaRPr lang="es-SV" sz="11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Reglamentos internos de trabajo.</a:t>
          </a:r>
          <a:endParaRPr lang="es-SV" sz="1100" kern="1200" dirty="0"/>
        </a:p>
      </dsp:txBody>
      <dsp:txXfrm>
        <a:off x="-36005" y="1671274"/>
        <a:ext cx="1527001" cy="3057393"/>
      </dsp:txXfrm>
    </dsp:sp>
    <dsp:sp modelId="{DD9A015F-A59A-4521-B936-877C91CD244C}">
      <dsp:nvSpPr>
        <dsp:cNvPr id="0" name=""/>
        <dsp:cNvSpPr/>
      </dsp:nvSpPr>
      <dsp:spPr>
        <a:xfrm>
          <a:off x="1490996" y="1274933"/>
          <a:ext cx="5097734" cy="9644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5310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Finanzas</a:t>
          </a:r>
          <a:endParaRPr lang="es-SV" sz="2000" b="1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1490996" y="1516049"/>
        <a:ext cx="4856619" cy="482231"/>
      </dsp:txXfrm>
    </dsp:sp>
    <dsp:sp modelId="{9C937061-2046-48CD-8493-6FBD1B09AE2D}">
      <dsp:nvSpPr>
        <dsp:cNvPr id="0" name=""/>
        <dsp:cNvSpPr/>
      </dsp:nvSpPr>
      <dsp:spPr>
        <a:xfrm>
          <a:off x="1509763" y="2009963"/>
          <a:ext cx="1527001" cy="31603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100" kern="1200" dirty="0" smtClean="0"/>
        </a:p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Aplicación del Sistema Financiero Municipal en los módulos de catastro tributario, cuenta corriente de contribuyentes y la tesorería, </a:t>
          </a:r>
          <a:endParaRPr lang="es-SV" sz="1100" kern="1200" dirty="0"/>
        </a:p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gestión de cobros y recuperación de mora,</a:t>
          </a:r>
          <a:endParaRPr lang="es-SV" sz="1100" kern="1200" dirty="0"/>
        </a:p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estudios de costos por servicios municipales,</a:t>
          </a:r>
          <a:endParaRPr lang="es-SV" sz="1100" kern="1200" dirty="0"/>
        </a:p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presupuestos por área de gestión,</a:t>
          </a:r>
          <a:endParaRPr lang="es-SV" sz="1100" kern="1200" dirty="0"/>
        </a:p>
        <a:p>
          <a:pPr marL="8413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controles presupuestarios, contables, financieros y tributarios.</a:t>
          </a:r>
          <a:endParaRPr lang="es-SV" sz="1100" kern="1200" dirty="0"/>
        </a:p>
      </dsp:txBody>
      <dsp:txXfrm>
        <a:off x="1509763" y="2009963"/>
        <a:ext cx="1527001" cy="3160389"/>
      </dsp:txXfrm>
    </dsp:sp>
    <dsp:sp modelId="{BA1CA7FA-F818-4E72-A875-8B602FBAC71A}">
      <dsp:nvSpPr>
        <dsp:cNvPr id="0" name=""/>
        <dsp:cNvSpPr/>
      </dsp:nvSpPr>
      <dsp:spPr>
        <a:xfrm>
          <a:off x="3017997" y="1596306"/>
          <a:ext cx="3570732" cy="9644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5310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Planificación</a:t>
          </a:r>
          <a:endParaRPr lang="es-SV" sz="2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017997" y="1837422"/>
        <a:ext cx="3329617" cy="482231"/>
      </dsp:txXfrm>
    </dsp:sp>
    <dsp:sp modelId="{18590191-C878-4487-AF98-A8DB0071E332}">
      <dsp:nvSpPr>
        <dsp:cNvPr id="0" name=""/>
        <dsp:cNvSpPr/>
      </dsp:nvSpPr>
      <dsp:spPr>
        <a:xfrm>
          <a:off x="3033619" y="2319358"/>
          <a:ext cx="1527001" cy="31808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SV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Planes de inversión participativos</a:t>
          </a:r>
          <a:endParaRPr lang="es-SV" sz="9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Planes operativos anuales de trabajo</a:t>
          </a:r>
          <a:endParaRPr lang="es-SV" sz="1100" kern="1200" dirty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100" kern="1200" dirty="0" smtClean="0"/>
            <a:t>Planes de fortalecimiento financiero.</a:t>
          </a:r>
          <a:endParaRPr lang="es-SV" sz="1100" kern="1200" dirty="0"/>
        </a:p>
      </dsp:txBody>
      <dsp:txXfrm>
        <a:off x="3033619" y="2319358"/>
        <a:ext cx="1527001" cy="3180803"/>
      </dsp:txXfrm>
    </dsp:sp>
    <dsp:sp modelId="{42AF1041-8024-46F8-B656-5B710CE057A1}">
      <dsp:nvSpPr>
        <dsp:cNvPr id="0" name=""/>
        <dsp:cNvSpPr/>
      </dsp:nvSpPr>
      <dsp:spPr>
        <a:xfrm>
          <a:off x="4472988" y="1917680"/>
          <a:ext cx="2187752" cy="964462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53108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Jurídico</a:t>
          </a:r>
          <a:endParaRPr lang="es-SV" sz="2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472988" y="2158796"/>
        <a:ext cx="1946637" cy="482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95F66-DD7E-4B65-A96C-A7F514F29E69}">
      <dsp:nvSpPr>
        <dsp:cNvPr id="0" name=""/>
        <dsp:cNvSpPr/>
      </dsp:nvSpPr>
      <dsp:spPr>
        <a:xfrm>
          <a:off x="0" y="733701"/>
          <a:ext cx="4254151" cy="50048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A50FE-1B44-44BD-8E23-A12BCD96704A}">
      <dsp:nvSpPr>
        <dsp:cNvPr id="0" name=""/>
        <dsp:cNvSpPr/>
      </dsp:nvSpPr>
      <dsp:spPr>
        <a:xfrm>
          <a:off x="48045" y="807068"/>
          <a:ext cx="312525" cy="312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D4A09-6C3B-4F45-AD21-8F90A10E145F}">
      <dsp:nvSpPr>
        <dsp:cNvPr id="0" name=""/>
        <dsp:cNvSpPr/>
      </dsp:nvSpPr>
      <dsp:spPr>
        <a:xfrm>
          <a:off x="3067" y="0"/>
          <a:ext cx="4254151" cy="899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Impulso a la implementación de los RMCAM</a:t>
          </a:r>
          <a:endParaRPr lang="es-SV" sz="1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3067" y="0"/>
        <a:ext cx="4254151" cy="899087"/>
      </dsp:txXfrm>
    </dsp:sp>
    <dsp:sp modelId="{6E87AABC-2B3B-40E8-B865-F4FC77B4D888}">
      <dsp:nvSpPr>
        <dsp:cNvPr id="0" name=""/>
        <dsp:cNvSpPr/>
      </dsp:nvSpPr>
      <dsp:spPr>
        <a:xfrm>
          <a:off x="3067" y="1656185"/>
          <a:ext cx="312517" cy="3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3BBA6-3DE1-4AC2-9DEF-21C5A42182AD}">
      <dsp:nvSpPr>
        <dsp:cNvPr id="0" name=""/>
        <dsp:cNvSpPr/>
      </dsp:nvSpPr>
      <dsp:spPr>
        <a:xfrm>
          <a:off x="300857" y="1607556"/>
          <a:ext cx="3956360" cy="72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 smtClean="0"/>
            <a:t>225 municipalidades implementaron</a:t>
          </a:r>
          <a:r>
            <a:rPr lang="es-SV" sz="1500" kern="1200" dirty="0" smtClean="0"/>
            <a:t> el Registro Municipal de la Carrera Administrativa Municipal  </a:t>
          </a:r>
          <a:r>
            <a:rPr lang="es-SV" sz="1500" b="0" kern="1200" dirty="0" smtClean="0"/>
            <a:t>a nivel nacional para la organización administrativa de las funciones encomendadas.</a:t>
          </a:r>
          <a:r>
            <a:rPr lang="es-SV" sz="1500" kern="1200" dirty="0" smtClean="0"/>
            <a:t>.</a:t>
          </a:r>
          <a:endParaRPr lang="es-SV" sz="1500" kern="1200" dirty="0"/>
        </a:p>
      </dsp:txBody>
      <dsp:txXfrm>
        <a:off x="300857" y="1607556"/>
        <a:ext cx="3956360" cy="728479"/>
      </dsp:txXfrm>
    </dsp:sp>
    <dsp:sp modelId="{8582822F-D68C-4757-8D79-1340D212C266}">
      <dsp:nvSpPr>
        <dsp:cNvPr id="0" name=""/>
        <dsp:cNvSpPr/>
      </dsp:nvSpPr>
      <dsp:spPr>
        <a:xfrm>
          <a:off x="1" y="2927843"/>
          <a:ext cx="312517" cy="3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40CBB-D0A1-44E7-BDC8-068259281F3A}">
      <dsp:nvSpPr>
        <dsp:cNvPr id="0" name=""/>
        <dsp:cNvSpPr/>
      </dsp:nvSpPr>
      <dsp:spPr>
        <a:xfrm>
          <a:off x="287643" y="2714685"/>
          <a:ext cx="3956360" cy="117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 smtClean="0"/>
            <a:t>217 municipalidades</a:t>
          </a:r>
          <a:r>
            <a:rPr lang="es-SV" sz="1500" kern="1200" dirty="0" smtClean="0"/>
            <a:t> han sido beneficiadas con la </a:t>
          </a:r>
          <a:r>
            <a:rPr lang="es-SV" sz="1500" b="0" kern="1200" dirty="0" smtClean="0"/>
            <a:t>implementación del </a:t>
          </a:r>
          <a:r>
            <a:rPr lang="es-SV" sz="1500" b="1" kern="1200" dirty="0" smtClean="0"/>
            <a:t>Sistema Informático de los Registros Municipales de la Carrera Administrativa Municipal (SIRCAM)</a:t>
          </a:r>
          <a:r>
            <a:rPr lang="es-SV" sz="1500" kern="1200" dirty="0" smtClean="0"/>
            <a:t>, </a:t>
          </a:r>
          <a:endParaRPr lang="es-SV" sz="1500" kern="1200" dirty="0"/>
        </a:p>
      </dsp:txBody>
      <dsp:txXfrm>
        <a:off x="287643" y="2714685"/>
        <a:ext cx="3956360" cy="1179138"/>
      </dsp:txXfrm>
    </dsp:sp>
    <dsp:sp modelId="{C3383899-AD1D-449A-873D-735D06265144}">
      <dsp:nvSpPr>
        <dsp:cNvPr id="0" name=""/>
        <dsp:cNvSpPr/>
      </dsp:nvSpPr>
      <dsp:spPr>
        <a:xfrm>
          <a:off x="4471032" y="733701"/>
          <a:ext cx="4254151" cy="500488"/>
        </a:xfrm>
        <a:prstGeom prst="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5D017-E523-4F64-BE21-B9D99F686077}">
      <dsp:nvSpPr>
        <dsp:cNvPr id="0" name=""/>
        <dsp:cNvSpPr/>
      </dsp:nvSpPr>
      <dsp:spPr>
        <a:xfrm>
          <a:off x="4469716" y="807068"/>
          <a:ext cx="312525" cy="312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1F6D9-3ADE-4F6D-9CD7-1C5CB3D38918}">
      <dsp:nvSpPr>
        <dsp:cNvPr id="0" name=""/>
        <dsp:cNvSpPr/>
      </dsp:nvSpPr>
      <dsp:spPr>
        <a:xfrm>
          <a:off x="4469926" y="0"/>
          <a:ext cx="4254151" cy="899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8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Proceso del RNCAM </a:t>
          </a:r>
          <a:endParaRPr lang="es-SV" sz="1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469926" y="0"/>
        <a:ext cx="4254151" cy="899087"/>
      </dsp:txXfrm>
    </dsp:sp>
    <dsp:sp modelId="{5C8A7C26-ACCA-4C5F-BA2A-20F87351BE2D}">
      <dsp:nvSpPr>
        <dsp:cNvPr id="0" name=""/>
        <dsp:cNvSpPr/>
      </dsp:nvSpPr>
      <dsp:spPr>
        <a:xfrm>
          <a:off x="4469718" y="1584175"/>
          <a:ext cx="312517" cy="3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25823-C585-4E4D-B8E0-B12DC9EA0F21}">
      <dsp:nvSpPr>
        <dsp:cNvPr id="0" name=""/>
        <dsp:cNvSpPr/>
      </dsp:nvSpPr>
      <dsp:spPr>
        <a:xfrm>
          <a:off x="4797903" y="1540769"/>
          <a:ext cx="3927281" cy="662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 smtClean="0"/>
            <a:t>Recepción </a:t>
          </a:r>
          <a:r>
            <a:rPr lang="es-SV" sz="1500" kern="1200" dirty="0" smtClean="0"/>
            <a:t>de</a:t>
          </a:r>
          <a:r>
            <a:rPr lang="es-SV" sz="1500" b="1" kern="1200" dirty="0" smtClean="0"/>
            <a:t> </a:t>
          </a:r>
          <a:r>
            <a:rPr lang="es-SV" sz="1500" kern="1200" dirty="0" smtClean="0"/>
            <a:t>un total de 1,940</a:t>
          </a:r>
          <a:r>
            <a:rPr lang="es-SV" sz="1500" b="1" kern="1200" dirty="0" smtClean="0"/>
            <a:t> e</a:t>
          </a:r>
          <a:r>
            <a:rPr lang="es-SV" sz="1500" kern="1200" dirty="0" smtClean="0"/>
            <a:t>xpedientes de empleados municipales incorporados a la Carrera Administrativa Municipal. </a:t>
          </a:r>
          <a:endParaRPr lang="es-SV" sz="1500" kern="1200" dirty="0"/>
        </a:p>
      </dsp:txBody>
      <dsp:txXfrm>
        <a:off x="4797903" y="1540769"/>
        <a:ext cx="3927281" cy="662289"/>
      </dsp:txXfrm>
    </dsp:sp>
    <dsp:sp modelId="{27E167E4-886A-4C89-A792-BD605CC6621C}">
      <dsp:nvSpPr>
        <dsp:cNvPr id="0" name=""/>
        <dsp:cNvSpPr/>
      </dsp:nvSpPr>
      <dsp:spPr>
        <a:xfrm>
          <a:off x="4469716" y="2520279"/>
          <a:ext cx="312517" cy="3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289149"/>
              <a:satOff val="-6048"/>
              <a:lumOff val="336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9766E-4445-48C4-B0AF-91EC1A47C8B9}">
      <dsp:nvSpPr>
        <dsp:cNvPr id="0" name=""/>
        <dsp:cNvSpPr/>
      </dsp:nvSpPr>
      <dsp:spPr>
        <a:xfrm>
          <a:off x="4768824" y="2428385"/>
          <a:ext cx="3956360" cy="72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500" b="1" kern="1200" dirty="0" smtClean="0"/>
            <a:t>Calificación </a:t>
          </a:r>
          <a:r>
            <a:rPr lang="es-SV" sz="1500" kern="1200" dirty="0" smtClean="0"/>
            <a:t>de</a:t>
          </a:r>
          <a:r>
            <a:rPr lang="es-SV" sz="1500" b="1" kern="1200" dirty="0" smtClean="0"/>
            <a:t> 3,787 </a:t>
          </a:r>
          <a:r>
            <a:rPr lang="es-SV" sz="1500" kern="1200" dirty="0" smtClean="0"/>
            <a:t>expedientes, de empleados y funcionarios municipales incorporados a la Carrera Administrativa Municipal</a:t>
          </a:r>
          <a:endParaRPr lang="es-SV" sz="1500" kern="1200" dirty="0"/>
        </a:p>
      </dsp:txBody>
      <dsp:txXfrm>
        <a:off x="4768824" y="2428385"/>
        <a:ext cx="3956360" cy="728479"/>
      </dsp:txXfrm>
    </dsp:sp>
    <dsp:sp modelId="{E5ED2E06-F3D3-4BE2-BBB8-959E0CDA22A5}">
      <dsp:nvSpPr>
        <dsp:cNvPr id="0" name=""/>
        <dsp:cNvSpPr/>
      </dsp:nvSpPr>
      <dsp:spPr>
        <a:xfrm>
          <a:off x="4469716" y="3384376"/>
          <a:ext cx="312517" cy="3125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69F2C-572A-45A0-B54E-5705FC01C0F2}">
      <dsp:nvSpPr>
        <dsp:cNvPr id="0" name=""/>
        <dsp:cNvSpPr/>
      </dsp:nvSpPr>
      <dsp:spPr>
        <a:xfrm>
          <a:off x="4768824" y="3235453"/>
          <a:ext cx="3956360" cy="72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1600" kern="1200" dirty="0" smtClean="0"/>
            <a:t>I</a:t>
          </a:r>
          <a:r>
            <a:rPr lang="es-SV" sz="1600" b="1" kern="1200" dirty="0" smtClean="0"/>
            <a:t>nscripción </a:t>
          </a:r>
          <a:r>
            <a:rPr lang="es-SV" sz="1600" kern="1200" dirty="0" smtClean="0"/>
            <a:t>de</a:t>
          </a:r>
          <a:r>
            <a:rPr lang="es-SV" sz="1600" b="1" kern="1200" dirty="0" smtClean="0"/>
            <a:t> 4,233</a:t>
          </a:r>
          <a:r>
            <a:rPr lang="es-SV" sz="1600" kern="1200" dirty="0" smtClean="0"/>
            <a:t> expedientes de empleados Municipales</a:t>
          </a:r>
          <a:endParaRPr lang="es-SV" sz="1600" kern="1200" dirty="0"/>
        </a:p>
      </dsp:txBody>
      <dsp:txXfrm>
        <a:off x="4768824" y="3235453"/>
        <a:ext cx="3956360" cy="728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48E4C-7A3A-4D72-AB18-AC3BE04D2D39}" type="datetimeFigureOut">
              <a:rPr lang="es-SV" smtClean="0"/>
              <a:t>26/09/2016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F191A-C2B1-4E8A-98C3-FCF52EAA16EE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6355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191A-C2B1-4E8A-98C3-FCF52EAA16EE}" type="slidenum">
              <a:rPr lang="es-SV" smtClean="0"/>
              <a:t>1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7809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191A-C2B1-4E8A-98C3-FCF52EAA16EE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6604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191A-C2B1-4E8A-98C3-FCF52EAA16EE}" type="slidenum">
              <a:rPr lang="es-SV" smtClean="0"/>
              <a:t>13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02625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191A-C2B1-4E8A-98C3-FCF52EAA16EE}" type="slidenum">
              <a:rPr lang="es-SV" smtClean="0"/>
              <a:t>33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67989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49A6-FB05-403E-9BD7-69FC181CF03B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368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62E1-DAB1-47E2-9134-EF41A7507191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613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C645-0107-4869-BE28-E5D8AC213E08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96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1D2C-C603-4432-90D6-523EC5A7E4B5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495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8EEB-C155-4373-81CE-E4E1366BCF6C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560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A177-8625-41E7-BDD2-D18A7940BE5A}" type="datetime1">
              <a:rPr lang="es-SV" smtClean="0"/>
              <a:t>26/09/2016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301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87A72-8E48-49D8-8BBB-7E2B19A4F7CB}" type="datetime1">
              <a:rPr lang="es-SV" smtClean="0"/>
              <a:t>26/09/2016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609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300A-BD28-486E-8085-6091BFA70779}" type="datetime1">
              <a:rPr lang="es-SV" smtClean="0"/>
              <a:t>26/09/2016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48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9BDF-B16F-48CA-9F3E-1BF6F0A4FE2B}" type="datetime1">
              <a:rPr lang="es-SV" smtClean="0"/>
              <a:t>26/09/2016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242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6C1B-15F0-4760-B505-4E8200CDD44A}" type="datetime1">
              <a:rPr lang="es-SV" smtClean="0"/>
              <a:t>26/09/2016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775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3EB0-1644-43AD-846C-3C7AFC3D21E2}" type="datetime1">
              <a:rPr lang="es-SV" smtClean="0"/>
              <a:t>26/09/2016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792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A606C-F9C8-4E47-AC03-0E64B53C057B}" type="datetime1">
              <a:rPr lang="es-SV" smtClean="0"/>
              <a:t>26/09/2016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1D945-D4F9-4334-A2F4-455039A18D8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72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Word_Document1.docx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unicaciones\Documents\WASTE\USB\COM\Logos\escudo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1135371" cy="11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864163" y="5313402"/>
            <a:ext cx="537213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SV" sz="2000" dirty="0" smtClean="0">
                <a:solidFill>
                  <a:schemeClr val="tx2"/>
                </a:solidFill>
              </a:rPr>
              <a:t>Instituto Salvadoreño de Desarrollo Municipal</a:t>
            </a:r>
          </a:p>
          <a:p>
            <a:pPr algn="ctr"/>
            <a:r>
              <a:rPr lang="es-SV" sz="2000" dirty="0" smtClean="0">
                <a:solidFill>
                  <a:schemeClr val="tx2"/>
                </a:solidFill>
              </a:rPr>
              <a:t>ISDEM </a:t>
            </a:r>
            <a:endParaRPr lang="es-SV" sz="2000" dirty="0">
              <a:solidFill>
                <a:schemeClr val="tx2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</a:t>
            </a:fld>
            <a:endParaRPr lang="es-SV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589045" y="2265440"/>
            <a:ext cx="3966113" cy="152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3604994" y="4149080"/>
            <a:ext cx="1934213" cy="9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10</a:t>
            </a:fld>
            <a:endParaRPr lang="es-SV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567713" cy="56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9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907704" y="2996952"/>
            <a:ext cx="6229200" cy="68407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s-SV" sz="3600" dirty="0" smtClean="0"/>
              <a:t>II. Principales </a:t>
            </a:r>
            <a:r>
              <a:rPr lang="es-SV" sz="3600" dirty="0"/>
              <a:t>resultados de la gestión durante el período de junio de 2015 a mayo de 2016</a:t>
            </a:r>
            <a:endParaRPr lang="es-ES" sz="3600" dirty="0"/>
          </a:p>
          <a:p>
            <a:endParaRPr lang="es-SV" sz="36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11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573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899592" y="1844824"/>
            <a:ext cx="7272808" cy="259228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Aportes  </a:t>
            </a:r>
          </a:p>
          <a:p>
            <a:r>
              <a:rPr lang="es-SV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 fortalecimiento  </a:t>
            </a:r>
          </a:p>
          <a:p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la gestión municipal</a:t>
            </a:r>
            <a:endParaRPr lang="es-SV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12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7965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995322" y="1484784"/>
            <a:ext cx="1947553" cy="2469762"/>
          </a:xfrm>
          <a:prstGeom prst="rect">
            <a:avLst/>
          </a:prstGeom>
          <a:solidFill>
            <a:schemeClr val="accent5">
              <a:lumMod val="60000"/>
              <a:lumOff val="40000"/>
              <a:alpha val="5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948264" y="1506274"/>
            <a:ext cx="2016224" cy="2308324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968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s-SV" sz="16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procesos, productos y consultas puntuales </a:t>
            </a: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mediante asesoría técnica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en respuesta a demandas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de las municipalidades </a:t>
            </a:r>
          </a:p>
        </p:txBody>
      </p:sp>
      <p:sp>
        <p:nvSpPr>
          <p:cNvPr id="8" name="Rectángulo 9"/>
          <p:cNvSpPr/>
          <p:nvPr/>
        </p:nvSpPr>
        <p:spPr>
          <a:xfrm>
            <a:off x="5004048" y="3212976"/>
            <a:ext cx="1408298" cy="290310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</a:pPr>
            <a:r>
              <a:rPr lang="es-SV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Anteproyecto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Ley de Impuestos 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Municipales</a:t>
            </a:r>
            <a:endParaRPr lang="es-SV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</a:pP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Ordenanzas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tasas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servicios 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municipales</a:t>
            </a:r>
            <a:endParaRPr lang="es-SV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</a:pP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Ordenanzas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la institucionalización de la 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equidad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SV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género </a:t>
            </a:r>
            <a:r>
              <a:rPr lang="es-SV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s-SV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SV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procedimientos relacionados con el funcionamiento del Registro del Estado Familiar.</a:t>
            </a:r>
            <a:endParaRPr lang="es-SV" sz="11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65968561"/>
              </p:ext>
            </p:extLst>
          </p:nvPr>
        </p:nvGraphicFramePr>
        <p:xfrm>
          <a:off x="323528" y="605592"/>
          <a:ext cx="662473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redondeado 10"/>
          <p:cNvSpPr/>
          <p:nvPr/>
        </p:nvSpPr>
        <p:spPr>
          <a:xfrm>
            <a:off x="395536" y="692696"/>
            <a:ext cx="4536504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400" dirty="0"/>
          </a:p>
        </p:txBody>
      </p:sp>
      <p:sp>
        <p:nvSpPr>
          <p:cNvPr id="10" name="CuadroTexto 11"/>
          <p:cNvSpPr txBox="1"/>
          <p:nvPr/>
        </p:nvSpPr>
        <p:spPr>
          <a:xfrm>
            <a:off x="899592" y="889556"/>
            <a:ext cx="633670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Asistencia técnica a las </a:t>
            </a:r>
            <a:r>
              <a:rPr lang="es-SV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municipalidades</a:t>
            </a:r>
            <a:r>
              <a:rPr lang="es-SV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13</a:t>
            </a:fld>
            <a:endParaRPr lang="es-SV" dirty="0"/>
          </a:p>
        </p:txBody>
      </p:sp>
      <p:sp>
        <p:nvSpPr>
          <p:cNvPr id="13" name="12 Rectángulo"/>
          <p:cNvSpPr/>
          <p:nvPr/>
        </p:nvSpPr>
        <p:spPr>
          <a:xfrm>
            <a:off x="7067330" y="4127590"/>
            <a:ext cx="1947553" cy="1821690"/>
          </a:xfrm>
          <a:prstGeom prst="rect">
            <a:avLst/>
          </a:prstGeom>
          <a:solidFill>
            <a:srgbClr val="00B0F0">
              <a:alpha val="5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7020272" y="4221088"/>
            <a:ext cx="2016224" cy="1569660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Se brindó asistencia por demanda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SV" sz="16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7 asociaciones de municipios apoyando a un total 37 municipalidades</a:t>
            </a:r>
          </a:p>
        </p:txBody>
      </p:sp>
    </p:spTree>
    <p:extLst>
      <p:ext uri="{BB962C8B-B14F-4D97-AF65-F5344CB8AC3E}">
        <p14:creationId xmlns:p14="http://schemas.microsoft.com/office/powerpoint/2010/main" val="2148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"/>
          <p:cNvSpPr txBox="1"/>
          <p:nvPr/>
        </p:nvSpPr>
        <p:spPr>
          <a:xfrm>
            <a:off x="1019100" y="1988841"/>
            <a:ext cx="2328764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1600" dirty="0"/>
              <a:t>Consultas C</a:t>
            </a:r>
            <a:r>
              <a:rPr lang="es-SV" sz="1600" dirty="0" smtClean="0"/>
              <a:t>iudadanas </a:t>
            </a:r>
            <a:endParaRPr lang="es-MX" sz="1600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875084" y="1282358"/>
            <a:ext cx="7416824" cy="58477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s-SV"/>
            </a:defPPr>
            <a:lvl1pPr indent="0" algn="just">
              <a:spcBef>
                <a:spcPct val="200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s-SV" b="0" dirty="0">
                <a:latin typeface="+mn-lt"/>
                <a:ea typeface="+mn-ea"/>
                <a:cs typeface="+mn-cs"/>
              </a:rPr>
              <a:t>Co-ejecución  del Proyecto de Fortalecimiento de </a:t>
            </a:r>
            <a:r>
              <a:rPr lang="es-SV" b="0" dirty="0" smtClean="0">
                <a:latin typeface="+mn-lt"/>
                <a:ea typeface="+mn-ea"/>
                <a:cs typeface="+mn-cs"/>
              </a:rPr>
              <a:t>Gobiernos </a:t>
            </a:r>
            <a:r>
              <a:rPr lang="es-SV" b="0" dirty="0">
                <a:latin typeface="+mn-lt"/>
                <a:ea typeface="+mn-ea"/>
                <a:cs typeface="+mn-cs"/>
              </a:rPr>
              <a:t>Locales  (PFGL) </a:t>
            </a:r>
            <a:r>
              <a:rPr lang="es-ES" b="0" dirty="0">
                <a:latin typeface="+mn-lt"/>
                <a:ea typeface="+mn-ea"/>
                <a:cs typeface="+mn-cs"/>
              </a:rPr>
              <a:t>Subcomponente: Apoyo a las inversiones municipales</a:t>
            </a:r>
            <a:endParaRPr lang="es-SV" b="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CuadroTexto 12"/>
          <p:cNvSpPr txBox="1"/>
          <p:nvPr/>
        </p:nvSpPr>
        <p:spPr>
          <a:xfrm>
            <a:off x="863460" y="791387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Asistencia técnica a las </a:t>
            </a:r>
            <a:r>
              <a:rPr lang="es-SV" sz="24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municipalidades</a:t>
            </a:r>
            <a:r>
              <a:rPr lang="es-SV" sz="20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211884" y="2630596"/>
            <a:ext cx="1703776" cy="7920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Presencia en </a:t>
            </a:r>
            <a:r>
              <a:rPr lang="es-SV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170*</a:t>
            </a:r>
            <a:endParaRPr lang="es-SV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municipios</a:t>
            </a:r>
            <a:endParaRPr lang="es-SV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11882" y="3638708"/>
            <a:ext cx="1703777" cy="121553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294 </a:t>
            </a:r>
            <a:r>
              <a:rPr lang="es-SV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Consultas Ciudadanas </a:t>
            </a:r>
          </a:p>
          <a:p>
            <a:pPr lvl="0" algn="ctr"/>
            <a:r>
              <a:rPr lang="es-SV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29,882 </a:t>
            </a:r>
            <a:r>
              <a:rPr lang="es-SV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Participantes de </a:t>
            </a:r>
            <a:r>
              <a:rPr lang="es-SV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451 comunidades</a:t>
            </a:r>
            <a:endParaRPr lang="es-SV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14</a:t>
            </a:fld>
            <a:endParaRPr lang="es-SV" dirty="0"/>
          </a:p>
        </p:txBody>
      </p:sp>
      <p:sp>
        <p:nvSpPr>
          <p:cNvPr id="13" name="CuadroTexto 9"/>
          <p:cNvSpPr txBox="1"/>
          <p:nvPr/>
        </p:nvSpPr>
        <p:spPr>
          <a:xfrm>
            <a:off x="3491880" y="1972499"/>
            <a:ext cx="220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Comités de Contraloría Ciudadana</a:t>
            </a:r>
            <a:endParaRPr lang="es-MX" sz="14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707906" y="2717527"/>
            <a:ext cx="170377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Presencia en </a:t>
            </a:r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262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municipios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707904" y="3725639"/>
            <a:ext cx="1703777" cy="1215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752 Comités constituidos 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606 comités capacitados</a:t>
            </a:r>
          </a:p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5,388 integrantes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CuadroTexto 14"/>
          <p:cNvSpPr txBox="1"/>
          <p:nvPr/>
        </p:nvSpPr>
        <p:spPr>
          <a:xfrm>
            <a:off x="6048672" y="1969096"/>
            <a:ext cx="284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Planes Estratégicos Participativos</a:t>
            </a:r>
            <a:endParaRPr lang="es-MX" sz="14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588226" y="2636913"/>
            <a:ext cx="1703776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Presencia en </a:t>
            </a:r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77*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municipios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588224" y="3645024"/>
            <a:ext cx="1703777" cy="1800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55 PEP elaborados </a:t>
            </a:r>
          </a:p>
          <a:p>
            <a:pPr lvl="0" algn="ctr"/>
            <a:r>
              <a:rPr lang="es-SV" sz="1600" dirty="0" smtClean="0">
                <a:solidFill>
                  <a:schemeClr val="tx1"/>
                </a:solidFill>
              </a:rPr>
              <a:t>fase I y II</a:t>
            </a:r>
            <a:endParaRPr lang="es-SV" sz="1400" dirty="0">
              <a:solidFill>
                <a:schemeClr val="tx1"/>
              </a:solidFill>
            </a:endParaRPr>
          </a:p>
          <a:p>
            <a:pPr algn="ctr"/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22 PEP </a:t>
            </a:r>
          </a:p>
          <a:p>
            <a:pPr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elaboración </a:t>
            </a:r>
          </a:p>
          <a:p>
            <a:pPr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Fase III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8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899592" y="1073163"/>
            <a:ext cx="7128792" cy="58477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SV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Co-ejecución  del Proyecto de Fortalecimiento de  Gobiernos Locales  (PFGL)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Subcomponente: </a:t>
            </a:r>
            <a:r>
              <a:rPr lang="es-SV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Fortalecimiento de las capacidades de administración financiera </a:t>
            </a:r>
          </a:p>
        </p:txBody>
      </p:sp>
      <p:sp>
        <p:nvSpPr>
          <p:cNvPr id="8" name="CuadroTexto 12"/>
          <p:cNvSpPr txBox="1"/>
          <p:nvPr/>
        </p:nvSpPr>
        <p:spPr>
          <a:xfrm>
            <a:off x="899592" y="596109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>
              <a:defRPr sz="2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SV" dirty="0"/>
              <a:t>Asistencia técnica a las </a:t>
            </a:r>
            <a:r>
              <a:rPr lang="es-SV" dirty="0" smtClean="0"/>
              <a:t>municipalidades</a:t>
            </a:r>
            <a:r>
              <a:rPr lang="es-SV" dirty="0"/>
              <a:t>: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127824" y="2608874"/>
            <a:ext cx="1703776" cy="8133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Presencia en </a:t>
            </a:r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160*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municipios</a:t>
            </a:r>
            <a:endParaRPr lang="es-SV" sz="14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43608" y="3585380"/>
            <a:ext cx="1872208" cy="2160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 </a:t>
            </a:r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proceso de adjudicación </a:t>
            </a:r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SV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 PRFM </a:t>
            </a:r>
          </a:p>
          <a:p>
            <a:pPr lvl="0" algn="ctr"/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 </a:t>
            </a:r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 elaboración </a:t>
            </a:r>
            <a:r>
              <a:rPr lang="es-SV" sz="1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 PRFM </a:t>
            </a:r>
          </a:p>
          <a:p>
            <a:pPr lvl="0" algn="ctr"/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155</a:t>
            </a:r>
            <a:r>
              <a:rPr lang="es-SV" sz="1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terminados </a:t>
            </a:r>
          </a:p>
          <a:p>
            <a:pPr lvl="0" algn="ctr"/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155 </a:t>
            </a:r>
            <a:r>
              <a:rPr lang="es-SV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PRFM en </a:t>
            </a:r>
            <a:r>
              <a:rPr lang="es-SV" sz="16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implementación</a:t>
            </a:r>
            <a:endParaRPr lang="es-SV" sz="1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CuadroTexto 9"/>
          <p:cNvSpPr txBox="1"/>
          <p:nvPr/>
        </p:nvSpPr>
        <p:spPr>
          <a:xfrm>
            <a:off x="683568" y="1836113"/>
            <a:ext cx="276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Planes de Rescate Financiero </a:t>
            </a:r>
            <a:r>
              <a:rPr lang="es-SV" sz="16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Municipal </a:t>
            </a:r>
            <a:r>
              <a:rPr lang="es-SV" sz="12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(PRFM)</a:t>
            </a:r>
            <a:endParaRPr lang="es-MX" sz="16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15</a:t>
            </a:fld>
            <a:endParaRPr lang="es-SV" dirty="0"/>
          </a:p>
        </p:txBody>
      </p:sp>
      <p:sp>
        <p:nvSpPr>
          <p:cNvPr id="12" name="CuadroTexto 8"/>
          <p:cNvSpPr txBox="1"/>
          <p:nvPr/>
        </p:nvSpPr>
        <p:spPr>
          <a:xfrm>
            <a:off x="4403857" y="181574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Planes </a:t>
            </a:r>
            <a:r>
              <a:rPr lang="es-SV" sz="16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Municipales de </a:t>
            </a:r>
            <a:r>
              <a:rPr lang="es-SV" sz="16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Gestión de </a:t>
            </a:r>
            <a:r>
              <a:rPr lang="es-SV" sz="16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Riesgo </a:t>
            </a:r>
            <a:r>
              <a:rPr lang="es-SV" sz="16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de </a:t>
            </a:r>
            <a:r>
              <a:rPr lang="es-SV" sz="16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Desastres </a:t>
            </a:r>
            <a:r>
              <a:rPr lang="es-SV" sz="11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(PMGRD)</a:t>
            </a:r>
            <a:endParaRPr lang="es-MX" sz="16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304288" y="2470534"/>
            <a:ext cx="1703776" cy="8133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Presencia en </a:t>
            </a:r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262*</a:t>
            </a:r>
            <a:endParaRPr lang="es-SV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municipios</a:t>
            </a:r>
            <a:endParaRPr lang="es-SV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220072" y="3447040"/>
            <a:ext cx="1872208" cy="279027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27 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 proceso de adjudicación  de </a:t>
            </a:r>
            <a:r>
              <a:rPr lang="es-SV" sz="1400" b="1" dirty="0"/>
              <a:t>PMGRD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/>
            <a:endParaRPr lang="es-SV" sz="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 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 elaboración de </a:t>
            </a:r>
            <a:r>
              <a:rPr lang="es-SV" sz="1400" b="1" dirty="0"/>
              <a:t>PMGRD</a:t>
            </a:r>
          </a:p>
          <a:p>
            <a:pPr lvl="0" algn="ctr"/>
            <a:endParaRPr lang="es-SV" sz="1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259 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 </a:t>
            </a:r>
            <a:r>
              <a:rPr lang="es-SV" sz="1400" b="1" dirty="0"/>
              <a:t>PMGRD 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terminados </a:t>
            </a:r>
          </a:p>
          <a:p>
            <a:pPr lvl="0" algn="ctr"/>
            <a:endParaRPr lang="es-SV" sz="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es-SV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259 </a:t>
            </a:r>
            <a:r>
              <a:rPr lang="es-SV" sz="1400" b="1" dirty="0"/>
              <a:t>PMGRD</a:t>
            </a:r>
            <a:r>
              <a:rPr lang="es-SV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 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23284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899592" y="900009"/>
            <a:ext cx="7344816" cy="58477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Temáticas de fortalecimiento a las municipalidades y aportar a la profesionalización de su recurso humano </a:t>
            </a:r>
            <a:endParaRPr lang="es-SV" sz="16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8"/>
          <p:cNvSpPr txBox="1"/>
          <p:nvPr/>
        </p:nvSpPr>
        <p:spPr>
          <a:xfrm>
            <a:off x="899592" y="503036"/>
            <a:ext cx="413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Capacitaciones</a:t>
            </a:r>
            <a:r>
              <a:rPr lang="es-SV" sz="20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:</a:t>
            </a:r>
            <a:endParaRPr lang="es-SV" sz="20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1560" y="1412776"/>
            <a:ext cx="59106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Ley de la Carrera Administrativa Municipal.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Ley General Tributaria Municipal.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Ley de Acceso a la Información Pública.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Ley General de Prevención de Riesgos en los Lugares de Trabajo: competencias y responsabilidades municipales en la aplicación de la ley.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Funcionamiento de la Unidad de Proyección Social en la municipalidad.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Planificación operativa.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Funciones de la Comisión Municipal de la Carrera Administrativa Municipal.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Funcionamiento de la Unidad de la Mujer.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Capacitación a concejos municipales pluripartidistas.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Taller Metodología Pactos Territoriales para el Empleo y el Desarrollo.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Capacitación uso del FODES.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Procesos de cuentas corrientes.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Bienes muebles e inmuebles.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Taller de habilidades de diálogo de negociación y política para consenso.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Capacitación sobre género y participación ciudadana.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Capacitación presupuesto participativo.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400" dirty="0"/>
              <a:t>Procesos plan de compras UACI</a:t>
            </a:r>
            <a:r>
              <a:rPr lang="es-ES" sz="14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/>
              <a:t>Asesorías jurídicas</a:t>
            </a:r>
            <a:endParaRPr lang="es-ES" sz="1400" dirty="0">
              <a:ea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400" dirty="0"/>
              <a:t>Capacitación o sensibilización sobre la LCAM</a:t>
            </a:r>
            <a:endParaRPr lang="es-ES" sz="1400" dirty="0">
              <a:ea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400" dirty="0"/>
              <a:t>Opiniones jurídicas solicitadas, informes registrales, constancias, </a:t>
            </a:r>
            <a:r>
              <a:rPr lang="es-ES" sz="1400" dirty="0" smtClean="0"/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400" dirty="0" smtClean="0"/>
              <a:t>Asesorías </a:t>
            </a:r>
            <a:r>
              <a:rPr lang="es-ES" sz="1400" dirty="0"/>
              <a:t>y capacitaciones sobre SIRCAM</a:t>
            </a:r>
            <a:endParaRPr lang="es-ES" sz="1400" dirty="0">
              <a:ea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es-ES" sz="1400" dirty="0">
              <a:ea typeface="Times New Roman"/>
              <a:cs typeface="Times New Roman"/>
            </a:endParaRPr>
          </a:p>
          <a:p>
            <a:pPr marL="342900" lvl="0" indent="-342900">
              <a:buFont typeface="+mj-lt"/>
              <a:buAutoNum type="arabicPeriod"/>
            </a:pPr>
            <a:endParaRPr lang="es-ES" sz="14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16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6862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782872" y="1172945"/>
            <a:ext cx="7389528" cy="73866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s-SV" sz="1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Formación </a:t>
            </a:r>
            <a:r>
              <a:rPr lang="es-SV" sz="14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 </a:t>
            </a:r>
            <a:r>
              <a:rPr lang="es-SV" sz="1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través del</a:t>
            </a:r>
            <a:r>
              <a:rPr lang="es-ES_tradnl" sz="1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Centro de Formación Municipal (CFM) </a:t>
            </a:r>
            <a:r>
              <a:rPr lang="es-ES_tradn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entidad constitutiva de la Carrera Administrativa Municipal para la capacitación y tecnificación de los servidores públicos municipales.</a:t>
            </a:r>
            <a:endParaRPr lang="es-SV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8"/>
          <p:cNvSpPr txBox="1"/>
          <p:nvPr/>
        </p:nvSpPr>
        <p:spPr>
          <a:xfrm>
            <a:off x="782872" y="764704"/>
            <a:ext cx="7949437" cy="40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>
              <a:defRPr sz="2400" b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SV" sz="2000" dirty="0"/>
              <a:t>Profesionalización de la Carrera Administrativa </a:t>
            </a:r>
            <a:r>
              <a:rPr lang="es-SV" sz="2000" dirty="0" smtClean="0"/>
              <a:t>Municipal</a:t>
            </a:r>
            <a:endParaRPr lang="es-SV" sz="2000" dirty="0"/>
          </a:p>
        </p:txBody>
      </p:sp>
      <p:sp>
        <p:nvSpPr>
          <p:cNvPr id="2" name="1 CuadroTexto"/>
          <p:cNvSpPr txBox="1"/>
          <p:nvPr/>
        </p:nvSpPr>
        <p:spPr>
          <a:xfrm>
            <a:off x="4608002" y="5789883"/>
            <a:ext cx="3852429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s-SV"/>
            </a:defPPr>
            <a:lvl1pPr lvl="0">
              <a:defRPr sz="1200">
                <a:effectLst/>
              </a:defRPr>
            </a:lvl1pPr>
          </a:lstStyle>
          <a:p>
            <a:r>
              <a:rPr lang="es-SV" b="1" dirty="0" smtClean="0"/>
              <a:t>122 </a:t>
            </a:r>
            <a:r>
              <a:rPr lang="es-SV" b="1" dirty="0"/>
              <a:t>empleados </a:t>
            </a:r>
            <a:r>
              <a:rPr lang="es-SV" b="1" dirty="0" smtClean="0"/>
              <a:t>municipales capacitados </a:t>
            </a:r>
            <a:r>
              <a:rPr lang="es-SV" dirty="0" smtClean="0"/>
              <a:t>en </a:t>
            </a:r>
            <a:r>
              <a:rPr lang="es-SV" dirty="0"/>
              <a:t>Planificación Estratégica Municipal</a:t>
            </a:r>
            <a:r>
              <a:rPr lang="es-SV" dirty="0" smtClean="0"/>
              <a:t>, </a:t>
            </a:r>
            <a:r>
              <a:rPr lang="es-SV" dirty="0"/>
              <a:t>Concejos Municipales </a:t>
            </a:r>
            <a:r>
              <a:rPr lang="es-SV" dirty="0" smtClean="0"/>
              <a:t>Pluripartidarios, </a:t>
            </a:r>
            <a:r>
              <a:rPr lang="es-SV" dirty="0"/>
              <a:t>Gestión Técnica de Proyectos Municipales</a:t>
            </a:r>
            <a:r>
              <a:rPr lang="es-SV" dirty="0" smtClean="0"/>
              <a:t>.</a:t>
            </a:r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2121243"/>
            <a:ext cx="331236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s-SV" sz="1400" b="1" dirty="0" smtClean="0"/>
              <a:t>Capacitados 143 empleados municipales de 48 municipios </a:t>
            </a:r>
            <a:r>
              <a:rPr lang="es-SV" sz="1200" dirty="0" smtClean="0"/>
              <a:t>en los siguientes Diplomados: </a:t>
            </a:r>
            <a:r>
              <a:rPr lang="es-SV" sz="1200" dirty="0"/>
              <a:t>Planificación Estratégica </a:t>
            </a:r>
            <a:r>
              <a:rPr lang="es-SV" sz="1200" dirty="0" smtClean="0"/>
              <a:t>Municipal, </a:t>
            </a:r>
            <a:r>
              <a:rPr lang="es-SV" sz="1200" dirty="0"/>
              <a:t>Gestión Técnica de Proyectos </a:t>
            </a:r>
            <a:r>
              <a:rPr lang="es-SV" sz="1200" dirty="0" smtClean="0"/>
              <a:t>Municipales, </a:t>
            </a:r>
            <a:r>
              <a:rPr lang="es-SV" sz="1200" dirty="0"/>
              <a:t>Gestión Ambiental </a:t>
            </a:r>
            <a:r>
              <a:rPr lang="es-SV" sz="1200" dirty="0" smtClean="0"/>
              <a:t>Municipal y </a:t>
            </a:r>
            <a:r>
              <a:rPr lang="es-SV" sz="1200" dirty="0"/>
              <a:t>Desarrollo Económico Local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55576" y="3341611"/>
            <a:ext cx="3312368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s-SV" sz="1400" b="1" dirty="0" smtClean="0"/>
              <a:t>Capacitados 649 empleados municipales </a:t>
            </a:r>
            <a:r>
              <a:rPr lang="es-SV" sz="1400" dirty="0" smtClean="0"/>
              <a:t>en el tema de Inducción de Concejos Municipales Pluripartidarios que representan a </a:t>
            </a:r>
            <a:r>
              <a:rPr lang="es-SV" sz="1400" b="1" dirty="0" smtClean="0"/>
              <a:t>un total de 188 municipios de las cuatro regiones del país. </a:t>
            </a:r>
            <a:endParaRPr lang="es-SV" sz="1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608003" y="4674185"/>
            <a:ext cx="3903190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s-SV"/>
            </a:defPPr>
            <a:lvl1pPr lvl="0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SV" b="1" dirty="0" smtClean="0">
                <a:solidFill>
                  <a:schemeClr val="tx1"/>
                </a:solidFill>
                <a:effectLst/>
              </a:rPr>
              <a:t>68 </a:t>
            </a:r>
            <a:r>
              <a:rPr lang="es-SV" b="1" dirty="0">
                <a:solidFill>
                  <a:schemeClr val="tx1"/>
                </a:solidFill>
                <a:effectLst/>
              </a:rPr>
              <a:t>empleados y funcionarios de </a:t>
            </a:r>
            <a:r>
              <a:rPr lang="es-SV" b="1" dirty="0" smtClean="0">
                <a:solidFill>
                  <a:schemeClr val="tx1"/>
                </a:solidFill>
                <a:effectLst/>
              </a:rPr>
              <a:t>39 municipalidades </a:t>
            </a:r>
            <a:r>
              <a:rPr lang="es-SV" b="1" dirty="0">
                <a:solidFill>
                  <a:schemeClr val="tx1"/>
                </a:solidFill>
                <a:effectLst/>
              </a:rPr>
              <a:t>participantes de </a:t>
            </a:r>
            <a:r>
              <a:rPr lang="es-SV" b="1" dirty="0" smtClean="0">
                <a:solidFill>
                  <a:schemeClr val="tx1"/>
                </a:solidFill>
                <a:effectLst/>
              </a:rPr>
              <a:t>diversos </a:t>
            </a:r>
            <a:r>
              <a:rPr lang="es-SV" b="1" dirty="0">
                <a:solidFill>
                  <a:schemeClr val="tx1"/>
                </a:solidFill>
                <a:effectLst/>
              </a:rPr>
              <a:t>Diplomados</a:t>
            </a:r>
            <a:r>
              <a:rPr lang="es-SV" dirty="0">
                <a:solidFill>
                  <a:schemeClr val="tx1"/>
                </a:solidFill>
                <a:effectLst/>
              </a:rPr>
              <a:t>: Planificación Estratégica Municipal, Gestión Técnica de Proyectos Municipales,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425" r="5235" b="7614"/>
          <a:stretch/>
        </p:blipFill>
        <p:spPr bwMode="auto">
          <a:xfrm>
            <a:off x="4630360" y="1813759"/>
            <a:ext cx="3744416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4917" r="11821" b="13525"/>
          <a:stretch/>
        </p:blipFill>
        <p:spPr bwMode="auto">
          <a:xfrm>
            <a:off x="4504931" y="3368940"/>
            <a:ext cx="1537257" cy="11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17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56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539552" y="1336493"/>
            <a:ext cx="7553493" cy="738664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SV" sz="14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Registro Nacional de la Carrera Administrativa Municipal (RNCAM) </a:t>
            </a:r>
            <a:r>
              <a:rPr lang="es-ES_tradn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entidad constitutiva de la Carrera Administrativa </a:t>
            </a:r>
            <a:r>
              <a:rPr lang="es-ES_tradn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Municipal, como </a:t>
            </a:r>
            <a:r>
              <a:rPr lang="es-S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dependencia recopiladora de toda la información relativa a la </a:t>
            </a:r>
            <a:r>
              <a:rPr lang="es-SV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SV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SV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dministrativa</a:t>
            </a:r>
            <a:endParaRPr lang="es-SV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Diagrama 4"/>
          <p:cNvGraphicFramePr/>
          <p:nvPr>
            <p:extLst>
              <p:ext uri="{D42A27DB-BD31-4B8C-83A1-F6EECF244321}">
                <p14:modId xmlns:p14="http://schemas.microsoft.com/office/powerpoint/2010/main" val="3211601514"/>
              </p:ext>
            </p:extLst>
          </p:nvPr>
        </p:nvGraphicFramePr>
        <p:xfrm>
          <a:off x="309350" y="2232248"/>
          <a:ext cx="8727145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39552" y="997866"/>
            <a:ext cx="7949437" cy="404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SV"/>
            </a:defPPr>
            <a:lvl1pPr>
              <a:defRPr sz="2400" b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SV" sz="2000" dirty="0">
                <a:effectLst/>
              </a:rPr>
              <a:t>Profesionalización de la Carrera Administrativa </a:t>
            </a:r>
            <a:r>
              <a:rPr lang="es-SV" sz="2000" dirty="0" smtClean="0">
                <a:effectLst/>
              </a:rPr>
              <a:t>Municipal</a:t>
            </a:r>
            <a:endParaRPr lang="es-SV" sz="2000" dirty="0">
              <a:effectLst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18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0218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827584" y="1157843"/>
            <a:ext cx="7560840" cy="83099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SV" b="1" dirty="0">
                <a:solidFill>
                  <a:schemeClr val="tx2"/>
                </a:solidFill>
              </a:rPr>
              <a:t>Otorgamiento de Órdenes Irrevocables de Descuento y Pago (OIDP) </a:t>
            </a:r>
            <a:r>
              <a:rPr lang="es-ES_tradnl" dirty="0"/>
              <a:t>servicios </a:t>
            </a:r>
            <a:r>
              <a:rPr lang="es-SV" dirty="0"/>
              <a:t>prestados a</a:t>
            </a:r>
            <a:r>
              <a:rPr lang="es-ES_tradnl" dirty="0"/>
              <a:t> las municipalidades</a:t>
            </a:r>
            <a:r>
              <a:rPr lang="es-SV" dirty="0"/>
              <a:t> para </a:t>
            </a:r>
            <a:r>
              <a:rPr lang="es-ES_tradnl" b="1" dirty="0"/>
              <a:t>intermediar el pago entre la institución financiera otorgante de créditos y la municipalidad, </a:t>
            </a:r>
            <a:r>
              <a:rPr lang="es-ES_tradnl" dirty="0"/>
              <a:t>de fondos a ser descontados de la asignación del FODES</a:t>
            </a:r>
            <a:endParaRPr lang="es-SV" dirty="0"/>
          </a:p>
        </p:txBody>
      </p:sp>
      <p:sp>
        <p:nvSpPr>
          <p:cNvPr id="9" name="CuadroTexto 8"/>
          <p:cNvSpPr txBox="1"/>
          <p:nvPr/>
        </p:nvSpPr>
        <p:spPr>
          <a:xfrm>
            <a:off x="899178" y="731456"/>
            <a:ext cx="67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Atención </a:t>
            </a:r>
            <a:r>
              <a:rPr lang="es-SV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financiera </a:t>
            </a:r>
            <a:r>
              <a:rPr lang="es-SV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las municipalidades </a:t>
            </a:r>
          </a:p>
        </p:txBody>
      </p:sp>
      <p:sp>
        <p:nvSpPr>
          <p:cNvPr id="12" name="Rectángulo 2"/>
          <p:cNvSpPr/>
          <p:nvPr/>
        </p:nvSpPr>
        <p:spPr>
          <a:xfrm>
            <a:off x="6012160" y="2564904"/>
            <a:ext cx="2658960" cy="2880320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>
                <a:solidFill>
                  <a:schemeClr val="tx1"/>
                </a:solidFill>
              </a:rPr>
              <a:t>S</a:t>
            </a:r>
            <a:r>
              <a:rPr lang="es-ES_tradnl" sz="2000" dirty="0" smtClean="0">
                <a:solidFill>
                  <a:schemeClr val="tx1"/>
                </a:solidFill>
              </a:rPr>
              <a:t>e</a:t>
            </a:r>
            <a:r>
              <a:rPr lang="es-SV" sz="2000" dirty="0" smtClean="0">
                <a:solidFill>
                  <a:schemeClr val="tx1"/>
                </a:solidFill>
              </a:rPr>
              <a:t> </a:t>
            </a:r>
            <a:r>
              <a:rPr lang="es-SV" sz="2000" dirty="0">
                <a:solidFill>
                  <a:schemeClr val="tx1"/>
                </a:solidFill>
              </a:rPr>
              <a:t>otorgaron </a:t>
            </a:r>
            <a:r>
              <a:rPr lang="es-SV" sz="2000" b="1" dirty="0" smtClean="0">
                <a:solidFill>
                  <a:schemeClr val="tx1"/>
                </a:solidFill>
              </a:rPr>
              <a:t>176 </a:t>
            </a:r>
            <a:r>
              <a:rPr lang="es-SV" sz="2000" b="1" dirty="0">
                <a:solidFill>
                  <a:schemeClr val="tx1"/>
                </a:solidFill>
              </a:rPr>
              <a:t>OIDP </a:t>
            </a:r>
            <a:r>
              <a:rPr lang="es-SV" sz="2000" dirty="0">
                <a:solidFill>
                  <a:schemeClr val="tx1"/>
                </a:solidFill>
              </a:rPr>
              <a:t>correspondiente a igual número de </a:t>
            </a:r>
            <a:r>
              <a:rPr lang="es-SV" sz="2000" dirty="0" smtClean="0">
                <a:solidFill>
                  <a:schemeClr val="tx1"/>
                </a:solidFill>
              </a:rPr>
              <a:t>créditos. ascendiendo a un monto de </a:t>
            </a:r>
          </a:p>
          <a:p>
            <a:pPr algn="ctr"/>
            <a:r>
              <a:rPr lang="es-SV" sz="2000" b="1" dirty="0" smtClean="0">
                <a:solidFill>
                  <a:schemeClr val="tx1"/>
                </a:solidFill>
              </a:rPr>
              <a:t>$ 110,755,343.93 de </a:t>
            </a:r>
          </a:p>
          <a:p>
            <a:pPr algn="ctr"/>
            <a:r>
              <a:rPr lang="es-SV" sz="2000" b="1" dirty="0" smtClean="0">
                <a:solidFill>
                  <a:schemeClr val="tx1"/>
                </a:solidFill>
              </a:rPr>
              <a:t>67 </a:t>
            </a:r>
            <a:r>
              <a:rPr lang="es-SV" sz="2000" b="1" dirty="0">
                <a:solidFill>
                  <a:schemeClr val="tx1"/>
                </a:solidFill>
              </a:rPr>
              <a:t>municipalidades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19</a:t>
            </a:fld>
            <a:endParaRPr lang="es-SV" dirty="0"/>
          </a:p>
        </p:txBody>
      </p:sp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924611"/>
              </p:ext>
            </p:extLst>
          </p:nvPr>
        </p:nvGraphicFramePr>
        <p:xfrm>
          <a:off x="215516" y="2862565"/>
          <a:ext cx="56166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23528" y="2268161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 smtClean="0">
                <a:solidFill>
                  <a:schemeClr val="tx2"/>
                </a:solidFill>
              </a:rPr>
              <a:t>Número de OIDP otorgadas a las municipalidades durante el período de junio 2015 a mayo 2016 por región </a:t>
            </a:r>
            <a:endParaRPr lang="es-E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539552" y="692696"/>
            <a:ext cx="7920880" cy="1008763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t"/>
            <a:r>
              <a:rPr lang="es-419" sz="2800" dirty="0" smtClean="0"/>
              <a:t>Consulta </a:t>
            </a:r>
            <a:r>
              <a:rPr lang="es-419" sz="2800" dirty="0"/>
              <a:t>previa de la audiencia pública </a:t>
            </a:r>
            <a:endParaRPr lang="es-419" sz="2800" dirty="0" smtClean="0"/>
          </a:p>
          <a:p>
            <a:pPr fontAlgn="t"/>
            <a:r>
              <a:rPr lang="es-419" sz="2800" dirty="0" smtClean="0"/>
              <a:t>de </a:t>
            </a:r>
            <a:r>
              <a:rPr lang="es-419" sz="2800" dirty="0"/>
              <a:t>Rendición de Cuentas</a:t>
            </a:r>
            <a:r>
              <a:rPr lang="es-419" sz="2800" dirty="0" smtClean="0"/>
              <a:t>.</a:t>
            </a:r>
          </a:p>
          <a:p>
            <a:pPr fontAlgn="t"/>
            <a:endParaRPr lang="es-SV" sz="1100" dirty="0"/>
          </a:p>
          <a:p>
            <a:pPr algn="l"/>
            <a:r>
              <a:rPr lang="es-419" sz="1800" dirty="0" smtClean="0"/>
              <a:t>Sondeo publicado en sitio web y redes sociales del 04 </a:t>
            </a:r>
            <a:r>
              <a:rPr lang="es-419" sz="1800" dirty="0"/>
              <a:t>de julio </a:t>
            </a:r>
            <a:r>
              <a:rPr lang="es-419" sz="1800" dirty="0" smtClean="0"/>
              <a:t>al 11 </a:t>
            </a:r>
            <a:r>
              <a:rPr lang="es-419" sz="1800" dirty="0"/>
              <a:t>de septiembre </a:t>
            </a:r>
            <a:endParaRPr lang="es-SV" sz="1600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783681" y="2649538"/>
            <a:ext cx="7560840" cy="171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SV" sz="2800" dirty="0">
              <a:solidFill>
                <a:schemeClr val="tx1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</a:t>
            </a:fld>
            <a:endParaRPr lang="es-SV" dirty="0"/>
          </a:p>
        </p:txBody>
      </p:sp>
      <p:grpSp>
        <p:nvGrpSpPr>
          <p:cNvPr id="9" name="Grupo 8"/>
          <p:cNvGrpSpPr/>
          <p:nvPr/>
        </p:nvGrpSpPr>
        <p:grpSpPr>
          <a:xfrm>
            <a:off x="611560" y="1916832"/>
            <a:ext cx="8172907" cy="4894600"/>
            <a:chOff x="359533" y="1916832"/>
            <a:chExt cx="8172907" cy="48946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0" b="8068"/>
            <a:stretch/>
          </p:blipFill>
          <p:spPr>
            <a:xfrm>
              <a:off x="359533" y="1916832"/>
              <a:ext cx="4104456" cy="1471771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5" y="3356992"/>
              <a:ext cx="8136905" cy="191610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1" b="16280"/>
            <a:stretch/>
          </p:blipFill>
          <p:spPr>
            <a:xfrm>
              <a:off x="395536" y="5301208"/>
              <a:ext cx="5904656" cy="151022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6760345" y="587165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b="1" dirty="0" smtClean="0"/>
                <a:t>67 respuestas </a:t>
              </a:r>
              <a:endParaRPr lang="es-SV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382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899591" y="1517883"/>
            <a:ext cx="7344817" cy="83099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SV" dirty="0"/>
              <a:t>Transferencias recursos FODES </a:t>
            </a:r>
            <a:r>
              <a:rPr lang="es-SV" b="0" dirty="0">
                <a:solidFill>
                  <a:schemeClr val="tx1"/>
                </a:solidFill>
              </a:rPr>
              <a:t>a las municipalidades con la</a:t>
            </a:r>
            <a:r>
              <a:rPr lang="es-ES_tradnl" b="0" dirty="0">
                <a:solidFill>
                  <a:schemeClr val="tx1"/>
                </a:solidFill>
              </a:rPr>
              <a:t> finalidad del progreso socioeconómico, siendo distribuido mensualmente por el ISDEM </a:t>
            </a:r>
            <a:r>
              <a:rPr lang="es-ES_tradnl" dirty="0">
                <a:solidFill>
                  <a:schemeClr val="tx1"/>
                </a:solidFill>
              </a:rPr>
              <a:t>de conformidad a los criterios ya establecidos en la Ley de </a:t>
            </a:r>
            <a:r>
              <a:rPr lang="es-ES_tradnl" dirty="0" smtClean="0">
                <a:solidFill>
                  <a:schemeClr val="tx1"/>
                </a:solidFill>
              </a:rPr>
              <a:t>FODES.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14944" y="1124744"/>
            <a:ext cx="668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Atención Financiera a las municipalidades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55576" y="2260827"/>
            <a:ext cx="7920880" cy="3832469"/>
          </a:xfrm>
          <a:prstGeom prst="rect">
            <a:avLst/>
          </a:prstGeom>
          <a:noFill/>
        </p:spPr>
      </p:sp>
      <p:sp>
        <p:nvSpPr>
          <p:cNvPr id="11" name="10 CuadroTexto"/>
          <p:cNvSpPr txBox="1"/>
          <p:nvPr/>
        </p:nvSpPr>
        <p:spPr>
          <a:xfrm>
            <a:off x="5443443" y="2701866"/>
            <a:ext cx="3088997" cy="2599342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SV"/>
            </a:defPPr>
            <a:lvl1pPr algn="ctr">
              <a:defRPr sz="20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_tradnl" dirty="0">
                <a:solidFill>
                  <a:schemeClr val="tx1"/>
                </a:solidFill>
              </a:rPr>
              <a:t>El </a:t>
            </a:r>
            <a:r>
              <a:rPr lang="es-ES_tradnl" dirty="0" smtClean="0">
                <a:solidFill>
                  <a:schemeClr val="tx1"/>
                </a:solidFill>
              </a:rPr>
              <a:t>ISDEM, está realizando la </a:t>
            </a:r>
            <a:r>
              <a:rPr lang="es-ES_tradnl" dirty="0">
                <a:solidFill>
                  <a:schemeClr val="tx1"/>
                </a:solidFill>
              </a:rPr>
              <a:t>distribución de</a:t>
            </a:r>
          </a:p>
          <a:p>
            <a:r>
              <a:rPr lang="es-SV" dirty="0" smtClean="0">
                <a:solidFill>
                  <a:schemeClr val="tx1"/>
                </a:solidFill>
              </a:rPr>
              <a:t>$ 348,999,305.00</a:t>
            </a:r>
            <a:r>
              <a:rPr lang="es-SV" dirty="0">
                <a:solidFill>
                  <a:schemeClr val="tx1"/>
                </a:solidFill>
              </a:rPr>
              <a:t>,</a:t>
            </a:r>
            <a:r>
              <a:rPr lang="es-SV" dirty="0"/>
              <a:t> </a:t>
            </a:r>
            <a:r>
              <a:rPr lang="es-SV" dirty="0" smtClean="0">
                <a:solidFill>
                  <a:schemeClr val="tx1"/>
                </a:solidFill>
              </a:rPr>
              <a:t>de forma mensual durante el año 2016 </a:t>
            </a:r>
            <a:r>
              <a:rPr lang="es-ES_tradnl" dirty="0" smtClean="0">
                <a:solidFill>
                  <a:schemeClr val="tx1"/>
                </a:solidFill>
              </a:rPr>
              <a:t> a </a:t>
            </a:r>
            <a:r>
              <a:rPr lang="es-ES_tradnl" dirty="0">
                <a:solidFill>
                  <a:schemeClr val="tx1"/>
                </a:solidFill>
              </a:rPr>
              <a:t>los 262 </a:t>
            </a:r>
            <a:r>
              <a:rPr lang="es-ES_tradnl" dirty="0" smtClean="0">
                <a:solidFill>
                  <a:schemeClr val="tx1"/>
                </a:solidFill>
              </a:rPr>
              <a:t>municipios. 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20</a:t>
            </a:fld>
            <a:endParaRPr lang="es-SV" dirty="0"/>
          </a:p>
        </p:txBody>
      </p:sp>
      <p:sp>
        <p:nvSpPr>
          <p:cNvPr id="10" name="Rectángulo 9"/>
          <p:cNvSpPr/>
          <p:nvPr/>
        </p:nvSpPr>
        <p:spPr>
          <a:xfrm>
            <a:off x="-540568" y="3436258"/>
            <a:ext cx="40437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$$</a:t>
            </a:r>
            <a:endParaRPr lang="es-ES" sz="9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2627784" y="3933056"/>
            <a:ext cx="2232248" cy="79208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908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383156" y="1572018"/>
            <a:ext cx="6383110" cy="3456384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Fortalecimiento  </a:t>
            </a:r>
          </a:p>
          <a:p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institucional</a:t>
            </a:r>
            <a:endParaRPr lang="es-SV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21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225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58006" y="531857"/>
            <a:ext cx="582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administrativa</a:t>
            </a:r>
            <a:endParaRPr lang="es-SV" sz="2400" dirty="0">
              <a:solidFill>
                <a:schemeClr val="tx2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0954" y="2002781"/>
            <a:ext cx="8989144" cy="4752528"/>
          </a:xfrm>
          <a:prstGeom prst="rect">
            <a:avLst/>
          </a:prstGeom>
          <a:noFill/>
        </p:spPr>
      </p:sp>
      <p:sp>
        <p:nvSpPr>
          <p:cNvPr id="2" name="Rectángulo 1"/>
          <p:cNvSpPr/>
          <p:nvPr/>
        </p:nvSpPr>
        <p:spPr>
          <a:xfrm>
            <a:off x="266672" y="977982"/>
            <a:ext cx="852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>
                <a:solidFill>
                  <a:schemeClr val="tx2"/>
                </a:solidFill>
              </a:rPr>
              <a:t>Co</a:t>
            </a:r>
            <a:r>
              <a:rPr lang="es-ES" b="1" dirty="0">
                <a:solidFill>
                  <a:schemeClr val="tx2"/>
                </a:solidFill>
              </a:rPr>
              <a:t>operación y </a:t>
            </a:r>
            <a:r>
              <a:rPr lang="es-ES" b="1" dirty="0" smtClean="0">
                <a:solidFill>
                  <a:schemeClr val="tx2"/>
                </a:solidFill>
              </a:rPr>
              <a:t>alianzas interinstitucionales </a:t>
            </a:r>
            <a:r>
              <a:rPr lang="es-SV" dirty="0">
                <a:solidFill>
                  <a:schemeClr val="tx2"/>
                </a:solidFill>
              </a:rPr>
              <a:t>estratégicamente establecidos lazos de cooperación y acercamientos con diversas entidades nacionales e </a:t>
            </a:r>
            <a:r>
              <a:rPr lang="es-SV" dirty="0" smtClean="0">
                <a:solidFill>
                  <a:schemeClr val="tx2"/>
                </a:solidFill>
              </a:rPr>
              <a:t>internacionales. </a:t>
            </a:r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22</a:t>
            </a:fld>
            <a:endParaRPr lang="es-SV" dirty="0"/>
          </a:p>
        </p:txBody>
      </p:sp>
      <p:grpSp>
        <p:nvGrpSpPr>
          <p:cNvPr id="11" name="10 Grupo"/>
          <p:cNvGrpSpPr/>
          <p:nvPr/>
        </p:nvGrpSpPr>
        <p:grpSpPr>
          <a:xfrm>
            <a:off x="455497" y="1702676"/>
            <a:ext cx="8115224" cy="4735289"/>
            <a:chOff x="489225" y="1415607"/>
            <a:chExt cx="8115224" cy="3924776"/>
          </a:xfrm>
        </p:grpSpPr>
        <p:sp>
          <p:nvSpPr>
            <p:cNvPr id="12" name="11 Forma libre"/>
            <p:cNvSpPr/>
            <p:nvPr/>
          </p:nvSpPr>
          <p:spPr>
            <a:xfrm>
              <a:off x="2661513" y="1415607"/>
              <a:ext cx="5942936" cy="1132426"/>
            </a:xfrm>
            <a:custGeom>
              <a:avLst/>
              <a:gdLst>
                <a:gd name="connsiteX0" fmla="*/ 0 w 5741745"/>
                <a:gd name="connsiteY0" fmla="*/ 0 h 1173337"/>
                <a:gd name="connsiteX1" fmla="*/ 5741745 w 5741745"/>
                <a:gd name="connsiteY1" fmla="*/ 0 h 1173337"/>
                <a:gd name="connsiteX2" fmla="*/ 5741745 w 5741745"/>
                <a:gd name="connsiteY2" fmla="*/ 1173337 h 1173337"/>
                <a:gd name="connsiteX3" fmla="*/ 0 w 5741745"/>
                <a:gd name="connsiteY3" fmla="*/ 1173337 h 1173337"/>
                <a:gd name="connsiteX4" fmla="*/ 0 w 5741745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45" h="1173337">
                  <a:moveTo>
                    <a:pt x="0" y="0"/>
                  </a:moveTo>
                  <a:lnTo>
                    <a:pt x="5741745" y="0"/>
                  </a:lnTo>
                  <a:lnTo>
                    <a:pt x="5741745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/>
              <a:r>
                <a:rPr lang="es-SV" sz="1600" b="1" dirty="0">
                  <a:solidFill>
                    <a:schemeClr val="tx1"/>
                  </a:solidFill>
                </a:rPr>
                <a:t>El ISDEM y el Programa Regional Prevención de la Violencia Juvenil en Centroamérica suscribieron Carta de Entendimiento para la ejecución del proyecto: “Apoyo institucional a la prevención de violencia para referentes municipales y comités municipales de prevención de violencia.”</a:t>
              </a:r>
              <a:endParaRPr lang="es-E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13 Forma libre"/>
            <p:cNvSpPr/>
            <p:nvPr/>
          </p:nvSpPr>
          <p:spPr>
            <a:xfrm>
              <a:off x="489225" y="2740147"/>
              <a:ext cx="5918984" cy="1290807"/>
            </a:xfrm>
            <a:custGeom>
              <a:avLst/>
              <a:gdLst>
                <a:gd name="connsiteX0" fmla="*/ 0 w 5918984"/>
                <a:gd name="connsiteY0" fmla="*/ 0 h 1173337"/>
                <a:gd name="connsiteX1" fmla="*/ 5918984 w 5918984"/>
                <a:gd name="connsiteY1" fmla="*/ 0 h 1173337"/>
                <a:gd name="connsiteX2" fmla="*/ 5918984 w 5918984"/>
                <a:gd name="connsiteY2" fmla="*/ 1173337 h 1173337"/>
                <a:gd name="connsiteX3" fmla="*/ 0 w 5918984"/>
                <a:gd name="connsiteY3" fmla="*/ 1173337 h 1173337"/>
                <a:gd name="connsiteX4" fmla="*/ 0 w 5918984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984" h="1173337">
                  <a:moveTo>
                    <a:pt x="0" y="0"/>
                  </a:moveTo>
                  <a:lnTo>
                    <a:pt x="5918984" y="0"/>
                  </a:lnTo>
                  <a:lnTo>
                    <a:pt x="5918984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6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2661512" y="4325775"/>
              <a:ext cx="5938934" cy="1014608"/>
            </a:xfrm>
            <a:custGeom>
              <a:avLst/>
              <a:gdLst>
                <a:gd name="connsiteX0" fmla="*/ 0 w 5938934"/>
                <a:gd name="connsiteY0" fmla="*/ 0 h 1173337"/>
                <a:gd name="connsiteX1" fmla="*/ 5938934 w 5938934"/>
                <a:gd name="connsiteY1" fmla="*/ 0 h 1173337"/>
                <a:gd name="connsiteX2" fmla="*/ 5938934 w 5938934"/>
                <a:gd name="connsiteY2" fmla="*/ 1173337 h 1173337"/>
                <a:gd name="connsiteX3" fmla="*/ 0 w 5938934"/>
                <a:gd name="connsiteY3" fmla="*/ 1173337 h 1173337"/>
                <a:gd name="connsiteX4" fmla="*/ 0 w 5938934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8934" h="1173337">
                  <a:moveTo>
                    <a:pt x="0" y="0"/>
                  </a:moveTo>
                  <a:lnTo>
                    <a:pt x="5938934" y="0"/>
                  </a:lnTo>
                  <a:lnTo>
                    <a:pt x="5938934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es-SV" sz="1600" dirty="0"/>
                <a:t>Seguimiento y participación en la implementación de la Estrategia de Cooperación Descentralizada del Ministerio de Relaciones Exteriores con los municipios y el Ministerio de Gobernación y Desarrollo Territorial, en la cual participa y apoya el ISDEM</a:t>
              </a:r>
              <a:endParaRPr lang="es-ES" sz="1600" dirty="0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489226" y="3301215"/>
            <a:ext cx="5801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SV" sz="1600" b="1" dirty="0"/>
              <a:t>Suscripción </a:t>
            </a:r>
            <a:r>
              <a:rPr lang="es-SV" sz="1600" b="1" dirty="0" smtClean="0"/>
              <a:t>de </a:t>
            </a:r>
            <a:r>
              <a:rPr lang="es-SV" sz="1600" b="1" dirty="0"/>
              <a:t>Convenio con la Universidad Nueva San Salvador para establecer de mutuo acuerdo, un programa en beneficio de los empleados del ISDEM y sus familiares, así como de los técnicos de las municipalidades referidas por el Instituto, que les permita obtener en la UNSSA las prerrogativas y los descuentos para poder desarrollar su formación profesional.</a:t>
            </a:r>
            <a:endParaRPr lang="es-ES" sz="1600" b="1" dirty="0"/>
          </a:p>
        </p:txBody>
      </p:sp>
      <p:pic>
        <p:nvPicPr>
          <p:cNvPr id="12290" name="Picture 2" descr="Autoridades de ambas instituciones después de la firma del Convenio, de izq. a der., Lic. Juan Henríquez, Gerente General del ISDEM, Dr. Miguel Angel Sáenz, Director del ISDEM y Dr. Hernán Contreras, Rector de la UN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68" y="3404286"/>
            <a:ext cx="2299766" cy="135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ersonal del ISDEM se capacita en Tributación Municip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8" y="5198062"/>
            <a:ext cx="1905000" cy="1295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presentantes del MOP capacitados por el ISD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6" y="1749974"/>
            <a:ext cx="2068435" cy="12927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27584" y="735087"/>
            <a:ext cx="496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administrativa</a:t>
            </a:r>
            <a:endParaRPr lang="es-SV" sz="2400" dirty="0">
              <a:solidFill>
                <a:schemeClr val="tx2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23</a:t>
            </a:fld>
            <a:endParaRPr lang="es-SV" dirty="0"/>
          </a:p>
        </p:txBody>
      </p:sp>
      <p:sp>
        <p:nvSpPr>
          <p:cNvPr id="5" name="4 Rectángulo"/>
          <p:cNvSpPr/>
          <p:nvPr/>
        </p:nvSpPr>
        <p:spPr>
          <a:xfrm>
            <a:off x="566792" y="1654929"/>
            <a:ext cx="52834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/>
              <a:t>S</a:t>
            </a:r>
            <a:r>
              <a:rPr lang="es-SV" sz="1600" dirty="0" smtClean="0"/>
              <a:t>e </a:t>
            </a:r>
            <a:r>
              <a:rPr lang="es-SV" sz="1600" dirty="0"/>
              <a:t>incorporó a la estructura organizativa del ISDEM, la Unidad de Género por Acuerdo de Consejo Directivo número cinco del Acta número cuarenta y uno, a través de la cual se implementaron procesos de sensibilización y transformación en enfoque de género; esfuerzo que representa un paso importante en materia de derechos humanos</a:t>
            </a:r>
            <a:r>
              <a:rPr lang="es-ES" sz="1600" dirty="0"/>
              <a:t> con el fin de promover y alcanzar la igualdad, equidad y erradicación de la discriminación a nivel institucional.</a:t>
            </a:r>
          </a:p>
        </p:txBody>
      </p:sp>
      <p:pic>
        <p:nvPicPr>
          <p:cNvPr id="21" name="20 Imagen" descr="C:\Users\Tecnico\Desktop\CLAUDIA_ALONZO_2016\CONMEMORACION  08 DE MARZO 2016 ISDEM\FOTOS 080316\M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88" y="961296"/>
            <a:ext cx="2952327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CuadroTexto"/>
          <p:cNvSpPr txBox="1"/>
          <p:nvPr/>
        </p:nvSpPr>
        <p:spPr>
          <a:xfrm>
            <a:off x="611561" y="4288447"/>
            <a:ext cx="54726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600" dirty="0"/>
              <a:t>Para contribuir con la gestión ambiental nacional, el ISDEM crea su Unidad de Medio Ambiente, según Acuerdo número cinco del  Acta número cuarenta y uno de Consejo Directivo, con el propósito de desarrollar estrategias que conlleven a procesos de planificación, capacitación, diseños y proyectos de cooperación con énfasis ambiental y su marco normativo, para el fortalecimiento de las municipalidades y asociaciones de municipios.</a:t>
            </a:r>
            <a:endParaRPr lang="es-ES" sz="1600" dirty="0"/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89628" y="1310655"/>
            <a:ext cx="243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tx2"/>
                </a:solidFill>
              </a:rPr>
              <a:t>Unidad de Género 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98384" y="3928199"/>
            <a:ext cx="315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chemeClr val="tx2"/>
                </a:solidFill>
              </a:rPr>
              <a:t>Unidad </a:t>
            </a:r>
            <a:r>
              <a:rPr lang="es-SV" b="1" dirty="0" smtClean="0">
                <a:solidFill>
                  <a:schemeClr val="tx2"/>
                </a:solidFill>
              </a:rPr>
              <a:t>de Medio Ambiente 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C:\Users\Tecnico\Documents\2016\DOCS &amp; RADIOACTIVE WASTE\ARTES\banners\ca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297531"/>
            <a:ext cx="2837959" cy="188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10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63949" y="675706"/>
            <a:ext cx="3521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administrativa</a:t>
            </a:r>
            <a:endParaRPr lang="es-SV" sz="2400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31640" y="1043444"/>
            <a:ext cx="454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>
                <a:solidFill>
                  <a:schemeClr val="tx2"/>
                </a:solidFill>
              </a:rPr>
              <a:t>Transparencia y posicionamiento institucional</a:t>
            </a:r>
            <a:endParaRPr lang="es-SV" dirty="0">
              <a:solidFill>
                <a:schemeClr val="tx2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89225" y="1825691"/>
            <a:ext cx="8115223" cy="4138012"/>
            <a:chOff x="489225" y="1504826"/>
            <a:chExt cx="8115223" cy="403747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5" name="4 Forma libre"/>
            <p:cNvSpPr/>
            <p:nvPr/>
          </p:nvSpPr>
          <p:spPr>
            <a:xfrm>
              <a:off x="2862703" y="1506880"/>
              <a:ext cx="5741745" cy="1173337"/>
            </a:xfrm>
            <a:custGeom>
              <a:avLst/>
              <a:gdLst>
                <a:gd name="connsiteX0" fmla="*/ 0 w 5741745"/>
                <a:gd name="connsiteY0" fmla="*/ 0 h 1173337"/>
                <a:gd name="connsiteX1" fmla="*/ 5741745 w 5741745"/>
                <a:gd name="connsiteY1" fmla="*/ 0 h 1173337"/>
                <a:gd name="connsiteX2" fmla="*/ 5741745 w 5741745"/>
                <a:gd name="connsiteY2" fmla="*/ 1173337 h 1173337"/>
                <a:gd name="connsiteX3" fmla="*/ 0 w 5741745"/>
                <a:gd name="connsiteY3" fmla="*/ 1173337 h 1173337"/>
                <a:gd name="connsiteX4" fmla="*/ 0 w 5741745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745" h="1173337">
                  <a:moveTo>
                    <a:pt x="0" y="0"/>
                  </a:moveTo>
                  <a:lnTo>
                    <a:pt x="5741745" y="0"/>
                  </a:lnTo>
                  <a:lnTo>
                    <a:pt x="5741745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400" kern="12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Calificación con nota de 10 al ISDEM, por la Secretaria de Participación Ciudadana, Transparencia y Anticorrupción en su evaluación a 80 instituciones en la publicación de los estándares de la Información Oficiosa  en el portal de transparencia</a:t>
              </a:r>
              <a:endParaRPr lang="es-SV" sz="1400" kern="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190996" y="1504826"/>
              <a:ext cx="580802" cy="1173337"/>
            </a:xfrm>
            <a:prstGeom prst="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Forma libre"/>
            <p:cNvSpPr/>
            <p:nvPr/>
          </p:nvSpPr>
          <p:spPr>
            <a:xfrm>
              <a:off x="489225" y="2839826"/>
              <a:ext cx="5918984" cy="1173337"/>
            </a:xfrm>
            <a:custGeom>
              <a:avLst/>
              <a:gdLst>
                <a:gd name="connsiteX0" fmla="*/ 0 w 5918984"/>
                <a:gd name="connsiteY0" fmla="*/ 0 h 1173337"/>
                <a:gd name="connsiteX1" fmla="*/ 5918984 w 5918984"/>
                <a:gd name="connsiteY1" fmla="*/ 0 h 1173337"/>
                <a:gd name="connsiteX2" fmla="*/ 5918984 w 5918984"/>
                <a:gd name="connsiteY2" fmla="*/ 1173337 h 1173337"/>
                <a:gd name="connsiteX3" fmla="*/ 0 w 5918984"/>
                <a:gd name="connsiteY3" fmla="*/ 1173337 h 1173337"/>
                <a:gd name="connsiteX4" fmla="*/ 0 w 5918984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984" h="1173337">
                  <a:moveTo>
                    <a:pt x="0" y="0"/>
                  </a:moveTo>
                  <a:lnTo>
                    <a:pt x="5918984" y="0"/>
                  </a:lnTo>
                  <a:lnTo>
                    <a:pt x="5918984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1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600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551708" y="2841914"/>
              <a:ext cx="545128" cy="1173337"/>
            </a:xfrm>
            <a:prstGeom prst="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1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Forma libre"/>
            <p:cNvSpPr/>
            <p:nvPr/>
          </p:nvSpPr>
          <p:spPr>
            <a:xfrm>
              <a:off x="2464113" y="4368963"/>
              <a:ext cx="5938934" cy="1173337"/>
            </a:xfrm>
            <a:custGeom>
              <a:avLst/>
              <a:gdLst>
                <a:gd name="connsiteX0" fmla="*/ 0 w 5938934"/>
                <a:gd name="connsiteY0" fmla="*/ 0 h 1173337"/>
                <a:gd name="connsiteX1" fmla="*/ 5938934 w 5938934"/>
                <a:gd name="connsiteY1" fmla="*/ 0 h 1173337"/>
                <a:gd name="connsiteX2" fmla="*/ 5938934 w 5938934"/>
                <a:gd name="connsiteY2" fmla="*/ 1173337 h 1173337"/>
                <a:gd name="connsiteX3" fmla="*/ 0 w 5938934"/>
                <a:gd name="connsiteY3" fmla="*/ 1173337 h 1173337"/>
                <a:gd name="connsiteX4" fmla="*/ 0 w 5938934"/>
                <a:gd name="connsiteY4" fmla="*/ 0 h 11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8934" h="1173337">
                  <a:moveTo>
                    <a:pt x="0" y="0"/>
                  </a:moveTo>
                  <a:lnTo>
                    <a:pt x="5938934" y="0"/>
                  </a:lnTo>
                  <a:lnTo>
                    <a:pt x="5938934" y="1173337"/>
                  </a:lnTo>
                  <a:lnTo>
                    <a:pt x="0" y="117333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3121013"/>
                <a:satOff val="-3893"/>
                <a:lumOff val="915"/>
                <a:alphaOff val="0"/>
              </a:schemeClr>
            </a:fillRef>
            <a:effectRef idx="1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600" dirty="0">
                  <a:solidFill>
                    <a:schemeClr val="bg1"/>
                  </a:solidFill>
                </a:rPr>
                <a:t>Resolución de </a:t>
              </a:r>
              <a:r>
                <a:rPr lang="es-SV" sz="1600" dirty="0" smtClean="0">
                  <a:solidFill>
                    <a:schemeClr val="bg1"/>
                  </a:solidFill>
                </a:rPr>
                <a:t>45 Solicitudes </a:t>
              </a:r>
              <a:r>
                <a:rPr lang="es-SV" sz="1600" dirty="0">
                  <a:solidFill>
                    <a:schemeClr val="bg1"/>
                  </a:solidFill>
                </a:rPr>
                <a:t>de Acceso a la Información sobre: asignación de FODES a las </a:t>
              </a:r>
              <a:r>
                <a:rPr lang="es-SV" sz="1600" dirty="0" smtClean="0">
                  <a:solidFill>
                    <a:schemeClr val="bg1"/>
                  </a:solidFill>
                </a:rPr>
                <a:t>municipalidades, </a:t>
              </a:r>
              <a:r>
                <a:rPr lang="es-SV" sz="1600" dirty="0">
                  <a:solidFill>
                    <a:schemeClr val="bg1"/>
                  </a:solidFill>
                </a:rPr>
                <a:t>directorio municipal e información sobre el quehacer institucional.</a:t>
              </a:r>
            </a:p>
          </p:txBody>
        </p:sp>
      </p:grp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24</a:t>
            </a:fld>
            <a:endParaRPr lang="es-SV" dirty="0"/>
          </a:p>
        </p:txBody>
      </p:sp>
      <p:sp>
        <p:nvSpPr>
          <p:cNvPr id="21" name="20 Rectángulo"/>
          <p:cNvSpPr/>
          <p:nvPr/>
        </p:nvSpPr>
        <p:spPr>
          <a:xfrm>
            <a:off x="539552" y="3191168"/>
            <a:ext cx="5749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 smtClean="0">
                <a:solidFill>
                  <a:schemeClr val="bg1"/>
                </a:solidFill>
              </a:rPr>
              <a:t>ISDEM</a:t>
            </a:r>
            <a:r>
              <a:rPr lang="es-SV" sz="1600" dirty="0">
                <a:solidFill>
                  <a:schemeClr val="bg1"/>
                </a:solidFill>
              </a:rPr>
              <a:t>, fue fiscalizado por parte del Instituto de Acceso a la Información Pública, siendo la mejor evaluada de las 17 autónomas calificadas y obteniendo el segundo lugar en el top 10 con una nota de 9.87 de las 45 instituciones sometidas a este diagnóstico.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I Feria de Transparencia Municipal e Instituc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0" y="4729012"/>
            <a:ext cx="1905000" cy="126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1111" y="788920"/>
            <a:ext cx="5976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financiera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69750" y="1222268"/>
            <a:ext cx="40264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s-SV" b="1" dirty="0">
                <a:solidFill>
                  <a:schemeClr val="tx2"/>
                </a:solidFill>
              </a:rPr>
              <a:t>Administración de la deuda institucional</a:t>
            </a:r>
            <a:endParaRPr lang="es-SV" dirty="0">
              <a:solidFill>
                <a:schemeClr val="tx2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72991" y="1739384"/>
            <a:ext cx="7560841" cy="769441"/>
          </a:xfrm>
          <a:prstGeom prst="rect">
            <a:avLst/>
          </a:prstGeom>
          <a:solidFill>
            <a:schemeClr val="tx2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SV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SV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saldos </a:t>
            </a:r>
            <a:r>
              <a:rPr lang="es-SV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adeudados reflejados en </a:t>
            </a:r>
            <a:r>
              <a:rPr lang="es-SV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s-SV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Estados Financieros </a:t>
            </a:r>
          </a:p>
          <a:p>
            <a:pPr algn="ctr"/>
            <a:r>
              <a:rPr lang="es-SV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 01 </a:t>
            </a:r>
            <a:r>
              <a:rPr lang="es-SV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s-SV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junio </a:t>
            </a:r>
            <a:r>
              <a:rPr lang="es-SV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2015, son los siguientes</a:t>
            </a:r>
            <a:r>
              <a:rPr lang="es-SV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s-SV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25</a:t>
            </a:fld>
            <a:endParaRPr lang="es-SV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11636"/>
              </p:ext>
            </p:extLst>
          </p:nvPr>
        </p:nvGraphicFramePr>
        <p:xfrm>
          <a:off x="772991" y="2652841"/>
          <a:ext cx="7560841" cy="351246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58302"/>
                <a:gridCol w="1810516"/>
                <a:gridCol w="1792023"/>
              </a:tblGrid>
              <a:tr h="375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Descripción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Parcial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Saldo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0130">
                <a:tc>
                  <a:txBody>
                    <a:bodyPr/>
                    <a:lstStyle/>
                    <a:p>
                      <a:pPr marL="457200" algn="l"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Saldo de </a:t>
                      </a:r>
                      <a:r>
                        <a:rPr lang="es-ES" sz="1600" dirty="0" smtClean="0">
                          <a:effectLst/>
                        </a:rPr>
                        <a:t>préstamos</a:t>
                      </a:r>
                      <a:r>
                        <a:rPr lang="es-ES" sz="1600" dirty="0">
                          <a:effectLst/>
                        </a:rPr>
                        <a:t>                                                    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$595,849.61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325760">
                <a:tc>
                  <a:txBody>
                    <a:bodyPr/>
                    <a:lstStyle/>
                    <a:p>
                      <a:pPr marL="914400" indent="-64389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Saldo </a:t>
                      </a:r>
                      <a:r>
                        <a:rPr lang="es-ES" sz="1600" dirty="0">
                          <a:effectLst/>
                        </a:rPr>
                        <a:t>por  </a:t>
                      </a:r>
                      <a:r>
                        <a:rPr lang="es-ES" sz="1600" dirty="0" smtClean="0">
                          <a:effectLst/>
                        </a:rPr>
                        <a:t>edificio</a:t>
                      </a:r>
                      <a:r>
                        <a:rPr lang="es-ES" sz="1600" dirty="0">
                          <a:effectLst/>
                        </a:rPr>
                        <a:t>                                   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$595,849.61</a:t>
                      </a:r>
                      <a:endParaRPr lang="es-ES" sz="24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841">
                <a:tc>
                  <a:txBody>
                    <a:bodyPr/>
                    <a:lstStyle/>
                    <a:p>
                      <a:pPr marL="457200" algn="just"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Deuda con el Ministerio de Hacienda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24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$11,210.26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335511">
                <a:tc>
                  <a:txBody>
                    <a:bodyPr/>
                    <a:lstStyle/>
                    <a:p>
                      <a:pPr marL="914400" indent="-643890" algn="just">
                        <a:spcAft>
                          <a:spcPts val="100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 </a:t>
                      </a:r>
                      <a:r>
                        <a:rPr lang="es-ES" sz="1600" dirty="0">
                          <a:effectLst/>
                        </a:rPr>
                        <a:t>Retenciones del mes de </a:t>
                      </a:r>
                      <a:r>
                        <a:rPr lang="es-ES" sz="1600" dirty="0" smtClean="0">
                          <a:effectLst/>
                        </a:rPr>
                        <a:t>mayo </a:t>
                      </a:r>
                      <a:r>
                        <a:rPr lang="es-ES" sz="1600" dirty="0">
                          <a:effectLst/>
                        </a:rPr>
                        <a:t>2015          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$11,210.26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606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Deuda con proveedores </a:t>
                      </a:r>
                      <a:r>
                        <a:rPr lang="es-ES" sz="1600" dirty="0" smtClean="0">
                          <a:effectLst/>
                        </a:rPr>
                        <a:t>diversos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$67,881.97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471733">
                <a:tc>
                  <a:txBody>
                    <a:bodyPr/>
                    <a:lstStyle/>
                    <a:p>
                      <a:pPr marL="914400" indent="-6438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Provisión </a:t>
                      </a:r>
                      <a:r>
                        <a:rPr lang="es-ES" sz="1600" dirty="0">
                          <a:effectLst/>
                        </a:rPr>
                        <a:t>de años anteriores                       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$4,121.19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0450">
                <a:tc>
                  <a:txBody>
                    <a:bodyPr/>
                    <a:lstStyle/>
                    <a:p>
                      <a:pPr marL="914400" indent="-64389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Proveedores </a:t>
                      </a:r>
                      <a:r>
                        <a:rPr lang="es-ES" sz="1600" dirty="0">
                          <a:effectLst/>
                        </a:rPr>
                        <a:t>y </a:t>
                      </a:r>
                      <a:r>
                        <a:rPr lang="es-ES" sz="1600" dirty="0" smtClean="0">
                          <a:effectLst/>
                        </a:rPr>
                        <a:t>retenciones </a:t>
                      </a:r>
                      <a:r>
                        <a:rPr lang="es-ES" sz="1600" dirty="0">
                          <a:effectLst/>
                        </a:rPr>
                        <a:t>del </a:t>
                      </a:r>
                      <a:r>
                        <a:rPr lang="es-ES" sz="1600" dirty="0" smtClean="0">
                          <a:effectLst/>
                        </a:rPr>
                        <a:t>período</a:t>
                      </a:r>
                      <a:r>
                        <a:rPr lang="es-ES" sz="1600" dirty="0">
                          <a:effectLst/>
                        </a:rPr>
                        <a:t>    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$</a:t>
                      </a:r>
                      <a:r>
                        <a:rPr lang="es-ES" sz="1600" dirty="0">
                          <a:effectLst/>
                        </a:rPr>
                        <a:t>63,760.78</a:t>
                      </a:r>
                      <a:endParaRPr lang="es-ES" sz="2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4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5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67543" y="836712"/>
            <a:ext cx="5976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financiera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67544" y="1340768"/>
            <a:ext cx="79208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700" b="1" dirty="0">
                <a:solidFill>
                  <a:schemeClr val="tx2"/>
                </a:solidFill>
              </a:rPr>
              <a:t>Ejecución presupuestaria; </a:t>
            </a:r>
            <a:r>
              <a:rPr lang="es-SV" sz="1700" dirty="0"/>
              <a:t>el presupuesto del ISDEM se financia principalmente con fondos </a:t>
            </a:r>
            <a:r>
              <a:rPr lang="es-SV" sz="1700" dirty="0" smtClean="0"/>
              <a:t>propios, </a:t>
            </a:r>
            <a:r>
              <a:rPr lang="es-SV" sz="1700" dirty="0"/>
              <a:t>con asignación anual única del Estado por un monto de $571,428.57 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26</a:t>
            </a:fld>
            <a:endParaRPr lang="es-SV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7904"/>
              </p:ext>
            </p:extLst>
          </p:nvPr>
        </p:nvGraphicFramePr>
        <p:xfrm>
          <a:off x="539552" y="2236396"/>
          <a:ext cx="8075239" cy="4000916"/>
        </p:xfrm>
        <a:graphic>
          <a:graphicData uri="http://schemas.openxmlformats.org/drawingml/2006/table">
            <a:tbl>
              <a:tblPr/>
              <a:tblGrid>
                <a:gridCol w="3261691"/>
                <a:gridCol w="1338130"/>
                <a:gridCol w="1068644"/>
                <a:gridCol w="1338130"/>
                <a:gridCol w="1068644"/>
              </a:tblGrid>
              <a:tr h="2171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Instituto Salvadoreño de Desarrollo Municipal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171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SV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Informe de ejecución presupuestaria 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22617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Período: 01 de junio 2015 a 31 de mayo de 2016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62448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Presupuesto ejecutado para funcionamiento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Ingresos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Egresos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Del 01 de junio al 31 de diciembre de 2015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2326,590.77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60.03%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2149,961.26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55.47%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Del 01 de enero al 31 de mayo de 2016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1489,439.17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38.43%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1276,569.52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32.94%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3816,029.94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    3426,530.78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Monto transferido a municipios FODES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Ingresos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Egresos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de Ejecución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Del 01 de junio al 31 de diciembre de 2015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202920,033.05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58.33%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202920,033.05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58.33%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Del 01 de enero al 31 de mayo de 2016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145416,377.65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41.67%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145416,377.65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41.67%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ctr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348336,410.70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$   348336,410.70 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457"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9481" marR="9481" marT="948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3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83568" y="811117"/>
            <a:ext cx="3395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SV" sz="2400" b="1" dirty="0">
                <a:solidFill>
                  <a:schemeClr val="tx2"/>
                </a:solidFill>
              </a:rPr>
              <a:t>Gestión </a:t>
            </a:r>
            <a:r>
              <a:rPr lang="es-SV" sz="2400" b="1" dirty="0" smtClean="0">
                <a:solidFill>
                  <a:schemeClr val="tx2"/>
                </a:solidFill>
              </a:rPr>
              <a:t>financiera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3568" y="117594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>
                <a:solidFill>
                  <a:schemeClr val="tx2"/>
                </a:solidFill>
              </a:rPr>
              <a:t>Adquisición de bienes y servicios; </a:t>
            </a:r>
            <a:r>
              <a:rPr lang="es-SV" dirty="0"/>
              <a:t>Para el funcionamiento institucional y en cumplimiento a la LACAP, se realizaron las adquisiciones y contrataciones de obras, bienes y servicios a través de las modalidades y montos de adquisición.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27</a:t>
            </a:fld>
            <a:endParaRPr lang="es-SV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347180"/>
              </p:ext>
            </p:extLst>
          </p:nvPr>
        </p:nvGraphicFramePr>
        <p:xfrm>
          <a:off x="531909" y="2099270"/>
          <a:ext cx="813435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Document" r:id="rId4" imgW="5625215" imgH="2899806" progId="Word.Document.12">
                  <p:embed/>
                </p:oleObj>
              </mc:Choice>
              <mc:Fallback>
                <p:oleObj name="Document" r:id="rId4" imgW="5625215" imgH="28998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1909" y="2099270"/>
                        <a:ext cx="8134350" cy="421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32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 txBox="1">
            <a:spLocks/>
          </p:cNvSpPr>
          <p:nvPr/>
        </p:nvSpPr>
        <p:spPr>
          <a:xfrm>
            <a:off x="1237812" y="2600908"/>
            <a:ext cx="6646556" cy="1620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b="1" dirty="0" smtClean="0">
                <a:solidFill>
                  <a:schemeClr val="tx2"/>
                </a:solidFill>
              </a:rPr>
              <a:t>III.	Proyecciones para </a:t>
            </a:r>
            <a:r>
              <a:rPr lang="es-SV" b="1" dirty="0">
                <a:solidFill>
                  <a:schemeClr val="tx2"/>
                </a:solidFill>
              </a:rPr>
              <a:t>e</a:t>
            </a:r>
            <a:r>
              <a:rPr lang="es-SV" b="1" dirty="0" smtClean="0">
                <a:solidFill>
                  <a:schemeClr val="tx2"/>
                </a:solidFill>
              </a:rPr>
              <a:t>l próximo período</a:t>
            </a:r>
            <a:endParaRPr lang="es-SV" b="1" dirty="0">
              <a:solidFill>
                <a:schemeClr val="tx2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911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383636" y="2276869"/>
            <a:ext cx="9577064" cy="259228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2800" b="1" dirty="0" smtClean="0">
                <a:solidFill>
                  <a:schemeClr val="tx2"/>
                </a:solidFill>
              </a:rPr>
              <a:t>Proyecciones institucionales</a:t>
            </a:r>
          </a:p>
          <a:p>
            <a:r>
              <a:rPr lang="es-SV" sz="2800" dirty="0">
                <a:solidFill>
                  <a:schemeClr val="tx2"/>
                </a:solidFill>
              </a:rPr>
              <a:t>para el </a:t>
            </a:r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fortalecimiento  </a:t>
            </a:r>
            <a:endParaRPr lang="es-SV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s-SV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la </a:t>
            </a:r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gestión municipal</a:t>
            </a:r>
            <a:endParaRPr lang="es-SV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s-SV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29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815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899592" y="1424751"/>
            <a:ext cx="5112568" cy="1008763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SV" dirty="0" smtClean="0"/>
              <a:t>ISDEM </a:t>
            </a:r>
          </a:p>
          <a:p>
            <a:pPr algn="l"/>
            <a:r>
              <a:rPr lang="es-SV" sz="2800" dirty="0" smtClean="0"/>
              <a:t>Quienes somos…</a:t>
            </a:r>
            <a:endParaRPr lang="es-SV" sz="2800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783681" y="2649538"/>
            <a:ext cx="7560840" cy="171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2800" dirty="0" smtClean="0">
                <a:solidFill>
                  <a:schemeClr val="tx1"/>
                </a:solidFill>
              </a:rPr>
              <a:t>Entidad de derecho público, especializada en el campo de la administración municipal que brinda apoyo a las 262 municipalidades en áreas como asistencia técnica, financiera y de planificación. </a:t>
            </a:r>
          </a:p>
          <a:p>
            <a:r>
              <a:rPr lang="es-SV" sz="2800" dirty="0" smtClean="0">
                <a:solidFill>
                  <a:schemeClr val="tx1"/>
                </a:solidFill>
              </a:rPr>
              <a:t>Fue creado por Decreto Legislativo No. 616, del 04 de marzo del año de 1987.</a:t>
            </a:r>
            <a:endParaRPr lang="es-SV" sz="2800" dirty="0">
              <a:solidFill>
                <a:schemeClr val="tx1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3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6437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865684" y="764704"/>
            <a:ext cx="49685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Proyecciones para el fortalecimiento </a:t>
            </a:r>
            <a:r>
              <a:rPr lang="es-SV" sz="2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 la </a:t>
            </a:r>
            <a:r>
              <a:rPr lang="es-SV" sz="2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gestión </a:t>
            </a:r>
            <a:r>
              <a:rPr lang="es-SV" sz="2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municipal</a:t>
            </a:r>
          </a:p>
        </p:txBody>
      </p:sp>
      <p:sp>
        <p:nvSpPr>
          <p:cNvPr id="10" name="Rectángulo 3"/>
          <p:cNvSpPr/>
          <p:nvPr/>
        </p:nvSpPr>
        <p:spPr>
          <a:xfrm>
            <a:off x="899592" y="1412776"/>
            <a:ext cx="361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Asistencia técnica y capacitaciones  </a:t>
            </a:r>
            <a:endParaRPr lang="es-SV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4185662"/>
            <a:ext cx="6984776" cy="2123658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s-ES" dirty="0"/>
              <a:t>Impartir Diplomado en Gestión Municipal </a:t>
            </a:r>
            <a:r>
              <a:rPr lang="es-ES" dirty="0" smtClean="0"/>
              <a:t>Ambiental, </a:t>
            </a:r>
            <a:r>
              <a:rPr lang="es-ES" dirty="0"/>
              <a:t>Gestión Técnica </a:t>
            </a:r>
            <a:r>
              <a:rPr lang="es-ES" dirty="0" smtClean="0"/>
              <a:t>Municipal, </a:t>
            </a:r>
            <a:r>
              <a:rPr lang="es-ES" dirty="0"/>
              <a:t>Planificación Estratégica </a:t>
            </a:r>
            <a:r>
              <a:rPr lang="es-ES" dirty="0" smtClean="0"/>
              <a:t>Municipal, los cuales serán dirigidos </a:t>
            </a:r>
            <a:r>
              <a:rPr lang="es-ES" dirty="0"/>
              <a:t>a funcionarios y empleados municipales con apoyo </a:t>
            </a:r>
            <a:r>
              <a:rPr lang="es-ES" dirty="0" smtClean="0"/>
              <a:t>del </a:t>
            </a:r>
            <a:r>
              <a:rPr lang="es-ES" dirty="0"/>
              <a:t>INSAFORP</a:t>
            </a:r>
            <a:r>
              <a:rPr lang="es-ES" dirty="0" smtClean="0"/>
              <a:t>.</a:t>
            </a:r>
          </a:p>
          <a:p>
            <a:pPr marL="0" lvl="0" indent="0">
              <a:buNone/>
            </a:pPr>
            <a:endParaRPr lang="es-ES" sz="900" dirty="0" smtClean="0"/>
          </a:p>
          <a:p>
            <a:pPr lvl="0"/>
            <a:r>
              <a:rPr lang="es-ES" dirty="0" smtClean="0"/>
              <a:t>Capacitar </a:t>
            </a:r>
            <a:r>
              <a:rPr lang="es-ES" dirty="0"/>
              <a:t>a los gobiernos locales en el área de género, desarrollo urbano, finanzas y tributario</a:t>
            </a:r>
          </a:p>
          <a:p>
            <a:pPr marL="0" indent="0">
              <a:buNone/>
            </a:pPr>
            <a:endParaRPr lang="es-SV" sz="9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s-SV" dirty="0"/>
              <a:t>Impartir Diplomado en Concejos Municipales Plurales </a:t>
            </a:r>
            <a:r>
              <a:rPr lang="es-SV" dirty="0" smtClean="0"/>
              <a:t>dirigidos </a:t>
            </a:r>
            <a:r>
              <a:rPr lang="es-SV" dirty="0"/>
              <a:t>a funcionarios municipales con apoyo </a:t>
            </a:r>
            <a:r>
              <a:rPr lang="es-SV" dirty="0" smtClean="0"/>
              <a:t>del INSAFORP</a:t>
            </a:r>
            <a:endParaRPr lang="es-SV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30</a:t>
            </a:fld>
            <a:endParaRPr lang="es-SV"/>
          </a:p>
        </p:txBody>
      </p:sp>
      <p:sp>
        <p:nvSpPr>
          <p:cNvPr id="13" name="12 CuadroTexto"/>
          <p:cNvSpPr txBox="1"/>
          <p:nvPr/>
        </p:nvSpPr>
        <p:spPr>
          <a:xfrm>
            <a:off x="899592" y="1942961"/>
            <a:ext cx="7560840" cy="2062103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es-SV" dirty="0"/>
              <a:t>Brindar 500  asistencias técnicas en las áreas de administración, fianzas, planificación, jurídica, género y medio ambiente.</a:t>
            </a:r>
          </a:p>
          <a:p>
            <a:endParaRPr lang="es-SV" dirty="0"/>
          </a:p>
          <a:p>
            <a:r>
              <a:rPr lang="es-SV" dirty="0"/>
              <a:t>Implementación de herramientas metodológicas adquiridas en el PFGL en las asistencias técnicas brindadas a las municipalidades</a:t>
            </a:r>
          </a:p>
          <a:p>
            <a:endParaRPr lang="es-SV" dirty="0"/>
          </a:p>
          <a:p>
            <a:r>
              <a:rPr lang="es-SV" dirty="0"/>
              <a:t>Establecer los mecanismos que  faciliten la homogenización de procesos de asistencia  y capacitación </a:t>
            </a:r>
          </a:p>
        </p:txBody>
      </p:sp>
    </p:spTree>
    <p:extLst>
      <p:ext uri="{BB962C8B-B14F-4D97-AF65-F5344CB8AC3E}">
        <p14:creationId xmlns:p14="http://schemas.microsoft.com/office/powerpoint/2010/main" val="23552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1088182" y="1247275"/>
            <a:ext cx="5400600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16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Profesionalización </a:t>
            </a:r>
            <a:r>
              <a:rPr lang="es-SV" sz="16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Carrera Administrativa Municipal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74500" y="1673513"/>
            <a:ext cx="7811456" cy="2554545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s-ES" dirty="0" smtClean="0"/>
              <a:t>Verificación </a:t>
            </a:r>
            <a:r>
              <a:rPr lang="es-ES" dirty="0"/>
              <a:t>e ingreso de datos para inscripción en el SIRCAM de 960 expedientes</a:t>
            </a:r>
            <a:r>
              <a:rPr lang="es-ES" dirty="0" smtClean="0"/>
              <a:t>.</a:t>
            </a:r>
            <a:endParaRPr lang="es-SV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s-SV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r>
              <a:rPr lang="es-ES" dirty="0"/>
              <a:t>Capacitación sobre el uso y manejo del Sistema del Registro de la Carrera Administrativa Municipal a 40 municipalidades</a:t>
            </a:r>
            <a:r>
              <a:rPr lang="es-ES" dirty="0" smtClean="0"/>
              <a:t>.</a:t>
            </a:r>
          </a:p>
          <a:p>
            <a:pPr lvl="0"/>
            <a:endParaRPr lang="es-ES" dirty="0" smtClean="0"/>
          </a:p>
          <a:p>
            <a:r>
              <a:rPr lang="es-SV" dirty="0"/>
              <a:t>Realizar inscripción de 720 expedientes de empleados municipales de Carrera Administrativa.</a:t>
            </a:r>
          </a:p>
          <a:p>
            <a:endParaRPr lang="es-SV" dirty="0"/>
          </a:p>
          <a:p>
            <a:r>
              <a:rPr lang="es-SV" dirty="0"/>
              <a:t>Gestionar la aprobación de las </a:t>
            </a:r>
            <a:r>
              <a:rPr lang="es-SV" dirty="0" smtClean="0"/>
              <a:t>reformas </a:t>
            </a:r>
            <a:r>
              <a:rPr lang="es-SV" dirty="0"/>
              <a:t>a la LCAM y </a:t>
            </a:r>
            <a:r>
              <a:rPr lang="es-SV" dirty="0" smtClean="0"/>
              <a:t>reglamento </a:t>
            </a:r>
            <a:r>
              <a:rPr lang="es-SV" dirty="0"/>
              <a:t>de dicha Ley.</a:t>
            </a:r>
          </a:p>
          <a:p>
            <a:pPr lvl="0"/>
            <a:endParaRPr lang="es-ES" dirty="0"/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979712" y="620688"/>
            <a:ext cx="5400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Proyecciones para el fortalecimiento </a:t>
            </a:r>
            <a:r>
              <a:rPr lang="es-SV" sz="2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 la </a:t>
            </a:r>
            <a:r>
              <a:rPr lang="es-SV" sz="2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gestión </a:t>
            </a:r>
            <a:r>
              <a:rPr lang="es-SV" sz="24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municipal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31</a:t>
            </a:fld>
            <a:endParaRPr lang="es-SV"/>
          </a:p>
        </p:txBody>
      </p:sp>
      <p:sp>
        <p:nvSpPr>
          <p:cNvPr id="12" name="Rectángulo 3"/>
          <p:cNvSpPr/>
          <p:nvPr/>
        </p:nvSpPr>
        <p:spPr>
          <a:xfrm>
            <a:off x="979243" y="4377829"/>
            <a:ext cx="3038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SV" sz="16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Atención </a:t>
            </a:r>
            <a:r>
              <a:rPr lang="es-SV" sz="16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las </a:t>
            </a:r>
            <a:r>
              <a:rPr lang="es-SV" sz="16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municipalidades</a:t>
            </a:r>
            <a:endParaRPr lang="es-SV" sz="16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8391" y="4809877"/>
            <a:ext cx="7992889" cy="1323439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s-ES" dirty="0" smtClean="0"/>
              <a:t>Proyección del </a:t>
            </a:r>
            <a:r>
              <a:rPr lang="es-ES" dirty="0"/>
              <a:t>Centro de Formación Municipal central y oriental para la formación de los funcionarios y empleados de los 262 gobiernos municipales y contribuir al financiamiento de la institución.</a:t>
            </a:r>
          </a:p>
          <a:p>
            <a:endParaRPr lang="es-SV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r>
              <a:rPr lang="es-ES" dirty="0"/>
              <a:t>Aprobación e implantación de pliego tarifario del Centro de Formación Municipal.</a:t>
            </a:r>
          </a:p>
        </p:txBody>
      </p:sp>
    </p:spTree>
    <p:extLst>
      <p:ext uri="{BB962C8B-B14F-4D97-AF65-F5344CB8AC3E}">
        <p14:creationId xmlns:p14="http://schemas.microsoft.com/office/powerpoint/2010/main" val="3823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719792" y="1967481"/>
            <a:ext cx="914400" cy="29016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Rectángulo 3"/>
          <p:cNvSpPr/>
          <p:nvPr/>
        </p:nvSpPr>
        <p:spPr>
          <a:xfrm>
            <a:off x="1115616" y="1340768"/>
            <a:ext cx="395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Gestión administrativa </a:t>
            </a:r>
            <a:r>
              <a:rPr lang="es-SV" sz="2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SV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financiera</a:t>
            </a:r>
            <a:endParaRPr lang="es-SV" sz="20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43608" y="2061423"/>
            <a:ext cx="7272808" cy="2593018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SV"/>
            </a:defPPr>
            <a:lvl1pPr marL="285750" indent="-285750">
              <a:buFont typeface="Arial" panose="020B0604020202020204" pitchFamily="34" charset="0"/>
              <a:buChar char="•"/>
              <a:defRPr sz="1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>
                <a:effectLst/>
              </a:rPr>
              <a:t>Modernizar </a:t>
            </a:r>
            <a:r>
              <a:rPr lang="es-SV" dirty="0">
                <a:effectLst/>
              </a:rPr>
              <a:t>la gestión administrativa y financiera institucional. </a:t>
            </a:r>
          </a:p>
          <a:p>
            <a:endParaRPr lang="es-SV" sz="1050" dirty="0"/>
          </a:p>
          <a:p>
            <a:pPr lvl="0"/>
            <a:r>
              <a:rPr lang="es-SV" dirty="0">
                <a:effectLst/>
              </a:rPr>
              <a:t>Estandarizar e iniciar el proceso de digitalizar a nivel nacional los formularios de Especies Municipales, para fortalecer el control financiero de los gobiernos locales.</a:t>
            </a:r>
            <a:endParaRPr lang="es-ES" dirty="0">
              <a:effectLst/>
            </a:endParaRPr>
          </a:p>
          <a:p>
            <a:pPr marL="0" indent="0">
              <a:buNone/>
            </a:pPr>
            <a:endParaRPr lang="es-SV" sz="800" dirty="0"/>
          </a:p>
          <a:p>
            <a:pPr lvl="0"/>
            <a:r>
              <a:rPr lang="es-SV" dirty="0" smtClean="0">
                <a:effectLst/>
              </a:rPr>
              <a:t>Implementar alternativas </a:t>
            </a:r>
            <a:r>
              <a:rPr lang="es-SV" dirty="0">
                <a:effectLst/>
              </a:rPr>
              <a:t>para generar i</a:t>
            </a:r>
            <a:r>
              <a:rPr lang="es-SV" dirty="0" smtClean="0">
                <a:effectLst/>
              </a:rPr>
              <a:t>ngresos </a:t>
            </a:r>
            <a:r>
              <a:rPr lang="es-SV" dirty="0">
                <a:effectLst/>
              </a:rPr>
              <a:t>de acuerdo a lo establecido en la Ley Orgánica del ISDEM. </a:t>
            </a:r>
            <a:endParaRPr lang="es-ES" dirty="0">
              <a:effectLst/>
            </a:endParaRPr>
          </a:p>
          <a:p>
            <a:pPr marL="0" indent="0">
              <a:buNone/>
            </a:pPr>
            <a:endParaRPr lang="es-ES" dirty="0"/>
          </a:p>
          <a:p>
            <a:pPr lvl="0"/>
            <a:r>
              <a:rPr lang="es-ES" dirty="0" smtClean="0">
                <a:effectLst/>
              </a:rPr>
              <a:t>Buscar y </a:t>
            </a:r>
            <a:r>
              <a:rPr lang="es-ES" dirty="0">
                <a:effectLst/>
              </a:rPr>
              <a:t>generar los recursos para reactivar los préstamos a las municipalidades, de acuerdo a lo establecido en la Ley Orgánica del ISDEM.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1043608" y="836712"/>
            <a:ext cx="59766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SV" sz="24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Proyecciones fortalecimiento institucional</a:t>
            </a:r>
            <a:endParaRPr lang="es-SV" sz="24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32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535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unicaciones\Documents\WASTE\USB\COM\Logos\escudo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1135371" cy="11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864163" y="5313402"/>
            <a:ext cx="537213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SV" sz="2000" dirty="0" smtClean="0">
                <a:solidFill>
                  <a:schemeClr val="tx2"/>
                </a:solidFill>
              </a:rPr>
              <a:t>Instituto Salvadoreño de Desarrollo Municipal</a:t>
            </a:r>
          </a:p>
          <a:p>
            <a:pPr algn="ctr"/>
            <a:r>
              <a:rPr lang="es-SV" sz="2000" dirty="0" smtClean="0">
                <a:solidFill>
                  <a:schemeClr val="tx2"/>
                </a:solidFill>
              </a:rPr>
              <a:t>ISDEM </a:t>
            </a:r>
            <a:endParaRPr lang="es-SV" sz="2000" dirty="0">
              <a:solidFill>
                <a:schemeClr val="tx2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33</a:t>
            </a:fld>
            <a:endParaRPr lang="es-SV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589045" y="2265440"/>
            <a:ext cx="3966113" cy="152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3604994" y="4149080"/>
            <a:ext cx="1934213" cy="9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 txBox="1">
            <a:spLocks/>
          </p:cNvSpPr>
          <p:nvPr/>
        </p:nvSpPr>
        <p:spPr>
          <a:xfrm>
            <a:off x="467544" y="2072371"/>
            <a:ext cx="4608512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SV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Contenido: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043608" y="2695560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chemeClr val="tx2"/>
                </a:solidFill>
              </a:rPr>
              <a:t>I. Situación </a:t>
            </a:r>
            <a:r>
              <a:rPr lang="es-SV" sz="2400" b="1" dirty="0" smtClean="0">
                <a:solidFill>
                  <a:schemeClr val="tx2"/>
                </a:solidFill>
              </a:rPr>
              <a:t>institucional al inicio </a:t>
            </a:r>
            <a:r>
              <a:rPr lang="es-SV" sz="2400" b="1" dirty="0">
                <a:solidFill>
                  <a:schemeClr val="tx2"/>
                </a:solidFill>
              </a:rPr>
              <a:t>del </a:t>
            </a:r>
            <a:r>
              <a:rPr lang="es-SV" sz="2400" b="1" dirty="0" smtClean="0">
                <a:solidFill>
                  <a:schemeClr val="tx2"/>
                </a:solidFill>
              </a:rPr>
              <a:t>período</a:t>
            </a:r>
            <a:endParaRPr lang="es-SV" sz="2400" b="1" dirty="0">
              <a:solidFill>
                <a:schemeClr val="tx2"/>
              </a:solidFill>
            </a:endParaRPr>
          </a:p>
          <a:p>
            <a:r>
              <a:rPr lang="es-SV" sz="2400" b="1" dirty="0">
                <a:solidFill>
                  <a:schemeClr val="tx2"/>
                </a:solidFill>
              </a:rPr>
              <a:t> </a:t>
            </a:r>
          </a:p>
          <a:p>
            <a:pPr marL="442913" lvl="0" indent="-442913"/>
            <a:r>
              <a:rPr lang="es-SV" sz="2400" b="1" dirty="0">
                <a:solidFill>
                  <a:schemeClr val="tx2"/>
                </a:solidFill>
              </a:rPr>
              <a:t>II. P</a:t>
            </a:r>
            <a:r>
              <a:rPr lang="es-SV" sz="2400" b="1" dirty="0" smtClean="0">
                <a:solidFill>
                  <a:schemeClr val="tx2"/>
                </a:solidFill>
              </a:rPr>
              <a:t>rincipales resultados de la gestión durante el período de junio de 2015 a mayo de 2016</a:t>
            </a:r>
            <a:endParaRPr lang="es-ES" sz="2400" b="1" dirty="0" smtClean="0">
              <a:solidFill>
                <a:schemeClr val="tx2"/>
              </a:solidFill>
            </a:endParaRPr>
          </a:p>
          <a:p>
            <a:pPr marL="442913" indent="-442913"/>
            <a:endParaRPr lang="es-SV" sz="2400" b="1" dirty="0">
              <a:solidFill>
                <a:schemeClr val="tx2"/>
              </a:solidFill>
            </a:endParaRPr>
          </a:p>
          <a:p>
            <a:r>
              <a:rPr lang="es-SV" sz="2400" b="1" dirty="0">
                <a:solidFill>
                  <a:schemeClr val="tx2"/>
                </a:solidFill>
              </a:rPr>
              <a:t>III. Proyecciones </a:t>
            </a:r>
            <a:r>
              <a:rPr lang="es-SV" sz="2400" b="1" dirty="0" smtClean="0">
                <a:solidFill>
                  <a:schemeClr val="tx2"/>
                </a:solidFill>
              </a:rPr>
              <a:t>para el período junio 2016-mayo 2017</a:t>
            </a:r>
          </a:p>
          <a:p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smtClean="0">
                <a:solidFill>
                  <a:schemeClr val="tx2"/>
                </a:solidFill>
              </a:rPr>
              <a:t>    </a:t>
            </a:r>
            <a:endParaRPr lang="es-SV" sz="2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4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722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291164" y="2276872"/>
            <a:ext cx="6552728" cy="2016224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s-SV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SV" dirty="0" smtClean="0"/>
              <a:t>I. Situación institucional al </a:t>
            </a:r>
            <a:r>
              <a:rPr lang="es-SV" dirty="0"/>
              <a:t>i</a:t>
            </a:r>
            <a:r>
              <a:rPr lang="es-SV" dirty="0" smtClean="0"/>
              <a:t>nicio </a:t>
            </a:r>
            <a:r>
              <a:rPr lang="es-SV" dirty="0"/>
              <a:t>d</a:t>
            </a:r>
            <a:r>
              <a:rPr lang="es-SV" dirty="0" smtClean="0"/>
              <a:t>el </a:t>
            </a:r>
            <a:r>
              <a:rPr lang="es-SV" dirty="0"/>
              <a:t>p</a:t>
            </a:r>
            <a:r>
              <a:rPr lang="es-SV" dirty="0" smtClean="0"/>
              <a:t>eríodo</a:t>
            </a:r>
            <a:endParaRPr lang="es-SV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5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485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Marcador de contenido"/>
          <p:cNvSpPr txBox="1">
            <a:spLocks/>
          </p:cNvSpPr>
          <p:nvPr/>
        </p:nvSpPr>
        <p:spPr>
          <a:xfrm>
            <a:off x="6660232" y="5034845"/>
            <a:ext cx="1512168" cy="542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s-SV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SV" dirty="0"/>
              <a:t>Respeto</a:t>
            </a: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855705" y="5037015"/>
            <a:ext cx="2105595" cy="44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Transparencia</a:t>
            </a:r>
            <a:endParaRPr lang="es-SV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3635896" y="5034845"/>
            <a:ext cx="2285153" cy="609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es-SV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SV" dirty="0"/>
              <a:t>Responsabilidad</a:t>
            </a: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2123728" y="5708329"/>
            <a:ext cx="1592172" cy="456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Diligencia</a:t>
            </a:r>
          </a:p>
          <a:p>
            <a:pPr algn="ctr"/>
            <a:endParaRPr lang="es-SV" sz="2400" b="1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6" t="14612" r="5301" b="60730"/>
          <a:stretch>
            <a:fillRect/>
          </a:stretch>
        </p:blipFill>
        <p:spPr bwMode="auto">
          <a:xfrm>
            <a:off x="323528" y="1340768"/>
            <a:ext cx="3229047" cy="21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339752" y="1581977"/>
            <a:ext cx="5529346" cy="596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SV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b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s-SV" sz="1600" b="1" dirty="0" smtClean="0">
                <a:effectLst/>
              </a:rPr>
              <a:t>“Contribuiremos </a:t>
            </a:r>
            <a:r>
              <a:rPr lang="es-SV" sz="1600" b="1" dirty="0">
                <a:effectLst/>
              </a:rPr>
              <a:t>al desarrollo territorial de las municipalidades, fortaleciendo su capacidad de </a:t>
            </a:r>
            <a:r>
              <a:rPr lang="es-SV" sz="1600" b="1" dirty="0" smtClean="0">
                <a:effectLst/>
              </a:rPr>
              <a:t>gestión”.</a:t>
            </a:r>
            <a:endParaRPr lang="es-SV" sz="1600" b="1" dirty="0">
              <a:effectLst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059832" y="2420888"/>
            <a:ext cx="5904655" cy="654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 b="1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/>
            <a:r>
              <a:rPr lang="es-SV" sz="1600" dirty="0" smtClean="0">
                <a:solidFill>
                  <a:schemeClr val="tx2"/>
                </a:solidFill>
              </a:rPr>
              <a:t>“Trabajamos </a:t>
            </a:r>
            <a:r>
              <a:rPr lang="es-SV" sz="1600" dirty="0">
                <a:solidFill>
                  <a:schemeClr val="tx2"/>
                </a:solidFill>
              </a:rPr>
              <a:t>en el fortalecimiento de las capacidades y competencias de gestión integral del desarrollo en las municipalidades de El Salvador</a:t>
            </a:r>
            <a:r>
              <a:rPr lang="es-SV" sz="1600" dirty="0" smtClean="0">
                <a:solidFill>
                  <a:schemeClr val="tx2"/>
                </a:solidFill>
              </a:rPr>
              <a:t>.”</a:t>
            </a:r>
            <a:endParaRPr lang="es-SV" sz="16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3573016"/>
            <a:ext cx="4302224" cy="137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2 CuadroTexto"/>
          <p:cNvSpPr txBox="1">
            <a:spLocks noChangeArrowheads="1"/>
          </p:cNvSpPr>
          <p:nvPr/>
        </p:nvSpPr>
        <p:spPr bwMode="auto">
          <a:xfrm>
            <a:off x="1979712" y="673532"/>
            <a:ext cx="51522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s-SV" altLang="es-SV" sz="28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Marco </a:t>
            </a:r>
            <a:r>
              <a:rPr lang="es-SV" altLang="es-SV" sz="2800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estratégico institucional</a:t>
            </a:r>
            <a:endParaRPr lang="es-SV" altLang="es-SV" sz="28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3923928" y="5723677"/>
            <a:ext cx="3807136" cy="479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Lealtad</a:t>
            </a:r>
            <a:r>
              <a:rPr lang="es-SV" sz="2400" b="1" dirty="0" smtClean="0">
                <a:solidFill>
                  <a:schemeClr val="tx2"/>
                </a:solidFill>
              </a:rPr>
              <a:t> </a:t>
            </a:r>
            <a:r>
              <a:rPr lang="es-SV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la </a:t>
            </a:r>
            <a:r>
              <a:rPr lang="es-SV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institución</a:t>
            </a:r>
            <a:endParaRPr lang="es-SV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6</a:t>
            </a:fld>
            <a:endParaRPr lang="es-SV" dirty="0"/>
          </a:p>
        </p:txBody>
      </p:sp>
      <p:sp>
        <p:nvSpPr>
          <p:cNvPr id="5" name="4 Rectángulo"/>
          <p:cNvSpPr/>
          <p:nvPr/>
        </p:nvSpPr>
        <p:spPr>
          <a:xfrm>
            <a:off x="683568" y="5157192"/>
            <a:ext cx="172137" cy="2233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3395978" y="5157192"/>
            <a:ext cx="172137" cy="2233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21 Rectángulo"/>
          <p:cNvSpPr/>
          <p:nvPr/>
        </p:nvSpPr>
        <p:spPr>
          <a:xfrm>
            <a:off x="6516216" y="5157192"/>
            <a:ext cx="172137" cy="2233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1951591" y="5851584"/>
            <a:ext cx="172137" cy="2233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23 Rectángulo"/>
          <p:cNvSpPr/>
          <p:nvPr/>
        </p:nvSpPr>
        <p:spPr>
          <a:xfrm>
            <a:off x="4048951" y="5849495"/>
            <a:ext cx="172137" cy="2233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34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0433" y="2348880"/>
            <a:ext cx="430819" cy="720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11 CuadroTexto"/>
          <p:cNvSpPr txBox="1">
            <a:spLocks noChangeArrowheads="1"/>
          </p:cNvSpPr>
          <p:nvPr/>
        </p:nvSpPr>
        <p:spPr bwMode="auto">
          <a:xfrm>
            <a:off x="1165969" y="2204864"/>
            <a:ext cx="493713" cy="768350"/>
          </a:xfrm>
          <a:prstGeom prst="rect">
            <a:avLst/>
          </a:prstGeom>
          <a:solidFill>
            <a:srgbClr val="1F497D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s-SV" altLang="es-SV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1</a:t>
            </a:r>
            <a:endParaRPr kumimoji="0" lang="es-SV" altLang="es-S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72394" y="2211451"/>
            <a:ext cx="6472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SV" sz="1600" dirty="0"/>
              <a:t>Fortalecida la gestión de los gobiernos locales mediante la generación de capacidades técnicas administrativas, financieras y de planificación, contribuyendo así al desarrollo nacional.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142912" y="4711496"/>
            <a:ext cx="430819" cy="720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17 Rectángulo"/>
          <p:cNvSpPr/>
          <p:nvPr/>
        </p:nvSpPr>
        <p:spPr>
          <a:xfrm>
            <a:off x="1089549" y="3487360"/>
            <a:ext cx="430819" cy="7200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7</a:t>
            </a:fld>
            <a:endParaRPr lang="es-SV" dirty="0"/>
          </a:p>
        </p:txBody>
      </p:sp>
      <p:pic>
        <p:nvPicPr>
          <p:cNvPr id="9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46" y="548680"/>
            <a:ext cx="3684270" cy="143065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2" name="12 CuadroTexto"/>
          <p:cNvSpPr txBox="1">
            <a:spLocks noChangeArrowheads="1"/>
          </p:cNvSpPr>
          <p:nvPr/>
        </p:nvSpPr>
        <p:spPr bwMode="auto">
          <a:xfrm>
            <a:off x="1187624" y="3341687"/>
            <a:ext cx="466725" cy="768350"/>
          </a:xfrm>
          <a:prstGeom prst="rect">
            <a:avLst/>
          </a:prstGeom>
          <a:solidFill>
            <a:srgbClr val="1F497D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s-SV"/>
            </a:defPPr>
            <a:lvl1pPr marR="0" lvl="0" indent="0" fontAlgn="base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 kumimoji="0" sz="4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s-SV" altLang="es-SV" dirty="0"/>
              <a:t>2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2393" y="3310155"/>
            <a:ext cx="6320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SV" sz="1600" dirty="0"/>
              <a:t>Provistos los productos y servicios financieros a los gobiernos locales que les permitan coadyuvar la gestión de los recursos financieros para el desarrollo de los municipios.</a:t>
            </a:r>
          </a:p>
        </p:txBody>
      </p: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1214412" y="4565823"/>
            <a:ext cx="466725" cy="768350"/>
          </a:xfrm>
          <a:prstGeom prst="rect">
            <a:avLst/>
          </a:prstGeom>
          <a:solidFill>
            <a:srgbClr val="1F497D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s-SV"/>
            </a:defPPr>
            <a:lvl1pPr marR="0" lvl="0" indent="0" fontAlgn="base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 kumimoji="0" sz="4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s-SV" altLang="es-SV" dirty="0"/>
              <a:t>3</a:t>
            </a:r>
          </a:p>
        </p:txBody>
      </p:sp>
      <p:sp>
        <p:nvSpPr>
          <p:cNvPr id="16" name="9 CuadroTexto"/>
          <p:cNvSpPr txBox="1">
            <a:spLocks noChangeArrowheads="1"/>
          </p:cNvSpPr>
          <p:nvPr/>
        </p:nvSpPr>
        <p:spPr bwMode="auto">
          <a:xfrm>
            <a:off x="1844482" y="4676185"/>
            <a:ext cx="61118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SV" sz="1600" dirty="0"/>
              <a:t>Modernizada la gestión administrativa y financiera institucional para responder de manera diligente a las demandas de los gobiernos locales.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562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  <p:bldP spid="19" grpId="0" animBg="1"/>
      <p:bldP spid="18" grpId="0" animBg="1"/>
      <p:bldP spid="12" grpId="0" animBg="1"/>
      <p:bldP spid="13" grpId="0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8</a:t>
            </a:fld>
            <a:endParaRPr lang="es-SV" dirty="0"/>
          </a:p>
        </p:txBody>
      </p:sp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72" y="476672"/>
            <a:ext cx="2727563" cy="773232"/>
          </a:xfrm>
          <a:prstGeom prst="rect">
            <a:avLst/>
          </a:prstGeom>
          <a:noFill/>
        </p:spPr>
      </p:pic>
      <p:sp>
        <p:nvSpPr>
          <p:cNvPr id="19" name="3 Cuadro de texto"/>
          <p:cNvSpPr txBox="1"/>
          <p:nvPr/>
        </p:nvSpPr>
        <p:spPr>
          <a:xfrm>
            <a:off x="2892548" y="1028353"/>
            <a:ext cx="1353320" cy="2190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es-SV" sz="1000" dirty="0">
                <a:effectLst/>
                <a:ea typeface="Calibri"/>
                <a:cs typeface="Times New Roman"/>
              </a:rPr>
              <a:t>Período 2015-2018</a:t>
            </a:r>
            <a:endParaRPr lang="es-SV" sz="1400" dirty="0">
              <a:effectLst/>
              <a:ea typeface="Calibri"/>
              <a:cs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7"/>
          <a:stretch/>
        </p:blipFill>
        <p:spPr>
          <a:xfrm>
            <a:off x="107504" y="1340768"/>
            <a:ext cx="896876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1D945-D4F9-4334-A2F4-455039A18D80}" type="slidenum">
              <a:rPr lang="es-SV" smtClean="0"/>
              <a:t>9</a:t>
            </a:fld>
            <a:endParaRPr lang="es-SV" dirty="0"/>
          </a:p>
        </p:txBody>
      </p:sp>
      <p:pic>
        <p:nvPicPr>
          <p:cNvPr id="14" name="1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72" y="476672"/>
            <a:ext cx="2727563" cy="773232"/>
          </a:xfrm>
          <a:prstGeom prst="rect">
            <a:avLst/>
          </a:prstGeom>
          <a:noFill/>
        </p:spPr>
      </p:pic>
      <p:sp>
        <p:nvSpPr>
          <p:cNvPr id="19" name="3 Cuadro de texto"/>
          <p:cNvSpPr txBox="1"/>
          <p:nvPr/>
        </p:nvSpPr>
        <p:spPr>
          <a:xfrm>
            <a:off x="2892548" y="1028353"/>
            <a:ext cx="1353320" cy="2190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es-SV" sz="1000" dirty="0">
                <a:effectLst/>
                <a:ea typeface="Calibri"/>
                <a:cs typeface="Times New Roman"/>
              </a:rPr>
              <a:t>Período 2015-2018</a:t>
            </a:r>
            <a:endParaRPr lang="es-SV" sz="1400" dirty="0">
              <a:effectLst/>
              <a:ea typeface="Calibri"/>
              <a:cs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11560" y="1799109"/>
            <a:ext cx="7785694" cy="42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2305</Words>
  <Application>Microsoft Office PowerPoint</Application>
  <PresentationFormat>Presentación en pantalla (4:3)</PresentationFormat>
  <Paragraphs>351</Paragraphs>
  <Slides>33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Adobe Gothic Std B</vt:lpstr>
      <vt:lpstr>Arial</vt:lpstr>
      <vt:lpstr>Calibri</vt:lpstr>
      <vt:lpstr>Cambria</vt:lpstr>
      <vt:lpstr>Times New Roman</vt:lpstr>
      <vt:lpstr>Wingdings</vt:lpstr>
      <vt:lpstr>Tema de Office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</dc:creator>
  <cp:lastModifiedBy>Jefatura</cp:lastModifiedBy>
  <cp:revision>273</cp:revision>
  <dcterms:created xsi:type="dcterms:W3CDTF">2015-09-24T21:59:43Z</dcterms:created>
  <dcterms:modified xsi:type="dcterms:W3CDTF">2016-09-26T16:32:29Z</dcterms:modified>
</cp:coreProperties>
</file>