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8"/>
  </p:notesMasterIdLst>
  <p:sldIdLst>
    <p:sldId id="256" r:id="rId2"/>
    <p:sldId id="300" r:id="rId3"/>
    <p:sldId id="308" r:id="rId4"/>
    <p:sldId id="301" r:id="rId5"/>
    <p:sldId id="310" r:id="rId6"/>
    <p:sldId id="309" r:id="rId7"/>
    <p:sldId id="311" r:id="rId8"/>
    <p:sldId id="312" r:id="rId9"/>
    <p:sldId id="313" r:id="rId10"/>
    <p:sldId id="314" r:id="rId11"/>
    <p:sldId id="315" r:id="rId12"/>
    <p:sldId id="316" r:id="rId13"/>
    <p:sldId id="341" r:id="rId14"/>
    <p:sldId id="317" r:id="rId15"/>
    <p:sldId id="318" r:id="rId16"/>
    <p:sldId id="319" r:id="rId17"/>
    <p:sldId id="320" r:id="rId18"/>
    <p:sldId id="336" r:id="rId19"/>
    <p:sldId id="321" r:id="rId20"/>
    <p:sldId id="322" r:id="rId21"/>
    <p:sldId id="323" r:id="rId22"/>
    <p:sldId id="324" r:id="rId23"/>
    <p:sldId id="325" r:id="rId24"/>
    <p:sldId id="339" r:id="rId25"/>
    <p:sldId id="338" r:id="rId26"/>
    <p:sldId id="326" r:id="rId27"/>
    <p:sldId id="327" r:id="rId28"/>
    <p:sldId id="328" r:id="rId29"/>
    <p:sldId id="329" r:id="rId30"/>
    <p:sldId id="330" r:id="rId31"/>
    <p:sldId id="331" r:id="rId32"/>
    <p:sldId id="337" r:id="rId33"/>
    <p:sldId id="332" r:id="rId34"/>
    <p:sldId id="333" r:id="rId35"/>
    <p:sldId id="334" r:id="rId36"/>
    <p:sldId id="335" r:id="rId37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2E65"/>
    <a:srgbClr val="AF15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76" autoAdjust="0"/>
  </p:normalViewPr>
  <p:slideViewPr>
    <p:cSldViewPr>
      <p:cViewPr>
        <p:scale>
          <a:sx n="94" d="100"/>
          <a:sy n="94" d="100"/>
        </p:scale>
        <p:origin x="-882" y="-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9602E1-BFCB-45CD-8CAC-0B56B73B583C}" type="datetimeFigureOut">
              <a:rPr lang="es-SV" smtClean="0"/>
              <a:t>14/10/2022</a:t>
            </a:fld>
            <a:endParaRPr lang="es-SV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5D05E3-B32A-497D-99F8-B019B165025D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42429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5D05E3-B32A-497D-99F8-B019B165025D}" type="slidenum">
              <a:rPr lang="es-SV" smtClean="0"/>
              <a:t>8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60995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Rectángulo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Rectángulo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Rectángulo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Rectángulo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Rectángulo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Rectángulo redondeado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Rectángulo redondeado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Rectángulo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A2F1912A-FAB2-45A5-BBD8-663CFC0B3A31}" type="datetimeFigureOut">
              <a:rPr lang="es-SV" smtClean="0"/>
              <a:t>14/10/2022</a:t>
            </a:fld>
            <a:endParaRPr lang="es-SV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s-SV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4A6E90D1-141F-417F-9441-E54FBA94D7B2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912A-FAB2-45A5-BBD8-663CFC0B3A31}" type="datetimeFigureOut">
              <a:rPr lang="es-SV" smtClean="0"/>
              <a:t>14/10/2022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E90D1-141F-417F-9441-E54FBA94D7B2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912A-FAB2-45A5-BBD8-663CFC0B3A31}" type="datetimeFigureOut">
              <a:rPr lang="es-SV" smtClean="0"/>
              <a:t>14/10/2022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E90D1-141F-417F-9441-E54FBA94D7B2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912A-FAB2-45A5-BBD8-663CFC0B3A31}" type="datetimeFigureOut">
              <a:rPr lang="es-SV" smtClean="0"/>
              <a:t>14/10/2022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E90D1-141F-417F-9441-E54FBA94D7B2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912A-FAB2-45A5-BBD8-663CFC0B3A31}" type="datetimeFigureOut">
              <a:rPr lang="es-SV" smtClean="0"/>
              <a:t>14/10/2022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E90D1-141F-417F-9441-E54FBA94D7B2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912A-FAB2-45A5-BBD8-663CFC0B3A31}" type="datetimeFigureOut">
              <a:rPr lang="es-SV" smtClean="0"/>
              <a:t>14/10/2022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E90D1-141F-417F-9441-E54FBA94D7B2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26" name="2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2F1912A-FAB2-45A5-BBD8-663CFC0B3A31}" type="datetimeFigureOut">
              <a:rPr lang="es-SV" smtClean="0"/>
              <a:t>14/10/2022</a:t>
            </a:fld>
            <a:endParaRPr lang="es-SV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A6E90D1-141F-417F-9441-E54FBA94D7B2}" type="slidenum">
              <a:rPr lang="es-SV" smtClean="0"/>
              <a:t>‹Nº›</a:t>
            </a:fld>
            <a:endParaRPr lang="es-SV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S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A2F1912A-FAB2-45A5-BBD8-663CFC0B3A31}" type="datetimeFigureOut">
              <a:rPr lang="es-SV" smtClean="0"/>
              <a:t>14/10/2022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4A6E90D1-141F-417F-9441-E54FBA94D7B2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912A-FAB2-45A5-BBD8-663CFC0B3A31}" type="datetimeFigureOut">
              <a:rPr lang="es-SV" smtClean="0"/>
              <a:t>14/10/2022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E90D1-141F-417F-9441-E54FBA94D7B2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912A-FAB2-45A5-BBD8-663CFC0B3A31}" type="datetimeFigureOut">
              <a:rPr lang="es-SV" smtClean="0"/>
              <a:t>14/10/2022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E90D1-141F-417F-9441-E54FBA94D7B2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912A-FAB2-45A5-BBD8-663CFC0B3A31}" type="datetimeFigureOut">
              <a:rPr lang="es-SV" smtClean="0"/>
              <a:t>14/10/2022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E90D1-141F-417F-9441-E54FBA94D7B2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Rectángulo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Rectángulo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Rectángulo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Rectángulo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Rectángulo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Rectángulo redondeado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Rectángulo redondeado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Rectángulo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Rectángulo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Rectángulo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Rectángulo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Rectángulo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Rectángulo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A2F1912A-FAB2-45A5-BBD8-663CFC0B3A31}" type="datetimeFigureOut">
              <a:rPr lang="es-SV" smtClean="0"/>
              <a:t>14/10/2022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s-SV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4A6E90D1-141F-417F-9441-E54FBA94D7B2}" type="slidenum">
              <a:rPr lang="es-SV" smtClean="0"/>
              <a:t>‹Nº›</a:t>
            </a:fld>
            <a:endParaRPr lang="es-S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2492896"/>
            <a:ext cx="8136904" cy="1296144"/>
          </a:xfrm>
        </p:spPr>
        <p:txBody>
          <a:bodyPr>
            <a:normAutofit/>
          </a:bodyPr>
          <a:lstStyle/>
          <a:p>
            <a:pPr algn="ctr"/>
            <a:r>
              <a:rPr lang="es-SV" sz="3600" dirty="0"/>
              <a:t>ESTRUCTURA ORGANIZATIVA </a:t>
            </a:r>
            <a:br>
              <a:rPr lang="es-SV" sz="3600" dirty="0"/>
            </a:br>
            <a:r>
              <a:rPr lang="es-SV" sz="3600" dirty="0" smtClean="0"/>
              <a:t>IPSFA JULIO A SEPTIEMBRE DE 2022 </a:t>
            </a:r>
            <a:endParaRPr lang="es-SV" sz="36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7504" y="6093296"/>
            <a:ext cx="2376264" cy="576064"/>
          </a:xfrm>
        </p:spPr>
        <p:txBody>
          <a:bodyPr>
            <a:noAutofit/>
          </a:bodyPr>
          <a:lstStyle/>
          <a:p>
            <a:r>
              <a:rPr lang="es-SV" sz="1800" dirty="0" smtClean="0"/>
              <a:t>Octubre/2022</a:t>
            </a:r>
            <a:endParaRPr lang="es-SV" sz="18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057" y="447763"/>
            <a:ext cx="2366496" cy="2333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579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792088"/>
          </a:xfrm>
        </p:spPr>
        <p:txBody>
          <a:bodyPr vert="horz" anchor="ctr">
            <a:noAutofit/>
          </a:bodyPr>
          <a:lstStyle/>
          <a:p>
            <a:pPr algn="just"/>
            <a:r>
              <a:rPr lang="es-SV" sz="3000" dirty="0"/>
              <a:t>Unidad de Adquisiciones y Contrataciones Institucional</a:t>
            </a:r>
          </a:p>
        </p:txBody>
      </p:sp>
      <p:cxnSp>
        <p:nvCxnSpPr>
          <p:cNvPr id="4" name="3 Conector recto"/>
          <p:cNvCxnSpPr/>
          <p:nvPr/>
        </p:nvCxnSpPr>
        <p:spPr>
          <a:xfrm>
            <a:off x="539552" y="1268760"/>
            <a:ext cx="81369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539552" y="1556792"/>
            <a:ext cx="813690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3185" marR="5080" algn="just">
              <a:spcBef>
                <a:spcPts val="100"/>
              </a:spcBef>
            </a:pPr>
            <a:r>
              <a:rPr lang="es-SV" sz="2200" dirty="0">
                <a:latin typeface="+mj-lt"/>
                <a:cs typeface="Times New Roman" panose="02020603050405020304" pitchFamily="18" charset="0"/>
              </a:rPr>
              <a:t>Objetivo: Suministrar a las áreas del Instituto, el abastecimiento de obras, bienes y servicios que sean requeridos, de forma ágil y oportuna, con las condiciones óptimas de calidad y precio, contribuyendo así al logro de los objetivos del IPSFA y dar cumplimiento a las normativas aplicables a la unidad.</a:t>
            </a: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4653794"/>
              </p:ext>
            </p:extLst>
          </p:nvPr>
        </p:nvGraphicFramePr>
        <p:xfrm>
          <a:off x="1871700" y="3972664"/>
          <a:ext cx="5472608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6304"/>
                <a:gridCol w="2736304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MUJERES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3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HOMBRES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1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SV" sz="1800" spc="-5" dirty="0" smtClean="0"/>
                        <a:t>TOTAL</a:t>
                      </a:r>
                      <a:r>
                        <a:rPr lang="es-SV" sz="1800" spc="-5" baseline="0" dirty="0" smtClean="0"/>
                        <a:t> </a:t>
                      </a:r>
                      <a:r>
                        <a:rPr lang="es-SV" sz="1800" spc="-5" dirty="0" smtClean="0"/>
                        <a:t>EMPLEADOS</a:t>
                      </a:r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4</a:t>
                      </a:r>
                      <a:endParaRPr lang="es-SV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635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92088"/>
          </a:xfrm>
        </p:spPr>
        <p:txBody>
          <a:bodyPr>
            <a:normAutofit/>
          </a:bodyPr>
          <a:lstStyle/>
          <a:p>
            <a:r>
              <a:rPr lang="es-SV" sz="3200" dirty="0"/>
              <a:t>Unidad de Estudios Actuariales</a:t>
            </a:r>
          </a:p>
        </p:txBody>
      </p:sp>
      <p:cxnSp>
        <p:nvCxnSpPr>
          <p:cNvPr id="4" name="3 Conector recto"/>
          <p:cNvCxnSpPr/>
          <p:nvPr/>
        </p:nvCxnSpPr>
        <p:spPr>
          <a:xfrm>
            <a:off x="539552" y="1268760"/>
            <a:ext cx="81369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539552" y="1556792"/>
            <a:ext cx="8136904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3185" marR="5080" algn="just">
              <a:spcBef>
                <a:spcPts val="100"/>
              </a:spcBef>
            </a:pPr>
            <a:r>
              <a:rPr lang="es-SV" sz="2200" dirty="0">
                <a:latin typeface="+mj-lt"/>
                <a:cs typeface="Times New Roman" panose="02020603050405020304" pitchFamily="18" charset="0"/>
              </a:rPr>
              <a:t>Objetivo: Asesorar a las instancias respectivas en aquellos aspectos institucionales que para su desarrollo involucren análisis y aplicación de técnicas actuariales y estadísticas, de modo que cuenten con las herramientas necesarias para una mejor toma de decisiones; así como, desarrollar todos los estudios actuariales que requiera el Instituto y otros que por su naturaleza puedan ser efectuados por la Unidad.</a:t>
            </a: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2187400"/>
              </p:ext>
            </p:extLst>
          </p:nvPr>
        </p:nvGraphicFramePr>
        <p:xfrm>
          <a:off x="1871700" y="4404712"/>
          <a:ext cx="5472608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6304"/>
                <a:gridCol w="2736304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MUJERES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0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HOMBRES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1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SV" sz="1800" spc="-5" dirty="0" smtClean="0"/>
                        <a:t>TOTAL</a:t>
                      </a:r>
                      <a:r>
                        <a:rPr lang="es-SV" sz="1800" spc="-5" baseline="0" dirty="0" smtClean="0"/>
                        <a:t> </a:t>
                      </a:r>
                      <a:r>
                        <a:rPr lang="es-SV" sz="1800" spc="-5" dirty="0" smtClean="0"/>
                        <a:t>EMPLEADOS</a:t>
                      </a:r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1</a:t>
                      </a:r>
                      <a:endParaRPr lang="es-SV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635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92088"/>
          </a:xfrm>
        </p:spPr>
        <p:txBody>
          <a:bodyPr>
            <a:normAutofit/>
          </a:bodyPr>
          <a:lstStyle/>
          <a:p>
            <a:r>
              <a:rPr lang="es-SV" sz="3200" dirty="0" smtClean="0"/>
              <a:t>Unidad de Comunicaciones</a:t>
            </a:r>
            <a:endParaRPr lang="es-SV" sz="3200" dirty="0"/>
          </a:p>
        </p:txBody>
      </p:sp>
      <p:cxnSp>
        <p:nvCxnSpPr>
          <p:cNvPr id="4" name="3 Conector recto"/>
          <p:cNvCxnSpPr/>
          <p:nvPr/>
        </p:nvCxnSpPr>
        <p:spPr>
          <a:xfrm>
            <a:off x="539552" y="1268760"/>
            <a:ext cx="81369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539552" y="1556792"/>
            <a:ext cx="8136904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3185" marR="5080" algn="just">
              <a:spcBef>
                <a:spcPts val="100"/>
              </a:spcBef>
            </a:pPr>
            <a:r>
              <a:rPr lang="es-SV" sz="2200" dirty="0">
                <a:latin typeface="+mj-lt"/>
                <a:cs typeface="Times New Roman" panose="02020603050405020304" pitchFamily="18" charset="0"/>
              </a:rPr>
              <a:t>Objetivo: Mantener presencia institucional a través de los medios de información, para generar una imagen positiva a nuestros usuarios y fortalecer la comunicación interna y externa; adicionalmente dar cumplimiento a las normativas aplicables a la unidad.</a:t>
            </a: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6502214"/>
              </p:ext>
            </p:extLst>
          </p:nvPr>
        </p:nvGraphicFramePr>
        <p:xfrm>
          <a:off x="1871700" y="3972664"/>
          <a:ext cx="5472608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6304"/>
                <a:gridCol w="2736304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MUJERES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3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HOMBRES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0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SV" sz="1800" spc="-5" dirty="0" smtClean="0"/>
                        <a:t>TOTAL</a:t>
                      </a:r>
                      <a:r>
                        <a:rPr lang="es-SV" sz="1800" spc="-5" baseline="0" dirty="0" smtClean="0"/>
                        <a:t> </a:t>
                      </a:r>
                      <a:r>
                        <a:rPr lang="es-SV" sz="1800" spc="-5" dirty="0" smtClean="0"/>
                        <a:t>EMPLEADOS</a:t>
                      </a:r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3</a:t>
                      </a:r>
                      <a:endParaRPr lang="es-SV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635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92088"/>
          </a:xfrm>
        </p:spPr>
        <p:txBody>
          <a:bodyPr vert="horz" anchor="ctr">
            <a:normAutofit/>
          </a:bodyPr>
          <a:lstStyle/>
          <a:p>
            <a:pPr algn="just"/>
            <a:r>
              <a:rPr lang="es-SV" sz="3200" dirty="0" smtClean="0"/>
              <a:t>Unidad de Acceso a la Información Pública</a:t>
            </a:r>
            <a:endParaRPr lang="es-SV" sz="3200" dirty="0"/>
          </a:p>
        </p:txBody>
      </p:sp>
      <p:cxnSp>
        <p:nvCxnSpPr>
          <p:cNvPr id="4" name="3 Conector recto"/>
          <p:cNvCxnSpPr/>
          <p:nvPr/>
        </p:nvCxnSpPr>
        <p:spPr>
          <a:xfrm>
            <a:off x="539552" y="1268760"/>
            <a:ext cx="81369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539552" y="1556792"/>
            <a:ext cx="813690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3185" marR="5080" algn="just">
              <a:spcBef>
                <a:spcPts val="100"/>
              </a:spcBef>
            </a:pPr>
            <a:r>
              <a:rPr lang="es-SV" sz="2400" dirty="0">
                <a:latin typeface="+mj-lt"/>
                <a:cs typeface="Times New Roman" panose="02020603050405020304" pitchFamily="18" charset="0"/>
              </a:rPr>
              <a:t>Objetivo: Coordinar, controlar y dar trámite a las solicitudes de información efectuadas con base en la Ley de Acceso a la Información Pública, que cumpla con los requisitos legales correspondientes.</a:t>
            </a: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6673004"/>
              </p:ext>
            </p:extLst>
          </p:nvPr>
        </p:nvGraphicFramePr>
        <p:xfrm>
          <a:off x="1871700" y="3573016"/>
          <a:ext cx="5472608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6304"/>
                <a:gridCol w="2736304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MUJERES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0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HOMBRES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1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SV" sz="1800" spc="-5" dirty="0" smtClean="0"/>
                        <a:t>TOTAL</a:t>
                      </a:r>
                      <a:r>
                        <a:rPr lang="es-SV" sz="1800" spc="-5" baseline="0" dirty="0" smtClean="0"/>
                        <a:t> </a:t>
                      </a:r>
                      <a:r>
                        <a:rPr lang="es-SV" sz="1800" spc="-5" dirty="0" smtClean="0"/>
                        <a:t>EMPLEADOS</a:t>
                      </a:r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1</a:t>
                      </a:r>
                      <a:endParaRPr lang="es-SV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8696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92088"/>
          </a:xfrm>
        </p:spPr>
        <p:txBody>
          <a:bodyPr>
            <a:normAutofit/>
          </a:bodyPr>
          <a:lstStyle/>
          <a:p>
            <a:r>
              <a:rPr lang="es-SV" sz="3200" dirty="0"/>
              <a:t>Gerencia </a:t>
            </a:r>
            <a:r>
              <a:rPr lang="es-SV" sz="3200" dirty="0" smtClean="0"/>
              <a:t>de Prestaciones</a:t>
            </a:r>
            <a:endParaRPr lang="es-SV" sz="3200" dirty="0"/>
          </a:p>
        </p:txBody>
      </p:sp>
      <p:cxnSp>
        <p:nvCxnSpPr>
          <p:cNvPr id="4" name="3 Conector recto"/>
          <p:cNvCxnSpPr/>
          <p:nvPr/>
        </p:nvCxnSpPr>
        <p:spPr>
          <a:xfrm>
            <a:off x="539552" y="1268760"/>
            <a:ext cx="81369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539552" y="1556792"/>
            <a:ext cx="8136904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3185" marR="5080" algn="just">
              <a:spcBef>
                <a:spcPts val="100"/>
              </a:spcBef>
            </a:pPr>
            <a:r>
              <a:rPr lang="es-SV" sz="2200" dirty="0">
                <a:latin typeface="+mj-lt"/>
                <a:cs typeface="Times New Roman" panose="02020603050405020304" pitchFamily="18" charset="0"/>
              </a:rPr>
              <a:t>Objetivo: Gestionar los trámites para que los afiliados y sus beneficiarios reciban oportunamente las prestaciones adquiridas de acuerdo con lo que establece la Ley y el Reglamento del IPSFA; adicionalmente dar cumplimiento a las normativas aplicables a la unidad.</a:t>
            </a: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9420309"/>
              </p:ext>
            </p:extLst>
          </p:nvPr>
        </p:nvGraphicFramePr>
        <p:xfrm>
          <a:off x="1871700" y="3861048"/>
          <a:ext cx="5472608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6304"/>
                <a:gridCol w="2736304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MUJERES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1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HOMBRES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1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SV" sz="1800" spc="-5" dirty="0" smtClean="0"/>
                        <a:t>TOTAL</a:t>
                      </a:r>
                      <a:r>
                        <a:rPr lang="es-SV" sz="1800" spc="-5" baseline="0" dirty="0" smtClean="0"/>
                        <a:t> </a:t>
                      </a:r>
                      <a:r>
                        <a:rPr lang="es-SV" sz="1800" spc="-5" dirty="0" smtClean="0"/>
                        <a:t>EMPLEADOS</a:t>
                      </a:r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2</a:t>
                      </a:r>
                      <a:endParaRPr lang="es-SV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635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92088"/>
          </a:xfrm>
        </p:spPr>
        <p:txBody>
          <a:bodyPr>
            <a:normAutofit/>
          </a:bodyPr>
          <a:lstStyle/>
          <a:p>
            <a:r>
              <a:rPr lang="es-SV" sz="3200" dirty="0"/>
              <a:t>Departamento de Afiliación y Operaciones</a:t>
            </a:r>
          </a:p>
        </p:txBody>
      </p:sp>
      <p:cxnSp>
        <p:nvCxnSpPr>
          <p:cNvPr id="4" name="3 Conector recto"/>
          <p:cNvCxnSpPr/>
          <p:nvPr/>
        </p:nvCxnSpPr>
        <p:spPr>
          <a:xfrm>
            <a:off x="539552" y="1268760"/>
            <a:ext cx="81369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539552" y="1556792"/>
            <a:ext cx="8136904" cy="30854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3185" marR="5080" algn="just">
              <a:spcBef>
                <a:spcPts val="100"/>
              </a:spcBef>
            </a:pPr>
            <a:r>
              <a:rPr lang="es-SV" sz="2400" dirty="0" smtClean="0">
                <a:latin typeface="+mj-lt"/>
                <a:cs typeface="Times New Roman" panose="02020603050405020304" pitchFamily="18" charset="0"/>
              </a:rPr>
              <a:t>Objetivos:</a:t>
            </a:r>
          </a:p>
          <a:p>
            <a:pPr marL="540385" marR="5080" indent="-457200" algn="just">
              <a:spcBef>
                <a:spcPts val="100"/>
              </a:spcBef>
              <a:buFont typeface="+mj-lt"/>
              <a:buAutoNum type="alphaLcPeriod"/>
            </a:pPr>
            <a:r>
              <a:rPr lang="es-SV" sz="2400" dirty="0" smtClean="0">
                <a:latin typeface="+mj-lt"/>
                <a:cs typeface="Times New Roman" panose="02020603050405020304" pitchFamily="18" charset="0"/>
              </a:rPr>
              <a:t>Mantener </a:t>
            </a:r>
            <a:r>
              <a:rPr lang="es-SV" sz="2400" dirty="0">
                <a:latin typeface="+mj-lt"/>
                <a:cs typeface="Times New Roman" panose="02020603050405020304" pitchFamily="18" charset="0"/>
              </a:rPr>
              <a:t>actualizada la base de datos de los afiliados y empleadores.</a:t>
            </a:r>
          </a:p>
          <a:p>
            <a:pPr marL="540385" marR="5080" indent="-457200" algn="just">
              <a:spcBef>
                <a:spcPts val="100"/>
              </a:spcBef>
              <a:buFont typeface="+mj-lt"/>
              <a:buAutoNum type="alphaLcPeriod"/>
            </a:pPr>
            <a:r>
              <a:rPr lang="es-SV" sz="2400" dirty="0" smtClean="0">
                <a:latin typeface="+mj-lt"/>
                <a:cs typeface="Times New Roman" panose="02020603050405020304" pitchFamily="18" charset="0"/>
              </a:rPr>
              <a:t>Administrar </a:t>
            </a:r>
            <a:r>
              <a:rPr lang="es-SV" sz="2400" dirty="0">
                <a:latin typeface="+mj-lt"/>
                <a:cs typeface="Times New Roman" panose="02020603050405020304" pitchFamily="18" charset="0"/>
              </a:rPr>
              <a:t>la cartera de empleadores, mediante la asesoría oportuna y la atención personalizada.</a:t>
            </a:r>
          </a:p>
          <a:p>
            <a:pPr marL="540385" marR="5080" indent="-457200" algn="just">
              <a:spcBef>
                <a:spcPts val="100"/>
              </a:spcBef>
              <a:buFont typeface="+mj-lt"/>
              <a:buAutoNum type="alphaLcPeriod"/>
            </a:pPr>
            <a:r>
              <a:rPr lang="es-SV" sz="2400" dirty="0" smtClean="0">
                <a:latin typeface="+mj-lt"/>
                <a:cs typeface="Times New Roman" panose="02020603050405020304" pitchFamily="18" charset="0"/>
              </a:rPr>
              <a:t>Controlar </a:t>
            </a:r>
            <a:r>
              <a:rPr lang="es-SV" sz="2400" dirty="0">
                <a:latin typeface="+mj-lt"/>
                <a:cs typeface="Times New Roman" panose="02020603050405020304" pitchFamily="18" charset="0"/>
              </a:rPr>
              <a:t>la recaudación de ingresos por cotizaciones para actualizar las cuentas individuales de los afiliados activos.</a:t>
            </a:r>
            <a:endParaRPr lang="es-SV" sz="2400" dirty="0" smtClean="0">
              <a:latin typeface="+mj-lt"/>
              <a:cs typeface="Times New Roman" panose="02020603050405020304" pitchFamily="18" charset="0"/>
            </a:endParaRP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8950586"/>
              </p:ext>
            </p:extLst>
          </p:nvPr>
        </p:nvGraphicFramePr>
        <p:xfrm>
          <a:off x="1871700" y="4941168"/>
          <a:ext cx="5472608" cy="1107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6304"/>
                <a:gridCol w="2736304"/>
              </a:tblGrid>
              <a:tr h="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MUJERES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3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HOMBRES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4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SV" sz="1800" spc="-5" dirty="0" smtClean="0"/>
                        <a:t>TOTAL</a:t>
                      </a:r>
                      <a:r>
                        <a:rPr lang="es-SV" sz="1800" spc="-5" baseline="0" dirty="0" smtClean="0"/>
                        <a:t> </a:t>
                      </a:r>
                      <a:r>
                        <a:rPr lang="es-SV" sz="1800" spc="-5" dirty="0" smtClean="0"/>
                        <a:t>EMPLEADOS</a:t>
                      </a:r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7</a:t>
                      </a:r>
                      <a:endParaRPr lang="es-SV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635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92088"/>
          </a:xfrm>
        </p:spPr>
        <p:txBody>
          <a:bodyPr>
            <a:normAutofit/>
          </a:bodyPr>
          <a:lstStyle/>
          <a:p>
            <a:r>
              <a:rPr lang="es-SV" sz="3200" dirty="0"/>
              <a:t>Departamento de Prestaciones</a:t>
            </a:r>
          </a:p>
        </p:txBody>
      </p:sp>
      <p:cxnSp>
        <p:nvCxnSpPr>
          <p:cNvPr id="4" name="3 Conector recto"/>
          <p:cNvCxnSpPr/>
          <p:nvPr/>
        </p:nvCxnSpPr>
        <p:spPr>
          <a:xfrm>
            <a:off x="539552" y="1268760"/>
            <a:ext cx="81369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539552" y="1556792"/>
            <a:ext cx="81369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3185" marR="5080" algn="just">
              <a:spcBef>
                <a:spcPts val="100"/>
              </a:spcBef>
            </a:pPr>
            <a:r>
              <a:rPr lang="es-SV" sz="2400" dirty="0">
                <a:latin typeface="+mj-lt"/>
                <a:cs typeface="Times New Roman" panose="02020603050405020304" pitchFamily="18" charset="0"/>
              </a:rPr>
              <a:t>Objetivo : Gestionar en forma eficaz, ágil y oportuna el otorgamiento de las diferentes Prestaciones, con base a la Ley del IPSFA y su Reglamento.</a:t>
            </a: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4005236"/>
              </p:ext>
            </p:extLst>
          </p:nvPr>
        </p:nvGraphicFramePr>
        <p:xfrm>
          <a:off x="1871700" y="3068960"/>
          <a:ext cx="5472608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6304"/>
                <a:gridCol w="2736304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MUJERES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9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HOMBRES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5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SV" sz="1800" spc="-5" dirty="0" smtClean="0"/>
                        <a:t>TOTAL</a:t>
                      </a:r>
                      <a:r>
                        <a:rPr lang="es-SV" sz="1800" spc="-5" baseline="0" dirty="0" smtClean="0"/>
                        <a:t> </a:t>
                      </a:r>
                      <a:r>
                        <a:rPr lang="es-SV" sz="1800" spc="-5" dirty="0" smtClean="0"/>
                        <a:t>EMPLEADOS</a:t>
                      </a:r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14</a:t>
                      </a:r>
                      <a:endParaRPr lang="es-SV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635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92088"/>
          </a:xfrm>
        </p:spPr>
        <p:txBody>
          <a:bodyPr>
            <a:normAutofit/>
          </a:bodyPr>
          <a:lstStyle/>
          <a:p>
            <a:r>
              <a:rPr lang="es-SV" sz="3200" dirty="0"/>
              <a:t>Departamento de Servicio al Cliente</a:t>
            </a:r>
          </a:p>
        </p:txBody>
      </p:sp>
      <p:cxnSp>
        <p:nvCxnSpPr>
          <p:cNvPr id="4" name="3 Conector recto"/>
          <p:cNvCxnSpPr/>
          <p:nvPr/>
        </p:nvCxnSpPr>
        <p:spPr>
          <a:xfrm>
            <a:off x="539552" y="1268760"/>
            <a:ext cx="81369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539552" y="1556792"/>
            <a:ext cx="813690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3185" marR="5080" algn="just">
              <a:spcBef>
                <a:spcPts val="100"/>
              </a:spcBef>
            </a:pPr>
            <a:r>
              <a:rPr lang="es-SV" sz="2400" dirty="0">
                <a:latin typeface="+mj-lt"/>
                <a:cs typeface="Times New Roman" panose="02020603050405020304" pitchFamily="18" charset="0"/>
              </a:rPr>
              <a:t>Objetivo: Atender, orientar y asesorar a los afiliados, pensionados, beneficiarios y clientes en general que soliciten algún trámite o información de los servicios que presta el IPSFA, empleando los recursos disponibles para brindarles un servicio de calidad y excelencia.</a:t>
            </a: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4345822"/>
              </p:ext>
            </p:extLst>
          </p:nvPr>
        </p:nvGraphicFramePr>
        <p:xfrm>
          <a:off x="1871700" y="3828648"/>
          <a:ext cx="5472608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6304"/>
                <a:gridCol w="2736304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MUJERES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13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HOMBRES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5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SV" sz="1800" spc="-5" dirty="0" smtClean="0"/>
                        <a:t>TOTAL</a:t>
                      </a:r>
                      <a:r>
                        <a:rPr lang="es-SV" sz="1800" spc="-5" baseline="0" dirty="0" smtClean="0"/>
                        <a:t> </a:t>
                      </a:r>
                      <a:r>
                        <a:rPr lang="es-SV" sz="1800" spc="-5" dirty="0" smtClean="0"/>
                        <a:t>EMPLEADOS</a:t>
                      </a:r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18</a:t>
                      </a:r>
                      <a:endParaRPr lang="es-SV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635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92088"/>
          </a:xfrm>
        </p:spPr>
        <p:txBody>
          <a:bodyPr>
            <a:normAutofit/>
          </a:bodyPr>
          <a:lstStyle/>
          <a:p>
            <a:r>
              <a:rPr lang="es-SV" sz="3200" dirty="0" smtClean="0"/>
              <a:t>CAIPSFA</a:t>
            </a:r>
            <a:endParaRPr lang="es-SV" sz="3200" dirty="0"/>
          </a:p>
        </p:txBody>
      </p:sp>
      <p:cxnSp>
        <p:nvCxnSpPr>
          <p:cNvPr id="4" name="3 Conector recto"/>
          <p:cNvCxnSpPr/>
          <p:nvPr/>
        </p:nvCxnSpPr>
        <p:spPr>
          <a:xfrm>
            <a:off x="539552" y="1268760"/>
            <a:ext cx="81369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539552" y="1556792"/>
            <a:ext cx="8136904" cy="2321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3185" marR="5080" algn="just">
              <a:spcBef>
                <a:spcPts val="100"/>
              </a:spcBef>
            </a:pPr>
            <a:r>
              <a:rPr lang="es-SV" sz="2400" dirty="0">
                <a:latin typeface="+mj-lt"/>
                <a:cs typeface="Times New Roman" panose="02020603050405020304" pitchFamily="18" charset="0"/>
              </a:rPr>
              <a:t>Objetivo: </a:t>
            </a:r>
            <a:r>
              <a:rPr lang="es-SV" sz="2400" dirty="0" smtClean="0">
                <a:latin typeface="+mj-lt"/>
                <a:cs typeface="Times New Roman" panose="02020603050405020304" pitchFamily="18" charset="0"/>
              </a:rPr>
              <a:t>Desarrollar y promover los programas educativos, recreativos y de salud para la población pensionada Adulto Mayor de la Fuerza Armada , contribuyendo a que se sientan aceptados por sus compañeros, la familia y la sociedad. </a:t>
            </a:r>
            <a:endParaRPr lang="es-SV" sz="2400" dirty="0">
              <a:latin typeface="+mj-lt"/>
              <a:cs typeface="Times New Roman" panose="02020603050405020304" pitchFamily="18" charset="0"/>
            </a:endParaRPr>
          </a:p>
          <a:p>
            <a:pPr marL="83185" marR="5080" algn="just">
              <a:spcBef>
                <a:spcPts val="100"/>
              </a:spcBef>
            </a:pPr>
            <a:endParaRPr lang="es-SV" sz="2400" dirty="0">
              <a:latin typeface="+mj-lt"/>
              <a:cs typeface="Times New Roman" panose="02020603050405020304" pitchFamily="18" charset="0"/>
            </a:endParaRP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1083790"/>
              </p:ext>
            </p:extLst>
          </p:nvPr>
        </p:nvGraphicFramePr>
        <p:xfrm>
          <a:off x="1871700" y="3828648"/>
          <a:ext cx="5472608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6304"/>
                <a:gridCol w="2736304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MUJERES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2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HOMBRES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1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SV" sz="1800" spc="-5" dirty="0" smtClean="0"/>
                        <a:t>TOTAL</a:t>
                      </a:r>
                      <a:r>
                        <a:rPr lang="es-SV" sz="1800" spc="-5" baseline="0" dirty="0" smtClean="0"/>
                        <a:t> </a:t>
                      </a:r>
                      <a:r>
                        <a:rPr lang="es-SV" sz="1800" spc="-5" dirty="0" smtClean="0"/>
                        <a:t>EMPLEADOS</a:t>
                      </a:r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3</a:t>
                      </a:r>
                      <a:endParaRPr lang="es-SV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291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92088"/>
          </a:xfrm>
        </p:spPr>
        <p:txBody>
          <a:bodyPr>
            <a:normAutofit/>
          </a:bodyPr>
          <a:lstStyle/>
          <a:p>
            <a:r>
              <a:rPr lang="es-SV" sz="3200" dirty="0"/>
              <a:t>Gerencia Administrativa</a:t>
            </a:r>
          </a:p>
        </p:txBody>
      </p:sp>
      <p:cxnSp>
        <p:nvCxnSpPr>
          <p:cNvPr id="4" name="3 Conector recto"/>
          <p:cNvCxnSpPr/>
          <p:nvPr/>
        </p:nvCxnSpPr>
        <p:spPr>
          <a:xfrm>
            <a:off x="539552" y="1268760"/>
            <a:ext cx="81369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539552" y="1556792"/>
            <a:ext cx="813690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3185" marR="5080" algn="just">
              <a:spcBef>
                <a:spcPts val="100"/>
              </a:spcBef>
            </a:pPr>
            <a:r>
              <a:rPr lang="es-SV" sz="2400" dirty="0">
                <a:latin typeface="+mj-lt"/>
                <a:cs typeface="Times New Roman" panose="02020603050405020304" pitchFamily="18" charset="0"/>
              </a:rPr>
              <a:t>Objetivo: Brindar, a nivel institucional, la prestación de servicios de apoyo administrativo en forma oportuna y eficiente, que faciliten el logro de los objetivos institucionales, respetando el cumplimiento del marco legal y normativo de competencia.</a:t>
            </a: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0516917"/>
              </p:ext>
            </p:extLst>
          </p:nvPr>
        </p:nvGraphicFramePr>
        <p:xfrm>
          <a:off x="1871700" y="3933056"/>
          <a:ext cx="5472608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6304"/>
                <a:gridCol w="2736304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MUJERES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1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HOMBRES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1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SV" sz="1800" spc="-5" dirty="0" smtClean="0"/>
                        <a:t>TOTAL</a:t>
                      </a:r>
                      <a:r>
                        <a:rPr lang="es-SV" sz="1800" spc="-5" baseline="0" dirty="0" smtClean="0"/>
                        <a:t> </a:t>
                      </a:r>
                      <a:r>
                        <a:rPr lang="es-SV" sz="1800" spc="-5" dirty="0" smtClean="0"/>
                        <a:t>EMPLEADOS</a:t>
                      </a:r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2</a:t>
                      </a:r>
                      <a:endParaRPr lang="es-SV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635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332656"/>
            <a:ext cx="8229600" cy="1066800"/>
          </a:xfrm>
        </p:spPr>
        <p:txBody>
          <a:bodyPr>
            <a:normAutofit/>
          </a:bodyPr>
          <a:lstStyle/>
          <a:p>
            <a:r>
              <a:rPr lang="es-SV" sz="2400" dirty="0"/>
              <a:t>ESTRUCTURA ORGANIZATIVA ESPECÍFICA DEL IPSFA </a:t>
            </a:r>
            <a:r>
              <a:rPr lang="es-SV" sz="2400" dirty="0" smtClean="0"/>
              <a:t>2022</a:t>
            </a:r>
            <a:endParaRPr lang="es-SV" sz="2400" dirty="0"/>
          </a:p>
        </p:txBody>
      </p:sp>
      <p:pic>
        <p:nvPicPr>
          <p:cNvPr id="4" name="Pictur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96752"/>
            <a:ext cx="8895819" cy="5300980"/>
          </a:xfrm>
          <a:prstGeom prst="rect">
            <a:avLst/>
          </a:prstGeom>
          <a:noFill/>
          <a:ln>
            <a:noFill/>
          </a:ln>
          <a:effectLst/>
          <a:extLst/>
        </p:spPr>
      </p:pic>
    </p:spTree>
    <p:extLst>
      <p:ext uri="{BB962C8B-B14F-4D97-AF65-F5344CB8AC3E}">
        <p14:creationId xmlns:p14="http://schemas.microsoft.com/office/powerpoint/2010/main" val="3500139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92088"/>
          </a:xfrm>
        </p:spPr>
        <p:txBody>
          <a:bodyPr>
            <a:normAutofit/>
          </a:bodyPr>
          <a:lstStyle/>
          <a:p>
            <a:r>
              <a:rPr lang="es-SV" sz="3200" dirty="0"/>
              <a:t>Departamento de Talento  Humano</a:t>
            </a:r>
          </a:p>
        </p:txBody>
      </p:sp>
      <p:cxnSp>
        <p:nvCxnSpPr>
          <p:cNvPr id="4" name="3 Conector recto"/>
          <p:cNvCxnSpPr/>
          <p:nvPr/>
        </p:nvCxnSpPr>
        <p:spPr>
          <a:xfrm>
            <a:off x="539552" y="1268760"/>
            <a:ext cx="81369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467544" y="1484784"/>
            <a:ext cx="813690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3185" marR="5080" algn="just">
              <a:spcBef>
                <a:spcPts val="100"/>
              </a:spcBef>
            </a:pPr>
            <a:r>
              <a:rPr lang="es-SV" sz="2400" dirty="0">
                <a:latin typeface="+mj-lt"/>
                <a:cs typeface="Times New Roman" panose="02020603050405020304" pitchFamily="18" charset="0"/>
              </a:rPr>
              <a:t>Objetivo: Facilitar la administración del capital humano mediante eficientes sistemas para proveer recursos con las competencias que demanda la organización con programa de formación continua, condiciones seguras de salud y trabajo, así como políticas y normativas que permitan establecer relaciones laborales satisfactorias tanto para la organización como para el empleado.</a:t>
            </a: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1765830"/>
              </p:ext>
            </p:extLst>
          </p:nvPr>
        </p:nvGraphicFramePr>
        <p:xfrm>
          <a:off x="1871700" y="4581128"/>
          <a:ext cx="5472608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6304"/>
                <a:gridCol w="2736304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MUJERES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5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HOMBRES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1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SV" sz="1800" spc="-5" dirty="0" smtClean="0"/>
                        <a:t>TOTAL</a:t>
                      </a:r>
                      <a:r>
                        <a:rPr lang="es-SV" sz="1800" spc="-5" baseline="0" dirty="0" smtClean="0"/>
                        <a:t> </a:t>
                      </a:r>
                      <a:r>
                        <a:rPr lang="es-SV" sz="1800" spc="-5" dirty="0" smtClean="0"/>
                        <a:t>EMPLEADOS</a:t>
                      </a:r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6</a:t>
                      </a:r>
                      <a:endParaRPr lang="es-SV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635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92088"/>
          </a:xfrm>
        </p:spPr>
        <p:txBody>
          <a:bodyPr>
            <a:normAutofit/>
          </a:bodyPr>
          <a:lstStyle/>
          <a:p>
            <a:r>
              <a:rPr lang="es-SV" sz="3200" dirty="0"/>
              <a:t>Departamento de Seguridad</a:t>
            </a:r>
          </a:p>
        </p:txBody>
      </p:sp>
      <p:cxnSp>
        <p:nvCxnSpPr>
          <p:cNvPr id="4" name="3 Conector recto"/>
          <p:cNvCxnSpPr/>
          <p:nvPr/>
        </p:nvCxnSpPr>
        <p:spPr>
          <a:xfrm>
            <a:off x="539552" y="1268760"/>
            <a:ext cx="81369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539552" y="1556792"/>
            <a:ext cx="813690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3185" marR="5080" algn="just">
              <a:spcBef>
                <a:spcPts val="100"/>
              </a:spcBef>
            </a:pPr>
            <a:r>
              <a:rPr lang="es-SV" sz="2400" dirty="0">
                <a:latin typeface="+mj-lt"/>
                <a:cs typeface="Times New Roman" panose="02020603050405020304" pitchFamily="18" charset="0"/>
              </a:rPr>
              <a:t>Objetivo: Proporcionar seguridad a las personas, bienes e instalaciones institucionales, mediante la utilización de los recursos humanos, materiales y tecnológicos; así como, la aplicación de controles administrativos a fin de protegerlos y resguardarlos con eficiencia y efectividad.</a:t>
            </a: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0354102"/>
              </p:ext>
            </p:extLst>
          </p:nvPr>
        </p:nvGraphicFramePr>
        <p:xfrm>
          <a:off x="1871700" y="3861048"/>
          <a:ext cx="5472608" cy="1107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6304"/>
                <a:gridCol w="2736304"/>
              </a:tblGrid>
              <a:tr h="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MUJERES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0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HOMBRES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21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SV" sz="1800" spc="-5" dirty="0" smtClean="0"/>
                        <a:t>TOTAL</a:t>
                      </a:r>
                      <a:r>
                        <a:rPr lang="es-SV" sz="1800" spc="-5" baseline="0" dirty="0" smtClean="0"/>
                        <a:t> </a:t>
                      </a:r>
                      <a:r>
                        <a:rPr lang="es-SV" sz="1800" spc="-5" dirty="0" smtClean="0"/>
                        <a:t>EMPLEADOS</a:t>
                      </a:r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21</a:t>
                      </a:r>
                      <a:endParaRPr lang="es-SV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635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92088"/>
          </a:xfrm>
        </p:spPr>
        <p:txBody>
          <a:bodyPr>
            <a:normAutofit/>
          </a:bodyPr>
          <a:lstStyle/>
          <a:p>
            <a:r>
              <a:rPr lang="es-SV" sz="3200" dirty="0"/>
              <a:t>Departamento de Servicios </a:t>
            </a:r>
            <a:r>
              <a:rPr lang="es-SV" sz="3200" dirty="0" smtClean="0"/>
              <a:t>Generales</a:t>
            </a:r>
            <a:endParaRPr lang="es-SV" sz="3200" dirty="0"/>
          </a:p>
        </p:txBody>
      </p:sp>
      <p:cxnSp>
        <p:nvCxnSpPr>
          <p:cNvPr id="4" name="3 Conector recto"/>
          <p:cNvCxnSpPr/>
          <p:nvPr/>
        </p:nvCxnSpPr>
        <p:spPr>
          <a:xfrm>
            <a:off x="539552" y="1268760"/>
            <a:ext cx="81369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539552" y="1556792"/>
            <a:ext cx="813690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3185" marR="5080" algn="just">
              <a:spcBef>
                <a:spcPts val="100"/>
              </a:spcBef>
            </a:pPr>
            <a:r>
              <a:rPr lang="es-SV" sz="2400" dirty="0">
                <a:latin typeface="+mj-lt"/>
                <a:cs typeface="Times New Roman" panose="02020603050405020304" pitchFamily="18" charset="0"/>
              </a:rPr>
              <a:t>Objetivo: Administrar de forma oportuna, efectiva y con calidad, los servicios que brindan las áreas de: Mantenimiento y Transporte a la institución, garantizándole al empleado, afiliado y visitante, un ambiente propicio y agradable, que contribuya al logro de sus objetivos Institucionales.</a:t>
            </a: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8712335"/>
              </p:ext>
            </p:extLst>
          </p:nvPr>
        </p:nvGraphicFramePr>
        <p:xfrm>
          <a:off x="1871700" y="4221088"/>
          <a:ext cx="5472608" cy="1107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6304"/>
                <a:gridCol w="2736304"/>
              </a:tblGrid>
              <a:tr h="12241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MUJERES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1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HOMBRES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33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SV" sz="1800" spc="-5" dirty="0" smtClean="0"/>
                        <a:t>TOTAL</a:t>
                      </a:r>
                      <a:r>
                        <a:rPr lang="es-SV" sz="1800" spc="-5" baseline="0" dirty="0" smtClean="0"/>
                        <a:t> </a:t>
                      </a:r>
                      <a:r>
                        <a:rPr lang="es-SV" sz="1800" spc="-5" dirty="0" smtClean="0"/>
                        <a:t>EMPLEADOS</a:t>
                      </a:r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34</a:t>
                      </a:r>
                      <a:endParaRPr lang="es-SV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635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92088"/>
          </a:xfrm>
        </p:spPr>
        <p:txBody>
          <a:bodyPr vert="horz" anchor="ctr">
            <a:normAutofit fontScale="90000"/>
          </a:bodyPr>
          <a:lstStyle/>
          <a:p>
            <a:pPr algn="just"/>
            <a:r>
              <a:rPr lang="es-SV" sz="3200" dirty="0" smtClean="0"/>
              <a:t>Departamento de Gestión Documental y Archivos</a:t>
            </a:r>
            <a:endParaRPr lang="es-SV" sz="3200" dirty="0"/>
          </a:p>
        </p:txBody>
      </p:sp>
      <p:cxnSp>
        <p:nvCxnSpPr>
          <p:cNvPr id="4" name="3 Conector recto"/>
          <p:cNvCxnSpPr/>
          <p:nvPr/>
        </p:nvCxnSpPr>
        <p:spPr>
          <a:xfrm>
            <a:off x="539552" y="1268760"/>
            <a:ext cx="81369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539552" y="1556792"/>
            <a:ext cx="813690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3185" marR="5080" algn="just">
              <a:spcBef>
                <a:spcPts val="100"/>
              </a:spcBef>
            </a:pPr>
            <a:r>
              <a:rPr lang="es-SV" sz="2400" dirty="0">
                <a:latin typeface="+mj-lt"/>
                <a:cs typeface="Times New Roman" panose="02020603050405020304" pitchFamily="18" charset="0"/>
              </a:rPr>
              <a:t>Objetivo: Organizar y conservar la información documental del Instituto, así como prever y satisfacer las necesidades de información y documentación para una correcta gestión administrativa, atendiendo los derechos de las personas físicas o jurídicas, públicas o privadas en sus necesidades de acceso a la documentación del IPSFA.</a:t>
            </a: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9992916"/>
              </p:ext>
            </p:extLst>
          </p:nvPr>
        </p:nvGraphicFramePr>
        <p:xfrm>
          <a:off x="1871700" y="4548728"/>
          <a:ext cx="5472608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6304"/>
                <a:gridCol w="2736304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MUJERES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2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HOMBRES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7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SV" sz="1800" spc="-5" dirty="0" smtClean="0"/>
                        <a:t>TOTAL</a:t>
                      </a:r>
                      <a:r>
                        <a:rPr lang="es-SV" sz="1800" spc="-5" baseline="0" dirty="0" smtClean="0"/>
                        <a:t> </a:t>
                      </a:r>
                      <a:r>
                        <a:rPr lang="es-SV" sz="1800" spc="-5" dirty="0" smtClean="0"/>
                        <a:t>EMPLEADOS</a:t>
                      </a:r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9</a:t>
                      </a:r>
                      <a:endParaRPr lang="es-SV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635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92088"/>
          </a:xfrm>
        </p:spPr>
        <p:txBody>
          <a:bodyPr vert="horz" anchor="ctr">
            <a:normAutofit/>
          </a:bodyPr>
          <a:lstStyle/>
          <a:p>
            <a:pPr algn="just"/>
            <a:r>
              <a:rPr lang="es-SV" sz="3200" dirty="0" smtClean="0"/>
              <a:t>Unidad Institucional Ambiental</a:t>
            </a:r>
            <a:endParaRPr lang="es-SV" sz="3200" dirty="0"/>
          </a:p>
        </p:txBody>
      </p:sp>
      <p:cxnSp>
        <p:nvCxnSpPr>
          <p:cNvPr id="4" name="3 Conector recto"/>
          <p:cNvCxnSpPr/>
          <p:nvPr/>
        </p:nvCxnSpPr>
        <p:spPr>
          <a:xfrm>
            <a:off x="539552" y="1268760"/>
            <a:ext cx="81369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539552" y="1556792"/>
            <a:ext cx="813690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3185" marR="5080" algn="just">
              <a:spcBef>
                <a:spcPts val="100"/>
              </a:spcBef>
            </a:pPr>
            <a:r>
              <a:rPr lang="es-SV" sz="2400" dirty="0">
                <a:latin typeface="+mj-lt"/>
                <a:cs typeface="Times New Roman" panose="02020603050405020304" pitchFamily="18" charset="0"/>
              </a:rPr>
              <a:t>Objetivo: Promover, divulgar y asesorar a las diferentes dependencias del Instituto, en la aplicación correcta de la normativa relacionada con el medio ambiente, de acuerdo con las necesidades institucionales; así como organizar y desarrollar actividades que contribuyan a la conservación y protección de los recursos naturales.</a:t>
            </a: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5947706"/>
              </p:ext>
            </p:extLst>
          </p:nvPr>
        </p:nvGraphicFramePr>
        <p:xfrm>
          <a:off x="1871700" y="4293096"/>
          <a:ext cx="5472608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6304"/>
                <a:gridCol w="2736304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MUJERES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0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HOMBRES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1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SV" sz="1800" spc="-5" dirty="0" smtClean="0"/>
                        <a:t>TOTAL</a:t>
                      </a:r>
                      <a:r>
                        <a:rPr lang="es-SV" sz="1800" spc="-5" baseline="0" dirty="0" smtClean="0"/>
                        <a:t> </a:t>
                      </a:r>
                      <a:r>
                        <a:rPr lang="es-SV" sz="1800" spc="-5" dirty="0" smtClean="0"/>
                        <a:t>EMPLEADOS</a:t>
                      </a:r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1</a:t>
                      </a:r>
                      <a:endParaRPr lang="es-SV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3319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92088"/>
          </a:xfrm>
        </p:spPr>
        <p:txBody>
          <a:bodyPr vert="horz" anchor="ctr">
            <a:normAutofit/>
          </a:bodyPr>
          <a:lstStyle/>
          <a:p>
            <a:pPr algn="just"/>
            <a:r>
              <a:rPr lang="es-SV" sz="3200" dirty="0" smtClean="0"/>
              <a:t>Unidad Institucional de Genero</a:t>
            </a:r>
            <a:endParaRPr lang="es-SV" sz="3200" dirty="0"/>
          </a:p>
        </p:txBody>
      </p:sp>
      <p:cxnSp>
        <p:nvCxnSpPr>
          <p:cNvPr id="4" name="3 Conector recto"/>
          <p:cNvCxnSpPr/>
          <p:nvPr/>
        </p:nvCxnSpPr>
        <p:spPr>
          <a:xfrm>
            <a:off x="539552" y="1268760"/>
            <a:ext cx="81369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539552" y="1556792"/>
            <a:ext cx="813690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3185" marR="5080" algn="just">
              <a:spcBef>
                <a:spcPts val="100"/>
              </a:spcBef>
            </a:pPr>
            <a:r>
              <a:rPr lang="es-SV" sz="2400" dirty="0">
                <a:latin typeface="+mj-lt"/>
                <a:cs typeface="Times New Roman" panose="02020603050405020304" pitchFamily="18" charset="0"/>
              </a:rPr>
              <a:t>Objetivo: Promover y asesorar la transversalización del enfoque de género en todas las actividades del Instituto, para contribuir al desarrollo integral del talento humano con equidad e igualdad entre hombres y mujeres.</a:t>
            </a: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9402619"/>
              </p:ext>
            </p:extLst>
          </p:nvPr>
        </p:nvGraphicFramePr>
        <p:xfrm>
          <a:off x="1871700" y="3573016"/>
          <a:ext cx="5472608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6304"/>
                <a:gridCol w="2736304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MUJERES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1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HOMBRES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0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SV" sz="1800" spc="-5" dirty="0" smtClean="0"/>
                        <a:t>TOTAL</a:t>
                      </a:r>
                      <a:r>
                        <a:rPr lang="es-SV" sz="1800" spc="-5" baseline="0" dirty="0" smtClean="0"/>
                        <a:t> </a:t>
                      </a:r>
                      <a:r>
                        <a:rPr lang="es-SV" sz="1800" spc="-5" dirty="0" smtClean="0"/>
                        <a:t>EMPLEADOS</a:t>
                      </a:r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1</a:t>
                      </a:r>
                      <a:endParaRPr lang="es-SV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3319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92088"/>
          </a:xfrm>
        </p:spPr>
        <p:txBody>
          <a:bodyPr>
            <a:normAutofit/>
          </a:bodyPr>
          <a:lstStyle/>
          <a:p>
            <a:r>
              <a:rPr lang="es-SV" sz="3200" dirty="0"/>
              <a:t>Gerencia </a:t>
            </a:r>
            <a:r>
              <a:rPr lang="es-SV" sz="3200" dirty="0" smtClean="0"/>
              <a:t>Financiera</a:t>
            </a:r>
            <a:endParaRPr lang="es-SV" sz="3200" dirty="0"/>
          </a:p>
        </p:txBody>
      </p:sp>
      <p:cxnSp>
        <p:nvCxnSpPr>
          <p:cNvPr id="4" name="3 Conector recto"/>
          <p:cNvCxnSpPr/>
          <p:nvPr/>
        </p:nvCxnSpPr>
        <p:spPr>
          <a:xfrm>
            <a:off x="539552" y="1268760"/>
            <a:ext cx="81369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539552" y="1556792"/>
            <a:ext cx="813690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3185" marR="5080" algn="just">
              <a:spcBef>
                <a:spcPts val="100"/>
              </a:spcBef>
            </a:pPr>
            <a:r>
              <a:rPr lang="es-SV" sz="2400" dirty="0">
                <a:latin typeface="+mj-lt"/>
                <a:cs typeface="Times New Roman" panose="02020603050405020304" pitchFamily="18" charset="0"/>
              </a:rPr>
              <a:t>Objetivo: Realizar una administración adecuada que garantice la optimización y transparencia de los recursos financieros que posee el Instituto; respetando el cumplimiento del marco legal y normativo de competencia a la unidad.</a:t>
            </a: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2708376"/>
              </p:ext>
            </p:extLst>
          </p:nvPr>
        </p:nvGraphicFramePr>
        <p:xfrm>
          <a:off x="1871700" y="4005064"/>
          <a:ext cx="5472608" cy="1107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6304"/>
                <a:gridCol w="2736304"/>
              </a:tblGrid>
              <a:tr h="29883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MUJERES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1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HOMBRES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1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SV" sz="1800" spc="-5" dirty="0" smtClean="0"/>
                        <a:t>TOTAL</a:t>
                      </a:r>
                      <a:r>
                        <a:rPr lang="es-SV" sz="1800" spc="-5" baseline="0" dirty="0" smtClean="0"/>
                        <a:t> </a:t>
                      </a:r>
                      <a:r>
                        <a:rPr lang="es-SV" sz="1800" spc="-5" dirty="0" smtClean="0"/>
                        <a:t>EMPLEADOS</a:t>
                      </a:r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2</a:t>
                      </a:r>
                      <a:endParaRPr lang="es-SV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635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92088"/>
          </a:xfrm>
        </p:spPr>
        <p:txBody>
          <a:bodyPr>
            <a:normAutofit/>
          </a:bodyPr>
          <a:lstStyle/>
          <a:p>
            <a:r>
              <a:rPr lang="es-SV" sz="3200" dirty="0"/>
              <a:t>Departamento de Presupuesto</a:t>
            </a:r>
          </a:p>
        </p:txBody>
      </p:sp>
      <p:cxnSp>
        <p:nvCxnSpPr>
          <p:cNvPr id="4" name="3 Conector recto"/>
          <p:cNvCxnSpPr/>
          <p:nvPr/>
        </p:nvCxnSpPr>
        <p:spPr>
          <a:xfrm>
            <a:off x="539552" y="1268760"/>
            <a:ext cx="81369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539552" y="1556792"/>
            <a:ext cx="813690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3185" marR="5080" algn="just">
              <a:spcBef>
                <a:spcPts val="100"/>
              </a:spcBef>
            </a:pPr>
            <a:r>
              <a:rPr lang="es-SV" sz="2400" dirty="0">
                <a:latin typeface="+mj-lt"/>
                <a:cs typeface="Times New Roman" panose="02020603050405020304" pitchFamily="18" charset="0"/>
              </a:rPr>
              <a:t>Objetivo: Asesorar, supervisar y coordinar con las diferentes unidades operativas sus procesos de formulación, programación, ejecución y evaluación programática presupuestaria, en tiempo y calidad.</a:t>
            </a: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4586566"/>
              </p:ext>
            </p:extLst>
          </p:nvPr>
        </p:nvGraphicFramePr>
        <p:xfrm>
          <a:off x="1871700" y="3972664"/>
          <a:ext cx="5472608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6304"/>
                <a:gridCol w="2736304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MUJERES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1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HOMBRES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2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SV" sz="1800" spc="-5" dirty="0" smtClean="0"/>
                        <a:t>TOTAL</a:t>
                      </a:r>
                      <a:r>
                        <a:rPr lang="es-SV" sz="1800" spc="-5" baseline="0" dirty="0" smtClean="0"/>
                        <a:t> </a:t>
                      </a:r>
                      <a:r>
                        <a:rPr lang="es-SV" sz="1800" spc="-5" dirty="0" smtClean="0"/>
                        <a:t>EMPLEADOS</a:t>
                      </a:r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3</a:t>
                      </a:r>
                      <a:endParaRPr lang="es-SV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635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92088"/>
          </a:xfrm>
        </p:spPr>
        <p:txBody>
          <a:bodyPr>
            <a:normAutofit/>
          </a:bodyPr>
          <a:lstStyle/>
          <a:p>
            <a:r>
              <a:rPr lang="es-SV" sz="3200" dirty="0"/>
              <a:t>Departamento de Tesorería</a:t>
            </a:r>
          </a:p>
        </p:txBody>
      </p:sp>
      <p:cxnSp>
        <p:nvCxnSpPr>
          <p:cNvPr id="4" name="3 Conector recto"/>
          <p:cNvCxnSpPr/>
          <p:nvPr/>
        </p:nvCxnSpPr>
        <p:spPr>
          <a:xfrm>
            <a:off x="539552" y="1268760"/>
            <a:ext cx="81369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539552" y="1556792"/>
            <a:ext cx="81369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3185" marR="5080" algn="just">
              <a:spcBef>
                <a:spcPts val="100"/>
              </a:spcBef>
            </a:pPr>
            <a:r>
              <a:rPr lang="es-SV" sz="2400" dirty="0">
                <a:latin typeface="+mj-lt"/>
                <a:cs typeface="Times New Roman" panose="02020603050405020304" pitchFamily="18" charset="0"/>
              </a:rPr>
              <a:t>Objetivo: Mantener un adecuado nivel de liquidez para hacerle frente a los compromisos financieros del IPSFA.</a:t>
            </a: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2941929"/>
              </p:ext>
            </p:extLst>
          </p:nvPr>
        </p:nvGraphicFramePr>
        <p:xfrm>
          <a:off x="1871700" y="2852936"/>
          <a:ext cx="5472608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6304"/>
                <a:gridCol w="2736304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MUJERES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4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HOMBRES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6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SV" sz="1800" spc="-5" dirty="0" smtClean="0"/>
                        <a:t>TOTAL</a:t>
                      </a:r>
                      <a:r>
                        <a:rPr lang="es-SV" sz="1800" spc="-5" baseline="0" dirty="0" smtClean="0"/>
                        <a:t> </a:t>
                      </a:r>
                      <a:r>
                        <a:rPr lang="es-SV" sz="1800" spc="-5" dirty="0" smtClean="0"/>
                        <a:t>EMPLEADOS</a:t>
                      </a:r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10</a:t>
                      </a:r>
                      <a:endParaRPr lang="es-SV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635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92088"/>
          </a:xfrm>
        </p:spPr>
        <p:txBody>
          <a:bodyPr>
            <a:normAutofit/>
          </a:bodyPr>
          <a:lstStyle/>
          <a:p>
            <a:r>
              <a:rPr lang="es-SV" sz="3200" dirty="0"/>
              <a:t>Departamento de </a:t>
            </a:r>
            <a:r>
              <a:rPr lang="es-SV" sz="3200" dirty="0" smtClean="0"/>
              <a:t>Contabilidad</a:t>
            </a:r>
            <a:endParaRPr lang="es-SV" sz="3200" dirty="0"/>
          </a:p>
        </p:txBody>
      </p:sp>
      <p:cxnSp>
        <p:nvCxnSpPr>
          <p:cNvPr id="4" name="3 Conector recto"/>
          <p:cNvCxnSpPr/>
          <p:nvPr/>
        </p:nvCxnSpPr>
        <p:spPr>
          <a:xfrm>
            <a:off x="539552" y="1268760"/>
            <a:ext cx="81369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539552" y="1556792"/>
            <a:ext cx="813690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3185" marR="5080" algn="just">
              <a:spcBef>
                <a:spcPts val="100"/>
              </a:spcBef>
            </a:pPr>
            <a:r>
              <a:rPr lang="es-SV" sz="2400" dirty="0">
                <a:latin typeface="+mj-lt"/>
                <a:cs typeface="Times New Roman" panose="02020603050405020304" pitchFamily="18" charset="0"/>
              </a:rPr>
              <a:t>Objetivo: Emitir los Estados Financieros de manera oportuna y de conformidad a las normas y principios de Contabilidad Gubernamental, para una adecuada toma de decisiones.</a:t>
            </a: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4292552"/>
              </p:ext>
            </p:extLst>
          </p:nvPr>
        </p:nvGraphicFramePr>
        <p:xfrm>
          <a:off x="1871700" y="3573016"/>
          <a:ext cx="5472608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6304"/>
                <a:gridCol w="2736304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MUJERES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5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HOMBRES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0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SV" sz="1800" spc="-5" dirty="0" smtClean="0"/>
                        <a:t>TOTAL</a:t>
                      </a:r>
                      <a:r>
                        <a:rPr lang="es-SV" sz="1800" spc="-5" baseline="0" dirty="0" smtClean="0"/>
                        <a:t> </a:t>
                      </a:r>
                      <a:r>
                        <a:rPr lang="es-SV" sz="1800" spc="-5" dirty="0" smtClean="0"/>
                        <a:t>EMPLEADOS</a:t>
                      </a:r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5</a:t>
                      </a:r>
                      <a:endParaRPr lang="es-SV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635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066800"/>
          </a:xfrm>
        </p:spPr>
        <p:txBody>
          <a:bodyPr>
            <a:normAutofit/>
          </a:bodyPr>
          <a:lstStyle/>
          <a:p>
            <a:r>
              <a:rPr lang="es-SV" sz="3200" dirty="0"/>
              <a:t>Consejo Directivo</a:t>
            </a:r>
          </a:p>
        </p:txBody>
      </p:sp>
      <p:cxnSp>
        <p:nvCxnSpPr>
          <p:cNvPr id="10" name="9 Conector recto"/>
          <p:cNvCxnSpPr/>
          <p:nvPr/>
        </p:nvCxnSpPr>
        <p:spPr>
          <a:xfrm>
            <a:off x="539552" y="1340768"/>
            <a:ext cx="81369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bject 4"/>
          <p:cNvSpPr txBox="1"/>
          <p:nvPr/>
        </p:nvSpPr>
        <p:spPr>
          <a:xfrm>
            <a:off x="539552" y="1609774"/>
            <a:ext cx="8136903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3185" marR="5080" indent="635" algn="just">
              <a:lnSpc>
                <a:spcPct val="100000"/>
              </a:lnSpc>
              <a:spcBef>
                <a:spcPts val="100"/>
              </a:spcBef>
            </a:pPr>
            <a:r>
              <a:rPr sz="2400" dirty="0" err="1" smtClean="0">
                <a:latin typeface="+mj-lt"/>
                <a:cs typeface="Times New Roman" panose="02020603050405020304" pitchFamily="18" charset="0"/>
              </a:rPr>
              <a:t>Objetivo</a:t>
            </a:r>
            <a:r>
              <a:rPr sz="2400" dirty="0" smtClean="0">
                <a:latin typeface="+mj-lt"/>
                <a:cs typeface="Times New Roman" panose="02020603050405020304" pitchFamily="18" charset="0"/>
              </a:rPr>
              <a:t>: </a:t>
            </a:r>
            <a:r>
              <a:rPr lang="es-SV" sz="2400" dirty="0">
                <a:latin typeface="+mj-lt"/>
                <a:cs typeface="Times New Roman" panose="02020603050405020304" pitchFamily="18" charset="0"/>
              </a:rPr>
              <a:t>Ejercer la orientación del IPSFA, de acuerdo con su Ley, su Reglamento y demás normativas aplicables para la dirección del Instituto.</a:t>
            </a:r>
            <a:endParaRPr sz="1800" dirty="0" smtClean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1077995"/>
              </p:ext>
            </p:extLst>
          </p:nvPr>
        </p:nvGraphicFramePr>
        <p:xfrm>
          <a:off x="1871699" y="3140968"/>
          <a:ext cx="5472608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6304"/>
                <a:gridCol w="2736304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MUJERES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1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HOMBRES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5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SV" sz="1800" spc="-5" dirty="0" smtClean="0"/>
                        <a:t>TOTAL</a:t>
                      </a:r>
                      <a:r>
                        <a:rPr lang="es-SV" sz="1800" spc="-5" baseline="0" dirty="0" smtClean="0"/>
                        <a:t> </a:t>
                      </a:r>
                      <a:r>
                        <a:rPr lang="es-SV" sz="1800" spc="-5" dirty="0" smtClean="0"/>
                        <a:t>EMPLEADOS</a:t>
                      </a:r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6</a:t>
                      </a:r>
                      <a:endParaRPr lang="es-SV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5227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92088"/>
          </a:xfrm>
        </p:spPr>
        <p:txBody>
          <a:bodyPr>
            <a:normAutofit/>
          </a:bodyPr>
          <a:lstStyle/>
          <a:p>
            <a:r>
              <a:rPr lang="es-SV" sz="3200" dirty="0">
                <a:solidFill>
                  <a:schemeClr val="tx1"/>
                </a:solidFill>
              </a:rPr>
              <a:t>Gerencia </a:t>
            </a:r>
            <a:r>
              <a:rPr lang="es-SV" sz="3200" dirty="0" smtClean="0">
                <a:solidFill>
                  <a:schemeClr val="tx1"/>
                </a:solidFill>
              </a:rPr>
              <a:t>de Inversiones</a:t>
            </a:r>
            <a:endParaRPr lang="es-SV" sz="3200" dirty="0">
              <a:solidFill>
                <a:schemeClr val="tx1"/>
              </a:solidFill>
            </a:endParaRPr>
          </a:p>
        </p:txBody>
      </p:sp>
      <p:cxnSp>
        <p:nvCxnSpPr>
          <p:cNvPr id="4" name="3 Conector recto"/>
          <p:cNvCxnSpPr/>
          <p:nvPr/>
        </p:nvCxnSpPr>
        <p:spPr>
          <a:xfrm>
            <a:off x="539552" y="1268760"/>
            <a:ext cx="81369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539552" y="1556792"/>
            <a:ext cx="8136904" cy="30726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3185" marR="5080" algn="just">
              <a:spcBef>
                <a:spcPts val="100"/>
              </a:spcBef>
            </a:pPr>
            <a:r>
              <a:rPr lang="es-SV" sz="2400" dirty="0">
                <a:latin typeface="+mj-lt"/>
                <a:cs typeface="Times New Roman" panose="02020603050405020304" pitchFamily="18" charset="0"/>
              </a:rPr>
              <a:t>Objetivo: </a:t>
            </a:r>
            <a:endParaRPr lang="es-SV" sz="2400" dirty="0" smtClean="0">
              <a:latin typeface="+mj-lt"/>
              <a:cs typeface="Times New Roman" panose="02020603050405020304" pitchFamily="18" charset="0"/>
            </a:endParaRPr>
          </a:p>
          <a:p>
            <a:pPr marL="540385" marR="5080" indent="-457200" algn="just">
              <a:spcBef>
                <a:spcPts val="100"/>
              </a:spcBef>
              <a:buFont typeface="+mj-lt"/>
              <a:buAutoNum type="alphaLcParenR"/>
            </a:pPr>
            <a:r>
              <a:rPr lang="es-SV" sz="2400" dirty="0" smtClean="0">
                <a:latin typeface="+mj-lt"/>
                <a:cs typeface="Times New Roman" panose="02020603050405020304" pitchFamily="18" charset="0"/>
              </a:rPr>
              <a:t>Velar </a:t>
            </a:r>
            <a:r>
              <a:rPr lang="es-SV" sz="2400" dirty="0">
                <a:latin typeface="+mj-lt"/>
                <a:cs typeface="Times New Roman" panose="02020603050405020304" pitchFamily="18" charset="0"/>
              </a:rPr>
              <a:t>porque las unidades de negocios sean auto sostenibles y rentables.</a:t>
            </a:r>
          </a:p>
          <a:p>
            <a:pPr marL="540385" marR="5080" indent="-457200" algn="just">
              <a:spcBef>
                <a:spcPts val="100"/>
              </a:spcBef>
              <a:buFont typeface="+mj-lt"/>
              <a:buAutoNum type="alphaLcParenR"/>
            </a:pPr>
            <a:r>
              <a:rPr lang="es-SV" sz="2400" dirty="0" smtClean="0">
                <a:latin typeface="+mj-lt"/>
                <a:cs typeface="Times New Roman" panose="02020603050405020304" pitchFamily="18" charset="0"/>
              </a:rPr>
              <a:t>Velar </a:t>
            </a:r>
            <a:r>
              <a:rPr lang="es-SV" sz="2400" dirty="0">
                <a:latin typeface="+mj-lt"/>
                <a:cs typeface="Times New Roman" panose="02020603050405020304" pitchFamily="18" charset="0"/>
              </a:rPr>
              <a:t>porque las reservas del Instituto sean invertidos en nuevos proyectos que sean rentables y que contribuyan a la </a:t>
            </a:r>
            <a:r>
              <a:rPr lang="es-SV" sz="2400" dirty="0" smtClean="0">
                <a:latin typeface="+mj-lt"/>
                <a:cs typeface="Times New Roman" panose="02020603050405020304" pitchFamily="18" charset="0"/>
              </a:rPr>
              <a:t>auto sostenibilidad </a:t>
            </a:r>
            <a:r>
              <a:rPr lang="es-SV" sz="2400" dirty="0">
                <a:latin typeface="+mj-lt"/>
                <a:cs typeface="Times New Roman" panose="02020603050405020304" pitchFamily="18" charset="0"/>
              </a:rPr>
              <a:t>de los programas previsionales, en condiciones de seguridad, liquidez y diversificación de riesgos. </a:t>
            </a: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8352523"/>
              </p:ext>
            </p:extLst>
          </p:nvPr>
        </p:nvGraphicFramePr>
        <p:xfrm>
          <a:off x="1871700" y="4941168"/>
          <a:ext cx="5472608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6304"/>
                <a:gridCol w="2736304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MUJERES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1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HOMBRES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1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SV" sz="1800" spc="-5" dirty="0" smtClean="0"/>
                        <a:t>TOTAL</a:t>
                      </a:r>
                      <a:r>
                        <a:rPr lang="es-SV" sz="1800" spc="-5" baseline="0" dirty="0" smtClean="0"/>
                        <a:t> </a:t>
                      </a:r>
                      <a:r>
                        <a:rPr lang="es-SV" sz="1800" spc="-5" dirty="0" smtClean="0"/>
                        <a:t>EMPLEADOS</a:t>
                      </a:r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2</a:t>
                      </a:r>
                      <a:endParaRPr lang="es-SV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635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92088"/>
          </a:xfrm>
        </p:spPr>
        <p:txBody>
          <a:bodyPr>
            <a:normAutofit/>
          </a:bodyPr>
          <a:lstStyle/>
          <a:p>
            <a:r>
              <a:rPr lang="es-SV" sz="3200" dirty="0" smtClean="0"/>
              <a:t>Departamento de Análisis de Inversiones</a:t>
            </a:r>
            <a:endParaRPr lang="es-SV" sz="3200" dirty="0"/>
          </a:p>
        </p:txBody>
      </p:sp>
      <p:cxnSp>
        <p:nvCxnSpPr>
          <p:cNvPr id="4" name="3 Conector recto"/>
          <p:cNvCxnSpPr/>
          <p:nvPr/>
        </p:nvCxnSpPr>
        <p:spPr>
          <a:xfrm>
            <a:off x="539552" y="1268760"/>
            <a:ext cx="81369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539552" y="1556792"/>
            <a:ext cx="813690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3185" marR="5080" algn="just">
              <a:spcBef>
                <a:spcPts val="100"/>
              </a:spcBef>
            </a:pPr>
            <a:r>
              <a:rPr lang="es-SV" sz="2400" dirty="0">
                <a:latin typeface="+mj-lt"/>
                <a:cs typeface="Times New Roman" panose="02020603050405020304" pitchFamily="18" charset="0"/>
              </a:rPr>
              <a:t>Objetivo: Realizar análisis y seguimiento financiero a las Unidades de Negocio, evaluaciones de factibilidad de nuevos proyectos de inversión propuestos; así como asesorar y dar apoyo estratégico a la Gerencia de Inversiones.</a:t>
            </a: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0551107"/>
              </p:ext>
            </p:extLst>
          </p:nvPr>
        </p:nvGraphicFramePr>
        <p:xfrm>
          <a:off x="1871700" y="3828648"/>
          <a:ext cx="5472608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6304"/>
                <a:gridCol w="2736304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MUJERES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0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HOMBRES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2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SV" sz="1800" spc="-5" dirty="0" smtClean="0"/>
                        <a:t>TOTAL</a:t>
                      </a:r>
                      <a:r>
                        <a:rPr lang="es-SV" sz="1800" spc="-5" baseline="0" dirty="0" smtClean="0"/>
                        <a:t> </a:t>
                      </a:r>
                      <a:r>
                        <a:rPr lang="es-SV" sz="1800" spc="-5" dirty="0" smtClean="0"/>
                        <a:t>EMPLEADOS</a:t>
                      </a:r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2</a:t>
                      </a:r>
                      <a:endParaRPr lang="es-SV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635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92088"/>
          </a:xfrm>
        </p:spPr>
        <p:txBody>
          <a:bodyPr>
            <a:normAutofit/>
          </a:bodyPr>
          <a:lstStyle/>
          <a:p>
            <a:r>
              <a:rPr lang="es-SV" sz="3200" dirty="0" smtClean="0"/>
              <a:t>Departamento de Mercadeo y Ventas</a:t>
            </a:r>
            <a:endParaRPr lang="es-SV" sz="3200" dirty="0"/>
          </a:p>
        </p:txBody>
      </p:sp>
      <p:cxnSp>
        <p:nvCxnSpPr>
          <p:cNvPr id="4" name="3 Conector recto"/>
          <p:cNvCxnSpPr/>
          <p:nvPr/>
        </p:nvCxnSpPr>
        <p:spPr>
          <a:xfrm>
            <a:off x="539552" y="1268760"/>
            <a:ext cx="81369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539552" y="1412776"/>
            <a:ext cx="813690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3185" marR="5080" algn="just">
              <a:spcBef>
                <a:spcPts val="100"/>
              </a:spcBef>
            </a:pPr>
            <a:r>
              <a:rPr lang="es-SV" sz="2400" dirty="0">
                <a:latin typeface="+mj-lt"/>
                <a:cs typeface="Times New Roman" panose="02020603050405020304" pitchFamily="18" charset="0"/>
              </a:rPr>
              <a:t>Objetivo: Contribuir al logro de los objetivos de la Gerencia de Inversiones y de las Unidades de Negocio, identificando oportunidades de negocio, diseñando estrategias mercadeo y ventas que ayuden a penetrar en la mente de los consumidores y generar ventas, incrementando la participación en el mercado para generar rentabilidad y para asegurar el retorno de las inversiones del instituto, maximizando el valor de las Unidades de Negocio y contribuyendo a alcanzar la sostenibilidad de los regímenes previsionales.</a:t>
            </a: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1517563"/>
              </p:ext>
            </p:extLst>
          </p:nvPr>
        </p:nvGraphicFramePr>
        <p:xfrm>
          <a:off x="1871700" y="5484832"/>
          <a:ext cx="5472608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6304"/>
                <a:gridCol w="2736304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MUJERES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2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HOMBRES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0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SV" sz="1800" spc="-5" dirty="0" smtClean="0"/>
                        <a:t>TOTAL</a:t>
                      </a:r>
                      <a:r>
                        <a:rPr lang="es-SV" sz="1800" spc="-5" baseline="0" dirty="0" smtClean="0"/>
                        <a:t> </a:t>
                      </a:r>
                      <a:r>
                        <a:rPr lang="es-SV" sz="1800" spc="-5" dirty="0" smtClean="0"/>
                        <a:t>EMPLEADOS</a:t>
                      </a:r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2</a:t>
                      </a:r>
                      <a:endParaRPr lang="es-SV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0990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92088"/>
          </a:xfrm>
        </p:spPr>
        <p:txBody>
          <a:bodyPr>
            <a:normAutofit/>
          </a:bodyPr>
          <a:lstStyle/>
          <a:p>
            <a:r>
              <a:rPr lang="es-SV" sz="3200" dirty="0"/>
              <a:t>Unidad de </a:t>
            </a:r>
            <a:r>
              <a:rPr lang="es-SV" sz="3200" dirty="0" smtClean="0"/>
              <a:t>Negocio IPSFACrédito</a:t>
            </a:r>
            <a:endParaRPr lang="es-SV" sz="3200" dirty="0"/>
          </a:p>
        </p:txBody>
      </p:sp>
      <p:cxnSp>
        <p:nvCxnSpPr>
          <p:cNvPr id="4" name="3 Conector recto"/>
          <p:cNvCxnSpPr/>
          <p:nvPr/>
        </p:nvCxnSpPr>
        <p:spPr>
          <a:xfrm>
            <a:off x="539552" y="1268760"/>
            <a:ext cx="81369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539552" y="1556792"/>
            <a:ext cx="81369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3185" marR="5080" algn="just">
              <a:spcBef>
                <a:spcPts val="100"/>
              </a:spcBef>
            </a:pPr>
            <a:r>
              <a:rPr lang="es-SV" sz="2400" dirty="0">
                <a:latin typeface="+mj-lt"/>
                <a:cs typeface="Times New Roman" panose="02020603050405020304" pitchFamily="18" charset="0"/>
              </a:rPr>
              <a:t>Objetivo: Contribuir al sostenimiento del sistema previsional del Instituto de Previsión Social de la Fuerza Armada, por medio de la generación de ingresos.</a:t>
            </a: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8814396"/>
              </p:ext>
            </p:extLst>
          </p:nvPr>
        </p:nvGraphicFramePr>
        <p:xfrm>
          <a:off x="1871700" y="3396600"/>
          <a:ext cx="5472608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6304"/>
                <a:gridCol w="2736304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MUJERES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6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HOMBRES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4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SV" sz="1800" spc="-5" dirty="0" smtClean="0"/>
                        <a:t>TOTAL</a:t>
                      </a:r>
                      <a:r>
                        <a:rPr lang="es-SV" sz="1800" spc="-5" baseline="0" dirty="0" smtClean="0"/>
                        <a:t> </a:t>
                      </a:r>
                      <a:r>
                        <a:rPr lang="es-SV" sz="1800" spc="-5" dirty="0" smtClean="0"/>
                        <a:t>EMPLEADOS</a:t>
                      </a:r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10</a:t>
                      </a:r>
                      <a:endParaRPr lang="es-SV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635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92088"/>
          </a:xfrm>
        </p:spPr>
        <p:txBody>
          <a:bodyPr>
            <a:normAutofit/>
          </a:bodyPr>
          <a:lstStyle/>
          <a:p>
            <a:r>
              <a:rPr lang="es-SV" sz="3200" dirty="0"/>
              <a:t>Unidad de </a:t>
            </a:r>
            <a:r>
              <a:rPr lang="es-SV" sz="3200" dirty="0" smtClean="0"/>
              <a:t>Negocio </a:t>
            </a:r>
            <a:r>
              <a:rPr lang="es-SV" sz="3200" dirty="0"/>
              <a:t>FUDEFA</a:t>
            </a:r>
          </a:p>
        </p:txBody>
      </p:sp>
      <p:cxnSp>
        <p:nvCxnSpPr>
          <p:cNvPr id="4" name="3 Conector recto"/>
          <p:cNvCxnSpPr/>
          <p:nvPr/>
        </p:nvCxnSpPr>
        <p:spPr>
          <a:xfrm>
            <a:off x="539552" y="1268760"/>
            <a:ext cx="81369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539552" y="1556792"/>
            <a:ext cx="8136904" cy="34547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3185" marR="5080" algn="just">
              <a:spcBef>
                <a:spcPts val="100"/>
              </a:spcBef>
            </a:pPr>
            <a:r>
              <a:rPr lang="es-SV" sz="2400" dirty="0" smtClean="0">
                <a:latin typeface="+mj-lt"/>
                <a:cs typeface="Times New Roman" panose="02020603050405020304" pitchFamily="18" charset="0"/>
              </a:rPr>
              <a:t>Objetivos: </a:t>
            </a:r>
          </a:p>
          <a:p>
            <a:pPr marL="540385" marR="5080" indent="-457200" algn="just">
              <a:spcBef>
                <a:spcPts val="100"/>
              </a:spcBef>
              <a:buFont typeface="+mj-lt"/>
              <a:buAutoNum type="alphaLcParenR"/>
            </a:pPr>
            <a:r>
              <a:rPr lang="es-SV" sz="2400" dirty="0" smtClean="0">
                <a:latin typeface="+mj-lt"/>
                <a:cs typeface="Times New Roman" panose="02020603050405020304" pitchFamily="18" charset="0"/>
              </a:rPr>
              <a:t>Brindar servicios funerarios en todo el territorio nacional, a los miembros de la Fuerza Armada, a fin de cumplir la prestación de auxilio de sepelio.                                                                                                                                                                                </a:t>
            </a:r>
          </a:p>
          <a:p>
            <a:pPr marL="540385" marR="5080" indent="-457200" algn="just">
              <a:spcBef>
                <a:spcPts val="100"/>
              </a:spcBef>
              <a:buFont typeface="+mj-lt"/>
              <a:buAutoNum type="alphaLcParenR"/>
            </a:pPr>
            <a:r>
              <a:rPr lang="es-SV" sz="2400" dirty="0" smtClean="0">
                <a:latin typeface="+mj-lt"/>
                <a:cs typeface="Times New Roman" panose="02020603050405020304" pitchFamily="18" charset="0"/>
              </a:rPr>
              <a:t>Incrementar la rentabilidad de la unidad de negocio a través de la implementación de nuevos proyectos de inversión.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  <a:p>
            <a:pPr marL="540385" marR="5080" indent="-457200" algn="just">
              <a:spcBef>
                <a:spcPts val="100"/>
              </a:spcBef>
              <a:buFont typeface="+mj-lt"/>
              <a:buAutoNum type="alphaLcParenR"/>
            </a:pPr>
            <a:r>
              <a:rPr lang="es-SV" sz="2400" dirty="0" smtClean="0">
                <a:latin typeface="+mj-lt"/>
                <a:cs typeface="Times New Roman" panose="02020603050405020304" pitchFamily="18" charset="0"/>
              </a:rPr>
              <a:t>Incrementar la rentabilidad de la unidad de negocio a través de la comercialización de servicios funerarios.</a:t>
            </a:r>
            <a:endParaRPr lang="es-SV" sz="2400" dirty="0">
              <a:latin typeface="+mj-lt"/>
              <a:cs typeface="Times New Roman" panose="02020603050405020304" pitchFamily="18" charset="0"/>
            </a:endParaRP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3812886"/>
              </p:ext>
            </p:extLst>
          </p:nvPr>
        </p:nvGraphicFramePr>
        <p:xfrm>
          <a:off x="1871700" y="5301208"/>
          <a:ext cx="5472608" cy="1107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6304"/>
                <a:gridCol w="2736304"/>
              </a:tblGrid>
              <a:tr h="12241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MUJERES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8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HOMBRES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13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SV" sz="1800" spc="-5" dirty="0" smtClean="0"/>
                        <a:t>TOTAL</a:t>
                      </a:r>
                      <a:r>
                        <a:rPr lang="es-SV" sz="1800" spc="-5" baseline="0" dirty="0" smtClean="0"/>
                        <a:t> </a:t>
                      </a:r>
                      <a:r>
                        <a:rPr lang="es-SV" sz="1800" spc="-5" dirty="0" smtClean="0"/>
                        <a:t>EMPLEADOS</a:t>
                      </a:r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21</a:t>
                      </a:r>
                      <a:endParaRPr lang="es-SV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635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92088"/>
          </a:xfrm>
        </p:spPr>
        <p:txBody>
          <a:bodyPr>
            <a:normAutofit/>
          </a:bodyPr>
          <a:lstStyle/>
          <a:p>
            <a:r>
              <a:rPr lang="es-SV" sz="3200" dirty="0"/>
              <a:t>Unidad de </a:t>
            </a:r>
            <a:r>
              <a:rPr lang="es-SV" sz="3200" dirty="0" smtClean="0"/>
              <a:t>Negocio </a:t>
            </a:r>
            <a:r>
              <a:rPr lang="es-SV" sz="3200" dirty="0" err="1" smtClean="0"/>
              <a:t>aKUAIPSFA</a:t>
            </a:r>
            <a:endParaRPr lang="es-SV" sz="3200" dirty="0"/>
          </a:p>
        </p:txBody>
      </p:sp>
      <p:cxnSp>
        <p:nvCxnSpPr>
          <p:cNvPr id="4" name="3 Conector recto"/>
          <p:cNvCxnSpPr/>
          <p:nvPr/>
        </p:nvCxnSpPr>
        <p:spPr>
          <a:xfrm>
            <a:off x="539552" y="1268760"/>
            <a:ext cx="81369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539552" y="1517784"/>
            <a:ext cx="8136904" cy="27033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3185" marR="5080" algn="just">
              <a:spcBef>
                <a:spcPts val="100"/>
              </a:spcBef>
            </a:pPr>
            <a:r>
              <a:rPr lang="es-SV" sz="2400" dirty="0" smtClean="0">
                <a:latin typeface="+mj-lt"/>
                <a:cs typeface="Times New Roman" panose="02020603050405020304" pitchFamily="18" charset="0"/>
              </a:rPr>
              <a:t>Objetivos: </a:t>
            </a:r>
          </a:p>
          <a:p>
            <a:pPr marL="540385" marR="5080" indent="-457200" algn="just">
              <a:spcBef>
                <a:spcPts val="100"/>
              </a:spcBef>
              <a:buFont typeface="+mj-lt"/>
              <a:buAutoNum type="alphaLcParenR"/>
            </a:pPr>
            <a:r>
              <a:rPr lang="es-SV" sz="2400" dirty="0" smtClean="0">
                <a:latin typeface="+mj-lt"/>
                <a:cs typeface="Times New Roman" panose="02020603050405020304" pitchFamily="18" charset="0"/>
              </a:rPr>
              <a:t>Incrementar </a:t>
            </a:r>
            <a:r>
              <a:rPr lang="es-SV" sz="2400" dirty="0">
                <a:latin typeface="+mj-lt"/>
                <a:cs typeface="Times New Roman" panose="02020603050405020304" pitchFamily="18" charset="0"/>
              </a:rPr>
              <a:t>la rentabilidad de la Unidad de Negocio a través del servicio de abastecimiento de agua potable con una gestión eficiente y uso racional de los recursos asignados.</a:t>
            </a:r>
          </a:p>
          <a:p>
            <a:pPr marL="540385" marR="5080" indent="-457200" algn="just">
              <a:spcBef>
                <a:spcPts val="100"/>
              </a:spcBef>
              <a:buFont typeface="+mj-lt"/>
              <a:buAutoNum type="alphaLcParenR"/>
            </a:pPr>
            <a:r>
              <a:rPr lang="es-SV" sz="2400" dirty="0" smtClean="0">
                <a:latin typeface="+mj-lt"/>
                <a:cs typeface="Times New Roman" panose="02020603050405020304" pitchFamily="18" charset="0"/>
              </a:rPr>
              <a:t>Incrementar </a:t>
            </a:r>
            <a:r>
              <a:rPr lang="es-SV" sz="2400" dirty="0">
                <a:latin typeface="+mj-lt"/>
                <a:cs typeface="Times New Roman" panose="02020603050405020304" pitchFamily="18" charset="0"/>
              </a:rPr>
              <a:t>la rentabilidad a través de nuevos proyectos de inversión.</a:t>
            </a: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1255875"/>
              </p:ext>
            </p:extLst>
          </p:nvPr>
        </p:nvGraphicFramePr>
        <p:xfrm>
          <a:off x="1871700" y="4509120"/>
          <a:ext cx="5472608" cy="1107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6304"/>
                <a:gridCol w="2736304"/>
              </a:tblGrid>
              <a:tr h="14973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MUJERES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1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HOMBRES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1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SV" sz="1800" spc="-5" dirty="0" smtClean="0"/>
                        <a:t>TOTAL</a:t>
                      </a:r>
                      <a:r>
                        <a:rPr lang="es-SV" sz="1800" spc="-5" baseline="0" dirty="0" smtClean="0"/>
                        <a:t> </a:t>
                      </a:r>
                      <a:r>
                        <a:rPr lang="es-SV" sz="1800" spc="-5" dirty="0" smtClean="0"/>
                        <a:t>EMPLEADOS</a:t>
                      </a:r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2</a:t>
                      </a:r>
                      <a:endParaRPr lang="es-SV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635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92088"/>
          </a:xfrm>
        </p:spPr>
        <p:txBody>
          <a:bodyPr>
            <a:normAutofit/>
          </a:bodyPr>
          <a:lstStyle/>
          <a:p>
            <a:r>
              <a:rPr lang="es-SV" sz="3200" dirty="0"/>
              <a:t>Unidad de Negocio </a:t>
            </a:r>
            <a:r>
              <a:rPr lang="es-SV" sz="3200" dirty="0" smtClean="0"/>
              <a:t>InmoIPSFA</a:t>
            </a:r>
            <a:endParaRPr lang="es-SV" sz="3200" dirty="0"/>
          </a:p>
        </p:txBody>
      </p:sp>
      <p:cxnSp>
        <p:nvCxnSpPr>
          <p:cNvPr id="4" name="3 Conector recto"/>
          <p:cNvCxnSpPr/>
          <p:nvPr/>
        </p:nvCxnSpPr>
        <p:spPr>
          <a:xfrm>
            <a:off x="539552" y="1268760"/>
            <a:ext cx="81369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539552" y="1517784"/>
            <a:ext cx="8136904" cy="27033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3185" marR="5080" algn="just">
              <a:spcBef>
                <a:spcPts val="100"/>
              </a:spcBef>
            </a:pPr>
            <a:r>
              <a:rPr lang="es-SV" sz="2400" dirty="0" smtClean="0">
                <a:latin typeface="+mj-lt"/>
                <a:cs typeface="Times New Roman" panose="02020603050405020304" pitchFamily="18" charset="0"/>
              </a:rPr>
              <a:t>Objetivos: </a:t>
            </a:r>
          </a:p>
          <a:p>
            <a:pPr marL="540385" marR="5080" indent="-457200" algn="just">
              <a:spcBef>
                <a:spcPts val="100"/>
              </a:spcBef>
              <a:buFont typeface="+mj-lt"/>
              <a:buAutoNum type="alphaLcParenR"/>
            </a:pPr>
            <a:r>
              <a:rPr lang="es-SV" sz="2400" dirty="0" smtClean="0">
                <a:latin typeface="+mj-lt"/>
                <a:cs typeface="Times New Roman" panose="02020603050405020304" pitchFamily="18" charset="0"/>
              </a:rPr>
              <a:t>Obtener a través de la cartera de Inmuebles, mayores niveles de rentabilidad con una gestión eficiente y uso racional de los recursos asignados.</a:t>
            </a:r>
          </a:p>
          <a:p>
            <a:pPr marL="540385" marR="5080" indent="-457200" algn="just">
              <a:spcBef>
                <a:spcPts val="100"/>
              </a:spcBef>
              <a:buFont typeface="+mj-lt"/>
              <a:buAutoNum type="alphaLcParenR"/>
            </a:pPr>
            <a:r>
              <a:rPr lang="es-SV" sz="2400" dirty="0" smtClean="0">
                <a:latin typeface="+mj-lt"/>
                <a:cs typeface="Times New Roman" panose="02020603050405020304" pitchFamily="18" charset="0"/>
              </a:rPr>
              <a:t>Incrementar </a:t>
            </a:r>
            <a:r>
              <a:rPr lang="es-SV" sz="2400" dirty="0">
                <a:latin typeface="+mj-lt"/>
                <a:cs typeface="Times New Roman" panose="02020603050405020304" pitchFamily="18" charset="0"/>
              </a:rPr>
              <a:t>la rentabilidad de la Unidad de Negocio, a través de la implementación de nuevos proyectos de inversión.</a:t>
            </a: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7584517"/>
              </p:ext>
            </p:extLst>
          </p:nvPr>
        </p:nvGraphicFramePr>
        <p:xfrm>
          <a:off x="1979712" y="4365104"/>
          <a:ext cx="5472608" cy="1107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6304"/>
                <a:gridCol w="2736304"/>
              </a:tblGrid>
              <a:tr h="14973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MUJERES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8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HOMBRES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33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SV" sz="1800" spc="-5" dirty="0" smtClean="0"/>
                        <a:t>TOTAL</a:t>
                      </a:r>
                      <a:r>
                        <a:rPr lang="es-SV" sz="1800" spc="-5" baseline="0" dirty="0" smtClean="0"/>
                        <a:t> </a:t>
                      </a:r>
                      <a:r>
                        <a:rPr lang="es-SV" sz="1800" spc="-5" dirty="0" smtClean="0"/>
                        <a:t>EMPLEADOS</a:t>
                      </a:r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41</a:t>
                      </a:r>
                      <a:endParaRPr lang="es-SV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635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066800"/>
          </a:xfrm>
        </p:spPr>
        <p:txBody>
          <a:bodyPr>
            <a:normAutofit/>
          </a:bodyPr>
          <a:lstStyle/>
          <a:p>
            <a:r>
              <a:rPr lang="es-SV" sz="3200" dirty="0"/>
              <a:t>Auditoría Interna</a:t>
            </a:r>
          </a:p>
        </p:txBody>
      </p:sp>
      <p:cxnSp>
        <p:nvCxnSpPr>
          <p:cNvPr id="10" name="9 Conector recto"/>
          <p:cNvCxnSpPr/>
          <p:nvPr/>
        </p:nvCxnSpPr>
        <p:spPr>
          <a:xfrm>
            <a:off x="539552" y="1340768"/>
            <a:ext cx="81369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2 Rectángulo"/>
          <p:cNvSpPr/>
          <p:nvPr/>
        </p:nvSpPr>
        <p:spPr>
          <a:xfrm>
            <a:off x="539552" y="1484784"/>
            <a:ext cx="8136904" cy="29367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3185" marR="5080" indent="635" algn="just">
              <a:spcBef>
                <a:spcPts val="100"/>
              </a:spcBef>
            </a:pPr>
            <a:r>
              <a:rPr lang="es-SV" sz="1900" dirty="0">
                <a:latin typeface="+mj-lt"/>
                <a:cs typeface="Times New Roman" panose="02020603050405020304" pitchFamily="18" charset="0"/>
              </a:rPr>
              <a:t>Objetivo: Ejercer un control eficiente y adecuado del uso racional de los recursos del Instituto; evaluar la estructura del Control Interno Financiero y administrativo a fin de establecer el grado en que el IPSFA, sus funcionarios y empleados han cumplido adecuadamente con los deberes y atribuciones que les han sido asignadas: Si tales funciones se han ejecutado de manera eficiente y eficaz, si los objetivos y las metas propuestas han sido logrados, si la información gerencial producida es correcta y confiable, y si se ha respetado la normativa legal y procedimental. Adicionalmente todas las acciones de las normativas aplicables a la unidad.</a:t>
            </a: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0410460"/>
              </p:ext>
            </p:extLst>
          </p:nvPr>
        </p:nvGraphicFramePr>
        <p:xfrm>
          <a:off x="1619672" y="4941168"/>
          <a:ext cx="5472608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6304"/>
                <a:gridCol w="2736304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MUJERES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2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HOMBRES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3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SV" sz="1800" spc="-5" dirty="0" smtClean="0"/>
                        <a:t>TOTAL</a:t>
                      </a:r>
                      <a:r>
                        <a:rPr lang="es-SV" sz="1800" spc="-5" baseline="0" dirty="0" smtClean="0"/>
                        <a:t> </a:t>
                      </a:r>
                      <a:r>
                        <a:rPr lang="es-SV" sz="1800" spc="-5" dirty="0" smtClean="0"/>
                        <a:t>EMPLEADOS</a:t>
                      </a:r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5</a:t>
                      </a:r>
                      <a:endParaRPr lang="es-SV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927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720080"/>
          </a:xfrm>
        </p:spPr>
        <p:txBody>
          <a:bodyPr>
            <a:normAutofit/>
          </a:bodyPr>
          <a:lstStyle/>
          <a:p>
            <a:r>
              <a:rPr lang="es-SV" sz="3200" dirty="0"/>
              <a:t>Oficialía de </a:t>
            </a:r>
            <a:r>
              <a:rPr lang="es-SV" sz="3200" dirty="0" smtClean="0"/>
              <a:t>Cumplimiento</a:t>
            </a:r>
            <a:endParaRPr lang="es-SV" sz="3200" dirty="0"/>
          </a:p>
        </p:txBody>
      </p:sp>
      <p:cxnSp>
        <p:nvCxnSpPr>
          <p:cNvPr id="4" name="3 Conector recto"/>
          <p:cNvCxnSpPr/>
          <p:nvPr/>
        </p:nvCxnSpPr>
        <p:spPr>
          <a:xfrm>
            <a:off x="539552" y="1268760"/>
            <a:ext cx="81369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bject 4"/>
          <p:cNvSpPr txBox="1"/>
          <p:nvPr/>
        </p:nvSpPr>
        <p:spPr>
          <a:xfrm>
            <a:off x="539552" y="1466245"/>
            <a:ext cx="7839075" cy="361893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s-SV"/>
            </a:defPPr>
            <a:lvl1pPr marL="83185" marR="5080" indent="635">
              <a:spcBef>
                <a:spcPts val="100"/>
              </a:spcBef>
              <a:defRPr sz="2000">
                <a:latin typeface="+mj-lt"/>
                <a:cs typeface="Times New Roman" panose="02020603050405020304" pitchFamily="18" charset="0"/>
              </a:defRPr>
            </a:lvl1pPr>
          </a:lstStyle>
          <a:p>
            <a:pPr indent="0" algn="just"/>
            <a:r>
              <a:rPr lang="es-SV" sz="1500" dirty="0" smtClean="0"/>
              <a:t>Objetivos:</a:t>
            </a:r>
          </a:p>
          <a:p>
            <a:pPr marL="426085" indent="-342900" algn="just">
              <a:buFont typeface="+mj-lt"/>
              <a:buAutoNum type="alphaLcPeriod"/>
            </a:pPr>
            <a:r>
              <a:rPr lang="es-SV" sz="1500" dirty="0" smtClean="0"/>
              <a:t>Gestionar </a:t>
            </a:r>
            <a:r>
              <a:rPr lang="es-SV" sz="1500" dirty="0"/>
              <a:t>el cumplimiento de la normativa legal  en materia de prevención de lavado de dinero y activos, políticas, normas, procesos y procedimientos para una adecuada gestión, del riesgo de lavado de dinero y activos y financiamiento al terrorismo.</a:t>
            </a:r>
          </a:p>
          <a:p>
            <a:pPr marL="426085" indent="-342900" algn="just">
              <a:buFont typeface="+mj-lt"/>
              <a:buAutoNum type="alphaLcPeriod"/>
            </a:pPr>
            <a:r>
              <a:rPr lang="es-SV" sz="1500" dirty="0" smtClean="0"/>
              <a:t>Informar </a:t>
            </a:r>
            <a:r>
              <a:rPr lang="es-SV" sz="1500" dirty="0"/>
              <a:t>trimestralmente al Comité de Prevención de Lavado de Dinero y al Consejo Directivo los resultados obtenidos, sobre las diferentes actividades realizadas y el cumplimiento de las diferentes unidades organizativas del Instituto, en todos los aspectos importantes de la normativa legal vigente relacionada a la prevención de lavado de dinero y activos y financiamiento al terrorismo.</a:t>
            </a:r>
          </a:p>
          <a:p>
            <a:pPr marL="426085" indent="-342900" algn="just">
              <a:buFont typeface="+mj-lt"/>
              <a:buAutoNum type="alphaLcPeriod"/>
            </a:pPr>
            <a:r>
              <a:rPr lang="es-SV" sz="1500" dirty="0" smtClean="0"/>
              <a:t>Asesorar </a:t>
            </a:r>
            <a:r>
              <a:rPr lang="es-SV" sz="1500" dirty="0"/>
              <a:t>y promover la prevención del lavado de dinero y activos y financiamiento al terrorismo a todo el personal del Instituto.</a:t>
            </a:r>
          </a:p>
          <a:p>
            <a:pPr marL="426085" indent="-342900" algn="just">
              <a:buFont typeface="+mj-lt"/>
              <a:buAutoNum type="alphaLcPeriod"/>
            </a:pPr>
            <a:r>
              <a:rPr lang="es-SV" sz="1500" dirty="0" smtClean="0"/>
              <a:t>Apoyar </a:t>
            </a:r>
            <a:r>
              <a:rPr lang="es-SV" sz="1500" dirty="0"/>
              <a:t>y asistir a todas las unidades organizacionales del Instituto para el cumplimiento de la Ley Contra el Lavado de Dinero y de Activos.</a:t>
            </a:r>
          </a:p>
          <a:p>
            <a:pPr marL="426085" indent="-342900" algn="just">
              <a:buFont typeface="+mj-lt"/>
              <a:buAutoNum type="alphaLcPeriod"/>
            </a:pPr>
            <a:r>
              <a:rPr lang="es-SV" sz="1500" dirty="0" smtClean="0"/>
              <a:t> </a:t>
            </a:r>
            <a:r>
              <a:rPr lang="es-SV" sz="1500" dirty="0"/>
              <a:t>Adicionalmente todas las acciones de las normativas aplicables a la unidad</a:t>
            </a:r>
            <a:r>
              <a:rPr lang="es-SV" sz="1500" dirty="0" smtClean="0"/>
              <a:t>.</a:t>
            </a:r>
            <a:endParaRPr lang="es-SV" sz="1500" dirty="0"/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5311996"/>
              </p:ext>
            </p:extLst>
          </p:nvPr>
        </p:nvGraphicFramePr>
        <p:xfrm>
          <a:off x="1475656" y="5268808"/>
          <a:ext cx="5472608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6304"/>
                <a:gridCol w="2736304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MUJERES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0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HOMBRES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1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SV" sz="1800" spc="-5" dirty="0" smtClean="0"/>
                        <a:t>TOTAL</a:t>
                      </a:r>
                      <a:r>
                        <a:rPr lang="es-SV" sz="1800" spc="-5" baseline="0" dirty="0" smtClean="0"/>
                        <a:t> </a:t>
                      </a:r>
                      <a:r>
                        <a:rPr lang="es-SV" sz="1800" spc="-5" dirty="0" smtClean="0"/>
                        <a:t>EMPLEADOS</a:t>
                      </a:r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1</a:t>
                      </a:r>
                      <a:endParaRPr lang="es-SV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7799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92088"/>
          </a:xfrm>
        </p:spPr>
        <p:txBody>
          <a:bodyPr>
            <a:normAutofit/>
          </a:bodyPr>
          <a:lstStyle/>
          <a:p>
            <a:r>
              <a:rPr lang="es-SV" sz="3200" dirty="0"/>
              <a:t>Gerencia General</a:t>
            </a:r>
          </a:p>
        </p:txBody>
      </p:sp>
      <p:cxnSp>
        <p:nvCxnSpPr>
          <p:cNvPr id="4" name="3 Conector recto"/>
          <p:cNvCxnSpPr/>
          <p:nvPr/>
        </p:nvCxnSpPr>
        <p:spPr>
          <a:xfrm>
            <a:off x="539552" y="1268760"/>
            <a:ext cx="81369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539552" y="1556792"/>
            <a:ext cx="8136904" cy="185948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3185" marR="5080" indent="635" algn="just">
              <a:spcBef>
                <a:spcPts val="100"/>
              </a:spcBef>
            </a:pPr>
            <a:r>
              <a:rPr lang="es-SV" sz="2400" dirty="0" smtClean="0">
                <a:latin typeface="+mj-lt"/>
                <a:cs typeface="Times New Roman" panose="02020603050405020304" pitchFamily="18" charset="0"/>
              </a:rPr>
              <a:t>Objetivo: </a:t>
            </a:r>
            <a:r>
              <a:rPr lang="es-SV" sz="2400" dirty="0">
                <a:latin typeface="+mj-lt"/>
                <a:cs typeface="Times New Roman" panose="02020603050405020304" pitchFamily="18" charset="0"/>
              </a:rPr>
              <a:t>Gestionar las funciones administrativas y financieras orientadas al cumplimiento de las atribuciones y responsabilidades fijadas en la Ley del IPSFA y su Reglamento; adicionalmente a las establecidas en las normativas aplicables en el Instituto.</a:t>
            </a: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9806395"/>
              </p:ext>
            </p:extLst>
          </p:nvPr>
        </p:nvGraphicFramePr>
        <p:xfrm>
          <a:off x="1871700" y="3972664"/>
          <a:ext cx="5472608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6304"/>
                <a:gridCol w="2736304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MUJERES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2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HOMBRES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1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SV" sz="1800" spc="-5" dirty="0" smtClean="0"/>
                        <a:t>TOTAL</a:t>
                      </a:r>
                      <a:r>
                        <a:rPr lang="es-SV" sz="1800" spc="-5" baseline="0" dirty="0" smtClean="0"/>
                        <a:t> </a:t>
                      </a:r>
                      <a:r>
                        <a:rPr lang="es-SV" sz="1800" spc="-5" dirty="0" smtClean="0"/>
                        <a:t>EMPLEADOS</a:t>
                      </a:r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3</a:t>
                      </a:r>
                      <a:endParaRPr lang="es-SV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1742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92088"/>
          </a:xfrm>
        </p:spPr>
        <p:txBody>
          <a:bodyPr>
            <a:normAutofit/>
          </a:bodyPr>
          <a:lstStyle/>
          <a:p>
            <a:r>
              <a:rPr lang="es-SV" sz="3200" dirty="0" smtClean="0"/>
              <a:t>Unidad de Informática</a:t>
            </a:r>
            <a:endParaRPr lang="es-SV" sz="3200" dirty="0"/>
          </a:p>
        </p:txBody>
      </p:sp>
      <p:cxnSp>
        <p:nvCxnSpPr>
          <p:cNvPr id="4" name="3 Conector recto"/>
          <p:cNvCxnSpPr/>
          <p:nvPr/>
        </p:nvCxnSpPr>
        <p:spPr>
          <a:xfrm>
            <a:off x="539552" y="1268760"/>
            <a:ext cx="81369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5035670"/>
              </p:ext>
            </p:extLst>
          </p:nvPr>
        </p:nvGraphicFramePr>
        <p:xfrm>
          <a:off x="1763688" y="4620736"/>
          <a:ext cx="5472608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6304"/>
                <a:gridCol w="2736304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MUJERES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2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HOMBRES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10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SV" sz="1800" spc="-5" dirty="0" smtClean="0"/>
                        <a:t>TOTAL</a:t>
                      </a:r>
                      <a:r>
                        <a:rPr lang="es-SV" sz="1800" spc="-5" baseline="0" dirty="0" smtClean="0"/>
                        <a:t> </a:t>
                      </a:r>
                      <a:r>
                        <a:rPr lang="es-SV" sz="1800" spc="-5" dirty="0" smtClean="0"/>
                        <a:t>EMPLEADOS</a:t>
                      </a:r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12</a:t>
                      </a:r>
                      <a:endParaRPr lang="es-SV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object 4"/>
          <p:cNvSpPr txBox="1"/>
          <p:nvPr/>
        </p:nvSpPr>
        <p:spPr>
          <a:xfrm>
            <a:off x="611560" y="1392302"/>
            <a:ext cx="7632848" cy="290079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s-SV"/>
            </a:defPPr>
            <a:lvl1pPr marL="83185" marR="5080" indent="0" algn="just">
              <a:spcBef>
                <a:spcPts val="100"/>
              </a:spcBef>
              <a:defRPr sz="1500">
                <a:latin typeface="+mj-lt"/>
                <a:cs typeface="Times New Roman" panose="02020603050405020304" pitchFamily="18" charset="0"/>
              </a:defRPr>
            </a:lvl1pPr>
          </a:lstStyle>
          <a:p>
            <a:r>
              <a:rPr lang="es-SV" sz="2000" dirty="0" smtClean="0"/>
              <a:t>Objetivos: </a:t>
            </a:r>
            <a:endParaRPr lang="es-SV" sz="2000" dirty="0"/>
          </a:p>
          <a:p>
            <a:pPr marL="426085" indent="-342900">
              <a:buFont typeface="+mj-lt"/>
              <a:buAutoNum type="alphaLcPeriod"/>
            </a:pPr>
            <a:r>
              <a:rPr lang="es-SV" sz="2000" dirty="0" smtClean="0"/>
              <a:t>Proveer </a:t>
            </a:r>
            <a:r>
              <a:rPr lang="es-SV" sz="2000" dirty="0"/>
              <a:t>servicios informáticos de calidad para apoyar a las distintas Unidades Organizacionales al cumplimiento de la misión del Instituto.</a:t>
            </a:r>
          </a:p>
          <a:p>
            <a:pPr marL="426085" indent="-342900">
              <a:buFont typeface="+mj-lt"/>
              <a:buAutoNum type="alphaLcPeriod"/>
            </a:pPr>
            <a:r>
              <a:rPr lang="es-SV" sz="2000" dirty="0" smtClean="0"/>
              <a:t>Proveer </a:t>
            </a:r>
            <a:r>
              <a:rPr lang="es-SV" sz="2000" dirty="0"/>
              <a:t>plataformas eficientes de hardware, software, comunicaciones y sistemas de información, automatizando procesos, velando por la seguridad de la información y la continuidad de los servicios informáticos del IPSFA.</a:t>
            </a:r>
          </a:p>
          <a:p>
            <a:pPr marL="426085" indent="-342900">
              <a:buFont typeface="+mj-lt"/>
              <a:buAutoNum type="alphaLcPeriod"/>
            </a:pPr>
            <a:r>
              <a:rPr lang="es-SV" sz="2000" dirty="0" smtClean="0"/>
              <a:t>Dar </a:t>
            </a:r>
            <a:r>
              <a:rPr lang="es-SV" sz="2000" dirty="0"/>
              <a:t>cumplimiento a las normativas aplicables a la Unidad.</a:t>
            </a:r>
          </a:p>
        </p:txBody>
      </p:sp>
    </p:spTree>
    <p:extLst>
      <p:ext uri="{BB962C8B-B14F-4D97-AF65-F5344CB8AC3E}">
        <p14:creationId xmlns:p14="http://schemas.microsoft.com/office/powerpoint/2010/main" val="67635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92088"/>
          </a:xfrm>
        </p:spPr>
        <p:txBody>
          <a:bodyPr>
            <a:normAutofit/>
          </a:bodyPr>
          <a:lstStyle/>
          <a:p>
            <a:pPr algn="just"/>
            <a:r>
              <a:rPr lang="es-SV" sz="3200" dirty="0"/>
              <a:t>Unidad </a:t>
            </a:r>
            <a:r>
              <a:rPr lang="es-SV" sz="3200" dirty="0" smtClean="0"/>
              <a:t>Jurídica Institucional </a:t>
            </a:r>
            <a:endParaRPr lang="es-SV" sz="3200" dirty="0"/>
          </a:p>
        </p:txBody>
      </p:sp>
      <p:cxnSp>
        <p:nvCxnSpPr>
          <p:cNvPr id="4" name="3 Conector recto"/>
          <p:cNvCxnSpPr/>
          <p:nvPr/>
        </p:nvCxnSpPr>
        <p:spPr>
          <a:xfrm>
            <a:off x="539552" y="1268760"/>
            <a:ext cx="81369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539552" y="1340768"/>
            <a:ext cx="8136904" cy="28135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3185" marR="5080" algn="just">
              <a:spcBef>
                <a:spcPts val="100"/>
              </a:spcBef>
            </a:pPr>
            <a:r>
              <a:rPr lang="es-SV" sz="2200" dirty="0" smtClean="0">
                <a:latin typeface="+mj-lt"/>
                <a:cs typeface="Times New Roman" panose="02020603050405020304" pitchFamily="18" charset="0"/>
              </a:rPr>
              <a:t>Objetivo:</a:t>
            </a:r>
            <a:endParaRPr lang="es-SV" sz="2200" dirty="0">
              <a:latin typeface="+mj-lt"/>
              <a:cs typeface="Times New Roman" panose="02020603050405020304" pitchFamily="18" charset="0"/>
            </a:endParaRPr>
          </a:p>
          <a:p>
            <a:pPr marL="83185" marR="5080" algn="just">
              <a:spcBef>
                <a:spcPts val="100"/>
              </a:spcBef>
            </a:pPr>
            <a:r>
              <a:rPr lang="es-SV" sz="2200" dirty="0">
                <a:latin typeface="+mj-lt"/>
                <a:cs typeface="Times New Roman" panose="02020603050405020304" pitchFamily="18" charset="0"/>
              </a:rPr>
              <a:t>Proveer al Instituto de la asesoría y gestión en materia legal, para salvaguardar los intereses del mismo, tanto en procesos administrativos como judiciales, con base al marco legal que rige al Instituto y demás disposiciones legales y reglamentarias que le sean aplicables, para dotar de legitimidad y seguridad jurídica la producción de los actos y contratos, en que se vea involucrada la gestión del Instituto.</a:t>
            </a: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2511657"/>
              </p:ext>
            </p:extLst>
          </p:nvPr>
        </p:nvGraphicFramePr>
        <p:xfrm>
          <a:off x="1871700" y="4476720"/>
          <a:ext cx="5472608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6304"/>
                <a:gridCol w="2736304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MUJERES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3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HOMBRES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1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SV" sz="1800" spc="-5" dirty="0" smtClean="0"/>
                        <a:t>TOTAL</a:t>
                      </a:r>
                      <a:r>
                        <a:rPr lang="es-SV" sz="1800" spc="-5" baseline="0" dirty="0" smtClean="0"/>
                        <a:t> </a:t>
                      </a:r>
                      <a:r>
                        <a:rPr lang="es-SV" sz="1800" spc="-5" dirty="0" smtClean="0"/>
                        <a:t>EMPLEADOS</a:t>
                      </a:r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4</a:t>
                      </a:r>
                      <a:endParaRPr lang="es-SV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635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92088"/>
          </a:xfrm>
        </p:spPr>
        <p:txBody>
          <a:bodyPr>
            <a:normAutofit/>
          </a:bodyPr>
          <a:lstStyle/>
          <a:p>
            <a:r>
              <a:rPr lang="es-SV" sz="3200" dirty="0"/>
              <a:t>Unidad de Aseguramiento de la Calidad</a:t>
            </a:r>
          </a:p>
        </p:txBody>
      </p:sp>
      <p:cxnSp>
        <p:nvCxnSpPr>
          <p:cNvPr id="4" name="3 Conector recto"/>
          <p:cNvCxnSpPr/>
          <p:nvPr/>
        </p:nvCxnSpPr>
        <p:spPr>
          <a:xfrm>
            <a:off x="539552" y="1268760"/>
            <a:ext cx="81369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539552" y="1446113"/>
            <a:ext cx="8136904" cy="29136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3185" marR="5080" algn="just">
              <a:spcBef>
                <a:spcPts val="100"/>
              </a:spcBef>
            </a:pPr>
            <a:r>
              <a:rPr lang="es-SV" dirty="0">
                <a:latin typeface="+mj-lt"/>
                <a:cs typeface="Times New Roman" panose="02020603050405020304" pitchFamily="18" charset="0"/>
              </a:rPr>
              <a:t>Objetivos:</a:t>
            </a:r>
          </a:p>
          <a:p>
            <a:pPr marL="311785" marR="5080" indent="-228600" algn="just">
              <a:spcBef>
                <a:spcPts val="100"/>
              </a:spcBef>
              <a:buFont typeface="+mj-lt"/>
              <a:buAutoNum type="alphaLcPeriod"/>
            </a:pPr>
            <a:r>
              <a:rPr lang="es-SV" dirty="0" smtClean="0">
                <a:latin typeface="+mj-lt"/>
                <a:cs typeface="Times New Roman" panose="02020603050405020304" pitchFamily="18" charset="0"/>
              </a:rPr>
              <a:t>Gestionar </a:t>
            </a:r>
            <a:r>
              <a:rPr lang="es-SV" dirty="0">
                <a:latin typeface="+mj-lt"/>
                <a:cs typeface="Times New Roman" panose="02020603050405020304" pitchFamily="18" charset="0"/>
              </a:rPr>
              <a:t>el proceso de formulación y seguimiento de la planificación estratégica, operativa y de riesgos del instituto con la finalidad de facilitar la mejora continua de las diferentes unidades organizativas del instituto.</a:t>
            </a:r>
          </a:p>
          <a:p>
            <a:pPr marL="311785" marR="5080" indent="-228600" algn="just">
              <a:spcBef>
                <a:spcPts val="100"/>
              </a:spcBef>
              <a:buFont typeface="+mj-lt"/>
              <a:buAutoNum type="alphaLcPeriod"/>
            </a:pPr>
            <a:r>
              <a:rPr lang="es-SV" dirty="0">
                <a:latin typeface="+mj-lt"/>
                <a:cs typeface="Times New Roman" panose="02020603050405020304" pitchFamily="18" charset="0"/>
              </a:rPr>
              <a:t>B</a:t>
            </a:r>
            <a:r>
              <a:rPr lang="es-SV" dirty="0" smtClean="0">
                <a:latin typeface="+mj-lt"/>
                <a:cs typeface="Times New Roman" panose="02020603050405020304" pitchFamily="18" charset="0"/>
              </a:rPr>
              <a:t>uscar </a:t>
            </a:r>
            <a:r>
              <a:rPr lang="es-SV" dirty="0">
                <a:latin typeface="+mj-lt"/>
                <a:cs typeface="Times New Roman" panose="02020603050405020304" pitchFamily="18" charset="0"/>
              </a:rPr>
              <a:t>la eficiencia operativa mediante el control y mejoramiento de los procesos, métodos y sistemas de trabajo.</a:t>
            </a:r>
          </a:p>
          <a:p>
            <a:pPr marL="311785" marR="5080" indent="-228600" algn="just">
              <a:spcBef>
                <a:spcPts val="100"/>
              </a:spcBef>
              <a:buFont typeface="+mj-lt"/>
              <a:buAutoNum type="alphaLcPeriod"/>
            </a:pPr>
            <a:r>
              <a:rPr lang="es-SV" dirty="0" smtClean="0">
                <a:latin typeface="+mj-lt"/>
                <a:cs typeface="Times New Roman" panose="02020603050405020304" pitchFamily="18" charset="0"/>
              </a:rPr>
              <a:t>Apoyar </a:t>
            </a:r>
            <a:r>
              <a:rPr lang="es-SV" dirty="0">
                <a:latin typeface="+mj-lt"/>
                <a:cs typeface="Times New Roman" panose="02020603050405020304" pitchFamily="18" charset="0"/>
              </a:rPr>
              <a:t>la definición y control de la normativa interna y actualización documental del IPSFA.</a:t>
            </a:r>
          </a:p>
          <a:p>
            <a:pPr marL="311785" marR="5080" indent="-228600" algn="just">
              <a:spcBef>
                <a:spcPts val="100"/>
              </a:spcBef>
              <a:buFont typeface="+mj-lt"/>
              <a:buAutoNum type="alphaLcPeriod"/>
            </a:pPr>
            <a:r>
              <a:rPr lang="es-SV" dirty="0" smtClean="0">
                <a:latin typeface="+mj-lt"/>
                <a:cs typeface="Times New Roman" panose="02020603050405020304" pitchFamily="18" charset="0"/>
              </a:rPr>
              <a:t>Dar </a:t>
            </a:r>
            <a:r>
              <a:rPr lang="es-SV" dirty="0">
                <a:latin typeface="+mj-lt"/>
                <a:cs typeface="Times New Roman" panose="02020603050405020304" pitchFamily="18" charset="0"/>
              </a:rPr>
              <a:t>cumplimiento a las normativas aplicables a la unidad.</a:t>
            </a: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5199263"/>
              </p:ext>
            </p:extLst>
          </p:nvPr>
        </p:nvGraphicFramePr>
        <p:xfrm>
          <a:off x="1871700" y="4725144"/>
          <a:ext cx="5472608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6304"/>
                <a:gridCol w="2736304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MUJERES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2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800" spc="-5" dirty="0" smtClean="0"/>
                        <a:t>HOMBRES</a:t>
                      </a:r>
                      <a:r>
                        <a:rPr lang="es-SV" sz="1800" spc="-10" dirty="0" smtClean="0"/>
                        <a:t> </a:t>
                      </a:r>
                      <a:endParaRPr lang="es-SV" sz="1800" dirty="0" smtClean="0"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4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SV" sz="1800" spc="-5" dirty="0" smtClean="0"/>
                        <a:t>TOTAL</a:t>
                      </a:r>
                      <a:r>
                        <a:rPr lang="es-SV" sz="1800" spc="-5" baseline="0" dirty="0" smtClean="0"/>
                        <a:t> </a:t>
                      </a:r>
                      <a:r>
                        <a:rPr lang="es-SV" sz="1800" spc="-5" dirty="0" smtClean="0"/>
                        <a:t>EMPLEADOS</a:t>
                      </a:r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6</a:t>
                      </a:r>
                      <a:endParaRPr lang="es-SV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635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Forma de onda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2656</TotalTime>
  <Words>2116</Words>
  <Application>Microsoft Office PowerPoint</Application>
  <PresentationFormat>Presentación en pantalla (4:3)</PresentationFormat>
  <Paragraphs>301</Paragraphs>
  <Slides>36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36</vt:i4>
      </vt:variant>
    </vt:vector>
  </HeadingPairs>
  <TitlesOfParts>
    <vt:vector size="37" baseType="lpstr">
      <vt:lpstr>Urbano</vt:lpstr>
      <vt:lpstr>ESTRUCTURA ORGANIZATIVA  IPSFA JULIO A SEPTIEMBRE DE 2022 </vt:lpstr>
      <vt:lpstr>ESTRUCTURA ORGANIZATIVA ESPECÍFICA DEL IPSFA 2022</vt:lpstr>
      <vt:lpstr>Consejo Directivo</vt:lpstr>
      <vt:lpstr>Auditoría Interna</vt:lpstr>
      <vt:lpstr>Oficialía de Cumplimiento</vt:lpstr>
      <vt:lpstr>Gerencia General</vt:lpstr>
      <vt:lpstr>Unidad de Informática</vt:lpstr>
      <vt:lpstr>Unidad Jurídica Institucional </vt:lpstr>
      <vt:lpstr>Unidad de Aseguramiento de la Calidad</vt:lpstr>
      <vt:lpstr>Unidad de Adquisiciones y Contrataciones Institucional</vt:lpstr>
      <vt:lpstr>Unidad de Estudios Actuariales</vt:lpstr>
      <vt:lpstr>Unidad de Comunicaciones</vt:lpstr>
      <vt:lpstr>Unidad de Acceso a la Información Pública</vt:lpstr>
      <vt:lpstr>Gerencia de Prestaciones</vt:lpstr>
      <vt:lpstr>Departamento de Afiliación y Operaciones</vt:lpstr>
      <vt:lpstr>Departamento de Prestaciones</vt:lpstr>
      <vt:lpstr>Departamento de Servicio al Cliente</vt:lpstr>
      <vt:lpstr>CAIPSFA</vt:lpstr>
      <vt:lpstr>Gerencia Administrativa</vt:lpstr>
      <vt:lpstr>Departamento de Talento  Humano</vt:lpstr>
      <vt:lpstr>Departamento de Seguridad</vt:lpstr>
      <vt:lpstr>Departamento de Servicios Generales</vt:lpstr>
      <vt:lpstr>Departamento de Gestión Documental y Archivos</vt:lpstr>
      <vt:lpstr>Unidad Institucional Ambiental</vt:lpstr>
      <vt:lpstr>Unidad Institucional de Genero</vt:lpstr>
      <vt:lpstr>Gerencia Financiera</vt:lpstr>
      <vt:lpstr>Departamento de Presupuesto</vt:lpstr>
      <vt:lpstr>Departamento de Tesorería</vt:lpstr>
      <vt:lpstr>Departamento de Contabilidad</vt:lpstr>
      <vt:lpstr>Gerencia de Inversiones</vt:lpstr>
      <vt:lpstr>Departamento de Análisis de Inversiones</vt:lpstr>
      <vt:lpstr>Departamento de Mercadeo y Ventas</vt:lpstr>
      <vt:lpstr>Unidad de Negocio IPSFACrédito</vt:lpstr>
      <vt:lpstr>Unidad de Negocio FUDEFA</vt:lpstr>
      <vt:lpstr>Unidad de Negocio aKUAIPSFA</vt:lpstr>
      <vt:lpstr>Unidad de Negocio InmoIPSFA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ftrejo</dc:creator>
  <cp:lastModifiedBy>Eliu Fuentes</cp:lastModifiedBy>
  <cp:revision>307</cp:revision>
  <dcterms:created xsi:type="dcterms:W3CDTF">2017-09-12T17:11:03Z</dcterms:created>
  <dcterms:modified xsi:type="dcterms:W3CDTF">2022-10-14T14:10:43Z</dcterms:modified>
</cp:coreProperties>
</file>