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97" r:id="rId3"/>
    <p:sldId id="259" r:id="rId4"/>
    <p:sldId id="261" r:id="rId5"/>
    <p:sldId id="263" r:id="rId6"/>
    <p:sldId id="302" r:id="rId7"/>
    <p:sldId id="282" r:id="rId8"/>
    <p:sldId id="278" r:id="rId9"/>
    <p:sldId id="265" r:id="rId10"/>
    <p:sldId id="301" r:id="rId11"/>
    <p:sldId id="283" r:id="rId12"/>
    <p:sldId id="285" r:id="rId13"/>
    <p:sldId id="287" r:id="rId14"/>
    <p:sldId id="266" r:id="rId15"/>
    <p:sldId id="275" r:id="rId16"/>
    <p:sldId id="284" r:id="rId17"/>
    <p:sldId id="267" r:id="rId18"/>
    <p:sldId id="276" r:id="rId19"/>
    <p:sldId id="273" r:id="rId20"/>
    <p:sldId id="286" r:id="rId21"/>
    <p:sldId id="288" r:id="rId22"/>
    <p:sldId id="289" r:id="rId23"/>
    <p:sldId id="304" r:id="rId24"/>
    <p:sldId id="290" r:id="rId25"/>
    <p:sldId id="298" r:id="rId26"/>
    <p:sldId id="293" r:id="rId27"/>
    <p:sldId id="299" r:id="rId28"/>
    <p:sldId id="295" r:id="rId29"/>
    <p:sldId id="292" r:id="rId30"/>
    <p:sldId id="305" r:id="rId31"/>
    <p:sldId id="296" r:id="rId32"/>
    <p:sldId id="277" r:id="rId33"/>
  </p:sldIdLst>
  <p:sldSz cx="12192000" cy="6858000"/>
  <p:notesSz cx="6934200" cy="92202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2611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2611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53BA0922-0A5E-46C9-A4C8-1DA2E75A6FDD}" type="datetimeFigureOut">
              <a:rPr lang="es-SV" smtClean="0"/>
              <a:t>28/1/2025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04820" cy="4626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27775" y="8757590"/>
            <a:ext cx="3004820" cy="4626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0B574EA5-D2DB-4A6D-B068-E1FFB9815EF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9095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2611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2611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0AA20A0E-6810-4022-824F-10C4B302E1BD}" type="datetimeFigureOut">
              <a:rPr lang="es-SV" smtClean="0"/>
              <a:t>28/1/2025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93420" y="4437221"/>
            <a:ext cx="5547360" cy="3630454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26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26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4DE3B3F6-D8CE-4FE2-905C-6F5B82A32EE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79917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E47F2-7C79-434B-BD3F-5738127E4AAA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637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9291-CC2F-467D-8EC3-798B98FC400D}" type="datetime1">
              <a:rPr lang="es-SV" smtClean="0"/>
              <a:t>28/1/2025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671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9391-279D-43BC-8D42-EFC49A930813}" type="datetime1">
              <a:rPr lang="es-SV" smtClean="0"/>
              <a:t>28/1/2025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395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AD17-DCF0-427D-ACEF-2FDACD510C6D}" type="datetime1">
              <a:rPr lang="es-SV" smtClean="0"/>
              <a:t>28/1/2025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011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78C8-215C-45C5-A279-CC4EB906050A}" type="datetime1">
              <a:rPr lang="es-SV" smtClean="0"/>
              <a:t>28/1/2025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7369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FB6A-5D18-4699-9F56-30BCE6BAB7DD}" type="datetime1">
              <a:rPr lang="es-SV" smtClean="0"/>
              <a:t>28/1/2025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535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C191-2BD5-4068-8035-C6258FD1D6B5}" type="datetime1">
              <a:rPr lang="es-SV" smtClean="0"/>
              <a:t>28/1/2025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082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4757-CAED-4C03-A0D2-F297E3D936A1}" type="datetime1">
              <a:rPr lang="es-SV" smtClean="0"/>
              <a:t>28/1/2025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5307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5768-F828-4B6B-977C-7639B8735C6D}" type="datetime1">
              <a:rPr lang="es-SV" smtClean="0"/>
              <a:t>28/1/2025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2814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9700-EC92-4095-A6DC-69A3CEE34A58}" type="datetime1">
              <a:rPr lang="es-SV" smtClean="0"/>
              <a:t>28/1/2025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0000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56C38-AA90-4018-8968-958F28DF3A7E}" type="datetime1">
              <a:rPr lang="es-SV" smtClean="0"/>
              <a:t>28/1/2025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4507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ED69-3060-478F-8958-87DE1F388565}" type="datetime1">
              <a:rPr lang="es-SV" smtClean="0"/>
              <a:t>28/1/2025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908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4D119-FED6-42B0-A1AD-47919CA43DA3}" type="datetime1">
              <a:rPr lang="es-SV" smtClean="0"/>
              <a:t>28/1/2025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9013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ctrTitle"/>
          </p:nvPr>
        </p:nvSpPr>
        <p:spPr>
          <a:xfrm>
            <a:off x="1175981" y="1459087"/>
            <a:ext cx="6360892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ESTRUCTURA ORGANIZATIVA DEL INSTITUTO SALVADOREÑO PARA EL DESARROLLO DE LA MUJER</a:t>
            </a:r>
            <a:b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ISDEMU  </a:t>
            </a:r>
            <a:b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b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b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 </a:t>
            </a:r>
            <a:r>
              <a:rPr lang="es-SV" sz="20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ACTUALIZACIÓN AL 31 DE DICIEMBRE DE 2024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125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96579" y="1146483"/>
            <a:ext cx="8996494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Gerencia de Relaciones Internacionales y Cooperación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836786"/>
            <a:ext cx="10515600" cy="3774731"/>
          </a:xfrm>
        </p:spPr>
        <p:txBody>
          <a:bodyPr>
            <a:normAutofit/>
          </a:bodyPr>
          <a:lstStyle/>
          <a:p>
            <a:pPr algn="just"/>
            <a:r>
              <a:rPr lang="es-SV" sz="2200" dirty="0"/>
              <a:t>Planificación y gestión de la agenda de Dirección Ejecutiva relacionada con la participación y seguimiento a compromisos internacionales.</a:t>
            </a:r>
          </a:p>
          <a:p>
            <a:pPr algn="just"/>
            <a:r>
              <a:rPr lang="es-SV" sz="2200" dirty="0"/>
              <a:t>Gestión de la cooperación internacional, en sus diferentes modalidades.</a:t>
            </a:r>
          </a:p>
          <a:p>
            <a:pPr algn="just"/>
            <a:r>
              <a:rPr lang="es-SV" sz="2200" dirty="0"/>
              <a:t>Seguimiento al cumplimiento de los compromisos internacionales firmados por el país, así como, convenios internacionales firmados por el ISDEMU.</a:t>
            </a:r>
          </a:p>
          <a:p>
            <a:pPr algn="just"/>
            <a:r>
              <a:rPr lang="es-SV" sz="2200" dirty="0"/>
              <a:t>Formulación de informes internacionales, en coordinación con la Dirección de Políticas Públicas.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89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861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4000" b="1" dirty="0"/>
              <a:t>Gerencia de Planificación Institucional</a:t>
            </a:r>
            <a:endParaRPr lang="es-SV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23850"/>
            <a:ext cx="10515600" cy="35480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dirty="0"/>
              <a:t>•Facilitar metodológicamente los procesos de planificación institucional: estratégica y operativa (formulación, seguimiento y evaluación).</a:t>
            </a:r>
          </a:p>
          <a:p>
            <a:pPr marL="0" indent="0" algn="just">
              <a:buNone/>
            </a:pPr>
            <a:r>
              <a:rPr lang="es-SV" dirty="0"/>
              <a:t>•Asistir técnicamente a la Dirección Ejecutiva y demás unidades, facilitando e impulsando el planeamiento y gestión de la calidad.</a:t>
            </a:r>
          </a:p>
          <a:p>
            <a:pPr marL="0" indent="0" algn="just">
              <a:buNone/>
            </a:pPr>
            <a:r>
              <a:rPr lang="es-SV" dirty="0"/>
              <a:t>•Recopilación y procesamiento de estadísticas institucionales</a:t>
            </a:r>
          </a:p>
          <a:p>
            <a:pPr marL="0" indent="0" algn="just">
              <a:buNone/>
            </a:pPr>
            <a:r>
              <a:rPr lang="es-SV" dirty="0"/>
              <a:t>•Depende de la Dirección Administrativa y Financiera.</a:t>
            </a:r>
          </a:p>
          <a:p>
            <a:pPr marL="0" indent="0" algn="just">
              <a:buNone/>
            </a:pPr>
            <a:endParaRPr lang="es-SV" dirty="0"/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11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175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648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Unidad de Acceso a la</a:t>
            </a:r>
            <a:br>
              <a:rPr lang="es-SV" b="1" dirty="0"/>
            </a:br>
            <a:r>
              <a:rPr lang="es-SV" b="1" dirty="0"/>
              <a:t>Información Pública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28223"/>
            <a:ext cx="10515600" cy="4028127"/>
          </a:xfrm>
        </p:spPr>
        <p:txBody>
          <a:bodyPr>
            <a:normAutofit/>
          </a:bodyPr>
          <a:lstStyle/>
          <a:p>
            <a:pPr algn="just"/>
            <a:r>
              <a:rPr lang="es-SV" dirty="0"/>
              <a:t>Su principal función es garantizar el derecho de la ciudadanía a información pública del ISDEMU a fin de dar cumplimiento a la Ley de Acceso a la Información Pública (LAIP).</a:t>
            </a:r>
          </a:p>
          <a:p>
            <a:pPr algn="just"/>
            <a:r>
              <a:rPr lang="es-SV" dirty="0"/>
              <a:t>El o la Oficial de Información de ISDEMU, es el enlace institucional tiene responsabilidad en el cumplimiento de los lineamientos y directrices establecidos en cumplimiento a la LAIP y sus reglamentos.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476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15125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Ambiental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0688"/>
            <a:ext cx="10515600" cy="34757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sz="3200" dirty="0"/>
              <a:t>Velar por el cumplimiento de las normas ambientales de la institución y asegurar la necesaria coordinación interinstitucional en la gestión ambiental, bajo los principios de prevención, precaución y buen uso de los recursos naturales.</a:t>
            </a:r>
          </a:p>
          <a:p>
            <a:pPr marL="0" indent="0" algn="just">
              <a:buNone/>
            </a:pPr>
            <a:endParaRPr lang="es-SV" sz="3200" dirty="0"/>
          </a:p>
          <a:p>
            <a:pPr marL="0" indent="0" algn="just">
              <a:buNone/>
            </a:pPr>
            <a:endParaRPr lang="es-SV" sz="32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13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93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8838" y="7960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Dirección General de Administrativa y Finanzas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76349"/>
            <a:ext cx="10515600" cy="37329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400" dirty="0">
                <a:latin typeface="Museo Sans 100" panose="02000000000000000000" pitchFamily="50" charset="0"/>
                <a:cs typeface="Segoe UI" panose="020B0502040204020203" pitchFamily="34" charset="0"/>
              </a:rPr>
              <a:t>Representa, conduce y da seguimiento a la ejecución administrativa y financiera del Instituto, de los procesos  y de las distintas sedes a nivel nacional, de acuerdo con las resoluciones de Junta Directiva, lineamientos de Dirección Ejecutiva y disposiciones legales relacionadas.</a:t>
            </a:r>
          </a:p>
          <a:p>
            <a:pPr marL="0" indent="0" algn="just">
              <a:buNone/>
            </a:pPr>
            <a:r>
              <a:rPr lang="es-MX" sz="2400" dirty="0">
                <a:latin typeface="Museo Sans 100" panose="02000000000000000000" pitchFamily="50" charset="0"/>
                <a:cs typeface="Segoe UI" panose="020B0502040204020203" pitchFamily="34" charset="0"/>
              </a:rPr>
              <a:t>Responsable de la dirección y seguimiento del nivel administrativo del Instituto, manteniendo autoridad funcional en las Gerencias y Subdirecciones del segundo y tercer nivel, con el objeto de optimizar los procesos administrativos, operativos y financieros con eficiencia y eficacia, vigilando en todo momento el cumplimiento de la normativa legal y vigente. </a:t>
            </a:r>
          </a:p>
          <a:p>
            <a:pPr marL="0" indent="0" algn="just">
              <a:buNone/>
            </a:pPr>
            <a:endParaRPr lang="es-SV" sz="24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56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15125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Talento Humano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62598"/>
            <a:ext cx="10515600" cy="3539929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Es la encargada de administrar el sistema de recursos humanos institucional, por medio de métodos, procedimientos y técnicas relacionadas con la integración, desarrollo, administración de las compensaciones e información del personal. Así como de generar las condiciones para el desarrollo del talento humano y mejora del clima organizacional. Depende de la Subdirección de Administración.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10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7265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Unidad de Tecnología de Información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28223"/>
            <a:ext cx="10515600" cy="4028127"/>
          </a:xfrm>
        </p:spPr>
        <p:txBody>
          <a:bodyPr>
            <a:normAutofit/>
          </a:bodyPr>
          <a:lstStyle/>
          <a:p>
            <a:pPr algn="just"/>
            <a:r>
              <a:rPr lang="es-SV" dirty="0"/>
              <a:t>Es la encargada de brindar soporte informático y mantenimiento a las unidades de la institución a nivel nacional. Así como, planificar y coordinar el desarrollo y/o actualización de los sistemas de información institucional y establecer el sistema de seguridad adecuados a los requerimientos institucionales. Depende de la Subdirección de Administración.</a:t>
            </a:r>
          </a:p>
          <a:p>
            <a:pPr marL="0" indent="0" algn="just">
              <a:buNone/>
            </a:pPr>
            <a:endParaRPr lang="es-SV" dirty="0"/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044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3860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541694"/>
            <a:ext cx="10515600" cy="3895776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Es la encargada de dirigir, coordinar, integrar y supervisar las actividades de presupuesto, tesorería y contabilidad gubernamental, relacionadas con la gestión financiera institucional. Depende de la Dirección Administrativa y Financiera.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844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15125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Servicios Generales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Es la encargada de brindar los servicios generales de transporte, mantenimiento de instalaciones, combustible, bodega, activo y activo fijo; con eficiencia y eficacia en las diferentes sedes del ISDEMU. Depende de la Subdirección de Administración.</a:t>
            </a:r>
          </a:p>
          <a:p>
            <a:pPr marL="0" indent="0" algn="just">
              <a:buNone/>
            </a:pPr>
            <a:endParaRPr lang="es-SV" dirty="0"/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00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6633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Compras Públicas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87050"/>
            <a:ext cx="10515600" cy="23534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400" dirty="0"/>
              <a:t>Según la Ley de Compras Públicas, cada institución de la Administración Pública establecerá una Unidad de Compras Públicas que podrá abreviarse "UCP", responsable de la descentralización operativa y de realizar la gestión de los procesos para las contrataciones de obras, bienes y servicios.</a:t>
            </a:r>
          </a:p>
          <a:p>
            <a:pPr marL="0" indent="0" algn="just">
              <a:buNone/>
            </a:pPr>
            <a:endParaRPr lang="es-SV" sz="32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07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18" y="71021"/>
            <a:ext cx="2352723" cy="9000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3BA638E7-0105-D8FD-A3E0-95C1CB6F10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98" t="446" r="488" b="931"/>
          <a:stretch/>
        </p:blipFill>
        <p:spPr>
          <a:xfrm>
            <a:off x="1085315" y="820396"/>
            <a:ext cx="10169497" cy="565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0086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25627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Gestión</a:t>
            </a:r>
            <a:br>
              <a:rPr lang="es-SV" b="1" dirty="0"/>
            </a:br>
            <a:r>
              <a:rPr lang="es-SV" b="1" dirty="0"/>
              <a:t>Documental y Archivo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802732"/>
            <a:ext cx="10515600" cy="246755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s-SV" sz="3000" dirty="0"/>
              <a:t>Es la encargada de organizar, catalogar, conservar y administrar los documentos de la institución para dar cumplimiento a la Ley de Acceso a la Información Pública (LAIP). Así como, el mantenimiento eficiente del Centro de Documentación del Instituto. </a:t>
            </a:r>
            <a:r>
              <a:rPr lang="es-SV" sz="3200" dirty="0"/>
              <a:t>Depende de la Subdirección de Administración</a:t>
            </a:r>
            <a:endParaRPr lang="es-SV" sz="3000" dirty="0"/>
          </a:p>
          <a:p>
            <a:pPr marL="0" indent="0" algn="just">
              <a:buNone/>
            </a:pPr>
            <a:endParaRPr lang="es-SV" sz="30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0512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5007" y="703886"/>
            <a:ext cx="7653881" cy="1325563"/>
          </a:xfrm>
        </p:spPr>
        <p:txBody>
          <a:bodyPr/>
          <a:lstStyle/>
          <a:p>
            <a:pPr algn="ctr"/>
            <a:r>
              <a:rPr lang="es-SV" b="1" dirty="0"/>
              <a:t>Subdirección de Políticas Públicas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17559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sz="2200" dirty="0"/>
              <a:t>Principales funciones:</a:t>
            </a:r>
          </a:p>
          <a:p>
            <a:pPr marL="0" indent="0" algn="just">
              <a:buNone/>
            </a:pPr>
            <a:r>
              <a:rPr lang="es-SV" sz="2200" dirty="0"/>
              <a:t>• Coordinación técnica del Sistema Nacional de Igualdad Sustantiva y Comisión Técnica Especializada, y define lineamientos para ambos mecanismos de coordinación.</a:t>
            </a:r>
          </a:p>
          <a:p>
            <a:pPr marL="0" indent="0" algn="just">
              <a:buNone/>
            </a:pPr>
            <a:r>
              <a:rPr lang="es-SV" sz="2200" dirty="0"/>
              <a:t>• Seguimiento y supervisión para el cumplimiento de la Ley de Igualdad, Equidad y erradicación de la discriminación contra las Mujeres; la Ley Especial Integral para una vida libre de violencia para las mujeres; la Ley de violencia intrafamiliar.</a:t>
            </a:r>
          </a:p>
          <a:p>
            <a:pPr marL="0" indent="0" algn="just">
              <a:buNone/>
            </a:pPr>
            <a:r>
              <a:rPr lang="es-SV" sz="2200" dirty="0"/>
              <a:t>• Dirección y seguimiento de la ejecución programática de las áreas de políticas públicas que promuevan los derechos de las mujeres.</a:t>
            </a:r>
          </a:p>
          <a:p>
            <a:pPr marL="0" indent="0" algn="just">
              <a:buNone/>
            </a:pPr>
            <a:r>
              <a:rPr lang="es-SV" sz="2200" dirty="0"/>
              <a:t>• Coordinación y seguimiento de los Centros Especializados Departamentales del ISDEMU.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21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197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336" y="989507"/>
            <a:ext cx="8702964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Unidad de Asesoría Especializada de Políticas Públicas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15070"/>
            <a:ext cx="10515600" cy="378757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000" dirty="0"/>
              <a:t>Diseña los lineamientos de política necesarios para asegurar la incorporación del principio de igualdad y no discriminación y garantizar el derecho a una vida libre de violencia en la planificación estratégica de las instituciones del Sector Público y en los instrumentos, normativas y reglamentos internos que inciden en los procesos de atención a las personas y en las relaciones laborales de cada ámbito institucional.</a:t>
            </a:r>
          </a:p>
          <a:p>
            <a:pPr algn="just"/>
            <a:r>
              <a:rPr lang="es-SV" sz="2000" dirty="0"/>
              <a:t>Generar propuestas de política pública para el avance de la Igualdad Sustantiva y el acceso de las mujeres a una vida libre de violencia.</a:t>
            </a:r>
          </a:p>
          <a:p>
            <a:pPr algn="just"/>
            <a:r>
              <a:rPr lang="es-SV" sz="2000" dirty="0"/>
              <a:t>Define lineamientos para la implementación del Plan Nacional de Igualdad.</a:t>
            </a:r>
          </a:p>
          <a:p>
            <a:pPr algn="just"/>
            <a:r>
              <a:rPr lang="es-SV" sz="2000" dirty="0"/>
              <a:t>Lidera el montaje del sistema de seguimiento y monitoreo para el cumplimiento de la LIE y LEIV.</a:t>
            </a:r>
          </a:p>
          <a:p>
            <a:pPr algn="just"/>
            <a:r>
              <a:rPr lang="es-SV" sz="2000" dirty="0"/>
              <a:t>Diseña lineamientos para el desarrollo de la estrategia de promoción del ejercicio de los derechos ciudadanos de las mujeres a nivel nacional.</a:t>
            </a:r>
          </a:p>
          <a:p>
            <a:pPr algn="just"/>
            <a:r>
              <a:rPr lang="es-SV" sz="2000" dirty="0"/>
              <a:t>Diseñar estrategias para fomentar y fortalecer la conformación de los Consejos Consultivos de las mujeres y mecanismos de organización nivel nacional.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7198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457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b="1" dirty="0"/>
              <a:t>Un</a:t>
            </a:r>
            <a:r>
              <a:rPr lang="es-SV" b="1" dirty="0" err="1"/>
              <a:t>idad</a:t>
            </a:r>
            <a:r>
              <a:rPr lang="es-SV" b="1" dirty="0"/>
              <a:t> de Acreditación y Coordinación Interinstitucional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23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7874735E-098C-50AF-18B4-329A3ED52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4359"/>
            <a:ext cx="10515600" cy="3217875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Realiza los procedimientos de acreditación de servicios y programas en beneficio de las mujeres, desde los mecanismos de igualdad y vida libre de violencia casas de acogida, albergues.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Llevar un registro de las organizaciones y fundaciones acreditadas, en proceso de acreditación y las que aun no están acreditadas.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Monitorea y emite recomendaciones a los diferentes mecanismos acreditados para garantizar los servicios de atención y protección con calidad y calidez de las mujeres en todo su ciclo de vida y su diversidad victimas de violencia.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Asesora en aspectos técnicos a las instituciones y asociaciones que se acrediten y realizar  visita física, para la acreditación de instituciones y asociaciones.</a:t>
            </a: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7674110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9475" y="59212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4200" b="1" dirty="0"/>
              <a:t>Unidad de Formación Especializada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69600"/>
            <a:ext cx="10515600" cy="3685359"/>
          </a:xfrm>
        </p:spPr>
        <p:txBody>
          <a:bodyPr>
            <a:noAutofit/>
          </a:bodyPr>
          <a:lstStyle/>
          <a:p>
            <a:pPr algn="just"/>
            <a:r>
              <a:rPr lang="es-SV" sz="2100" dirty="0"/>
              <a:t>Coordinación técnica de las funciones y responsabilidades del ISDEMU en su rol de institución Rectora para la institucionalización  de una política de formación profesional para servidores y servidoras públicas de las instituciones responsables y ejecutoras del Marco Normativo para la Igualdad, no discriminación y vida libre de violencia.</a:t>
            </a:r>
          </a:p>
          <a:p>
            <a:pPr algn="just"/>
            <a:r>
              <a:rPr lang="es-SV" sz="2100" dirty="0"/>
              <a:t>Coordinación Técnica del ISDEMU del ámbito de Formación Profesional y Cultura Institucional del Sistema Nacional para la Igualdad Sustantiva</a:t>
            </a:r>
          </a:p>
          <a:p>
            <a:pPr algn="just"/>
            <a:r>
              <a:rPr lang="es-SV" sz="2100" dirty="0"/>
              <a:t>Contraparte de Instituciones y mecanismos de formación técnica y profesional para el cumplimiento de la Ley Igualdad, Equidad y No Discriminación y Ley Especial Integral para una vida libre de violencia.</a:t>
            </a:r>
          </a:p>
          <a:p>
            <a:pPr algn="just"/>
            <a:r>
              <a:rPr lang="es-SV" sz="2100" dirty="0"/>
              <a:t>Define lineamientos para el funcionamiento de la estrategia de formación profesional y cultura institucional para la Igualdad Sustantiva y una vida libre de violencia para las mujeres.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838200" y="5264808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9631161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66823" y="538700"/>
            <a:ext cx="7458353" cy="145790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Subdirección de Atención Especializada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39793" y="2170178"/>
            <a:ext cx="10515600" cy="4556349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Genera las condiciones y mecanismos institucionales e interinstitucionales para el funcionamiento técnico y administrativo del Centro de Atención Especializada, asegurando que el personal brinde servicios de calidad y calidez.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Identifica oportunidades para suscribir convenios y dar seguimiento a los suscritos para el funcionamiento y mejora de los Centros de Atención Especializada 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Elabora la ruta de atención del Centro de Atención Especializada.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Garantiza la atención integral y especializada para servicios de autonomía económica, salud sexual y reproductiva y atención a niñas y niños en los Centros Especializados.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Ejecuta estrategias, programas y proyectos institucionales / gubernamentales orientados a promover la autonomía de las mujeres, el resarcimiento de la memoria histórica y el empoderamiento de la mujer, en todo su ciclo de vida. 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Genera mecanismos para el cumplimiento de las políticas públicas en materia de Igualdad y vida libre de violencia en las instituciones a nivel departamental/municipal y gobiernos municipales.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Da seguimiento, supervisa y monitorea los Centros de Atención Especializados, con el objetivo de garantizar el cumplimiento de lineamientos institucionales y brindar servicios de calidad y calidez.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Genera la información necesaria de la ejecución de las estrategias institucionales a nivel departamental y municipal.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Establece y mantiene coordinación con las municipalidades para fortalecer las capacidades en materia de derechos de las mujeres.</a:t>
            </a:r>
            <a:endParaRPr lang="es-SV" dirty="0"/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291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7103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Centro de Atención 126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220905"/>
            <a:ext cx="10515600" cy="34868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sz="2700" dirty="0"/>
              <a:t>Es la encargada de brindar a las mujeres información, orientación e intervención oportuna cuando lo requieran y demanden en cualquier parte del territorio nacional.</a:t>
            </a:r>
          </a:p>
          <a:p>
            <a:pPr marL="0" indent="0" algn="just">
              <a:buNone/>
            </a:pPr>
            <a:r>
              <a:rPr lang="es-SV" sz="2700" dirty="0"/>
              <a:t>Brinda las orientaciones o consejería vía remota, por medio de plataformas digitales o herramientas informáticas (WhatsApp).</a:t>
            </a:r>
          </a:p>
          <a:p>
            <a:pPr marL="0" indent="0" algn="just">
              <a:buNone/>
            </a:pPr>
            <a:r>
              <a:rPr lang="es-SV" sz="2700" dirty="0"/>
              <a:t>Coordinar con los Centros de Atención de ISDEMU en los departamentos para brindar un servicio de calidad y calidez a las mujeres.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0233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37792" y="602343"/>
            <a:ext cx="7726162" cy="1325563"/>
          </a:xfrm>
        </p:spPr>
        <p:txBody>
          <a:bodyPr/>
          <a:lstStyle/>
          <a:p>
            <a:pPr algn="ctr"/>
            <a:r>
              <a:rPr lang="es-SV" b="1" dirty="0"/>
              <a:t>Centros de Atención Especializada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1927906"/>
            <a:ext cx="10515600" cy="4707051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Brinda servicios de atención especializada e integral, con calidad y calidez a mujeres, en todo su ciclo de vida, que requieren atención para generar capacidades que fortalezcan su desarrollo y empoderamiento. 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Generan capacidades a las mujeres a través de los módulos de autonomía económica, salud sexual y reproductiva e infantil para propiciar el empoderamiento y desarrollo de la mujer desde sus localidades y entornos. 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Acerca y promueve servicios de atención en beneficio de las mujeres a nivel territorial, garantizando con la orientación efectiva y las rutas de atención que fortalecerán su autonomía desde el Centro Especializado para la Mujer. 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Implementa y ejecuta estrategias institucionales para la promoción de la autonomía de las mujeres.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Facilita espacios de formación en género, alfabetización en derechos y jornadas de fortalecimiento para la sensibilización a nivel territorial, en coordinación con la Subdirección de Políticas Públicas. </a:t>
            </a:r>
          </a:p>
          <a:p>
            <a:pPr algn="just">
              <a:lnSpc>
                <a:spcPct val="100000"/>
              </a:lnSpc>
            </a:pPr>
            <a:r>
              <a:rPr lang="es-MX" sz="2800" dirty="0">
                <a:latin typeface="Museo Sans 100" panose="02000000000000000000" pitchFamily="50" charset="0"/>
                <a:cs typeface="Segoe UI" panose="020B0502040204020203" pitchFamily="34" charset="0"/>
              </a:rPr>
              <a:t>Realiza coordinaciones con la Subdirección de Atención Especializada para garantizar la atención y protección a mujeres víctimas de violencia basada en género identificadas en los territorios.</a:t>
            </a:r>
          </a:p>
          <a:p>
            <a:pPr marL="0" indent="0" algn="just">
              <a:buNone/>
            </a:pPr>
            <a:endParaRPr lang="es-SV" dirty="0"/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1493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0237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Centros de Protección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749183"/>
            <a:ext cx="10515600" cy="348682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SV" sz="2700" dirty="0"/>
              <a:t>Principales funciones:</a:t>
            </a:r>
          </a:p>
          <a:p>
            <a:pPr algn="just"/>
            <a:r>
              <a:rPr lang="es-SV" sz="2700" dirty="0"/>
              <a:t>Es la encargada de brindar servicios de albergue temporal para las mujeres que enfrentan violencia por razón de género y que encuentran en extremo peligro.</a:t>
            </a:r>
          </a:p>
          <a:p>
            <a:pPr algn="just"/>
            <a:r>
              <a:rPr lang="es-SV" sz="2700" dirty="0"/>
              <a:t>Encargada de generar un conjunto de servicios en los albergues que permitan a las mujeres establecer un plan de vida y acciones que les permitan salir del ciclo de violencia.</a:t>
            </a:r>
          </a:p>
          <a:p>
            <a:pPr algn="just"/>
            <a:r>
              <a:rPr lang="es-SV" sz="2700" dirty="0"/>
              <a:t>Coordinar con los centros departamentales de atención para la identificación de redes de apoyo y ayuda de organizaciones de la sociedad civil.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4425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53254" y="1199182"/>
            <a:ext cx="9485491" cy="1325563"/>
          </a:xfrm>
        </p:spPr>
        <p:txBody>
          <a:bodyPr>
            <a:normAutofit/>
          </a:bodyPr>
          <a:lstStyle/>
          <a:p>
            <a:pPr algn="ctr"/>
            <a:r>
              <a:rPr lang="es-SV" sz="4200" b="1" dirty="0"/>
              <a:t>Subdirección de Empoderamiento Desarrollo de la Mujer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183476"/>
            <a:ext cx="10515600" cy="2652764"/>
          </a:xfrm>
        </p:spPr>
        <p:txBody>
          <a:bodyPr>
            <a:normAutofit/>
          </a:bodyPr>
          <a:lstStyle/>
          <a:p>
            <a:pPr algn="just"/>
            <a:r>
              <a:rPr lang="es-SV" sz="3000" dirty="0"/>
              <a:t>Bajo la supervisión y seguimiento de la Dirección Ejecutiva, se encarga de lograr resultados enfocados en la atención de mujeres para su desarrollo y empoderamiento.</a:t>
            </a:r>
          </a:p>
          <a:p>
            <a:pPr algn="just"/>
            <a:r>
              <a:rPr lang="es-SV" sz="3000" dirty="0"/>
              <a:t>Impulsar el desarrollo y la autonomía económica de las mujeres.</a:t>
            </a:r>
          </a:p>
          <a:p>
            <a:pPr marL="0" indent="0" algn="just">
              <a:buNone/>
            </a:pPr>
            <a:endParaRPr lang="es-SV" sz="30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37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12737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Junta Directiva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04554"/>
            <a:ext cx="10515600" cy="39425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/>
              <a:t>La Junta Directiva será la máxima autoridad del Instituto y está conformada por una Presidenta, designada por el Presidente de la República, y las personas titulares serán delegados de los ministerios de Educación, Ciencia y Tecnología, de Justicia y Seguridad Pública, de Hacienda, de Economía, de Salud, de Agricultura y Ganadería, así como de la Fiscalía General de la República y la  Procuraduría General de la República. Además, habrá un representante de la sociedad civil organizada, elegido por la red de atención y protección para mujeres.</a:t>
            </a:r>
            <a:endParaRPr lang="es-MX" sz="3000" dirty="0"/>
          </a:p>
          <a:p>
            <a:pPr marL="0" indent="0" algn="just">
              <a:buNone/>
            </a:pPr>
            <a:endParaRPr lang="es-MX" sz="3000" dirty="0"/>
          </a:p>
          <a:p>
            <a:pPr marL="0" indent="0" algn="just">
              <a:buNone/>
            </a:pPr>
            <a:endParaRPr lang="es-SV" sz="30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3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299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8645" y="738282"/>
            <a:ext cx="9485491" cy="1325563"/>
          </a:xfrm>
        </p:spPr>
        <p:txBody>
          <a:bodyPr>
            <a:normAutofit/>
          </a:bodyPr>
          <a:lstStyle/>
          <a:p>
            <a:pPr algn="ctr"/>
            <a:r>
              <a:rPr lang="es-SV" sz="4200" b="1" dirty="0"/>
              <a:t>Centro Especializado para la Mujer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29468"/>
            <a:ext cx="10515600" cy="397052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es-MX" sz="2000" dirty="0">
                <a:latin typeface="Museo Sans 100" panose="02000000000000000000" pitchFamily="50" charset="0"/>
                <a:cs typeface="Segoe UI" panose="020B0502040204020203" pitchFamily="34" charset="0"/>
              </a:rPr>
              <a:t>Garantiza servicios de atención especializada e integral, con calidad y calidez a mujeres, en todo su ciclo de vida que enfrentan violencia, mujeres migrantes retornadas, mujeres en tránsito y mujeres en movilidad humana en cada uno de los Centros Especializados para la Mujer.</a:t>
            </a:r>
          </a:p>
          <a:p>
            <a:pPr algn="just">
              <a:lnSpc>
                <a:spcPct val="100000"/>
              </a:lnSpc>
            </a:pPr>
            <a:r>
              <a:rPr lang="es-MX" sz="2000" dirty="0">
                <a:latin typeface="Museo Sans 100" panose="02000000000000000000" pitchFamily="50" charset="0"/>
                <a:cs typeface="Segoe UI" panose="020B0502040204020203" pitchFamily="34" charset="0"/>
              </a:rPr>
              <a:t>Da seguimiento, supervisa y monitorea cada uno de los Centros Especializados para la Mujer, con el objetivo de garantizar el cumplimiento de lineamientos institucionales y brindar servicios de calidad y calidez.</a:t>
            </a:r>
          </a:p>
          <a:p>
            <a:pPr algn="just">
              <a:lnSpc>
                <a:spcPct val="100000"/>
              </a:lnSpc>
            </a:pPr>
            <a:r>
              <a:rPr lang="es-MX" sz="2000" dirty="0">
                <a:latin typeface="Museo Sans 100" panose="02000000000000000000" pitchFamily="50" charset="0"/>
                <a:cs typeface="Segoe UI" panose="020B0502040204020203" pitchFamily="34" charset="0"/>
              </a:rPr>
              <a:t>Garantiza que se brinden abordajes integrales y especializados en la gestiones de casos, mediante la coordinación multidisciplinaria y con las instituciones que brindan servicios de atención en cada uno de los Centros Especializados para la Mujer.</a:t>
            </a:r>
          </a:p>
          <a:p>
            <a:pPr algn="just">
              <a:lnSpc>
                <a:spcPct val="100000"/>
              </a:lnSpc>
            </a:pPr>
            <a:r>
              <a:rPr lang="es-MX" sz="2000" dirty="0">
                <a:latin typeface="Museo Sans 100" panose="02000000000000000000" pitchFamily="50" charset="0"/>
                <a:cs typeface="Segoe UI" panose="020B0502040204020203" pitchFamily="34" charset="0"/>
              </a:rPr>
              <a:t>Realizar acciones enfocadas en la ejecución de los planes de vida de las mujeres que son identificadas y que requieren ese tipo de atención.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30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7056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5007" y="927253"/>
            <a:ext cx="7714243" cy="1325563"/>
          </a:xfrm>
        </p:spPr>
        <p:txBody>
          <a:bodyPr>
            <a:normAutofit/>
          </a:bodyPr>
          <a:lstStyle/>
          <a:p>
            <a:pPr algn="ctr"/>
            <a:r>
              <a:rPr lang="es-SV" sz="4200" b="1" dirty="0"/>
              <a:t>Centros Especializados Departamentales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43926"/>
            <a:ext cx="10515600" cy="3486821"/>
          </a:xfrm>
        </p:spPr>
        <p:txBody>
          <a:bodyPr>
            <a:noAutofit/>
          </a:bodyPr>
          <a:lstStyle/>
          <a:p>
            <a:pPr algn="just"/>
            <a:r>
              <a:rPr lang="es-SV" sz="2100" dirty="0"/>
              <a:t>Ejecutar las estrategias a nivel territorial, en materia de igualdad y vida libre de violencia.</a:t>
            </a:r>
          </a:p>
          <a:p>
            <a:pPr algn="just"/>
            <a:r>
              <a:rPr lang="es-SV" sz="2100" dirty="0"/>
              <a:t>Representar al ISDEMU a nivel Departamental en todas las instancias y mecanismos establecidos para el cumplimiento de las responsabilidades como Institución Rectora de los Derechos de las Mujeres.</a:t>
            </a:r>
          </a:p>
          <a:p>
            <a:pPr algn="just"/>
            <a:r>
              <a:rPr lang="es-SV" sz="2100" dirty="0"/>
              <a:t>Ser la contraparte de Gabinetes Departamentales y Gobiernos Municipales en las funciones y responsabilidades del ISDEMU para el cumplimiento de la LIE y LEIV.</a:t>
            </a:r>
          </a:p>
          <a:p>
            <a:pPr algn="just"/>
            <a:r>
              <a:rPr lang="es-SV" sz="2100" dirty="0"/>
              <a:t>Desarrollar la estrategia de formación a nivel territorial y estrategia de divulgación de derechos a la población. Fomentar y fortalecer la conformación de los Consejos Consultivos y de Contraloría Social de las mujeres a nivel municipal y departamental.</a:t>
            </a:r>
          </a:p>
          <a:p>
            <a:pPr algn="just"/>
            <a:r>
              <a:rPr lang="es-SV" sz="2100" dirty="0"/>
              <a:t>Brindar asesoría técnica a las instituciones en el cumplimiento de la LIE y LEIV.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31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597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11528" y="882083"/>
            <a:ext cx="10168944" cy="5286705"/>
          </a:xfrm>
        </p:spPr>
        <p:txBody>
          <a:bodyPr>
            <a:noAutofit/>
          </a:bodyPr>
          <a:lstStyle/>
          <a:p>
            <a:pPr algn="just"/>
            <a:r>
              <a:rPr lang="es-SV" b="1" dirty="0"/>
              <a:t>Organigrama Institucional aprobado en certificación de Acta de Junta Directiva punto cinco, Acta numero trece del día treinta de octubre de dos mil veinticuatro. El cual tiene vigencia a partir del día uno de noviembre de dos mil veinticuatro.</a:t>
            </a:r>
          </a:p>
          <a:p>
            <a:pPr marL="0" indent="0" algn="just">
              <a:buNone/>
            </a:pPr>
            <a:endParaRPr lang="es-SV" b="1" dirty="0"/>
          </a:p>
          <a:p>
            <a:pPr algn="just"/>
            <a:r>
              <a:rPr lang="es-SV" b="1" dirty="0"/>
              <a:t>Información Actualizada al 31/12/2024</a:t>
            </a:r>
          </a:p>
          <a:p>
            <a:pPr algn="just"/>
            <a:r>
              <a:rPr lang="es-SV" b="1" dirty="0"/>
              <a:t>Total de Mujeres: 286</a:t>
            </a:r>
          </a:p>
          <a:p>
            <a:pPr algn="just"/>
            <a:r>
              <a:rPr lang="es-SV" b="1" dirty="0"/>
              <a:t>Total de Hombres: 29</a:t>
            </a:r>
          </a:p>
          <a:p>
            <a:pPr algn="just"/>
            <a:r>
              <a:rPr lang="es-SV" b="1" dirty="0"/>
              <a:t>Total de la Planta de Personal: 315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32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16949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29639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Auditoría Interna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921" y="2408863"/>
            <a:ext cx="10515600" cy="37194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sz="3200" dirty="0"/>
              <a:t>Reporta a la Junta Directiva y es responsable de los procesos de auditoría interna, garantizando que las acciones administrativas y financieras se ejecuten dentro del marco legal vigente, por medio de la realización de evaluaciones integrales programadas a la gestión del  ISDEMU en sus diferentes componentes.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046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995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4800" b="1" dirty="0"/>
              <a:t>Presidenta Ejecutiva</a:t>
            </a:r>
            <a:endParaRPr lang="es-SV" sz="4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9477" y="2253947"/>
            <a:ext cx="10515600" cy="35683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/>
              <a:t>La Presidenta Ejecutiva tiene un cargo permanente en el instituto, con las funciones de representación legal, judicial y extrajudicial, conducción de la dirección ejecutiva en los aspectos técnicos, operativos y financieros, la dirección estratégica de las políticas,  programas y proyectos de la institución y otros aspectos. </a:t>
            </a:r>
          </a:p>
          <a:p>
            <a:pPr marL="0" indent="0">
              <a:buNone/>
            </a:pPr>
            <a:endParaRPr lang="es-SV" sz="24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530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648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Asesoría Jurídica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41625"/>
            <a:ext cx="10515600" cy="3451050"/>
          </a:xfrm>
        </p:spPr>
        <p:txBody>
          <a:bodyPr>
            <a:normAutofit/>
          </a:bodyPr>
          <a:lstStyle/>
          <a:p>
            <a:pPr algn="just"/>
            <a:r>
              <a:rPr lang="es-SV" dirty="0"/>
              <a:t>Asesorar a la Dirección Ejecutiva en aspectos estratégicos legales y administrativos.</a:t>
            </a:r>
          </a:p>
          <a:p>
            <a:pPr algn="just"/>
            <a:r>
              <a:rPr lang="es-SV" dirty="0"/>
              <a:t>Asesorar a las unidades para la generación de información oportuna para el cumplimiento de requerimientos de información.</a:t>
            </a:r>
          </a:p>
          <a:p>
            <a:pPr algn="just"/>
            <a:r>
              <a:rPr lang="es-MX" dirty="0"/>
              <a:t>Coordinación técnica y preparación de los insumos para las sesiones de Junta Directiva.</a:t>
            </a:r>
            <a:endParaRPr lang="es-SV" dirty="0"/>
          </a:p>
          <a:p>
            <a:pPr marL="0" indent="0" algn="just">
              <a:buNone/>
            </a:pPr>
            <a:endParaRPr lang="es-SV" dirty="0"/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809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7532" y="511669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Asesoría Estratégica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7532" y="1728132"/>
            <a:ext cx="10515600" cy="454432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es-MX" sz="1800" dirty="0">
                <a:latin typeface="Museo Sans 100" panose="02000000000000000000" pitchFamily="50" charset="0"/>
                <a:cs typeface="Segoe UI" panose="020B0502040204020203" pitchFamily="34" charset="0"/>
              </a:rPr>
              <a:t>Asesorar a la Dirección Ejecutiva y al equipo directivo en aspectos estratégicos y técnicos. </a:t>
            </a:r>
          </a:p>
          <a:p>
            <a:pPr algn="just">
              <a:lnSpc>
                <a:spcPct val="100000"/>
              </a:lnSpc>
            </a:pPr>
            <a:r>
              <a:rPr lang="es-MX" sz="1800" dirty="0">
                <a:latin typeface="Museo Sans 100" panose="02000000000000000000" pitchFamily="50" charset="0"/>
                <a:cs typeface="Segoe UI" panose="020B0502040204020203" pitchFamily="34" charset="0"/>
              </a:rPr>
              <a:t>Elabora, revisa y da visto bueno a documentos oficiales y opiniones técnicas.</a:t>
            </a:r>
          </a:p>
          <a:p>
            <a:pPr algn="just">
              <a:lnSpc>
                <a:spcPct val="100000"/>
              </a:lnSpc>
            </a:pPr>
            <a:r>
              <a:rPr lang="es-MX" sz="1800" dirty="0">
                <a:latin typeface="Museo Sans 100" panose="02000000000000000000" pitchFamily="50" charset="0"/>
                <a:cs typeface="Segoe UI" panose="020B0502040204020203" pitchFamily="34" charset="0"/>
              </a:rPr>
              <a:t>Apoyar a la Dirección Ejecutiva en la ejecución de actividades estratégicas que contribuyan al alcance de los objetivos institucionales. Rol a cargo de la gestión de recursos externos; el seguimiento de la ejecución de los planes, programas y proyecto; los informes de avance y de gestión institucional.</a:t>
            </a:r>
          </a:p>
          <a:p>
            <a:pPr algn="just">
              <a:lnSpc>
                <a:spcPct val="100000"/>
              </a:lnSpc>
            </a:pPr>
            <a:r>
              <a:rPr lang="es-MX" sz="1800" dirty="0">
                <a:latin typeface="Museo Sans 100" panose="02000000000000000000" pitchFamily="50" charset="0"/>
                <a:cs typeface="Segoe UI" panose="020B0502040204020203" pitchFamily="34" charset="0"/>
              </a:rPr>
              <a:t>Favorecer, desarrollar, coordinar y dar seguimiento, de conformidad con las instrucciones de la Dirección Ejecutiva, procesos de diálogo, concertación, negociación y estructuración de acuerdos, para facilitar la implementación de las decisiones y proyectos dentro de un clima de concertación y entendimiento que propicie la buena administración de la institución.</a:t>
            </a:r>
          </a:p>
          <a:p>
            <a:pPr algn="just">
              <a:lnSpc>
                <a:spcPct val="100000"/>
              </a:lnSpc>
            </a:pPr>
            <a:r>
              <a:rPr lang="es-MX" sz="1800" dirty="0">
                <a:latin typeface="Museo Sans 100" panose="02000000000000000000" pitchFamily="50" charset="0"/>
                <a:cs typeface="Segoe UI" panose="020B0502040204020203" pitchFamily="34" charset="0"/>
              </a:rPr>
              <a:t>Colaborar con equipos multifuncionales para impulsar la ejecución de iniciativas estratégicas y garantiza la alineación con los objetivos del ISDEMU.</a:t>
            </a:r>
          </a:p>
          <a:p>
            <a:pPr algn="just">
              <a:lnSpc>
                <a:spcPct val="100000"/>
              </a:lnSpc>
            </a:pPr>
            <a:r>
              <a:rPr lang="es-MX" sz="1800" dirty="0">
                <a:latin typeface="Museo Sans 100" panose="02000000000000000000" pitchFamily="50" charset="0"/>
                <a:cs typeface="Segoe UI" panose="020B0502040204020203" pitchFamily="34" charset="0"/>
              </a:rPr>
              <a:t>Dirigir proyectos e iniciativas especiales según las instrucciones de la Dirección Ejecutiva, garantizando su ejecución oportuna y satisfactoria.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032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6865" y="72077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4500" b="1" dirty="0"/>
              <a:t>Gerencia de Asuntos Jurídicos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1088" y="2156796"/>
            <a:ext cx="9983598" cy="342631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SV" dirty="0"/>
              <a:t>Representar a la Titular ante los tribunales correspondientes.</a:t>
            </a:r>
          </a:p>
          <a:p>
            <a:pPr algn="just"/>
            <a:r>
              <a:rPr lang="es-SV" dirty="0"/>
              <a:t>Asesorar jurídicamente a las diferentes unidades organizativas del nivel superior.</a:t>
            </a:r>
          </a:p>
          <a:p>
            <a:pPr algn="just"/>
            <a:r>
              <a:rPr lang="es-SV" dirty="0"/>
              <a:t>Asistencia técnica jurídica a la Dirección Ejecutiva y demás unidades.</a:t>
            </a:r>
          </a:p>
          <a:p>
            <a:pPr algn="just"/>
            <a:r>
              <a:rPr lang="es-SV" dirty="0"/>
              <a:t>Elaboración, seguimiento y custodia de Actas de Dirección Ejecutiva.</a:t>
            </a:r>
          </a:p>
          <a:p>
            <a:pPr algn="just"/>
            <a:r>
              <a:rPr lang="es-SV" dirty="0"/>
              <a:t>Revisión y visto bueno de contratos de bienes y servicios y convenios.</a:t>
            </a:r>
          </a:p>
          <a:p>
            <a:pPr algn="just"/>
            <a:r>
              <a:rPr lang="es-SV" dirty="0"/>
              <a:t>Emitir dictámenes jurídicos relacionados con las gestiones institucionales.</a:t>
            </a:r>
          </a:p>
          <a:p>
            <a:pPr algn="just"/>
            <a:r>
              <a:rPr lang="es-SV" dirty="0"/>
              <a:t>Armonización y propuestas de reformas de normativa interna.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75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97295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Gerencia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dirty="0"/>
              <a:t>• Formular y desarrollar la estrategia de comunicación institucional.</a:t>
            </a:r>
          </a:p>
          <a:p>
            <a:pPr marL="0" indent="0" algn="just">
              <a:buNone/>
            </a:pPr>
            <a:r>
              <a:rPr lang="es-SV" dirty="0"/>
              <a:t>• Coordina y supervisa las actividades propias del Protocolo de las actividades institucionales que lo requieran.</a:t>
            </a:r>
          </a:p>
          <a:p>
            <a:pPr marL="0" indent="0" algn="just">
              <a:buNone/>
            </a:pPr>
            <a:r>
              <a:rPr lang="es-SV" dirty="0"/>
              <a:t>• Funcionamiento del sistema de noticias relacionadas con el quehacer institucional.</a:t>
            </a:r>
          </a:p>
          <a:p>
            <a:pPr marL="0" indent="0" algn="just">
              <a:buNone/>
            </a:pPr>
            <a:r>
              <a:rPr lang="es-SV" dirty="0"/>
              <a:t>• Dar cumplimiento de los lineamientos de comunicación establecidos por el Órgano Ejecutivo y las normas jurídicas</a:t>
            </a:r>
          </a:p>
          <a:p>
            <a:pPr marL="0" indent="0" algn="just">
              <a:buNone/>
            </a:pPr>
            <a:r>
              <a:rPr lang="es-SV" dirty="0"/>
              <a:t>relacionadas.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922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2103</TotalTime>
  <Words>2794</Words>
  <Application>Microsoft Office PowerPoint</Application>
  <PresentationFormat>Panorámica</PresentationFormat>
  <Paragraphs>163</Paragraphs>
  <Slides>32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Museo Sans 100</vt:lpstr>
      <vt:lpstr>Museo Sans 300</vt:lpstr>
      <vt:lpstr>Tema de Office</vt:lpstr>
      <vt:lpstr>ESTRUCTURA ORGANIZATIVA DEL INSTITUTO SALVADOREÑO PARA EL DESARROLLO DE LA MUJER ISDEMU      ACTUALIZACIÓN AL 31 DE DICIEMBRE DE 2024</vt:lpstr>
      <vt:lpstr>Presentación de PowerPoint</vt:lpstr>
      <vt:lpstr>Junta Directiva</vt:lpstr>
      <vt:lpstr>Auditoría Interna</vt:lpstr>
      <vt:lpstr>Presidenta Ejecutiva</vt:lpstr>
      <vt:lpstr>Asesoría Jurídica</vt:lpstr>
      <vt:lpstr>Asesoría Estratégica</vt:lpstr>
      <vt:lpstr>Gerencia de Asuntos Jurídicos</vt:lpstr>
      <vt:lpstr>Gerencia de Comunicaciones</vt:lpstr>
      <vt:lpstr>Gerencia de Relaciones Internacionales y Cooperación</vt:lpstr>
      <vt:lpstr>Gerencia de Planificación Institucional</vt:lpstr>
      <vt:lpstr>Unidad de Acceso a la Información Pública</vt:lpstr>
      <vt:lpstr>Unidad Ambiental</vt:lpstr>
      <vt:lpstr>Dirección General de Administrativa y Finanzas</vt:lpstr>
      <vt:lpstr>Unidad de Talento Humano</vt:lpstr>
      <vt:lpstr>Unidad de Tecnología de Información</vt:lpstr>
      <vt:lpstr>Unidad Financiera Institucional</vt:lpstr>
      <vt:lpstr>Unidad de Servicios Generales</vt:lpstr>
      <vt:lpstr>Unidad de Compras Públicas</vt:lpstr>
      <vt:lpstr>Unidad de Gestión Documental y Archivo</vt:lpstr>
      <vt:lpstr>Subdirección de Políticas Públicas</vt:lpstr>
      <vt:lpstr>Unidad de Asesoría Especializada de Políticas Públicas</vt:lpstr>
      <vt:lpstr>Unidad de Acreditación y Coordinación Interinstitucional</vt:lpstr>
      <vt:lpstr>Unidad de Formación Especializada</vt:lpstr>
      <vt:lpstr>Subdirección de Atención Especializada</vt:lpstr>
      <vt:lpstr>Centro de Atención 126</vt:lpstr>
      <vt:lpstr>Centros de Atención Especializada</vt:lpstr>
      <vt:lpstr>Centros de Protección</vt:lpstr>
      <vt:lpstr>Subdirección de Empoderamiento Desarrollo de la Mujer</vt:lpstr>
      <vt:lpstr>Centro Especializado para la Mujer</vt:lpstr>
      <vt:lpstr>Centros Especializados Departamentales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ORGANIZATIVA DEL INSTITUTO SALVADOREÑO PARA EL DESARROLLO DE LA MUJER</dc:title>
  <dc:creator>Leticia Esmeralda Villanueva Martinez</dc:creator>
  <cp:lastModifiedBy>Katherine Elizabeth Zelaya Guzmán</cp:lastModifiedBy>
  <cp:revision>131</cp:revision>
  <cp:lastPrinted>2022-08-17T17:31:37Z</cp:lastPrinted>
  <dcterms:created xsi:type="dcterms:W3CDTF">2020-02-12T20:08:24Z</dcterms:created>
  <dcterms:modified xsi:type="dcterms:W3CDTF">2025-01-28T17:12:46Z</dcterms:modified>
</cp:coreProperties>
</file>