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notesSlides/notesSlide2.xml" ContentType="application/vnd.openxmlformats-officedocument.presentationml.notesSl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0" r:id="rId2"/>
    <p:sldMasterId id="2147483651" r:id="rId3"/>
  </p:sldMasterIdLst>
  <p:notesMasterIdLst>
    <p:notesMasterId r:id="rId33"/>
  </p:notesMasterIdLst>
  <p:handoutMasterIdLst>
    <p:handoutMasterId r:id="rId34"/>
  </p:handoutMasterIdLst>
  <p:sldIdLst>
    <p:sldId id="256" r:id="rId4"/>
    <p:sldId id="443" r:id="rId5"/>
    <p:sldId id="458" r:id="rId6"/>
    <p:sldId id="459" r:id="rId7"/>
    <p:sldId id="460" r:id="rId8"/>
    <p:sldId id="461" r:id="rId9"/>
    <p:sldId id="462" r:id="rId10"/>
    <p:sldId id="463" r:id="rId11"/>
    <p:sldId id="465" r:id="rId12"/>
    <p:sldId id="466" r:id="rId13"/>
    <p:sldId id="467" r:id="rId14"/>
    <p:sldId id="468" r:id="rId15"/>
    <p:sldId id="469" r:id="rId16"/>
    <p:sldId id="470" r:id="rId17"/>
    <p:sldId id="471" r:id="rId18"/>
    <p:sldId id="472" r:id="rId19"/>
    <p:sldId id="473" r:id="rId20"/>
    <p:sldId id="474" r:id="rId21"/>
    <p:sldId id="475" r:id="rId22"/>
    <p:sldId id="476" r:id="rId23"/>
    <p:sldId id="477" r:id="rId24"/>
    <p:sldId id="478" r:id="rId25"/>
    <p:sldId id="479" r:id="rId26"/>
    <p:sldId id="480" r:id="rId27"/>
    <p:sldId id="481" r:id="rId28"/>
    <p:sldId id="482" r:id="rId29"/>
    <p:sldId id="483" r:id="rId30"/>
    <p:sldId id="484" r:id="rId31"/>
    <p:sldId id="485" r:id="rId32"/>
  </p:sldIdLst>
  <p:sldSz cx="9144000" cy="6858000" type="screen4x3"/>
  <p:notesSz cx="7010400" cy="9296400"/>
  <p:defaultTextStyle>
    <a:defPPr>
      <a:defRPr lang="es-SV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CC66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78" autoAdjust="0"/>
    <p:restoredTop sz="94728" autoAdjust="0"/>
  </p:normalViewPr>
  <p:slideViewPr>
    <p:cSldViewPr>
      <p:cViewPr>
        <p:scale>
          <a:sx n="70" d="100"/>
          <a:sy n="70" d="100"/>
        </p:scale>
        <p:origin x="-7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OFICINA%20DE%20LA%20JEFA\INFORMES%20FINANCIEROS\DIAPOSITIVAS%20ESTADOS%20FINANCIEROS%20SEMESTRALES\12-%20al%2031%2012%2017\CC-Est%20Fin%20al%2030-12-2017-%20Presup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OFICINA%20DE%20LA%20JEFA\INFORMES%20FINANCIEROS\DIAPOSITIVAS%20ESTADOS%20FINANCIEROS%20SEMESTRALES\12-%20al%2031%2012%2017\CC-Est%20Fin%20al%2030-12-2017-%20Presup.xlsx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OFICINA%20DE%20LA%20JEFA\INFORMES%20FINANCIEROS\DIAPOSITIVAS%20ESTADOS%20FINANCIEROS%20SEMESTRALES\12-%20al%2031%2012%2017\CC-Est%20Fin%20al%2030-12-2017-%20Presup.xlsx" TargetMode="External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C:\OFICINA%20DE%20LA%20JEFA\INFORMES%20FINANCIEROS\DIAPOSITIVAS%20ESTADOS%20FINANCIEROS%20SEMESTRALES\12-%20al%2031%2012%2017\CC-Est%20Fin%20al%2030-12-2017-%20Presup.xlsx" TargetMode="External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file:///C:\OFICINA%20DE%20LA%20JEFA\INFORMES%20FINANCIEROS\DIAPOSITIVAS%20ESTADOS%20FINANCIEROS%20SEMESTRALES\12-%20al%2031%2012%2017\CC-Est%20Fin%20al%2030-12-2017-%20Presup.xlsx" TargetMode="External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file:///C:\OFICINA%20DE%20LA%20JEFA\U.F.I\Informes%20de%20saldos\2017\12-%20dic%202017\diap%20cierre%20dic%202017%20alma\Diapos%20donac%20al%20cierre%20%20DIC%202017%20%20.xlsx" TargetMode="External"/><Relationship Id="rId1" Type="http://schemas.openxmlformats.org/officeDocument/2006/relationships/themeOverride" Target="../theme/themeOverrid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S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s-SV" sz="1400"/>
              <a:t>Ejecución Presupuestaria fondos GOES</a:t>
            </a:r>
          </a:p>
          <a:p>
            <a:pPr>
              <a:defRPr/>
            </a:pPr>
            <a:r>
              <a:rPr lang="es-SV" sz="1400"/>
              <a:t>Rubro 51 - Remuneraciones</a:t>
            </a:r>
          </a:p>
          <a:p>
            <a:pPr>
              <a:defRPr/>
            </a:pPr>
            <a:r>
              <a:rPr lang="es-SV" sz="1400"/>
              <a:t>al 31 de Diciembre 2017 (En Us$)</a:t>
            </a:r>
          </a:p>
        </c:rich>
      </c:tx>
      <c:layout>
        <c:manualLayout>
          <c:xMode val="edge"/>
          <c:yMode val="edge"/>
          <c:x val="0.40104472596681978"/>
          <c:y val="1.5663590477277001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955970859954082"/>
          <c:y val="0.199404234472182"/>
          <c:w val="0.76902645396334057"/>
          <c:h val="0.5711535042144719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'R-51 GOES'!$D$5</c:f>
              <c:strCache>
                <c:ptCount val="1"/>
                <c:pt idx="0">
                  <c:v>Presup modificado. Ene-Diciembre 2017</c:v>
                </c:pt>
              </c:strCache>
            </c:strRef>
          </c:tx>
          <c:spPr>
            <a:solidFill>
              <a:schemeClr val="accent4">
                <a:lumMod val="50000"/>
              </a:schemeClr>
            </a:solidFill>
          </c:spPr>
          <c:invertIfNegative val="0"/>
          <c:cat>
            <c:strRef>
              <c:f>'R-51 GOES'!$B$6:$B$10</c:f>
              <c:strCache>
                <c:ptCount val="5"/>
                <c:pt idx="0">
                  <c:v>Remuneraciones </c:v>
                </c:pt>
                <c:pt idx="1">
                  <c:v>Contrib Patronales a Inst de Seguridad Social Públicas (INPEP,ISSS, INSAFORP)</c:v>
                </c:pt>
                <c:pt idx="2">
                  <c:v>Contrib Patronales a Inst de Seguridad Social Privadas (AFP'S , IPSFA)</c:v>
                </c:pt>
                <c:pt idx="3">
                  <c:v>Indemnizaciones</c:v>
                </c:pt>
                <c:pt idx="4">
                  <c:v>Remuneraciones Diversas</c:v>
                </c:pt>
              </c:strCache>
            </c:strRef>
          </c:cat>
          <c:val>
            <c:numRef>
              <c:f>'R-51 GOES'!$D$6:$D$10</c:f>
              <c:numCache>
                <c:formatCode>"$"#,##0.00</c:formatCode>
                <c:ptCount val="5"/>
                <c:pt idx="0">
                  <c:v>3042980.02</c:v>
                </c:pt>
                <c:pt idx="1">
                  <c:v>220598.88</c:v>
                </c:pt>
                <c:pt idx="2">
                  <c:v>188389.09</c:v>
                </c:pt>
                <c:pt idx="3">
                  <c:v>24218.38</c:v>
                </c:pt>
                <c:pt idx="4">
                  <c:v>0</c:v>
                </c:pt>
              </c:numCache>
            </c:numRef>
          </c:val>
        </c:ser>
        <c:ser>
          <c:idx val="1"/>
          <c:order val="1"/>
          <c:tx>
            <c:strRef>
              <c:f>'R-51 GOES'!$E$5</c:f>
              <c:strCache>
                <c:ptCount val="1"/>
                <c:pt idx="0">
                  <c:v>Ejecutado/devengado a Diciembre 2017</c:v>
                </c:pt>
              </c:strCache>
            </c:strRef>
          </c:tx>
          <c:invertIfNegative val="0"/>
          <c:cat>
            <c:strRef>
              <c:f>'R-51 GOES'!$B$6:$B$10</c:f>
              <c:strCache>
                <c:ptCount val="5"/>
                <c:pt idx="0">
                  <c:v>Remuneraciones </c:v>
                </c:pt>
                <c:pt idx="1">
                  <c:v>Contrib Patronales a Inst de Seguridad Social Públicas (INPEP,ISSS, INSAFORP)</c:v>
                </c:pt>
                <c:pt idx="2">
                  <c:v>Contrib Patronales a Inst de Seguridad Social Privadas (AFP'S , IPSFA)</c:v>
                </c:pt>
                <c:pt idx="3">
                  <c:v>Indemnizaciones</c:v>
                </c:pt>
                <c:pt idx="4">
                  <c:v>Remuneraciones Diversas</c:v>
                </c:pt>
              </c:strCache>
            </c:strRef>
          </c:cat>
          <c:val>
            <c:numRef>
              <c:f>'R-51 GOES'!$E$6:$E$10</c:f>
              <c:numCache>
                <c:formatCode>"$"#,##0.00</c:formatCode>
                <c:ptCount val="5"/>
                <c:pt idx="0">
                  <c:v>2980294.85</c:v>
                </c:pt>
                <c:pt idx="1">
                  <c:v>214804.24</c:v>
                </c:pt>
                <c:pt idx="2">
                  <c:v>182628.39</c:v>
                </c:pt>
                <c:pt idx="3">
                  <c:v>24218.38</c:v>
                </c:pt>
                <c:pt idx="4">
                  <c:v>0</c:v>
                </c:pt>
              </c:numCache>
            </c:numRef>
          </c:val>
        </c:ser>
        <c:ser>
          <c:idx val="2"/>
          <c:order val="2"/>
          <c:tx>
            <c:strRef>
              <c:f>'R-51 GOES'!$F$5</c:f>
              <c:strCache>
                <c:ptCount val="1"/>
                <c:pt idx="0">
                  <c:v>% Ejec.</c:v>
                </c:pt>
              </c:strCache>
            </c:strRef>
          </c:tx>
          <c:spPr>
            <a:noFill/>
          </c:spPr>
          <c:invertIfNegative val="0"/>
          <c:cat>
            <c:strRef>
              <c:f>'R-51 GOES'!$B$6:$B$10</c:f>
              <c:strCache>
                <c:ptCount val="5"/>
                <c:pt idx="0">
                  <c:v>Remuneraciones </c:v>
                </c:pt>
                <c:pt idx="1">
                  <c:v>Contrib Patronales a Inst de Seguridad Social Públicas (INPEP,ISSS, INSAFORP)</c:v>
                </c:pt>
                <c:pt idx="2">
                  <c:v>Contrib Patronales a Inst de Seguridad Social Privadas (AFP'S , IPSFA)</c:v>
                </c:pt>
                <c:pt idx="3">
                  <c:v>Indemnizaciones</c:v>
                </c:pt>
                <c:pt idx="4">
                  <c:v>Remuneraciones Diversas</c:v>
                </c:pt>
              </c:strCache>
            </c:strRef>
          </c:cat>
          <c:val>
            <c:numRef>
              <c:f>'R-51 GOES'!$F$6:$F$10</c:f>
              <c:numCache>
                <c:formatCode>0%</c:formatCode>
                <c:ptCount val="5"/>
                <c:pt idx="0">
                  <c:v>0.9794000717756931</c:v>
                </c:pt>
                <c:pt idx="1">
                  <c:v>0.97373223291070188</c:v>
                </c:pt>
                <c:pt idx="2">
                  <c:v>0.96942126531849593</c:v>
                </c:pt>
                <c:pt idx="3">
                  <c:v>1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03876864"/>
        <c:axId val="103899136"/>
        <c:axId val="0"/>
      </c:bar3DChart>
      <c:catAx>
        <c:axId val="103876864"/>
        <c:scaling>
          <c:orientation val="minMax"/>
        </c:scaling>
        <c:delete val="0"/>
        <c:axPos val="b"/>
        <c:majorTickMark val="out"/>
        <c:minorTickMark val="none"/>
        <c:tickLblPos val="nextTo"/>
        <c:crossAx val="103899136"/>
        <c:crosses val="autoZero"/>
        <c:auto val="1"/>
        <c:lblAlgn val="ctr"/>
        <c:lblOffset val="100"/>
        <c:noMultiLvlLbl val="0"/>
      </c:catAx>
      <c:valAx>
        <c:axId val="103899136"/>
        <c:scaling>
          <c:orientation val="minMax"/>
          <c:max val="1500000"/>
        </c:scaling>
        <c:delete val="0"/>
        <c:axPos val="l"/>
        <c:majorGridlines/>
        <c:numFmt formatCode="&quot;$&quot;#,##0.00" sourceLinked="1"/>
        <c:majorTickMark val="out"/>
        <c:minorTickMark val="none"/>
        <c:tickLblPos val="nextTo"/>
        <c:crossAx val="103876864"/>
        <c:crosses val="autoZero"/>
        <c:crossBetween val="between"/>
        <c:minorUnit val="500000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900"/>
            </a:pPr>
            <a:endParaRPr lang="es-SV"/>
          </a:p>
        </c:txPr>
      </c:dTable>
    </c:plotArea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S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s-SV" sz="1400"/>
              <a:t>Ejecución Presupuestaria fondos GOES</a:t>
            </a:r>
          </a:p>
          <a:p>
            <a:pPr>
              <a:defRPr/>
            </a:pPr>
            <a:r>
              <a:rPr lang="es-SV" sz="1400"/>
              <a:t>Rubro</a:t>
            </a:r>
            <a:r>
              <a:rPr lang="es-SV" sz="1400" baseline="0"/>
              <a:t> 54 - Adquisición de Bienes y Servicios</a:t>
            </a:r>
          </a:p>
          <a:p>
            <a:pPr>
              <a:defRPr/>
            </a:pPr>
            <a:r>
              <a:rPr lang="es-SV" sz="1400" baseline="0"/>
              <a:t>al 31 de Diciembre 2017 (En Us$)</a:t>
            </a:r>
            <a:endParaRPr lang="es-SV" sz="1400"/>
          </a:p>
        </c:rich>
      </c:tx>
      <c:layout>
        <c:manualLayout>
          <c:xMode val="edge"/>
          <c:yMode val="edge"/>
          <c:x val="0.46423658190606903"/>
          <c:y val="5.6098954218314082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2388298383777527"/>
          <c:y val="0.16802361257906595"/>
          <c:w val="0.76552230634085405"/>
          <c:h val="0.5742533803640440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'R-54 GOES'!$C$5</c:f>
              <c:strCache>
                <c:ptCount val="1"/>
                <c:pt idx="0">
                  <c:v>Presupuesto anual inicial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strRef>
              <c:f>'R-54 GOES'!$B$6:$B$11</c:f>
              <c:strCache>
                <c:ptCount val="6"/>
                <c:pt idx="0">
                  <c:v>Bienes de Uso y Consumo</c:v>
                </c:pt>
                <c:pt idx="1">
                  <c:v>Servicios Basicos</c:v>
                </c:pt>
                <c:pt idx="2">
                  <c:v>Servicios Generales y Arrendamientos</c:v>
                </c:pt>
                <c:pt idx="3">
                  <c:v>Pasajes y Viaticos</c:v>
                </c:pt>
                <c:pt idx="4">
                  <c:v>Consultorias, Estudios e Investigaciones</c:v>
                </c:pt>
                <c:pt idx="5">
                  <c:v>TOTALES</c:v>
                </c:pt>
              </c:strCache>
            </c:strRef>
          </c:cat>
          <c:val>
            <c:numRef>
              <c:f>'R-54 GOES'!$C$6:$C$11</c:f>
            </c:numRef>
          </c:val>
        </c:ser>
        <c:ser>
          <c:idx val="6"/>
          <c:order val="1"/>
          <c:tx>
            <c:strRef>
              <c:f>'R-54 GOES'!$D$5</c:f>
              <c:strCache>
                <c:ptCount val="1"/>
                <c:pt idx="0">
                  <c:v>Monto congelado PAA</c:v>
                </c:pt>
              </c:strCache>
            </c:strRef>
          </c:tx>
          <c:invertIfNegative val="0"/>
          <c:val>
            <c:numRef>
              <c:f>'R-54 GOES'!$D$6:$D$11</c:f>
            </c:numRef>
          </c:val>
        </c:ser>
        <c:ser>
          <c:idx val="1"/>
          <c:order val="2"/>
          <c:tx>
            <c:strRef>
              <c:f>'R-54 GOES'!$E$5</c:f>
              <c:strCache>
                <c:ptCount val="1"/>
                <c:pt idx="0">
                  <c:v>Presupuesto modificado Enero-Dic 2017</c:v>
                </c:pt>
              </c:strCache>
            </c:strRef>
          </c:tx>
          <c:spPr>
            <a:solidFill>
              <a:schemeClr val="accent4">
                <a:lumMod val="50000"/>
              </a:schemeClr>
            </a:solidFill>
          </c:spPr>
          <c:invertIfNegative val="0"/>
          <c:cat>
            <c:strRef>
              <c:f>'R-54 GOES'!$B$6:$B$11</c:f>
              <c:strCache>
                <c:ptCount val="6"/>
                <c:pt idx="0">
                  <c:v>Bienes de Uso y Consumo</c:v>
                </c:pt>
                <c:pt idx="1">
                  <c:v>Servicios Basicos</c:v>
                </c:pt>
                <c:pt idx="2">
                  <c:v>Servicios Generales y Arrendamientos</c:v>
                </c:pt>
                <c:pt idx="3">
                  <c:v>Pasajes y Viaticos</c:v>
                </c:pt>
                <c:pt idx="4">
                  <c:v>Consultorias, Estudios e Investigaciones</c:v>
                </c:pt>
                <c:pt idx="5">
                  <c:v>TOTALES</c:v>
                </c:pt>
              </c:strCache>
            </c:strRef>
          </c:cat>
          <c:val>
            <c:numRef>
              <c:f>'R-54 GOES'!$E$6:$E$11</c:f>
              <c:numCache>
                <c:formatCode>"$"#,##0.00</c:formatCode>
                <c:ptCount val="6"/>
                <c:pt idx="0">
                  <c:v>224268.58</c:v>
                </c:pt>
                <c:pt idx="1">
                  <c:v>307985.03999999998</c:v>
                </c:pt>
                <c:pt idx="2">
                  <c:v>541621.06999999995</c:v>
                </c:pt>
                <c:pt idx="3">
                  <c:v>55668.54</c:v>
                </c:pt>
                <c:pt idx="4">
                  <c:v>92757.22</c:v>
                </c:pt>
                <c:pt idx="5">
                  <c:v>1222300.45</c:v>
                </c:pt>
              </c:numCache>
            </c:numRef>
          </c:val>
        </c:ser>
        <c:ser>
          <c:idx val="2"/>
          <c:order val="3"/>
          <c:tx>
            <c:strRef>
              <c:f>'R-54 GOES'!$F$5</c:f>
              <c:strCache>
                <c:ptCount val="1"/>
                <c:pt idx="0">
                  <c:v>Ejecutado/ devengado a Dic 2017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invertIfNegative val="0"/>
          <c:cat>
            <c:strRef>
              <c:f>'R-54 GOES'!$B$6:$B$11</c:f>
              <c:strCache>
                <c:ptCount val="6"/>
                <c:pt idx="0">
                  <c:v>Bienes de Uso y Consumo</c:v>
                </c:pt>
                <c:pt idx="1">
                  <c:v>Servicios Basicos</c:v>
                </c:pt>
                <c:pt idx="2">
                  <c:v>Servicios Generales y Arrendamientos</c:v>
                </c:pt>
                <c:pt idx="3">
                  <c:v>Pasajes y Viaticos</c:v>
                </c:pt>
                <c:pt idx="4">
                  <c:v>Consultorias, Estudios e Investigaciones</c:v>
                </c:pt>
                <c:pt idx="5">
                  <c:v>TOTALES</c:v>
                </c:pt>
              </c:strCache>
            </c:strRef>
          </c:cat>
          <c:val>
            <c:numRef>
              <c:f>'R-54 GOES'!$F$6:$F$11</c:f>
              <c:numCache>
                <c:formatCode>"$"#,##0.00</c:formatCode>
                <c:ptCount val="6"/>
                <c:pt idx="0">
                  <c:v>177492.41</c:v>
                </c:pt>
                <c:pt idx="1">
                  <c:v>260288.33</c:v>
                </c:pt>
                <c:pt idx="2">
                  <c:v>467128.68</c:v>
                </c:pt>
                <c:pt idx="3">
                  <c:v>43876.87</c:v>
                </c:pt>
                <c:pt idx="4">
                  <c:v>83660.78</c:v>
                </c:pt>
                <c:pt idx="5">
                  <c:v>1032447.07</c:v>
                </c:pt>
              </c:numCache>
            </c:numRef>
          </c:val>
        </c:ser>
        <c:ser>
          <c:idx val="3"/>
          <c:order val="4"/>
          <c:tx>
            <c:strRef>
              <c:f>'R-54 GOES'!$G$5</c:f>
              <c:strCache>
                <c:ptCount val="1"/>
                <c:pt idx="0">
                  <c:v>% Ejec.</c:v>
                </c:pt>
              </c:strCache>
            </c:strRef>
          </c:tx>
          <c:invertIfNegative val="0"/>
          <c:cat>
            <c:strRef>
              <c:f>'R-54 GOES'!$B$6:$B$11</c:f>
              <c:strCache>
                <c:ptCount val="6"/>
                <c:pt idx="0">
                  <c:v>Bienes de Uso y Consumo</c:v>
                </c:pt>
                <c:pt idx="1">
                  <c:v>Servicios Basicos</c:v>
                </c:pt>
                <c:pt idx="2">
                  <c:v>Servicios Generales y Arrendamientos</c:v>
                </c:pt>
                <c:pt idx="3">
                  <c:v>Pasajes y Viaticos</c:v>
                </c:pt>
                <c:pt idx="4">
                  <c:v>Consultorias, Estudios e Investigaciones</c:v>
                </c:pt>
                <c:pt idx="5">
                  <c:v>TOTALES</c:v>
                </c:pt>
              </c:strCache>
            </c:strRef>
          </c:cat>
          <c:val>
            <c:numRef>
              <c:f>'R-54 GOES'!$G$6:$G$11</c:f>
              <c:numCache>
                <c:formatCode>0%</c:formatCode>
                <c:ptCount val="6"/>
                <c:pt idx="0">
                  <c:v>0.79142789417938086</c:v>
                </c:pt>
                <c:pt idx="1">
                  <c:v>0.8451330298380727</c:v>
                </c:pt>
                <c:pt idx="2">
                  <c:v>0.86246401012427387</c:v>
                </c:pt>
                <c:pt idx="3">
                  <c:v>0.78818072110387671</c:v>
                </c:pt>
                <c:pt idx="4">
                  <c:v>0.90193280911178664</c:v>
                </c:pt>
                <c:pt idx="5">
                  <c:v>0.84467535784675529</c:v>
                </c:pt>
              </c:numCache>
            </c:numRef>
          </c:val>
        </c:ser>
        <c:ser>
          <c:idx val="4"/>
          <c:order val="5"/>
          <c:tx>
            <c:strRef>
              <c:f>'R-54 GOES'!$H$5</c:f>
              <c:strCache>
                <c:ptCount val="1"/>
              </c:strCache>
            </c:strRef>
          </c:tx>
          <c:invertIfNegative val="0"/>
          <c:cat>
            <c:strRef>
              <c:f>'R-54 GOES'!$B$6:$B$11</c:f>
              <c:strCache>
                <c:ptCount val="6"/>
                <c:pt idx="0">
                  <c:v>Bienes de Uso y Consumo</c:v>
                </c:pt>
                <c:pt idx="1">
                  <c:v>Servicios Basicos</c:v>
                </c:pt>
                <c:pt idx="2">
                  <c:v>Servicios Generales y Arrendamientos</c:v>
                </c:pt>
                <c:pt idx="3">
                  <c:v>Pasajes y Viaticos</c:v>
                </c:pt>
                <c:pt idx="4">
                  <c:v>Consultorias, Estudios e Investigaciones</c:v>
                </c:pt>
                <c:pt idx="5">
                  <c:v>TOTALES</c:v>
                </c:pt>
              </c:strCache>
            </c:strRef>
          </c:cat>
          <c:val>
            <c:numRef>
              <c:f>'R-54 GOES'!$H$6:$H$11</c:f>
            </c:numRef>
          </c:val>
        </c:ser>
        <c:ser>
          <c:idx val="5"/>
          <c:order val="6"/>
          <c:tx>
            <c:strRef>
              <c:f>'R-54 GOES'!$I$5</c:f>
              <c:strCache>
                <c:ptCount val="1"/>
                <c:pt idx="0">
                  <c:v> Saldo no ejecutado</c:v>
                </c:pt>
              </c:strCache>
            </c:strRef>
          </c:tx>
          <c:invertIfNegative val="0"/>
          <c:cat>
            <c:strRef>
              <c:f>'R-54 GOES'!$B$6:$B$11</c:f>
              <c:strCache>
                <c:ptCount val="6"/>
                <c:pt idx="0">
                  <c:v>Bienes de Uso y Consumo</c:v>
                </c:pt>
                <c:pt idx="1">
                  <c:v>Servicios Basicos</c:v>
                </c:pt>
                <c:pt idx="2">
                  <c:v>Servicios Generales y Arrendamientos</c:v>
                </c:pt>
                <c:pt idx="3">
                  <c:v>Pasajes y Viaticos</c:v>
                </c:pt>
                <c:pt idx="4">
                  <c:v>Consultorias, Estudios e Investigaciones</c:v>
                </c:pt>
                <c:pt idx="5">
                  <c:v>TOTALES</c:v>
                </c:pt>
              </c:strCache>
            </c:strRef>
          </c:cat>
          <c:val>
            <c:numRef>
              <c:f>'R-54 GOES'!$I$6:$I$11</c:f>
              <c:numCache>
                <c:formatCode>"$"#,##0.00</c:formatCode>
                <c:ptCount val="6"/>
                <c:pt idx="0">
                  <c:v>46776.169999999984</c:v>
                </c:pt>
                <c:pt idx="1">
                  <c:v>47696.709999999992</c:v>
                </c:pt>
                <c:pt idx="2">
                  <c:v>74492.389999999956</c:v>
                </c:pt>
                <c:pt idx="3">
                  <c:v>11791.669999999998</c:v>
                </c:pt>
                <c:pt idx="4">
                  <c:v>9096.4400000000023</c:v>
                </c:pt>
                <c:pt idx="5">
                  <c:v>189853.38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05016704"/>
        <c:axId val="105022592"/>
        <c:axId val="0"/>
      </c:bar3DChart>
      <c:catAx>
        <c:axId val="105016704"/>
        <c:scaling>
          <c:orientation val="minMax"/>
        </c:scaling>
        <c:delete val="0"/>
        <c:axPos val="b"/>
        <c:majorTickMark val="out"/>
        <c:minorTickMark val="none"/>
        <c:tickLblPos val="nextTo"/>
        <c:crossAx val="105022592"/>
        <c:crosses val="autoZero"/>
        <c:auto val="1"/>
        <c:lblAlgn val="ctr"/>
        <c:lblOffset val="100"/>
        <c:noMultiLvlLbl val="0"/>
      </c:catAx>
      <c:valAx>
        <c:axId val="105022592"/>
        <c:scaling>
          <c:orientation val="minMax"/>
          <c:max val="500000"/>
        </c:scaling>
        <c:delete val="0"/>
        <c:axPos val="l"/>
        <c:majorGridlines/>
        <c:numFmt formatCode="&quot;$&quot;#,##0.00" sourceLinked="1"/>
        <c:majorTickMark val="out"/>
        <c:minorTickMark val="none"/>
        <c:tickLblPos val="nextTo"/>
        <c:crossAx val="105016704"/>
        <c:crosses val="autoZero"/>
        <c:crossBetween val="between"/>
        <c:minorUnit val="100000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850" baseline="0"/>
            </a:pPr>
            <a:endParaRPr lang="es-SV"/>
          </a:p>
        </c:txPr>
      </c:dTable>
    </c:plotArea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S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s-SV" sz="1400"/>
              <a:t>Ejecución</a:t>
            </a:r>
            <a:r>
              <a:rPr lang="es-SV" sz="1400" baseline="0"/>
              <a:t> Presupuestaria fondos GOES</a:t>
            </a:r>
          </a:p>
          <a:p>
            <a:pPr>
              <a:defRPr/>
            </a:pPr>
            <a:r>
              <a:rPr lang="es-SV" sz="1400" baseline="0"/>
              <a:t>Rubro 55 - Gastos Financieros y Otros</a:t>
            </a:r>
          </a:p>
          <a:p>
            <a:pPr>
              <a:defRPr/>
            </a:pPr>
            <a:r>
              <a:rPr lang="es-SV" sz="1400" baseline="0"/>
              <a:t>al 31 de Diciembre 2017 en (Us$)</a:t>
            </a:r>
            <a:endParaRPr lang="es-SV" sz="1400"/>
          </a:p>
        </c:rich>
      </c:tx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'R-55 GOES'!$B$6</c:f>
              <c:strCache>
                <c:ptCount val="1"/>
                <c:pt idx="0">
                  <c:v>Impuestos, tasas y derechos</c:v>
                </c:pt>
              </c:strCache>
            </c:strRef>
          </c:tx>
          <c:spPr>
            <a:solidFill>
              <a:schemeClr val="accent4">
                <a:lumMod val="50000"/>
              </a:schemeClr>
            </a:solidFill>
          </c:spPr>
          <c:invertIfNegative val="0"/>
          <c:dPt>
            <c:idx val="2"/>
            <c:invertIfNegative val="0"/>
            <c:bubble3D val="0"/>
            <c:spPr>
              <a:noFill/>
            </c:spPr>
          </c:dPt>
          <c:cat>
            <c:strRef>
              <c:f>'R-55 GOES'!$D$5:$F$5</c:f>
              <c:strCache>
                <c:ptCount val="3"/>
                <c:pt idx="0">
                  <c:v>Presupuesto modificado Enero-Dic 2017</c:v>
                </c:pt>
                <c:pt idx="1">
                  <c:v>Ejecutado/ devengado a Dic 2017</c:v>
                </c:pt>
                <c:pt idx="2">
                  <c:v>% Ejec.</c:v>
                </c:pt>
              </c:strCache>
            </c:strRef>
          </c:cat>
          <c:val>
            <c:numRef>
              <c:f>'R-55 GOES'!$D$6:$F$6</c:f>
              <c:numCache>
                <c:formatCode>"$"#,##0.00</c:formatCode>
                <c:ptCount val="3"/>
                <c:pt idx="0">
                  <c:v>10978.09</c:v>
                </c:pt>
                <c:pt idx="1">
                  <c:v>10978.09</c:v>
                </c:pt>
                <c:pt idx="2" formatCode="0%">
                  <c:v>1</c:v>
                </c:pt>
              </c:numCache>
            </c:numRef>
          </c:val>
        </c:ser>
        <c:ser>
          <c:idx val="1"/>
          <c:order val="1"/>
          <c:tx>
            <c:strRef>
              <c:f>'R-55 GOES'!$B$7</c:f>
              <c:strCache>
                <c:ptCount val="1"/>
                <c:pt idx="0">
                  <c:v>Seguros, comisiones y gastos bancarios</c:v>
                </c:pt>
              </c:strCache>
            </c:strRef>
          </c:tx>
          <c:invertIfNegative val="0"/>
          <c:dPt>
            <c:idx val="2"/>
            <c:invertIfNegative val="0"/>
            <c:bubble3D val="0"/>
            <c:spPr>
              <a:noFill/>
            </c:spPr>
          </c:dPt>
          <c:cat>
            <c:strRef>
              <c:f>'R-55 GOES'!$D$5:$F$5</c:f>
              <c:strCache>
                <c:ptCount val="3"/>
                <c:pt idx="0">
                  <c:v>Presupuesto modificado Enero-Dic 2017</c:v>
                </c:pt>
                <c:pt idx="1">
                  <c:v>Ejecutado/ devengado a Dic 2017</c:v>
                </c:pt>
                <c:pt idx="2">
                  <c:v>% Ejec.</c:v>
                </c:pt>
              </c:strCache>
            </c:strRef>
          </c:cat>
          <c:val>
            <c:numRef>
              <c:f>'R-55 GOES'!$D$7:$F$7</c:f>
              <c:numCache>
                <c:formatCode>"$"#,##0.00</c:formatCode>
                <c:ptCount val="3"/>
                <c:pt idx="0">
                  <c:v>33966.910000000003</c:v>
                </c:pt>
                <c:pt idx="1">
                  <c:v>31734.09</c:v>
                </c:pt>
                <c:pt idx="2" formatCode="0%">
                  <c:v>0.93426484775918672</c:v>
                </c:pt>
              </c:numCache>
            </c:numRef>
          </c:val>
        </c:ser>
        <c:ser>
          <c:idx val="2"/>
          <c:order val="2"/>
          <c:tx>
            <c:strRef>
              <c:f>'R-55 GOES'!$B$8</c:f>
              <c:strCache>
                <c:ptCount val="1"/>
                <c:pt idx="0">
                  <c:v>Otros Gastos no Clasificados</c:v>
                </c:pt>
              </c:strCache>
            </c:strRef>
          </c:tx>
          <c:invertIfNegative val="0"/>
          <c:dPt>
            <c:idx val="2"/>
            <c:invertIfNegative val="0"/>
            <c:bubble3D val="0"/>
            <c:spPr>
              <a:noFill/>
            </c:spPr>
          </c:dPt>
          <c:cat>
            <c:strRef>
              <c:f>'R-55 GOES'!$D$5:$F$5</c:f>
              <c:strCache>
                <c:ptCount val="3"/>
                <c:pt idx="0">
                  <c:v>Presupuesto modificado Enero-Dic 2017</c:v>
                </c:pt>
                <c:pt idx="1">
                  <c:v>Ejecutado/ devengado a Dic 2017</c:v>
                </c:pt>
                <c:pt idx="2">
                  <c:v>% Ejec.</c:v>
                </c:pt>
              </c:strCache>
            </c:strRef>
          </c:cat>
          <c:val>
            <c:numRef>
              <c:f>'R-55 GOES'!$D$8:$F$8</c:f>
              <c:numCache>
                <c:formatCode>"$"#,##0.00</c:formatCode>
                <c:ptCount val="3"/>
                <c:pt idx="0">
                  <c:v>0</c:v>
                </c:pt>
                <c:pt idx="1">
                  <c:v>0</c:v>
                </c:pt>
                <c:pt idx="2" formatCode="0%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05076992"/>
        <c:axId val="105078784"/>
        <c:axId val="105017344"/>
      </c:bar3DChart>
      <c:catAx>
        <c:axId val="105076992"/>
        <c:scaling>
          <c:orientation val="minMax"/>
        </c:scaling>
        <c:delete val="0"/>
        <c:axPos val="b"/>
        <c:majorTickMark val="out"/>
        <c:minorTickMark val="none"/>
        <c:tickLblPos val="nextTo"/>
        <c:crossAx val="105078784"/>
        <c:crosses val="autoZero"/>
        <c:auto val="1"/>
        <c:lblAlgn val="ctr"/>
        <c:lblOffset val="100"/>
        <c:noMultiLvlLbl val="0"/>
      </c:catAx>
      <c:valAx>
        <c:axId val="105078784"/>
        <c:scaling>
          <c:orientation val="minMax"/>
        </c:scaling>
        <c:delete val="0"/>
        <c:axPos val="l"/>
        <c:majorGridlines/>
        <c:numFmt formatCode="&quot;$&quot;#,##0.00" sourceLinked="1"/>
        <c:majorTickMark val="out"/>
        <c:minorTickMark val="none"/>
        <c:tickLblPos val="nextTo"/>
        <c:crossAx val="105076992"/>
        <c:crosses val="autoZero"/>
        <c:crossBetween val="between"/>
      </c:valAx>
      <c:serAx>
        <c:axId val="105017344"/>
        <c:scaling>
          <c:orientation val="minMax"/>
        </c:scaling>
        <c:delete val="1"/>
        <c:axPos val="b"/>
        <c:majorTickMark val="out"/>
        <c:minorTickMark val="none"/>
        <c:tickLblPos val="nextTo"/>
        <c:crossAx val="105078784"/>
        <c:crosses val="autoZero"/>
      </c:ser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S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s-SV" sz="1400"/>
              <a:t>Ejecución</a:t>
            </a:r>
            <a:r>
              <a:rPr lang="es-SV" sz="1400" baseline="0"/>
              <a:t> Presupuestaria fondos GOES</a:t>
            </a:r>
          </a:p>
          <a:p>
            <a:pPr>
              <a:defRPr/>
            </a:pPr>
            <a:r>
              <a:rPr lang="es-SV" sz="1400" baseline="0"/>
              <a:t>Rubro 56 - Transferencias Corrientes</a:t>
            </a:r>
          </a:p>
          <a:p>
            <a:pPr>
              <a:defRPr/>
            </a:pPr>
            <a:r>
              <a:rPr lang="es-SV" sz="1400" baseline="0"/>
              <a:t>al 31 de Diciembre 2017 (En Us$)</a:t>
            </a:r>
            <a:endParaRPr lang="es-SV" sz="1400"/>
          </a:p>
        </c:rich>
      </c:tx>
      <c:layout>
        <c:manualLayout>
          <c:xMode val="edge"/>
          <c:yMode val="edge"/>
          <c:x val="0.27142760866911697"/>
          <c:y val="0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7673440654355291"/>
          <c:y val="4.43988835781291E-2"/>
          <c:w val="0.53444590121599034"/>
          <c:h val="0.55472463069920541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'R-56 GOES'!$B$6</c:f>
              <c:strCache>
                <c:ptCount val="1"/>
                <c:pt idx="0">
                  <c:v>Transf. Corrientes al Sector Publico</c:v>
                </c:pt>
              </c:strCache>
            </c:strRef>
          </c:tx>
          <c:spPr>
            <a:solidFill>
              <a:schemeClr val="accent4">
                <a:lumMod val="50000"/>
              </a:schemeClr>
            </a:solidFill>
          </c:spPr>
          <c:invertIfNegative val="0"/>
          <c:dPt>
            <c:idx val="2"/>
            <c:invertIfNegative val="0"/>
            <c:bubble3D val="0"/>
            <c:spPr>
              <a:noFill/>
            </c:spPr>
          </c:dPt>
          <c:cat>
            <c:strRef>
              <c:f>'R-56 GOES'!$D$5:$F$5</c:f>
              <c:strCache>
                <c:ptCount val="3"/>
                <c:pt idx="0">
                  <c:v>Presupuesto modificado Enero-Dic 2017</c:v>
                </c:pt>
                <c:pt idx="1">
                  <c:v>Ejecutado/ devengado a Dic 2017</c:v>
                </c:pt>
                <c:pt idx="2">
                  <c:v>% Ejec.</c:v>
                </c:pt>
              </c:strCache>
            </c:strRef>
          </c:cat>
          <c:val>
            <c:numRef>
              <c:f>'R-56 GOES'!$D$6:$F$6</c:f>
              <c:numCache>
                <c:formatCode>"$"#,##0.00</c:formatCode>
                <c:ptCount val="3"/>
                <c:pt idx="0">
                  <c:v>348963.18</c:v>
                </c:pt>
                <c:pt idx="1">
                  <c:v>334775.78999999998</c:v>
                </c:pt>
                <c:pt idx="2" formatCode="0%">
                  <c:v>0.95934416347306317</c:v>
                </c:pt>
              </c:numCache>
            </c:numRef>
          </c:val>
        </c:ser>
        <c:ser>
          <c:idx val="2"/>
          <c:order val="1"/>
          <c:tx>
            <c:strRef>
              <c:f>'R-56 GOES'!$B$7</c:f>
              <c:strCache>
                <c:ptCount val="1"/>
                <c:pt idx="0">
                  <c:v>Transf. Corrientes al Sector Privado</c:v>
                </c:pt>
              </c:strCache>
            </c:strRef>
          </c:tx>
          <c:invertIfNegative val="0"/>
          <c:dPt>
            <c:idx val="2"/>
            <c:invertIfNegative val="0"/>
            <c:bubble3D val="0"/>
            <c:spPr>
              <a:noFill/>
            </c:spPr>
          </c:dPt>
          <c:cat>
            <c:strRef>
              <c:f>'R-56 GOES'!$D$5:$F$5</c:f>
              <c:strCache>
                <c:ptCount val="3"/>
                <c:pt idx="0">
                  <c:v>Presupuesto modificado Enero-Dic 2017</c:v>
                </c:pt>
                <c:pt idx="1">
                  <c:v>Ejecutado/ devengado a Dic 2017</c:v>
                </c:pt>
                <c:pt idx="2">
                  <c:v>% Ejec.</c:v>
                </c:pt>
              </c:strCache>
            </c:strRef>
          </c:cat>
          <c:val>
            <c:numRef>
              <c:f>'R-56 GOES'!$D$7:$F$7</c:f>
              <c:numCache>
                <c:formatCode>"$"#,##0.00</c:formatCode>
                <c:ptCount val="3"/>
                <c:pt idx="0">
                  <c:v>0</c:v>
                </c:pt>
                <c:pt idx="1">
                  <c:v>0</c:v>
                </c:pt>
                <c:pt idx="2" formatCode="0%">
                  <c:v>0</c:v>
                </c:pt>
              </c:numCache>
            </c:numRef>
          </c:val>
        </c:ser>
        <c:ser>
          <c:idx val="1"/>
          <c:order val="2"/>
          <c:tx>
            <c:strRef>
              <c:f>'R-56 GOES'!$B$8</c:f>
              <c:strCache>
                <c:ptCount val="1"/>
                <c:pt idx="0">
                  <c:v>Transf. Corrientes al Sector Externo</c:v>
                </c:pt>
              </c:strCache>
            </c:strRef>
          </c:tx>
          <c:invertIfNegative val="0"/>
          <c:dPt>
            <c:idx val="2"/>
            <c:invertIfNegative val="0"/>
            <c:bubble3D val="0"/>
            <c:spPr>
              <a:noFill/>
            </c:spPr>
          </c:dPt>
          <c:cat>
            <c:strRef>
              <c:f>'R-56 GOES'!$D$5:$F$5</c:f>
              <c:strCache>
                <c:ptCount val="3"/>
                <c:pt idx="0">
                  <c:v>Presupuesto modificado Enero-Dic 2017</c:v>
                </c:pt>
                <c:pt idx="1">
                  <c:v>Ejecutado/ devengado a Dic 2017</c:v>
                </c:pt>
                <c:pt idx="2">
                  <c:v>% Ejec.</c:v>
                </c:pt>
              </c:strCache>
            </c:strRef>
          </c:cat>
          <c:val>
            <c:numRef>
              <c:f>'R-56 GOES'!$D$8:$F$8</c:f>
              <c:numCache>
                <c:formatCode>"$"#,##0.00</c:formatCode>
                <c:ptCount val="3"/>
                <c:pt idx="0">
                  <c:v>15000</c:v>
                </c:pt>
                <c:pt idx="1">
                  <c:v>15000</c:v>
                </c:pt>
                <c:pt idx="2" formatCode="0%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05113856"/>
        <c:axId val="104730624"/>
        <c:axId val="105019584"/>
      </c:bar3DChart>
      <c:catAx>
        <c:axId val="105113856"/>
        <c:scaling>
          <c:orientation val="minMax"/>
        </c:scaling>
        <c:delete val="0"/>
        <c:axPos val="b"/>
        <c:majorTickMark val="out"/>
        <c:minorTickMark val="none"/>
        <c:tickLblPos val="nextTo"/>
        <c:crossAx val="104730624"/>
        <c:crosses val="autoZero"/>
        <c:auto val="1"/>
        <c:lblAlgn val="ctr"/>
        <c:lblOffset val="100"/>
        <c:noMultiLvlLbl val="0"/>
      </c:catAx>
      <c:valAx>
        <c:axId val="104730624"/>
        <c:scaling>
          <c:orientation val="minMax"/>
        </c:scaling>
        <c:delete val="0"/>
        <c:axPos val="l"/>
        <c:majorGridlines/>
        <c:numFmt formatCode="&quot;$&quot;#,##0.00" sourceLinked="1"/>
        <c:majorTickMark val="out"/>
        <c:minorTickMark val="none"/>
        <c:tickLblPos val="nextTo"/>
        <c:crossAx val="105113856"/>
        <c:crosses val="autoZero"/>
        <c:crossBetween val="between"/>
      </c:valAx>
      <c:serAx>
        <c:axId val="105019584"/>
        <c:scaling>
          <c:orientation val="minMax"/>
        </c:scaling>
        <c:delete val="1"/>
        <c:axPos val="b"/>
        <c:majorTickMark val="out"/>
        <c:minorTickMark val="none"/>
        <c:tickLblPos val="nextTo"/>
        <c:crossAx val="104730624"/>
        <c:crosses val="autoZero"/>
      </c:ser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SV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s-SV"/>
              <a:t>Ejecución Presupuestaria fondos GOES</a:t>
            </a:r>
          </a:p>
          <a:p>
            <a:pPr>
              <a:defRPr/>
            </a:pPr>
            <a:r>
              <a:rPr lang="es-SV"/>
              <a:t>Rubro 61 - Inversiones en Activos Fijos (gasto corriente)</a:t>
            </a:r>
          </a:p>
          <a:p>
            <a:pPr>
              <a:defRPr/>
            </a:pPr>
            <a:r>
              <a:rPr lang="es-SV"/>
              <a:t>al 31 de Diciembre 2017 (En Us$)</a:t>
            </a:r>
          </a:p>
        </c:rich>
      </c:tx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5371923037397323"/>
          <c:y val="0.18543128658215172"/>
          <c:w val="0.84181327375692039"/>
          <c:h val="0.54147621400734136"/>
        </c:manualLayout>
      </c:layout>
      <c:bar3DChart>
        <c:barDir val="bar"/>
        <c:grouping val="clustered"/>
        <c:varyColors val="0"/>
        <c:ser>
          <c:idx val="2"/>
          <c:order val="0"/>
          <c:tx>
            <c:strRef>
              <c:f>'R-61 GOES'!$F$6</c:f>
              <c:strCache>
                <c:ptCount val="1"/>
                <c:pt idx="0">
                  <c:v>% Ejec.</c:v>
                </c:pt>
              </c:strCache>
            </c:strRef>
          </c:tx>
          <c:invertIfNegative val="0"/>
          <c:cat>
            <c:strRef>
              <c:f>'R-61 GOES'!$B$7:$B$11</c:f>
              <c:strCache>
                <c:ptCount val="2"/>
                <c:pt idx="0">
                  <c:v>Bienes Muebles</c:v>
                </c:pt>
                <c:pt idx="1">
                  <c:v>Intangibles</c:v>
                </c:pt>
              </c:strCache>
            </c:strRef>
          </c:cat>
          <c:val>
            <c:numRef>
              <c:f>'R-61 GOES'!$F$7:$F$10</c:f>
              <c:numCache>
                <c:formatCode>0%</c:formatCode>
                <c:ptCount val="2"/>
                <c:pt idx="0">
                  <c:v>0.97531634083972618</c:v>
                </c:pt>
                <c:pt idx="1">
                  <c:v>1</c:v>
                </c:pt>
              </c:numCache>
            </c:numRef>
          </c:val>
        </c:ser>
        <c:ser>
          <c:idx val="1"/>
          <c:order val="1"/>
          <c:tx>
            <c:strRef>
              <c:f>'R-61 GOES'!$E$6</c:f>
              <c:strCache>
                <c:ptCount val="1"/>
                <c:pt idx="0">
                  <c:v>Ejecutado/ devengado a Dic 2017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strRef>
              <c:f>'R-61 GOES'!$B$7:$B$11</c:f>
              <c:strCache>
                <c:ptCount val="2"/>
                <c:pt idx="0">
                  <c:v>Bienes Muebles</c:v>
                </c:pt>
                <c:pt idx="1">
                  <c:v>Intangibles</c:v>
                </c:pt>
              </c:strCache>
            </c:strRef>
          </c:cat>
          <c:val>
            <c:numRef>
              <c:f>'R-61 GOES'!$E$7:$E$10</c:f>
              <c:numCache>
                <c:formatCode>"$"#,##0.00</c:formatCode>
                <c:ptCount val="2"/>
                <c:pt idx="0">
                  <c:v>29559.4</c:v>
                </c:pt>
                <c:pt idx="1">
                  <c:v>5742.5</c:v>
                </c:pt>
              </c:numCache>
            </c:numRef>
          </c:val>
        </c:ser>
        <c:ser>
          <c:idx val="0"/>
          <c:order val="2"/>
          <c:tx>
            <c:strRef>
              <c:f>'R-61 GOES'!$D$6</c:f>
              <c:strCache>
                <c:ptCount val="1"/>
                <c:pt idx="0">
                  <c:v>Presupuesto modificado Enero-Dic 2017</c:v>
                </c:pt>
              </c:strCache>
            </c:strRef>
          </c:tx>
          <c:invertIfNegative val="0"/>
          <c:dPt>
            <c:idx val="2"/>
            <c:invertIfNegative val="0"/>
            <c:bubble3D val="0"/>
          </c:dPt>
          <c:cat>
            <c:strRef>
              <c:f>'R-61 GOES'!$B$7:$B$11</c:f>
              <c:strCache>
                <c:ptCount val="2"/>
                <c:pt idx="0">
                  <c:v>Bienes Muebles</c:v>
                </c:pt>
                <c:pt idx="1">
                  <c:v>Intangibles</c:v>
                </c:pt>
              </c:strCache>
            </c:strRef>
          </c:cat>
          <c:val>
            <c:numRef>
              <c:f>'R-61 GOES'!$D$7:$D$10</c:f>
              <c:numCache>
                <c:formatCode>"$"#,##0.00</c:formatCode>
                <c:ptCount val="2"/>
                <c:pt idx="0">
                  <c:v>30307.5</c:v>
                </c:pt>
                <c:pt idx="1">
                  <c:v>5742.5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04801408"/>
        <c:axId val="104802944"/>
        <c:axId val="0"/>
      </c:bar3DChart>
      <c:catAx>
        <c:axId val="104801408"/>
        <c:scaling>
          <c:orientation val="minMax"/>
        </c:scaling>
        <c:delete val="0"/>
        <c:axPos val="l"/>
        <c:majorTickMark val="out"/>
        <c:minorTickMark val="none"/>
        <c:tickLblPos val="nextTo"/>
        <c:crossAx val="104802944"/>
        <c:crosses val="autoZero"/>
        <c:auto val="1"/>
        <c:lblAlgn val="ctr"/>
        <c:lblOffset val="100"/>
        <c:noMultiLvlLbl val="0"/>
      </c:catAx>
      <c:valAx>
        <c:axId val="104802944"/>
        <c:scaling>
          <c:orientation val="minMax"/>
        </c:scaling>
        <c:delete val="1"/>
        <c:axPos val="b"/>
        <c:majorGridlines/>
        <c:numFmt formatCode="0%" sourceLinked="1"/>
        <c:majorTickMark val="out"/>
        <c:minorTickMark val="none"/>
        <c:tickLblPos val="nextTo"/>
        <c:crossAx val="104801408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SV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800"/>
            </a:pPr>
            <a:r>
              <a:rPr lang="es-SV" sz="1800"/>
              <a:t>Ejecución Presupuestaria proyectos</a:t>
            </a:r>
            <a:r>
              <a:rPr lang="es-SV" sz="1800" baseline="0"/>
              <a:t> de inversión </a:t>
            </a:r>
            <a:endParaRPr lang="es-SV" sz="1800"/>
          </a:p>
          <a:p>
            <a:pPr>
              <a:defRPr sz="1800"/>
            </a:pPr>
            <a:r>
              <a:rPr lang="es-SV" sz="1800"/>
              <a:t>Rubro 61 - </a:t>
            </a:r>
            <a:r>
              <a:rPr lang="es-SV" sz="1800" b="1" i="0" u="none" strike="noStrike" baseline="0">
                <a:effectLst/>
              </a:rPr>
              <a:t>fondos GOES</a:t>
            </a:r>
            <a:endParaRPr lang="es-SV" sz="1800"/>
          </a:p>
          <a:p>
            <a:pPr>
              <a:defRPr sz="1800"/>
            </a:pPr>
            <a:r>
              <a:rPr lang="es-SV" sz="1800"/>
              <a:t>al 31 de Diciembre 2017 (En Us$)</a:t>
            </a:r>
          </a:p>
        </c:rich>
      </c:tx>
      <c:layout>
        <c:manualLayout>
          <c:xMode val="edge"/>
          <c:yMode val="edge"/>
          <c:x val="7.8800152473479962E-2"/>
          <c:y val="3.9620019071954976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7720889730155182"/>
          <c:y val="0.16165888651099125"/>
          <c:w val="0.82279110269844824"/>
          <c:h val="0.68182391080080906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'R- 61 GOES proy'!$C$6</c:f>
              <c:strCache>
                <c:ptCount val="1"/>
                <c:pt idx="0">
                  <c:v>Presupuesto </c:v>
                </c:pt>
              </c:strCache>
            </c:strRef>
          </c:tx>
          <c:invertIfNegative val="0"/>
          <c:cat>
            <c:strRef>
              <c:f>'R- 61 GOES proy'!$B$10:$B$14</c:f>
              <c:strCache>
                <c:ptCount val="4"/>
                <c:pt idx="0">
                  <c:v>Bienes Muebles</c:v>
                </c:pt>
                <c:pt idx="1">
                  <c:v>Estudios de Pre-inversion</c:v>
                </c:pt>
                <c:pt idx="2">
                  <c:v>Infraestructuras</c:v>
                </c:pt>
                <c:pt idx="3">
                  <c:v>TOTALES</c:v>
                </c:pt>
              </c:strCache>
            </c:strRef>
          </c:cat>
          <c:val>
            <c:numRef>
              <c:f>'R- 61 GOES proy'!$C$10:$C$14</c:f>
            </c:numRef>
          </c:val>
        </c:ser>
        <c:ser>
          <c:idx val="4"/>
          <c:order val="1"/>
          <c:tx>
            <c:strRef>
              <c:f>'R- 61 GOES proy'!$D$6</c:f>
              <c:strCache>
                <c:ptCount val="1"/>
              </c:strCache>
            </c:strRef>
          </c:tx>
          <c:invertIfNegative val="0"/>
          <c:cat>
            <c:strRef>
              <c:f>'R- 61 GOES proy'!$B$10:$B$14</c:f>
              <c:strCache>
                <c:ptCount val="4"/>
                <c:pt idx="0">
                  <c:v>Bienes Muebles</c:v>
                </c:pt>
                <c:pt idx="1">
                  <c:v>Estudios de Pre-inversion</c:v>
                </c:pt>
                <c:pt idx="2">
                  <c:v>Infraestructuras</c:v>
                </c:pt>
                <c:pt idx="3">
                  <c:v>TOTALES</c:v>
                </c:pt>
              </c:strCache>
            </c:strRef>
          </c:cat>
          <c:val>
            <c:numRef>
              <c:f>'R- 61 GOES proy'!$D$10:$D$14</c:f>
            </c:numRef>
          </c:val>
        </c:ser>
        <c:ser>
          <c:idx val="1"/>
          <c:order val="2"/>
          <c:tx>
            <c:strRef>
              <c:f>'R- 61 GOES proy'!$E$6</c:f>
              <c:strCache>
                <c:ptCount val="1"/>
                <c:pt idx="0">
                  <c:v>Presupuesto modificado Enero-Dic 2017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cat>
            <c:strRef>
              <c:f>'R- 61 GOES proy'!$B$10:$B$14</c:f>
              <c:strCache>
                <c:ptCount val="4"/>
                <c:pt idx="0">
                  <c:v>Bienes Muebles</c:v>
                </c:pt>
                <c:pt idx="1">
                  <c:v>Estudios de Pre-inversion</c:v>
                </c:pt>
                <c:pt idx="2">
                  <c:v>Infraestructuras</c:v>
                </c:pt>
                <c:pt idx="3">
                  <c:v>TOTALES</c:v>
                </c:pt>
              </c:strCache>
            </c:strRef>
          </c:cat>
          <c:val>
            <c:numRef>
              <c:f>'R- 61 GOES proy'!$E$10:$E$14</c:f>
              <c:numCache>
                <c:formatCode>"$"#,##0.00</c:formatCode>
                <c:ptCount val="4"/>
                <c:pt idx="0">
                  <c:v>0</c:v>
                </c:pt>
                <c:pt idx="1">
                  <c:v>9153</c:v>
                </c:pt>
                <c:pt idx="2">
                  <c:v>170847</c:v>
                </c:pt>
                <c:pt idx="3">
                  <c:v>180000</c:v>
                </c:pt>
              </c:numCache>
            </c:numRef>
          </c:val>
        </c:ser>
        <c:ser>
          <c:idx val="0"/>
          <c:order val="3"/>
          <c:tx>
            <c:strRef>
              <c:f>'R- 61 GOES proy'!$F$6</c:f>
              <c:strCache>
                <c:ptCount val="1"/>
                <c:pt idx="0">
                  <c:v>Ejecutado/ devengado a Dic 2017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2"/>
            <c:invertIfNegative val="0"/>
            <c:bubble3D val="0"/>
          </c:dPt>
          <c:cat>
            <c:strRef>
              <c:f>'R- 61 GOES proy'!$B$10:$B$14</c:f>
              <c:strCache>
                <c:ptCount val="4"/>
                <c:pt idx="0">
                  <c:v>Bienes Muebles</c:v>
                </c:pt>
                <c:pt idx="1">
                  <c:v>Estudios de Pre-inversion</c:v>
                </c:pt>
                <c:pt idx="2">
                  <c:v>Infraestructuras</c:v>
                </c:pt>
                <c:pt idx="3">
                  <c:v>TOTALES</c:v>
                </c:pt>
              </c:strCache>
            </c:strRef>
          </c:cat>
          <c:val>
            <c:numRef>
              <c:f>'R- 61 GOES proy'!$F$10:$F$14</c:f>
              <c:numCache>
                <c:formatCode>"$"#,##0.00</c:formatCode>
                <c:ptCount val="4"/>
                <c:pt idx="0">
                  <c:v>0</c:v>
                </c:pt>
                <c:pt idx="1">
                  <c:v>9153</c:v>
                </c:pt>
                <c:pt idx="2">
                  <c:v>158988.25</c:v>
                </c:pt>
                <c:pt idx="3">
                  <c:v>168141.25</c:v>
                </c:pt>
              </c:numCache>
            </c:numRef>
          </c:val>
        </c:ser>
        <c:ser>
          <c:idx val="3"/>
          <c:order val="4"/>
          <c:tx>
            <c:strRef>
              <c:f>'R- 61 GOES proy'!$G$6</c:f>
              <c:strCache>
                <c:ptCount val="1"/>
                <c:pt idx="0">
                  <c:v>% Ejec.</c:v>
                </c:pt>
              </c:strCache>
            </c:strRef>
          </c:tx>
          <c:invertIfNegative val="0"/>
          <c:cat>
            <c:strRef>
              <c:f>'R- 61 GOES proy'!$B$10:$B$14</c:f>
              <c:strCache>
                <c:ptCount val="4"/>
                <c:pt idx="0">
                  <c:v>Bienes Muebles</c:v>
                </c:pt>
                <c:pt idx="1">
                  <c:v>Estudios de Pre-inversion</c:v>
                </c:pt>
                <c:pt idx="2">
                  <c:v>Infraestructuras</c:v>
                </c:pt>
                <c:pt idx="3">
                  <c:v>TOTALES</c:v>
                </c:pt>
              </c:strCache>
            </c:strRef>
          </c:cat>
          <c:val>
            <c:numRef>
              <c:f>'R- 61 GOES proy'!$G$10:$G$14</c:f>
              <c:numCache>
                <c:formatCode>0%</c:formatCode>
                <c:ptCount val="4"/>
                <c:pt idx="0">
                  <c:v>0</c:v>
                </c:pt>
                <c:pt idx="1">
                  <c:v>1</c:v>
                </c:pt>
                <c:pt idx="2">
                  <c:v>0.93058847975088821</c:v>
                </c:pt>
                <c:pt idx="3">
                  <c:v>0.9341180555555556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4882176"/>
        <c:axId val="104883712"/>
      </c:barChart>
      <c:catAx>
        <c:axId val="104882176"/>
        <c:scaling>
          <c:orientation val="minMax"/>
        </c:scaling>
        <c:delete val="0"/>
        <c:axPos val="b"/>
        <c:majorTickMark val="out"/>
        <c:minorTickMark val="none"/>
        <c:tickLblPos val="nextTo"/>
        <c:crossAx val="104883712"/>
        <c:crosses val="autoZero"/>
        <c:auto val="1"/>
        <c:lblAlgn val="ctr"/>
        <c:lblOffset val="100"/>
        <c:noMultiLvlLbl val="0"/>
      </c:catAx>
      <c:valAx>
        <c:axId val="104883712"/>
        <c:scaling>
          <c:orientation val="minMax"/>
        </c:scaling>
        <c:delete val="1"/>
        <c:axPos val="l"/>
        <c:majorGridlines/>
        <c:numFmt formatCode="&quot;$&quot;#,##0.00" sourceLinked="1"/>
        <c:majorTickMark val="out"/>
        <c:minorTickMark val="none"/>
        <c:tickLblPos val="nextTo"/>
        <c:crossAx val="104882176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100" baseline="0"/>
            </a:pPr>
            <a:endParaRPr lang="es-SV"/>
          </a:p>
        </c:txPr>
      </c:dTable>
      <c:spPr>
        <a:scene3d>
          <a:camera prst="orthographicFront"/>
          <a:lightRig rig="threePt" dir="t"/>
        </a:scene3d>
        <a:sp3d>
          <a:bevelT/>
        </a:sp3d>
      </c:spPr>
    </c:plotArea>
    <c:plotVisOnly val="1"/>
    <c:dispBlanksAs val="zero"/>
    <c:showDLblsOverMax val="0"/>
  </c:chart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SV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800"/>
            </a:pPr>
            <a:r>
              <a:rPr lang="es-SV" sz="1800"/>
              <a:t>Donaciones Financieras   </a:t>
            </a:r>
          </a:p>
          <a:p>
            <a:pPr>
              <a:defRPr sz="1800"/>
            </a:pPr>
            <a:r>
              <a:rPr lang="es-SV" sz="1800"/>
              <a:t> </a:t>
            </a:r>
            <a:r>
              <a:rPr lang="es-SV" sz="1800" baseline="0"/>
              <a:t> AL CIERRE DIC 2017</a:t>
            </a:r>
            <a:endParaRPr lang="es-SV" sz="1800"/>
          </a:p>
        </c:rich>
      </c:tx>
      <c:layout>
        <c:manualLayout>
          <c:xMode val="edge"/>
          <c:yMode val="edge"/>
          <c:x val="0.50927206553239035"/>
          <c:y val="3.3841053433135676E-2"/>
        </c:manualLayout>
      </c:layout>
      <c:overlay val="1"/>
    </c:title>
    <c:autoTitleDeleted val="0"/>
    <c:view3D>
      <c:rotX val="15"/>
      <c:rotY val="3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9459493783852431"/>
          <c:y val="1.3019611041139996E-2"/>
          <c:w val="0.60697408581845824"/>
          <c:h val="0.51542545583863875"/>
        </c:manualLayout>
      </c:layout>
      <c:bar3DChart>
        <c:barDir val="col"/>
        <c:grouping val="clustered"/>
        <c:varyColors val="0"/>
        <c:ser>
          <c:idx val="1"/>
          <c:order val="0"/>
          <c:tx>
            <c:strRef>
              <c:f>DONACIONES!$B$5</c:f>
              <c:strCache>
                <c:ptCount val="1"/>
                <c:pt idx="0">
                  <c:v>Monto Inicial del Proyecto </c:v>
                </c:pt>
              </c:strCache>
            </c:strRef>
          </c:tx>
          <c:invertIfNegative val="0"/>
          <c:val>
            <c:numRef>
              <c:f>DONACIONES!$B$10</c:f>
              <c:numCache>
                <c:formatCode>"$"#,##0.00</c:formatCode>
                <c:ptCount val="1"/>
                <c:pt idx="0">
                  <c:v>241600</c:v>
                </c:pt>
              </c:numCache>
            </c:numRef>
          </c:val>
        </c:ser>
        <c:ser>
          <c:idx val="3"/>
          <c:order val="1"/>
          <c:tx>
            <c:strRef>
              <c:f>DONACIONES!$C$5</c:f>
              <c:strCache>
                <c:ptCount val="1"/>
                <c:pt idx="0">
                  <c:v>Intereses autorizados e incorp. Al proyecto</c:v>
                </c:pt>
              </c:strCache>
            </c:strRef>
          </c:tx>
          <c:invertIfNegative val="0"/>
          <c:val>
            <c:numRef>
              <c:f>DONACIONES!$C$10</c:f>
              <c:numCache>
                <c:formatCode>"$"#,##0.00</c:formatCode>
                <c:ptCount val="1"/>
                <c:pt idx="0">
                  <c:v>2846.81</c:v>
                </c:pt>
              </c:numCache>
            </c:numRef>
          </c:val>
        </c:ser>
        <c:ser>
          <c:idx val="7"/>
          <c:order val="2"/>
          <c:tx>
            <c:strRef>
              <c:f>DONACIONES!$D$5</c:f>
              <c:strCache>
                <c:ptCount val="1"/>
                <c:pt idx="0">
                  <c:v>Nuevo monto Aprobado  del Proyecto</c:v>
                </c:pt>
              </c:strCache>
            </c:strRef>
          </c:tx>
          <c:invertIfNegative val="0"/>
          <c:val>
            <c:numRef>
              <c:f>DONACIONES!$D$10</c:f>
              <c:numCache>
                <c:formatCode>"$"#,##0.00</c:formatCode>
                <c:ptCount val="1"/>
                <c:pt idx="0">
                  <c:v>244446.81</c:v>
                </c:pt>
              </c:numCache>
            </c:numRef>
          </c:val>
        </c:ser>
        <c:ser>
          <c:idx val="4"/>
          <c:order val="3"/>
          <c:tx>
            <c:strRef>
              <c:f>DONACIONES!$E$5</c:f>
              <c:strCache>
                <c:ptCount val="1"/>
                <c:pt idx="0">
                  <c:v>Monto ejecutado 2015</c:v>
                </c:pt>
              </c:strCache>
            </c:strRef>
          </c:tx>
          <c:invertIfNegative val="0"/>
          <c:cat>
            <c:strRef>
              <c:f>DONACIONES!$A$6:$A$10</c:f>
              <c:strCache>
                <c:ptCount val="1"/>
                <c:pt idx="0">
                  <c:v>AECID-FFID</c:v>
                </c:pt>
              </c:strCache>
            </c:strRef>
          </c:cat>
          <c:val>
            <c:numRef>
              <c:f>DONACIONES!$E$6:$E$10</c:f>
            </c:numRef>
          </c:val>
        </c:ser>
        <c:ser>
          <c:idx val="21"/>
          <c:order val="4"/>
          <c:tx>
            <c:strRef>
              <c:f>DONACIONES!$F$5</c:f>
              <c:strCache>
                <c:ptCount val="1"/>
                <c:pt idx="0">
                  <c:v>Monto ejecutado  2016</c:v>
                </c:pt>
              </c:strCache>
            </c:strRef>
          </c:tx>
          <c:invertIfNegative val="0"/>
          <c:val>
            <c:numRef>
              <c:f>DONACIONES!$F$10</c:f>
            </c:numRef>
          </c:val>
        </c:ser>
        <c:ser>
          <c:idx val="5"/>
          <c:order val="5"/>
          <c:tx>
            <c:strRef>
              <c:f>DONACIONES!$H$5</c:f>
              <c:strCache>
                <c:ptCount val="1"/>
                <c:pt idx="0">
                  <c:v>monto total acumulado ejecutado 2015 y 2016</c:v>
                </c:pt>
              </c:strCache>
            </c:strRef>
          </c:tx>
          <c:invertIfNegative val="0"/>
          <c:cat>
            <c:strRef>
              <c:f>DONACIONES!$A$6:$A$10</c:f>
              <c:strCache>
                <c:ptCount val="1"/>
                <c:pt idx="0">
                  <c:v>AECID-FFID</c:v>
                </c:pt>
              </c:strCache>
            </c:strRef>
          </c:cat>
          <c:val>
            <c:numRef>
              <c:f>DONACIONES!$H$6:$H$10</c:f>
            </c:numRef>
          </c:val>
        </c:ser>
        <c:ser>
          <c:idx val="2"/>
          <c:order val="6"/>
          <c:tx>
            <c:strRef>
              <c:f>DONACIONES!$G$5</c:f>
              <c:strCache>
                <c:ptCount val="1"/>
                <c:pt idx="0">
                  <c:v>Monto a ejecutarse 2017</c:v>
                </c:pt>
              </c:strCache>
            </c:strRef>
          </c:tx>
          <c:invertIfNegative val="0"/>
          <c:val>
            <c:numRef>
              <c:f>DONACIONES!$G$10</c:f>
            </c:numRef>
          </c:val>
        </c:ser>
        <c:ser>
          <c:idx val="0"/>
          <c:order val="7"/>
          <c:tx>
            <c:strRef>
              <c:f>DONACIONES!$J$5</c:f>
              <c:strCache>
                <c:ptCount val="1"/>
                <c:pt idx="0">
                  <c:v>monto ejecutado 2017</c:v>
                </c:pt>
              </c:strCache>
            </c:strRef>
          </c:tx>
          <c:invertIfNegative val="0"/>
          <c:val>
            <c:numRef>
              <c:f>DONACIONES!$J$10</c:f>
            </c:numRef>
          </c:val>
        </c:ser>
        <c:ser>
          <c:idx val="10"/>
          <c:order val="8"/>
          <c:tx>
            <c:strRef>
              <c:f>DONACIONES!$K$5</c:f>
              <c:strCache>
                <c:ptCount val="1"/>
                <c:pt idx="0">
                  <c:v>monto acumulado ejecutado</c:v>
                </c:pt>
              </c:strCache>
            </c:strRef>
          </c:tx>
          <c:invertIfNegative val="0"/>
          <c:cat>
            <c:strRef>
              <c:f>DONACIONES!$A$6:$A$10</c:f>
              <c:strCache>
                <c:ptCount val="1"/>
                <c:pt idx="0">
                  <c:v>AECID-FFID</c:v>
                </c:pt>
              </c:strCache>
            </c:strRef>
          </c:cat>
          <c:val>
            <c:numRef>
              <c:f>DONACIONES!$K$6:$K$10</c:f>
              <c:numCache>
                <c:formatCode>"$"#,##0.00</c:formatCode>
                <c:ptCount val="1"/>
                <c:pt idx="0">
                  <c:v>244446.15999999997</c:v>
                </c:pt>
              </c:numCache>
            </c:numRef>
          </c:val>
        </c:ser>
        <c:ser>
          <c:idx val="16"/>
          <c:order val="9"/>
          <c:tx>
            <c:strRef>
              <c:f>DONACIONES!$M$5</c:f>
              <c:strCache>
                <c:ptCount val="1"/>
                <c:pt idx="0">
                  <c:v>Porcentaje 2015, 2016 y 2017 acum. Ejec.del proyecto</c:v>
                </c:pt>
              </c:strCache>
            </c:strRef>
          </c:tx>
          <c:invertIfNegative val="0"/>
          <c:cat>
            <c:strRef>
              <c:f>DONACIONES!$A$6:$A$10</c:f>
              <c:strCache>
                <c:ptCount val="1"/>
                <c:pt idx="0">
                  <c:v>AECID-FFID</c:v>
                </c:pt>
              </c:strCache>
            </c:strRef>
          </c:cat>
          <c:val>
            <c:numRef>
              <c:f>DONACIONES!$M$6:$M$10</c:f>
              <c:numCache>
                <c:formatCode>0%</c:formatCode>
                <c:ptCount val="1"/>
                <c:pt idx="0">
                  <c:v>0.99999734093482329</c:v>
                </c:pt>
              </c:numCache>
            </c:numRef>
          </c:val>
        </c:ser>
        <c:ser>
          <c:idx val="13"/>
          <c:order val="10"/>
          <c:tx>
            <c:strRef>
              <c:f>DONACIONES!$N$5</c:f>
              <c:strCache>
                <c:ptCount val="1"/>
                <c:pt idx="0">
                  <c:v>Porcentaje  Pendiente de Ejecutar </c:v>
                </c:pt>
              </c:strCache>
            </c:strRef>
          </c:tx>
          <c:invertIfNegative val="0"/>
          <c:cat>
            <c:strRef>
              <c:f>DONACIONES!$A$6:$A$10</c:f>
              <c:strCache>
                <c:ptCount val="1"/>
                <c:pt idx="0">
                  <c:v>AECID-FFID</c:v>
                </c:pt>
              </c:strCache>
            </c:strRef>
          </c:cat>
          <c:val>
            <c:numRef>
              <c:f>DONACIONES!$N$6:$N$10</c:f>
              <c:numCache>
                <c:formatCode>0%</c:formatCode>
                <c:ptCount val="1"/>
                <c:pt idx="0">
                  <c:v>2.6590651766872435E-6</c:v>
                </c:pt>
              </c:numCache>
            </c:numRef>
          </c:val>
        </c:ser>
        <c:ser>
          <c:idx val="19"/>
          <c:order val="11"/>
          <c:tx>
            <c:strRef>
              <c:f>DONACIONES!$R$5</c:f>
              <c:strCache>
                <c:ptCount val="1"/>
                <c:pt idx="0">
                  <c:v>Intereses Generados</c:v>
                </c:pt>
              </c:strCache>
            </c:strRef>
          </c:tx>
          <c:invertIfNegative val="0"/>
          <c:cat>
            <c:strRef>
              <c:f>DONACIONES!$A$6:$A$10</c:f>
              <c:strCache>
                <c:ptCount val="1"/>
                <c:pt idx="0">
                  <c:v>AECID-FFID</c:v>
                </c:pt>
              </c:strCache>
            </c:strRef>
          </c:cat>
          <c:val>
            <c:numRef>
              <c:f>DONACIONES!$R$6:$R$10</c:f>
              <c:numCache>
                <c:formatCode>"$"#,##0.00</c:formatCode>
                <c:ptCount val="1"/>
                <c:pt idx="0">
                  <c:v>3090.81</c:v>
                </c:pt>
              </c:numCache>
            </c:numRef>
          </c:val>
        </c:ser>
        <c:ser>
          <c:idx val="20"/>
          <c:order val="12"/>
          <c:tx>
            <c:strRef>
              <c:f>DONACIONES!$S$5</c:f>
              <c:strCache>
                <c:ptCount val="1"/>
                <c:pt idx="0">
                  <c:v>intereses autorizados para uso</c:v>
                </c:pt>
              </c:strCache>
            </c:strRef>
          </c:tx>
          <c:invertIfNegative val="0"/>
          <c:cat>
            <c:strRef>
              <c:f>DONACIONES!$A$6:$A$10</c:f>
              <c:strCache>
                <c:ptCount val="1"/>
                <c:pt idx="0">
                  <c:v>AECID-FFID</c:v>
                </c:pt>
              </c:strCache>
            </c:strRef>
          </c:cat>
          <c:val>
            <c:numRef>
              <c:f>DONACIONES!$S$6:$S$10</c:f>
              <c:numCache>
                <c:formatCode>"$"#,##0.00</c:formatCode>
                <c:ptCount val="1"/>
                <c:pt idx="0">
                  <c:v>2846.81</c:v>
                </c:pt>
              </c:numCache>
            </c:numRef>
          </c:val>
        </c:ser>
        <c:ser>
          <c:idx val="8"/>
          <c:order val="13"/>
          <c:tx>
            <c:strRef>
              <c:f>DONACIONES!$T$5</c:f>
              <c:strCache>
                <c:ptCount val="1"/>
                <c:pt idx="0">
                  <c:v>int. no solic/ devuelto al donante</c:v>
                </c:pt>
              </c:strCache>
            </c:strRef>
          </c:tx>
          <c:invertIfNegative val="0"/>
          <c:val>
            <c:numRef>
              <c:f>DONACIONES!$T$10</c:f>
              <c:numCache>
                <c:formatCode>"$"#,##0.00</c:formatCode>
                <c:ptCount val="1"/>
                <c:pt idx="0">
                  <c:v>244</c:v>
                </c:pt>
              </c:numCache>
            </c:numRef>
          </c:val>
        </c:ser>
        <c:ser>
          <c:idx val="6"/>
          <c:order val="14"/>
          <c:tx>
            <c:strRef>
              <c:f>DONACIONES!$L$5</c:f>
              <c:strCache>
                <c:ptCount val="1"/>
                <c:pt idx="0">
                  <c:v>saldo no  ejecutado al cierre/asig.devueltas a donante</c:v>
                </c:pt>
              </c:strCache>
            </c:strRef>
          </c:tx>
          <c:invertIfNegative val="0"/>
          <c:val>
            <c:numRef>
              <c:f>DONACIONES!$L$10</c:f>
              <c:numCache>
                <c:formatCode>"$"#,##0.00</c:formatCode>
                <c:ptCount val="1"/>
                <c:pt idx="0">
                  <c:v>0.65000000002328306</c:v>
                </c:pt>
              </c:numCache>
            </c:numRef>
          </c:val>
        </c:ser>
        <c:ser>
          <c:idx val="9"/>
          <c:order val="15"/>
          <c:tx>
            <c:strRef>
              <c:f>DONACIONES!$I$5</c:f>
              <c:strCache>
                <c:ptCount val="1"/>
                <c:pt idx="0">
                  <c:v>Monto Ejecutado 2015</c:v>
                </c:pt>
              </c:strCache>
            </c:strRef>
          </c:tx>
          <c:invertIfNegative val="0"/>
          <c:cat>
            <c:strRef>
              <c:f>DONACIONES!$A$6:$A$10</c:f>
              <c:strCache>
                <c:ptCount val="1"/>
                <c:pt idx="0">
                  <c:v>AECID-FFID</c:v>
                </c:pt>
              </c:strCache>
            </c:strRef>
          </c:cat>
          <c:val>
            <c:numRef>
              <c:f>DONACIONES!$I$6:$I$10</c:f>
            </c:numRef>
          </c:val>
        </c:ser>
        <c:ser>
          <c:idx val="14"/>
          <c:order val="16"/>
          <c:tx>
            <c:strRef>
              <c:f>DONACIONES!$O$5</c:f>
              <c:strCache>
                <c:ptCount val="1"/>
                <c:pt idx="0">
                  <c:v>Porcentaje Total  Ejecutado del proyecto</c:v>
                </c:pt>
              </c:strCache>
            </c:strRef>
          </c:tx>
          <c:invertIfNegative val="0"/>
          <c:cat>
            <c:strRef>
              <c:f>DONACIONES!$A$6:$A$10</c:f>
              <c:strCache>
                <c:ptCount val="1"/>
                <c:pt idx="0">
                  <c:v>AECID-FFID</c:v>
                </c:pt>
              </c:strCache>
            </c:strRef>
          </c:cat>
          <c:val>
            <c:numRef>
              <c:f>DONACIONES!$O$6:$O$10</c:f>
            </c:numRef>
          </c:val>
        </c:ser>
        <c:ser>
          <c:idx val="17"/>
          <c:order val="17"/>
          <c:tx>
            <c:strRef>
              <c:f>DONACIONES!$P$5</c:f>
              <c:strCache>
                <c:ptCount val="1"/>
                <c:pt idx="0">
                  <c:v>Porcentaje Total Pendiente de Ejecutar </c:v>
                </c:pt>
              </c:strCache>
            </c:strRef>
          </c:tx>
          <c:invertIfNegative val="0"/>
          <c:cat>
            <c:strRef>
              <c:f>DONACIONES!$A$6:$A$10</c:f>
              <c:strCache>
                <c:ptCount val="1"/>
                <c:pt idx="0">
                  <c:v>AECID-FFID</c:v>
                </c:pt>
              </c:strCache>
            </c:strRef>
          </c:cat>
          <c:val>
            <c:numRef>
              <c:f>DONACIONES!$P$6:$P$10</c:f>
            </c:numRef>
          </c:val>
        </c:ser>
        <c:ser>
          <c:idx val="18"/>
          <c:order val="18"/>
          <c:tx>
            <c:strRef>
              <c:f>DONACIONES!$Q$5</c:f>
              <c:strCache>
                <c:ptCount val="1"/>
                <c:pt idx="0">
                  <c:v>porcentaje del proyecto a devolver por no ejecucion</c:v>
                </c:pt>
              </c:strCache>
            </c:strRef>
          </c:tx>
          <c:invertIfNegative val="0"/>
          <c:cat>
            <c:strRef>
              <c:f>DONACIONES!$A$6:$A$10</c:f>
              <c:strCache>
                <c:ptCount val="1"/>
                <c:pt idx="0">
                  <c:v>AECID-FFID</c:v>
                </c:pt>
              </c:strCache>
            </c:strRef>
          </c:cat>
          <c:val>
            <c:numRef>
              <c:f>DONACIONES!$Q$6:$Q$10</c:f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05647488"/>
        <c:axId val="105653376"/>
        <c:axId val="0"/>
      </c:bar3DChart>
      <c:catAx>
        <c:axId val="105647488"/>
        <c:scaling>
          <c:orientation val="minMax"/>
        </c:scaling>
        <c:delete val="0"/>
        <c:axPos val="b"/>
        <c:numFmt formatCode="&quot;$&quot;#,##0.00" sourceLinked="1"/>
        <c:majorTickMark val="out"/>
        <c:minorTickMark val="none"/>
        <c:tickLblPos val="nextTo"/>
        <c:crossAx val="105653376"/>
        <c:crosses val="autoZero"/>
        <c:auto val="1"/>
        <c:lblAlgn val="ctr"/>
        <c:lblOffset val="100"/>
        <c:noMultiLvlLbl val="0"/>
      </c:catAx>
      <c:valAx>
        <c:axId val="105653376"/>
        <c:scaling>
          <c:orientation val="minMax"/>
          <c:max val="600000"/>
        </c:scaling>
        <c:delete val="0"/>
        <c:axPos val="l"/>
        <c:majorGridlines/>
        <c:numFmt formatCode="&quot;$&quot;#,##0.00" sourceLinked="1"/>
        <c:majorTickMark val="out"/>
        <c:minorTickMark val="none"/>
        <c:tickLblPos val="nextTo"/>
        <c:crossAx val="105647488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000"/>
            </a:pPr>
            <a:endParaRPr lang="es-SV"/>
          </a:p>
        </c:txPr>
      </c:dTable>
      <c:spPr>
        <a:noFill/>
      </c:spPr>
    </c:plotArea>
    <c:plotVisOnly val="1"/>
    <c:dispBlanksAs val="gap"/>
    <c:showDLblsOverMax val="0"/>
  </c:chart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Arial" charset="0"/>
              </a:defRPr>
            </a:lvl1pPr>
          </a:lstStyle>
          <a:p>
            <a:pPr>
              <a:defRPr/>
            </a:pPr>
            <a:fld id="{98F7F9DC-0972-4FC6-90BC-0EA07E517F21}" type="datetimeFigureOut">
              <a:rPr lang="es-ES"/>
              <a:pPr>
                <a:defRPr/>
              </a:pPr>
              <a:t>07/10/2019</a:t>
            </a:fld>
            <a:endParaRPr lang="es-E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Arial" charset="0"/>
              </a:defRPr>
            </a:lvl1pPr>
          </a:lstStyle>
          <a:p>
            <a:pPr>
              <a:defRPr/>
            </a:pPr>
            <a:fld id="{7BB65BED-01E4-4D78-A903-6F63BB61D6B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144141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6887836-EF33-4403-A972-EA59AF39CF35}" type="datetimeFigureOut">
              <a:rPr lang="es-SV"/>
              <a:pPr>
                <a:defRPr/>
              </a:pPr>
              <a:t>07/10/2019</a:t>
            </a:fld>
            <a:endParaRPr lang="es-SV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SV" noProof="0" smtClean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SV" noProof="0" smtClean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10A08F5-9FAE-4DBD-9BAA-3F1CB13BC42C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2572064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SV" altLang="es-SV" smtClean="0"/>
          </a:p>
        </p:txBody>
      </p:sp>
      <p:sp>
        <p:nvSpPr>
          <p:cNvPr id="3379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74A549D2-79E3-4DCE-AE0A-A178106C80F3}" type="slidenum">
              <a:rPr lang="es-SV" altLang="es-SV" smtClean="0"/>
              <a:pPr eaLnBrk="1" hangingPunct="1"/>
              <a:t>1</a:t>
            </a:fld>
            <a:endParaRPr lang="es-SV" altLang="es-SV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81DFFD-D225-4BC2-9614-16051E1CB38D}" type="slidenum">
              <a:rPr lang="es-SV" smtClean="0"/>
              <a:pPr>
                <a:defRPr/>
              </a:pPr>
              <a:t>27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562260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s-ES" altLang="es-SV" smtClean="0"/>
              <a:t>Unidad Financiera</a:t>
            </a:r>
          </a:p>
        </p:txBody>
      </p:sp>
      <p:sp>
        <p:nvSpPr>
          <p:cNvPr id="33795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s-ES" altLang="es-SV" smtClean="0"/>
          </a:p>
        </p:txBody>
      </p:sp>
      <p:sp>
        <p:nvSpPr>
          <p:cNvPr id="3379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2DFB46C-14FD-4F93-BE8E-C145B9220480}" type="slidenum">
              <a:rPr lang="es-ES" altLang="es-SV" smtClean="0"/>
              <a:pPr eaLnBrk="1" hangingPunct="1">
                <a:spcBef>
                  <a:spcPct val="0"/>
                </a:spcBef>
              </a:pPr>
              <a:t>29</a:t>
            </a:fld>
            <a:endParaRPr lang="es-ES" altLang="es-SV" smtClean="0"/>
          </a:p>
        </p:txBody>
      </p:sp>
      <p:sp>
        <p:nvSpPr>
          <p:cNvPr id="337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SV" altLang="es-SV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0DF0C3-092F-4C40-9672-0F403D1CF28B}" type="datetimeFigureOut">
              <a:rPr lang="es-SV"/>
              <a:pPr>
                <a:defRPr/>
              </a:pPr>
              <a:t>07/10/2019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18355E-D9D6-4BBD-9644-E5C8FF0C7334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4211689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C59958-1919-465B-973C-4448E201511E}" type="datetimeFigureOut">
              <a:rPr lang="es-SV"/>
              <a:pPr>
                <a:defRPr/>
              </a:pPr>
              <a:t>07/10/2019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8A486F-4AE2-42A1-B066-E2CE15B621B2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937645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BFB21A-7BF3-487E-AE4B-6EC0C4AB9CC7}" type="datetimeFigureOut">
              <a:rPr lang="es-SV"/>
              <a:pPr>
                <a:defRPr/>
              </a:pPr>
              <a:t>07/10/2019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A9D846-E022-47E1-B645-C9D255FEB5A9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019198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25D70A-85E0-4EE0-BB82-93EA7078F046}" type="datetimeFigureOut">
              <a:rPr lang="es-SV"/>
              <a:pPr>
                <a:defRPr/>
              </a:pPr>
              <a:t>07/10/2019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BF5402-1D95-47ED-8FB5-6ED35DE5A628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3606397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4364FD-EFE8-4F3A-BE28-CFF9FACD419C}" type="datetimeFigureOut">
              <a:rPr lang="es-SV"/>
              <a:pPr>
                <a:defRPr/>
              </a:pPr>
              <a:t>07/10/2019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4A3859-3142-4FED-ADAF-61897A4BE3CA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4564196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ED6F05-8F08-4A91-B3B2-B71D3C9014BE}" type="datetimeFigureOut">
              <a:rPr lang="es-SV"/>
              <a:pPr>
                <a:defRPr/>
              </a:pPr>
              <a:t>07/10/2019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A96B49-C8BA-421C-A7B3-518BC5AFCE95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3239819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3DFCE7-6FB5-466A-A501-53FDF1388B85}" type="datetimeFigureOut">
              <a:rPr lang="es-SV"/>
              <a:pPr>
                <a:defRPr/>
              </a:pPr>
              <a:t>07/10/2019</a:t>
            </a:fld>
            <a:endParaRPr lang="es-SV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195B59-1B0C-4FBD-BCAF-5EDC3C436B0C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4178725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3C3D02-30DA-4BEE-871E-5F64B371A017}" type="datetimeFigureOut">
              <a:rPr lang="es-SV"/>
              <a:pPr>
                <a:defRPr/>
              </a:pPr>
              <a:t>07/10/2019</a:t>
            </a:fld>
            <a:endParaRPr lang="es-SV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159E02-7ACE-42E3-9E01-830A878B9008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2337890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CCF132-871E-4CDA-8C73-8B2E49BEFAB3}" type="datetimeFigureOut">
              <a:rPr lang="es-SV"/>
              <a:pPr>
                <a:defRPr/>
              </a:pPr>
              <a:t>07/10/2019</a:t>
            </a:fld>
            <a:endParaRPr lang="es-SV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75FDA9-001A-4E42-8E46-58F0283567A7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7645924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89D499-71B1-4121-9E10-2D0A41F189B6}" type="datetimeFigureOut">
              <a:rPr lang="es-SV"/>
              <a:pPr>
                <a:defRPr/>
              </a:pPr>
              <a:t>07/10/2019</a:t>
            </a:fld>
            <a:endParaRPr lang="es-SV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07579C-F7BD-4BEB-9C74-4F10387881B3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369759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83B4E4-B576-4FCC-B827-7CC2DFB6901D}" type="datetimeFigureOut">
              <a:rPr lang="es-SV"/>
              <a:pPr>
                <a:defRPr/>
              </a:pPr>
              <a:t>07/10/2019</a:t>
            </a:fld>
            <a:endParaRPr lang="es-SV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5A7F76-D825-4F67-B3A7-71E072846E78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808839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9AE6FD-9E19-4534-99EC-4D7B394A8996}" type="datetimeFigureOut">
              <a:rPr lang="es-SV"/>
              <a:pPr>
                <a:defRPr/>
              </a:pPr>
              <a:t>07/10/2019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68BFF2-B513-4871-BFB7-609586B96509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9865949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SV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531E30-653C-49DE-919D-B3262EE38639}" type="datetimeFigureOut">
              <a:rPr lang="es-SV"/>
              <a:pPr>
                <a:defRPr/>
              </a:pPr>
              <a:t>07/10/2019</a:t>
            </a:fld>
            <a:endParaRPr lang="es-SV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966F41-ADC6-4BF3-9EBC-F9CB0DA24ED1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8912620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0126B1-AEB0-4260-A060-47A689575CC3}" type="datetimeFigureOut">
              <a:rPr lang="es-SV"/>
              <a:pPr>
                <a:defRPr/>
              </a:pPr>
              <a:t>07/10/2019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367DA5-6575-4586-A15E-1A04512D99B3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1465542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89754-3C11-4914-BC00-491F6F8FB37A}" type="datetimeFigureOut">
              <a:rPr lang="es-SV"/>
              <a:pPr>
                <a:defRPr/>
              </a:pPr>
              <a:t>07/10/2019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A3BB54-B9E9-411B-AEBA-7AD79E313EFB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9439392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441071-33F0-4FF7-ADB5-E52A1364E6FA}" type="datetimeFigureOut">
              <a:rPr lang="es-SV"/>
              <a:pPr>
                <a:defRPr/>
              </a:pPr>
              <a:t>07/10/2019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9B04E0-2DAE-43C5-B69E-A38238917F07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41008979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5595AE-3333-4854-A4E2-27DA77BBB43F}" type="datetimeFigureOut">
              <a:rPr lang="es-SV"/>
              <a:pPr>
                <a:defRPr/>
              </a:pPr>
              <a:t>07/10/2019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495433-D98B-4087-8F38-C56C0A132F9D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584426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0FAD6C-35AF-4BDE-A846-1E0EB7D3B9D9}" type="datetimeFigureOut">
              <a:rPr lang="es-SV"/>
              <a:pPr>
                <a:defRPr/>
              </a:pPr>
              <a:t>07/10/2019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A3E3D1-387A-4508-8852-55D1BD114E67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205462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C93421-F646-4954-8DF7-DBB7D140C478}" type="datetimeFigureOut">
              <a:rPr lang="es-SV"/>
              <a:pPr>
                <a:defRPr/>
              </a:pPr>
              <a:t>07/10/2019</a:t>
            </a:fld>
            <a:endParaRPr lang="es-SV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CFE9A8-C5DF-4A4E-8C6D-E94FC43991B2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4621799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666E41-01D2-4E6B-A914-382784E42BD6}" type="datetimeFigureOut">
              <a:rPr lang="es-SV"/>
              <a:pPr>
                <a:defRPr/>
              </a:pPr>
              <a:t>07/10/2019</a:t>
            </a:fld>
            <a:endParaRPr lang="es-SV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6D4A11-5A74-4872-9A64-EB80A236239B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7176347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10BE11-5E1C-472A-9511-491F1A65F992}" type="datetimeFigureOut">
              <a:rPr lang="es-SV"/>
              <a:pPr>
                <a:defRPr/>
              </a:pPr>
              <a:t>07/10/2019</a:t>
            </a:fld>
            <a:endParaRPr lang="es-SV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5830F8-FD61-4E9D-B9E4-F9962FFDD44B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97802661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A77F33-7D83-42A8-B3EB-B9808E8BD74D}" type="datetimeFigureOut">
              <a:rPr lang="es-SV"/>
              <a:pPr>
                <a:defRPr/>
              </a:pPr>
              <a:t>07/10/2019</a:t>
            </a:fld>
            <a:endParaRPr lang="es-SV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983A06-762D-4FDF-A49F-AE2BDA7F2420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5130767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4ADE6A-4A69-497A-9892-600E5670569E}" type="datetimeFigureOut">
              <a:rPr lang="es-SV"/>
              <a:pPr>
                <a:defRPr/>
              </a:pPr>
              <a:t>07/10/2019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C37EB4-FC56-4276-92DE-9ADC94AE92F1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79907811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59CC68-0D03-436C-8630-588E1E144800}" type="datetimeFigureOut">
              <a:rPr lang="es-SV"/>
              <a:pPr>
                <a:defRPr/>
              </a:pPr>
              <a:t>07/10/2019</a:t>
            </a:fld>
            <a:endParaRPr lang="es-SV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614797-E704-42D4-AD75-81966FD93A95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4361000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SV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A0FDFF-78D6-410D-A013-C084E1741A4E}" type="datetimeFigureOut">
              <a:rPr lang="es-SV"/>
              <a:pPr>
                <a:defRPr/>
              </a:pPr>
              <a:t>07/10/2019</a:t>
            </a:fld>
            <a:endParaRPr lang="es-SV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7462C1-BEF2-4BE2-A216-DC0EB7023E16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17142937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41FCC5-F578-4934-9C05-CC54D2CFD273}" type="datetimeFigureOut">
              <a:rPr lang="es-SV"/>
              <a:pPr>
                <a:defRPr/>
              </a:pPr>
              <a:t>07/10/2019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DEAEF0-0223-496B-9B99-AE77E1F44096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66072488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1CA49D-7804-4DC7-BCBB-50B6312B0D19}" type="datetimeFigureOut">
              <a:rPr lang="es-SV"/>
              <a:pPr>
                <a:defRPr/>
              </a:pPr>
              <a:t>07/10/2019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87C2F6-F759-4F1C-B360-A788F7580DC6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717647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5FDCA4-D8FC-4B45-8432-996C0A57807A}" type="datetimeFigureOut">
              <a:rPr lang="es-SV"/>
              <a:pPr>
                <a:defRPr/>
              </a:pPr>
              <a:t>07/10/2019</a:t>
            </a:fld>
            <a:endParaRPr lang="es-SV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AA54E3-D6D7-4564-8F18-FB261E807801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78634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522145-9BA3-4DBF-BC97-0118F57C24F3}" type="datetimeFigureOut">
              <a:rPr lang="es-SV"/>
              <a:pPr>
                <a:defRPr/>
              </a:pPr>
              <a:t>07/10/2019</a:t>
            </a:fld>
            <a:endParaRPr lang="es-SV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F9CB4C-9263-4028-A81B-B2A68F0F90D9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819638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6302D3-64A0-4342-BE4B-CB8D89D7941B}" type="datetimeFigureOut">
              <a:rPr lang="es-SV"/>
              <a:pPr>
                <a:defRPr/>
              </a:pPr>
              <a:t>07/10/2019</a:t>
            </a:fld>
            <a:endParaRPr lang="es-SV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3E2E4F-1DCF-4B74-BA45-D136D06B0B19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675525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50C39C-8FF9-49B8-91AD-55647C82427A}" type="datetimeFigureOut">
              <a:rPr lang="es-SV"/>
              <a:pPr>
                <a:defRPr/>
              </a:pPr>
              <a:t>07/10/2019</a:t>
            </a:fld>
            <a:endParaRPr lang="es-SV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DD8119-D263-4353-9BA5-A6FCEE16A54B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0429142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C65316-6C4F-428C-9FED-6E0E39618279}" type="datetimeFigureOut">
              <a:rPr lang="es-SV"/>
              <a:pPr>
                <a:defRPr/>
              </a:pPr>
              <a:t>07/10/2019</a:t>
            </a:fld>
            <a:endParaRPr lang="es-SV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5C6338-CFC6-42C7-9D45-74BF5AC56E8E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418588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SV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6F6A97-F02F-4739-8F2C-D04E97B8BC3A}" type="datetimeFigureOut">
              <a:rPr lang="es-SV"/>
              <a:pPr>
                <a:defRPr/>
              </a:pPr>
              <a:t>07/10/2019</a:t>
            </a:fld>
            <a:endParaRPr lang="es-SV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863C16-BA35-4FEF-8D85-15B269D977AB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151299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6 Imagen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SV" smtClean="0"/>
              <a:t>Haga clic para modificar el estilo de título del patrón</a:t>
            </a:r>
            <a:endParaRPr lang="es-SV" altLang="es-SV" smtClean="0"/>
          </a:p>
        </p:txBody>
      </p:sp>
      <p:sp>
        <p:nvSpPr>
          <p:cNvPr id="1028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SV" smtClean="0"/>
              <a:t>Haga clic para modificar el estilo de texto del patrón</a:t>
            </a:r>
          </a:p>
          <a:p>
            <a:pPr lvl="1"/>
            <a:r>
              <a:rPr lang="es-ES" altLang="es-SV" smtClean="0"/>
              <a:t>Segundo nivel</a:t>
            </a:r>
          </a:p>
          <a:p>
            <a:pPr lvl="2"/>
            <a:r>
              <a:rPr lang="es-ES" altLang="es-SV" smtClean="0"/>
              <a:t>Tercer nivel</a:t>
            </a:r>
          </a:p>
          <a:p>
            <a:pPr lvl="3"/>
            <a:r>
              <a:rPr lang="es-ES" altLang="es-SV" smtClean="0"/>
              <a:t>Cuarto nivel</a:t>
            </a:r>
          </a:p>
          <a:p>
            <a:pPr lvl="4"/>
            <a:r>
              <a:rPr lang="es-ES" altLang="es-SV" smtClean="0"/>
              <a:t>Quinto nivel</a:t>
            </a:r>
            <a:endParaRPr lang="es-SV" altLang="es-SV" smtClean="0"/>
          </a:p>
        </p:txBody>
      </p:sp>
      <p:sp>
        <p:nvSpPr>
          <p:cNvPr id="8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EF2FA4E-FF5E-42E2-8129-618AEF8E079C}" type="datetimeFigureOut">
              <a:rPr lang="es-SV"/>
              <a:pPr>
                <a:defRPr/>
              </a:pPr>
              <a:t>07/10/2019</a:t>
            </a:fld>
            <a:endParaRPr lang="es-SV"/>
          </a:p>
        </p:txBody>
      </p:sp>
      <p:sp>
        <p:nvSpPr>
          <p:cNvPr id="9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10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9FB539E-7586-4983-9296-F383EBBCEB37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S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SV" smtClean="0"/>
              <a:t>Haga clic para modificar el estilo de título del patrón</a:t>
            </a:r>
            <a:endParaRPr lang="es-SV" altLang="es-SV" smtClean="0"/>
          </a:p>
        </p:txBody>
      </p:sp>
      <p:sp>
        <p:nvSpPr>
          <p:cNvPr id="2051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SV" smtClean="0"/>
              <a:t>Haga clic para modificar el estilo de texto del patrón</a:t>
            </a:r>
          </a:p>
          <a:p>
            <a:pPr lvl="1"/>
            <a:r>
              <a:rPr lang="es-ES" altLang="es-SV" smtClean="0"/>
              <a:t>Segundo nivel</a:t>
            </a:r>
          </a:p>
          <a:p>
            <a:pPr lvl="2"/>
            <a:r>
              <a:rPr lang="es-ES" altLang="es-SV" smtClean="0"/>
              <a:t>Tercer nivel</a:t>
            </a:r>
          </a:p>
          <a:p>
            <a:pPr lvl="3"/>
            <a:r>
              <a:rPr lang="es-ES" altLang="es-SV" smtClean="0"/>
              <a:t>Cuarto nivel</a:t>
            </a:r>
          </a:p>
          <a:p>
            <a:pPr lvl="4"/>
            <a:r>
              <a:rPr lang="es-ES" altLang="es-SV" smtClean="0"/>
              <a:t>Quinto nivel</a:t>
            </a:r>
            <a:endParaRPr lang="es-SV" altLang="es-SV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EEA4F6C-EFD4-41FF-AB86-E7C7D12F3C08}" type="datetimeFigureOut">
              <a:rPr lang="es-SV"/>
              <a:pPr>
                <a:defRPr/>
              </a:pPr>
              <a:t>07/10/2019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D97C551-4402-4DA7-B034-D8B6959D1F94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S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6 Imagen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SV" smtClean="0"/>
              <a:t>Haga clic para modificar el estilo de título del patrón</a:t>
            </a:r>
            <a:endParaRPr lang="es-SV" altLang="es-SV" smtClean="0"/>
          </a:p>
        </p:txBody>
      </p:sp>
      <p:sp>
        <p:nvSpPr>
          <p:cNvPr id="3076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SV" smtClean="0"/>
              <a:t>Haga clic para modificar el estilo de texto del patrón</a:t>
            </a:r>
          </a:p>
          <a:p>
            <a:pPr lvl="1"/>
            <a:r>
              <a:rPr lang="es-ES" altLang="es-SV" smtClean="0"/>
              <a:t>Segundo nivel</a:t>
            </a:r>
          </a:p>
          <a:p>
            <a:pPr lvl="2"/>
            <a:r>
              <a:rPr lang="es-ES" altLang="es-SV" smtClean="0"/>
              <a:t>Tercer nivel</a:t>
            </a:r>
          </a:p>
          <a:p>
            <a:pPr lvl="3"/>
            <a:r>
              <a:rPr lang="es-ES" altLang="es-SV" smtClean="0"/>
              <a:t>Cuarto nivel</a:t>
            </a:r>
          </a:p>
          <a:p>
            <a:pPr lvl="4"/>
            <a:r>
              <a:rPr lang="es-ES" altLang="es-SV" smtClean="0"/>
              <a:t>Quinto nivel</a:t>
            </a:r>
            <a:endParaRPr lang="es-SV" altLang="es-SV" smtClean="0"/>
          </a:p>
        </p:txBody>
      </p:sp>
      <p:sp>
        <p:nvSpPr>
          <p:cNvPr id="8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D2F7F86-E312-4E91-8884-5F37AC1F0DC1}" type="datetimeFigureOut">
              <a:rPr lang="es-SV"/>
              <a:pPr>
                <a:defRPr/>
              </a:pPr>
              <a:t>07/10/2019</a:t>
            </a:fld>
            <a:endParaRPr lang="es-SV"/>
          </a:p>
        </p:txBody>
      </p:sp>
      <p:sp>
        <p:nvSpPr>
          <p:cNvPr id="9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10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A5F2BA5-CE99-4698-968B-A16C0BA8A55E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S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2.em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8"/>
          <p:cNvSpPr>
            <a:spLocks noChangeArrowheads="1"/>
          </p:cNvSpPr>
          <p:nvPr/>
        </p:nvSpPr>
        <p:spPr bwMode="auto">
          <a:xfrm>
            <a:off x="5895975" y="5661025"/>
            <a:ext cx="166032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s-MX" sz="1600" b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Febrero 2018</a:t>
            </a:r>
            <a:endParaRPr lang="es-ES" sz="1600" b="1" dirty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5" name="Rectangle 6"/>
          <p:cNvSpPr>
            <a:spLocks/>
          </p:cNvSpPr>
          <p:nvPr/>
        </p:nvSpPr>
        <p:spPr bwMode="auto">
          <a:xfrm>
            <a:off x="35496" y="2422202"/>
            <a:ext cx="5896264" cy="3023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342900" indent="-342900" algn="ctr"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es-ES_tradnl" sz="3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Black" pitchFamily="34" charset="0"/>
              </a:rPr>
              <a:t>ESTADOS E INFORMES FINANCIEROS BÁSICOS</a:t>
            </a:r>
          </a:p>
          <a:p>
            <a:pPr marL="342900" indent="-342900" algn="ctr"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es-ES_tradnl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Black" pitchFamily="34" charset="0"/>
              </a:rPr>
              <a:t>al </a:t>
            </a:r>
            <a:r>
              <a:rPr lang="es-ES_tradnl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Black" pitchFamily="34" charset="0"/>
              </a:rPr>
              <a:t>31 </a:t>
            </a:r>
            <a:r>
              <a:rPr lang="es-ES_tradnl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Black" pitchFamily="34" charset="0"/>
              </a:rPr>
              <a:t>de </a:t>
            </a:r>
            <a:r>
              <a:rPr lang="es-ES_tradnl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Black" pitchFamily="34" charset="0"/>
              </a:rPr>
              <a:t>DICIEMBRE </a:t>
            </a:r>
            <a:r>
              <a:rPr lang="es-ES_tradnl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Black" pitchFamily="34" charset="0"/>
              </a:rPr>
              <a:t>del </a:t>
            </a:r>
            <a:r>
              <a:rPr lang="es-ES_tradnl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Black" pitchFamily="34" charset="0"/>
              </a:rPr>
              <a:t>2017</a:t>
            </a:r>
            <a:endParaRPr lang="es-ES_tradnl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 Black" pitchFamily="34" charset="0"/>
            </a:endParaRPr>
          </a:p>
          <a:p>
            <a:pPr marL="342900" indent="-342900" algn="ctr"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es-ES_tradnl" sz="31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Black" pitchFamily="34" charset="0"/>
              </a:rPr>
              <a:t> </a:t>
            </a:r>
            <a:endParaRPr lang="es-ES_tradnl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 Black" pitchFamily="34" charset="0"/>
            </a:endParaRPr>
          </a:p>
        </p:txBody>
      </p:sp>
      <p:sp>
        <p:nvSpPr>
          <p:cNvPr id="4100" name="1 CuadroTexto"/>
          <p:cNvSpPr txBox="1">
            <a:spLocks noChangeArrowheads="1"/>
          </p:cNvSpPr>
          <p:nvPr/>
        </p:nvSpPr>
        <p:spPr bwMode="auto">
          <a:xfrm>
            <a:off x="250825" y="0"/>
            <a:ext cx="4176713" cy="1477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es-MX" altLang="es-SV">
              <a:solidFill>
                <a:srgbClr val="FFFFFF"/>
              </a:solidFill>
            </a:endParaRPr>
          </a:p>
          <a:p>
            <a:pPr eaLnBrk="1" hangingPunct="1"/>
            <a:endParaRPr lang="es-MX" altLang="es-SV">
              <a:solidFill>
                <a:srgbClr val="FFFFFF"/>
              </a:solidFill>
            </a:endParaRPr>
          </a:p>
          <a:p>
            <a:pPr eaLnBrk="1" hangingPunct="1"/>
            <a:endParaRPr lang="es-MX" altLang="es-SV">
              <a:solidFill>
                <a:srgbClr val="FFFFFF"/>
              </a:solidFill>
            </a:endParaRPr>
          </a:p>
          <a:p>
            <a:pPr eaLnBrk="1" hangingPunct="1"/>
            <a:endParaRPr lang="es-MX" altLang="es-SV">
              <a:solidFill>
                <a:srgbClr val="FFFFFF"/>
              </a:solidFill>
            </a:endParaRPr>
          </a:p>
          <a:p>
            <a:pPr eaLnBrk="1" hangingPunct="1"/>
            <a:endParaRPr lang="es-SV" altLang="es-SV">
              <a:solidFill>
                <a:srgbClr val="FFFFFF"/>
              </a:solidFill>
            </a:endParaRPr>
          </a:p>
        </p:txBody>
      </p:sp>
      <p:pic>
        <p:nvPicPr>
          <p:cNvPr id="6" name="5 Imagen" descr="C:\Users\cperez.ISDEMU\AppData\Local\Microsoft\Windows\Temporary Internet Files\Content.Outlook\MSJUQF4W\Isdemu_gob-01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02331"/>
            <a:ext cx="3743970" cy="12104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01" y="260648"/>
            <a:ext cx="8743887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9031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83947"/>
            <a:ext cx="8376444" cy="5245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606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99" y="476673"/>
            <a:ext cx="8972130" cy="5688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9443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4" y="493464"/>
            <a:ext cx="8859012" cy="5383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0410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/>
          </p:cNvSpPr>
          <p:nvPr/>
        </p:nvSpPr>
        <p:spPr bwMode="auto">
          <a:xfrm>
            <a:off x="1020207" y="1052736"/>
            <a:ext cx="7200800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342900" indent="-342900" algn="ctr" eaLnBrk="0" hangingPunct="0">
              <a:spcBef>
                <a:spcPct val="20000"/>
              </a:spcBef>
              <a:buFont typeface="Arial" charset="0"/>
              <a:buNone/>
              <a:defRPr/>
            </a:pPr>
            <a:endParaRPr lang="es-ES_tradnl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 Black" pitchFamily="34" charset="0"/>
            </a:endParaRPr>
          </a:p>
          <a:p>
            <a:pPr marL="342900" indent="-342900" algn="ctr"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es-ES_tradnl" sz="3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Black" pitchFamily="34" charset="0"/>
              </a:rPr>
              <a:t>INFORMES FINANCIEROS SUBSISTEMA PRESUPUESTARIO</a:t>
            </a:r>
            <a:endParaRPr lang="es-ES_tradnl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 Black" pitchFamily="34" charset="0"/>
            </a:endParaRPr>
          </a:p>
          <a:p>
            <a:pPr marL="342900" indent="-342900" algn="ctr"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es-ES_tradnl" sz="31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Black" pitchFamily="34" charset="0"/>
              </a:rPr>
              <a:t> </a:t>
            </a:r>
            <a:endParaRPr lang="es-ES_tradnl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 Black" pitchFamily="34" charset="0"/>
            </a:endParaRPr>
          </a:p>
        </p:txBody>
      </p:sp>
      <p:sp>
        <p:nvSpPr>
          <p:cNvPr id="17411" name="3 CuadroTexto"/>
          <p:cNvSpPr txBox="1">
            <a:spLocks noChangeArrowheads="1"/>
          </p:cNvSpPr>
          <p:nvPr/>
        </p:nvSpPr>
        <p:spPr bwMode="auto">
          <a:xfrm>
            <a:off x="1027113" y="3765550"/>
            <a:ext cx="7488237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SV" altLang="es-SV" sz="2000" b="1"/>
              <a:t>En este apartado se presentan por separado los informes financieros correspondientes a fondos GOES y los correspondientes a las donaciones recibidas de diferentes  organismos donantes.</a:t>
            </a:r>
          </a:p>
        </p:txBody>
      </p:sp>
    </p:spTree>
    <p:extLst>
      <p:ext uri="{BB962C8B-B14F-4D97-AF65-F5344CB8AC3E}">
        <p14:creationId xmlns:p14="http://schemas.microsoft.com/office/powerpoint/2010/main" val="3972904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4624"/>
            <a:ext cx="7992888" cy="6344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558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16918715"/>
              </p:ext>
            </p:extLst>
          </p:nvPr>
        </p:nvGraphicFramePr>
        <p:xfrm>
          <a:off x="625384" y="620689"/>
          <a:ext cx="7893231" cy="5240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40219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4288"/>
            <a:ext cx="8294620" cy="6237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4820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31569744"/>
              </p:ext>
            </p:extLst>
          </p:nvPr>
        </p:nvGraphicFramePr>
        <p:xfrm>
          <a:off x="7734" y="476672"/>
          <a:ext cx="9136266" cy="56965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14299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53885"/>
            <a:ext cx="7560839" cy="5917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5964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/>
          </p:cNvSpPr>
          <p:nvPr/>
        </p:nvSpPr>
        <p:spPr bwMode="auto">
          <a:xfrm>
            <a:off x="971600" y="405978"/>
            <a:ext cx="7200800" cy="3455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342900" indent="-342900" algn="ctr"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es-ES_tradnl" sz="3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Black" pitchFamily="34" charset="0"/>
              </a:rPr>
              <a:t>ESTADOS E INFORMES FINANCIEROS SUBSISTEMA DE CONTABILIDAD GUBERNAMENTAL</a:t>
            </a:r>
            <a:endParaRPr lang="es-ES_tradnl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 Black" pitchFamily="34" charset="0"/>
            </a:endParaRPr>
          </a:p>
          <a:p>
            <a:pPr marL="342900" indent="-342900" algn="ctr"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es-ES_tradnl" sz="31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Black" pitchFamily="34" charset="0"/>
              </a:rPr>
              <a:t> </a:t>
            </a:r>
            <a:endParaRPr lang="es-ES_tradnl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 Black" pitchFamily="34" charset="0"/>
            </a:endParaRPr>
          </a:p>
        </p:txBody>
      </p:sp>
      <p:sp>
        <p:nvSpPr>
          <p:cNvPr id="5123" name="3 CuadroTexto"/>
          <p:cNvSpPr txBox="1">
            <a:spLocks noChangeArrowheads="1"/>
          </p:cNvSpPr>
          <p:nvPr/>
        </p:nvSpPr>
        <p:spPr bwMode="auto">
          <a:xfrm>
            <a:off x="323528" y="3535614"/>
            <a:ext cx="8496944" cy="2640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/>
            <a:r>
              <a:rPr lang="es-SV" altLang="es-SV" sz="1800" b="1" dirty="0"/>
              <a:t>Los Estados e informes Financieros del Subsistema de Contabilidad Gubernamental corresponden a los reportes “Institucionales</a:t>
            </a:r>
            <a:r>
              <a:rPr lang="es-SV" altLang="es-SV" sz="1800" b="1" dirty="0" smtClean="0"/>
              <a:t>” </a:t>
            </a:r>
            <a:r>
              <a:rPr lang="es-SV" altLang="es-SV" sz="1800" b="1" dirty="0"/>
              <a:t>que contienen tanto los fondos del Presupuesto General (fondos GOES)</a:t>
            </a:r>
            <a:r>
              <a:rPr lang="es-SV" sz="1800" b="1" dirty="0"/>
              <a:t> como de </a:t>
            </a:r>
            <a:r>
              <a:rPr lang="es-SV" sz="1800" b="1" dirty="0" smtClean="0"/>
              <a:t>la donación recibida  con  Fondos AECID-FFID</a:t>
            </a:r>
            <a:r>
              <a:rPr lang="es-SV" sz="1800" b="1" dirty="0"/>
              <a:t> </a:t>
            </a:r>
            <a:r>
              <a:rPr lang="es-SV" sz="1800" b="1" dirty="0" smtClean="0"/>
              <a:t> </a:t>
            </a:r>
            <a:r>
              <a:rPr lang="es-SV" sz="1800" b="1" dirty="0"/>
              <a:t>Proyecto </a:t>
            </a:r>
            <a:r>
              <a:rPr lang="es-SV" sz="1800" b="1" dirty="0" smtClean="0"/>
              <a:t>2637 código 40742: </a:t>
            </a:r>
            <a:r>
              <a:rPr lang="es-SV" sz="1800" b="1" dirty="0"/>
              <a:t>Fortalecimiento del papel Rector del  ISDEMU para la implementación del marco Normativo para la igualdad y una vida libre de violencia</a:t>
            </a:r>
            <a:r>
              <a:rPr lang="es-SV" sz="1800" b="1" dirty="0" smtClean="0"/>
              <a:t>.</a:t>
            </a:r>
            <a:endParaRPr lang="es-SV" sz="1800" b="1" dirty="0"/>
          </a:p>
          <a:p>
            <a:pPr algn="just"/>
            <a:r>
              <a:rPr lang="es-SV" sz="1800" b="1" dirty="0"/>
              <a:t>Las asignaciones globales que aparecen en la Ley de Presupuestos para el Ejercicio Financiero Fiscal </a:t>
            </a:r>
            <a:r>
              <a:rPr lang="es-SV" sz="1800" b="1" dirty="0" smtClean="0"/>
              <a:t>2017 </a:t>
            </a:r>
            <a:r>
              <a:rPr lang="es-SV" sz="1800" b="1" dirty="0"/>
              <a:t>son por </a:t>
            </a:r>
            <a:r>
              <a:rPr lang="es-SV" sz="1800" b="1" dirty="0" err="1"/>
              <a:t>Us</a:t>
            </a:r>
            <a:r>
              <a:rPr lang="es-ES" sz="1800" b="1" dirty="0" smtClean="0"/>
              <a:t>$5,323,445.00</a:t>
            </a:r>
            <a:r>
              <a:rPr lang="es-SV" sz="1800" b="1" dirty="0" smtClean="0"/>
              <a:t> </a:t>
            </a:r>
            <a:r>
              <a:rPr lang="es-SV" sz="1800" b="1" dirty="0"/>
              <a:t>distribuidas así: Transferencias Corrientes de fondos GOES por </a:t>
            </a:r>
            <a:r>
              <a:rPr lang="es-SV" sz="1800" b="1" dirty="0" err="1"/>
              <a:t>Us$</a:t>
            </a:r>
            <a:r>
              <a:rPr lang="es-ES" sz="1800" b="1" dirty="0"/>
              <a:t>5,143,445.00 </a:t>
            </a:r>
            <a:r>
              <a:rPr lang="es-ES" sz="1800" b="1" dirty="0" smtClean="0"/>
              <a:t>y</a:t>
            </a:r>
            <a:r>
              <a:rPr lang="es-SV" sz="1800" b="1" dirty="0" smtClean="0"/>
              <a:t> </a:t>
            </a:r>
            <a:r>
              <a:rPr lang="es-SV" sz="1800" b="1" dirty="0"/>
              <a:t>transferencias de Capital fondos GOES </a:t>
            </a:r>
            <a:r>
              <a:rPr lang="es-SV" sz="1800" b="1" dirty="0" err="1"/>
              <a:t>Us$</a:t>
            </a:r>
            <a:r>
              <a:rPr lang="es-SV" sz="1800" b="1" dirty="0"/>
              <a:t> </a:t>
            </a:r>
            <a:r>
              <a:rPr lang="es-ES" sz="1800" b="1" dirty="0" smtClean="0"/>
              <a:t>180,000.00</a:t>
            </a:r>
            <a:endParaRPr lang="es-SV" sz="1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83589122"/>
              </p:ext>
            </p:extLst>
          </p:nvPr>
        </p:nvGraphicFramePr>
        <p:xfrm>
          <a:off x="467544" y="764704"/>
          <a:ext cx="8352927" cy="50405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24060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97082"/>
            <a:ext cx="7704856" cy="6031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7999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7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30811057"/>
              </p:ext>
            </p:extLst>
          </p:nvPr>
        </p:nvGraphicFramePr>
        <p:xfrm>
          <a:off x="179512" y="1268760"/>
          <a:ext cx="8784975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00378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05" y="836712"/>
            <a:ext cx="8160963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9820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77474539"/>
              </p:ext>
            </p:extLst>
          </p:nvPr>
        </p:nvGraphicFramePr>
        <p:xfrm>
          <a:off x="971600" y="908720"/>
          <a:ext cx="7776864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29524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8640"/>
            <a:ext cx="7992888" cy="6199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9889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2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0108745"/>
              </p:ext>
            </p:extLst>
          </p:nvPr>
        </p:nvGraphicFramePr>
        <p:xfrm>
          <a:off x="395536" y="908720"/>
          <a:ext cx="8352928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74030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7954"/>
            <a:ext cx="8898193" cy="4523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3" y="4581128"/>
            <a:ext cx="8997123" cy="1876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8234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979712" y="188640"/>
            <a:ext cx="5999112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s-SV" sz="3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DONACIONES FINANCIERAS</a:t>
            </a:r>
          </a:p>
        </p:txBody>
      </p:sp>
      <p:graphicFrame>
        <p:nvGraphicFramePr>
          <p:cNvPr id="6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74699086"/>
              </p:ext>
            </p:extLst>
          </p:nvPr>
        </p:nvGraphicFramePr>
        <p:xfrm>
          <a:off x="0" y="2276872"/>
          <a:ext cx="9036496" cy="40479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6817835"/>
              </p:ext>
            </p:extLst>
          </p:nvPr>
        </p:nvGraphicFramePr>
        <p:xfrm>
          <a:off x="323528" y="980728"/>
          <a:ext cx="8496944" cy="1028700"/>
        </p:xfrm>
        <a:graphic>
          <a:graphicData uri="http://schemas.openxmlformats.org/drawingml/2006/table">
            <a:tbl>
              <a:tblPr/>
              <a:tblGrid>
                <a:gridCol w="7352698"/>
                <a:gridCol w="1144246"/>
              </a:tblGrid>
              <a:tr h="396240"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es-SV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Fondos AECID-FFID.  Proyecto 2637  CODIGO 40742 : </a:t>
                      </a:r>
                      <a:r>
                        <a:rPr lang="es-S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Fortalecimiento del papel Rector del  ISDEMU para la implementación del marco Normativo para la igualdad y una vida libre de violencia.</a:t>
                      </a:r>
                      <a:endParaRPr lang="es-SV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</a:tr>
              <a:tr h="281940"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es-SV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Periodo  ejecución </a:t>
                      </a:r>
                      <a:r>
                        <a:rPr lang="es-S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: del 1 de julio de 2015 al 30 de Junio 2017  (incluye 2da prórroga ).</a:t>
                      </a:r>
                      <a:endParaRPr lang="es-SV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</a:tr>
              <a:tr h="3200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S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EJECUCION FINANCIERA CERRADA -proyecto liquidado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SV" sz="20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6480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10" name="Text Box 2"/>
          <p:cNvSpPr txBox="1">
            <a:spLocks noChangeArrowheads="1"/>
          </p:cNvSpPr>
          <p:nvPr/>
        </p:nvSpPr>
        <p:spPr bwMode="auto">
          <a:xfrm>
            <a:off x="395287" y="836712"/>
            <a:ext cx="8353425" cy="411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5" rIns="91430" bIns="45715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marL="457200" indent="-457200" defTabSz="91281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2813" indent="-455613" defTabSz="91281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8788" defTabSz="91281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 defTabSz="91281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 defTabSz="91281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defTabSz="9128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defTabSz="9128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defTabSz="9128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defTabSz="9128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endParaRPr lang="es-SV" sz="8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Verdana" pitchFamily="34" charset="0"/>
            </a:endParaRPr>
          </a:p>
          <a:p>
            <a:pPr lvl="1" algn="ctr">
              <a:defRPr/>
            </a:pPr>
            <a:r>
              <a:rPr lang="es-SV" sz="8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Verdana" pitchFamily="34" charset="0"/>
              </a:rPr>
              <a:t>GRACIAS</a:t>
            </a:r>
          </a:p>
          <a:p>
            <a:pPr lvl="1" algn="ctr">
              <a:defRPr/>
            </a:pPr>
            <a:endParaRPr lang="es-SV" sz="8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Verdana" pitchFamily="34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3584575" y="4933950"/>
            <a:ext cx="5164138" cy="646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s-SV" b="1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Instituto Salvadoreño para el Desarrollo de la Mujer</a:t>
            </a:r>
          </a:p>
          <a:p>
            <a:pPr>
              <a:defRPr/>
            </a:pPr>
            <a:r>
              <a:rPr lang="es-SV" b="1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Unidad Financiera Institucional</a:t>
            </a:r>
            <a:endParaRPr lang="es-SV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72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01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4624"/>
            <a:ext cx="7337992" cy="6701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8739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0" y="116632"/>
            <a:ext cx="8969036" cy="6609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7 CuadroTexto"/>
          <p:cNvSpPr txBox="1"/>
          <p:nvPr/>
        </p:nvSpPr>
        <p:spPr>
          <a:xfrm>
            <a:off x="3779912" y="3717032"/>
            <a:ext cx="923925" cy="285750"/>
          </a:xfrm>
          <a:prstGeom prst="rect">
            <a:avLst/>
          </a:prstGeom>
          <a:solidFill>
            <a:schemeClr val="lt1"/>
          </a:solidFill>
          <a:ln w="9525" cmpd="sng">
            <a:solidFill>
              <a:sysClr val="windowText" lastClr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SV" sz="900"/>
              <a:t>Recursos</a:t>
            </a:r>
          </a:p>
          <a:p>
            <a:pPr algn="ctr"/>
            <a:endParaRPr lang="es-SV" sz="900"/>
          </a:p>
        </p:txBody>
      </p:sp>
    </p:spTree>
    <p:extLst>
      <p:ext uri="{BB962C8B-B14F-4D97-AF65-F5344CB8AC3E}">
        <p14:creationId xmlns:p14="http://schemas.microsoft.com/office/powerpoint/2010/main" val="2357873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31" y="836712"/>
            <a:ext cx="8973741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6209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611" y="168054"/>
            <a:ext cx="8824885" cy="6213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792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609" y="188641"/>
            <a:ext cx="8480863" cy="6108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4874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2656"/>
            <a:ext cx="8115720" cy="5734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500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59036"/>
            <a:ext cx="8723962" cy="5634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3094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plantilla">
  <a:themeElements>
    <a:clrScheme name="1_plantilla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plantilla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plantilla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lantilla">
  <a:themeElements>
    <a:clrScheme name="plantilla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plantilla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lantilla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plantilla">
  <a:themeElements>
    <a:clrScheme name="2_plantilla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plantilla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plantilla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plantilla</Template>
  <TotalTime>4169</TotalTime>
  <Words>359</Words>
  <Application>Microsoft Office PowerPoint</Application>
  <PresentationFormat>Presentación en pantalla (4:3)</PresentationFormat>
  <Paragraphs>48</Paragraphs>
  <Slides>29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Títulos de diapositiva</vt:lpstr>
      </vt:variant>
      <vt:variant>
        <vt:i4>29</vt:i4>
      </vt:variant>
    </vt:vector>
  </HeadingPairs>
  <TitlesOfParts>
    <vt:vector size="32" baseType="lpstr">
      <vt:lpstr>1_plantilla</vt:lpstr>
      <vt:lpstr>plantilla</vt:lpstr>
      <vt:lpstr>2_plantilla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Cabrera Sáenz</dc:creator>
  <cp:lastModifiedBy>María Dolores Rosa</cp:lastModifiedBy>
  <cp:revision>757</cp:revision>
  <cp:lastPrinted>2017-07-19T21:03:23Z</cp:lastPrinted>
  <dcterms:created xsi:type="dcterms:W3CDTF">2011-03-27T23:33:46Z</dcterms:created>
  <dcterms:modified xsi:type="dcterms:W3CDTF">2019-10-07T16:48:30Z</dcterms:modified>
</cp:coreProperties>
</file>