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0" r:id="rId2"/>
    <p:sldMasterId id="2147483651" r:id="rId3"/>
  </p:sldMasterIdLst>
  <p:notesMasterIdLst>
    <p:notesMasterId r:id="rId33"/>
  </p:notesMasterIdLst>
  <p:handoutMasterIdLst>
    <p:handoutMasterId r:id="rId34"/>
  </p:handoutMasterIdLst>
  <p:sldIdLst>
    <p:sldId id="256" r:id="rId4"/>
    <p:sldId id="443" r:id="rId5"/>
    <p:sldId id="455" r:id="rId6"/>
    <p:sldId id="429" r:id="rId7"/>
    <p:sldId id="414" r:id="rId8"/>
    <p:sldId id="415" r:id="rId9"/>
    <p:sldId id="416" r:id="rId10"/>
    <p:sldId id="421" r:id="rId11"/>
    <p:sldId id="418" r:id="rId12"/>
    <p:sldId id="419" r:id="rId13"/>
    <p:sldId id="423" r:id="rId14"/>
    <p:sldId id="401" r:id="rId15"/>
    <p:sldId id="430" r:id="rId16"/>
    <p:sldId id="452" r:id="rId17"/>
    <p:sldId id="458" r:id="rId18"/>
    <p:sldId id="459" r:id="rId19"/>
    <p:sldId id="460" r:id="rId20"/>
    <p:sldId id="461" r:id="rId21"/>
    <p:sldId id="462" r:id="rId22"/>
    <p:sldId id="463" r:id="rId23"/>
    <p:sldId id="464" r:id="rId24"/>
    <p:sldId id="465" r:id="rId25"/>
    <p:sldId id="466" r:id="rId26"/>
    <p:sldId id="467" r:id="rId27"/>
    <p:sldId id="468" r:id="rId28"/>
    <p:sldId id="469" r:id="rId29"/>
    <p:sldId id="470" r:id="rId30"/>
    <p:sldId id="471" r:id="rId31"/>
    <p:sldId id="453" r:id="rId32"/>
  </p:sldIdLst>
  <p:sldSz cx="9144000" cy="6858000" type="screen4x3"/>
  <p:notesSz cx="7010400" cy="9296400"/>
  <p:defaultTextStyle>
    <a:defPPr>
      <a:defRPr lang="es-SV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CC66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78" autoAdjust="0"/>
    <p:restoredTop sz="94728" autoAdjust="0"/>
  </p:normalViewPr>
  <p:slideViewPr>
    <p:cSldViewPr>
      <p:cViewPr>
        <p:scale>
          <a:sx n="60" d="100"/>
          <a:sy n="60" d="100"/>
        </p:scale>
        <p:origin x="-1560" y="-29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Arial" charset="0"/>
              </a:defRPr>
            </a:lvl1pPr>
          </a:lstStyle>
          <a:p>
            <a:pPr>
              <a:defRPr/>
            </a:pPr>
            <a:fld id="{98F7F9DC-0972-4FC6-90BC-0EA07E517F21}" type="datetimeFigureOut">
              <a:rPr lang="es-ES"/>
              <a:pPr>
                <a:defRPr/>
              </a:pPr>
              <a:t>01/09/2016</a:t>
            </a:fld>
            <a:endParaRPr lang="es-E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Arial" charset="0"/>
              </a:defRPr>
            </a:lvl1pPr>
          </a:lstStyle>
          <a:p>
            <a:pPr>
              <a:defRPr/>
            </a:pPr>
            <a:fld id="{7BB65BED-01E4-4D78-A903-6F63BB61D6B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144141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6887836-EF33-4403-A972-EA59AF39CF35}" type="datetimeFigureOut">
              <a:rPr lang="es-SV"/>
              <a:pPr>
                <a:defRPr/>
              </a:pPr>
              <a:t>01/09/2016</a:t>
            </a:fld>
            <a:endParaRPr lang="es-SV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SV" noProof="0" smtClean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SV" noProof="0" smtClean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10A08F5-9FAE-4DBD-9BAA-3F1CB13BC42C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2572064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SV" altLang="es-SV" smtClean="0"/>
          </a:p>
        </p:txBody>
      </p:sp>
      <p:sp>
        <p:nvSpPr>
          <p:cNvPr id="3379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74A549D2-79E3-4DCE-AE0A-A178106C80F3}" type="slidenum">
              <a:rPr lang="es-SV" altLang="es-SV" smtClean="0"/>
              <a:pPr eaLnBrk="1" hangingPunct="1"/>
              <a:t>1</a:t>
            </a:fld>
            <a:endParaRPr lang="es-SV" altLang="es-SV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s-ES" altLang="es-SV" smtClean="0"/>
              <a:t>Unidad Financiera</a:t>
            </a:r>
          </a:p>
        </p:txBody>
      </p:sp>
      <p:sp>
        <p:nvSpPr>
          <p:cNvPr id="34819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s-ES" altLang="es-SV" smtClean="0"/>
          </a:p>
        </p:txBody>
      </p:sp>
      <p:sp>
        <p:nvSpPr>
          <p:cNvPr id="3482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42EA395-1963-452C-AFCF-961144C0300F}" type="slidenum">
              <a:rPr lang="es-ES" altLang="es-SV" smtClean="0"/>
              <a:pPr eaLnBrk="1" hangingPunct="1">
                <a:spcBef>
                  <a:spcPct val="0"/>
                </a:spcBef>
              </a:pPr>
              <a:t>29</a:t>
            </a:fld>
            <a:endParaRPr lang="es-ES" altLang="es-SV" smtClean="0"/>
          </a:p>
        </p:txBody>
      </p:sp>
      <p:sp>
        <p:nvSpPr>
          <p:cNvPr id="348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2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SV" altLang="es-SV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0DF0C3-092F-4C40-9672-0F403D1CF28B}" type="datetimeFigureOut">
              <a:rPr lang="es-SV"/>
              <a:pPr>
                <a:defRPr/>
              </a:pPr>
              <a:t>01/09/2016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18355E-D9D6-4BBD-9644-E5C8FF0C7334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4211689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C59958-1919-465B-973C-4448E201511E}" type="datetimeFigureOut">
              <a:rPr lang="es-SV"/>
              <a:pPr>
                <a:defRPr/>
              </a:pPr>
              <a:t>01/09/2016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8A486F-4AE2-42A1-B066-E2CE15B621B2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937645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BFB21A-7BF3-487E-AE4B-6EC0C4AB9CC7}" type="datetimeFigureOut">
              <a:rPr lang="es-SV"/>
              <a:pPr>
                <a:defRPr/>
              </a:pPr>
              <a:t>01/09/2016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A9D846-E022-47E1-B645-C9D255FEB5A9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019198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25D70A-85E0-4EE0-BB82-93EA7078F046}" type="datetimeFigureOut">
              <a:rPr lang="es-SV"/>
              <a:pPr>
                <a:defRPr/>
              </a:pPr>
              <a:t>01/09/2016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BF5402-1D95-47ED-8FB5-6ED35DE5A628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3606397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4364FD-EFE8-4F3A-BE28-CFF9FACD419C}" type="datetimeFigureOut">
              <a:rPr lang="es-SV"/>
              <a:pPr>
                <a:defRPr/>
              </a:pPr>
              <a:t>01/09/2016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4A3859-3142-4FED-ADAF-61897A4BE3CA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4564196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ED6F05-8F08-4A91-B3B2-B71D3C9014BE}" type="datetimeFigureOut">
              <a:rPr lang="es-SV"/>
              <a:pPr>
                <a:defRPr/>
              </a:pPr>
              <a:t>01/09/2016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A96B49-C8BA-421C-A7B3-518BC5AFCE95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3239819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3DFCE7-6FB5-466A-A501-53FDF1388B85}" type="datetimeFigureOut">
              <a:rPr lang="es-SV"/>
              <a:pPr>
                <a:defRPr/>
              </a:pPr>
              <a:t>01/09/2016</a:t>
            </a:fld>
            <a:endParaRPr lang="es-SV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195B59-1B0C-4FBD-BCAF-5EDC3C436B0C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4178725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3C3D02-30DA-4BEE-871E-5F64B371A017}" type="datetimeFigureOut">
              <a:rPr lang="es-SV"/>
              <a:pPr>
                <a:defRPr/>
              </a:pPr>
              <a:t>01/09/2016</a:t>
            </a:fld>
            <a:endParaRPr lang="es-SV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159E02-7ACE-42E3-9E01-830A878B9008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2337890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CCF132-871E-4CDA-8C73-8B2E49BEFAB3}" type="datetimeFigureOut">
              <a:rPr lang="es-SV"/>
              <a:pPr>
                <a:defRPr/>
              </a:pPr>
              <a:t>01/09/2016</a:t>
            </a:fld>
            <a:endParaRPr lang="es-SV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75FDA9-001A-4E42-8E46-58F0283567A7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7645924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89D499-71B1-4121-9E10-2D0A41F189B6}" type="datetimeFigureOut">
              <a:rPr lang="es-SV"/>
              <a:pPr>
                <a:defRPr/>
              </a:pPr>
              <a:t>01/09/2016</a:t>
            </a:fld>
            <a:endParaRPr lang="es-SV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07579C-F7BD-4BEB-9C74-4F10387881B3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369759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83B4E4-B576-4FCC-B827-7CC2DFB6901D}" type="datetimeFigureOut">
              <a:rPr lang="es-SV"/>
              <a:pPr>
                <a:defRPr/>
              </a:pPr>
              <a:t>01/09/2016</a:t>
            </a:fld>
            <a:endParaRPr lang="es-SV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5A7F76-D825-4F67-B3A7-71E072846E78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808839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9AE6FD-9E19-4534-99EC-4D7B394A8996}" type="datetimeFigureOut">
              <a:rPr lang="es-SV"/>
              <a:pPr>
                <a:defRPr/>
              </a:pPr>
              <a:t>01/09/2016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68BFF2-B513-4871-BFB7-609586B96509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9865949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SV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531E30-653C-49DE-919D-B3262EE38639}" type="datetimeFigureOut">
              <a:rPr lang="es-SV"/>
              <a:pPr>
                <a:defRPr/>
              </a:pPr>
              <a:t>01/09/2016</a:t>
            </a:fld>
            <a:endParaRPr lang="es-SV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966F41-ADC6-4BF3-9EBC-F9CB0DA24ED1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8912620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0126B1-AEB0-4260-A060-47A689575CC3}" type="datetimeFigureOut">
              <a:rPr lang="es-SV"/>
              <a:pPr>
                <a:defRPr/>
              </a:pPr>
              <a:t>01/09/2016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367DA5-6575-4586-A15E-1A04512D99B3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1465542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89754-3C11-4914-BC00-491F6F8FB37A}" type="datetimeFigureOut">
              <a:rPr lang="es-SV"/>
              <a:pPr>
                <a:defRPr/>
              </a:pPr>
              <a:t>01/09/2016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A3BB54-B9E9-411B-AEBA-7AD79E313EFB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9439392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441071-33F0-4FF7-ADB5-E52A1364E6FA}" type="datetimeFigureOut">
              <a:rPr lang="es-SV"/>
              <a:pPr>
                <a:defRPr/>
              </a:pPr>
              <a:t>01/09/2016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9B04E0-2DAE-43C5-B69E-A38238917F07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41008979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5595AE-3333-4854-A4E2-27DA77BBB43F}" type="datetimeFigureOut">
              <a:rPr lang="es-SV"/>
              <a:pPr>
                <a:defRPr/>
              </a:pPr>
              <a:t>01/09/2016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495433-D98B-4087-8F38-C56C0A132F9D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584426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0FAD6C-35AF-4BDE-A846-1E0EB7D3B9D9}" type="datetimeFigureOut">
              <a:rPr lang="es-SV"/>
              <a:pPr>
                <a:defRPr/>
              </a:pPr>
              <a:t>01/09/2016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A3E3D1-387A-4508-8852-55D1BD114E67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205462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C93421-F646-4954-8DF7-DBB7D140C478}" type="datetimeFigureOut">
              <a:rPr lang="es-SV"/>
              <a:pPr>
                <a:defRPr/>
              </a:pPr>
              <a:t>01/09/2016</a:t>
            </a:fld>
            <a:endParaRPr lang="es-SV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CFE9A8-C5DF-4A4E-8C6D-E94FC43991B2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4621799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666E41-01D2-4E6B-A914-382784E42BD6}" type="datetimeFigureOut">
              <a:rPr lang="es-SV"/>
              <a:pPr>
                <a:defRPr/>
              </a:pPr>
              <a:t>01/09/2016</a:t>
            </a:fld>
            <a:endParaRPr lang="es-SV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6D4A11-5A74-4872-9A64-EB80A236239B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7176347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10BE11-5E1C-472A-9511-491F1A65F992}" type="datetimeFigureOut">
              <a:rPr lang="es-SV"/>
              <a:pPr>
                <a:defRPr/>
              </a:pPr>
              <a:t>01/09/2016</a:t>
            </a:fld>
            <a:endParaRPr lang="es-SV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5830F8-FD61-4E9D-B9E4-F9962FFDD44B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97802661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A77F33-7D83-42A8-B3EB-B9808E8BD74D}" type="datetimeFigureOut">
              <a:rPr lang="es-SV"/>
              <a:pPr>
                <a:defRPr/>
              </a:pPr>
              <a:t>01/09/2016</a:t>
            </a:fld>
            <a:endParaRPr lang="es-SV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983A06-762D-4FDF-A49F-AE2BDA7F2420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5130767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4ADE6A-4A69-497A-9892-600E5670569E}" type="datetimeFigureOut">
              <a:rPr lang="es-SV"/>
              <a:pPr>
                <a:defRPr/>
              </a:pPr>
              <a:t>01/09/2016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C37EB4-FC56-4276-92DE-9ADC94AE92F1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79907811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59CC68-0D03-436C-8630-588E1E144800}" type="datetimeFigureOut">
              <a:rPr lang="es-SV"/>
              <a:pPr>
                <a:defRPr/>
              </a:pPr>
              <a:t>01/09/2016</a:t>
            </a:fld>
            <a:endParaRPr lang="es-SV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614797-E704-42D4-AD75-81966FD93A95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4361000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SV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A0FDFF-78D6-410D-A013-C084E1741A4E}" type="datetimeFigureOut">
              <a:rPr lang="es-SV"/>
              <a:pPr>
                <a:defRPr/>
              </a:pPr>
              <a:t>01/09/2016</a:t>
            </a:fld>
            <a:endParaRPr lang="es-SV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7462C1-BEF2-4BE2-A216-DC0EB7023E16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17142937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41FCC5-F578-4934-9C05-CC54D2CFD273}" type="datetimeFigureOut">
              <a:rPr lang="es-SV"/>
              <a:pPr>
                <a:defRPr/>
              </a:pPr>
              <a:t>01/09/2016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DEAEF0-0223-496B-9B99-AE77E1F44096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66072488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1CA49D-7804-4DC7-BCBB-50B6312B0D19}" type="datetimeFigureOut">
              <a:rPr lang="es-SV"/>
              <a:pPr>
                <a:defRPr/>
              </a:pPr>
              <a:t>01/09/2016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87C2F6-F759-4F1C-B360-A788F7580DC6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717647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5FDCA4-D8FC-4B45-8432-996C0A57807A}" type="datetimeFigureOut">
              <a:rPr lang="es-SV"/>
              <a:pPr>
                <a:defRPr/>
              </a:pPr>
              <a:t>01/09/2016</a:t>
            </a:fld>
            <a:endParaRPr lang="es-SV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AA54E3-D6D7-4564-8F18-FB261E807801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78634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522145-9BA3-4DBF-BC97-0118F57C24F3}" type="datetimeFigureOut">
              <a:rPr lang="es-SV"/>
              <a:pPr>
                <a:defRPr/>
              </a:pPr>
              <a:t>01/09/2016</a:t>
            </a:fld>
            <a:endParaRPr lang="es-SV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F9CB4C-9263-4028-A81B-B2A68F0F90D9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819638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6302D3-64A0-4342-BE4B-CB8D89D7941B}" type="datetimeFigureOut">
              <a:rPr lang="es-SV"/>
              <a:pPr>
                <a:defRPr/>
              </a:pPr>
              <a:t>01/09/2016</a:t>
            </a:fld>
            <a:endParaRPr lang="es-SV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3E2E4F-1DCF-4B74-BA45-D136D06B0B19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675525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50C39C-8FF9-49B8-91AD-55647C82427A}" type="datetimeFigureOut">
              <a:rPr lang="es-SV"/>
              <a:pPr>
                <a:defRPr/>
              </a:pPr>
              <a:t>01/09/2016</a:t>
            </a:fld>
            <a:endParaRPr lang="es-SV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DD8119-D263-4353-9BA5-A6FCEE16A54B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0429142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C65316-6C4F-428C-9FED-6E0E39618279}" type="datetimeFigureOut">
              <a:rPr lang="es-SV"/>
              <a:pPr>
                <a:defRPr/>
              </a:pPr>
              <a:t>01/09/2016</a:t>
            </a:fld>
            <a:endParaRPr lang="es-SV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5C6338-CFC6-42C7-9D45-74BF5AC56E8E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418588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SV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6F6A97-F02F-4739-8F2C-D04E97B8BC3A}" type="datetimeFigureOut">
              <a:rPr lang="es-SV"/>
              <a:pPr>
                <a:defRPr/>
              </a:pPr>
              <a:t>01/09/2016</a:t>
            </a:fld>
            <a:endParaRPr lang="es-SV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863C16-BA35-4FEF-8D85-15B269D977AB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151299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6 Imagen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SV" smtClean="0"/>
              <a:t>Haga clic para modificar el estilo de título del patrón</a:t>
            </a:r>
            <a:endParaRPr lang="es-SV" altLang="es-SV" smtClean="0"/>
          </a:p>
        </p:txBody>
      </p:sp>
      <p:sp>
        <p:nvSpPr>
          <p:cNvPr id="1028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SV" smtClean="0"/>
              <a:t>Haga clic para modificar el estilo de texto del patrón</a:t>
            </a:r>
          </a:p>
          <a:p>
            <a:pPr lvl="1"/>
            <a:r>
              <a:rPr lang="es-ES" altLang="es-SV" smtClean="0"/>
              <a:t>Segundo nivel</a:t>
            </a:r>
          </a:p>
          <a:p>
            <a:pPr lvl="2"/>
            <a:r>
              <a:rPr lang="es-ES" altLang="es-SV" smtClean="0"/>
              <a:t>Tercer nivel</a:t>
            </a:r>
          </a:p>
          <a:p>
            <a:pPr lvl="3"/>
            <a:r>
              <a:rPr lang="es-ES" altLang="es-SV" smtClean="0"/>
              <a:t>Cuarto nivel</a:t>
            </a:r>
          </a:p>
          <a:p>
            <a:pPr lvl="4"/>
            <a:r>
              <a:rPr lang="es-ES" altLang="es-SV" smtClean="0"/>
              <a:t>Quinto nivel</a:t>
            </a:r>
            <a:endParaRPr lang="es-SV" altLang="es-SV" smtClean="0"/>
          </a:p>
        </p:txBody>
      </p:sp>
      <p:sp>
        <p:nvSpPr>
          <p:cNvPr id="8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EF2FA4E-FF5E-42E2-8129-618AEF8E079C}" type="datetimeFigureOut">
              <a:rPr lang="es-SV"/>
              <a:pPr>
                <a:defRPr/>
              </a:pPr>
              <a:t>01/09/2016</a:t>
            </a:fld>
            <a:endParaRPr lang="es-SV"/>
          </a:p>
        </p:txBody>
      </p:sp>
      <p:sp>
        <p:nvSpPr>
          <p:cNvPr id="9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10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9FB539E-7586-4983-9296-F383EBBCEB37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S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SV" smtClean="0"/>
              <a:t>Haga clic para modificar el estilo de título del patrón</a:t>
            </a:r>
            <a:endParaRPr lang="es-SV" altLang="es-SV" smtClean="0"/>
          </a:p>
        </p:txBody>
      </p:sp>
      <p:sp>
        <p:nvSpPr>
          <p:cNvPr id="2051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SV" smtClean="0"/>
              <a:t>Haga clic para modificar el estilo de texto del patrón</a:t>
            </a:r>
          </a:p>
          <a:p>
            <a:pPr lvl="1"/>
            <a:r>
              <a:rPr lang="es-ES" altLang="es-SV" smtClean="0"/>
              <a:t>Segundo nivel</a:t>
            </a:r>
          </a:p>
          <a:p>
            <a:pPr lvl="2"/>
            <a:r>
              <a:rPr lang="es-ES" altLang="es-SV" smtClean="0"/>
              <a:t>Tercer nivel</a:t>
            </a:r>
          </a:p>
          <a:p>
            <a:pPr lvl="3"/>
            <a:r>
              <a:rPr lang="es-ES" altLang="es-SV" smtClean="0"/>
              <a:t>Cuarto nivel</a:t>
            </a:r>
          </a:p>
          <a:p>
            <a:pPr lvl="4"/>
            <a:r>
              <a:rPr lang="es-ES" altLang="es-SV" smtClean="0"/>
              <a:t>Quinto nivel</a:t>
            </a:r>
            <a:endParaRPr lang="es-SV" altLang="es-SV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EEA4F6C-EFD4-41FF-AB86-E7C7D12F3C08}" type="datetimeFigureOut">
              <a:rPr lang="es-SV"/>
              <a:pPr>
                <a:defRPr/>
              </a:pPr>
              <a:t>01/09/2016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D97C551-4402-4DA7-B034-D8B6959D1F94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S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6 Imagen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SV" smtClean="0"/>
              <a:t>Haga clic para modificar el estilo de título del patrón</a:t>
            </a:r>
            <a:endParaRPr lang="es-SV" altLang="es-SV" smtClean="0"/>
          </a:p>
        </p:txBody>
      </p:sp>
      <p:sp>
        <p:nvSpPr>
          <p:cNvPr id="3076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SV" smtClean="0"/>
              <a:t>Haga clic para modificar el estilo de texto del patrón</a:t>
            </a:r>
          </a:p>
          <a:p>
            <a:pPr lvl="1"/>
            <a:r>
              <a:rPr lang="es-ES" altLang="es-SV" smtClean="0"/>
              <a:t>Segundo nivel</a:t>
            </a:r>
          </a:p>
          <a:p>
            <a:pPr lvl="2"/>
            <a:r>
              <a:rPr lang="es-ES" altLang="es-SV" smtClean="0"/>
              <a:t>Tercer nivel</a:t>
            </a:r>
          </a:p>
          <a:p>
            <a:pPr lvl="3"/>
            <a:r>
              <a:rPr lang="es-ES" altLang="es-SV" smtClean="0"/>
              <a:t>Cuarto nivel</a:t>
            </a:r>
          </a:p>
          <a:p>
            <a:pPr lvl="4"/>
            <a:r>
              <a:rPr lang="es-ES" altLang="es-SV" smtClean="0"/>
              <a:t>Quinto nivel</a:t>
            </a:r>
            <a:endParaRPr lang="es-SV" altLang="es-SV" smtClean="0"/>
          </a:p>
        </p:txBody>
      </p:sp>
      <p:sp>
        <p:nvSpPr>
          <p:cNvPr id="8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D2F7F86-E312-4E91-8884-5F37AC1F0DC1}" type="datetimeFigureOut">
              <a:rPr lang="es-SV"/>
              <a:pPr>
                <a:defRPr/>
              </a:pPr>
              <a:t>01/09/2016</a:t>
            </a:fld>
            <a:endParaRPr lang="es-SV"/>
          </a:p>
        </p:txBody>
      </p:sp>
      <p:sp>
        <p:nvSpPr>
          <p:cNvPr id="9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10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A5F2BA5-CE99-4698-968B-A16C0BA8A55E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S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8"/>
          <p:cNvSpPr>
            <a:spLocks noChangeArrowheads="1"/>
          </p:cNvSpPr>
          <p:nvPr/>
        </p:nvSpPr>
        <p:spPr bwMode="auto">
          <a:xfrm>
            <a:off x="5895975" y="5661025"/>
            <a:ext cx="15843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s-MX" sz="1600" b="1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Agosto 2016</a:t>
            </a:r>
            <a:endParaRPr lang="es-ES" sz="1600" b="1" dirty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5" name="Rectangle 6"/>
          <p:cNvSpPr>
            <a:spLocks/>
          </p:cNvSpPr>
          <p:nvPr/>
        </p:nvSpPr>
        <p:spPr bwMode="auto">
          <a:xfrm>
            <a:off x="35496" y="2204864"/>
            <a:ext cx="5896264" cy="3023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342900" indent="-342900" algn="ctr"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es-ES_tradnl" sz="3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Black" pitchFamily="34" charset="0"/>
              </a:rPr>
              <a:t>ESTADOS E INFORMES FINANCIEROS BÁSICOS</a:t>
            </a:r>
          </a:p>
          <a:p>
            <a:pPr marL="342900" indent="-342900" algn="ctr"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es-ES_tradnl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Black" pitchFamily="34" charset="0"/>
              </a:rPr>
              <a:t>al 30 de junio del 2016</a:t>
            </a:r>
          </a:p>
          <a:p>
            <a:pPr marL="342900" indent="-342900" algn="ctr"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es-ES_tradnl" sz="31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Black" pitchFamily="34" charset="0"/>
              </a:rPr>
              <a:t> </a:t>
            </a:r>
            <a:endParaRPr lang="es-ES_tradnl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 Black" pitchFamily="34" charset="0"/>
            </a:endParaRPr>
          </a:p>
        </p:txBody>
      </p:sp>
      <p:sp>
        <p:nvSpPr>
          <p:cNvPr id="4100" name="1 CuadroTexto"/>
          <p:cNvSpPr txBox="1">
            <a:spLocks noChangeArrowheads="1"/>
          </p:cNvSpPr>
          <p:nvPr/>
        </p:nvSpPr>
        <p:spPr bwMode="auto">
          <a:xfrm>
            <a:off x="250825" y="0"/>
            <a:ext cx="4176713" cy="1477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es-MX" altLang="es-SV">
              <a:solidFill>
                <a:srgbClr val="FFFFFF"/>
              </a:solidFill>
            </a:endParaRPr>
          </a:p>
          <a:p>
            <a:pPr eaLnBrk="1" hangingPunct="1"/>
            <a:endParaRPr lang="es-MX" altLang="es-SV">
              <a:solidFill>
                <a:srgbClr val="FFFFFF"/>
              </a:solidFill>
            </a:endParaRPr>
          </a:p>
          <a:p>
            <a:pPr eaLnBrk="1" hangingPunct="1"/>
            <a:endParaRPr lang="es-MX" altLang="es-SV">
              <a:solidFill>
                <a:srgbClr val="FFFFFF"/>
              </a:solidFill>
            </a:endParaRPr>
          </a:p>
          <a:p>
            <a:pPr eaLnBrk="1" hangingPunct="1"/>
            <a:endParaRPr lang="es-MX" altLang="es-SV">
              <a:solidFill>
                <a:srgbClr val="FFFFFF"/>
              </a:solidFill>
            </a:endParaRPr>
          </a:p>
          <a:p>
            <a:pPr eaLnBrk="1" hangingPunct="1"/>
            <a:endParaRPr lang="es-SV" altLang="es-SV">
              <a:solidFill>
                <a:srgbClr val="FFFFFF"/>
              </a:solidFill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4824412" cy="1490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53" y="609476"/>
            <a:ext cx="8589735" cy="5699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6632"/>
            <a:ext cx="7848871" cy="6271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887" y="260648"/>
            <a:ext cx="8635601" cy="5863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404664"/>
            <a:ext cx="8656637" cy="5529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/>
          </p:cNvSpPr>
          <p:nvPr/>
        </p:nvSpPr>
        <p:spPr bwMode="auto">
          <a:xfrm>
            <a:off x="1020207" y="1052736"/>
            <a:ext cx="7200800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342900" indent="-342900" algn="ctr" eaLnBrk="0" hangingPunct="0">
              <a:spcBef>
                <a:spcPct val="20000"/>
              </a:spcBef>
              <a:buFont typeface="Arial" charset="0"/>
              <a:buNone/>
              <a:defRPr/>
            </a:pPr>
            <a:endParaRPr lang="es-ES_tradnl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 Black" pitchFamily="34" charset="0"/>
            </a:endParaRPr>
          </a:p>
          <a:p>
            <a:pPr marL="342900" indent="-342900" algn="ctr"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es-ES_tradnl" sz="3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Black" pitchFamily="34" charset="0"/>
              </a:rPr>
              <a:t>INFORMES FINANCIEROS SUBSISTEMA PRESUPUESTARIO</a:t>
            </a:r>
            <a:endParaRPr lang="es-ES_tradnl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 Black" pitchFamily="34" charset="0"/>
            </a:endParaRPr>
          </a:p>
          <a:p>
            <a:pPr marL="342900" indent="-342900" algn="ctr"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es-ES_tradnl" sz="31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Black" pitchFamily="34" charset="0"/>
              </a:rPr>
              <a:t> </a:t>
            </a:r>
            <a:endParaRPr lang="es-ES_tradnl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 Black" pitchFamily="34" charset="0"/>
            </a:endParaRPr>
          </a:p>
        </p:txBody>
      </p:sp>
      <p:sp>
        <p:nvSpPr>
          <p:cNvPr id="17411" name="3 CuadroTexto"/>
          <p:cNvSpPr txBox="1">
            <a:spLocks noChangeArrowheads="1"/>
          </p:cNvSpPr>
          <p:nvPr/>
        </p:nvSpPr>
        <p:spPr bwMode="auto">
          <a:xfrm>
            <a:off x="1027113" y="3765550"/>
            <a:ext cx="7488237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SV" altLang="es-SV" sz="2000" b="1"/>
              <a:t>En este apartado se presentan por separado los informes financieros correspondientes a fondos GOES y los correspondientes a las donaciones recibidas de diferentes  organismos donantes.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22" name="Picture 7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8" y="692696"/>
            <a:ext cx="8505825" cy="557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9826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366" y="764704"/>
            <a:ext cx="8717122" cy="5119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3986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81" name="Picture 8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1" y="404664"/>
            <a:ext cx="7587183" cy="6073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3968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54" y="476672"/>
            <a:ext cx="8908284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7707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261" y="236389"/>
            <a:ext cx="8555220" cy="6000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9676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/>
          </p:cNvSpPr>
          <p:nvPr/>
        </p:nvSpPr>
        <p:spPr bwMode="auto">
          <a:xfrm>
            <a:off x="971600" y="692696"/>
            <a:ext cx="7200800" cy="3455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342900" indent="-342900" algn="ctr"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es-ES_tradnl" sz="3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Black" pitchFamily="34" charset="0"/>
              </a:rPr>
              <a:t>ESTADOS E INFORMES FINANCIEROS SUBSISTEMA DE CONTABILIDAD GUBERNAMENTAL</a:t>
            </a:r>
            <a:endParaRPr lang="es-ES_tradnl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 Black" pitchFamily="34" charset="0"/>
            </a:endParaRPr>
          </a:p>
          <a:p>
            <a:pPr marL="342900" indent="-342900" algn="ctr"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es-ES_tradnl" sz="31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Black" pitchFamily="34" charset="0"/>
              </a:rPr>
              <a:t> </a:t>
            </a:r>
            <a:endParaRPr lang="es-ES_tradnl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 Black" pitchFamily="34" charset="0"/>
            </a:endParaRPr>
          </a:p>
        </p:txBody>
      </p:sp>
      <p:sp>
        <p:nvSpPr>
          <p:cNvPr id="5123" name="3 CuadroTexto"/>
          <p:cNvSpPr txBox="1">
            <a:spLocks noChangeArrowheads="1"/>
          </p:cNvSpPr>
          <p:nvPr/>
        </p:nvSpPr>
        <p:spPr bwMode="auto">
          <a:xfrm>
            <a:off x="900113" y="3933825"/>
            <a:ext cx="7608887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SV" altLang="es-SV" sz="2000" b="1"/>
              <a:t>Los Estados e informes Financieros del Subsistema de Contabilidad Gubernamental corresponden a los reportes “Institucionales”, que contienen tanto los fondos del Presupuesto General (fondos GOES).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59" name="Picture 7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21" y="548680"/>
            <a:ext cx="8766175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160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23" y="379163"/>
            <a:ext cx="8565996" cy="5714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0718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05" name="Picture 6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72" y="559153"/>
            <a:ext cx="8524108" cy="5606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2703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126" y="692696"/>
            <a:ext cx="8843370" cy="5149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0843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78" y="834205"/>
            <a:ext cx="8260048" cy="4899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180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56" name="Picture 7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1108075"/>
            <a:ext cx="840105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7665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22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25" y="566738"/>
            <a:ext cx="8718550" cy="573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343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4624"/>
            <a:ext cx="8712968" cy="5063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2677868"/>
              </p:ext>
            </p:extLst>
          </p:nvPr>
        </p:nvGraphicFramePr>
        <p:xfrm>
          <a:off x="251521" y="4941168"/>
          <a:ext cx="8712968" cy="1417320"/>
        </p:xfrm>
        <a:graphic>
          <a:graphicData uri="http://schemas.openxmlformats.org/drawingml/2006/table">
            <a:tbl>
              <a:tblPr/>
              <a:tblGrid>
                <a:gridCol w="8712968"/>
              </a:tblGrid>
              <a:tr h="868363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SV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Las asignaciones globales que aparecen en la Ley de Presupuestos son por Us$5,293,445.00 distribuidas así: Transferencias Corrientes de fondos GOES por Us$5,143,445.00, y transferencias de Capital fondos GOES para la ejecución del Proyecto de Inversión código 6275- "Adquisición e Instalación de generadores de energía fotovoltaica en la oficina central de ISDEMU ubicada en San Salvador", por Us$150,000.00</a:t>
                      </a:r>
                    </a:p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SV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SV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ACLARACIÓN: Los datos corresponden al reporte del SAFI al cierre de junio y por ser un reporte de ejecución anual incluye los descargos de compromisos presupuestarios emitidos para el</a:t>
                      </a:r>
                      <a:r>
                        <a:rPr lang="es-SV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año provenientes de contratos u Ordenes de Compra.</a:t>
                      </a:r>
                      <a:endParaRPr lang="es-SV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  <a:p>
                      <a:pPr algn="l" fontAlgn="ctr"/>
                      <a:endParaRPr lang="es-SV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1889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317304" y="46365"/>
            <a:ext cx="5999112" cy="646331"/>
          </a:xfrm>
          <a:prstGeom prst="rect">
            <a:avLst/>
          </a:prstGeom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s-SV" sz="3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DONACIONES FINANCIERAS</a:t>
            </a:r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5266706"/>
              </p:ext>
            </p:extLst>
          </p:nvPr>
        </p:nvGraphicFramePr>
        <p:xfrm>
          <a:off x="225425" y="5573713"/>
          <a:ext cx="8842375" cy="902316"/>
        </p:xfrm>
        <a:graphic>
          <a:graphicData uri="http://schemas.openxmlformats.org/drawingml/2006/table">
            <a:tbl>
              <a:tblPr/>
              <a:tblGrid>
                <a:gridCol w="8842375"/>
              </a:tblGrid>
              <a:tr h="231551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DATOS </a:t>
                      </a:r>
                      <a:r>
                        <a:rPr lang="es-SV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DEL PROYECTO -  </a:t>
                      </a:r>
                      <a:r>
                        <a:rPr lang="es-SV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DONACION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</a:tr>
              <a:tr h="670765">
                <a:tc>
                  <a:txBody>
                    <a:bodyPr/>
                    <a:lstStyle/>
                    <a:p>
                      <a:pPr algn="l" rtl="0" fontAlgn="ctr"/>
                      <a:r>
                        <a:rPr lang="es-SV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*</a:t>
                      </a:r>
                      <a:r>
                        <a:rPr lang="es-SV" sz="1200" b="1" i="0" u="sng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Fondos AECID-FFID </a:t>
                      </a:r>
                      <a:r>
                        <a:rPr lang="es-S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PROYECTO </a:t>
                      </a:r>
                      <a:r>
                        <a:rPr lang="es-SV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2637,</a:t>
                      </a:r>
                      <a:r>
                        <a:rPr lang="es-SV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s-SV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CODIGO 40742 “</a:t>
                      </a:r>
                      <a:r>
                        <a:rPr lang="es-SV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Fortalecimiento </a:t>
                      </a:r>
                      <a:r>
                        <a:rPr lang="es-S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del papel Rector del  ISDEMU para la </a:t>
                      </a:r>
                      <a:r>
                        <a:rPr lang="es-SV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implementación </a:t>
                      </a:r>
                      <a:r>
                        <a:rPr lang="es-S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del marco Normativo para la igualdad y una vida libre de </a:t>
                      </a:r>
                      <a:r>
                        <a:rPr lang="es-SV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violencia”. Periodo ejecución: </a:t>
                      </a:r>
                      <a:r>
                        <a:rPr lang="es-S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del 1 de </a:t>
                      </a:r>
                      <a:r>
                        <a:rPr lang="es-SV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julio/2015 </a:t>
                      </a:r>
                      <a:r>
                        <a:rPr lang="es-S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al 31 de octubre </a:t>
                      </a:r>
                      <a:r>
                        <a:rPr lang="es-SV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/2016</a:t>
                      </a:r>
                      <a:r>
                        <a:rPr lang="es-S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20487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38" y="620713"/>
            <a:ext cx="8821737" cy="489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2759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10" name="Text Box 2"/>
          <p:cNvSpPr txBox="1">
            <a:spLocks noChangeArrowheads="1"/>
          </p:cNvSpPr>
          <p:nvPr/>
        </p:nvSpPr>
        <p:spPr bwMode="auto">
          <a:xfrm>
            <a:off x="395287" y="836712"/>
            <a:ext cx="8353425" cy="411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5" rIns="91430" bIns="45715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marL="457200" indent="-457200" defTabSz="91281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2813" indent="-455613" defTabSz="91281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8788" defTabSz="91281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 defTabSz="91281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 defTabSz="91281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defTabSz="9128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defTabSz="9128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defTabSz="9128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defTabSz="9128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endParaRPr lang="es-SV" sz="8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Verdana" pitchFamily="34" charset="0"/>
            </a:endParaRPr>
          </a:p>
          <a:p>
            <a:pPr lvl="1" algn="ctr">
              <a:defRPr/>
            </a:pPr>
            <a:r>
              <a:rPr lang="es-SV" sz="8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Verdana" pitchFamily="34" charset="0"/>
              </a:rPr>
              <a:t>GRACIAS</a:t>
            </a:r>
          </a:p>
          <a:p>
            <a:pPr lvl="1" algn="ctr">
              <a:defRPr/>
            </a:pPr>
            <a:endParaRPr lang="es-SV" sz="8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Verdana" pitchFamily="34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3584575" y="4933950"/>
            <a:ext cx="5164138" cy="646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s-SV" b="1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Instituto Salvadoreño para el Desarrollo de la Mujer</a:t>
            </a:r>
          </a:p>
          <a:p>
            <a:pPr>
              <a:defRPr/>
            </a:pPr>
            <a:r>
              <a:rPr lang="es-SV" b="1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Unidad Financiera Institucional</a:t>
            </a:r>
            <a:endParaRPr lang="es-SV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01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4624"/>
            <a:ext cx="7632848" cy="6703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195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" y="338138"/>
            <a:ext cx="8882063" cy="618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7450" y="3716338"/>
            <a:ext cx="938213" cy="29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776" y="692696"/>
            <a:ext cx="8682712" cy="5016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260648"/>
            <a:ext cx="8568951" cy="5766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48680"/>
            <a:ext cx="8712968" cy="5244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6631"/>
            <a:ext cx="8280920" cy="6246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51" y="404665"/>
            <a:ext cx="8675030" cy="5456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plantilla">
  <a:themeElements>
    <a:clrScheme name="1_plantilla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plantilla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plantilla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lantilla">
  <a:themeElements>
    <a:clrScheme name="plantilla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plantilla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lantilla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plantilla">
  <a:themeElements>
    <a:clrScheme name="2_plantilla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plantilla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plantilla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plantilla</Template>
  <TotalTime>3820</TotalTime>
  <Words>251</Words>
  <Application>Microsoft Office PowerPoint</Application>
  <PresentationFormat>Presentación en pantalla (4:3)</PresentationFormat>
  <Paragraphs>27</Paragraphs>
  <Slides>29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Títulos de diapositiva</vt:lpstr>
      </vt:variant>
      <vt:variant>
        <vt:i4>29</vt:i4>
      </vt:variant>
    </vt:vector>
  </HeadingPairs>
  <TitlesOfParts>
    <vt:vector size="32" baseType="lpstr">
      <vt:lpstr>1_plantilla</vt:lpstr>
      <vt:lpstr>plantilla</vt:lpstr>
      <vt:lpstr>2_plantilla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Cabrera Sáenz</dc:creator>
  <cp:lastModifiedBy>Cristina Perez de Martinez</cp:lastModifiedBy>
  <cp:revision>684</cp:revision>
  <cp:lastPrinted>2014-09-10T20:29:28Z</cp:lastPrinted>
  <dcterms:created xsi:type="dcterms:W3CDTF">2011-03-27T23:33:46Z</dcterms:created>
  <dcterms:modified xsi:type="dcterms:W3CDTF">2016-09-01T19:05:24Z</dcterms:modified>
</cp:coreProperties>
</file>