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0" r:id="rId2"/>
    <p:sldMasterId id="2147483651" r:id="rId3"/>
  </p:sldMasterIdLst>
  <p:handoutMasterIdLst>
    <p:handoutMasterId r:id="rId6"/>
  </p:handoutMasterIdLst>
  <p:sldIdLst>
    <p:sldId id="264" r:id="rId4"/>
    <p:sldId id="265" r:id="rId5"/>
  </p:sldIdLst>
  <p:sldSz cx="9144000" cy="6858000" type="screen4x3"/>
  <p:notesSz cx="7010400" cy="9296400"/>
  <p:defaultTextStyle>
    <a:defPPr>
      <a:defRPr lang="es-SV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66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78" autoAdjust="0"/>
    <p:restoredTop sz="94728" autoAdjust="0"/>
  </p:normalViewPr>
  <p:slideViewPr>
    <p:cSldViewPr>
      <p:cViewPr>
        <p:scale>
          <a:sx n="66" d="100"/>
          <a:sy n="66" d="100"/>
        </p:scale>
        <p:origin x="-1410" y="-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0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Arial" charset="0"/>
              </a:defRPr>
            </a:lvl1pPr>
          </a:lstStyle>
          <a:p>
            <a:pPr>
              <a:defRPr/>
            </a:pPr>
            <a:fld id="{9DCCB6E7-BACA-49EA-A51A-0B12427F4B47}" type="datetimeFigureOut">
              <a:rPr lang="es-ES"/>
              <a:pPr>
                <a:defRPr/>
              </a:pPr>
              <a:t>06/01/2016</a:t>
            </a:fld>
            <a:endParaRPr lang="es-E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Arial" charset="0"/>
              </a:defRPr>
            </a:lvl1pPr>
          </a:lstStyle>
          <a:p>
            <a:pPr>
              <a:defRPr/>
            </a:pPr>
            <a:fld id="{DB5660AF-55E1-4E94-B433-928D00E5C28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408597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43715D-73B0-4AB0-9651-49095EF5F430}" type="datetimeFigureOut">
              <a:rPr lang="es-SV"/>
              <a:pPr>
                <a:defRPr/>
              </a:pPr>
              <a:t>06/01/2016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CDED25-C59C-4964-ACBF-B082A5089142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4081725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988754-9DBC-43CD-A10D-C4CD8BCB9F7D}" type="datetimeFigureOut">
              <a:rPr lang="es-SV"/>
              <a:pPr>
                <a:defRPr/>
              </a:pPr>
              <a:t>06/01/2016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B93866-622F-4E4A-A5BA-ECA972F350DC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3158965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406BBF-D71D-408C-8B48-58AFD98970ED}" type="datetimeFigureOut">
              <a:rPr lang="es-SV"/>
              <a:pPr>
                <a:defRPr/>
              </a:pPr>
              <a:t>06/01/2016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D01838-2696-4C3A-A18A-825D20198459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4524987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34D779-CB60-4CC3-BD00-B82DFC84CB74}" type="datetimeFigureOut">
              <a:rPr lang="es-SV"/>
              <a:pPr>
                <a:defRPr/>
              </a:pPr>
              <a:t>06/01/2016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BE9D69-8795-4388-897A-44C174A7A40B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2400049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024AED-8A63-4063-900E-5A8B79523AC2}" type="datetimeFigureOut">
              <a:rPr lang="es-SV"/>
              <a:pPr>
                <a:defRPr/>
              </a:pPr>
              <a:t>06/01/2016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076353-60F9-44FE-8D98-D3DAC592ACCF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5866371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7CC75B-827D-48F8-858C-10D842AA1525}" type="datetimeFigureOut">
              <a:rPr lang="es-SV"/>
              <a:pPr>
                <a:defRPr/>
              </a:pPr>
              <a:t>06/01/2016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791A44-474A-40DF-B752-A464702CB02A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7820396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C3B6F1-4F12-41FE-9AEA-12C2F878A5DF}" type="datetimeFigureOut">
              <a:rPr lang="es-SV"/>
              <a:pPr>
                <a:defRPr/>
              </a:pPr>
              <a:t>06/01/2016</a:t>
            </a:fld>
            <a:endParaRPr lang="es-SV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43DC3E-4261-4A2E-A74A-17E77F012403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9199270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1CBB04-0AE0-473D-865C-AFAA790BA40A}" type="datetimeFigureOut">
              <a:rPr lang="es-SV"/>
              <a:pPr>
                <a:defRPr/>
              </a:pPr>
              <a:t>06/01/2016</a:t>
            </a:fld>
            <a:endParaRPr lang="es-SV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879046-A178-451F-AE17-2441AE1F660D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3420510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194B2F-269B-4C33-AF6F-AB2387AE55ED}" type="datetimeFigureOut">
              <a:rPr lang="es-SV"/>
              <a:pPr>
                <a:defRPr/>
              </a:pPr>
              <a:t>06/01/2016</a:t>
            </a:fld>
            <a:endParaRPr lang="es-SV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C5B736-ED36-4C94-8E46-4E8380F52EEE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5530213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63327A-0621-4E1F-90EC-9BB3E23BA42F}" type="datetimeFigureOut">
              <a:rPr lang="es-SV"/>
              <a:pPr>
                <a:defRPr/>
              </a:pPr>
              <a:t>06/01/2016</a:t>
            </a:fld>
            <a:endParaRPr lang="es-SV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2DE174-1710-4832-8EC0-BC71E0A9A021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9873138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B0E59F-0E87-4A97-A8F1-E7DFD3B833ED}" type="datetimeFigureOut">
              <a:rPr lang="es-SV"/>
              <a:pPr>
                <a:defRPr/>
              </a:pPr>
              <a:t>06/01/2016</a:t>
            </a:fld>
            <a:endParaRPr lang="es-SV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81D9CF-C5A9-4F59-B3DF-9479BD43946B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339018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A59A4C-AC01-4746-B611-DEEDA470AE7C}" type="datetimeFigureOut">
              <a:rPr lang="es-SV"/>
              <a:pPr>
                <a:defRPr/>
              </a:pPr>
              <a:t>06/01/2016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099131-5AE9-4424-89C0-C8A1035DC3C3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2836036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SV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A309A5-0B0C-4377-A033-488405BCB6A0}" type="datetimeFigureOut">
              <a:rPr lang="es-SV"/>
              <a:pPr>
                <a:defRPr/>
              </a:pPr>
              <a:t>06/01/2016</a:t>
            </a:fld>
            <a:endParaRPr lang="es-SV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69D345-9FA7-4358-BDB5-5221F39791CE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1271966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009E35-542E-47F5-9CF1-267679508CF7}" type="datetimeFigureOut">
              <a:rPr lang="es-SV"/>
              <a:pPr>
                <a:defRPr/>
              </a:pPr>
              <a:t>06/01/2016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F4F741-ACA4-4B85-82FE-2E9F5C78707A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9040770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09A7D0-0A6C-496C-8B16-CAEBC610819F}" type="datetimeFigureOut">
              <a:rPr lang="es-SV"/>
              <a:pPr>
                <a:defRPr/>
              </a:pPr>
              <a:t>06/01/2016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260A9B-EA85-4365-BF0C-7F8944EA352E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0036945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50667B-0929-4399-B11C-6C03205A7A27}" type="datetimeFigureOut">
              <a:rPr lang="es-SV"/>
              <a:pPr>
                <a:defRPr/>
              </a:pPr>
              <a:t>06/01/2016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47D20A-F158-48BB-AF31-64234A8CC4A9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3214781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E4B6A4-F191-448B-BB91-DD5340517F23}" type="datetimeFigureOut">
              <a:rPr lang="es-SV"/>
              <a:pPr>
                <a:defRPr/>
              </a:pPr>
              <a:t>06/01/2016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A40ECB-C35B-487C-9B54-C12D720072A2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8368097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EE616A-E501-47A4-A6AE-EACC73F310A8}" type="datetimeFigureOut">
              <a:rPr lang="es-SV"/>
              <a:pPr>
                <a:defRPr/>
              </a:pPr>
              <a:t>06/01/2016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B0B717-90A4-4426-AB40-0A82274C4BF5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5686595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1A589F-13C2-4C09-9329-BD1D7E4F1408}" type="datetimeFigureOut">
              <a:rPr lang="es-SV"/>
              <a:pPr>
                <a:defRPr/>
              </a:pPr>
              <a:t>06/01/2016</a:t>
            </a:fld>
            <a:endParaRPr lang="es-SV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F8AD73-9A31-4341-8657-D126216AE424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5373855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CF54CB-920A-4F87-AB73-0E612E2AB938}" type="datetimeFigureOut">
              <a:rPr lang="es-SV"/>
              <a:pPr>
                <a:defRPr/>
              </a:pPr>
              <a:t>06/01/2016</a:t>
            </a:fld>
            <a:endParaRPr lang="es-SV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C6BF56-9704-489C-9423-551D63BD2DD0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2445772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D525E-20D4-4A8A-8596-596FBA1F9FB1}" type="datetimeFigureOut">
              <a:rPr lang="es-SV"/>
              <a:pPr>
                <a:defRPr/>
              </a:pPr>
              <a:t>06/01/2016</a:t>
            </a:fld>
            <a:endParaRPr lang="es-SV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CCCD71-2AC1-4F24-BAE2-8A49AAA6B61B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9377116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5A1310-FCAF-41BB-A6EE-4C24D14BD934}" type="datetimeFigureOut">
              <a:rPr lang="es-SV"/>
              <a:pPr>
                <a:defRPr/>
              </a:pPr>
              <a:t>06/01/2016</a:t>
            </a:fld>
            <a:endParaRPr lang="es-SV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B41813-F078-4DBF-B0AF-B237383B4695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398967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761BDF-6263-45B4-B35C-EC1F92104562}" type="datetimeFigureOut">
              <a:rPr lang="es-SV"/>
              <a:pPr>
                <a:defRPr/>
              </a:pPr>
              <a:t>06/01/2016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8C9447-8D4A-4B33-8747-998F2DD4B6D6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90062778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F7ED7B-96EA-4B8C-AA7B-D737C897DA83}" type="datetimeFigureOut">
              <a:rPr lang="es-SV"/>
              <a:pPr>
                <a:defRPr/>
              </a:pPr>
              <a:t>06/01/2016</a:t>
            </a:fld>
            <a:endParaRPr lang="es-SV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3E7C16-A0CE-408C-AEFC-33D47B149547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89247408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SV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CFD820-095D-4C33-ACEC-819B44F9DFD2}" type="datetimeFigureOut">
              <a:rPr lang="es-SV"/>
              <a:pPr>
                <a:defRPr/>
              </a:pPr>
              <a:t>06/01/2016</a:t>
            </a:fld>
            <a:endParaRPr lang="es-SV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DD8957-927C-4CAE-8CB1-F164C9923E0F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620964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0E7F28-0E69-4F90-9EE6-8F7C96BEA6D8}" type="datetimeFigureOut">
              <a:rPr lang="es-SV"/>
              <a:pPr>
                <a:defRPr/>
              </a:pPr>
              <a:t>06/01/2016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7BFBB2-B2DC-4DBB-85E0-C36DD19C4C4B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1466948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9821C2-8D0C-455E-AF19-98E8AC8064A5}" type="datetimeFigureOut">
              <a:rPr lang="es-SV"/>
              <a:pPr>
                <a:defRPr/>
              </a:pPr>
              <a:t>06/01/2016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A53388-65CA-4E05-9065-118A2017B101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958582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572932-B018-4463-8A14-648C14908CE5}" type="datetimeFigureOut">
              <a:rPr lang="es-SV"/>
              <a:pPr>
                <a:defRPr/>
              </a:pPr>
              <a:t>06/01/2016</a:t>
            </a:fld>
            <a:endParaRPr lang="es-SV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14EA3-36F6-46A0-AA27-5238D37B5519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841589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D7DA65-3763-46EC-B2C3-68869B1EEF55}" type="datetimeFigureOut">
              <a:rPr lang="es-SV"/>
              <a:pPr>
                <a:defRPr/>
              </a:pPr>
              <a:t>06/01/2016</a:t>
            </a:fld>
            <a:endParaRPr lang="es-SV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D0785F-D47C-4713-838D-30243F94F269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584357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87E781-55F7-4CFB-87C4-DBBAF627672A}" type="datetimeFigureOut">
              <a:rPr lang="es-SV"/>
              <a:pPr>
                <a:defRPr/>
              </a:pPr>
              <a:t>06/01/2016</a:t>
            </a:fld>
            <a:endParaRPr lang="es-SV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F699DE-5767-4DF1-B9B0-8C415CEFC051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999366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875DB6-28C7-4911-A474-650FBE6F3EF2}" type="datetimeFigureOut">
              <a:rPr lang="es-SV"/>
              <a:pPr>
                <a:defRPr/>
              </a:pPr>
              <a:t>06/01/2016</a:t>
            </a:fld>
            <a:endParaRPr lang="es-SV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78DC51-95B3-4F8E-90D5-9663A32B47F4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612003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CE8F6B-FBAA-49B9-8BD4-B903172C5CF3}" type="datetimeFigureOut">
              <a:rPr lang="es-SV"/>
              <a:pPr>
                <a:defRPr/>
              </a:pPr>
              <a:t>06/01/2016</a:t>
            </a:fld>
            <a:endParaRPr lang="es-SV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ECDA22-4FBA-4225-B6F6-9D0369E92100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814250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SV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730760-9F88-4A42-97EA-00696FF07360}" type="datetimeFigureOut">
              <a:rPr lang="es-SV"/>
              <a:pPr>
                <a:defRPr/>
              </a:pPr>
              <a:t>06/01/2016</a:t>
            </a:fld>
            <a:endParaRPr lang="es-SV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79342F-E6C6-4640-9526-2C5C3D231E64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060629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6 Imagen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SV" smtClean="0"/>
              <a:t>Haga clic para modificar el estilo de título del patrón</a:t>
            </a:r>
            <a:endParaRPr lang="es-SV" altLang="es-SV" smtClean="0"/>
          </a:p>
        </p:txBody>
      </p:sp>
      <p:sp>
        <p:nvSpPr>
          <p:cNvPr id="1028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SV" smtClean="0"/>
              <a:t>Haga clic para modificar el estilo de texto del patrón</a:t>
            </a:r>
          </a:p>
          <a:p>
            <a:pPr lvl="1"/>
            <a:r>
              <a:rPr lang="es-ES" altLang="es-SV" smtClean="0"/>
              <a:t>Segundo nivel</a:t>
            </a:r>
          </a:p>
          <a:p>
            <a:pPr lvl="2"/>
            <a:r>
              <a:rPr lang="es-ES" altLang="es-SV" smtClean="0"/>
              <a:t>Tercer nivel</a:t>
            </a:r>
          </a:p>
          <a:p>
            <a:pPr lvl="3"/>
            <a:r>
              <a:rPr lang="es-ES" altLang="es-SV" smtClean="0"/>
              <a:t>Cuarto nivel</a:t>
            </a:r>
          </a:p>
          <a:p>
            <a:pPr lvl="4"/>
            <a:r>
              <a:rPr lang="es-ES" altLang="es-SV" smtClean="0"/>
              <a:t>Quinto nivel</a:t>
            </a:r>
            <a:endParaRPr lang="es-SV" altLang="es-SV" smtClean="0"/>
          </a:p>
        </p:txBody>
      </p:sp>
      <p:sp>
        <p:nvSpPr>
          <p:cNvPr id="8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0070C7B-9A05-472F-9A99-DBCA12DCEAFF}" type="datetimeFigureOut">
              <a:rPr lang="es-SV"/>
              <a:pPr>
                <a:defRPr/>
              </a:pPr>
              <a:t>06/01/2016</a:t>
            </a:fld>
            <a:endParaRPr lang="es-SV"/>
          </a:p>
        </p:txBody>
      </p:sp>
      <p:sp>
        <p:nvSpPr>
          <p:cNvPr id="9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10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20A2E1B-7F74-459E-A8D3-9705183E8199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S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SV" smtClean="0"/>
              <a:t>Haga clic para modificar el estilo de título del patrón</a:t>
            </a:r>
            <a:endParaRPr lang="es-SV" altLang="es-SV" smtClean="0"/>
          </a:p>
        </p:txBody>
      </p:sp>
      <p:sp>
        <p:nvSpPr>
          <p:cNvPr id="2051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SV" smtClean="0"/>
              <a:t>Haga clic para modificar el estilo de texto del patrón</a:t>
            </a:r>
          </a:p>
          <a:p>
            <a:pPr lvl="1"/>
            <a:r>
              <a:rPr lang="es-ES" altLang="es-SV" smtClean="0"/>
              <a:t>Segundo nivel</a:t>
            </a:r>
          </a:p>
          <a:p>
            <a:pPr lvl="2"/>
            <a:r>
              <a:rPr lang="es-ES" altLang="es-SV" smtClean="0"/>
              <a:t>Tercer nivel</a:t>
            </a:r>
          </a:p>
          <a:p>
            <a:pPr lvl="3"/>
            <a:r>
              <a:rPr lang="es-ES" altLang="es-SV" smtClean="0"/>
              <a:t>Cuarto nivel</a:t>
            </a:r>
          </a:p>
          <a:p>
            <a:pPr lvl="4"/>
            <a:r>
              <a:rPr lang="es-ES" altLang="es-SV" smtClean="0"/>
              <a:t>Quinto nivel</a:t>
            </a:r>
            <a:endParaRPr lang="es-SV" altLang="es-SV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38ADF34-AE60-426D-8BAE-A65400E879A5}" type="datetimeFigureOut">
              <a:rPr lang="es-SV"/>
              <a:pPr>
                <a:defRPr/>
              </a:pPr>
              <a:t>06/01/2016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3B84B84-6F09-48D1-A82F-A94231A7ED8B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S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6 Imagen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SV" smtClean="0"/>
              <a:t>Haga clic para modificar el estilo de título del patrón</a:t>
            </a:r>
            <a:endParaRPr lang="es-SV" altLang="es-SV" smtClean="0"/>
          </a:p>
        </p:txBody>
      </p:sp>
      <p:sp>
        <p:nvSpPr>
          <p:cNvPr id="3076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SV" smtClean="0"/>
              <a:t>Haga clic para modificar el estilo de texto del patrón</a:t>
            </a:r>
          </a:p>
          <a:p>
            <a:pPr lvl="1"/>
            <a:r>
              <a:rPr lang="es-ES" altLang="es-SV" smtClean="0"/>
              <a:t>Segundo nivel</a:t>
            </a:r>
          </a:p>
          <a:p>
            <a:pPr lvl="2"/>
            <a:r>
              <a:rPr lang="es-ES" altLang="es-SV" smtClean="0"/>
              <a:t>Tercer nivel</a:t>
            </a:r>
          </a:p>
          <a:p>
            <a:pPr lvl="3"/>
            <a:r>
              <a:rPr lang="es-ES" altLang="es-SV" smtClean="0"/>
              <a:t>Cuarto nivel</a:t>
            </a:r>
          </a:p>
          <a:p>
            <a:pPr lvl="4"/>
            <a:r>
              <a:rPr lang="es-ES" altLang="es-SV" smtClean="0"/>
              <a:t>Quinto nivel</a:t>
            </a:r>
            <a:endParaRPr lang="es-SV" altLang="es-SV" smtClean="0"/>
          </a:p>
        </p:txBody>
      </p:sp>
      <p:sp>
        <p:nvSpPr>
          <p:cNvPr id="8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F045705-ED1A-448B-BFE0-D0D6085E1034}" type="datetimeFigureOut">
              <a:rPr lang="es-SV"/>
              <a:pPr>
                <a:defRPr/>
              </a:pPr>
              <a:t>06/01/2016</a:t>
            </a:fld>
            <a:endParaRPr lang="es-SV"/>
          </a:p>
        </p:txBody>
      </p:sp>
      <p:sp>
        <p:nvSpPr>
          <p:cNvPr id="9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10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83300B4-7F8E-410E-97DE-538AA841AE86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S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1 Rectángulo"/>
          <p:cNvSpPr>
            <a:spLocks noChangeArrowheads="1"/>
          </p:cNvSpPr>
          <p:nvPr/>
        </p:nvSpPr>
        <p:spPr bwMode="auto">
          <a:xfrm>
            <a:off x="1343025" y="-9093"/>
            <a:ext cx="7488238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s-ES" altLang="es-SV" sz="2100" b="1" dirty="0"/>
              <a:t>Distribución de asignaciones</a:t>
            </a:r>
          </a:p>
          <a:p>
            <a:pPr algn="ctr" eaLnBrk="1" hangingPunct="1"/>
            <a:r>
              <a:rPr lang="es-ES" altLang="es-SV" sz="2100" b="1" dirty="0"/>
              <a:t>Ley de Presupuestos Ejercicio </a:t>
            </a:r>
            <a:r>
              <a:rPr lang="es-ES" altLang="es-SV" sz="2100" b="1" dirty="0" smtClean="0"/>
              <a:t>Financiero Fiscal 2016</a:t>
            </a:r>
            <a:endParaRPr lang="es-ES" altLang="es-SV" sz="2100" b="1" dirty="0"/>
          </a:p>
          <a:p>
            <a:pPr algn="ctr" eaLnBrk="1" hangingPunct="1"/>
            <a:r>
              <a:rPr lang="es-ES" altLang="es-SV" sz="2100" b="1" dirty="0"/>
              <a:t>por Unidades Presupuestarias </a:t>
            </a:r>
          </a:p>
        </p:txBody>
      </p:sp>
      <p:pic>
        <p:nvPicPr>
          <p:cNvPr id="4099" name="Picture 5" descr="nuevo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88913"/>
            <a:ext cx="101917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1 Rectángulo"/>
          <p:cNvSpPr>
            <a:spLocks noChangeArrowheads="1"/>
          </p:cNvSpPr>
          <p:nvPr/>
        </p:nvSpPr>
        <p:spPr bwMode="auto">
          <a:xfrm>
            <a:off x="502887" y="5661248"/>
            <a:ext cx="8328375" cy="738664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s-ES" altLang="es-SV" sz="1400" b="1" dirty="0"/>
              <a:t>El presupuesto  </a:t>
            </a:r>
            <a:r>
              <a:rPr lang="es-ES" altLang="es-SV" sz="1400" b="1" dirty="0" smtClean="0"/>
              <a:t>vigente </a:t>
            </a:r>
            <a:r>
              <a:rPr lang="es-ES" altLang="es-SV" sz="1400" b="1" dirty="0"/>
              <a:t>de </a:t>
            </a:r>
            <a:r>
              <a:rPr lang="es-ES" altLang="es-SV" sz="1400" b="1" dirty="0" smtClean="0"/>
              <a:t>ISDEMU conforme </a:t>
            </a:r>
            <a:r>
              <a:rPr lang="es-ES" altLang="es-SV" sz="1400" b="1" dirty="0"/>
              <a:t>la Ley de Presupuesto General del Estado para el  Ejercicio Financiero Fiscal </a:t>
            </a:r>
            <a:r>
              <a:rPr lang="es-ES" altLang="es-SV" sz="1400" b="1" dirty="0" smtClean="0"/>
              <a:t>2016 </a:t>
            </a:r>
            <a:r>
              <a:rPr lang="es-ES" altLang="es-SV" sz="1400" b="1" dirty="0"/>
              <a:t>es de </a:t>
            </a:r>
            <a:r>
              <a:rPr lang="es-ES" altLang="es-SV" sz="1400" b="1" dirty="0" smtClean="0"/>
              <a:t>Us$5,293,445.00 representando </a:t>
            </a:r>
            <a:r>
              <a:rPr lang="es-ES" altLang="es-SV" sz="1400" b="1" dirty="0"/>
              <a:t>un </a:t>
            </a:r>
            <a:r>
              <a:rPr lang="es-ES" altLang="es-SV" sz="1400" b="1" dirty="0" smtClean="0"/>
              <a:t>0.11% </a:t>
            </a:r>
            <a:r>
              <a:rPr lang="es-ES" altLang="es-SV" sz="1400" b="1" dirty="0"/>
              <a:t>de los </a:t>
            </a:r>
            <a:r>
              <a:rPr lang="es-ES" altLang="es-SV" sz="1400" b="1" dirty="0" smtClean="0"/>
              <a:t>Us$4,860,767,135.00 </a:t>
            </a:r>
            <a:r>
              <a:rPr lang="es-ES" altLang="es-SV" sz="1400" b="1" dirty="0"/>
              <a:t>de la Ley de </a:t>
            </a:r>
            <a:r>
              <a:rPr lang="es-ES" altLang="es-SV" sz="1400" b="1" dirty="0" smtClean="0"/>
              <a:t>Presupuesto. </a:t>
            </a:r>
            <a:endParaRPr lang="es-ES" altLang="es-SV" sz="14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887" y="1100562"/>
            <a:ext cx="8328375" cy="4560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 descr="nuevo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88913"/>
            <a:ext cx="101917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2 Rectángulo"/>
          <p:cNvSpPr>
            <a:spLocks noChangeArrowheads="1"/>
          </p:cNvSpPr>
          <p:nvPr/>
        </p:nvSpPr>
        <p:spPr bwMode="auto">
          <a:xfrm>
            <a:off x="1343025" y="44450"/>
            <a:ext cx="7550150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s-ES" altLang="es-SV" sz="2100" b="1" dirty="0"/>
              <a:t>Distribución de asignaciones  </a:t>
            </a:r>
          </a:p>
          <a:p>
            <a:pPr algn="ctr" eaLnBrk="1" hangingPunct="1"/>
            <a:r>
              <a:rPr lang="es-ES" altLang="es-SV" sz="2100" b="1" dirty="0"/>
              <a:t>Ley de Presupuestos Ejercicio Financiero Fiscal </a:t>
            </a:r>
            <a:r>
              <a:rPr lang="es-ES" altLang="es-SV" sz="2100" b="1" dirty="0" smtClean="0"/>
              <a:t>2016 </a:t>
            </a:r>
            <a:endParaRPr lang="es-ES" altLang="es-SV" sz="2100" b="1" dirty="0"/>
          </a:p>
          <a:p>
            <a:pPr algn="ctr" eaLnBrk="1" hangingPunct="1"/>
            <a:r>
              <a:rPr lang="es-ES" altLang="es-SV" sz="2100" b="1" dirty="0"/>
              <a:t> por Rubro de Gastos</a:t>
            </a:r>
          </a:p>
        </p:txBody>
      </p:sp>
      <p:sp>
        <p:nvSpPr>
          <p:cNvPr id="5125" name="1 Rectángulo"/>
          <p:cNvSpPr>
            <a:spLocks noChangeArrowheads="1"/>
          </p:cNvSpPr>
          <p:nvPr/>
        </p:nvSpPr>
        <p:spPr bwMode="auto">
          <a:xfrm>
            <a:off x="574675" y="5715149"/>
            <a:ext cx="8318500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s-ES" altLang="es-SV" sz="1300" b="1" dirty="0" smtClean="0"/>
              <a:t>El proyecto de Inversión  GOES es</a:t>
            </a:r>
            <a:r>
              <a:rPr lang="es-ES" altLang="es-SV" sz="1200" b="1" dirty="0" smtClean="0"/>
              <a:t> </a:t>
            </a:r>
            <a:r>
              <a:rPr lang="es-SV" altLang="es-SV" sz="1200" b="1" dirty="0"/>
              <a:t>código 6275 : " Adquisición e instalación de generadores de energía fotovoltaica en la Oficina central del ISDEMU ubicada en San Salvador</a:t>
            </a:r>
            <a:r>
              <a:rPr lang="es-SV" altLang="es-SV" sz="1200" b="1" dirty="0" smtClean="0"/>
              <a:t>”.</a:t>
            </a:r>
            <a:endParaRPr lang="es-SV" altLang="es-SV" sz="1300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77369"/>
            <a:ext cx="8455948" cy="4411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plantilla">
  <a:themeElements>
    <a:clrScheme name="1_plantilla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plantilla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plantilla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lantilla">
  <a:themeElements>
    <a:clrScheme name="plantilla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plantilla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lantilla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plantilla">
  <a:themeElements>
    <a:clrScheme name="2_plantilla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plantilla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plantilla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plantilla</Template>
  <TotalTime>1209</TotalTime>
  <Words>92</Words>
  <Application>Microsoft Office PowerPoint</Application>
  <PresentationFormat>Presentación en pantalla (4:3)</PresentationFormat>
  <Paragraphs>8</Paragraphs>
  <Slides>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Títulos de diapositiva</vt:lpstr>
      </vt:variant>
      <vt:variant>
        <vt:i4>2</vt:i4>
      </vt:variant>
    </vt:vector>
  </HeadingPairs>
  <TitlesOfParts>
    <vt:vector size="5" baseType="lpstr">
      <vt:lpstr>1_plantilla</vt:lpstr>
      <vt:lpstr>plantilla</vt:lpstr>
      <vt:lpstr>2_plantilla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Cabrera Sáenz</dc:creator>
  <cp:lastModifiedBy>Cristina Perez de Martinez</cp:lastModifiedBy>
  <cp:revision>185</cp:revision>
  <cp:lastPrinted>2012-01-04T16:00:11Z</cp:lastPrinted>
  <dcterms:created xsi:type="dcterms:W3CDTF">2011-03-27T23:33:46Z</dcterms:created>
  <dcterms:modified xsi:type="dcterms:W3CDTF">2016-01-06T21:11:49Z</dcterms:modified>
</cp:coreProperties>
</file>